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6"/>
  </p:notesMasterIdLst>
  <p:handoutMasterIdLst>
    <p:handoutMasterId r:id="rId37"/>
  </p:handoutMasterIdLst>
  <p:sldIdLst>
    <p:sldId id="419" r:id="rId3"/>
    <p:sldId id="337" r:id="rId4"/>
    <p:sldId id="338" r:id="rId5"/>
    <p:sldId id="421" r:id="rId6"/>
    <p:sldId id="453" r:id="rId7"/>
    <p:sldId id="523" r:id="rId8"/>
    <p:sldId id="339" r:id="rId9"/>
    <p:sldId id="340" r:id="rId10"/>
    <p:sldId id="363" r:id="rId11"/>
    <p:sldId id="381" r:id="rId12"/>
    <p:sldId id="341" r:id="rId13"/>
    <p:sldId id="391" r:id="rId14"/>
    <p:sldId id="342" r:id="rId15"/>
    <p:sldId id="344" r:id="rId16"/>
    <p:sldId id="524" r:id="rId17"/>
    <p:sldId id="364" r:id="rId18"/>
    <p:sldId id="345" r:id="rId19"/>
    <p:sldId id="346" r:id="rId20"/>
    <p:sldId id="347" r:id="rId21"/>
    <p:sldId id="355" r:id="rId22"/>
    <p:sldId id="356" r:id="rId23"/>
    <p:sldId id="348" r:id="rId24"/>
    <p:sldId id="360" r:id="rId25"/>
    <p:sldId id="383" r:id="rId26"/>
    <p:sldId id="350" r:id="rId27"/>
    <p:sldId id="365" r:id="rId28"/>
    <p:sldId id="368" r:id="rId29"/>
    <p:sldId id="367" r:id="rId30"/>
    <p:sldId id="369" r:id="rId31"/>
    <p:sldId id="386" r:id="rId32"/>
    <p:sldId id="370" r:id="rId33"/>
    <p:sldId id="371" r:id="rId34"/>
    <p:sldId id="357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0">
          <p15:clr>
            <a:srgbClr val="A4A3A4"/>
          </p15:clr>
        </p15:guide>
        <p15:guide id="2" pos="4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00"/>
    <a:srgbClr val="FFFFFF"/>
    <a:srgbClr val="40AEF2"/>
    <a:srgbClr val="4091F2"/>
    <a:srgbClr val="99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0"/>
    <p:restoredTop sz="94590"/>
  </p:normalViewPr>
  <p:slideViewPr>
    <p:cSldViewPr snapToGrid="0" snapToObjects="1" showGuides="1">
      <p:cViewPr varScale="1">
        <p:scale>
          <a:sx n="114" d="100"/>
          <a:sy n="114" d="100"/>
        </p:scale>
        <p:origin x="390" y="108"/>
      </p:cViewPr>
      <p:guideLst>
        <p:guide orient="horz" pos="2350"/>
        <p:guide pos="4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6260B-8891-4C9A-8AF9-C688519A3FED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16DB0E-37F3-4B9F-939F-E74581D97AE8}">
      <dgm:prSet/>
      <dgm:spPr/>
      <dgm:t>
        <a:bodyPr/>
        <a:lstStyle/>
        <a:p>
          <a:r>
            <a:rPr lang="en-US" b="1" i="0" baseline="0" dirty="0"/>
            <a:t>2. </a:t>
          </a:r>
          <a:r>
            <a:rPr lang="zh-CN" b="1" i="0" baseline="0" dirty="0"/>
            <a:t>证明：</a:t>
          </a:r>
          <a:r>
            <a:rPr lang="zh-CN" altLang="en-US" b="1" i="0" baseline="0" dirty="0"/>
            <a:t>魏鑫是大佬，很帅的那种</a:t>
          </a:r>
          <a:endParaRPr lang="zh-CN" dirty="0"/>
        </a:p>
      </dgm:t>
    </dgm:pt>
    <dgm:pt modelId="{0219F7A0-6ED1-4D89-ADF5-3903392460F8}" type="parTrans" cxnId="{D17DCE1F-2C04-499D-8E91-399EFC25C8D7}">
      <dgm:prSet/>
      <dgm:spPr/>
      <dgm:t>
        <a:bodyPr/>
        <a:lstStyle/>
        <a:p>
          <a:endParaRPr lang="zh-CN" altLang="en-US"/>
        </a:p>
      </dgm:t>
    </dgm:pt>
    <dgm:pt modelId="{8902EA7D-33BC-4790-88A7-8344281892D6}" type="sibTrans" cxnId="{D17DCE1F-2C04-499D-8E91-399EFC25C8D7}">
      <dgm:prSet/>
      <dgm:spPr/>
      <dgm:t>
        <a:bodyPr/>
        <a:lstStyle/>
        <a:p>
          <a:endParaRPr lang="zh-CN" altLang="en-US"/>
        </a:p>
      </dgm:t>
    </dgm:pt>
    <dgm:pt modelId="{C84AFAF2-13D3-4A09-8F87-247B11C105B1}" type="pres">
      <dgm:prSet presAssocID="{9076260B-8891-4C9A-8AF9-C688519A3FED}" presName="linear" presStyleCnt="0">
        <dgm:presLayoutVars>
          <dgm:animLvl val="lvl"/>
          <dgm:resizeHandles val="exact"/>
        </dgm:presLayoutVars>
      </dgm:prSet>
      <dgm:spPr/>
    </dgm:pt>
    <dgm:pt modelId="{0C08F505-A1F0-4DC6-A027-0AC170581E45}" type="pres">
      <dgm:prSet presAssocID="{2C16DB0E-37F3-4B9F-939F-E74581D97AE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17DCE1F-2C04-499D-8E91-399EFC25C8D7}" srcId="{9076260B-8891-4C9A-8AF9-C688519A3FED}" destId="{2C16DB0E-37F3-4B9F-939F-E74581D97AE8}" srcOrd="0" destOrd="0" parTransId="{0219F7A0-6ED1-4D89-ADF5-3903392460F8}" sibTransId="{8902EA7D-33BC-4790-88A7-8344281892D6}"/>
    <dgm:cxn modelId="{1A8E788F-8422-4660-BAC5-27288E0817D1}" type="presOf" srcId="{2C16DB0E-37F3-4B9F-939F-E74581D97AE8}" destId="{0C08F505-A1F0-4DC6-A027-0AC170581E45}" srcOrd="0" destOrd="0" presId="urn:microsoft.com/office/officeart/2005/8/layout/vList2"/>
    <dgm:cxn modelId="{E8E06DAD-4E9F-4C75-B1EF-1793AF2908E5}" type="presOf" srcId="{9076260B-8891-4C9A-8AF9-C688519A3FED}" destId="{C84AFAF2-13D3-4A09-8F87-247B11C105B1}" srcOrd="0" destOrd="0" presId="urn:microsoft.com/office/officeart/2005/8/layout/vList2"/>
    <dgm:cxn modelId="{366325D3-8319-4E35-83CC-A53D034BD26F}" type="presParOf" srcId="{C84AFAF2-13D3-4A09-8F87-247B11C105B1}" destId="{0C08F505-A1F0-4DC6-A027-0AC170581E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F505-A1F0-4DC6-A027-0AC170581E45}">
      <dsp:nvSpPr>
        <dsp:cNvPr id="0" name=""/>
        <dsp:cNvSpPr/>
      </dsp:nvSpPr>
      <dsp:spPr>
        <a:xfrm>
          <a:off x="0" y="83471"/>
          <a:ext cx="2933699" cy="352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2. </a:t>
          </a:r>
          <a:r>
            <a:rPr lang="zh-CN" sz="1400" b="1" i="0" kern="1200" baseline="0" dirty="0"/>
            <a:t>证明：</a:t>
          </a:r>
          <a:r>
            <a:rPr lang="zh-CN" altLang="en-US" sz="1400" b="1" i="0" kern="1200" baseline="0" dirty="0"/>
            <a:t>魏鑫是大佬，很帅的那种</a:t>
          </a:r>
          <a:endParaRPr lang="zh-CN" sz="1400" kern="1200" dirty="0"/>
        </a:p>
      </dsp:txBody>
      <dsp:txXfrm>
        <a:off x="17191" y="100662"/>
        <a:ext cx="2899317" cy="31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4.e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5.wmf"/><Relationship Id="rId7" Type="http://schemas.openxmlformats.org/officeDocument/2006/relationships/image" Target="../media/image85.wmf"/><Relationship Id="rId12" Type="http://schemas.openxmlformats.org/officeDocument/2006/relationships/image" Target="../media/image103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2.emf"/><Relationship Id="rId5" Type="http://schemas.openxmlformats.org/officeDocument/2006/relationships/image" Target="../media/image97.wmf"/><Relationship Id="rId10" Type="http://schemas.openxmlformats.org/officeDocument/2006/relationships/image" Target="../media/image101.emf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4.emf"/><Relationship Id="rId3" Type="http://schemas.openxmlformats.org/officeDocument/2006/relationships/image" Target="../media/image106.emf"/><Relationship Id="rId7" Type="http://schemas.openxmlformats.org/officeDocument/2006/relationships/image" Target="../media/image109.wmf"/><Relationship Id="rId12" Type="http://schemas.openxmlformats.org/officeDocument/2006/relationships/image" Target="../media/image85.w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3.wmf"/><Relationship Id="rId9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117.wmf"/><Relationship Id="rId7" Type="http://schemas.openxmlformats.org/officeDocument/2006/relationships/image" Target="../media/image113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9" Type="http://schemas.openxmlformats.org/officeDocument/2006/relationships/image" Target="../media/image1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e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emf"/><Relationship Id="rId10" Type="http://schemas.openxmlformats.org/officeDocument/2006/relationships/image" Target="../media/image142.wmf"/><Relationship Id="rId4" Type="http://schemas.openxmlformats.org/officeDocument/2006/relationships/image" Target="../media/image136.emf"/><Relationship Id="rId9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Relationship Id="rId9" Type="http://schemas.openxmlformats.org/officeDocument/2006/relationships/image" Target="../media/image1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50.emf"/><Relationship Id="rId7" Type="http://schemas.openxmlformats.org/officeDocument/2006/relationships/image" Target="../media/image46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emf"/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12" Type="http://schemas.openxmlformats.org/officeDocument/2006/relationships/image" Target="../media/image62.e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EA88C7-E640-4CD4-B0CB-D8E5B7FB06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044F00-04CE-410A-A32F-DE05B9B6C0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48125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E6E5C5-9B9C-44BD-845B-DB9005DB423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6400" y="228600"/>
            <a:ext cx="8229600" cy="58293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FEEAF6-21EA-429F-9C23-6CA2EF6C985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48125"/>
            <a:ext cx="8178800" cy="2009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E6E5C5-9B9C-44BD-845B-DB9005DB423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6400" y="228600"/>
            <a:ext cx="8229600" cy="58293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FEEAF6-21EA-429F-9C23-6CA2EF6C985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9ABBA1-5C44-4901-BE5C-5BC14E3747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46.wmf"/><Relationship Id="rId7" Type="http://schemas.openxmlformats.org/officeDocument/2006/relationships/diagramQuickStyle" Target="../diagrams/quickStyle1.xml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1.emf"/><Relationship Id="rId5" Type="http://schemas.openxmlformats.org/officeDocument/2006/relationships/diagramData" Target="../diagrams/data1.xml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5.wmf"/><Relationship Id="rId4" Type="http://schemas.openxmlformats.org/officeDocument/2006/relationships/image" Target="../media/image40.emf"/><Relationship Id="rId9" Type="http://schemas.microsoft.com/office/2007/relationships/diagramDrawing" Target="../diagrams/drawing1.xml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3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8.w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3.e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1.w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9.e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2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8.wmf"/><Relationship Id="rId22" Type="http://schemas.openxmlformats.org/officeDocument/2006/relationships/image" Target="../media/image10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26" Type="http://schemas.openxmlformats.org/officeDocument/2006/relationships/oleObject" Target="../embeddings/oleObject117.bin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3.bin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image" Target="../media/image11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10.bin"/><Relationship Id="rId24" Type="http://schemas.openxmlformats.org/officeDocument/2006/relationships/oleObject" Target="../embeddings/oleObject116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slide" Target="slide23.xml"/><Relationship Id="rId28" Type="http://schemas.openxmlformats.org/officeDocument/2006/relationships/oleObject" Target="../embeddings/oleObject118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2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wmf"/><Relationship Id="rId4" Type="http://schemas.openxmlformats.org/officeDocument/2006/relationships/image" Target="../media/image1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5.w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15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9.emf"/><Relationship Id="rId3" Type="http://schemas.openxmlformats.org/officeDocument/2006/relationships/oleObject" Target="../embeddings/oleObject158.bin"/><Relationship Id="rId21" Type="http://schemas.openxmlformats.org/officeDocument/2006/relationships/image" Target="../media/image161.png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e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5" Type="http://schemas.openxmlformats.org/officeDocument/2006/relationships/hyperlink" Target="&#30005;&#21147;&#32447;.dat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35" y="192405"/>
            <a:ext cx="2857500" cy="2581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9725" y="288607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正点电荷产生的场强分布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9710" y="3597275"/>
            <a:ext cx="8490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描绘电场的分布不能单靠一个矢量，在空间每一点都要有一个矢量。</a:t>
            </a:r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着眼点往往不是空间某一点的场强，而是场强与空间坐标的函数关系。</a:t>
            </a:r>
          </a:p>
          <a:p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为更形象更方便地描述电场，引入电场线概念。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/>
          <p:nvPr/>
        </p:nvSpPr>
        <p:spPr>
          <a:xfrm>
            <a:off x="827088" y="1628775"/>
            <a:ext cx="5518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求均匀电场中一半球面的电通量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4" name="Group 34"/>
          <p:cNvGrpSpPr/>
          <p:nvPr/>
        </p:nvGrpSpPr>
        <p:grpSpPr>
          <a:xfrm>
            <a:off x="437515" y="2676843"/>
            <a:ext cx="3305175" cy="3128962"/>
            <a:chOff x="401" y="957"/>
            <a:chExt cx="2082" cy="1971"/>
          </a:xfrm>
        </p:grpSpPr>
        <p:grpSp>
          <p:nvGrpSpPr>
            <p:cNvPr id="18435" name="Group 3"/>
            <p:cNvGrpSpPr/>
            <p:nvPr/>
          </p:nvGrpSpPr>
          <p:grpSpPr>
            <a:xfrm>
              <a:off x="740" y="957"/>
              <a:ext cx="1507" cy="1971"/>
              <a:chOff x="3312" y="1101"/>
              <a:chExt cx="1507" cy="1971"/>
            </a:xfrm>
          </p:grpSpPr>
          <p:grpSp>
            <p:nvGrpSpPr>
              <p:cNvPr id="18436" name="Group 4"/>
              <p:cNvGrpSpPr/>
              <p:nvPr/>
            </p:nvGrpSpPr>
            <p:grpSpPr>
              <a:xfrm>
                <a:off x="3312" y="1101"/>
                <a:ext cx="1507" cy="1971"/>
                <a:chOff x="3312" y="1101"/>
                <a:chExt cx="1507" cy="1971"/>
              </a:xfrm>
            </p:grpSpPr>
            <p:sp>
              <p:nvSpPr>
                <p:cNvPr id="18437" name="Arc 5"/>
                <p:cNvSpPr/>
                <p:nvPr/>
              </p:nvSpPr>
              <p:spPr>
                <a:xfrm>
                  <a:off x="3312" y="1632"/>
                  <a:ext cx="1489" cy="7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43200" h="22223" fill="none">
                      <a:moveTo>
                        <a:pt x="8" y="22223"/>
                      </a:moveTo>
                      <a:cubicBezTo>
                        <a:pt x="2" y="22015"/>
                        <a:pt x="0" y="218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223" stroke="0">
                      <a:moveTo>
                        <a:pt x="8" y="22223"/>
                      </a:moveTo>
                      <a:cubicBezTo>
                        <a:pt x="2" y="22015"/>
                        <a:pt x="0" y="218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8" y="22223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38" name="Arc 6"/>
                <p:cNvSpPr/>
                <p:nvPr/>
              </p:nvSpPr>
              <p:spPr>
                <a:xfrm>
                  <a:off x="3313" y="2018"/>
                  <a:ext cx="1506" cy="5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37560" h="21600" fill="none">
                      <a:moveTo>
                        <a:pt x="-1" y="12107"/>
                      </a:moveTo>
                      <a:cubicBezTo>
                        <a:pt x="3624" y="4698"/>
                        <a:pt x="11153" y="-1"/>
                        <a:pt x="19402" y="0"/>
                      </a:cubicBezTo>
                      <a:cubicBezTo>
                        <a:pt x="26744" y="0"/>
                        <a:pt x="33583" y="3729"/>
                        <a:pt x="37560" y="9901"/>
                      </a:cubicBezTo>
                    </a:path>
                    <a:path w="37560" h="21600" stroke="0">
                      <a:moveTo>
                        <a:pt x="-1" y="12107"/>
                      </a:moveTo>
                      <a:cubicBezTo>
                        <a:pt x="3624" y="4698"/>
                        <a:pt x="11153" y="-1"/>
                        <a:pt x="19402" y="0"/>
                      </a:cubicBezTo>
                      <a:cubicBezTo>
                        <a:pt x="26744" y="0"/>
                        <a:pt x="33583" y="3729"/>
                        <a:pt x="37560" y="9901"/>
                      </a:cubicBezTo>
                      <a:lnTo>
                        <a:pt x="19402" y="21600"/>
                      </a:lnTo>
                      <a:lnTo>
                        <a:pt x="-1" y="12107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39" name="Line 7"/>
                <p:cNvSpPr/>
                <p:nvPr/>
              </p:nvSpPr>
              <p:spPr>
                <a:xfrm flipV="1">
                  <a:off x="4032" y="1296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sp>
            <p:sp>
              <p:nvSpPr>
                <p:cNvPr id="18440" name="Line 8"/>
                <p:cNvSpPr/>
                <p:nvPr/>
              </p:nvSpPr>
              <p:spPr>
                <a:xfrm>
                  <a:off x="4032" y="2544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graphicFrame>
              <p:nvGraphicFramePr>
                <p:cNvPr id="18441" name="Object 10"/>
                <p:cNvGraphicFramePr>
                  <a:graphicFrameLocks noChangeAspect="1"/>
                </p:cNvGraphicFramePr>
                <p:nvPr/>
              </p:nvGraphicFramePr>
              <p:xfrm>
                <a:off x="4090" y="1101"/>
                <a:ext cx="320" cy="4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5" r:id="rId3" imgW="114300" imgH="177800" progId="Equation.DSMT4">
                        <p:embed/>
                      </p:oleObj>
                    </mc:Choice>
                    <mc:Fallback>
                      <p:oleObj r:id="rId3" imgW="114300" imgH="177800" progId="Equation.DSMT4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1F497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90" y="1101"/>
                              <a:ext cx="320" cy="41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42" name="Object 11"/>
                <p:cNvGraphicFramePr>
                  <a:graphicFrameLocks noChangeAspect="1"/>
                </p:cNvGraphicFramePr>
                <p:nvPr/>
              </p:nvGraphicFramePr>
              <p:xfrm>
                <a:off x="4183" y="2014"/>
                <a:ext cx="237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06" r:id="rId5" imgW="114300" imgH="127000" progId="Equation.DSMT4">
                        <p:embed/>
                      </p:oleObj>
                    </mc:Choice>
                    <mc:Fallback>
                      <p:oleObj r:id="rId5" imgW="114300" imgH="127000" progId="Equation.DSMT4">
                        <p:embed/>
                        <p:pic>
                          <p:nvPicPr>
                            <p:cNvPr id="0" name="图片 3088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83" y="2014"/>
                              <a:ext cx="237" cy="2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443" name="Arc 11"/>
              <p:cNvSpPr/>
              <p:nvPr/>
            </p:nvSpPr>
            <p:spPr>
              <a:xfrm flipH="1" flipV="1">
                <a:off x="3312" y="2256"/>
                <a:ext cx="1488" cy="2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909" h="21600" fill="none">
                    <a:moveTo>
                      <a:pt x="0" y="17001"/>
                    </a:moveTo>
                    <a:cubicBezTo>
                      <a:pt x="2162" y="7076"/>
                      <a:pt x="10947" y="-1"/>
                      <a:pt x="21105" y="0"/>
                    </a:cubicBezTo>
                    <a:cubicBezTo>
                      <a:pt x="30796" y="0"/>
                      <a:pt x="39301" y="6454"/>
                      <a:pt x="41908" y="15789"/>
                    </a:cubicBezTo>
                  </a:path>
                  <a:path w="41909" h="21600" stroke="0">
                    <a:moveTo>
                      <a:pt x="0" y="17001"/>
                    </a:moveTo>
                    <a:cubicBezTo>
                      <a:pt x="2162" y="7076"/>
                      <a:pt x="10947" y="-1"/>
                      <a:pt x="21105" y="0"/>
                    </a:cubicBezTo>
                    <a:cubicBezTo>
                      <a:pt x="30796" y="0"/>
                      <a:pt x="39301" y="6454"/>
                      <a:pt x="41908" y="15789"/>
                    </a:cubicBezTo>
                    <a:lnTo>
                      <a:pt x="21105" y="21600"/>
                    </a:lnTo>
                    <a:lnTo>
                      <a:pt x="0" y="1700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Line 12"/>
              <p:cNvSpPr/>
              <p:nvPr/>
            </p:nvSpPr>
            <p:spPr>
              <a:xfrm>
                <a:off x="4032" y="1632"/>
                <a:ext cx="0" cy="912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</p:spPr>
          </p:sp>
          <p:sp>
            <p:nvSpPr>
              <p:cNvPr id="18445" name="Line 13"/>
              <p:cNvSpPr/>
              <p:nvPr/>
            </p:nvSpPr>
            <p:spPr>
              <a:xfrm>
                <a:off x="4032" y="2304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sp>
          <p:graphicFrame>
            <p:nvGraphicFramePr>
              <p:cNvPr id="18446" name="Object 9"/>
              <p:cNvGraphicFramePr>
                <a:graphicFrameLocks noChangeAspect="1"/>
              </p:cNvGraphicFramePr>
              <p:nvPr/>
            </p:nvGraphicFramePr>
            <p:xfrm>
              <a:off x="3798" y="2252"/>
              <a:ext cx="18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7" r:id="rId7" imgW="114300" imgH="152400" progId="Equation.DSMT4">
                      <p:embed/>
                    </p:oleObj>
                  </mc:Choice>
                  <mc:Fallback>
                    <p:oleObj r:id="rId7" imgW="114300" imgH="152400" progId="Equation.DSMT4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98" y="2252"/>
                            <a:ext cx="185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7" name="Group 15"/>
            <p:cNvGrpSpPr/>
            <p:nvPr/>
          </p:nvGrpSpPr>
          <p:grpSpPr>
            <a:xfrm>
              <a:off x="401" y="1002"/>
              <a:ext cx="2082" cy="1709"/>
              <a:chOff x="2973" y="1146"/>
              <a:chExt cx="2082" cy="1709"/>
            </a:xfrm>
          </p:grpSpPr>
          <p:sp>
            <p:nvSpPr>
              <p:cNvPr id="18448" name="Line 16"/>
              <p:cNvSpPr/>
              <p:nvPr/>
            </p:nvSpPr>
            <p:spPr>
              <a:xfrm flipV="1">
                <a:off x="4032" y="2042"/>
                <a:ext cx="0" cy="426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  <p:sp>
            <p:nvSpPr>
              <p:cNvPr id="18449" name="Line 17"/>
              <p:cNvSpPr/>
              <p:nvPr/>
            </p:nvSpPr>
            <p:spPr>
              <a:xfrm rot="10208732">
                <a:off x="3792" y="1392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  <p:sp>
            <p:nvSpPr>
              <p:cNvPr id="18450" name="Line 18"/>
              <p:cNvSpPr/>
              <p:nvPr/>
            </p:nvSpPr>
            <p:spPr>
              <a:xfrm rot="8219634">
                <a:off x="3383" y="1657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  <p:sp>
            <p:nvSpPr>
              <p:cNvPr id="18451" name="Line 19"/>
              <p:cNvSpPr/>
              <p:nvPr/>
            </p:nvSpPr>
            <p:spPr>
              <a:xfrm rot="-8597203">
                <a:off x="4631" y="1465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  <p:graphicFrame>
            <p:nvGraphicFramePr>
              <p:cNvPr id="18452" name="Object 3"/>
              <p:cNvGraphicFramePr>
                <a:graphicFrameLocks noChangeAspect="1"/>
              </p:cNvGraphicFramePr>
              <p:nvPr/>
            </p:nvGraphicFramePr>
            <p:xfrm>
              <a:off x="3710" y="2507"/>
              <a:ext cx="257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8" r:id="rId9" imgW="76200" imgH="152400" progId="Equation.DSMT4">
                      <p:embed/>
                    </p:oleObj>
                  </mc:Choice>
                  <mc:Fallback>
                    <p:oleObj r:id="rId9" imgW="76200" imgH="152400" progId="Equation.DSMT4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10" y="2507"/>
                            <a:ext cx="257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3" name="Object 4"/>
              <p:cNvGraphicFramePr>
                <a:graphicFrameLocks noChangeAspect="1"/>
              </p:cNvGraphicFramePr>
              <p:nvPr/>
            </p:nvGraphicFramePr>
            <p:xfrm>
              <a:off x="3453" y="1146"/>
              <a:ext cx="257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9" r:id="rId11" imgW="76200" imgH="152400" progId="Equation.DSMT4">
                      <p:embed/>
                    </p:oleObj>
                  </mc:Choice>
                  <mc:Fallback>
                    <p:oleObj r:id="rId11" imgW="76200" imgH="152400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53" y="1146"/>
                            <a:ext cx="257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4" name="Object 5"/>
              <p:cNvGraphicFramePr>
                <a:graphicFrameLocks noChangeAspect="1"/>
              </p:cNvGraphicFramePr>
              <p:nvPr/>
            </p:nvGraphicFramePr>
            <p:xfrm>
              <a:off x="2973" y="1578"/>
              <a:ext cx="257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0" r:id="rId13" imgW="76200" imgH="152400" progId="Equation.DSMT4">
                      <p:embed/>
                    </p:oleObj>
                  </mc:Choice>
                  <mc:Fallback>
                    <p:oleObj r:id="rId13" imgW="76200" imgH="152400" progId="Equation.DSMT4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73" y="1578"/>
                            <a:ext cx="257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5" name="Object 6"/>
              <p:cNvGraphicFramePr>
                <a:graphicFrameLocks noChangeAspect="1"/>
              </p:cNvGraphicFramePr>
              <p:nvPr/>
            </p:nvGraphicFramePr>
            <p:xfrm>
              <a:off x="4797" y="1338"/>
              <a:ext cx="258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" r:id="rId15" imgW="76200" imgH="152400" progId="Equation.DSMT4">
                      <p:embed/>
                    </p:oleObj>
                  </mc:Choice>
                  <mc:Fallback>
                    <p:oleObj r:id="rId15" imgW="76200" imgH="1524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C0504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97" y="1338"/>
                            <a:ext cx="258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6" name="Object 7"/>
              <p:cNvGraphicFramePr>
                <a:graphicFrameLocks noChangeAspect="1"/>
              </p:cNvGraphicFramePr>
              <p:nvPr/>
            </p:nvGraphicFramePr>
            <p:xfrm>
              <a:off x="4119" y="1632"/>
              <a:ext cx="266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2" r:id="rId17" imgW="127000" imgH="215900" progId="Equation.DSMT4">
                      <p:embed/>
                    </p:oleObj>
                  </mc:Choice>
                  <mc:Fallback>
                    <p:oleObj r:id="rId17" imgW="127000" imgH="215900" progId="Equation.DSMT4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9" y="1632"/>
                            <a:ext cx="266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7" name="Object 8"/>
              <p:cNvGraphicFramePr>
                <a:graphicFrameLocks noChangeAspect="1"/>
              </p:cNvGraphicFramePr>
              <p:nvPr/>
            </p:nvGraphicFramePr>
            <p:xfrm>
              <a:off x="4298" y="2507"/>
              <a:ext cx="28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3" r:id="rId19" imgW="228600" imgH="215900" progId="Equation.DSMT4">
                      <p:embed/>
                    </p:oleObj>
                  </mc:Choice>
                  <mc:Fallback>
                    <p:oleObj r:id="rId19" imgW="228600" imgH="215900" progId="Equation.DSMT4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98" y="2507"/>
                            <a:ext cx="287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9424" name="Object 0"/>
          <p:cNvGraphicFramePr>
            <a:graphicFrameLocks noChangeAspect="1"/>
          </p:cNvGraphicFramePr>
          <p:nvPr/>
        </p:nvGraphicFramePr>
        <p:xfrm>
          <a:off x="4930775" y="2835275"/>
          <a:ext cx="2701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r:id="rId21" imgW="1143000" imgH="330200" progId="Equation.DSMT4">
                  <p:embed/>
                </p:oleObj>
              </mc:Choice>
              <mc:Fallback>
                <p:oleObj r:id="rId21" imgW="1143000" imgH="330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0775" y="2835275"/>
                        <a:ext cx="27019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5" name="Object 1"/>
          <p:cNvGraphicFramePr>
            <a:graphicFrameLocks noChangeAspect="1"/>
          </p:cNvGraphicFramePr>
          <p:nvPr/>
        </p:nvGraphicFramePr>
        <p:xfrm>
          <a:off x="5815013" y="3876675"/>
          <a:ext cx="14859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r:id="rId23" imgW="558800" imgH="215900" progId="Equation.DSMT4">
                  <p:embed/>
                </p:oleObj>
              </mc:Choice>
              <mc:Fallback>
                <p:oleObj r:id="rId23" imgW="558800" imgH="215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15013" y="3876675"/>
                        <a:ext cx="148590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5122863" y="4752975"/>
          <a:ext cx="24479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r:id="rId25" imgW="939800" imgH="254000" progId="Equation.DSMT4">
                  <p:embed/>
                </p:oleObj>
              </mc:Choice>
              <mc:Fallback>
                <p:oleObj r:id="rId25" imgW="939800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22863" y="4752975"/>
                        <a:ext cx="2447925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/>
          <p:cNvSpPr txBox="1"/>
          <p:nvPr/>
        </p:nvSpPr>
        <p:spPr>
          <a:xfrm>
            <a:off x="793750" y="6096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u="sng" dirty="0">
                <a:latin typeface="Bookman Old Style" pitchFamily="18" charset="0"/>
                <a:ea typeface="宋体" panose="02010600030101010101" pitchFamily="2" charset="-122"/>
              </a:rPr>
              <a:t>课堂练习</a:t>
            </a:r>
          </a:p>
        </p:txBody>
      </p:sp>
      <p:pic>
        <p:nvPicPr>
          <p:cNvPr id="18462" name="Picture 33" descr="MCj04463040000[1]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3213" y="260350"/>
            <a:ext cx="1727200" cy="129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/>
          </p:nvPr>
        </p:nvSpPr>
        <p:spPr>
          <a:xfrm>
            <a:off x="468313" y="234950"/>
            <a:ext cx="3200400" cy="5270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三、高斯定理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206" name="Rectangle 6"/>
          <p:cNvSpPr>
            <a:spLocks noGrp="1"/>
          </p:cNvSpPr>
          <p:nvPr>
            <p:ph type="body" sz="half" idx="1"/>
          </p:nvPr>
        </p:nvSpPr>
        <p:spPr>
          <a:xfrm>
            <a:off x="457200" y="4000500"/>
            <a:ext cx="7124700" cy="6096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(1).</a:t>
            </a:r>
            <a:r>
              <a:rPr lang="zh-CN" altLang="en-US" sz="2800" b="1" dirty="0">
                <a:latin typeface="宋体" panose="02010600030101010101" pitchFamily="2" charset="-122"/>
              </a:rPr>
              <a:t>闭合曲面包围点电荷，点电荷处于球心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060575" y="2098675"/>
          <a:ext cx="3533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3" imgW="1930400" imgH="406400" progId="Equation.3">
                  <p:embed/>
                </p:oleObj>
              </mc:Choice>
              <mc:Fallback>
                <p:oleObj r:id="rId3" imgW="1930400" imgH="406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8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0575" y="2098675"/>
                        <a:ext cx="35337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Text Box 8"/>
          <p:cNvSpPr txBox="1"/>
          <p:nvPr/>
        </p:nvSpPr>
        <p:spPr>
          <a:xfrm>
            <a:off x="304800" y="1133475"/>
            <a:ext cx="84105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在真空的静电场内，通过任意闭合曲面的电通量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等于它所包围的电荷的电量的代数和的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lang="en-US" altLang="zh-CN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en-US" altLang="zh-CN" sz="2800" b="1" baseline="-25000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</a:p>
        </p:txBody>
      </p:sp>
      <p:sp>
        <p:nvSpPr>
          <p:cNvPr id="179211" name="Text Box 11"/>
          <p:cNvSpPr txBox="1"/>
          <p:nvPr/>
        </p:nvSpPr>
        <p:spPr>
          <a:xfrm>
            <a:off x="174625" y="2895600"/>
            <a:ext cx="44719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其中闭曲面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称为高斯面。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2" name="Text Box 12"/>
          <p:cNvSpPr txBox="1"/>
          <p:nvPr/>
        </p:nvSpPr>
        <p:spPr>
          <a:xfrm>
            <a:off x="3260725" y="234950"/>
            <a:ext cx="54260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给出通过任一闭曲面的电通量与</a:t>
            </a:r>
          </a:p>
          <a:p>
            <a:pPr algn="ctr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封闭面内部所包围电荷间的关系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3" name="Text Box 13"/>
          <p:cNvSpPr txBox="1"/>
          <p:nvPr/>
        </p:nvSpPr>
        <p:spPr>
          <a:xfrm>
            <a:off x="461963" y="731838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定理内容：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5C63265-DDD3-49E1-9D85-321D112DB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055528"/>
              </p:ext>
            </p:extLst>
          </p:nvPr>
        </p:nvGraphicFramePr>
        <p:xfrm>
          <a:off x="735013" y="3475038"/>
          <a:ext cx="2933700" cy="51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6562725" y="4457700"/>
            <a:ext cx="2152650" cy="2247900"/>
            <a:chOff x="4134" y="2796"/>
            <a:chExt cx="1356" cy="1416"/>
          </a:xfrm>
        </p:grpSpPr>
        <p:grpSp>
          <p:nvGrpSpPr>
            <p:cNvPr id="19466" name="Group 40"/>
            <p:cNvGrpSpPr/>
            <p:nvPr/>
          </p:nvGrpSpPr>
          <p:grpSpPr>
            <a:xfrm>
              <a:off x="4134" y="2796"/>
              <a:ext cx="1356" cy="1416"/>
              <a:chOff x="3912" y="2496"/>
              <a:chExt cx="1356" cy="1416"/>
            </a:xfrm>
          </p:grpSpPr>
          <p:sp>
            <p:nvSpPr>
              <p:cNvPr id="19467" name="Line 30"/>
              <p:cNvSpPr/>
              <p:nvPr/>
            </p:nvSpPr>
            <p:spPr>
              <a:xfrm>
                <a:off x="4572" y="3192"/>
                <a:ext cx="420" cy="42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8" name="Line 33"/>
              <p:cNvSpPr/>
              <p:nvPr/>
            </p:nvSpPr>
            <p:spPr>
              <a:xfrm flipH="1" flipV="1">
                <a:off x="4128" y="2748"/>
                <a:ext cx="444" cy="4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9" name="Oval 16"/>
              <p:cNvSpPr/>
              <p:nvPr/>
            </p:nvSpPr>
            <p:spPr>
              <a:xfrm>
                <a:off x="4128" y="2736"/>
                <a:ext cx="864" cy="8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Line 17"/>
              <p:cNvSpPr/>
              <p:nvPr/>
            </p:nvSpPr>
            <p:spPr>
              <a:xfrm flipV="1">
                <a:off x="4572" y="2496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1" name="Line 18"/>
              <p:cNvSpPr/>
              <p:nvPr/>
            </p:nvSpPr>
            <p:spPr>
              <a:xfrm>
                <a:off x="4572" y="3216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2" name="Line 19"/>
              <p:cNvSpPr/>
              <p:nvPr/>
            </p:nvSpPr>
            <p:spPr>
              <a:xfrm rot="-5400000" flipV="1">
                <a:off x="4260" y="2844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3" name="Line 20"/>
              <p:cNvSpPr/>
              <p:nvPr/>
            </p:nvSpPr>
            <p:spPr>
              <a:xfrm rot="5400000" flipV="1">
                <a:off x="4920" y="2844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4" name="Line 31"/>
              <p:cNvSpPr/>
              <p:nvPr/>
            </p:nvSpPr>
            <p:spPr>
              <a:xfrm flipV="1">
                <a:off x="4572" y="2772"/>
                <a:ext cx="420" cy="42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5" name="Line 32"/>
              <p:cNvSpPr/>
              <p:nvPr/>
            </p:nvSpPr>
            <p:spPr>
              <a:xfrm flipH="1">
                <a:off x="4128" y="3192"/>
                <a:ext cx="444" cy="4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9476" name="Oval 15"/>
            <p:cNvSpPr/>
            <p:nvPr/>
          </p:nvSpPr>
          <p:spPr>
            <a:xfrm flipH="1" flipV="1">
              <a:off x="4778" y="3475"/>
              <a:ext cx="27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77" name="Object 34"/>
            <p:cNvGraphicFramePr>
              <a:graphicFrameLocks noChangeAspect="1"/>
            </p:cNvGraphicFramePr>
            <p:nvPr/>
          </p:nvGraphicFramePr>
          <p:xfrm>
            <a:off x="4842" y="3430"/>
            <a:ext cx="14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r:id="rId10" imgW="63500" imgH="114300" progId="Equation.3">
                    <p:embed/>
                  </p:oleObj>
                </mc:Choice>
                <mc:Fallback>
                  <p:oleObj r:id="rId10" imgW="63500" imgH="1143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2" y="3430"/>
                          <a:ext cx="145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35"/>
            <p:cNvGraphicFramePr>
              <a:graphicFrameLocks noChangeAspect="1"/>
            </p:cNvGraphicFramePr>
            <p:nvPr/>
          </p:nvGraphicFramePr>
          <p:xfrm>
            <a:off x="4995" y="2796"/>
            <a:ext cx="19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r:id="rId12" imgW="101600" imgH="139700" progId="Equation.3">
                    <p:embed/>
                  </p:oleObj>
                </mc:Choice>
                <mc:Fallback>
                  <p:oleObj r:id="rId12" imgW="101600" imgH="139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5" y="2796"/>
                          <a:ext cx="195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2127250" y="4648200"/>
          <a:ext cx="1282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14" imgW="571500" imgH="381000" progId="Equation.3">
                  <p:embed/>
                </p:oleObj>
              </mc:Choice>
              <mc:Fallback>
                <p:oleObj r:id="rId14" imgW="571500" imgH="381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7250" y="4648200"/>
                        <a:ext cx="12827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3341688" y="4648200"/>
          <a:ext cx="1304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16" imgW="609600" imgH="381000" progId="Equation.3">
                  <p:embed/>
                </p:oleObj>
              </mc:Choice>
              <mc:Fallback>
                <p:oleObj r:id="rId16" imgW="609600" imgH="381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41688" y="4648200"/>
                        <a:ext cx="130492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1570038" y="5505450"/>
          <a:ext cx="226536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18" imgW="965200" imgH="444500" progId="Equation.3">
                  <p:embed/>
                </p:oleObj>
              </mc:Choice>
              <mc:Fallback>
                <p:oleObj r:id="rId18" imgW="965200" imgH="444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70038" y="5505450"/>
                        <a:ext cx="2265362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3986213" y="5491163"/>
          <a:ext cx="7651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20" imgW="330200" imgH="444500" progId="Equation.3">
                  <p:embed/>
                </p:oleObj>
              </mc:Choice>
              <mc:Fallback>
                <p:oleObj r:id="rId20" imgW="330200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86213" y="5491163"/>
                        <a:ext cx="7651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3" name="Object 43"/>
          <p:cNvGraphicFramePr>
            <a:graphicFrameLocks noChangeAspect="1"/>
          </p:cNvGraphicFramePr>
          <p:nvPr/>
        </p:nvGraphicFramePr>
        <p:xfrm>
          <a:off x="1287463" y="4648200"/>
          <a:ext cx="827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22" imgW="355600" imgH="228600" progId="Equation.3">
                  <p:embed/>
                </p:oleObj>
              </mc:Choice>
              <mc:Fallback>
                <p:oleObj r:id="rId22" imgW="3556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87463" y="4648200"/>
                        <a:ext cx="8270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6" grpId="0" build="p"/>
      <p:bldP spid="179208" grpId="0"/>
      <p:bldP spid="179211" grpId="0"/>
      <p:bldP spid="179212" grpId="0"/>
      <p:bldP spid="1792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/>
          </p:nvPr>
        </p:nvSpPr>
        <p:spPr>
          <a:xfrm>
            <a:off x="468313" y="234950"/>
            <a:ext cx="3200400" cy="5270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三、高斯定理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206" name="Rectangle 6"/>
          <p:cNvSpPr>
            <a:spLocks noGrp="1"/>
          </p:cNvSpPr>
          <p:nvPr>
            <p:ph type="body" sz="half" idx="1"/>
          </p:nvPr>
        </p:nvSpPr>
        <p:spPr>
          <a:xfrm>
            <a:off x="457200" y="4000500"/>
            <a:ext cx="7124700" cy="6096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(1).</a:t>
            </a:r>
            <a:r>
              <a:rPr lang="zh-CN" altLang="en-US" sz="2800" b="1" dirty="0">
                <a:latin typeface="宋体" panose="02010600030101010101" pitchFamily="2" charset="-122"/>
              </a:rPr>
              <a:t>闭合曲面包围点电荷，点电荷处于球心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060575" y="2098675"/>
          <a:ext cx="3533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r:id="rId3" imgW="1930400" imgH="406400" progId="Equation.3">
                  <p:embed/>
                </p:oleObj>
              </mc:Choice>
              <mc:Fallback>
                <p:oleObj r:id="rId3" imgW="1930400" imgH="406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8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0575" y="2098675"/>
                        <a:ext cx="35337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Text Box 8"/>
          <p:cNvSpPr txBox="1"/>
          <p:nvPr/>
        </p:nvSpPr>
        <p:spPr>
          <a:xfrm>
            <a:off x="304800" y="1133475"/>
            <a:ext cx="84105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在真空的静电场内，通过任意闭合曲面的电通量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等于它所包围的电荷的电量的代数和的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lang="en-US" altLang="zh-CN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en-US" altLang="zh-CN" sz="2800" b="1" baseline="-25000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</a:p>
        </p:txBody>
      </p:sp>
      <p:sp>
        <p:nvSpPr>
          <p:cNvPr id="179211" name="Text Box 11"/>
          <p:cNvSpPr txBox="1"/>
          <p:nvPr/>
        </p:nvSpPr>
        <p:spPr>
          <a:xfrm>
            <a:off x="174625" y="2895600"/>
            <a:ext cx="44719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其中闭曲面 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称为高斯面。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2" name="Text Box 12"/>
          <p:cNvSpPr txBox="1"/>
          <p:nvPr/>
        </p:nvSpPr>
        <p:spPr>
          <a:xfrm>
            <a:off x="3260725" y="234950"/>
            <a:ext cx="54260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给出通过任一闭曲面的电通量与</a:t>
            </a:r>
          </a:p>
          <a:p>
            <a:pPr algn="ctr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封闭面内部所包围电荷间的关系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3" name="Text Box 13"/>
          <p:cNvSpPr txBox="1"/>
          <p:nvPr/>
        </p:nvSpPr>
        <p:spPr>
          <a:xfrm>
            <a:off x="461963" y="731838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定理内容：</a:t>
            </a:r>
          </a:p>
        </p:txBody>
      </p:sp>
      <p:sp>
        <p:nvSpPr>
          <p:cNvPr id="179214" name="Text Box 14"/>
          <p:cNvSpPr txBox="1"/>
          <p:nvPr/>
        </p:nvSpPr>
        <p:spPr>
          <a:xfrm>
            <a:off x="735013" y="3475038"/>
            <a:ext cx="29337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6562725" y="4457700"/>
            <a:ext cx="2152650" cy="2247900"/>
            <a:chOff x="4134" y="2796"/>
            <a:chExt cx="1356" cy="1416"/>
          </a:xfrm>
        </p:grpSpPr>
        <p:grpSp>
          <p:nvGrpSpPr>
            <p:cNvPr id="22538" name="Group 40"/>
            <p:cNvGrpSpPr/>
            <p:nvPr/>
          </p:nvGrpSpPr>
          <p:grpSpPr>
            <a:xfrm>
              <a:off x="4134" y="2796"/>
              <a:ext cx="1356" cy="1416"/>
              <a:chOff x="3912" y="2496"/>
              <a:chExt cx="1356" cy="1416"/>
            </a:xfrm>
          </p:grpSpPr>
          <p:sp>
            <p:nvSpPr>
              <p:cNvPr id="22539" name="Line 30"/>
              <p:cNvSpPr/>
              <p:nvPr/>
            </p:nvSpPr>
            <p:spPr>
              <a:xfrm>
                <a:off x="4572" y="3192"/>
                <a:ext cx="420" cy="42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0" name="Line 33"/>
              <p:cNvSpPr/>
              <p:nvPr/>
            </p:nvSpPr>
            <p:spPr>
              <a:xfrm flipH="1" flipV="1">
                <a:off x="4128" y="2748"/>
                <a:ext cx="444" cy="4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1" name="Oval 16"/>
              <p:cNvSpPr/>
              <p:nvPr/>
            </p:nvSpPr>
            <p:spPr>
              <a:xfrm>
                <a:off x="4128" y="2736"/>
                <a:ext cx="864" cy="887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Line 17"/>
              <p:cNvSpPr/>
              <p:nvPr/>
            </p:nvSpPr>
            <p:spPr>
              <a:xfrm flipV="1">
                <a:off x="4572" y="2496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3" name="Line 18"/>
              <p:cNvSpPr/>
              <p:nvPr/>
            </p:nvSpPr>
            <p:spPr>
              <a:xfrm>
                <a:off x="4572" y="3216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4" name="Line 19"/>
              <p:cNvSpPr/>
              <p:nvPr/>
            </p:nvSpPr>
            <p:spPr>
              <a:xfrm rot="-5400000" flipV="1">
                <a:off x="4260" y="2844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5" name="Line 20"/>
              <p:cNvSpPr/>
              <p:nvPr/>
            </p:nvSpPr>
            <p:spPr>
              <a:xfrm rot="5400000" flipV="1">
                <a:off x="4920" y="2844"/>
                <a:ext cx="0" cy="696"/>
              </a:xfrm>
              <a:prstGeom prst="line">
                <a:avLst/>
              </a:prstGeom>
              <a:ln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6" name="Line 31"/>
              <p:cNvSpPr/>
              <p:nvPr/>
            </p:nvSpPr>
            <p:spPr>
              <a:xfrm flipV="1">
                <a:off x="4572" y="2772"/>
                <a:ext cx="420" cy="42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47" name="Line 32"/>
              <p:cNvSpPr/>
              <p:nvPr/>
            </p:nvSpPr>
            <p:spPr>
              <a:xfrm flipH="1">
                <a:off x="4128" y="3192"/>
                <a:ext cx="444" cy="4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22548" name="Oval 15"/>
            <p:cNvSpPr/>
            <p:nvPr/>
          </p:nvSpPr>
          <p:spPr>
            <a:xfrm flipH="1" flipV="1">
              <a:off x="4778" y="3475"/>
              <a:ext cx="27" cy="4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49" name="Object 34"/>
            <p:cNvGraphicFramePr>
              <a:graphicFrameLocks noChangeAspect="1"/>
            </p:cNvGraphicFramePr>
            <p:nvPr/>
          </p:nvGraphicFramePr>
          <p:xfrm>
            <a:off x="4842" y="3430"/>
            <a:ext cx="14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r:id="rId5" imgW="63500" imgH="114300" progId="Equation.3">
                    <p:embed/>
                  </p:oleObj>
                </mc:Choice>
                <mc:Fallback>
                  <p:oleObj r:id="rId5" imgW="63500" imgH="1143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2" y="3430"/>
                          <a:ext cx="145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35"/>
            <p:cNvGraphicFramePr>
              <a:graphicFrameLocks noChangeAspect="1"/>
            </p:cNvGraphicFramePr>
            <p:nvPr/>
          </p:nvGraphicFramePr>
          <p:xfrm>
            <a:off x="4995" y="2796"/>
            <a:ext cx="19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r:id="rId7" imgW="101600" imgH="139700" progId="Equation.3">
                    <p:embed/>
                  </p:oleObj>
                </mc:Choice>
                <mc:Fallback>
                  <p:oleObj r:id="rId7" imgW="101600" imgH="1397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5" y="2796"/>
                          <a:ext cx="195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2127250" y="4648200"/>
          <a:ext cx="1282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9" imgW="571500" imgH="381000" progId="Equation.3">
                  <p:embed/>
                </p:oleObj>
              </mc:Choice>
              <mc:Fallback>
                <p:oleObj r:id="rId9" imgW="571500" imgH="381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7250" y="4648200"/>
                        <a:ext cx="12827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3341688" y="4648200"/>
          <a:ext cx="1304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11" imgW="609600" imgH="381000" progId="Equation.3">
                  <p:embed/>
                </p:oleObj>
              </mc:Choice>
              <mc:Fallback>
                <p:oleObj r:id="rId11" imgW="609600" imgH="381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1688" y="4648200"/>
                        <a:ext cx="130492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1570038" y="5505450"/>
          <a:ext cx="226536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13" imgW="965200" imgH="444500" progId="Equation.3">
                  <p:embed/>
                </p:oleObj>
              </mc:Choice>
              <mc:Fallback>
                <p:oleObj r:id="rId13" imgW="965200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0038" y="5505450"/>
                        <a:ext cx="2265362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3986213" y="5491163"/>
          <a:ext cx="7651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15" imgW="330200" imgH="444500" progId="Equation.3">
                  <p:embed/>
                </p:oleObj>
              </mc:Choice>
              <mc:Fallback>
                <p:oleObj r:id="rId15" imgW="330200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86213" y="5491163"/>
                        <a:ext cx="7651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3" name="Object 43"/>
          <p:cNvGraphicFramePr>
            <a:graphicFrameLocks noChangeAspect="1"/>
          </p:cNvGraphicFramePr>
          <p:nvPr/>
        </p:nvGraphicFramePr>
        <p:xfrm>
          <a:off x="1287463" y="4648200"/>
          <a:ext cx="827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17" imgW="355600" imgH="228600" progId="Equation.3">
                  <p:embed/>
                </p:oleObj>
              </mc:Choice>
              <mc:Fallback>
                <p:oleObj r:id="rId17" imgW="3556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7463" y="4648200"/>
                        <a:ext cx="8270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6" grpId="0" build="p"/>
      <p:bldP spid="179208" grpId="0"/>
      <p:bldP spid="179211" grpId="0"/>
      <p:bldP spid="179212" grpId="0"/>
      <p:bldP spid="179213" grpId="0"/>
      <p:bldP spid="1792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6419850" y="2724150"/>
            <a:ext cx="2590800" cy="2438400"/>
            <a:chOff x="1248" y="1104"/>
            <a:chExt cx="2688" cy="2544"/>
          </a:xfrm>
        </p:grpSpPr>
        <p:sp>
          <p:nvSpPr>
            <p:cNvPr id="23554" name="Freeform 12"/>
            <p:cNvSpPr/>
            <p:nvPr/>
          </p:nvSpPr>
          <p:spPr>
            <a:xfrm>
              <a:off x="1392" y="1296"/>
              <a:ext cx="1216" cy="1584"/>
            </a:xfrm>
            <a:custGeom>
              <a:avLst/>
              <a:gdLst/>
              <a:ahLst/>
              <a:cxnLst>
                <a:cxn ang="0">
                  <a:pos x="6" y="338"/>
                </a:cxn>
                <a:cxn ang="0">
                  <a:pos x="4" y="32"/>
                </a:cxn>
                <a:cxn ang="0">
                  <a:pos x="3" y="134"/>
                </a:cxn>
                <a:cxn ang="0">
                  <a:pos x="2" y="235"/>
                </a:cxn>
                <a:cxn ang="0">
                  <a:pos x="1" y="338"/>
                </a:cxn>
                <a:cxn ang="0">
                  <a:pos x="1" y="740"/>
                </a:cxn>
                <a:cxn ang="0">
                  <a:pos x="1" y="1043"/>
                </a:cxn>
                <a:cxn ang="0">
                  <a:pos x="1" y="1447"/>
                </a:cxn>
                <a:cxn ang="0">
                  <a:pos x="1" y="2052"/>
                </a:cxn>
                <a:cxn ang="0">
                  <a:pos x="1" y="2561"/>
                </a:cxn>
                <a:cxn ang="0">
                  <a:pos x="1" y="3066"/>
                </a:cxn>
                <a:cxn ang="0">
                  <a:pos x="1" y="3165"/>
                </a:cxn>
                <a:cxn ang="0">
                  <a:pos x="2" y="3165"/>
                </a:cxn>
                <a:cxn ang="0">
                  <a:pos x="3" y="3066"/>
                </a:cxn>
                <a:cxn ang="0">
                  <a:pos x="3" y="2763"/>
                </a:cxn>
                <a:cxn ang="0">
                  <a:pos x="4" y="2461"/>
                </a:cxn>
                <a:cxn ang="0">
                  <a:pos x="4" y="1852"/>
                </a:cxn>
                <a:cxn ang="0">
                  <a:pos x="4" y="1649"/>
                </a:cxn>
                <a:cxn ang="0">
                  <a:pos x="5" y="1447"/>
                </a:cxn>
                <a:cxn ang="0">
                  <a:pos x="6" y="940"/>
                </a:cxn>
                <a:cxn ang="0">
                  <a:pos x="6" y="338"/>
                </a:cxn>
              </a:cxnLst>
              <a:rect l="0" t="0" r="0" b="0"/>
              <a:pathLst>
                <a:path w="1720" h="1512">
                  <a:moveTo>
                    <a:pt x="1648" y="160"/>
                  </a:moveTo>
                  <a:cubicBezTo>
                    <a:pt x="1576" y="88"/>
                    <a:pt x="1160" y="32"/>
                    <a:pt x="1024" y="16"/>
                  </a:cubicBezTo>
                  <a:cubicBezTo>
                    <a:pt x="888" y="0"/>
                    <a:pt x="912" y="48"/>
                    <a:pt x="832" y="64"/>
                  </a:cubicBezTo>
                  <a:cubicBezTo>
                    <a:pt x="752" y="80"/>
                    <a:pt x="616" y="96"/>
                    <a:pt x="544" y="112"/>
                  </a:cubicBezTo>
                  <a:cubicBezTo>
                    <a:pt x="472" y="128"/>
                    <a:pt x="448" y="120"/>
                    <a:pt x="400" y="160"/>
                  </a:cubicBezTo>
                  <a:cubicBezTo>
                    <a:pt x="352" y="200"/>
                    <a:pt x="304" y="296"/>
                    <a:pt x="256" y="352"/>
                  </a:cubicBezTo>
                  <a:cubicBezTo>
                    <a:pt x="208" y="408"/>
                    <a:pt x="152" y="440"/>
                    <a:pt x="112" y="496"/>
                  </a:cubicBezTo>
                  <a:cubicBezTo>
                    <a:pt x="72" y="552"/>
                    <a:pt x="32" y="608"/>
                    <a:pt x="16" y="688"/>
                  </a:cubicBezTo>
                  <a:cubicBezTo>
                    <a:pt x="0" y="768"/>
                    <a:pt x="16" y="888"/>
                    <a:pt x="16" y="976"/>
                  </a:cubicBezTo>
                  <a:cubicBezTo>
                    <a:pt x="16" y="1064"/>
                    <a:pt x="8" y="1136"/>
                    <a:pt x="16" y="1216"/>
                  </a:cubicBezTo>
                  <a:cubicBezTo>
                    <a:pt x="24" y="1296"/>
                    <a:pt x="32" y="1408"/>
                    <a:pt x="64" y="1456"/>
                  </a:cubicBezTo>
                  <a:cubicBezTo>
                    <a:pt x="96" y="1504"/>
                    <a:pt x="144" y="1496"/>
                    <a:pt x="208" y="1504"/>
                  </a:cubicBezTo>
                  <a:cubicBezTo>
                    <a:pt x="272" y="1512"/>
                    <a:pt x="376" y="1512"/>
                    <a:pt x="448" y="1504"/>
                  </a:cubicBezTo>
                  <a:cubicBezTo>
                    <a:pt x="520" y="1496"/>
                    <a:pt x="592" y="1488"/>
                    <a:pt x="640" y="1456"/>
                  </a:cubicBezTo>
                  <a:cubicBezTo>
                    <a:pt x="688" y="1424"/>
                    <a:pt x="696" y="1360"/>
                    <a:pt x="736" y="1312"/>
                  </a:cubicBezTo>
                  <a:cubicBezTo>
                    <a:pt x="776" y="1264"/>
                    <a:pt x="816" y="1240"/>
                    <a:pt x="880" y="1168"/>
                  </a:cubicBezTo>
                  <a:cubicBezTo>
                    <a:pt x="944" y="1096"/>
                    <a:pt x="1064" y="944"/>
                    <a:pt x="1120" y="880"/>
                  </a:cubicBezTo>
                  <a:cubicBezTo>
                    <a:pt x="1176" y="816"/>
                    <a:pt x="1192" y="816"/>
                    <a:pt x="1216" y="784"/>
                  </a:cubicBezTo>
                  <a:cubicBezTo>
                    <a:pt x="1240" y="752"/>
                    <a:pt x="1224" y="744"/>
                    <a:pt x="1264" y="688"/>
                  </a:cubicBezTo>
                  <a:cubicBezTo>
                    <a:pt x="1304" y="632"/>
                    <a:pt x="1392" y="528"/>
                    <a:pt x="1456" y="448"/>
                  </a:cubicBezTo>
                  <a:cubicBezTo>
                    <a:pt x="1520" y="368"/>
                    <a:pt x="1720" y="232"/>
                    <a:pt x="1648" y="16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" name="Line 13"/>
            <p:cNvSpPr/>
            <p:nvPr/>
          </p:nvSpPr>
          <p:spPr>
            <a:xfrm flipV="1">
              <a:off x="2688" y="1248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56" name="Line 14"/>
            <p:cNvSpPr/>
            <p:nvPr/>
          </p:nvSpPr>
          <p:spPr>
            <a:xfrm rot="1458599" flipV="1">
              <a:off x="2880" y="1536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57" name="Line 15"/>
            <p:cNvSpPr/>
            <p:nvPr/>
          </p:nvSpPr>
          <p:spPr>
            <a:xfrm rot="2791138" flipV="1">
              <a:off x="3000" y="1800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58" name="Line 16"/>
            <p:cNvSpPr/>
            <p:nvPr/>
          </p:nvSpPr>
          <p:spPr>
            <a:xfrm rot="4229503" flipV="1">
              <a:off x="2952" y="2136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59" name="Line 17"/>
            <p:cNvSpPr/>
            <p:nvPr/>
          </p:nvSpPr>
          <p:spPr>
            <a:xfrm rot="5935162" flipV="1">
              <a:off x="2712" y="2424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0" name="Line 18"/>
            <p:cNvSpPr/>
            <p:nvPr/>
          </p:nvSpPr>
          <p:spPr>
            <a:xfrm rot="-1486273" flipV="1">
              <a:off x="2352" y="1104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1" name="Line 19"/>
            <p:cNvSpPr/>
            <p:nvPr/>
          </p:nvSpPr>
          <p:spPr>
            <a:xfrm rot="9261313" flipV="1">
              <a:off x="2016" y="2592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2" name="Line 20"/>
            <p:cNvSpPr/>
            <p:nvPr/>
          </p:nvSpPr>
          <p:spPr>
            <a:xfrm flipH="1" flipV="1">
              <a:off x="1680" y="1248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3" name="Line 21"/>
            <p:cNvSpPr/>
            <p:nvPr/>
          </p:nvSpPr>
          <p:spPr>
            <a:xfrm rot="-1458599" flipH="1" flipV="1">
              <a:off x="1440" y="1488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4" name="Line 22"/>
            <p:cNvSpPr/>
            <p:nvPr/>
          </p:nvSpPr>
          <p:spPr>
            <a:xfrm rot="-2791138" flipH="1" flipV="1">
              <a:off x="1368" y="1800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5" name="Line 23"/>
            <p:cNvSpPr/>
            <p:nvPr/>
          </p:nvSpPr>
          <p:spPr>
            <a:xfrm rot="-4229503" flipH="1" flipV="1">
              <a:off x="1464" y="2136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6" name="Line 24"/>
            <p:cNvSpPr/>
            <p:nvPr/>
          </p:nvSpPr>
          <p:spPr>
            <a:xfrm rot="-5935162" flipH="1" flipV="1">
              <a:off x="1656" y="2424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7" name="Line 25"/>
            <p:cNvSpPr/>
            <p:nvPr/>
          </p:nvSpPr>
          <p:spPr>
            <a:xfrm rot="1486273" flipH="1" flipV="1">
              <a:off x="2016" y="1104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8" name="Line 26"/>
            <p:cNvSpPr/>
            <p:nvPr/>
          </p:nvSpPr>
          <p:spPr>
            <a:xfrm rot="-9038231" flipH="1" flipV="1">
              <a:off x="2304" y="2592"/>
              <a:ext cx="816" cy="105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3569" name="Object 27"/>
            <p:cNvGraphicFramePr>
              <a:graphicFrameLocks noChangeAspect="1"/>
            </p:cNvGraphicFramePr>
            <p:nvPr/>
          </p:nvGraphicFramePr>
          <p:xfrm>
            <a:off x="2464" y="1167"/>
            <a:ext cx="22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r:id="rId3" imgW="152400" imgH="139700" progId="Equation.3">
                    <p:embed/>
                  </p:oleObj>
                </mc:Choice>
                <mc:Fallback>
                  <p:oleObj r:id="rId3" imgW="152400" imgH="139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4" y="1167"/>
                          <a:ext cx="228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28"/>
            <p:cNvGraphicFramePr>
              <a:graphicFrameLocks noChangeAspect="1"/>
            </p:cNvGraphicFramePr>
            <p:nvPr/>
          </p:nvGraphicFramePr>
          <p:xfrm>
            <a:off x="2448" y="2448"/>
            <a:ext cx="18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r:id="rId5" imgW="139700" imgH="190500" progId="Equation.3">
                    <p:embed/>
                  </p:oleObj>
                </mc:Choice>
                <mc:Fallback>
                  <p:oleObj r:id="rId5" imgW="139700" imgH="190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48" y="2448"/>
                          <a:ext cx="18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Oval 29"/>
            <p:cNvSpPr/>
            <p:nvPr/>
          </p:nvSpPr>
          <p:spPr>
            <a:xfrm>
              <a:off x="2544" y="2352"/>
              <a:ext cx="96" cy="96"/>
            </a:xfrm>
            <a:prstGeom prst="ellipse">
              <a:avLst/>
            </a:prstGeom>
            <a:solidFill>
              <a:srgbClr val="0099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0254" name="Text Box 30"/>
          <p:cNvSpPr txBox="1"/>
          <p:nvPr/>
        </p:nvSpPr>
        <p:spPr>
          <a:xfrm>
            <a:off x="228600" y="142875"/>
            <a:ext cx="6096000" cy="11604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）点电荷在任意闭曲面内，由图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可见仍有：</a:t>
            </a:r>
          </a:p>
        </p:txBody>
      </p:sp>
      <p:sp>
        <p:nvSpPr>
          <p:cNvPr id="180255" name="Text Box 31"/>
          <p:cNvSpPr txBox="1"/>
          <p:nvPr/>
        </p:nvSpPr>
        <p:spPr>
          <a:xfrm>
            <a:off x="228600" y="1901825"/>
            <a:ext cx="6376988" cy="11604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）点电荷在封闭曲面之外，对曲面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的通量为零。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70"/>
          <p:cNvGrpSpPr/>
          <p:nvPr/>
        </p:nvGrpSpPr>
        <p:grpSpPr>
          <a:xfrm>
            <a:off x="6819900" y="361950"/>
            <a:ext cx="1371600" cy="1731963"/>
            <a:chOff x="4296" y="228"/>
            <a:chExt cx="864" cy="1091"/>
          </a:xfrm>
        </p:grpSpPr>
        <p:sp>
          <p:nvSpPr>
            <p:cNvPr id="23575" name="Oval 40"/>
            <p:cNvSpPr/>
            <p:nvPr/>
          </p:nvSpPr>
          <p:spPr>
            <a:xfrm>
              <a:off x="4296" y="432"/>
              <a:ext cx="864" cy="88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76" name="Object 49"/>
            <p:cNvGraphicFramePr>
              <a:graphicFrameLocks noChangeAspect="1"/>
            </p:cNvGraphicFramePr>
            <p:nvPr/>
          </p:nvGraphicFramePr>
          <p:xfrm>
            <a:off x="4902" y="228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r:id="rId7" imgW="101600" imgH="139700" progId="Equation.3">
                    <p:embed/>
                  </p:oleObj>
                </mc:Choice>
                <mc:Fallback>
                  <p:oleObj r:id="rId7" imgW="101600" imgH="139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2" y="228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77" name="Object 53"/>
          <p:cNvGraphicFramePr>
            <a:graphicFrameLocks noChangeAspect="1"/>
          </p:cNvGraphicFramePr>
          <p:nvPr/>
        </p:nvGraphicFramePr>
        <p:xfrm>
          <a:off x="2322513" y="2895600"/>
          <a:ext cx="240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r:id="rId9" imgW="1143000" imgH="381000" progId="Equation.3">
                  <p:embed/>
                </p:oleObj>
              </mc:Choice>
              <mc:Fallback>
                <p:oleObj r:id="rId9" imgW="1143000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513" y="2895600"/>
                        <a:ext cx="24003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78" name="Text Box 54"/>
          <p:cNvSpPr txBox="1"/>
          <p:nvPr/>
        </p:nvSpPr>
        <p:spPr>
          <a:xfrm>
            <a:off x="520700" y="3573463"/>
            <a:ext cx="544830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arenBoth" startAt="4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静电场由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个电荷组成，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</a:p>
          <a:p>
            <a:pPr marL="457200" indent="-45720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在曲面内：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0279" name="Object 55"/>
          <p:cNvGraphicFramePr>
            <a:graphicFrameLocks noChangeAspect="1"/>
          </p:cNvGraphicFramePr>
          <p:nvPr/>
        </p:nvGraphicFramePr>
        <p:xfrm>
          <a:off x="520700" y="4421188"/>
          <a:ext cx="55260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r:id="rId11" imgW="2578100" imgH="381000" progId="Equation.3">
                  <p:embed/>
                </p:oleObj>
              </mc:Choice>
              <mc:Fallback>
                <p:oleObj r:id="rId11" imgW="2578100" imgH="381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700" y="4421188"/>
                        <a:ext cx="5526088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0" name="Object 56"/>
          <p:cNvGraphicFramePr>
            <a:graphicFrameLocks noChangeAspect="1"/>
          </p:cNvGraphicFramePr>
          <p:nvPr/>
        </p:nvGraphicFramePr>
        <p:xfrm>
          <a:off x="1017588" y="5162550"/>
          <a:ext cx="32702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r:id="rId13" imgW="1765300" imgH="381000" progId="Equation.3">
                  <p:embed/>
                </p:oleObj>
              </mc:Choice>
              <mc:Fallback>
                <p:oleObj r:id="rId13" imgW="1765300" imgH="381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7588" y="5162550"/>
                        <a:ext cx="327025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1" name="Object 57"/>
          <p:cNvGraphicFramePr>
            <a:graphicFrameLocks noChangeAspect="1"/>
          </p:cNvGraphicFramePr>
          <p:nvPr/>
        </p:nvGraphicFramePr>
        <p:xfrm>
          <a:off x="4246563" y="5072063"/>
          <a:ext cx="32924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r:id="rId15" imgW="1574800" imgH="381000" progId="Equation.3">
                  <p:embed/>
                </p:oleObj>
              </mc:Choice>
              <mc:Fallback>
                <p:oleObj r:id="rId15" imgW="1574800" imgH="381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46563" y="5072063"/>
                        <a:ext cx="329247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2" name="Object 58"/>
          <p:cNvGraphicFramePr>
            <a:graphicFrameLocks noChangeAspect="1"/>
          </p:cNvGraphicFramePr>
          <p:nvPr/>
        </p:nvGraphicFramePr>
        <p:xfrm>
          <a:off x="1439863" y="5705475"/>
          <a:ext cx="1514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r:id="rId17" imgW="660400" imgH="444500" progId="Equation.3">
                  <p:embed/>
                </p:oleObj>
              </mc:Choice>
              <mc:Fallback>
                <p:oleObj r:id="rId17" imgW="660400" imgH="444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39863" y="5705475"/>
                        <a:ext cx="15144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3" name="Object 59"/>
          <p:cNvGraphicFramePr>
            <a:graphicFrameLocks noChangeAspect="1"/>
          </p:cNvGraphicFramePr>
          <p:nvPr/>
        </p:nvGraphicFramePr>
        <p:xfrm>
          <a:off x="1855788" y="1206500"/>
          <a:ext cx="1978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r:id="rId19" imgW="927100" imgH="381000" progId="Equation.3">
                  <p:embed/>
                </p:oleObj>
              </mc:Choice>
              <mc:Fallback>
                <p:oleObj r:id="rId19" imgW="927100" imgH="381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55788" y="1206500"/>
                        <a:ext cx="19780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4" name="Object 60"/>
          <p:cNvGraphicFramePr>
            <a:graphicFrameLocks noChangeAspect="1"/>
          </p:cNvGraphicFramePr>
          <p:nvPr/>
        </p:nvGraphicFramePr>
        <p:xfrm>
          <a:off x="5111750" y="1141413"/>
          <a:ext cx="635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r:id="rId21" imgW="330200" imgH="444500" progId="Equation.3">
                  <p:embed/>
                </p:oleObj>
              </mc:Choice>
              <mc:Fallback>
                <p:oleObj r:id="rId21" imgW="330200" imgH="444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11750" y="1141413"/>
                        <a:ext cx="635000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5" name="Object 61"/>
          <p:cNvGraphicFramePr>
            <a:graphicFrameLocks noChangeAspect="1"/>
          </p:cNvGraphicFramePr>
          <p:nvPr/>
        </p:nvGraphicFramePr>
        <p:xfrm>
          <a:off x="3741738" y="1249363"/>
          <a:ext cx="14097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23" imgW="698500" imgH="381000" progId="Equation.3">
                  <p:embed/>
                </p:oleObj>
              </mc:Choice>
              <mc:Fallback>
                <p:oleObj r:id="rId23" imgW="698500" imgH="381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41738" y="1249363"/>
                        <a:ext cx="140970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9"/>
          <p:cNvGrpSpPr/>
          <p:nvPr/>
        </p:nvGrpSpPr>
        <p:grpSpPr>
          <a:xfrm>
            <a:off x="6372225" y="304800"/>
            <a:ext cx="2257425" cy="2187575"/>
            <a:chOff x="4014" y="192"/>
            <a:chExt cx="1422" cy="1378"/>
          </a:xfrm>
        </p:grpSpPr>
        <p:sp>
          <p:nvSpPr>
            <p:cNvPr id="23587" name="Line 43"/>
            <p:cNvSpPr/>
            <p:nvPr/>
          </p:nvSpPr>
          <p:spPr>
            <a:xfrm rot="5400000">
              <a:off x="4347" y="552"/>
              <a:ext cx="2" cy="67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88" name="Line 38"/>
            <p:cNvSpPr/>
            <p:nvPr/>
          </p:nvSpPr>
          <p:spPr>
            <a:xfrm>
              <a:off x="4788" y="912"/>
              <a:ext cx="496" cy="477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89" name="Line 42"/>
            <p:cNvSpPr/>
            <p:nvPr/>
          </p:nvSpPr>
          <p:spPr>
            <a:xfrm>
              <a:off x="4740" y="912"/>
              <a:ext cx="0" cy="65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90" name="Line 46"/>
            <p:cNvSpPr/>
            <p:nvPr/>
          </p:nvSpPr>
          <p:spPr>
            <a:xfrm flipH="1">
              <a:off x="4241" y="912"/>
              <a:ext cx="473" cy="477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91" name="Line 39"/>
            <p:cNvSpPr/>
            <p:nvPr/>
          </p:nvSpPr>
          <p:spPr>
            <a:xfrm flipH="1" flipV="1">
              <a:off x="4241" y="346"/>
              <a:ext cx="473" cy="507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92" name="Line 45"/>
            <p:cNvSpPr/>
            <p:nvPr/>
          </p:nvSpPr>
          <p:spPr>
            <a:xfrm flipV="1">
              <a:off x="4773" y="391"/>
              <a:ext cx="466" cy="46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93" name="Line 41"/>
            <p:cNvSpPr/>
            <p:nvPr/>
          </p:nvSpPr>
          <p:spPr>
            <a:xfrm flipH="1" flipV="1">
              <a:off x="4740" y="192"/>
              <a:ext cx="3" cy="66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94" name="Line 44"/>
            <p:cNvSpPr/>
            <p:nvPr/>
          </p:nvSpPr>
          <p:spPr>
            <a:xfrm rot="5400000" flipV="1">
              <a:off x="5103" y="555"/>
              <a:ext cx="0" cy="663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3595" name="Object 48"/>
            <p:cNvGraphicFramePr>
              <a:graphicFrameLocks noChangeAspect="1"/>
            </p:cNvGraphicFramePr>
            <p:nvPr/>
          </p:nvGraphicFramePr>
          <p:xfrm>
            <a:off x="4788" y="853"/>
            <a:ext cx="12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3" r:id="rId25" imgW="63500" imgH="114300" progId="Equation.3">
                    <p:embed/>
                  </p:oleObj>
                </mc:Choice>
                <mc:Fallback>
                  <p:oleObj r:id="rId25" imgW="63500" imgH="1143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88" y="853"/>
                          <a:ext cx="124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6" name="Freeform 50"/>
            <p:cNvSpPr/>
            <p:nvPr/>
          </p:nvSpPr>
          <p:spPr>
            <a:xfrm>
              <a:off x="4500" y="636"/>
              <a:ext cx="554" cy="612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60" y="144"/>
                </a:cxn>
                <a:cxn ang="0">
                  <a:pos x="168" y="24"/>
                </a:cxn>
                <a:cxn ang="0">
                  <a:pos x="240" y="0"/>
                </a:cxn>
                <a:cxn ang="0">
                  <a:pos x="528" y="132"/>
                </a:cxn>
                <a:cxn ang="0">
                  <a:pos x="468" y="312"/>
                </a:cxn>
                <a:cxn ang="0">
                  <a:pos x="468" y="384"/>
                </a:cxn>
                <a:cxn ang="0">
                  <a:pos x="276" y="516"/>
                </a:cxn>
                <a:cxn ang="0">
                  <a:pos x="84" y="552"/>
                </a:cxn>
                <a:cxn ang="0">
                  <a:pos x="48" y="528"/>
                </a:cxn>
                <a:cxn ang="0">
                  <a:pos x="0" y="456"/>
                </a:cxn>
                <a:cxn ang="0">
                  <a:pos x="0" y="408"/>
                </a:cxn>
              </a:cxnLst>
              <a:rect l="0" t="0" r="0" b="0"/>
              <a:pathLst>
                <a:path w="554" h="612">
                  <a:moveTo>
                    <a:pt x="0" y="408"/>
                  </a:moveTo>
                  <a:cubicBezTo>
                    <a:pt x="30" y="317"/>
                    <a:pt x="2" y="225"/>
                    <a:pt x="60" y="144"/>
                  </a:cubicBezTo>
                  <a:cubicBezTo>
                    <a:pt x="81" y="114"/>
                    <a:pt x="142" y="33"/>
                    <a:pt x="168" y="24"/>
                  </a:cubicBezTo>
                  <a:cubicBezTo>
                    <a:pt x="192" y="16"/>
                    <a:pt x="240" y="0"/>
                    <a:pt x="240" y="0"/>
                  </a:cubicBezTo>
                  <a:cubicBezTo>
                    <a:pt x="360" y="15"/>
                    <a:pt x="442" y="46"/>
                    <a:pt x="528" y="132"/>
                  </a:cubicBezTo>
                  <a:cubicBezTo>
                    <a:pt x="554" y="211"/>
                    <a:pt x="522" y="258"/>
                    <a:pt x="468" y="312"/>
                  </a:cubicBezTo>
                  <a:cubicBezTo>
                    <a:pt x="436" y="408"/>
                    <a:pt x="468" y="288"/>
                    <a:pt x="468" y="384"/>
                  </a:cubicBezTo>
                  <a:cubicBezTo>
                    <a:pt x="468" y="523"/>
                    <a:pt x="388" y="504"/>
                    <a:pt x="276" y="516"/>
                  </a:cubicBezTo>
                  <a:cubicBezTo>
                    <a:pt x="244" y="612"/>
                    <a:pt x="161" y="571"/>
                    <a:pt x="84" y="552"/>
                  </a:cubicBezTo>
                  <a:cubicBezTo>
                    <a:pt x="72" y="544"/>
                    <a:pt x="57" y="539"/>
                    <a:pt x="48" y="528"/>
                  </a:cubicBezTo>
                  <a:cubicBezTo>
                    <a:pt x="29" y="506"/>
                    <a:pt x="0" y="456"/>
                    <a:pt x="0" y="456"/>
                  </a:cubicBezTo>
                  <a:cubicBezTo>
                    <a:pt x="13" y="404"/>
                    <a:pt x="28" y="408"/>
                    <a:pt x="0" y="408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97" name="Object 51"/>
            <p:cNvGraphicFramePr>
              <a:graphicFrameLocks noChangeAspect="1"/>
            </p:cNvGraphicFramePr>
            <p:nvPr/>
          </p:nvGraphicFramePr>
          <p:xfrm>
            <a:off x="4927" y="952"/>
            <a:ext cx="20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r:id="rId27" imgW="152400" imgH="139700" progId="Equation.3">
                    <p:embed/>
                  </p:oleObj>
                </mc:Choice>
                <mc:Fallback>
                  <p:oleObj r:id="rId27" imgW="152400" imgH="1397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1F04E8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27" y="952"/>
                          <a:ext cx="209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8" name="Oval 68"/>
            <p:cNvSpPr/>
            <p:nvPr/>
          </p:nvSpPr>
          <p:spPr>
            <a:xfrm>
              <a:off x="4714" y="853"/>
              <a:ext cx="59" cy="5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4" grpId="0"/>
      <p:bldP spid="180255" grpId="0"/>
      <p:bldP spid="1802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361950"/>
            <a:ext cx="6134100" cy="89535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综上所述，可得到静电场的高斯定理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当电荷连续分布时：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227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6388" y="1149350"/>
          <a:ext cx="4546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3" imgW="2273300" imgH="495300" progId="Equation.3">
                  <p:embed/>
                </p:oleObj>
              </mc:Choice>
              <mc:Fallback>
                <p:oleObj r:id="rId3" imgW="2273300" imgH="495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6388" y="1149350"/>
                        <a:ext cx="4546600" cy="1136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Rectangle 4"/>
          <p:cNvSpPr/>
          <p:nvPr/>
        </p:nvSpPr>
        <p:spPr>
          <a:xfrm>
            <a:off x="552450" y="1828800"/>
            <a:ext cx="8153400" cy="4743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&gt;0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，则电场线穿出。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，则电场线穿入。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Φ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与曲面所围的电量有关，但电场是闭合曲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面内、外电荷共同产生的。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高斯定理反映了静电场的基本性质，即静电场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为</a:t>
            </a:r>
            <a:r>
              <a:rPr lang="zh-CN" altLang="en-US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有源场。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”即电荷。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高斯定理比库仑定律更广泛，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适用于任何电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，是电磁场理论的基本方程之一。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对于均匀、对称的电场，可用之求电场强度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 bldLvl="3"/>
      <p:bldP spid="1822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1295400" y="150813"/>
            <a:ext cx="5873750" cy="5794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sx="999" sy="999" algn="ctr" rotWithShape="0">
              <a:schemeClr val="bg2"/>
            </a:outerShdw>
          </a:effectLst>
        </p:spPr>
        <p:txBody>
          <a:bodyPr wrap="none" lIns="92075" tIns="46038" rIns="92075" bIns="46038" anchor="t">
            <a:spAutoFit/>
          </a:bodyPr>
          <a:lstStyle/>
          <a:p>
            <a:pPr algn="ctr"/>
            <a:r>
              <a:rPr lang="zh-CN" altLang="en-US" sz="3200" dirty="0">
                <a:latin typeface="Bookman Old Style" pitchFamily="18" charset="0"/>
                <a:ea typeface="宋体" panose="02010600030101010101" pitchFamily="2" charset="-122"/>
              </a:rPr>
              <a:t>一对异号不等量点电荷的电场线</a:t>
            </a:r>
          </a:p>
        </p:txBody>
      </p:sp>
      <p:sp>
        <p:nvSpPr>
          <p:cNvPr id="12290" name="Line 3"/>
          <p:cNvSpPr/>
          <p:nvPr/>
        </p:nvSpPr>
        <p:spPr>
          <a:xfrm>
            <a:off x="3200400" y="32004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91" name="Line 4"/>
          <p:cNvSpPr/>
          <p:nvPr/>
        </p:nvSpPr>
        <p:spPr>
          <a:xfrm>
            <a:off x="5562600" y="32004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92" name="Arc 5"/>
          <p:cNvSpPr/>
          <p:nvPr/>
        </p:nvSpPr>
        <p:spPr>
          <a:xfrm>
            <a:off x="1289050" y="2209800"/>
            <a:ext cx="1912938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087" h="21600" fill="none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</a:path>
              <a:path w="20087" h="21600" stroke="0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  <a:lnTo>
                  <a:pt x="20087" y="0"/>
                </a:lnTo>
                <a:lnTo>
                  <a:pt x="20087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Arc 6"/>
          <p:cNvSpPr/>
          <p:nvPr/>
        </p:nvSpPr>
        <p:spPr>
          <a:xfrm>
            <a:off x="1620838" y="457200"/>
            <a:ext cx="1581150" cy="3048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366" h="21600" fill="none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</a:path>
              <a:path w="20366" h="21600" stroke="0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  <a:lnTo>
                  <a:pt x="20366" y="0"/>
                </a:lnTo>
                <a:lnTo>
                  <a:pt x="20366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Arc 7"/>
          <p:cNvSpPr/>
          <p:nvPr/>
        </p:nvSpPr>
        <p:spPr>
          <a:xfrm rot="10800000">
            <a:off x="2225675" y="3505200"/>
            <a:ext cx="898525" cy="2743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1209" h="21600" fill="none">
                <a:moveTo>
                  <a:pt x="21208" y="4091"/>
                </a:moveTo>
                <a:cubicBezTo>
                  <a:pt x="19247" y="14256"/>
                  <a:pt x="10351" y="21599"/>
                  <a:pt x="0" y="21600"/>
                </a:cubicBezTo>
              </a:path>
              <a:path w="21209" h="21600" stroke="0">
                <a:moveTo>
                  <a:pt x="21208" y="4091"/>
                </a:moveTo>
                <a:cubicBezTo>
                  <a:pt x="19247" y="14256"/>
                  <a:pt x="10351" y="21599"/>
                  <a:pt x="0" y="21600"/>
                </a:cubicBezTo>
                <a:lnTo>
                  <a:pt x="0" y="0"/>
                </a:lnTo>
                <a:lnTo>
                  <a:pt x="21208" y="409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Arc 8"/>
          <p:cNvSpPr/>
          <p:nvPr/>
        </p:nvSpPr>
        <p:spPr>
          <a:xfrm rot="1860000">
            <a:off x="2906713" y="917575"/>
            <a:ext cx="1219200" cy="25479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21600" h="21248" fill="none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</a:path>
              <a:path w="21600" h="21248" stroke="0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  <a:lnTo>
                  <a:pt x="21600" y="0"/>
                </a:lnTo>
                <a:lnTo>
                  <a:pt x="17717" y="2124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Arc 9"/>
          <p:cNvSpPr/>
          <p:nvPr/>
        </p:nvSpPr>
        <p:spPr>
          <a:xfrm rot="-360000">
            <a:off x="3057525" y="1152525"/>
            <a:ext cx="3355975" cy="2362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19179" fill="none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</a:path>
              <a:path w="21600" h="19179" stroke="0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  <a:lnTo>
                  <a:pt x="21600" y="19179"/>
                </a:lnTo>
                <a:lnTo>
                  <a:pt x="0" y="1917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Arc 10"/>
          <p:cNvSpPr/>
          <p:nvPr/>
        </p:nvSpPr>
        <p:spPr>
          <a:xfrm rot="-1320000">
            <a:off x="4821238" y="698500"/>
            <a:ext cx="2192337" cy="990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194" h="21600" fill="none">
                <a:moveTo>
                  <a:pt x="0" y="8"/>
                </a:moveTo>
                <a:cubicBezTo>
                  <a:pt x="197" y="2"/>
                  <a:pt x="395" y="-1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</a:path>
              <a:path w="22194" h="21600" stroke="0">
                <a:moveTo>
                  <a:pt x="0" y="8"/>
                </a:moveTo>
                <a:cubicBezTo>
                  <a:pt x="197" y="2"/>
                  <a:pt x="395" y="-1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  <a:lnTo>
                  <a:pt x="594" y="21600"/>
                </a:lnTo>
                <a:lnTo>
                  <a:pt x="0" y="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Arc 11"/>
          <p:cNvSpPr/>
          <p:nvPr/>
        </p:nvSpPr>
        <p:spPr>
          <a:xfrm rot="-6780000">
            <a:off x="5503863" y="1189038"/>
            <a:ext cx="1562100" cy="2406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564" h="21600" fill="none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</a:path>
              <a:path w="21564" h="21600" stroke="0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  <a:lnTo>
                  <a:pt x="21564" y="0"/>
                </a:lnTo>
                <a:lnTo>
                  <a:pt x="21564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Arc 12"/>
          <p:cNvSpPr/>
          <p:nvPr/>
        </p:nvSpPr>
        <p:spPr>
          <a:xfrm>
            <a:off x="3230563" y="1525588"/>
            <a:ext cx="2514600" cy="2286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603" h="21600" fill="none">
                <a:moveTo>
                  <a:pt x="-1" y="18286"/>
                </a:moveTo>
                <a:cubicBezTo>
                  <a:pt x="1633" y="7762"/>
                  <a:pt x="10693" y="-1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</a:path>
              <a:path w="21603" h="21600" stroke="0">
                <a:moveTo>
                  <a:pt x="-1" y="18286"/>
                </a:moveTo>
                <a:cubicBezTo>
                  <a:pt x="1633" y="7762"/>
                  <a:pt x="10693" y="-1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  <a:lnTo>
                  <a:pt x="21344" y="21600"/>
                </a:lnTo>
                <a:lnTo>
                  <a:pt x="-1" y="18286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Arc 13"/>
          <p:cNvSpPr/>
          <p:nvPr/>
        </p:nvSpPr>
        <p:spPr>
          <a:xfrm>
            <a:off x="5751513" y="1525588"/>
            <a:ext cx="552450" cy="685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375" h="21600" fill="none">
                <a:moveTo>
                  <a:pt x="-1" y="64"/>
                </a:moveTo>
                <a:cubicBezTo>
                  <a:pt x="555" y="21"/>
                  <a:pt x="1112" y="-1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</a:path>
              <a:path w="22375" h="21600" stroke="0">
                <a:moveTo>
                  <a:pt x="-1" y="64"/>
                </a:moveTo>
                <a:cubicBezTo>
                  <a:pt x="555" y="21"/>
                  <a:pt x="1112" y="-1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  <a:lnTo>
                  <a:pt x="1670" y="21600"/>
                </a:lnTo>
                <a:lnTo>
                  <a:pt x="-1" y="6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Arc 14"/>
          <p:cNvSpPr/>
          <p:nvPr/>
        </p:nvSpPr>
        <p:spPr>
          <a:xfrm rot="10800000">
            <a:off x="3392488" y="2058988"/>
            <a:ext cx="2933700" cy="1473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14149" fill="none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</a:path>
              <a:path w="21600" h="14149" stroke="0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  <a:lnTo>
                  <a:pt x="21600" y="14149"/>
                </a:lnTo>
                <a:lnTo>
                  <a:pt x="0" y="1414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Arc 15"/>
          <p:cNvSpPr/>
          <p:nvPr/>
        </p:nvSpPr>
        <p:spPr>
          <a:xfrm>
            <a:off x="3189288" y="2135188"/>
            <a:ext cx="1841500" cy="3429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6833" h="21595" fill="none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</a:path>
              <a:path w="16833" h="21595" stroke="0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  <a:lnTo>
                  <a:pt x="16833" y="21595"/>
                </a:lnTo>
                <a:lnTo>
                  <a:pt x="-1" y="805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Arc 16"/>
          <p:cNvSpPr/>
          <p:nvPr/>
        </p:nvSpPr>
        <p:spPr>
          <a:xfrm>
            <a:off x="4875213" y="2135188"/>
            <a:ext cx="514350" cy="554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257" h="21600" fill="none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</a:path>
              <a:path w="13257" h="21600" stroke="0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  <a:lnTo>
                  <a:pt x="4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Arc 17"/>
          <p:cNvSpPr/>
          <p:nvPr/>
        </p:nvSpPr>
        <p:spPr>
          <a:xfrm>
            <a:off x="3429000" y="2743200"/>
            <a:ext cx="1651000" cy="129063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9503" h="21510" fill="none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</a:path>
              <a:path w="19503" h="21510" stroke="0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  <a:lnTo>
                  <a:pt x="19503" y="21510"/>
                </a:lnTo>
                <a:lnTo>
                  <a:pt x="-1" y="12225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Arc 18"/>
          <p:cNvSpPr/>
          <p:nvPr/>
        </p:nvSpPr>
        <p:spPr>
          <a:xfrm>
            <a:off x="4716463" y="2708275"/>
            <a:ext cx="877887" cy="838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622" h="21600" fill="none">
                <a:moveTo>
                  <a:pt x="0" y="24"/>
                </a:moveTo>
                <a:cubicBezTo>
                  <a:pt x="340" y="8"/>
                  <a:pt x="681" y="-1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</a:path>
              <a:path w="22622" h="21600" stroke="0">
                <a:moveTo>
                  <a:pt x="0" y="24"/>
                </a:moveTo>
                <a:cubicBezTo>
                  <a:pt x="340" y="8"/>
                  <a:pt x="681" y="-1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  <a:lnTo>
                  <a:pt x="1022" y="21600"/>
                </a:lnTo>
                <a:lnTo>
                  <a:pt x="0" y="2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6" name="Arc 19"/>
          <p:cNvSpPr/>
          <p:nvPr/>
        </p:nvSpPr>
        <p:spPr>
          <a:xfrm rot="-9060000">
            <a:off x="5129213" y="2368550"/>
            <a:ext cx="754062" cy="949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24375" h="21600" fill="none">
                <a:moveTo>
                  <a:pt x="24375" y="21421"/>
                </a:moveTo>
                <a:cubicBezTo>
                  <a:pt x="23454" y="21540"/>
                  <a:pt x="22527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24375" h="21600" stroke="0">
                <a:moveTo>
                  <a:pt x="24375" y="21421"/>
                </a:moveTo>
                <a:cubicBezTo>
                  <a:pt x="23454" y="21540"/>
                  <a:pt x="22527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4375" y="2142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Arc 20"/>
          <p:cNvSpPr/>
          <p:nvPr/>
        </p:nvSpPr>
        <p:spPr>
          <a:xfrm rot="-10440000">
            <a:off x="3055938" y="3743325"/>
            <a:ext cx="3355975" cy="2362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19183" fill="none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</a:path>
              <a:path w="21600" h="19183" stroke="0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  <a:lnTo>
                  <a:pt x="0" y="19183"/>
                </a:lnTo>
                <a:lnTo>
                  <a:pt x="9928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Arc 21"/>
          <p:cNvSpPr/>
          <p:nvPr/>
        </p:nvSpPr>
        <p:spPr>
          <a:xfrm rot="-9900000">
            <a:off x="4795838" y="5586413"/>
            <a:ext cx="2238375" cy="85407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732" h="21600" fill="none">
                <a:moveTo>
                  <a:pt x="0" y="20637"/>
                </a:moveTo>
                <a:cubicBezTo>
                  <a:pt x="515" y="9093"/>
                  <a:pt x="10024" y="-1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</a:path>
              <a:path w="24732" h="21600" stroke="0">
                <a:moveTo>
                  <a:pt x="0" y="20637"/>
                </a:moveTo>
                <a:cubicBezTo>
                  <a:pt x="515" y="9093"/>
                  <a:pt x="10024" y="-1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  <a:lnTo>
                  <a:pt x="21579" y="21600"/>
                </a:lnTo>
                <a:lnTo>
                  <a:pt x="0" y="20637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Arc 22"/>
          <p:cNvSpPr/>
          <p:nvPr/>
        </p:nvSpPr>
        <p:spPr>
          <a:xfrm rot="-4020000">
            <a:off x="5486400" y="3487738"/>
            <a:ext cx="1597025" cy="2424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671" h="21600" fill="none">
                <a:moveTo>
                  <a:pt x="21671" y="1260"/>
                </a:moveTo>
                <a:cubicBezTo>
                  <a:pt x="21003" y="12680"/>
                  <a:pt x="11547" y="21599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</a:path>
              <a:path w="21671" h="21600" stroke="0">
                <a:moveTo>
                  <a:pt x="21671" y="1260"/>
                </a:moveTo>
                <a:cubicBezTo>
                  <a:pt x="21003" y="12680"/>
                  <a:pt x="11547" y="21599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  <a:lnTo>
                  <a:pt x="108" y="0"/>
                </a:lnTo>
                <a:lnTo>
                  <a:pt x="21671" y="126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Arc 23"/>
          <p:cNvSpPr/>
          <p:nvPr/>
        </p:nvSpPr>
        <p:spPr>
          <a:xfrm rot="10800000">
            <a:off x="3198813" y="3506788"/>
            <a:ext cx="2546350" cy="2286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873" h="21600" fill="none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1" name="Arc 24"/>
          <p:cNvSpPr/>
          <p:nvPr/>
        </p:nvSpPr>
        <p:spPr>
          <a:xfrm>
            <a:off x="3390900" y="3582988"/>
            <a:ext cx="2933700" cy="1473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14155" fill="none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</a:path>
              <a:path w="21600" h="14155" stroke="0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  <a:lnTo>
                  <a:pt x="0" y="14155"/>
                </a:lnTo>
                <a:lnTo>
                  <a:pt x="16315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Arc 25"/>
          <p:cNvSpPr/>
          <p:nvPr/>
        </p:nvSpPr>
        <p:spPr>
          <a:xfrm rot="10800000">
            <a:off x="5753100" y="5030788"/>
            <a:ext cx="573088" cy="762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206" h="21600" fill="none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</a:path>
              <a:path w="23206" h="21600" stroke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Arc 26"/>
          <p:cNvSpPr/>
          <p:nvPr/>
        </p:nvSpPr>
        <p:spPr>
          <a:xfrm rot="10800000">
            <a:off x="3232150" y="1524000"/>
            <a:ext cx="2025650" cy="35036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17144" h="21567" fill="none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</a:path>
              <a:path w="17144" h="21567" stroke="0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  <a:lnTo>
                  <a:pt x="0" y="21567"/>
                </a:lnTo>
                <a:lnTo>
                  <a:pt x="1194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Arc 27"/>
          <p:cNvSpPr/>
          <p:nvPr/>
        </p:nvSpPr>
        <p:spPr>
          <a:xfrm rot="-1740000">
            <a:off x="5159375" y="3763963"/>
            <a:ext cx="782638" cy="11493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0" t="0" r="0" b="0"/>
            <a:pathLst>
              <a:path w="24429" h="24788" fill="none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</a:path>
              <a:path w="24429" h="24788" stroke="0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  <a:lnTo>
                  <a:pt x="2829" y="3188"/>
                </a:lnTo>
                <a:lnTo>
                  <a:pt x="24192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Arc 28"/>
          <p:cNvSpPr/>
          <p:nvPr/>
        </p:nvSpPr>
        <p:spPr>
          <a:xfrm rot="9540000">
            <a:off x="5002213" y="4289425"/>
            <a:ext cx="357187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090" h="21600" fill="none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</a:path>
              <a:path w="11090" h="21600" stroke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  <a:lnTo>
                  <a:pt x="49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Arc 29"/>
          <p:cNvSpPr/>
          <p:nvPr/>
        </p:nvSpPr>
        <p:spPr>
          <a:xfrm rot="10320000">
            <a:off x="3232150" y="3128963"/>
            <a:ext cx="1797050" cy="1290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227" h="21512" fill="none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</a:path>
              <a:path w="21227" h="21512" stroke="0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  <a:lnTo>
                  <a:pt x="0" y="21512"/>
                </a:lnTo>
                <a:lnTo>
                  <a:pt x="1948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7" name="Arc 30"/>
          <p:cNvSpPr/>
          <p:nvPr/>
        </p:nvSpPr>
        <p:spPr>
          <a:xfrm rot="10800000">
            <a:off x="4724400" y="3506788"/>
            <a:ext cx="838200" cy="8223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21210" fill="none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</a:path>
              <a:path w="21600" h="21210" stroke="0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  <a:lnTo>
                  <a:pt x="21600" y="21210"/>
                </a:lnTo>
                <a:lnTo>
                  <a:pt x="0" y="2121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8" name="Arc 31"/>
          <p:cNvSpPr/>
          <p:nvPr/>
        </p:nvSpPr>
        <p:spPr>
          <a:xfrm rot="9240000">
            <a:off x="2754313" y="3594100"/>
            <a:ext cx="1219200" cy="25415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21600" h="21195" fill="none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</a:path>
              <a:path w="21600" h="21195" stroke="0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9" name="Arc 32"/>
          <p:cNvSpPr/>
          <p:nvPr/>
        </p:nvSpPr>
        <p:spPr>
          <a:xfrm>
            <a:off x="2439988" y="1239838"/>
            <a:ext cx="762000" cy="2265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29198" fill="none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-1" y="5003"/>
                  <a:pt x="467" y="2429"/>
                  <a:pt x="1380" y="0"/>
                </a:cubicBezTo>
              </a:path>
              <a:path w="21600" h="29198" stroke="0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-1" y="5003"/>
                  <a:pt x="467" y="2429"/>
                  <a:pt x="1380" y="0"/>
                </a:cubicBezTo>
                <a:lnTo>
                  <a:pt x="21600" y="7598"/>
                </a:lnTo>
                <a:lnTo>
                  <a:pt x="21600" y="2919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Arc 33"/>
          <p:cNvSpPr/>
          <p:nvPr/>
        </p:nvSpPr>
        <p:spPr>
          <a:xfrm rot="10800000">
            <a:off x="1544638" y="3505200"/>
            <a:ext cx="1581150" cy="3048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0363" h="21600" fill="none">
                <a:moveTo>
                  <a:pt x="20363" y="7204"/>
                </a:moveTo>
                <a:cubicBezTo>
                  <a:pt x="17310" y="15832"/>
                  <a:pt x="9152" y="21599"/>
                  <a:pt x="0" y="21600"/>
                </a:cubicBezTo>
              </a:path>
              <a:path w="20363" h="21600" stroke="0">
                <a:moveTo>
                  <a:pt x="20363" y="7204"/>
                </a:moveTo>
                <a:cubicBezTo>
                  <a:pt x="17310" y="15832"/>
                  <a:pt x="9152" y="21599"/>
                  <a:pt x="0" y="21600"/>
                </a:cubicBezTo>
                <a:lnTo>
                  <a:pt x="0" y="0"/>
                </a:lnTo>
                <a:lnTo>
                  <a:pt x="20363" y="720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1" name="Arc 34"/>
          <p:cNvSpPr/>
          <p:nvPr/>
        </p:nvSpPr>
        <p:spPr>
          <a:xfrm rot="10500000">
            <a:off x="1211263" y="3581400"/>
            <a:ext cx="2020887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219" h="21600" fill="none">
                <a:moveTo>
                  <a:pt x="21219" y="7948"/>
                </a:moveTo>
                <a:cubicBezTo>
                  <a:pt x="17958" y="16187"/>
                  <a:pt x="9996" y="21599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</a:path>
              <a:path w="21219" h="21600" stroke="0">
                <a:moveTo>
                  <a:pt x="21219" y="7948"/>
                </a:moveTo>
                <a:cubicBezTo>
                  <a:pt x="17958" y="16187"/>
                  <a:pt x="9996" y="21599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  <a:lnTo>
                  <a:pt x="1135" y="0"/>
                </a:lnTo>
                <a:lnTo>
                  <a:pt x="21219" y="794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2" name="Oval 35"/>
          <p:cNvSpPr/>
          <p:nvPr/>
        </p:nvSpPr>
        <p:spPr>
          <a:xfrm>
            <a:off x="2825750" y="3206750"/>
            <a:ext cx="673100" cy="673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3" name="Oval 36"/>
          <p:cNvSpPr/>
          <p:nvPr/>
        </p:nvSpPr>
        <p:spPr>
          <a:xfrm>
            <a:off x="5264150" y="3206750"/>
            <a:ext cx="673100" cy="673100"/>
          </a:xfrm>
          <a:prstGeom prst="ellipse">
            <a:avLst/>
          </a:prstGeom>
          <a:solidFill>
            <a:srgbClr val="CC3300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4" name="Rectangle 37"/>
          <p:cNvSpPr/>
          <p:nvPr/>
        </p:nvSpPr>
        <p:spPr>
          <a:xfrm>
            <a:off x="2667000" y="3298825"/>
            <a:ext cx="955675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+2</a:t>
            </a:r>
            <a:r>
              <a:rPr lang="en-US" altLang="zh-CN" i="1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2325" name="Rectangle 38"/>
          <p:cNvSpPr/>
          <p:nvPr/>
        </p:nvSpPr>
        <p:spPr>
          <a:xfrm>
            <a:off x="5356225" y="3249613"/>
            <a:ext cx="455613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i="1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-q</a:t>
            </a:r>
          </a:p>
        </p:txBody>
      </p:sp>
      <p:sp>
        <p:nvSpPr>
          <p:cNvPr id="12326" name="Line 41"/>
          <p:cNvSpPr/>
          <p:nvPr/>
        </p:nvSpPr>
        <p:spPr>
          <a:xfrm>
            <a:off x="3505200" y="35814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12327" name="Line 42"/>
          <p:cNvSpPr/>
          <p:nvPr/>
        </p:nvSpPr>
        <p:spPr>
          <a:xfrm>
            <a:off x="4419600" y="35814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8" name="Arc 43"/>
          <p:cNvSpPr/>
          <p:nvPr/>
        </p:nvSpPr>
        <p:spPr>
          <a:xfrm>
            <a:off x="5943600" y="0"/>
            <a:ext cx="858838" cy="3505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7609" h="21600" fill="none">
                <a:moveTo>
                  <a:pt x="7609" y="20215"/>
                </a:moveTo>
                <a:cubicBezTo>
                  <a:pt x="5176" y="21130"/>
                  <a:pt x="2599" y="21599"/>
                  <a:pt x="0" y="21600"/>
                </a:cubicBezTo>
              </a:path>
              <a:path w="7609" h="21600" stroke="0">
                <a:moveTo>
                  <a:pt x="7609" y="20215"/>
                </a:moveTo>
                <a:cubicBezTo>
                  <a:pt x="5176" y="21130"/>
                  <a:pt x="2599" y="21599"/>
                  <a:pt x="0" y="21600"/>
                </a:cubicBezTo>
                <a:lnTo>
                  <a:pt x="0" y="0"/>
                </a:lnTo>
                <a:lnTo>
                  <a:pt x="7609" y="20215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9" name="Arc 44"/>
          <p:cNvSpPr/>
          <p:nvPr/>
        </p:nvSpPr>
        <p:spPr>
          <a:xfrm>
            <a:off x="5867400" y="3582988"/>
            <a:ext cx="817563" cy="3275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16" h="21600" fill="none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</a:path>
              <a:path w="6816" h="21600" stroke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  <a:lnTo>
                  <a:pt x="1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0" name="Arc 45"/>
          <p:cNvSpPr/>
          <p:nvPr/>
        </p:nvSpPr>
        <p:spPr>
          <a:xfrm>
            <a:off x="5943600" y="0"/>
            <a:ext cx="2157413" cy="3294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9104" h="20298" fill="none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</a:path>
              <a:path w="19104" h="20298" stroke="0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  <a:lnTo>
                  <a:pt x="0" y="0"/>
                </a:lnTo>
                <a:lnTo>
                  <a:pt x="19103" y="1007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1" name="Arc 46"/>
          <p:cNvSpPr/>
          <p:nvPr/>
        </p:nvSpPr>
        <p:spPr>
          <a:xfrm>
            <a:off x="6096000" y="3719513"/>
            <a:ext cx="2078038" cy="3216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17330" h="21214" fill="none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</a:path>
              <a:path w="17330" h="21214" stroke="0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  <a:lnTo>
                  <a:pt x="0" y="21214"/>
                </a:lnTo>
                <a:lnTo>
                  <a:pt x="4064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2" name="Rectangle 49"/>
          <p:cNvSpPr/>
          <p:nvPr/>
        </p:nvSpPr>
        <p:spPr>
          <a:xfrm>
            <a:off x="1761967" y="6278563"/>
            <a:ext cx="4758055" cy="58356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GB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电场线满足 </a:t>
            </a:r>
            <a:r>
              <a:rPr lang="en-GB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N2/N1=Q2/Q1 </a:t>
            </a:r>
            <a:endParaRPr lang="zh-CN" altLang="en-GB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050"/>
          <p:cNvSpPr txBox="1"/>
          <p:nvPr/>
        </p:nvSpPr>
        <p:spPr>
          <a:xfrm>
            <a:off x="533400" y="533400"/>
            <a:ext cx="8343900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如图所示，点电荷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在六面体的中心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时每个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面的电通量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eo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?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在六面体的一个顶点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时，在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点不相邻的三个面上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ep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? </a:t>
            </a:r>
          </a:p>
        </p:txBody>
      </p:sp>
      <p:sp>
        <p:nvSpPr>
          <p:cNvPr id="224282" name="Text Box 2074"/>
          <p:cNvSpPr txBox="1"/>
          <p:nvPr/>
        </p:nvSpPr>
        <p:spPr>
          <a:xfrm>
            <a:off x="533400" y="23002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47808" name="Object 2048"/>
          <p:cNvGraphicFramePr>
            <a:graphicFrameLocks noChangeAspect="1"/>
          </p:cNvGraphicFramePr>
          <p:nvPr/>
        </p:nvGraphicFramePr>
        <p:xfrm>
          <a:off x="1436688" y="3051175"/>
          <a:ext cx="22764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685800" imgH="444500" progId="Equation.3">
                  <p:embed/>
                </p:oleObj>
              </mc:Choice>
              <mc:Fallback>
                <p:oleObj r:id="rId3" imgW="685800" imgH="444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3051175"/>
                        <a:ext cx="2276475" cy="1211263"/>
                      </a:xfrm>
                      <a:prstGeom prst="rect">
                        <a:avLst/>
                      </a:prstGeom>
                      <a:solidFill>
                        <a:srgbClr val="C6D9F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09" name="Object 2049"/>
          <p:cNvGraphicFramePr>
            <a:graphicFrameLocks noChangeAspect="1"/>
          </p:cNvGraphicFramePr>
          <p:nvPr/>
        </p:nvGraphicFramePr>
        <p:xfrm>
          <a:off x="1436688" y="4860925"/>
          <a:ext cx="24733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5" imgW="761365" imgH="444500" progId="Equation.3">
                  <p:embed/>
                </p:oleObj>
              </mc:Choice>
              <mc:Fallback>
                <p:oleObj r:id="rId5" imgW="761365" imgH="444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6688" y="4860925"/>
                        <a:ext cx="2473325" cy="1212850"/>
                      </a:xfrm>
                      <a:prstGeom prst="rect">
                        <a:avLst/>
                      </a:prstGeom>
                      <a:solidFill>
                        <a:srgbClr val="EBF1DE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2102"/>
          <p:cNvGrpSpPr/>
          <p:nvPr/>
        </p:nvGrpSpPr>
        <p:grpSpPr>
          <a:xfrm>
            <a:off x="4629150" y="2251075"/>
            <a:ext cx="3452813" cy="3536950"/>
            <a:chOff x="2916" y="1298"/>
            <a:chExt cx="2175" cy="2228"/>
          </a:xfrm>
        </p:grpSpPr>
        <p:sp>
          <p:nvSpPr>
            <p:cNvPr id="25606" name="Line 2057"/>
            <p:cNvSpPr/>
            <p:nvPr/>
          </p:nvSpPr>
          <p:spPr>
            <a:xfrm>
              <a:off x="4452" y="1836"/>
              <a:ext cx="0" cy="1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7" name="Line 2058"/>
            <p:cNvSpPr/>
            <p:nvPr/>
          </p:nvSpPr>
          <p:spPr>
            <a:xfrm>
              <a:off x="3156" y="183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Line 2060"/>
            <p:cNvSpPr/>
            <p:nvPr/>
          </p:nvSpPr>
          <p:spPr>
            <a:xfrm flipV="1">
              <a:off x="3156" y="322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Line 2061"/>
            <p:cNvSpPr/>
            <p:nvPr/>
          </p:nvSpPr>
          <p:spPr>
            <a:xfrm>
              <a:off x="3156" y="1836"/>
              <a:ext cx="0" cy="1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Line 2062"/>
            <p:cNvSpPr/>
            <p:nvPr/>
          </p:nvSpPr>
          <p:spPr>
            <a:xfrm flipV="1">
              <a:off x="3156" y="1308"/>
              <a:ext cx="67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1" name="Line 2063"/>
            <p:cNvSpPr/>
            <p:nvPr/>
          </p:nvSpPr>
          <p:spPr>
            <a:xfrm flipV="1">
              <a:off x="4452" y="1308"/>
              <a:ext cx="62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Line 2064"/>
            <p:cNvSpPr/>
            <p:nvPr/>
          </p:nvSpPr>
          <p:spPr>
            <a:xfrm flipV="1">
              <a:off x="3828" y="1308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3" name="Line 2065"/>
            <p:cNvSpPr/>
            <p:nvPr/>
          </p:nvSpPr>
          <p:spPr>
            <a:xfrm>
              <a:off x="5076" y="1356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4" name="Line 2066"/>
            <p:cNvSpPr/>
            <p:nvPr/>
          </p:nvSpPr>
          <p:spPr>
            <a:xfrm flipV="1">
              <a:off x="4452" y="2604"/>
              <a:ext cx="624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Line 2067"/>
            <p:cNvSpPr/>
            <p:nvPr/>
          </p:nvSpPr>
          <p:spPr>
            <a:xfrm flipV="1">
              <a:off x="3156" y="2604"/>
              <a:ext cx="672" cy="62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16" name="Line 2068"/>
            <p:cNvSpPr/>
            <p:nvPr/>
          </p:nvSpPr>
          <p:spPr>
            <a:xfrm flipV="1">
              <a:off x="3828" y="2604"/>
              <a:ext cx="124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17" name="Line 2069"/>
            <p:cNvSpPr/>
            <p:nvPr/>
          </p:nvSpPr>
          <p:spPr>
            <a:xfrm>
              <a:off x="3828" y="1356"/>
              <a:ext cx="0" cy="124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18" name="Oval 2070"/>
            <p:cNvSpPr/>
            <p:nvPr/>
          </p:nvSpPr>
          <p:spPr>
            <a:xfrm>
              <a:off x="4068" y="2316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Text Box 2071"/>
            <p:cNvSpPr txBox="1"/>
            <p:nvPr/>
          </p:nvSpPr>
          <p:spPr>
            <a:xfrm>
              <a:off x="3828" y="231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620" name="Oval 2072"/>
            <p:cNvSpPr/>
            <p:nvPr/>
          </p:nvSpPr>
          <p:spPr>
            <a:xfrm>
              <a:off x="3132" y="3192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Text Box 2073"/>
            <p:cNvSpPr txBox="1"/>
            <p:nvPr/>
          </p:nvSpPr>
          <p:spPr>
            <a:xfrm>
              <a:off x="2916" y="327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5622" name="Line 2086"/>
            <p:cNvSpPr/>
            <p:nvPr/>
          </p:nvSpPr>
          <p:spPr>
            <a:xfrm>
              <a:off x="4464" y="1836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Line 2087"/>
            <p:cNvSpPr/>
            <p:nvPr/>
          </p:nvSpPr>
          <p:spPr>
            <a:xfrm>
              <a:off x="3168" y="1836"/>
              <a:ext cx="12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4" name="Line 2088"/>
            <p:cNvSpPr/>
            <p:nvPr/>
          </p:nvSpPr>
          <p:spPr>
            <a:xfrm flipV="1">
              <a:off x="3168" y="3228"/>
              <a:ext cx="12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5" name="Line 2089"/>
            <p:cNvSpPr/>
            <p:nvPr/>
          </p:nvSpPr>
          <p:spPr>
            <a:xfrm>
              <a:off x="3168" y="1836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Line 2090"/>
            <p:cNvSpPr/>
            <p:nvPr/>
          </p:nvSpPr>
          <p:spPr>
            <a:xfrm flipV="1">
              <a:off x="3168" y="1308"/>
              <a:ext cx="672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7" name="Line 2091"/>
            <p:cNvSpPr/>
            <p:nvPr/>
          </p:nvSpPr>
          <p:spPr>
            <a:xfrm flipV="1">
              <a:off x="4464" y="1308"/>
              <a:ext cx="624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8" name="Line 2092"/>
            <p:cNvSpPr/>
            <p:nvPr/>
          </p:nvSpPr>
          <p:spPr>
            <a:xfrm flipV="1">
              <a:off x="3840" y="1308"/>
              <a:ext cx="124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9" name="Line 2093"/>
            <p:cNvSpPr/>
            <p:nvPr/>
          </p:nvSpPr>
          <p:spPr>
            <a:xfrm flipH="1">
              <a:off x="5091" y="1298"/>
              <a:ext cx="0" cy="13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0" name="Line 2094"/>
            <p:cNvSpPr/>
            <p:nvPr/>
          </p:nvSpPr>
          <p:spPr>
            <a:xfrm flipV="1">
              <a:off x="4464" y="2604"/>
              <a:ext cx="624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1" name="Line 2095"/>
            <p:cNvSpPr/>
            <p:nvPr/>
          </p:nvSpPr>
          <p:spPr>
            <a:xfrm flipV="1">
              <a:off x="3168" y="2604"/>
              <a:ext cx="672" cy="624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32" name="Line 2096"/>
            <p:cNvSpPr/>
            <p:nvPr/>
          </p:nvSpPr>
          <p:spPr>
            <a:xfrm flipV="1">
              <a:off x="3840" y="2604"/>
              <a:ext cx="1248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33" name="Line 2097"/>
            <p:cNvSpPr/>
            <p:nvPr/>
          </p:nvSpPr>
          <p:spPr>
            <a:xfrm>
              <a:off x="3840" y="1356"/>
              <a:ext cx="0" cy="1248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5634" name="Oval 2098"/>
            <p:cNvSpPr/>
            <p:nvPr/>
          </p:nvSpPr>
          <p:spPr>
            <a:xfrm>
              <a:off x="4080" y="2316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Text Box 2099"/>
            <p:cNvSpPr txBox="1"/>
            <p:nvPr/>
          </p:nvSpPr>
          <p:spPr>
            <a:xfrm>
              <a:off x="3840" y="231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636" name="Oval 2100"/>
            <p:cNvSpPr/>
            <p:nvPr/>
          </p:nvSpPr>
          <p:spPr>
            <a:xfrm>
              <a:off x="3120" y="3170"/>
              <a:ext cx="99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7" name="Text Box 2101"/>
            <p:cNvSpPr txBox="1"/>
            <p:nvPr/>
          </p:nvSpPr>
          <p:spPr>
            <a:xfrm>
              <a:off x="2928" y="327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  <p:bldP spid="2242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body" sz="half" idx="1"/>
          </p:nvPr>
        </p:nvSpPr>
        <p:spPr>
          <a:xfrm>
            <a:off x="381000" y="457200"/>
            <a:ext cx="6954838" cy="55245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四、高斯定理的应用（求静电场的分布）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299" name="Rectangle 3"/>
          <p:cNvSpPr/>
          <p:nvPr/>
        </p:nvSpPr>
        <p:spPr>
          <a:xfrm>
            <a:off x="406400" y="1562100"/>
            <a:ext cx="4800600" cy="25336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由对称性分析电场的分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布，经分析知本问题具有柱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对称性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或轴对称性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，电场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线的方向必与带电直线垂直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且呈辐射状，到直线等距离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的各点场强大小相等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33"/>
          <p:cNvGrpSpPr/>
          <p:nvPr/>
        </p:nvGrpSpPr>
        <p:grpSpPr>
          <a:xfrm>
            <a:off x="5678488" y="1885950"/>
            <a:ext cx="2800350" cy="1562100"/>
            <a:chOff x="3577" y="1296"/>
            <a:chExt cx="1764" cy="984"/>
          </a:xfrm>
        </p:grpSpPr>
        <p:sp>
          <p:nvSpPr>
            <p:cNvPr id="27652" name="Text Box 22"/>
            <p:cNvSpPr txBox="1"/>
            <p:nvPr/>
          </p:nvSpPr>
          <p:spPr>
            <a:xfrm>
              <a:off x="3577" y="1776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grpSp>
          <p:nvGrpSpPr>
            <p:cNvPr id="27653" name="Group 27"/>
            <p:cNvGrpSpPr/>
            <p:nvPr/>
          </p:nvGrpSpPr>
          <p:grpSpPr>
            <a:xfrm>
              <a:off x="3613" y="1464"/>
              <a:ext cx="1728" cy="816"/>
              <a:chOff x="3613" y="1464"/>
              <a:chExt cx="1728" cy="816"/>
            </a:xfrm>
          </p:grpSpPr>
          <p:sp>
            <p:nvSpPr>
              <p:cNvPr id="27654" name="Line 12"/>
              <p:cNvSpPr/>
              <p:nvPr/>
            </p:nvSpPr>
            <p:spPr>
              <a:xfrm>
                <a:off x="3853" y="1608"/>
                <a:ext cx="0" cy="528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55" name="Line 13"/>
              <p:cNvSpPr/>
              <p:nvPr/>
            </p:nvSpPr>
            <p:spPr>
              <a:xfrm>
                <a:off x="4957" y="1608"/>
                <a:ext cx="0" cy="528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7656" name="Group 25"/>
              <p:cNvGrpSpPr/>
              <p:nvPr/>
            </p:nvGrpSpPr>
            <p:grpSpPr>
              <a:xfrm>
                <a:off x="3613" y="1464"/>
                <a:ext cx="1728" cy="816"/>
                <a:chOff x="3613" y="1464"/>
                <a:chExt cx="1728" cy="816"/>
              </a:xfrm>
            </p:grpSpPr>
            <p:sp>
              <p:nvSpPr>
                <p:cNvPr id="27657" name="Oval 9"/>
                <p:cNvSpPr/>
                <p:nvPr/>
              </p:nvSpPr>
              <p:spPr>
                <a:xfrm>
                  <a:off x="3853" y="1704"/>
                  <a:ext cx="1104" cy="33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58" name="Oval 10"/>
                <p:cNvSpPr/>
                <p:nvPr/>
              </p:nvSpPr>
              <p:spPr>
                <a:xfrm>
                  <a:off x="3853" y="1464"/>
                  <a:ext cx="1104" cy="336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59" name="Oval 11"/>
                <p:cNvSpPr/>
                <p:nvPr/>
              </p:nvSpPr>
              <p:spPr>
                <a:xfrm>
                  <a:off x="3853" y="1944"/>
                  <a:ext cx="1104" cy="336"/>
                </a:xfrm>
                <a:prstGeom prst="ellipse">
                  <a:avLst/>
                </a:prstGeom>
                <a:noFill/>
                <a:ln w="127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0" name="Line 14"/>
                <p:cNvSpPr/>
                <p:nvPr/>
              </p:nvSpPr>
              <p:spPr>
                <a:xfrm>
                  <a:off x="4381" y="1896"/>
                  <a:ext cx="960" cy="0"/>
                </a:xfrm>
                <a:prstGeom prst="line">
                  <a:avLst/>
                </a:prstGeom>
                <a:ln w="9525" cap="flat" cmpd="sng">
                  <a:solidFill>
                    <a:srgbClr val="4091F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7661" name="Text Box 18"/>
                <p:cNvSpPr txBox="1"/>
                <p:nvPr/>
              </p:nvSpPr>
              <p:spPr>
                <a:xfrm>
                  <a:off x="4621" y="1800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</a:p>
              </p:txBody>
            </p:sp>
            <p:sp>
              <p:nvSpPr>
                <p:cNvPr id="27662" name="Line 20"/>
                <p:cNvSpPr/>
                <p:nvPr/>
              </p:nvSpPr>
              <p:spPr>
                <a:xfrm flipH="1">
                  <a:off x="3613" y="165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63" name="Line 21"/>
                <p:cNvSpPr/>
                <p:nvPr/>
              </p:nvSpPr>
              <p:spPr>
                <a:xfrm flipH="1">
                  <a:off x="3613" y="213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64" name="Line 23"/>
                <p:cNvSpPr/>
                <p:nvPr/>
              </p:nvSpPr>
              <p:spPr>
                <a:xfrm>
                  <a:off x="3757" y="1656"/>
                  <a:ext cx="0" cy="480"/>
                </a:xfrm>
                <a:prstGeom prst="line">
                  <a:avLst/>
                </a:prstGeom>
                <a:ln w="28575" cap="flat" cmpd="sng">
                  <a:solidFill>
                    <a:srgbClr val="4091F2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</p:grpSp>
        </p:grpSp>
        <p:sp>
          <p:nvSpPr>
            <p:cNvPr id="27665" name="Text Box 24"/>
            <p:cNvSpPr txBox="1"/>
            <p:nvPr/>
          </p:nvSpPr>
          <p:spPr>
            <a:xfrm>
              <a:off x="4894" y="129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183324" name="Text Box 28"/>
          <p:cNvSpPr txBox="1"/>
          <p:nvPr/>
        </p:nvSpPr>
        <p:spPr>
          <a:xfrm>
            <a:off x="358775" y="4178300"/>
            <a:ext cx="62150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取如图所示的柱面为高斯面，则有：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8832" name="Object 0"/>
          <p:cNvGraphicFramePr>
            <a:graphicFrameLocks noChangeAspect="1"/>
          </p:cNvGraphicFramePr>
          <p:nvPr/>
        </p:nvGraphicFramePr>
        <p:xfrm>
          <a:off x="295275" y="4849813"/>
          <a:ext cx="79517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3" imgW="3810000" imgH="419100" progId="Equation.3">
                  <p:embed/>
                </p:oleObj>
              </mc:Choice>
              <mc:Fallback>
                <p:oleObj r:id="rId3" imgW="3810000" imgH="419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5275" y="4849813"/>
                        <a:ext cx="7951788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3" name="Object 1"/>
          <p:cNvGraphicFramePr>
            <a:graphicFrameLocks noChangeAspect="1"/>
          </p:cNvGraphicFramePr>
          <p:nvPr/>
        </p:nvGraphicFramePr>
        <p:xfrm>
          <a:off x="815975" y="5715000"/>
          <a:ext cx="50704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5" imgW="1892300" imgH="393700" progId="Equation.3">
                  <p:embed/>
                </p:oleObj>
              </mc:Choice>
              <mc:Fallback>
                <p:oleObj r:id="rId5" imgW="189230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5715000"/>
                        <a:ext cx="507047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1" name="Text Box 35"/>
          <p:cNvSpPr txBox="1"/>
          <p:nvPr/>
        </p:nvSpPr>
        <p:spPr>
          <a:xfrm>
            <a:off x="406400" y="1065213"/>
            <a:ext cx="67008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例题</a:t>
            </a: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1]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无限长的均匀带电直线的场强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47"/>
          <p:cNvGrpSpPr/>
          <p:nvPr/>
        </p:nvGrpSpPr>
        <p:grpSpPr>
          <a:xfrm>
            <a:off x="6573838" y="1162050"/>
            <a:ext cx="1398587" cy="4038600"/>
            <a:chOff x="4141" y="732"/>
            <a:chExt cx="881" cy="2544"/>
          </a:xfrm>
        </p:grpSpPr>
        <p:sp>
          <p:nvSpPr>
            <p:cNvPr id="27671" name="Text Box 17"/>
            <p:cNvSpPr txBox="1"/>
            <p:nvPr/>
          </p:nvSpPr>
          <p:spPr>
            <a:xfrm>
              <a:off x="4799" y="175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grpSp>
          <p:nvGrpSpPr>
            <p:cNvPr id="27672" name="Group 32"/>
            <p:cNvGrpSpPr/>
            <p:nvPr/>
          </p:nvGrpSpPr>
          <p:grpSpPr>
            <a:xfrm>
              <a:off x="4141" y="732"/>
              <a:ext cx="533" cy="2544"/>
              <a:chOff x="4141" y="840"/>
              <a:chExt cx="533" cy="2544"/>
            </a:xfrm>
          </p:grpSpPr>
          <p:grpSp>
            <p:nvGrpSpPr>
              <p:cNvPr id="27673" name="Group 26"/>
              <p:cNvGrpSpPr/>
              <p:nvPr/>
            </p:nvGrpSpPr>
            <p:grpSpPr>
              <a:xfrm>
                <a:off x="4381" y="840"/>
                <a:ext cx="48" cy="2544"/>
                <a:chOff x="4381" y="840"/>
                <a:chExt cx="48" cy="2544"/>
              </a:xfrm>
            </p:grpSpPr>
            <p:sp>
              <p:nvSpPr>
                <p:cNvPr id="27674" name="Rectangle 6"/>
                <p:cNvSpPr/>
                <p:nvPr/>
              </p:nvSpPr>
              <p:spPr>
                <a:xfrm>
                  <a:off x="4381" y="984"/>
                  <a:ext cx="48" cy="216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5" name="Rectangle 7"/>
                <p:cNvSpPr/>
                <p:nvPr/>
              </p:nvSpPr>
              <p:spPr>
                <a:xfrm>
                  <a:off x="4381" y="840"/>
                  <a:ext cx="48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6" name="Rectangle 8"/>
                <p:cNvSpPr/>
                <p:nvPr/>
              </p:nvSpPr>
              <p:spPr>
                <a:xfrm>
                  <a:off x="4381" y="3144"/>
                  <a:ext cx="48" cy="2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dash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27677" name="Object 3"/>
              <p:cNvGraphicFramePr>
                <a:graphicFrameLocks noChangeAspect="1"/>
              </p:cNvGraphicFramePr>
              <p:nvPr/>
            </p:nvGraphicFramePr>
            <p:xfrm>
              <a:off x="4477" y="984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1" r:id="rId7" imgW="139700" imgH="177800" progId="Equation.3">
                      <p:embed/>
                    </p:oleObj>
                  </mc:Choice>
                  <mc:Fallback>
                    <p:oleObj r:id="rId7" imgW="139700" imgH="1778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77" y="984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8" name="Text Box 19"/>
              <p:cNvSpPr txBox="1"/>
              <p:nvPr/>
            </p:nvSpPr>
            <p:spPr>
              <a:xfrm>
                <a:off x="4141" y="1752"/>
                <a:ext cx="2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27679" name="Oval 46"/>
            <p:cNvSpPr/>
            <p:nvPr/>
          </p:nvSpPr>
          <p:spPr>
            <a:xfrm>
              <a:off x="4884" y="1773"/>
              <a:ext cx="27" cy="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52"/>
          <p:cNvGrpSpPr/>
          <p:nvPr/>
        </p:nvGrpSpPr>
        <p:grpSpPr>
          <a:xfrm>
            <a:off x="6954838" y="2305050"/>
            <a:ext cx="1657350" cy="1143000"/>
            <a:chOff x="4381" y="1452"/>
            <a:chExt cx="1044" cy="720"/>
          </a:xfrm>
        </p:grpSpPr>
        <p:grpSp>
          <p:nvGrpSpPr>
            <p:cNvPr id="27681" name="Group 43"/>
            <p:cNvGrpSpPr/>
            <p:nvPr/>
          </p:nvGrpSpPr>
          <p:grpSpPr>
            <a:xfrm>
              <a:off x="4381" y="1452"/>
              <a:ext cx="1001" cy="720"/>
              <a:chOff x="4381" y="1560"/>
              <a:chExt cx="1001" cy="720"/>
            </a:xfrm>
          </p:grpSpPr>
          <p:grpSp>
            <p:nvGrpSpPr>
              <p:cNvPr id="27682" name="Group 41"/>
              <p:cNvGrpSpPr/>
              <p:nvPr/>
            </p:nvGrpSpPr>
            <p:grpSpPr>
              <a:xfrm>
                <a:off x="4381" y="1560"/>
                <a:ext cx="1001" cy="720"/>
                <a:chOff x="4381" y="1560"/>
                <a:chExt cx="1001" cy="720"/>
              </a:xfrm>
            </p:grpSpPr>
            <p:sp>
              <p:nvSpPr>
                <p:cNvPr id="27683" name="Line 36"/>
                <p:cNvSpPr/>
                <p:nvPr/>
              </p:nvSpPr>
              <p:spPr>
                <a:xfrm flipV="1">
                  <a:off x="4381" y="1704"/>
                  <a:ext cx="768" cy="57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7684" name="Line 37"/>
                <p:cNvSpPr/>
                <p:nvPr/>
              </p:nvSpPr>
              <p:spPr>
                <a:xfrm>
                  <a:off x="4429" y="1560"/>
                  <a:ext cx="720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7685" name="Line 38"/>
                <p:cNvSpPr/>
                <p:nvPr/>
              </p:nvSpPr>
              <p:spPr>
                <a:xfrm>
                  <a:off x="5149" y="1704"/>
                  <a:ext cx="233" cy="192"/>
                </a:xfrm>
                <a:prstGeom prst="line">
                  <a:avLst/>
                </a:prstGeom>
                <a:ln w="9525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686" name="Line 39"/>
                <p:cNvSpPr/>
                <p:nvPr/>
              </p:nvSpPr>
              <p:spPr>
                <a:xfrm flipV="1">
                  <a:off x="5149" y="1944"/>
                  <a:ext cx="192" cy="120"/>
                </a:xfrm>
                <a:prstGeom prst="line">
                  <a:avLst/>
                </a:prstGeom>
                <a:ln w="9525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87" name="Line 42"/>
              <p:cNvSpPr/>
              <p:nvPr/>
            </p:nvSpPr>
            <p:spPr>
              <a:xfrm>
                <a:off x="4894" y="1896"/>
                <a:ext cx="488" cy="0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7688" name="Object 2"/>
            <p:cNvGraphicFramePr>
              <a:graphicFrameLocks noChangeAspect="1"/>
            </p:cNvGraphicFramePr>
            <p:nvPr/>
          </p:nvGraphicFramePr>
          <p:xfrm>
            <a:off x="5224" y="1500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r:id="rId9" imgW="114300" imgH="152400" progId="Equation.3">
                    <p:embed/>
                  </p:oleObj>
                </mc:Choice>
                <mc:Fallback>
                  <p:oleObj r:id="rId9" imgW="114300" imgH="1524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500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/>
      <p:bldP spid="183299" grpId="0"/>
      <p:bldP spid="183324" grpId="0"/>
      <p:bldP spid="1833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547688" y="463550"/>
          <a:ext cx="34766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3" imgW="1206500" imgH="342900" progId="Equation.3">
                  <p:embed/>
                </p:oleObj>
              </mc:Choice>
              <mc:Fallback>
                <p:oleObj r:id="rId3" imgW="1206500" imgH="342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688" y="463550"/>
                        <a:ext cx="347662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028700" y="1392238"/>
          <a:ext cx="197485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5" imgW="711200" imgH="444500" progId="Equation.3">
                  <p:embed/>
                </p:oleObj>
              </mc:Choice>
              <mc:Fallback>
                <p:oleObj r:id="rId5" imgW="7112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700" y="1392238"/>
                        <a:ext cx="1974850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1008063" y="2586038"/>
          <a:ext cx="24145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7" imgW="812165" imgH="444500" progId="Equation.3">
                  <p:embed/>
                </p:oleObj>
              </mc:Choice>
              <mc:Fallback>
                <p:oleObj r:id="rId7" imgW="812165" imgH="444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8063" y="2586038"/>
                        <a:ext cx="2414587" cy="1319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Text Box 10"/>
          <p:cNvSpPr txBox="1"/>
          <p:nvPr/>
        </p:nvSpPr>
        <p:spPr>
          <a:xfrm>
            <a:off x="296863" y="3932238"/>
            <a:ext cx="49609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与上次课所得结论相同。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31" name="Text Box 11"/>
          <p:cNvSpPr txBox="1"/>
          <p:nvPr/>
        </p:nvSpPr>
        <p:spPr>
          <a:xfrm>
            <a:off x="1063625" y="4516438"/>
            <a:ext cx="5053013" cy="20574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步骤：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分析场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电场线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，找对称性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合适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的高斯面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应用定理</a:t>
            </a:r>
          </a:p>
        </p:txBody>
      </p:sp>
      <p:grpSp>
        <p:nvGrpSpPr>
          <p:cNvPr id="28678" name="Group 51"/>
          <p:cNvGrpSpPr/>
          <p:nvPr/>
        </p:nvGrpSpPr>
        <p:grpSpPr>
          <a:xfrm>
            <a:off x="5678488" y="1333500"/>
            <a:ext cx="2947987" cy="4038600"/>
            <a:chOff x="3577" y="840"/>
            <a:chExt cx="1857" cy="2544"/>
          </a:xfrm>
        </p:grpSpPr>
        <p:grpSp>
          <p:nvGrpSpPr>
            <p:cNvPr id="28679" name="Group 13"/>
            <p:cNvGrpSpPr/>
            <p:nvPr/>
          </p:nvGrpSpPr>
          <p:grpSpPr>
            <a:xfrm>
              <a:off x="4381" y="1560"/>
              <a:ext cx="1001" cy="720"/>
              <a:chOff x="4381" y="1560"/>
              <a:chExt cx="1001" cy="720"/>
            </a:xfrm>
          </p:grpSpPr>
          <p:sp>
            <p:nvSpPr>
              <p:cNvPr id="28680" name="Line 14"/>
              <p:cNvSpPr/>
              <p:nvPr/>
            </p:nvSpPr>
            <p:spPr>
              <a:xfrm flipV="1">
                <a:off x="4381" y="1704"/>
                <a:ext cx="768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8681" name="Line 15"/>
              <p:cNvSpPr/>
              <p:nvPr/>
            </p:nvSpPr>
            <p:spPr>
              <a:xfrm>
                <a:off x="4429" y="1560"/>
                <a:ext cx="72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8682" name="Line 16"/>
              <p:cNvSpPr/>
              <p:nvPr/>
            </p:nvSpPr>
            <p:spPr>
              <a:xfrm>
                <a:off x="5149" y="1704"/>
                <a:ext cx="233" cy="19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3" name="Line 17"/>
              <p:cNvSpPr/>
              <p:nvPr/>
            </p:nvSpPr>
            <p:spPr>
              <a:xfrm flipV="1">
                <a:off x="5149" y="1944"/>
                <a:ext cx="192" cy="12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8684" name="Text Box 20"/>
            <p:cNvSpPr txBox="1"/>
            <p:nvPr/>
          </p:nvSpPr>
          <p:spPr>
            <a:xfrm>
              <a:off x="3577" y="1776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8685" name="Line 22"/>
            <p:cNvSpPr/>
            <p:nvPr/>
          </p:nvSpPr>
          <p:spPr>
            <a:xfrm>
              <a:off x="3853" y="1608"/>
              <a:ext cx="0" cy="52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6" name="Line 23"/>
            <p:cNvSpPr/>
            <p:nvPr/>
          </p:nvSpPr>
          <p:spPr>
            <a:xfrm>
              <a:off x="4957" y="1608"/>
              <a:ext cx="0" cy="52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7" name="Oval 25"/>
            <p:cNvSpPr/>
            <p:nvPr/>
          </p:nvSpPr>
          <p:spPr>
            <a:xfrm>
              <a:off x="3853" y="1704"/>
              <a:ext cx="1104" cy="336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Oval 26"/>
            <p:cNvSpPr/>
            <p:nvPr/>
          </p:nvSpPr>
          <p:spPr>
            <a:xfrm>
              <a:off x="3853" y="1464"/>
              <a:ext cx="1104" cy="336"/>
            </a:xfrm>
            <a:prstGeom prst="ellipse">
              <a:avLst/>
            </a:pr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Oval 27"/>
            <p:cNvSpPr/>
            <p:nvPr/>
          </p:nvSpPr>
          <p:spPr>
            <a:xfrm>
              <a:off x="3853" y="1944"/>
              <a:ext cx="1104" cy="336"/>
            </a:xfrm>
            <a:prstGeom prst="ellipse">
              <a:avLst/>
            </a:prstGeom>
            <a:noFill/>
            <a:ln w="127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0" name="Line 28"/>
            <p:cNvSpPr/>
            <p:nvPr/>
          </p:nvSpPr>
          <p:spPr>
            <a:xfrm>
              <a:off x="4422" y="1888"/>
              <a:ext cx="919" cy="16"/>
            </a:xfrm>
            <a:prstGeom prst="line">
              <a:avLst/>
            </a:prstGeom>
            <a:ln w="28575" cap="flat" cmpd="sng">
              <a:solidFill>
                <a:srgbClr val="4091F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1" name="Text Box 29"/>
            <p:cNvSpPr txBox="1"/>
            <p:nvPr/>
          </p:nvSpPr>
          <p:spPr>
            <a:xfrm>
              <a:off x="4573" y="18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8692" name="Line 30"/>
            <p:cNvSpPr/>
            <p:nvPr/>
          </p:nvSpPr>
          <p:spPr>
            <a:xfrm flipH="1">
              <a:off x="3613" y="165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3" name="Line 31"/>
            <p:cNvSpPr/>
            <p:nvPr/>
          </p:nvSpPr>
          <p:spPr>
            <a:xfrm flipH="1">
              <a:off x="3613" y="213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4" name="Line 32"/>
            <p:cNvSpPr/>
            <p:nvPr/>
          </p:nvSpPr>
          <p:spPr>
            <a:xfrm>
              <a:off x="3757" y="1656"/>
              <a:ext cx="0" cy="480"/>
            </a:xfrm>
            <a:prstGeom prst="line">
              <a:avLst/>
            </a:prstGeom>
            <a:ln w="28575" cap="flat" cmpd="sng">
              <a:solidFill>
                <a:srgbClr val="4091F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8695" name="Text Box 33"/>
            <p:cNvSpPr txBox="1"/>
            <p:nvPr/>
          </p:nvSpPr>
          <p:spPr>
            <a:xfrm>
              <a:off x="4894" y="129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8696" name="Text Box 36"/>
            <p:cNvSpPr txBox="1"/>
            <p:nvPr/>
          </p:nvSpPr>
          <p:spPr>
            <a:xfrm>
              <a:off x="4813" y="1888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grpSp>
          <p:nvGrpSpPr>
            <p:cNvPr id="28697" name="Group 37"/>
            <p:cNvGrpSpPr/>
            <p:nvPr/>
          </p:nvGrpSpPr>
          <p:grpSpPr>
            <a:xfrm>
              <a:off x="4141" y="840"/>
              <a:ext cx="533" cy="2544"/>
              <a:chOff x="4141" y="840"/>
              <a:chExt cx="533" cy="2544"/>
            </a:xfrm>
          </p:grpSpPr>
          <p:grpSp>
            <p:nvGrpSpPr>
              <p:cNvPr id="28698" name="Group 38"/>
              <p:cNvGrpSpPr/>
              <p:nvPr/>
            </p:nvGrpSpPr>
            <p:grpSpPr>
              <a:xfrm>
                <a:off x="4381" y="840"/>
                <a:ext cx="48" cy="2544"/>
                <a:chOff x="4381" y="840"/>
                <a:chExt cx="48" cy="2544"/>
              </a:xfrm>
            </p:grpSpPr>
            <p:sp>
              <p:nvSpPr>
                <p:cNvPr id="28699" name="Rectangle 39"/>
                <p:cNvSpPr/>
                <p:nvPr/>
              </p:nvSpPr>
              <p:spPr>
                <a:xfrm>
                  <a:off x="4381" y="984"/>
                  <a:ext cx="48" cy="2160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0" name="Rectangle 40"/>
                <p:cNvSpPr/>
                <p:nvPr/>
              </p:nvSpPr>
              <p:spPr>
                <a:xfrm>
                  <a:off x="4381" y="840"/>
                  <a:ext cx="48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1" name="Rectangle 41"/>
                <p:cNvSpPr/>
                <p:nvPr/>
              </p:nvSpPr>
              <p:spPr>
                <a:xfrm>
                  <a:off x="4381" y="3144"/>
                  <a:ext cx="48" cy="2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dash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28702" name="Object 42"/>
              <p:cNvGraphicFramePr>
                <a:graphicFrameLocks noChangeAspect="1"/>
              </p:cNvGraphicFramePr>
              <p:nvPr/>
            </p:nvGraphicFramePr>
            <p:xfrm>
              <a:off x="4477" y="984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1" r:id="rId9" imgW="139700" imgH="177800" progId="Equation.3">
                      <p:embed/>
                    </p:oleObj>
                  </mc:Choice>
                  <mc:Fallback>
                    <p:oleObj r:id="rId9" imgW="139700" imgH="1778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477" y="984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3" name="Text Box 43"/>
              <p:cNvSpPr txBox="1"/>
              <p:nvPr/>
            </p:nvSpPr>
            <p:spPr>
              <a:xfrm>
                <a:off x="4141" y="1752"/>
                <a:ext cx="2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28704" name="Oval 47"/>
            <p:cNvSpPr/>
            <p:nvPr/>
          </p:nvSpPr>
          <p:spPr>
            <a:xfrm>
              <a:off x="4869" y="1884"/>
              <a:ext cx="52" cy="3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5" name="Line 18"/>
            <p:cNvSpPr/>
            <p:nvPr/>
          </p:nvSpPr>
          <p:spPr>
            <a:xfrm>
              <a:off x="4894" y="1896"/>
              <a:ext cx="488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8706" name="Object 49"/>
            <p:cNvGraphicFramePr>
              <a:graphicFrameLocks noChangeAspect="1"/>
            </p:cNvGraphicFramePr>
            <p:nvPr/>
          </p:nvGraphicFramePr>
          <p:xfrm>
            <a:off x="5247" y="1652"/>
            <a:ext cx="18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r:id="rId11" imgW="114300" imgH="152400" progId="Equation.3">
                    <p:embed/>
                  </p:oleObj>
                </mc:Choice>
                <mc:Fallback>
                  <p:oleObj r:id="rId11" imgW="114300" imgH="1524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47" y="1652"/>
                          <a:ext cx="18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0" grpId="0"/>
      <p:bldP spid="1843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78" name="Object 34"/>
          <p:cNvGraphicFramePr>
            <a:graphicFrameLocks noChangeAspect="1"/>
          </p:cNvGraphicFramePr>
          <p:nvPr/>
        </p:nvGraphicFramePr>
        <p:xfrm>
          <a:off x="4065588" y="4408488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r:id="rId3" imgW="761365" imgH="444500" progId="Equation.3">
                  <p:embed/>
                </p:oleObj>
              </mc:Choice>
              <mc:Fallback>
                <p:oleObj r:id="rId3" imgW="761365" imgH="444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588" y="4408488"/>
                        <a:ext cx="1765300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ap="flat" cmpd="sng">
                        <a:solidFill>
                          <a:srgbClr val="FF33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6" name="Rectangle 2"/>
          <p:cNvSpPr>
            <a:spLocks noGrp="1"/>
          </p:cNvSpPr>
          <p:nvPr>
            <p:ph type="body" sz="half" idx="1"/>
          </p:nvPr>
        </p:nvSpPr>
        <p:spPr>
          <a:xfrm>
            <a:off x="514350" y="342900"/>
            <a:ext cx="5886450" cy="5334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</a:rPr>
              <a:t>2] </a:t>
            </a:r>
            <a:r>
              <a:rPr lang="zh-CN" altLang="en-US" sz="2800" b="1" dirty="0">
                <a:latin typeface="宋体" panose="02010600030101010101" pitchFamily="2" charset="-122"/>
              </a:rPr>
              <a:t>无限大均匀带电板的场强</a:t>
            </a:r>
          </a:p>
        </p:txBody>
      </p:sp>
      <p:graphicFrame>
        <p:nvGraphicFramePr>
          <p:cNvPr id="185371" name="Object 27"/>
          <p:cNvGraphicFramePr>
            <a:graphicFrameLocks noChangeAspect="1"/>
          </p:cNvGraphicFramePr>
          <p:nvPr/>
        </p:nvGraphicFramePr>
        <p:xfrm>
          <a:off x="914400" y="19812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r:id="rId5" imgW="927100" imgH="381000" progId="Equation.3">
                  <p:embed/>
                </p:oleObj>
              </mc:Choice>
              <mc:Fallback>
                <p:oleObj r:id="rId5" imgW="927100" imgH="381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81200"/>
                        <a:ext cx="236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2" name="Object 28"/>
          <p:cNvGraphicFramePr>
            <a:graphicFrameLocks noChangeAspect="1"/>
          </p:cNvGraphicFramePr>
          <p:nvPr/>
        </p:nvGraphicFramePr>
        <p:xfrm>
          <a:off x="1219200" y="2819400"/>
          <a:ext cx="426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r:id="rId7" imgW="1879600" imgH="292100" progId="Equation.3">
                  <p:embed/>
                </p:oleObj>
              </mc:Choice>
              <mc:Fallback>
                <p:oleObj r:id="rId7" imgW="1879600" imgH="292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819400"/>
                        <a:ext cx="42640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3" name="Object 29"/>
          <p:cNvGraphicFramePr>
            <a:graphicFrameLocks noChangeAspect="1"/>
          </p:cNvGraphicFramePr>
          <p:nvPr/>
        </p:nvGraphicFramePr>
        <p:xfrm>
          <a:off x="1787525" y="3505200"/>
          <a:ext cx="2174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r:id="rId9" imgW="901065" imgH="444500" progId="Equation.3">
                  <p:embed/>
                </p:oleObj>
              </mc:Choice>
              <mc:Fallback>
                <p:oleObj r:id="rId9" imgW="901065" imgH="444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7525" y="3505200"/>
                        <a:ext cx="21748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4" name="Object 30"/>
          <p:cNvGraphicFramePr>
            <a:graphicFrameLocks noChangeAspect="1"/>
          </p:cNvGraphicFramePr>
          <p:nvPr/>
        </p:nvGraphicFramePr>
        <p:xfrm>
          <a:off x="4948238" y="3581400"/>
          <a:ext cx="2290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r:id="rId11" imgW="888365" imgH="444500" progId="Equation.3">
                  <p:embed/>
                </p:oleObj>
              </mc:Choice>
              <mc:Fallback>
                <p:oleObj r:id="rId11" imgW="888365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8238" y="3581400"/>
                        <a:ext cx="229076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6" name="Text Box 32"/>
          <p:cNvSpPr txBox="1"/>
          <p:nvPr/>
        </p:nvSpPr>
        <p:spPr>
          <a:xfrm>
            <a:off x="952500" y="36941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</a:p>
        </p:txBody>
      </p:sp>
      <p:sp>
        <p:nvSpPr>
          <p:cNvPr id="185377" name="Text Box 33"/>
          <p:cNvSpPr txBox="1"/>
          <p:nvPr/>
        </p:nvSpPr>
        <p:spPr>
          <a:xfrm>
            <a:off x="4278313" y="38131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sp>
        <p:nvSpPr>
          <p:cNvPr id="185380" name="Text Box 36"/>
          <p:cNvSpPr txBox="1"/>
          <p:nvPr/>
        </p:nvSpPr>
        <p:spPr>
          <a:xfrm>
            <a:off x="514350" y="5354638"/>
            <a:ext cx="8377238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Char char="s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为正时电场强度垂直于板面向外，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为负时向里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无限大带电平板外部的场强为匀强电场。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6" name="Text Box 42"/>
          <p:cNvSpPr txBox="1"/>
          <p:nvPr/>
        </p:nvSpPr>
        <p:spPr>
          <a:xfrm>
            <a:off x="250825" y="1035050"/>
            <a:ext cx="485457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分析对称性，选高斯面如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图所示</a:t>
            </a:r>
          </a:p>
        </p:txBody>
      </p:sp>
      <p:grpSp>
        <p:nvGrpSpPr>
          <p:cNvPr id="2" name="Group 48"/>
          <p:cNvGrpSpPr/>
          <p:nvPr/>
        </p:nvGrpSpPr>
        <p:grpSpPr>
          <a:xfrm>
            <a:off x="6858000" y="1333500"/>
            <a:ext cx="1512888" cy="1501775"/>
            <a:chOff x="4320" y="853"/>
            <a:chExt cx="953" cy="971"/>
          </a:xfrm>
        </p:grpSpPr>
        <p:sp>
          <p:nvSpPr>
            <p:cNvPr id="29708" name="Line 45"/>
            <p:cNvSpPr/>
            <p:nvPr/>
          </p:nvSpPr>
          <p:spPr>
            <a:xfrm>
              <a:off x="5040" y="1254"/>
              <a:ext cx="233" cy="9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pSp>
          <p:nvGrpSpPr>
            <p:cNvPr id="29709" name="Group 47"/>
            <p:cNvGrpSpPr/>
            <p:nvPr/>
          </p:nvGrpSpPr>
          <p:grpSpPr>
            <a:xfrm>
              <a:off x="4320" y="853"/>
              <a:ext cx="953" cy="971"/>
              <a:chOff x="4320" y="853"/>
              <a:chExt cx="953" cy="971"/>
            </a:xfrm>
          </p:grpSpPr>
          <p:sp>
            <p:nvSpPr>
              <p:cNvPr id="29710" name="Line 43"/>
              <p:cNvSpPr/>
              <p:nvPr/>
            </p:nvSpPr>
            <p:spPr>
              <a:xfrm>
                <a:off x="4320" y="853"/>
                <a:ext cx="720" cy="65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11" name="Line 44"/>
              <p:cNvSpPr/>
              <p:nvPr/>
            </p:nvSpPr>
            <p:spPr>
              <a:xfrm flipV="1">
                <a:off x="4320" y="1254"/>
                <a:ext cx="720" cy="57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12" name="Line 46"/>
              <p:cNvSpPr/>
              <p:nvPr/>
            </p:nvSpPr>
            <p:spPr>
              <a:xfrm flipV="1">
                <a:off x="5040" y="1344"/>
                <a:ext cx="233" cy="162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Group 54"/>
          <p:cNvGrpSpPr/>
          <p:nvPr/>
        </p:nvGrpSpPr>
        <p:grpSpPr>
          <a:xfrm>
            <a:off x="6400800" y="381000"/>
            <a:ext cx="1573213" cy="3200400"/>
            <a:chOff x="4032" y="240"/>
            <a:chExt cx="991" cy="2016"/>
          </a:xfrm>
        </p:grpSpPr>
        <p:grpSp>
          <p:nvGrpSpPr>
            <p:cNvPr id="29714" name="Group 41"/>
            <p:cNvGrpSpPr/>
            <p:nvPr/>
          </p:nvGrpSpPr>
          <p:grpSpPr>
            <a:xfrm>
              <a:off x="4032" y="240"/>
              <a:ext cx="991" cy="2016"/>
              <a:chOff x="4032" y="240"/>
              <a:chExt cx="991" cy="2016"/>
            </a:xfrm>
          </p:grpSpPr>
          <p:grpSp>
            <p:nvGrpSpPr>
              <p:cNvPr id="29715" name="Group 40"/>
              <p:cNvGrpSpPr/>
              <p:nvPr/>
            </p:nvGrpSpPr>
            <p:grpSpPr>
              <a:xfrm>
                <a:off x="4032" y="240"/>
                <a:ext cx="624" cy="2016"/>
                <a:chOff x="4032" y="240"/>
                <a:chExt cx="624" cy="2016"/>
              </a:xfrm>
            </p:grpSpPr>
            <p:sp>
              <p:nvSpPr>
                <p:cNvPr id="29716" name="Line 15"/>
                <p:cNvSpPr/>
                <p:nvPr/>
              </p:nvSpPr>
              <p:spPr>
                <a:xfrm flipV="1">
                  <a:off x="4656" y="1584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717" name="Line 16"/>
                <p:cNvSpPr/>
                <p:nvPr/>
              </p:nvSpPr>
              <p:spPr>
                <a:xfrm flipV="1">
                  <a:off x="4656" y="1056"/>
                  <a:ext cx="0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9718" name="Group 37"/>
                <p:cNvGrpSpPr/>
                <p:nvPr/>
              </p:nvGrpSpPr>
              <p:grpSpPr>
                <a:xfrm>
                  <a:off x="4032" y="240"/>
                  <a:ext cx="624" cy="2016"/>
                  <a:chOff x="4032" y="240"/>
                  <a:chExt cx="624" cy="2016"/>
                </a:xfrm>
              </p:grpSpPr>
              <p:sp>
                <p:nvSpPr>
                  <p:cNvPr id="29719" name="Line 12"/>
                  <p:cNvSpPr/>
                  <p:nvPr/>
                </p:nvSpPr>
                <p:spPr>
                  <a:xfrm flipH="1">
                    <a:off x="4032" y="240"/>
                    <a:ext cx="624" cy="33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20" name="Line 13"/>
                  <p:cNvSpPr/>
                  <p:nvPr/>
                </p:nvSpPr>
                <p:spPr>
                  <a:xfrm flipH="1">
                    <a:off x="4032" y="1824"/>
                    <a:ext cx="624" cy="43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21" name="Line 14"/>
                  <p:cNvSpPr/>
                  <p:nvPr/>
                </p:nvSpPr>
                <p:spPr>
                  <a:xfrm>
                    <a:off x="4032" y="576"/>
                    <a:ext cx="0" cy="168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22" name="Line 17"/>
                  <p:cNvSpPr/>
                  <p:nvPr/>
                </p:nvSpPr>
                <p:spPr>
                  <a:xfrm flipV="1">
                    <a:off x="4656" y="240"/>
                    <a:ext cx="0" cy="81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29723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4272" y="528"/>
                  <a:ext cx="336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87" r:id="rId13" imgW="152400" imgH="139700" progId="Equation.3">
                          <p:embed/>
                        </p:oleObj>
                      </mc:Choice>
                      <mc:Fallback>
                        <p:oleObj r:id="rId13" imgW="152400" imgH="139700" progId="Equation.3">
                          <p:embed/>
                          <p:pic>
                            <p:nvPicPr>
                              <p:cNvPr id="0" name="图片 3152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72" y="528"/>
                                <a:ext cx="336" cy="31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9724" name="Text Box 24"/>
              <p:cNvSpPr txBox="1"/>
              <p:nvPr/>
            </p:nvSpPr>
            <p:spPr>
              <a:xfrm>
                <a:off x="4800" y="1296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29725" name="Oval 53"/>
            <p:cNvSpPr/>
            <p:nvPr/>
          </p:nvSpPr>
          <p:spPr>
            <a:xfrm flipV="1">
              <a:off x="4883" y="1336"/>
              <a:ext cx="33" cy="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>
            <a:off x="5243513" y="1600200"/>
            <a:ext cx="3384550" cy="941388"/>
            <a:chOff x="3303" y="1008"/>
            <a:chExt cx="2132" cy="593"/>
          </a:xfrm>
        </p:grpSpPr>
        <p:sp>
          <p:nvSpPr>
            <p:cNvPr id="29727" name="Oval 7"/>
            <p:cNvSpPr/>
            <p:nvPr/>
          </p:nvSpPr>
          <p:spPr>
            <a:xfrm>
              <a:off x="4224" y="1056"/>
              <a:ext cx="240" cy="52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Oval 8"/>
            <p:cNvSpPr/>
            <p:nvPr/>
          </p:nvSpPr>
          <p:spPr>
            <a:xfrm>
              <a:off x="3552" y="1056"/>
              <a:ext cx="240" cy="52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Oval 9"/>
            <p:cNvSpPr/>
            <p:nvPr/>
          </p:nvSpPr>
          <p:spPr>
            <a:xfrm>
              <a:off x="4800" y="1056"/>
              <a:ext cx="240" cy="52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Line 10"/>
            <p:cNvSpPr/>
            <p:nvPr/>
          </p:nvSpPr>
          <p:spPr>
            <a:xfrm>
              <a:off x="3648" y="1056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1" name="Line 11"/>
            <p:cNvSpPr/>
            <p:nvPr/>
          </p:nvSpPr>
          <p:spPr>
            <a:xfrm>
              <a:off x="3648" y="1584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2" name="Line 19"/>
            <p:cNvSpPr/>
            <p:nvPr/>
          </p:nvSpPr>
          <p:spPr>
            <a:xfrm flipH="1">
              <a:off x="3360" y="1344"/>
              <a:ext cx="288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33" name="Object 23"/>
            <p:cNvGraphicFramePr>
              <a:graphicFrameLocks noChangeAspect="1"/>
            </p:cNvGraphicFramePr>
            <p:nvPr/>
          </p:nvGraphicFramePr>
          <p:xfrm>
            <a:off x="5030" y="1008"/>
            <a:ext cx="4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8" r:id="rId15" imgW="241300" imgH="177800" progId="Equation.3">
                    <p:embed/>
                  </p:oleObj>
                </mc:Choice>
                <mc:Fallback>
                  <p:oleObj r:id="rId15" imgW="241300" imgH="1778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30" y="1008"/>
                          <a:ext cx="40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Line 18"/>
            <p:cNvSpPr/>
            <p:nvPr/>
          </p:nvSpPr>
          <p:spPr>
            <a:xfrm>
              <a:off x="4944" y="134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35" name="Object 58"/>
            <p:cNvGraphicFramePr>
              <a:graphicFrameLocks noChangeAspect="1"/>
            </p:cNvGraphicFramePr>
            <p:nvPr/>
          </p:nvGraphicFramePr>
          <p:xfrm>
            <a:off x="3303" y="1351"/>
            <a:ext cx="2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9" r:id="rId17" imgW="114300" imgH="152400" progId="Equation.3">
                    <p:embed/>
                  </p:oleObj>
                </mc:Choice>
                <mc:Fallback>
                  <p:oleObj r:id="rId17" imgW="114300" imgH="1524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03" y="1351"/>
                          <a:ext cx="217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1"/>
          <p:cNvGrpSpPr/>
          <p:nvPr/>
        </p:nvGrpSpPr>
        <p:grpSpPr>
          <a:xfrm>
            <a:off x="6697663" y="2057400"/>
            <a:ext cx="1724025" cy="508000"/>
            <a:chOff x="4219" y="1296"/>
            <a:chExt cx="1086" cy="320"/>
          </a:xfrm>
        </p:grpSpPr>
        <p:graphicFrame>
          <p:nvGraphicFramePr>
            <p:cNvPr id="29737" name="Object 55"/>
            <p:cNvGraphicFramePr>
              <a:graphicFrameLocks noChangeAspect="1"/>
            </p:cNvGraphicFramePr>
            <p:nvPr/>
          </p:nvGraphicFramePr>
          <p:xfrm>
            <a:off x="5088" y="1366"/>
            <a:ext cx="2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r:id="rId19" imgW="114300" imgH="152400" progId="Equation.3">
                    <p:embed/>
                  </p:oleObj>
                </mc:Choice>
                <mc:Fallback>
                  <p:oleObj r:id="rId19" imgW="114300" imgH="1524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1366"/>
                          <a:ext cx="217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8" name="Group 59"/>
            <p:cNvGrpSpPr/>
            <p:nvPr/>
          </p:nvGrpSpPr>
          <p:grpSpPr>
            <a:xfrm>
              <a:off x="4219" y="1296"/>
              <a:ext cx="1054" cy="288"/>
              <a:chOff x="4219" y="1296"/>
              <a:chExt cx="1054" cy="288"/>
            </a:xfrm>
          </p:grpSpPr>
          <p:sp>
            <p:nvSpPr>
              <p:cNvPr id="29739" name="Text Box 26"/>
              <p:cNvSpPr txBox="1"/>
              <p:nvPr/>
            </p:nvSpPr>
            <p:spPr>
              <a:xfrm>
                <a:off x="4219" y="1296"/>
                <a:ext cx="26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9740" name="Line 25"/>
              <p:cNvSpPr/>
              <p:nvPr/>
            </p:nvSpPr>
            <p:spPr>
              <a:xfrm>
                <a:off x="4320" y="134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1" name="Line 49"/>
              <p:cNvSpPr/>
              <p:nvPr/>
            </p:nvSpPr>
            <p:spPr>
              <a:xfrm>
                <a:off x="4944" y="1344"/>
                <a:ext cx="329" cy="0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 bldLvl="3"/>
      <p:bldP spid="185376" grpId="0"/>
      <p:bldP spid="185377" grpId="0"/>
      <p:bldP spid="185380" grpId="0"/>
      <p:bldP spid="1853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>
          <a:xfrm>
            <a:off x="658813" y="152400"/>
            <a:ext cx="676275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5-4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高斯定理（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Gauss’ Theorem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75107" name="Rectangle 3"/>
          <p:cNvSpPr>
            <a:spLocks noGrp="1"/>
          </p:cNvSpPr>
          <p:nvPr>
            <p:ph type="body" sz="half" idx="1"/>
          </p:nvPr>
        </p:nvSpPr>
        <p:spPr>
          <a:xfrm>
            <a:off x="298133" y="2653348"/>
            <a:ext cx="8428037" cy="1423987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规定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在电场中作一系列有向曲线，要求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曲线上每一点的切线方向应与电场方向一致；    </a:t>
            </a:r>
          </a:p>
        </p:txBody>
      </p:sp>
      <p:sp>
        <p:nvSpPr>
          <p:cNvPr id="175109" name="Rectangle 5"/>
          <p:cNvSpPr/>
          <p:nvPr/>
        </p:nvSpPr>
        <p:spPr>
          <a:xfrm>
            <a:off x="298450" y="5144770"/>
            <a:ext cx="8286115" cy="143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这样作的一系列有向曲线叫电场线。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电场线的疏密可表示场强的大小。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电场是客观存在的，而电场线并不是客观存在的。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6253480" y="875665"/>
            <a:ext cx="2667000" cy="2190750"/>
            <a:chOff x="3960" y="2824"/>
            <a:chExt cx="1680" cy="1380"/>
          </a:xfrm>
        </p:grpSpPr>
        <p:sp>
          <p:nvSpPr>
            <p:cNvPr id="7175" name="Freeform 12"/>
            <p:cNvSpPr/>
            <p:nvPr/>
          </p:nvSpPr>
          <p:spPr>
            <a:xfrm>
              <a:off x="3960" y="2824"/>
              <a:ext cx="1380" cy="1235"/>
            </a:xfrm>
            <a:custGeom>
              <a:avLst/>
              <a:gdLst/>
              <a:ahLst/>
              <a:cxnLst>
                <a:cxn ang="0">
                  <a:pos x="1380" y="12"/>
                </a:cxn>
                <a:cxn ang="0">
                  <a:pos x="1320" y="0"/>
                </a:cxn>
                <a:cxn ang="0">
                  <a:pos x="1224" y="12"/>
                </a:cxn>
                <a:cxn ang="0">
                  <a:pos x="1104" y="36"/>
                </a:cxn>
                <a:cxn ang="0">
                  <a:pos x="972" y="72"/>
                </a:cxn>
                <a:cxn ang="0">
                  <a:pos x="828" y="120"/>
                </a:cxn>
                <a:cxn ang="0">
                  <a:pos x="720" y="180"/>
                </a:cxn>
                <a:cxn ang="0">
                  <a:pos x="612" y="240"/>
                </a:cxn>
                <a:cxn ang="0">
                  <a:pos x="444" y="372"/>
                </a:cxn>
                <a:cxn ang="0">
                  <a:pos x="276" y="540"/>
                </a:cxn>
                <a:cxn ang="0">
                  <a:pos x="168" y="696"/>
                </a:cxn>
                <a:cxn ang="0">
                  <a:pos x="72" y="936"/>
                </a:cxn>
                <a:cxn ang="0">
                  <a:pos x="0" y="1235"/>
                </a:cxn>
              </a:cxnLst>
              <a:rect l="0" t="0" r="0" b="0"/>
              <a:pathLst>
                <a:path w="1380" h="1235">
                  <a:moveTo>
                    <a:pt x="1380" y="12"/>
                  </a:moveTo>
                  <a:lnTo>
                    <a:pt x="1320" y="0"/>
                  </a:lnTo>
                  <a:lnTo>
                    <a:pt x="1224" y="12"/>
                  </a:lnTo>
                  <a:lnTo>
                    <a:pt x="1104" y="36"/>
                  </a:lnTo>
                  <a:lnTo>
                    <a:pt x="972" y="72"/>
                  </a:lnTo>
                  <a:lnTo>
                    <a:pt x="828" y="120"/>
                  </a:lnTo>
                  <a:lnTo>
                    <a:pt x="720" y="180"/>
                  </a:lnTo>
                  <a:lnTo>
                    <a:pt x="612" y="240"/>
                  </a:lnTo>
                  <a:lnTo>
                    <a:pt x="444" y="372"/>
                  </a:lnTo>
                  <a:lnTo>
                    <a:pt x="276" y="540"/>
                  </a:lnTo>
                  <a:lnTo>
                    <a:pt x="168" y="696"/>
                  </a:lnTo>
                  <a:lnTo>
                    <a:pt x="72" y="936"/>
                  </a:lnTo>
                  <a:lnTo>
                    <a:pt x="0" y="123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Freeform 13"/>
            <p:cNvSpPr/>
            <p:nvPr/>
          </p:nvSpPr>
          <p:spPr>
            <a:xfrm>
              <a:off x="3984" y="3220"/>
              <a:ext cx="1560" cy="888"/>
            </a:xfrm>
            <a:custGeom>
              <a:avLst/>
              <a:gdLst/>
              <a:ahLst/>
              <a:cxnLst>
                <a:cxn ang="0">
                  <a:pos x="0" y="888"/>
                </a:cxn>
                <a:cxn ang="0">
                  <a:pos x="96" y="672"/>
                </a:cxn>
                <a:cxn ang="0">
                  <a:pos x="156" y="552"/>
                </a:cxn>
                <a:cxn ang="0">
                  <a:pos x="240" y="456"/>
                </a:cxn>
                <a:cxn ang="0">
                  <a:pos x="360" y="348"/>
                </a:cxn>
                <a:cxn ang="0">
                  <a:pos x="444" y="300"/>
                </a:cxn>
                <a:cxn ang="0">
                  <a:pos x="564" y="240"/>
                </a:cxn>
                <a:cxn ang="0">
                  <a:pos x="708" y="180"/>
                </a:cxn>
                <a:cxn ang="0">
                  <a:pos x="828" y="132"/>
                </a:cxn>
                <a:cxn ang="0">
                  <a:pos x="972" y="96"/>
                </a:cxn>
                <a:cxn ang="0">
                  <a:pos x="1560" y="0"/>
                </a:cxn>
              </a:cxnLst>
              <a:rect l="0" t="0" r="0" b="0"/>
              <a:pathLst>
                <a:path w="1560" h="888">
                  <a:moveTo>
                    <a:pt x="0" y="888"/>
                  </a:moveTo>
                  <a:lnTo>
                    <a:pt x="96" y="672"/>
                  </a:lnTo>
                  <a:lnTo>
                    <a:pt x="156" y="552"/>
                  </a:lnTo>
                  <a:lnTo>
                    <a:pt x="240" y="456"/>
                  </a:lnTo>
                  <a:lnTo>
                    <a:pt x="360" y="348"/>
                  </a:lnTo>
                  <a:lnTo>
                    <a:pt x="444" y="300"/>
                  </a:lnTo>
                  <a:lnTo>
                    <a:pt x="564" y="240"/>
                  </a:lnTo>
                  <a:lnTo>
                    <a:pt x="708" y="180"/>
                  </a:lnTo>
                  <a:lnTo>
                    <a:pt x="828" y="132"/>
                  </a:lnTo>
                  <a:lnTo>
                    <a:pt x="972" y="96"/>
                  </a:lnTo>
                  <a:lnTo>
                    <a:pt x="156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Freeform 14"/>
            <p:cNvSpPr/>
            <p:nvPr/>
          </p:nvSpPr>
          <p:spPr>
            <a:xfrm rot="440347">
              <a:off x="4080" y="3316"/>
              <a:ext cx="1560" cy="888"/>
            </a:xfrm>
            <a:custGeom>
              <a:avLst/>
              <a:gdLst/>
              <a:ahLst/>
              <a:cxnLst>
                <a:cxn ang="0">
                  <a:pos x="0" y="888"/>
                </a:cxn>
                <a:cxn ang="0">
                  <a:pos x="96" y="672"/>
                </a:cxn>
                <a:cxn ang="0">
                  <a:pos x="156" y="552"/>
                </a:cxn>
                <a:cxn ang="0">
                  <a:pos x="240" y="456"/>
                </a:cxn>
                <a:cxn ang="0">
                  <a:pos x="360" y="348"/>
                </a:cxn>
                <a:cxn ang="0">
                  <a:pos x="444" y="300"/>
                </a:cxn>
                <a:cxn ang="0">
                  <a:pos x="564" y="240"/>
                </a:cxn>
                <a:cxn ang="0">
                  <a:pos x="708" y="180"/>
                </a:cxn>
                <a:cxn ang="0">
                  <a:pos x="828" y="132"/>
                </a:cxn>
                <a:cxn ang="0">
                  <a:pos x="972" y="96"/>
                </a:cxn>
                <a:cxn ang="0">
                  <a:pos x="1560" y="0"/>
                </a:cxn>
              </a:cxnLst>
              <a:rect l="0" t="0" r="0" b="0"/>
              <a:pathLst>
                <a:path w="1560" h="888">
                  <a:moveTo>
                    <a:pt x="0" y="888"/>
                  </a:moveTo>
                  <a:lnTo>
                    <a:pt x="96" y="672"/>
                  </a:lnTo>
                  <a:lnTo>
                    <a:pt x="156" y="552"/>
                  </a:lnTo>
                  <a:lnTo>
                    <a:pt x="240" y="456"/>
                  </a:lnTo>
                  <a:lnTo>
                    <a:pt x="360" y="348"/>
                  </a:lnTo>
                  <a:lnTo>
                    <a:pt x="444" y="300"/>
                  </a:lnTo>
                  <a:lnTo>
                    <a:pt x="564" y="240"/>
                  </a:lnTo>
                  <a:lnTo>
                    <a:pt x="708" y="180"/>
                  </a:lnTo>
                  <a:lnTo>
                    <a:pt x="828" y="132"/>
                  </a:lnTo>
                  <a:lnTo>
                    <a:pt x="972" y="96"/>
                  </a:lnTo>
                  <a:lnTo>
                    <a:pt x="156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5"/>
            <p:cNvSpPr/>
            <p:nvPr/>
          </p:nvSpPr>
          <p:spPr>
            <a:xfrm flipV="1">
              <a:off x="4344" y="2884"/>
              <a:ext cx="384" cy="384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7179" name="Line 16"/>
            <p:cNvSpPr/>
            <p:nvPr/>
          </p:nvSpPr>
          <p:spPr>
            <a:xfrm flipV="1">
              <a:off x="4785" y="3204"/>
              <a:ext cx="471" cy="165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7180" name="Line 17"/>
            <p:cNvSpPr/>
            <p:nvPr/>
          </p:nvSpPr>
          <p:spPr>
            <a:xfrm flipV="1">
              <a:off x="4968" y="3364"/>
              <a:ext cx="480" cy="96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7181" name="Text Box 18"/>
            <p:cNvSpPr txBox="1"/>
            <p:nvPr/>
          </p:nvSpPr>
          <p:spPr>
            <a:xfrm>
              <a:off x="4111" y="3412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7182" name="Text Box 19"/>
            <p:cNvSpPr txBox="1"/>
            <p:nvPr/>
          </p:nvSpPr>
          <p:spPr>
            <a:xfrm>
              <a:off x="4675" y="3060"/>
              <a:ext cx="26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3" name="Line 22"/>
            <p:cNvSpPr/>
            <p:nvPr/>
          </p:nvSpPr>
          <p:spPr>
            <a:xfrm flipV="1">
              <a:off x="4200" y="3220"/>
              <a:ext cx="48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sp>
        <p:nvSpPr>
          <p:cNvPr id="175128" name="Text Box 24"/>
          <p:cNvSpPr txBox="1"/>
          <p:nvPr/>
        </p:nvSpPr>
        <p:spPr>
          <a:xfrm>
            <a:off x="393065" y="779304"/>
            <a:ext cx="8632825" cy="13836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一、电场线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电力线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Lines of Force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为了形象地描绘电场，用一系列</a:t>
            </a:r>
            <a:r>
              <a:rPr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曲线描述电场强度的大小和方向。</a:t>
            </a:r>
          </a:p>
        </p:txBody>
      </p:sp>
      <p:sp>
        <p:nvSpPr>
          <p:cNvPr id="175131" name="Rectangle 27"/>
          <p:cNvSpPr/>
          <p:nvPr/>
        </p:nvSpPr>
        <p:spPr>
          <a:xfrm>
            <a:off x="297815" y="4077335"/>
            <a:ext cx="8428038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通过某点垂直于电场的单位面积的电场线的条</a:t>
            </a:r>
          </a:p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数等于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该处电场强度的大小，即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 =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N/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  <p:bldP spid="175107" grpId="0" build="p"/>
      <p:bldP spid="175109" grpId="0"/>
      <p:bldP spid="175128" grpId="0"/>
      <p:bldP spid="1751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/>
          <p:nvPr/>
        </p:nvSpPr>
        <p:spPr>
          <a:xfrm>
            <a:off x="363538" y="271463"/>
            <a:ext cx="636111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例题</a:t>
            </a:r>
            <a:r>
              <a:rPr lang="en-US" altLang="zh-CN" sz="2800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3]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求均匀带电球面内外的场强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43" name="Text Box 3"/>
          <p:cNvSpPr txBox="1"/>
          <p:nvPr/>
        </p:nvSpPr>
        <p:spPr>
          <a:xfrm>
            <a:off x="363538" y="754063"/>
            <a:ext cx="8437562" cy="13731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由于电荷分布是球对称的，所以场强分布也一定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是球对称的，即场强的方向总是沿径矢方向，而且在</a:t>
            </a:r>
          </a:p>
          <a:p>
            <a:pPr algn="just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同一球面上各点场强大小相等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6096000" y="2628900"/>
            <a:ext cx="2114550" cy="2114550"/>
            <a:chOff x="3840" y="1656"/>
            <a:chExt cx="1332" cy="1332"/>
          </a:xfrm>
        </p:grpSpPr>
        <p:grpSp>
          <p:nvGrpSpPr>
            <p:cNvPr id="30724" name="Group 12"/>
            <p:cNvGrpSpPr/>
            <p:nvPr/>
          </p:nvGrpSpPr>
          <p:grpSpPr>
            <a:xfrm>
              <a:off x="3840" y="1656"/>
              <a:ext cx="1332" cy="1332"/>
              <a:chOff x="3840" y="1656"/>
              <a:chExt cx="1332" cy="1332"/>
            </a:xfrm>
          </p:grpSpPr>
          <p:sp>
            <p:nvSpPr>
              <p:cNvPr id="30725" name="Oval 4"/>
              <p:cNvSpPr/>
              <p:nvPr/>
            </p:nvSpPr>
            <p:spPr>
              <a:xfrm>
                <a:off x="3840" y="1656"/>
                <a:ext cx="1332" cy="1332"/>
              </a:xfrm>
              <a:prstGeom prst="ellipse">
                <a:avLst/>
              </a:pr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6" name="Line 6"/>
              <p:cNvSpPr/>
              <p:nvPr/>
            </p:nvSpPr>
            <p:spPr>
              <a:xfrm flipV="1">
                <a:off x="4512" y="1860"/>
                <a:ext cx="456" cy="468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30727" name="Object 8"/>
            <p:cNvGraphicFramePr>
              <a:graphicFrameLocks noChangeAspect="1"/>
            </p:cNvGraphicFramePr>
            <p:nvPr/>
          </p:nvGraphicFramePr>
          <p:xfrm>
            <a:off x="4839" y="2016"/>
            <a:ext cx="15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" r:id="rId3" imgW="165100" imgH="165100" progId="Equation.3">
                    <p:embed/>
                  </p:oleObj>
                </mc:Choice>
                <mc:Fallback>
                  <p:oleObj r:id="rId3" imgW="1651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39" y="2016"/>
                          <a:ext cx="159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>
          <a:xfrm>
            <a:off x="5638800" y="2114550"/>
            <a:ext cx="3048000" cy="3182938"/>
            <a:chOff x="3552" y="1381"/>
            <a:chExt cx="1920" cy="1920"/>
          </a:xfrm>
        </p:grpSpPr>
        <p:grpSp>
          <p:nvGrpSpPr>
            <p:cNvPr id="30729" name="Group 14"/>
            <p:cNvGrpSpPr/>
            <p:nvPr/>
          </p:nvGrpSpPr>
          <p:grpSpPr>
            <a:xfrm>
              <a:off x="3552" y="1381"/>
              <a:ext cx="1920" cy="1920"/>
              <a:chOff x="3552" y="1381"/>
              <a:chExt cx="1920" cy="1920"/>
            </a:xfrm>
          </p:grpSpPr>
          <p:sp>
            <p:nvSpPr>
              <p:cNvPr id="30730" name="Oval 10"/>
              <p:cNvSpPr/>
              <p:nvPr/>
            </p:nvSpPr>
            <p:spPr>
              <a:xfrm>
                <a:off x="3552" y="1381"/>
                <a:ext cx="1920" cy="192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1" name="Line 11"/>
              <p:cNvSpPr/>
              <p:nvPr/>
            </p:nvSpPr>
            <p:spPr>
              <a:xfrm flipH="1">
                <a:off x="3840" y="2328"/>
                <a:ext cx="672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30732" name="Object 7"/>
            <p:cNvGraphicFramePr>
              <a:graphicFrameLocks noChangeAspect="1"/>
            </p:cNvGraphicFramePr>
            <p:nvPr/>
          </p:nvGraphicFramePr>
          <p:xfrm>
            <a:off x="3552" y="3000"/>
            <a:ext cx="25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r:id="rId5" imgW="139700" imgH="165100" progId="Equation.3">
                    <p:embed/>
                  </p:oleObj>
                </mc:Choice>
                <mc:Fallback>
                  <p:oleObj r:id="rId5" imgW="139700" imgH="1651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2" y="3000"/>
                          <a:ext cx="257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59" name="Text Box 19"/>
          <p:cNvSpPr txBox="1"/>
          <p:nvPr/>
        </p:nvSpPr>
        <p:spPr>
          <a:xfrm>
            <a:off x="550863" y="2171700"/>
            <a:ext cx="5087937" cy="1373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对球面内部，选以球心为球</a:t>
            </a:r>
          </a:p>
          <a:p>
            <a:pPr marL="457200" indent="-45720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心的半径为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的球面为</a:t>
            </a:r>
          </a:p>
          <a:p>
            <a:pPr marL="457200" indent="-45720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高斯面，由高斯定理，有：</a:t>
            </a:r>
          </a:p>
        </p:txBody>
      </p:sp>
      <p:graphicFrame>
        <p:nvGraphicFramePr>
          <p:cNvPr id="249856" name="Object 0"/>
          <p:cNvGraphicFramePr>
            <a:graphicFrameLocks noChangeAspect="1"/>
          </p:cNvGraphicFramePr>
          <p:nvPr/>
        </p:nvGraphicFramePr>
        <p:xfrm>
          <a:off x="809625" y="3619500"/>
          <a:ext cx="11715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r:id="rId7" imgW="571500" imgH="381000" progId="Equation.3">
                  <p:embed/>
                </p:oleObj>
              </mc:Choice>
              <mc:Fallback>
                <p:oleObj r:id="rId7" imgW="571500" imgH="381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625" y="3619500"/>
                        <a:ext cx="1171575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7" name="Object 1"/>
          <p:cNvGraphicFramePr>
            <a:graphicFrameLocks noChangeAspect="1"/>
          </p:cNvGraphicFramePr>
          <p:nvPr/>
        </p:nvGraphicFramePr>
        <p:xfrm>
          <a:off x="1981200" y="3581400"/>
          <a:ext cx="11763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r:id="rId9" imgW="609600" imgH="381000" progId="Equation.3">
                  <p:embed/>
                </p:oleObj>
              </mc:Choice>
              <mc:Fallback>
                <p:oleObj r:id="rId9" imgW="609600" imgH="381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581400"/>
                        <a:ext cx="1176338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3133725" y="3581400"/>
          <a:ext cx="12096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r:id="rId11" imgW="622300" imgH="381000" progId="Equation.3">
                  <p:embed/>
                </p:oleObj>
              </mc:Choice>
              <mc:Fallback>
                <p:oleObj r:id="rId11" imgW="622300" imgH="3810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3725" y="3581400"/>
                        <a:ext cx="1209675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4343400" y="3492500"/>
          <a:ext cx="933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r:id="rId13" imgW="431800" imgH="444500" progId="Equation.3">
                  <p:embed/>
                </p:oleObj>
              </mc:Choice>
              <mc:Fallback>
                <p:oleObj r:id="rId13" imgW="431800" imgH="444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3492500"/>
                        <a:ext cx="933450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4" name="Text Box 24"/>
          <p:cNvSpPr txBox="1"/>
          <p:nvPr/>
        </p:nvSpPr>
        <p:spPr>
          <a:xfrm>
            <a:off x="258763" y="440055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1160463" y="4452938"/>
          <a:ext cx="19034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r:id="rId15" imgW="761365" imgH="203200" progId="Equation.3">
                  <p:embed/>
                </p:oleObj>
              </mc:Choice>
              <mc:Fallback>
                <p:oleObj r:id="rId15" imgW="761365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0463" y="4452938"/>
                        <a:ext cx="190341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6" name="Text Box 26"/>
          <p:cNvSpPr txBox="1"/>
          <p:nvPr/>
        </p:nvSpPr>
        <p:spPr>
          <a:xfrm>
            <a:off x="258763" y="5103813"/>
            <a:ext cx="9350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故：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1671638" y="5103813"/>
          <a:ext cx="13922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r:id="rId17" imgW="482600" imgH="254000" progId="Equation.3">
                  <p:embed/>
                </p:oleObj>
              </mc:Choice>
              <mc:Fallback>
                <p:oleObj r:id="rId17" imgW="482600" imgH="2540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71638" y="5103813"/>
                        <a:ext cx="1392237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8" name="Text Box 28"/>
          <p:cNvSpPr txBox="1"/>
          <p:nvPr/>
        </p:nvSpPr>
        <p:spPr>
          <a:xfrm>
            <a:off x="481013" y="5738813"/>
            <a:ext cx="7900987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对球面外部，选以球心为球心半径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的球面为高斯面</a:t>
            </a:r>
          </a:p>
        </p:txBody>
      </p:sp>
      <p:grpSp>
        <p:nvGrpSpPr>
          <p:cNvPr id="6" name="Group 32"/>
          <p:cNvGrpSpPr/>
          <p:nvPr/>
        </p:nvGrpSpPr>
        <p:grpSpPr>
          <a:xfrm>
            <a:off x="6496050" y="3238500"/>
            <a:ext cx="1123950" cy="876300"/>
            <a:chOff x="4092" y="2040"/>
            <a:chExt cx="708" cy="552"/>
          </a:xfrm>
        </p:grpSpPr>
        <p:sp>
          <p:nvSpPr>
            <p:cNvPr id="30744" name="Oval 5"/>
            <p:cNvSpPr/>
            <p:nvPr/>
          </p:nvSpPr>
          <p:spPr>
            <a:xfrm>
              <a:off x="4207" y="2040"/>
              <a:ext cx="593" cy="55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Line 8"/>
            <p:cNvSpPr/>
            <p:nvPr/>
          </p:nvSpPr>
          <p:spPr>
            <a:xfrm flipH="1" flipV="1">
              <a:off x="4236" y="2168"/>
              <a:ext cx="276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0746" name="Object 6"/>
            <p:cNvGraphicFramePr>
              <a:graphicFrameLocks noChangeAspect="1"/>
            </p:cNvGraphicFramePr>
            <p:nvPr/>
          </p:nvGraphicFramePr>
          <p:xfrm>
            <a:off x="4092" y="212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r:id="rId19" imgW="50800" imgH="63500" progId="Equation.3">
                    <p:embed/>
                  </p:oleObj>
                </mc:Choice>
                <mc:Fallback>
                  <p:oleObj r:id="rId19" imgW="50800" imgH="63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2" y="212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  <p:bldP spid="215043" grpId="0"/>
      <p:bldP spid="215059" grpId="0"/>
      <p:bldP spid="215064" grpId="0"/>
      <p:bldP spid="215066" grpId="0"/>
      <p:bldP spid="2150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/>
          <p:nvPr/>
        </p:nvSpPr>
        <p:spPr>
          <a:xfrm>
            <a:off x="201613" y="446088"/>
            <a:ext cx="1260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0880" name="Object 0"/>
          <p:cNvGraphicFramePr>
            <a:graphicFrameLocks noChangeAspect="1"/>
          </p:cNvGraphicFramePr>
          <p:nvPr/>
        </p:nvGraphicFramePr>
        <p:xfrm>
          <a:off x="1495425" y="457200"/>
          <a:ext cx="1247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r:id="rId3" imgW="571500" imgH="381000" progId="Equation.3">
                  <p:embed/>
                </p:oleObj>
              </mc:Choice>
              <mc:Fallback>
                <p:oleObj r:id="rId3" imgW="571500" imgH="3810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425" y="457200"/>
                        <a:ext cx="1247775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1" name="Object 1"/>
          <p:cNvGraphicFramePr>
            <a:graphicFrameLocks noChangeAspect="1"/>
          </p:cNvGraphicFramePr>
          <p:nvPr/>
        </p:nvGraphicFramePr>
        <p:xfrm>
          <a:off x="2798763" y="457200"/>
          <a:ext cx="13922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r:id="rId5" imgW="609600" imgH="381000" progId="Equation.3">
                  <p:embed/>
                </p:oleObj>
              </mc:Choice>
              <mc:Fallback>
                <p:oleObj r:id="rId5" imgW="609600" imgH="3810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457200"/>
                        <a:ext cx="1392237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4191000" y="311150"/>
          <a:ext cx="8159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r:id="rId7" imgW="431800" imgH="444500" progId="Equation.3">
                  <p:embed/>
                </p:oleObj>
              </mc:Choice>
              <mc:Fallback>
                <p:oleObj r:id="rId7" imgW="431800" imgH="4445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311150"/>
                        <a:ext cx="815975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322388" y="1477963"/>
          <a:ext cx="27511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r:id="rId9" imgW="1116965" imgH="444500" progId="Equation.3">
                  <p:embed/>
                </p:oleObj>
              </mc:Choice>
              <mc:Fallback>
                <p:oleObj r:id="rId9" imgW="1116965" imgH="444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2388" y="1477963"/>
                        <a:ext cx="2751137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/>
          <p:nvPr/>
        </p:nvSpPr>
        <p:spPr>
          <a:xfrm>
            <a:off x="622300" y="2538413"/>
            <a:ext cx="167798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823913" y="3276600"/>
          <a:ext cx="41830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11" imgW="1676400" imgH="609600" progId="Equation.3">
                  <p:embed/>
                </p:oleObj>
              </mc:Choice>
              <mc:Fallback>
                <p:oleObj r:id="rId11" imgW="1676400" imgH="609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3913" y="3276600"/>
                        <a:ext cx="4183062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7" name="Text Box 33"/>
          <p:cNvSpPr txBox="1"/>
          <p:nvPr/>
        </p:nvSpPr>
        <p:spPr>
          <a:xfrm>
            <a:off x="379413" y="4937125"/>
            <a:ext cx="546735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球面外，如同电荷集中于球心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形成的电场。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3" name="Group 37"/>
          <p:cNvGrpSpPr/>
          <p:nvPr/>
        </p:nvGrpSpPr>
        <p:grpSpPr>
          <a:xfrm>
            <a:off x="5113338" y="311150"/>
            <a:ext cx="3048000" cy="3048000"/>
            <a:chOff x="3221" y="196"/>
            <a:chExt cx="1920" cy="1920"/>
          </a:xfrm>
        </p:grpSpPr>
        <p:grpSp>
          <p:nvGrpSpPr>
            <p:cNvPr id="31754" name="Group 9"/>
            <p:cNvGrpSpPr/>
            <p:nvPr/>
          </p:nvGrpSpPr>
          <p:grpSpPr>
            <a:xfrm>
              <a:off x="3509" y="471"/>
              <a:ext cx="1332" cy="1332"/>
              <a:chOff x="3840" y="1656"/>
              <a:chExt cx="1332" cy="1332"/>
            </a:xfrm>
          </p:grpSpPr>
          <p:grpSp>
            <p:nvGrpSpPr>
              <p:cNvPr id="31755" name="Group 10"/>
              <p:cNvGrpSpPr/>
              <p:nvPr/>
            </p:nvGrpSpPr>
            <p:grpSpPr>
              <a:xfrm>
                <a:off x="3840" y="1656"/>
                <a:ext cx="1332" cy="1332"/>
                <a:chOff x="3840" y="1656"/>
                <a:chExt cx="1332" cy="1332"/>
              </a:xfrm>
            </p:grpSpPr>
            <p:sp>
              <p:nvSpPr>
                <p:cNvPr id="31756" name="Oval 11"/>
                <p:cNvSpPr/>
                <p:nvPr/>
              </p:nvSpPr>
              <p:spPr>
                <a:xfrm>
                  <a:off x="3840" y="1656"/>
                  <a:ext cx="1332" cy="1332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57" name="Line 12"/>
                <p:cNvSpPr/>
                <p:nvPr/>
              </p:nvSpPr>
              <p:spPr>
                <a:xfrm flipV="1">
                  <a:off x="4512" y="1860"/>
                  <a:ext cx="456" cy="468"/>
                </a:xfrm>
                <a:prstGeom prst="line">
                  <a:avLst/>
                </a:prstGeom>
                <a:ln w="28575" cap="flat" cmpd="sng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31758" name="Object 11"/>
              <p:cNvGraphicFramePr>
                <a:graphicFrameLocks noChangeAspect="1"/>
              </p:cNvGraphicFramePr>
              <p:nvPr/>
            </p:nvGraphicFramePr>
            <p:xfrm>
              <a:off x="4839" y="2016"/>
              <a:ext cx="15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0" r:id="rId13" imgW="165100" imgH="165100" progId="Equation.3">
                      <p:embed/>
                    </p:oleObj>
                  </mc:Choice>
                  <mc:Fallback>
                    <p:oleObj r:id="rId13" imgW="165100" imgH="165100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839" y="2016"/>
                            <a:ext cx="159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59" name="Oval 16"/>
            <p:cNvSpPr/>
            <p:nvPr/>
          </p:nvSpPr>
          <p:spPr>
            <a:xfrm>
              <a:off x="3864" y="855"/>
              <a:ext cx="605" cy="55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Line 17"/>
            <p:cNvSpPr/>
            <p:nvPr/>
          </p:nvSpPr>
          <p:spPr>
            <a:xfrm flipH="1" flipV="1">
              <a:off x="3905" y="983"/>
              <a:ext cx="276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grpSp>
          <p:nvGrpSpPr>
            <p:cNvPr id="31761" name="Group 19"/>
            <p:cNvGrpSpPr/>
            <p:nvPr/>
          </p:nvGrpSpPr>
          <p:grpSpPr>
            <a:xfrm>
              <a:off x="3221" y="196"/>
              <a:ext cx="1920" cy="1920"/>
              <a:chOff x="3552" y="1381"/>
              <a:chExt cx="1920" cy="1920"/>
            </a:xfrm>
          </p:grpSpPr>
          <p:grpSp>
            <p:nvGrpSpPr>
              <p:cNvPr id="31762" name="Group 20"/>
              <p:cNvGrpSpPr/>
              <p:nvPr/>
            </p:nvGrpSpPr>
            <p:grpSpPr>
              <a:xfrm>
                <a:off x="3552" y="1381"/>
                <a:ext cx="1920" cy="1920"/>
                <a:chOff x="3552" y="1381"/>
                <a:chExt cx="1920" cy="1920"/>
              </a:xfrm>
            </p:grpSpPr>
            <p:sp>
              <p:nvSpPr>
                <p:cNvPr id="31763" name="Oval 21"/>
                <p:cNvSpPr/>
                <p:nvPr/>
              </p:nvSpPr>
              <p:spPr>
                <a:xfrm>
                  <a:off x="3552" y="1381"/>
                  <a:ext cx="1920" cy="192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4" name="Line 22"/>
                <p:cNvSpPr/>
                <p:nvPr/>
              </p:nvSpPr>
              <p:spPr>
                <a:xfrm flipH="1">
                  <a:off x="3840" y="2328"/>
                  <a:ext cx="672" cy="67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31765" name="Object 10"/>
              <p:cNvGraphicFramePr>
                <a:graphicFrameLocks noChangeAspect="1"/>
              </p:cNvGraphicFramePr>
              <p:nvPr/>
            </p:nvGraphicFramePr>
            <p:xfrm>
              <a:off x="3552" y="3000"/>
              <a:ext cx="25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1" r:id="rId15" imgW="139700" imgH="165100" progId="Equation.3">
                      <p:embed/>
                    </p:oleObj>
                  </mc:Choice>
                  <mc:Fallback>
                    <p:oleObj r:id="rId15" imgW="139700" imgH="1651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552" y="3000"/>
                            <a:ext cx="257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66" name="Object 9"/>
            <p:cNvGraphicFramePr>
              <a:graphicFrameLocks noChangeAspect="1"/>
            </p:cNvGraphicFramePr>
            <p:nvPr/>
          </p:nvGraphicFramePr>
          <p:xfrm>
            <a:off x="3770" y="983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r:id="rId17" imgW="50800" imgH="63500" progId="Equation.3">
                    <p:embed/>
                  </p:oleObj>
                </mc:Choice>
                <mc:Fallback>
                  <p:oleObj r:id="rId17" imgW="50800" imgH="635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0" y="983"/>
                          <a:ext cx="18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0"/>
          <p:cNvGrpSpPr/>
          <p:nvPr/>
        </p:nvGrpSpPr>
        <p:grpSpPr>
          <a:xfrm>
            <a:off x="6227763" y="3695700"/>
            <a:ext cx="2630487" cy="2181225"/>
            <a:chOff x="3923" y="2328"/>
            <a:chExt cx="1657" cy="1374"/>
          </a:xfrm>
        </p:grpSpPr>
        <p:sp>
          <p:nvSpPr>
            <p:cNvPr id="31768" name="Line 24"/>
            <p:cNvSpPr/>
            <p:nvPr/>
          </p:nvSpPr>
          <p:spPr>
            <a:xfrm>
              <a:off x="4212" y="3408"/>
              <a:ext cx="12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69" name="Line 25"/>
            <p:cNvSpPr/>
            <p:nvPr/>
          </p:nvSpPr>
          <p:spPr>
            <a:xfrm flipV="1">
              <a:off x="4212" y="2328"/>
              <a:ext cx="0" cy="1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70" name="Line 26"/>
            <p:cNvSpPr/>
            <p:nvPr/>
          </p:nvSpPr>
          <p:spPr>
            <a:xfrm>
              <a:off x="4212" y="3408"/>
              <a:ext cx="660" cy="0"/>
            </a:xfrm>
            <a:prstGeom prst="line">
              <a:avLst/>
            </a:prstGeom>
            <a:ln w="571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1" name="Freeform 27"/>
            <p:cNvSpPr/>
            <p:nvPr/>
          </p:nvSpPr>
          <p:spPr>
            <a:xfrm>
              <a:off x="4872" y="2748"/>
              <a:ext cx="70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76"/>
                </a:cxn>
                <a:cxn ang="0">
                  <a:pos x="708" y="432"/>
                </a:cxn>
              </a:cxnLst>
              <a:rect l="0" t="0" r="0" b="0"/>
              <a:pathLst>
                <a:path w="708" h="432">
                  <a:moveTo>
                    <a:pt x="0" y="0"/>
                  </a:moveTo>
                  <a:cubicBezTo>
                    <a:pt x="52" y="46"/>
                    <a:pt x="194" y="204"/>
                    <a:pt x="312" y="276"/>
                  </a:cubicBezTo>
                  <a:cubicBezTo>
                    <a:pt x="430" y="348"/>
                    <a:pt x="626" y="400"/>
                    <a:pt x="708" y="432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2" name="Object 5"/>
            <p:cNvGraphicFramePr>
              <a:graphicFrameLocks noChangeAspect="1"/>
            </p:cNvGraphicFramePr>
            <p:nvPr/>
          </p:nvGraphicFramePr>
          <p:xfrm>
            <a:off x="4030" y="3442"/>
            <a:ext cx="2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r:id="rId19" imgW="165100" imgH="177800" progId="Equation.3">
                    <p:embed/>
                  </p:oleObj>
                </mc:Choice>
                <mc:Fallback>
                  <p:oleObj r:id="rId19" imgW="165100" imgH="1778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30" y="3442"/>
                          <a:ext cx="239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6"/>
            <p:cNvGraphicFramePr>
              <a:graphicFrameLocks noChangeAspect="1"/>
            </p:cNvGraphicFramePr>
            <p:nvPr/>
          </p:nvGraphicFramePr>
          <p:xfrm>
            <a:off x="5364" y="346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r:id="rId21" imgW="50800" imgH="63500" progId="Equation.3">
                    <p:embed/>
                  </p:oleObj>
                </mc:Choice>
                <mc:Fallback>
                  <p:oleObj r:id="rId21" imgW="50800" imgH="635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64" y="346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7"/>
            <p:cNvGraphicFramePr>
              <a:graphicFrameLocks noChangeAspect="1"/>
            </p:cNvGraphicFramePr>
            <p:nvPr/>
          </p:nvGraphicFramePr>
          <p:xfrm>
            <a:off x="3923" y="2342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r:id="rId23" imgW="114300" imgH="114300" progId="Equation.3">
                    <p:embed/>
                  </p:oleObj>
                </mc:Choice>
                <mc:Fallback>
                  <p:oleObj r:id="rId23" imgW="114300" imgH="114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3" y="2342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8"/>
            <p:cNvGraphicFramePr>
              <a:graphicFrameLocks noChangeAspect="1"/>
            </p:cNvGraphicFramePr>
            <p:nvPr/>
          </p:nvGraphicFramePr>
          <p:xfrm>
            <a:off x="4760" y="3442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r:id="rId25" imgW="165100" imgH="165100" progId="Equation.3">
                    <p:embed/>
                  </p:oleObj>
                </mc:Choice>
                <mc:Fallback>
                  <p:oleObj r:id="rId25" imgW="165100" imgH="1651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60" y="3442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39"/>
            <p:cNvSpPr/>
            <p:nvPr/>
          </p:nvSpPr>
          <p:spPr>
            <a:xfrm>
              <a:off x="4840" y="3355"/>
              <a:ext cx="11" cy="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71" grpId="0"/>
      <p:bldP spid="2160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7"/>
          <p:cNvGrpSpPr/>
          <p:nvPr/>
        </p:nvGrpSpPr>
        <p:grpSpPr>
          <a:xfrm>
            <a:off x="6227763" y="3600450"/>
            <a:ext cx="2630487" cy="2181225"/>
            <a:chOff x="3923" y="2328"/>
            <a:chExt cx="1657" cy="1374"/>
          </a:xfrm>
        </p:grpSpPr>
        <p:sp>
          <p:nvSpPr>
            <p:cNvPr id="32770" name="Line 178"/>
            <p:cNvSpPr/>
            <p:nvPr/>
          </p:nvSpPr>
          <p:spPr>
            <a:xfrm>
              <a:off x="4212" y="3408"/>
              <a:ext cx="12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1" name="Line 179"/>
            <p:cNvSpPr/>
            <p:nvPr/>
          </p:nvSpPr>
          <p:spPr>
            <a:xfrm flipV="1">
              <a:off x="4212" y="2328"/>
              <a:ext cx="0" cy="1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2" name="Line 180"/>
            <p:cNvSpPr/>
            <p:nvPr/>
          </p:nvSpPr>
          <p:spPr>
            <a:xfrm>
              <a:off x="4212" y="3408"/>
              <a:ext cx="660" cy="0"/>
            </a:xfrm>
            <a:prstGeom prst="line">
              <a:avLst/>
            </a:prstGeom>
            <a:ln w="571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3" name="Freeform 181"/>
            <p:cNvSpPr/>
            <p:nvPr/>
          </p:nvSpPr>
          <p:spPr>
            <a:xfrm>
              <a:off x="4872" y="2748"/>
              <a:ext cx="70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76"/>
                </a:cxn>
                <a:cxn ang="0">
                  <a:pos x="708" y="432"/>
                </a:cxn>
              </a:cxnLst>
              <a:rect l="0" t="0" r="0" b="0"/>
              <a:pathLst>
                <a:path w="708" h="432">
                  <a:moveTo>
                    <a:pt x="0" y="0"/>
                  </a:moveTo>
                  <a:cubicBezTo>
                    <a:pt x="52" y="46"/>
                    <a:pt x="194" y="204"/>
                    <a:pt x="312" y="276"/>
                  </a:cubicBezTo>
                  <a:cubicBezTo>
                    <a:pt x="430" y="348"/>
                    <a:pt x="626" y="400"/>
                    <a:pt x="708" y="432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4" name="Object 182"/>
            <p:cNvGraphicFramePr>
              <a:graphicFrameLocks noChangeAspect="1"/>
            </p:cNvGraphicFramePr>
            <p:nvPr/>
          </p:nvGraphicFramePr>
          <p:xfrm>
            <a:off x="4030" y="3442"/>
            <a:ext cx="2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r:id="rId3" imgW="114300" imgH="139700" progId="Equation.3">
                    <p:embed/>
                  </p:oleObj>
                </mc:Choice>
                <mc:Fallback>
                  <p:oleObj r:id="rId3" imgW="114300" imgH="1397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0" y="3442"/>
                          <a:ext cx="239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83"/>
            <p:cNvGraphicFramePr>
              <a:graphicFrameLocks noChangeAspect="1"/>
            </p:cNvGraphicFramePr>
            <p:nvPr/>
          </p:nvGraphicFramePr>
          <p:xfrm>
            <a:off x="5364" y="346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5" r:id="rId5" imgW="50800" imgH="63500" progId="Equation.3">
                    <p:embed/>
                  </p:oleObj>
                </mc:Choice>
                <mc:Fallback>
                  <p:oleObj r:id="rId5" imgW="50800" imgH="635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64" y="346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84"/>
            <p:cNvGraphicFramePr>
              <a:graphicFrameLocks noChangeAspect="1"/>
            </p:cNvGraphicFramePr>
            <p:nvPr/>
          </p:nvGraphicFramePr>
          <p:xfrm>
            <a:off x="3923" y="2342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6" r:id="rId7" imgW="114300" imgH="114300" progId="Equation.3">
                    <p:embed/>
                  </p:oleObj>
                </mc:Choice>
                <mc:Fallback>
                  <p:oleObj r:id="rId7" imgW="114300" imgH="1143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3" y="2342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85"/>
            <p:cNvGraphicFramePr>
              <a:graphicFrameLocks noChangeAspect="1"/>
            </p:cNvGraphicFramePr>
            <p:nvPr/>
          </p:nvGraphicFramePr>
          <p:xfrm>
            <a:off x="4760" y="3442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r:id="rId9" imgW="165100" imgH="165100" progId="Equation.3">
                    <p:embed/>
                  </p:oleObj>
                </mc:Choice>
                <mc:Fallback>
                  <p:oleObj r:id="rId9" imgW="165100" imgH="1651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60" y="3442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Line 186"/>
            <p:cNvSpPr/>
            <p:nvPr/>
          </p:nvSpPr>
          <p:spPr>
            <a:xfrm>
              <a:off x="4840" y="3355"/>
              <a:ext cx="11" cy="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63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5430"/>
            <a:ext cx="5710555" cy="81915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1F04E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[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F04E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例题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1F04E8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4]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均匀带电球体内、外的电场分布。设球体半径为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R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，电荷密度为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ρ。</a:t>
            </a:r>
          </a:p>
        </p:txBody>
      </p:sp>
      <p:sp>
        <p:nvSpPr>
          <p:cNvPr id="186451" name="Text Box 83"/>
          <p:cNvSpPr txBox="1"/>
          <p:nvPr/>
        </p:nvSpPr>
        <p:spPr>
          <a:xfrm>
            <a:off x="457200" y="1211263"/>
            <a:ext cx="3981450" cy="904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对球面外，与上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题相同。</a:t>
            </a:r>
          </a:p>
        </p:txBody>
      </p:sp>
      <p:sp>
        <p:nvSpPr>
          <p:cNvPr id="186453" name="Text Box 85"/>
          <p:cNvSpPr txBox="1"/>
          <p:nvPr/>
        </p:nvSpPr>
        <p:spPr>
          <a:xfrm>
            <a:off x="692150" y="2085975"/>
            <a:ext cx="4051300" cy="1311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lnSpc>
                <a:spcPct val="95000"/>
              </a:lnSpc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对球面内，取以球心</a:t>
            </a:r>
          </a:p>
          <a:p>
            <a:pPr algn="just">
              <a:lnSpc>
                <a:spcPct val="95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为球心的半径为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</a:p>
          <a:p>
            <a:pPr algn="just">
              <a:lnSpc>
                <a:spcPct val="95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球面为高斯面，有</a:t>
            </a:r>
          </a:p>
        </p:txBody>
      </p:sp>
      <p:graphicFrame>
        <p:nvGraphicFramePr>
          <p:cNvPr id="186454" name="Object 86"/>
          <p:cNvGraphicFramePr>
            <a:graphicFrameLocks noChangeAspect="1"/>
          </p:cNvGraphicFramePr>
          <p:nvPr/>
        </p:nvGraphicFramePr>
        <p:xfrm>
          <a:off x="692150" y="3429000"/>
          <a:ext cx="3060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r:id="rId11" imgW="1155700" imgH="393700" progId="Equation.3">
                  <p:embed/>
                </p:oleObj>
              </mc:Choice>
              <mc:Fallback>
                <p:oleObj r:id="rId11" imgW="1155700" imgH="3937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150" y="3429000"/>
                        <a:ext cx="3060700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56" name="Object 88"/>
          <p:cNvGraphicFramePr>
            <a:graphicFrameLocks noChangeAspect="1"/>
          </p:cNvGraphicFramePr>
          <p:nvPr/>
        </p:nvGraphicFramePr>
        <p:xfrm>
          <a:off x="1104900" y="4327525"/>
          <a:ext cx="18700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r:id="rId13" imgW="584200" imgH="203200" progId="Equation.3">
                  <p:embed/>
                </p:oleObj>
              </mc:Choice>
              <mc:Fallback>
                <p:oleObj r:id="rId13" imgW="584200" imgH="203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4900" y="4327525"/>
                        <a:ext cx="187007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57" name="Object 89"/>
          <p:cNvGraphicFramePr>
            <a:graphicFrameLocks noChangeAspect="1"/>
          </p:cNvGraphicFramePr>
          <p:nvPr/>
        </p:nvGraphicFramePr>
        <p:xfrm>
          <a:off x="2949575" y="4224338"/>
          <a:ext cx="14890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r:id="rId15" imgW="622300" imgH="444500" progId="Equation.3">
                  <p:embed/>
                </p:oleObj>
              </mc:Choice>
              <mc:Fallback>
                <p:oleObj r:id="rId15" imgW="622300" imgH="444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9575" y="4224338"/>
                        <a:ext cx="1489075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59" name="Object 91"/>
          <p:cNvGraphicFramePr>
            <a:graphicFrameLocks noChangeAspect="1"/>
          </p:cNvGraphicFramePr>
          <p:nvPr/>
        </p:nvGraphicFramePr>
        <p:xfrm>
          <a:off x="4124325" y="3338513"/>
          <a:ext cx="17303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r:id="rId17" imgW="711200" imgH="406400" progId="Equation.3">
                  <p:embed/>
                </p:oleObj>
              </mc:Choice>
              <mc:Fallback>
                <p:oleObj r:id="rId17" imgW="711200" imgH="406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24325" y="3338513"/>
                        <a:ext cx="1730375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7"/>
          <p:cNvGrpSpPr/>
          <p:nvPr/>
        </p:nvGrpSpPr>
        <p:grpSpPr>
          <a:xfrm>
            <a:off x="6686550" y="4267200"/>
            <a:ext cx="2168525" cy="1047750"/>
            <a:chOff x="4212" y="2688"/>
            <a:chExt cx="1366" cy="660"/>
          </a:xfrm>
        </p:grpSpPr>
        <p:sp>
          <p:nvSpPr>
            <p:cNvPr id="32787" name="Line 101"/>
            <p:cNvSpPr/>
            <p:nvPr/>
          </p:nvSpPr>
          <p:spPr>
            <a:xfrm flipV="1">
              <a:off x="4212" y="2688"/>
              <a:ext cx="660" cy="660"/>
            </a:xfrm>
            <a:prstGeom prst="line">
              <a:avLst/>
            </a:prstGeom>
            <a:ln w="38100" cap="flat" cmpd="sng">
              <a:solidFill>
                <a:srgbClr val="1F04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8" name="Freeform 102"/>
            <p:cNvSpPr/>
            <p:nvPr/>
          </p:nvSpPr>
          <p:spPr>
            <a:xfrm>
              <a:off x="4870" y="2708"/>
              <a:ext cx="70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76"/>
                </a:cxn>
                <a:cxn ang="0">
                  <a:pos x="708" y="432"/>
                </a:cxn>
              </a:cxnLst>
              <a:rect l="0" t="0" r="0" b="0"/>
              <a:pathLst>
                <a:path w="708" h="432">
                  <a:moveTo>
                    <a:pt x="0" y="0"/>
                  </a:moveTo>
                  <a:cubicBezTo>
                    <a:pt x="52" y="46"/>
                    <a:pt x="194" y="204"/>
                    <a:pt x="312" y="276"/>
                  </a:cubicBezTo>
                  <a:cubicBezTo>
                    <a:pt x="430" y="348"/>
                    <a:pt x="626" y="400"/>
                    <a:pt x="708" y="432"/>
                  </a:cubicBezTo>
                </a:path>
              </a:pathLst>
            </a:custGeom>
            <a:noFill/>
            <a:ln w="38100" cap="flat" cmpd="sng">
              <a:solidFill>
                <a:srgbClr val="1F04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6472" name="Text Box 104"/>
          <p:cNvSpPr txBox="1"/>
          <p:nvPr/>
        </p:nvSpPr>
        <p:spPr>
          <a:xfrm>
            <a:off x="323850" y="5965825"/>
            <a:ext cx="31083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球外（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 &gt; 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</a:p>
        </p:txBody>
      </p:sp>
      <p:graphicFrame>
        <p:nvGraphicFramePr>
          <p:cNvPr id="186483" name="Object 115"/>
          <p:cNvGraphicFramePr>
            <a:graphicFrameLocks noChangeAspect="1"/>
          </p:cNvGraphicFramePr>
          <p:nvPr/>
        </p:nvGraphicFramePr>
        <p:xfrm>
          <a:off x="3073400" y="5661025"/>
          <a:ext cx="4241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r:id="rId19" imgW="1409700" imgH="457200" progId="Equation.3">
                  <p:embed/>
                </p:oleObj>
              </mc:Choice>
              <mc:Fallback>
                <p:oleObj r:id="rId19" imgW="1409700" imgH="457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3400" y="5661025"/>
                        <a:ext cx="4241800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60" name="Object 92"/>
          <p:cNvGraphicFramePr>
            <a:graphicFrameLocks noChangeAspect="1"/>
          </p:cNvGraphicFramePr>
          <p:nvPr/>
        </p:nvGraphicFramePr>
        <p:xfrm>
          <a:off x="1560513" y="4976813"/>
          <a:ext cx="18716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r:id="rId21" imgW="799465" imgH="444500" progId="Equation.3">
                  <p:embed/>
                </p:oleObj>
              </mc:Choice>
              <mc:Fallback>
                <p:oleObj r:id="rId21" imgW="799465" imgH="4445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0513" y="4976813"/>
                        <a:ext cx="1871662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86" name="AutoShape 118">
            <a:hlinkClick r:id="rId23" action="ppaction://hlinksldjump"/>
          </p:cNvPr>
          <p:cNvSpPr/>
          <p:nvPr/>
        </p:nvSpPr>
        <p:spPr>
          <a:xfrm>
            <a:off x="5314950" y="4419600"/>
            <a:ext cx="857250" cy="762000"/>
          </a:xfrm>
          <a:prstGeom prst="actionButtonBlank">
            <a:avLst/>
          </a:prstGeom>
          <a:solidFill>
            <a:srgbClr val="008000">
              <a:alpha val="2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电量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>
              <a:buFont typeface="Arial" panose="020B0604020202020204" pitchFamily="34" charset="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的计算</a:t>
            </a:r>
          </a:p>
        </p:txBody>
      </p:sp>
      <p:grpSp>
        <p:nvGrpSpPr>
          <p:cNvPr id="32793" name="Group 119"/>
          <p:cNvGrpSpPr/>
          <p:nvPr/>
        </p:nvGrpSpPr>
        <p:grpSpPr>
          <a:xfrm>
            <a:off x="5513705" y="442913"/>
            <a:ext cx="3048000" cy="2871787"/>
            <a:chOff x="3228" y="255"/>
            <a:chExt cx="1920" cy="1809"/>
          </a:xfrm>
        </p:grpSpPr>
        <p:grpSp>
          <p:nvGrpSpPr>
            <p:cNvPr id="32794" name="Group 120"/>
            <p:cNvGrpSpPr/>
            <p:nvPr/>
          </p:nvGrpSpPr>
          <p:grpSpPr>
            <a:xfrm>
              <a:off x="3516" y="514"/>
              <a:ext cx="1332" cy="1255"/>
              <a:chOff x="3840" y="1656"/>
              <a:chExt cx="1332" cy="1332"/>
            </a:xfrm>
          </p:grpSpPr>
          <p:sp>
            <p:nvSpPr>
              <p:cNvPr id="32795" name="Oval 121"/>
              <p:cNvSpPr/>
              <p:nvPr/>
            </p:nvSpPr>
            <p:spPr>
              <a:xfrm>
                <a:off x="3840" y="1656"/>
                <a:ext cx="1332" cy="1332"/>
              </a:xfrm>
              <a:prstGeom prst="ellipse">
                <a:avLst/>
              </a:pr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6" name="Line 122"/>
              <p:cNvSpPr/>
              <p:nvPr/>
            </p:nvSpPr>
            <p:spPr>
              <a:xfrm flipV="1">
                <a:off x="4512" y="1860"/>
                <a:ext cx="456" cy="468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32797" name="Object 123"/>
            <p:cNvGraphicFramePr>
              <a:graphicFrameLocks noChangeAspect="1"/>
            </p:cNvGraphicFramePr>
            <p:nvPr/>
          </p:nvGraphicFramePr>
          <p:xfrm>
            <a:off x="4515" y="853"/>
            <a:ext cx="15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r:id="rId24" imgW="165100" imgH="165100" progId="Equation.3">
                    <p:embed/>
                  </p:oleObj>
                </mc:Choice>
                <mc:Fallback>
                  <p:oleObj r:id="rId24" imgW="165100" imgH="1651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515" y="853"/>
                          <a:ext cx="159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Oval 124"/>
            <p:cNvSpPr/>
            <p:nvPr/>
          </p:nvSpPr>
          <p:spPr>
            <a:xfrm>
              <a:off x="3868" y="853"/>
              <a:ext cx="620" cy="57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Line 125"/>
            <p:cNvSpPr/>
            <p:nvPr/>
          </p:nvSpPr>
          <p:spPr>
            <a:xfrm flipH="1" flipV="1">
              <a:off x="3912" y="996"/>
              <a:ext cx="276" cy="1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grpSp>
          <p:nvGrpSpPr>
            <p:cNvPr id="32800" name="Group 126"/>
            <p:cNvGrpSpPr/>
            <p:nvPr/>
          </p:nvGrpSpPr>
          <p:grpSpPr>
            <a:xfrm>
              <a:off x="3228" y="255"/>
              <a:ext cx="1920" cy="1809"/>
              <a:chOff x="3552" y="1381"/>
              <a:chExt cx="1920" cy="1920"/>
            </a:xfrm>
          </p:grpSpPr>
          <p:grpSp>
            <p:nvGrpSpPr>
              <p:cNvPr id="32801" name="Group 127"/>
              <p:cNvGrpSpPr/>
              <p:nvPr/>
            </p:nvGrpSpPr>
            <p:grpSpPr>
              <a:xfrm>
                <a:off x="3552" y="1381"/>
                <a:ext cx="1920" cy="1920"/>
                <a:chOff x="3552" y="1381"/>
                <a:chExt cx="1920" cy="1920"/>
              </a:xfrm>
            </p:grpSpPr>
            <p:sp>
              <p:nvSpPr>
                <p:cNvPr id="32802" name="Oval 128"/>
                <p:cNvSpPr/>
                <p:nvPr/>
              </p:nvSpPr>
              <p:spPr>
                <a:xfrm>
                  <a:off x="3552" y="1381"/>
                  <a:ext cx="1920" cy="192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03" name="Line 129"/>
                <p:cNvSpPr/>
                <p:nvPr/>
              </p:nvSpPr>
              <p:spPr>
                <a:xfrm flipH="1">
                  <a:off x="3840" y="2328"/>
                  <a:ext cx="672" cy="67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32804" name="Object 130"/>
              <p:cNvGraphicFramePr>
                <a:graphicFrameLocks noChangeAspect="1"/>
              </p:cNvGraphicFramePr>
              <p:nvPr/>
            </p:nvGraphicFramePr>
            <p:xfrm>
              <a:off x="3552" y="3000"/>
              <a:ext cx="25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" r:id="rId26" imgW="139700" imgH="165100" progId="Equation.3">
                      <p:embed/>
                    </p:oleObj>
                  </mc:Choice>
                  <mc:Fallback>
                    <p:oleObj r:id="rId26" imgW="139700" imgH="1651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552" y="3000"/>
                            <a:ext cx="257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5" name="Group 131"/>
            <p:cNvGrpSpPr/>
            <p:nvPr/>
          </p:nvGrpSpPr>
          <p:grpSpPr>
            <a:xfrm>
              <a:off x="3844" y="706"/>
              <a:ext cx="156" cy="147"/>
              <a:chOff x="3832" y="623"/>
              <a:chExt cx="156" cy="156"/>
            </a:xfrm>
          </p:grpSpPr>
          <p:sp>
            <p:nvSpPr>
              <p:cNvPr id="32806" name="Line 132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07" name="Line 133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08" name="Group 134"/>
            <p:cNvGrpSpPr/>
            <p:nvPr/>
          </p:nvGrpSpPr>
          <p:grpSpPr>
            <a:xfrm>
              <a:off x="4072" y="638"/>
              <a:ext cx="156" cy="147"/>
              <a:chOff x="3832" y="623"/>
              <a:chExt cx="156" cy="156"/>
            </a:xfrm>
          </p:grpSpPr>
          <p:sp>
            <p:nvSpPr>
              <p:cNvPr id="32809" name="Line 135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10" name="Line 136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11" name="Group 137"/>
            <p:cNvGrpSpPr/>
            <p:nvPr/>
          </p:nvGrpSpPr>
          <p:grpSpPr>
            <a:xfrm>
              <a:off x="3688" y="921"/>
              <a:ext cx="156" cy="147"/>
              <a:chOff x="3832" y="623"/>
              <a:chExt cx="156" cy="156"/>
            </a:xfrm>
          </p:grpSpPr>
          <p:sp>
            <p:nvSpPr>
              <p:cNvPr id="32812" name="Line 138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13" name="Line 139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14" name="Group 140"/>
            <p:cNvGrpSpPr/>
            <p:nvPr/>
          </p:nvGrpSpPr>
          <p:grpSpPr>
            <a:xfrm>
              <a:off x="4212" y="935"/>
              <a:ext cx="156" cy="147"/>
              <a:chOff x="3832" y="623"/>
              <a:chExt cx="156" cy="156"/>
            </a:xfrm>
          </p:grpSpPr>
          <p:sp>
            <p:nvSpPr>
              <p:cNvPr id="32815" name="Line 141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16" name="Line 142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17" name="Group 143"/>
            <p:cNvGrpSpPr/>
            <p:nvPr/>
          </p:nvGrpSpPr>
          <p:grpSpPr>
            <a:xfrm>
              <a:off x="4324" y="1158"/>
              <a:ext cx="156" cy="147"/>
              <a:chOff x="3832" y="623"/>
              <a:chExt cx="156" cy="156"/>
            </a:xfrm>
          </p:grpSpPr>
          <p:sp>
            <p:nvSpPr>
              <p:cNvPr id="32818" name="Line 144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19" name="Line 145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20" name="Group 146"/>
            <p:cNvGrpSpPr/>
            <p:nvPr/>
          </p:nvGrpSpPr>
          <p:grpSpPr>
            <a:xfrm>
              <a:off x="4516" y="1339"/>
              <a:ext cx="156" cy="147"/>
              <a:chOff x="3832" y="623"/>
              <a:chExt cx="156" cy="156"/>
            </a:xfrm>
          </p:grpSpPr>
          <p:sp>
            <p:nvSpPr>
              <p:cNvPr id="32821" name="Line 147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22" name="Line 148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23" name="Group 149"/>
            <p:cNvGrpSpPr/>
            <p:nvPr/>
          </p:nvGrpSpPr>
          <p:grpSpPr>
            <a:xfrm>
              <a:off x="3964" y="971"/>
              <a:ext cx="156" cy="147"/>
              <a:chOff x="3832" y="623"/>
              <a:chExt cx="156" cy="156"/>
            </a:xfrm>
          </p:grpSpPr>
          <p:sp>
            <p:nvSpPr>
              <p:cNvPr id="32824" name="Line 150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25" name="Line 151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26" name="Group 152"/>
            <p:cNvGrpSpPr/>
            <p:nvPr/>
          </p:nvGrpSpPr>
          <p:grpSpPr>
            <a:xfrm>
              <a:off x="4128" y="1215"/>
              <a:ext cx="156" cy="147"/>
              <a:chOff x="3832" y="623"/>
              <a:chExt cx="156" cy="156"/>
            </a:xfrm>
          </p:grpSpPr>
          <p:sp>
            <p:nvSpPr>
              <p:cNvPr id="32827" name="Line 153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28" name="Line 154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29" name="Group 155"/>
            <p:cNvGrpSpPr/>
            <p:nvPr/>
          </p:nvGrpSpPr>
          <p:grpSpPr>
            <a:xfrm>
              <a:off x="4288" y="1430"/>
              <a:ext cx="156" cy="147"/>
              <a:chOff x="3832" y="623"/>
              <a:chExt cx="156" cy="156"/>
            </a:xfrm>
          </p:grpSpPr>
          <p:sp>
            <p:nvSpPr>
              <p:cNvPr id="32830" name="Line 156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31" name="Line 157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32" name="Group 158"/>
            <p:cNvGrpSpPr/>
            <p:nvPr/>
          </p:nvGrpSpPr>
          <p:grpSpPr>
            <a:xfrm>
              <a:off x="4596" y="1147"/>
              <a:ext cx="156" cy="147"/>
              <a:chOff x="3832" y="623"/>
              <a:chExt cx="156" cy="156"/>
            </a:xfrm>
          </p:grpSpPr>
          <p:sp>
            <p:nvSpPr>
              <p:cNvPr id="32833" name="Line 159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34" name="Line 160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35" name="Group 161"/>
            <p:cNvGrpSpPr/>
            <p:nvPr/>
          </p:nvGrpSpPr>
          <p:grpSpPr>
            <a:xfrm>
              <a:off x="4612" y="935"/>
              <a:ext cx="156" cy="147"/>
              <a:chOff x="3832" y="623"/>
              <a:chExt cx="156" cy="156"/>
            </a:xfrm>
          </p:grpSpPr>
          <p:sp>
            <p:nvSpPr>
              <p:cNvPr id="32836" name="Line 162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37" name="Line 163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38" name="Group 164"/>
            <p:cNvGrpSpPr/>
            <p:nvPr/>
          </p:nvGrpSpPr>
          <p:grpSpPr>
            <a:xfrm>
              <a:off x="4324" y="706"/>
              <a:ext cx="156" cy="147"/>
              <a:chOff x="3832" y="623"/>
              <a:chExt cx="156" cy="156"/>
            </a:xfrm>
          </p:grpSpPr>
          <p:sp>
            <p:nvSpPr>
              <p:cNvPr id="32839" name="Line 165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40" name="Line 166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41" name="Group 167"/>
            <p:cNvGrpSpPr/>
            <p:nvPr/>
          </p:nvGrpSpPr>
          <p:grpSpPr>
            <a:xfrm>
              <a:off x="4072" y="1430"/>
              <a:ext cx="156" cy="147"/>
              <a:chOff x="3832" y="623"/>
              <a:chExt cx="156" cy="156"/>
            </a:xfrm>
          </p:grpSpPr>
          <p:sp>
            <p:nvSpPr>
              <p:cNvPr id="32842" name="Line 168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43" name="Line 169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44" name="Group 170"/>
            <p:cNvGrpSpPr/>
            <p:nvPr/>
          </p:nvGrpSpPr>
          <p:grpSpPr>
            <a:xfrm>
              <a:off x="3808" y="1328"/>
              <a:ext cx="156" cy="147"/>
              <a:chOff x="3832" y="623"/>
              <a:chExt cx="156" cy="156"/>
            </a:xfrm>
          </p:grpSpPr>
          <p:sp>
            <p:nvSpPr>
              <p:cNvPr id="32845" name="Line 171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46" name="Line 172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847" name="Group 173"/>
            <p:cNvGrpSpPr/>
            <p:nvPr/>
          </p:nvGrpSpPr>
          <p:grpSpPr>
            <a:xfrm>
              <a:off x="3688" y="1147"/>
              <a:ext cx="156" cy="147"/>
              <a:chOff x="3832" y="623"/>
              <a:chExt cx="156" cy="156"/>
            </a:xfrm>
          </p:grpSpPr>
          <p:sp>
            <p:nvSpPr>
              <p:cNvPr id="32848" name="Line 174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849" name="Line 175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2850" name="Object 176"/>
            <p:cNvGraphicFramePr>
              <a:graphicFrameLocks noChangeAspect="1"/>
            </p:cNvGraphicFramePr>
            <p:nvPr/>
          </p:nvGraphicFramePr>
          <p:xfrm>
            <a:off x="3820" y="971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" r:id="rId28" imgW="50800" imgH="63500" progId="Equation.3">
                    <p:embed/>
                  </p:oleObj>
                </mc:Choice>
                <mc:Fallback>
                  <p:oleObj r:id="rId28" imgW="50800" imgH="635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0" y="971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451" grpId="0"/>
      <p:bldP spid="186453" grpId="0"/>
      <p:bldP spid="186472" grpId="0"/>
      <p:bldP spid="1864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>
          <a:xfrm>
            <a:off x="6311900" y="1470025"/>
            <a:ext cx="641350" cy="685800"/>
            <a:chOff x="4000" y="866"/>
            <a:chExt cx="404" cy="432"/>
          </a:xfrm>
        </p:grpSpPr>
        <p:sp>
          <p:nvSpPr>
            <p:cNvPr id="33794" name="AutoShape 66"/>
            <p:cNvSpPr/>
            <p:nvPr/>
          </p:nvSpPr>
          <p:spPr>
            <a:xfrm>
              <a:off x="4000" y="866"/>
              <a:ext cx="404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5" name="Line 68"/>
            <p:cNvSpPr/>
            <p:nvPr/>
          </p:nvSpPr>
          <p:spPr>
            <a:xfrm flipH="1" flipV="1">
              <a:off x="4188" y="931"/>
              <a:ext cx="20" cy="17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3796" name="Object 69"/>
            <p:cNvGraphicFramePr>
              <a:graphicFrameLocks noChangeAspect="1"/>
            </p:cNvGraphicFramePr>
            <p:nvPr/>
          </p:nvGraphicFramePr>
          <p:xfrm>
            <a:off x="4200" y="950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r:id="rId3" imgW="127000" imgH="139700" progId="Equation.3">
                    <p:embed/>
                  </p:oleObj>
                </mc:Choice>
                <mc:Fallback>
                  <p:oleObj r:id="rId3" imgW="127000" imgH="1397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00" y="950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231" name="Text Box 71"/>
          <p:cNvSpPr txBox="1"/>
          <p:nvPr/>
        </p:nvSpPr>
        <p:spPr>
          <a:xfrm>
            <a:off x="406400" y="1154113"/>
            <a:ext cx="440055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取如图所示的半径为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，厚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度为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的球壳为体积元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220232" name="Object 72"/>
          <p:cNvGraphicFramePr>
            <a:graphicFrameLocks noChangeAspect="1"/>
          </p:cNvGraphicFramePr>
          <p:nvPr/>
        </p:nvGraphicFramePr>
        <p:xfrm>
          <a:off x="815975" y="2189163"/>
          <a:ext cx="4048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2189163"/>
                        <a:ext cx="40481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33" name="Text Box 73"/>
          <p:cNvSpPr txBox="1"/>
          <p:nvPr/>
        </p:nvSpPr>
        <p:spPr>
          <a:xfrm>
            <a:off x="319088" y="2933700"/>
            <a:ext cx="48053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为半径的球体的电量为：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0234" name="Object 74"/>
          <p:cNvGraphicFramePr>
            <a:graphicFrameLocks noChangeAspect="1"/>
          </p:cNvGraphicFramePr>
          <p:nvPr/>
        </p:nvGraphicFramePr>
        <p:xfrm>
          <a:off x="871538" y="3594100"/>
          <a:ext cx="3789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7" imgW="1397000" imgH="330200" progId="Equation.3">
                  <p:embed/>
                </p:oleObj>
              </mc:Choice>
              <mc:Fallback>
                <p:oleObj r:id="rId7" imgW="1397000" imgH="330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1538" y="3594100"/>
                        <a:ext cx="3789362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35" name="Object 75"/>
          <p:cNvGraphicFramePr>
            <a:graphicFrameLocks noChangeAspect="1"/>
          </p:cNvGraphicFramePr>
          <p:nvPr/>
        </p:nvGraphicFramePr>
        <p:xfrm>
          <a:off x="1139825" y="4527550"/>
          <a:ext cx="2460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r:id="rId9" imgW="876300" imgH="330200" progId="Equation.3">
                  <p:embed/>
                </p:oleObj>
              </mc:Choice>
              <mc:Fallback>
                <p:oleObj r:id="rId9" imgW="876300" imgH="330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9825" y="4527550"/>
                        <a:ext cx="2460625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36" name="Object 76"/>
          <p:cNvGraphicFramePr>
            <a:graphicFrameLocks noChangeAspect="1"/>
          </p:cNvGraphicFramePr>
          <p:nvPr/>
        </p:nvGraphicFramePr>
        <p:xfrm>
          <a:off x="1139825" y="5375275"/>
          <a:ext cx="1898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r:id="rId11" imgW="622300" imgH="406400" progId="Equation.3">
                  <p:embed/>
                </p:oleObj>
              </mc:Choice>
              <mc:Fallback>
                <p:oleObj r:id="rId11" imgW="622300" imgH="4064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9825" y="5375275"/>
                        <a:ext cx="18986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38" name="Text Box 78"/>
          <p:cNvSpPr txBox="1"/>
          <p:nvPr/>
        </p:nvSpPr>
        <p:spPr>
          <a:xfrm>
            <a:off x="5381625" y="4203700"/>
            <a:ext cx="3105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如球体带电不均匀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dirty="0">
              <a:solidFill>
                <a:srgbClr val="1F04E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0240" name="Object 80"/>
          <p:cNvGraphicFramePr>
            <a:graphicFrameLocks noChangeAspect="1"/>
          </p:cNvGraphicFramePr>
          <p:nvPr/>
        </p:nvGraphicFramePr>
        <p:xfrm>
          <a:off x="5819775" y="4889500"/>
          <a:ext cx="23415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r:id="rId13" imgW="685800" imgH="203200" progId="Equation.3">
                  <p:embed/>
                </p:oleObj>
              </mc:Choice>
              <mc:Fallback>
                <p:oleObj r:id="rId13" imgW="685800" imgH="203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19775" y="4889500"/>
                        <a:ext cx="2341563" cy="536575"/>
                      </a:xfrm>
                      <a:prstGeom prst="rect">
                        <a:avLst/>
                      </a:prstGeom>
                      <a:solidFill>
                        <a:srgbClr val="40AEF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41" name="Text Box 81"/>
          <p:cNvSpPr txBox="1"/>
          <p:nvPr/>
        </p:nvSpPr>
        <p:spPr>
          <a:xfrm>
            <a:off x="5638800" y="56800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可类似求出！</a:t>
            </a:r>
          </a:p>
        </p:txBody>
      </p:sp>
      <p:sp>
        <p:nvSpPr>
          <p:cNvPr id="220242" name="Rectangle 82"/>
          <p:cNvSpPr>
            <a:spLocks noGrp="1" noChangeArrowheads="1"/>
          </p:cNvSpPr>
          <p:nvPr>
            <p:ph type="title"/>
          </p:nvPr>
        </p:nvSpPr>
        <p:spPr>
          <a:xfrm>
            <a:off x="0" y="598488"/>
            <a:ext cx="3708400" cy="4572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F04E8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电量的计算方法：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3807" name="Group 87"/>
          <p:cNvGrpSpPr/>
          <p:nvPr/>
        </p:nvGrpSpPr>
        <p:grpSpPr>
          <a:xfrm>
            <a:off x="5124450" y="404813"/>
            <a:ext cx="3048000" cy="2871787"/>
            <a:chOff x="3228" y="255"/>
            <a:chExt cx="1920" cy="1809"/>
          </a:xfrm>
        </p:grpSpPr>
        <p:grpSp>
          <p:nvGrpSpPr>
            <p:cNvPr id="33808" name="Group 5"/>
            <p:cNvGrpSpPr/>
            <p:nvPr/>
          </p:nvGrpSpPr>
          <p:grpSpPr>
            <a:xfrm>
              <a:off x="3516" y="514"/>
              <a:ext cx="1332" cy="1255"/>
              <a:chOff x="3840" y="1656"/>
              <a:chExt cx="1332" cy="1332"/>
            </a:xfrm>
          </p:grpSpPr>
          <p:sp>
            <p:nvSpPr>
              <p:cNvPr id="33809" name="Oval 6"/>
              <p:cNvSpPr/>
              <p:nvPr/>
            </p:nvSpPr>
            <p:spPr>
              <a:xfrm>
                <a:off x="3840" y="1656"/>
                <a:ext cx="1332" cy="1332"/>
              </a:xfrm>
              <a:prstGeom prst="ellipse">
                <a:avLst/>
              </a:pr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0" name="Line 7"/>
              <p:cNvSpPr/>
              <p:nvPr/>
            </p:nvSpPr>
            <p:spPr>
              <a:xfrm flipV="1">
                <a:off x="4512" y="1860"/>
                <a:ext cx="456" cy="468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33811" name="Object 8"/>
            <p:cNvGraphicFramePr>
              <a:graphicFrameLocks noChangeAspect="1"/>
            </p:cNvGraphicFramePr>
            <p:nvPr/>
          </p:nvGraphicFramePr>
          <p:xfrm>
            <a:off x="4515" y="853"/>
            <a:ext cx="15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r:id="rId15" imgW="165100" imgH="165100" progId="Equation.3">
                    <p:embed/>
                  </p:oleObj>
                </mc:Choice>
                <mc:Fallback>
                  <p:oleObj r:id="rId15" imgW="165100" imgH="1651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15" y="853"/>
                          <a:ext cx="159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Oval 11"/>
            <p:cNvSpPr/>
            <p:nvPr/>
          </p:nvSpPr>
          <p:spPr>
            <a:xfrm>
              <a:off x="3868" y="853"/>
              <a:ext cx="620" cy="57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Line 12"/>
            <p:cNvSpPr/>
            <p:nvPr/>
          </p:nvSpPr>
          <p:spPr>
            <a:xfrm flipH="1" flipV="1">
              <a:off x="3912" y="996"/>
              <a:ext cx="276" cy="1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grpSp>
          <p:nvGrpSpPr>
            <p:cNvPr id="33814" name="Group 14"/>
            <p:cNvGrpSpPr/>
            <p:nvPr/>
          </p:nvGrpSpPr>
          <p:grpSpPr>
            <a:xfrm>
              <a:off x="3228" y="255"/>
              <a:ext cx="1920" cy="1809"/>
              <a:chOff x="3552" y="1381"/>
              <a:chExt cx="1920" cy="1920"/>
            </a:xfrm>
          </p:grpSpPr>
          <p:grpSp>
            <p:nvGrpSpPr>
              <p:cNvPr id="33815" name="Group 15"/>
              <p:cNvGrpSpPr/>
              <p:nvPr/>
            </p:nvGrpSpPr>
            <p:grpSpPr>
              <a:xfrm>
                <a:off x="3552" y="1381"/>
                <a:ext cx="1920" cy="1920"/>
                <a:chOff x="3552" y="1381"/>
                <a:chExt cx="1920" cy="1920"/>
              </a:xfrm>
            </p:grpSpPr>
            <p:sp>
              <p:nvSpPr>
                <p:cNvPr id="33816" name="Oval 16"/>
                <p:cNvSpPr/>
                <p:nvPr/>
              </p:nvSpPr>
              <p:spPr>
                <a:xfrm>
                  <a:off x="3552" y="1381"/>
                  <a:ext cx="1920" cy="192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7" name="Line 17"/>
                <p:cNvSpPr/>
                <p:nvPr/>
              </p:nvSpPr>
              <p:spPr>
                <a:xfrm flipH="1">
                  <a:off x="3840" y="2328"/>
                  <a:ext cx="672" cy="67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33818" name="Object 18"/>
              <p:cNvGraphicFramePr>
                <a:graphicFrameLocks noChangeAspect="1"/>
              </p:cNvGraphicFramePr>
              <p:nvPr/>
            </p:nvGraphicFramePr>
            <p:xfrm>
              <a:off x="3552" y="3000"/>
              <a:ext cx="25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5" r:id="rId17" imgW="139700" imgH="165100" progId="Equation.3">
                      <p:embed/>
                    </p:oleObj>
                  </mc:Choice>
                  <mc:Fallback>
                    <p:oleObj r:id="rId17" imgW="139700" imgH="1651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552" y="3000"/>
                            <a:ext cx="257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19" name="Group 20"/>
            <p:cNvGrpSpPr/>
            <p:nvPr/>
          </p:nvGrpSpPr>
          <p:grpSpPr>
            <a:xfrm>
              <a:off x="3844" y="706"/>
              <a:ext cx="156" cy="147"/>
              <a:chOff x="3832" y="623"/>
              <a:chExt cx="156" cy="156"/>
            </a:xfrm>
          </p:grpSpPr>
          <p:sp>
            <p:nvSpPr>
              <p:cNvPr id="33820" name="Line 21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1" name="Line 22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22" name="Group 23"/>
            <p:cNvGrpSpPr/>
            <p:nvPr/>
          </p:nvGrpSpPr>
          <p:grpSpPr>
            <a:xfrm>
              <a:off x="4072" y="638"/>
              <a:ext cx="156" cy="147"/>
              <a:chOff x="3832" y="623"/>
              <a:chExt cx="156" cy="156"/>
            </a:xfrm>
          </p:grpSpPr>
          <p:sp>
            <p:nvSpPr>
              <p:cNvPr id="33823" name="Line 24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4" name="Line 25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25" name="Group 26"/>
            <p:cNvGrpSpPr/>
            <p:nvPr/>
          </p:nvGrpSpPr>
          <p:grpSpPr>
            <a:xfrm>
              <a:off x="3688" y="921"/>
              <a:ext cx="156" cy="147"/>
              <a:chOff x="3832" y="623"/>
              <a:chExt cx="156" cy="156"/>
            </a:xfrm>
          </p:grpSpPr>
          <p:sp>
            <p:nvSpPr>
              <p:cNvPr id="33826" name="Line 27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7" name="Line 28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28" name="Group 29"/>
            <p:cNvGrpSpPr/>
            <p:nvPr/>
          </p:nvGrpSpPr>
          <p:grpSpPr>
            <a:xfrm>
              <a:off x="4212" y="935"/>
              <a:ext cx="156" cy="147"/>
              <a:chOff x="3832" y="623"/>
              <a:chExt cx="156" cy="156"/>
            </a:xfrm>
          </p:grpSpPr>
          <p:sp>
            <p:nvSpPr>
              <p:cNvPr id="33829" name="Line 30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30" name="Line 31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31" name="Group 32"/>
            <p:cNvGrpSpPr/>
            <p:nvPr/>
          </p:nvGrpSpPr>
          <p:grpSpPr>
            <a:xfrm>
              <a:off x="4324" y="1158"/>
              <a:ext cx="156" cy="147"/>
              <a:chOff x="3832" y="623"/>
              <a:chExt cx="156" cy="156"/>
            </a:xfrm>
          </p:grpSpPr>
          <p:sp>
            <p:nvSpPr>
              <p:cNvPr id="33832" name="Line 33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33" name="Line 34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34" name="Group 35"/>
            <p:cNvGrpSpPr/>
            <p:nvPr/>
          </p:nvGrpSpPr>
          <p:grpSpPr>
            <a:xfrm>
              <a:off x="4516" y="1339"/>
              <a:ext cx="156" cy="147"/>
              <a:chOff x="3832" y="623"/>
              <a:chExt cx="156" cy="156"/>
            </a:xfrm>
          </p:grpSpPr>
          <p:sp>
            <p:nvSpPr>
              <p:cNvPr id="33835" name="Line 36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36" name="Line 37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37" name="Group 38"/>
            <p:cNvGrpSpPr/>
            <p:nvPr/>
          </p:nvGrpSpPr>
          <p:grpSpPr>
            <a:xfrm>
              <a:off x="3964" y="971"/>
              <a:ext cx="156" cy="147"/>
              <a:chOff x="3832" y="623"/>
              <a:chExt cx="156" cy="156"/>
            </a:xfrm>
          </p:grpSpPr>
          <p:sp>
            <p:nvSpPr>
              <p:cNvPr id="33838" name="Line 39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39" name="Line 40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40" name="Group 41"/>
            <p:cNvGrpSpPr/>
            <p:nvPr/>
          </p:nvGrpSpPr>
          <p:grpSpPr>
            <a:xfrm>
              <a:off x="4128" y="1215"/>
              <a:ext cx="156" cy="147"/>
              <a:chOff x="3832" y="623"/>
              <a:chExt cx="156" cy="156"/>
            </a:xfrm>
          </p:grpSpPr>
          <p:sp>
            <p:nvSpPr>
              <p:cNvPr id="33841" name="Line 42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42" name="Line 43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43" name="Group 44"/>
            <p:cNvGrpSpPr/>
            <p:nvPr/>
          </p:nvGrpSpPr>
          <p:grpSpPr>
            <a:xfrm>
              <a:off x="4288" y="1430"/>
              <a:ext cx="156" cy="147"/>
              <a:chOff x="3832" y="623"/>
              <a:chExt cx="156" cy="156"/>
            </a:xfrm>
          </p:grpSpPr>
          <p:sp>
            <p:nvSpPr>
              <p:cNvPr id="33844" name="Line 45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45" name="Line 46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46" name="Group 47"/>
            <p:cNvGrpSpPr/>
            <p:nvPr/>
          </p:nvGrpSpPr>
          <p:grpSpPr>
            <a:xfrm>
              <a:off x="4596" y="1147"/>
              <a:ext cx="156" cy="147"/>
              <a:chOff x="3832" y="623"/>
              <a:chExt cx="156" cy="156"/>
            </a:xfrm>
          </p:grpSpPr>
          <p:sp>
            <p:nvSpPr>
              <p:cNvPr id="33847" name="Line 48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48" name="Line 49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49" name="Group 50"/>
            <p:cNvGrpSpPr/>
            <p:nvPr/>
          </p:nvGrpSpPr>
          <p:grpSpPr>
            <a:xfrm>
              <a:off x="4612" y="935"/>
              <a:ext cx="156" cy="147"/>
              <a:chOff x="3832" y="623"/>
              <a:chExt cx="156" cy="156"/>
            </a:xfrm>
          </p:grpSpPr>
          <p:sp>
            <p:nvSpPr>
              <p:cNvPr id="33850" name="Line 51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51" name="Line 52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52" name="Group 53"/>
            <p:cNvGrpSpPr/>
            <p:nvPr/>
          </p:nvGrpSpPr>
          <p:grpSpPr>
            <a:xfrm>
              <a:off x="4324" y="706"/>
              <a:ext cx="156" cy="147"/>
              <a:chOff x="3832" y="623"/>
              <a:chExt cx="156" cy="156"/>
            </a:xfrm>
          </p:grpSpPr>
          <p:sp>
            <p:nvSpPr>
              <p:cNvPr id="33853" name="Line 54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54" name="Line 55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55" name="Group 56"/>
            <p:cNvGrpSpPr/>
            <p:nvPr/>
          </p:nvGrpSpPr>
          <p:grpSpPr>
            <a:xfrm>
              <a:off x="4072" y="1430"/>
              <a:ext cx="156" cy="147"/>
              <a:chOff x="3832" y="623"/>
              <a:chExt cx="156" cy="156"/>
            </a:xfrm>
          </p:grpSpPr>
          <p:sp>
            <p:nvSpPr>
              <p:cNvPr id="33856" name="Line 57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57" name="Line 58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58" name="Group 59"/>
            <p:cNvGrpSpPr/>
            <p:nvPr/>
          </p:nvGrpSpPr>
          <p:grpSpPr>
            <a:xfrm>
              <a:off x="3808" y="1328"/>
              <a:ext cx="156" cy="147"/>
              <a:chOff x="3832" y="623"/>
              <a:chExt cx="156" cy="156"/>
            </a:xfrm>
          </p:grpSpPr>
          <p:sp>
            <p:nvSpPr>
              <p:cNvPr id="33859" name="Line 60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60" name="Line 61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61" name="Group 62"/>
            <p:cNvGrpSpPr/>
            <p:nvPr/>
          </p:nvGrpSpPr>
          <p:grpSpPr>
            <a:xfrm>
              <a:off x="3688" y="1147"/>
              <a:ext cx="156" cy="147"/>
              <a:chOff x="3832" y="623"/>
              <a:chExt cx="156" cy="156"/>
            </a:xfrm>
          </p:grpSpPr>
          <p:sp>
            <p:nvSpPr>
              <p:cNvPr id="33862" name="Line 63"/>
              <p:cNvSpPr/>
              <p:nvPr/>
            </p:nvSpPr>
            <p:spPr>
              <a:xfrm flipV="1">
                <a:off x="3912" y="623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63" name="Line 64"/>
              <p:cNvSpPr/>
              <p:nvPr/>
            </p:nvSpPr>
            <p:spPr>
              <a:xfrm rot="-5400000" flipV="1">
                <a:off x="3910" y="629"/>
                <a:ext cx="0" cy="156"/>
              </a:xfrm>
              <a:prstGeom prst="line">
                <a:avLst/>
              </a:prstGeom>
              <a:ln w="9525" cap="flat" cmpd="sng">
                <a:solidFill>
                  <a:srgbClr val="1F04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3864" name="Object 85"/>
            <p:cNvGraphicFramePr>
              <a:graphicFrameLocks noChangeAspect="1"/>
            </p:cNvGraphicFramePr>
            <p:nvPr/>
          </p:nvGraphicFramePr>
          <p:xfrm>
            <a:off x="3820" y="971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r:id="rId19" imgW="50800" imgH="63500" progId="Equation.3">
                    <p:embed/>
                  </p:oleObj>
                </mc:Choice>
                <mc:Fallback>
                  <p:oleObj r:id="rId19" imgW="50800" imgH="635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0" y="971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31" grpId="0"/>
      <p:bldP spid="220233" grpId="0"/>
      <p:bldP spid="220238" grpId="0"/>
      <p:bldP spid="220241" grpId="0"/>
      <p:bldP spid="2202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4"/>
          <p:cNvGrpSpPr/>
          <p:nvPr/>
        </p:nvGrpSpPr>
        <p:grpSpPr>
          <a:xfrm>
            <a:off x="5724525" y="3357563"/>
            <a:ext cx="3268663" cy="2087562"/>
            <a:chOff x="2146" y="947"/>
            <a:chExt cx="1942" cy="1078"/>
          </a:xfrm>
        </p:grpSpPr>
        <p:sp>
          <p:nvSpPr>
            <p:cNvPr id="34818" name="Oval 5"/>
            <p:cNvSpPr/>
            <p:nvPr/>
          </p:nvSpPr>
          <p:spPr>
            <a:xfrm>
              <a:off x="2146" y="947"/>
              <a:ext cx="1190" cy="1078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19" name="Oval 6"/>
            <p:cNvSpPr/>
            <p:nvPr/>
          </p:nvSpPr>
          <p:spPr>
            <a:xfrm>
              <a:off x="2584" y="1302"/>
              <a:ext cx="396" cy="330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Line 7"/>
            <p:cNvSpPr/>
            <p:nvPr/>
          </p:nvSpPr>
          <p:spPr>
            <a:xfrm>
              <a:off x="2769" y="1449"/>
              <a:ext cx="0" cy="204"/>
            </a:xfrm>
            <a:prstGeom prst="line">
              <a:avLst/>
            </a:prstGeom>
            <a:ln w="3175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1" name="Line 8"/>
            <p:cNvSpPr/>
            <p:nvPr/>
          </p:nvSpPr>
          <p:spPr>
            <a:xfrm>
              <a:off x="2769" y="1477"/>
              <a:ext cx="539" cy="149"/>
            </a:xfrm>
            <a:prstGeom prst="line">
              <a:avLst/>
            </a:prstGeom>
            <a:ln w="3175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2" name="Text Box 9"/>
            <p:cNvSpPr txBox="1"/>
            <p:nvPr/>
          </p:nvSpPr>
          <p:spPr>
            <a:xfrm>
              <a:off x="2394" y="1060"/>
              <a:ext cx="724" cy="189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>
              <a:spAutoFit/>
            </a:bodyPr>
            <a:lstStyle/>
            <a:p>
              <a:pPr algn="ctr" font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23" name="Text Box 10"/>
            <p:cNvSpPr txBox="1"/>
            <p:nvPr/>
          </p:nvSpPr>
          <p:spPr>
            <a:xfrm>
              <a:off x="3380" y="1624"/>
              <a:ext cx="708" cy="236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anchor="t">
              <a:spAutoFit/>
            </a:bodyPr>
            <a:lstStyle/>
            <a:p>
              <a:pPr algn="ctr" font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aphicFrame>
        <p:nvGraphicFramePr>
          <p:cNvPr id="34824" name="Object 11"/>
          <p:cNvGraphicFramePr>
            <a:graphicFrameLocks noChangeAspect="1"/>
          </p:cNvGraphicFramePr>
          <p:nvPr/>
        </p:nvGraphicFramePr>
        <p:xfrm>
          <a:off x="539750" y="3860800"/>
          <a:ext cx="3822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3" imgW="1333500" imgH="685800" progId="Equation.DSMT4">
                  <p:embed/>
                </p:oleObj>
              </mc:Choice>
              <mc:Fallback>
                <p:oleObj r:id="rId3" imgW="1333500" imgH="685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860800"/>
                        <a:ext cx="3822700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12"/>
          <p:cNvSpPr/>
          <p:nvPr/>
        </p:nvSpPr>
        <p:spPr>
          <a:xfrm>
            <a:off x="4067175" y="4797425"/>
            <a:ext cx="1311275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6" name="Line 13"/>
          <p:cNvSpPr/>
          <p:nvPr/>
        </p:nvSpPr>
        <p:spPr>
          <a:xfrm>
            <a:off x="3563938" y="4227513"/>
            <a:ext cx="1311275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7" name="Line 14"/>
          <p:cNvSpPr/>
          <p:nvPr/>
        </p:nvSpPr>
        <p:spPr>
          <a:xfrm>
            <a:off x="3492500" y="5375275"/>
            <a:ext cx="1311275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8" name="Text Box 2"/>
          <p:cNvSpPr txBox="1"/>
          <p:nvPr/>
        </p:nvSpPr>
        <p:spPr>
          <a:xfrm>
            <a:off x="304800" y="255588"/>
            <a:ext cx="8521700" cy="3127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课堂练习：</a:t>
            </a:r>
          </a:p>
          <a:p>
            <a:pPr algn="ctr">
              <a:lnSpc>
                <a:spcPct val="130000"/>
              </a:lnSpc>
              <a:buFont typeface="Arial" panose="020B0604020202020204" pitchFamily="34" charset="0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已知两个同心均匀带电球面的半径分别为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ctr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所带电量分别为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求解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ctr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pic>
        <p:nvPicPr>
          <p:cNvPr id="34829" name="Picture 17" descr="MCj04463040000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625" y="255588"/>
            <a:ext cx="1379538" cy="103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body" sz="half" idx="1"/>
          </p:nvPr>
        </p:nvSpPr>
        <p:spPr>
          <a:xfrm>
            <a:off x="179388" y="228600"/>
            <a:ext cx="8736012" cy="4038600"/>
          </a:xfrm>
        </p:spPr>
        <p:txBody>
          <a:bodyPr vert="horz" wrap="square" lIns="91440" tIns="45720" rIns="91440" bIns="45720" anchor="t"/>
          <a:lstStyle/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1F04E8"/>
                </a:solidFill>
                <a:latin typeface="宋体" panose="02010600030101010101" pitchFamily="2" charset="-122"/>
              </a:rPr>
              <a:t>说明：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利用高斯定理求场强的条件：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电荷分布必须具有一定的对称性。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利用高斯定理求场强步骤：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分析场强分布的对称性，画出场强的方向，判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断场强的大小与哪些因素有关。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合理选取高斯面，计算电通量。	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计算高斯面包围的电荷电量。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（要注意用积分方法）</a:t>
            </a:r>
          </a:p>
          <a:p>
            <a:pPr marL="457200" indent="-457200" algn="just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用高斯</a:t>
            </a:r>
            <a:r>
              <a:rPr lang="zh-CN" altLang="en-US" sz="2800" b="1" dirty="0">
                <a:latin typeface="宋体" panose="02010600030101010101" pitchFamily="2" charset="-122"/>
              </a:rPr>
              <a:t>定理求场强。</a:t>
            </a:r>
            <a:endParaRPr lang="zh-CN" altLang="en-US" sz="2800" b="1" dirty="0"/>
          </a:p>
        </p:txBody>
      </p:sp>
      <p:sp>
        <p:nvSpPr>
          <p:cNvPr id="188419" name="Rectangle 3"/>
          <p:cNvSpPr/>
          <p:nvPr/>
        </p:nvSpPr>
        <p:spPr>
          <a:xfrm>
            <a:off x="457200" y="4305300"/>
            <a:ext cx="8305800" cy="2266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高斯面的选法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a.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高斯面一定要通过待求场强的那一点。</a:t>
            </a:r>
          </a:p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高斯面的各部分要与场强垂直或者与场强平行，</a:t>
            </a:r>
          </a:p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与场强垂直的那部分面上的各点的场强要相等。</a:t>
            </a:r>
          </a:p>
          <a:p>
            <a:pPr marL="342900" indent="-342900" algn="just">
              <a:buClr>
                <a:schemeClr val="accent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高斯面的形状应尽量简单。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 bldLvl="3"/>
      <p:bldP spid="18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/>
          <p:nvPr/>
        </p:nvSpPr>
        <p:spPr>
          <a:xfrm>
            <a:off x="533400" y="300038"/>
            <a:ext cx="7848600" cy="1433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两个平行的无限大均匀带电平面，电荷面密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度分别为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2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求两平面之间和两平面之外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的场强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5313" name="Text Box 33"/>
          <p:cNvSpPr txBox="1"/>
          <p:nvPr/>
        </p:nvSpPr>
        <p:spPr>
          <a:xfrm>
            <a:off x="609600" y="1955800"/>
            <a:ext cx="34290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利用场强叠加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原理，真空中无限大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均匀带电平面</a:t>
            </a:r>
          </a:p>
        </p:txBody>
      </p:sp>
      <p:graphicFrame>
        <p:nvGraphicFramePr>
          <p:cNvPr id="225315" name="Object 35"/>
          <p:cNvGraphicFramePr>
            <a:graphicFrameLocks noChangeAspect="1"/>
          </p:cNvGraphicFramePr>
          <p:nvPr/>
        </p:nvGraphicFramePr>
        <p:xfrm>
          <a:off x="1198563" y="3298825"/>
          <a:ext cx="18716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r:id="rId3" imgW="571500" imgH="444500" progId="Equation.3">
                  <p:embed/>
                </p:oleObj>
              </mc:Choice>
              <mc:Fallback>
                <p:oleObj r:id="rId3" imgW="571500" imgH="4445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563" y="3298825"/>
                        <a:ext cx="1871662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6" name="Text Box 36"/>
          <p:cNvSpPr txBox="1"/>
          <p:nvPr/>
        </p:nvSpPr>
        <p:spPr>
          <a:xfrm>
            <a:off x="533400" y="46482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两板之间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同方向</a:t>
            </a:r>
          </a:p>
        </p:txBody>
      </p:sp>
      <p:graphicFrame>
        <p:nvGraphicFramePr>
          <p:cNvPr id="225318" name="Object 38"/>
          <p:cNvGraphicFramePr>
            <a:graphicFrameLocks noChangeAspect="1"/>
          </p:cNvGraphicFramePr>
          <p:nvPr/>
        </p:nvGraphicFramePr>
        <p:xfrm>
          <a:off x="1204913" y="5205413"/>
          <a:ext cx="284956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5" imgW="1155065" imgH="444500" progId="Equation.3">
                  <p:embed/>
                </p:oleObj>
              </mc:Choice>
              <mc:Fallback>
                <p:oleObj r:id="rId5" imgW="1155065" imgH="444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4913" y="5205413"/>
                        <a:ext cx="2849562" cy="1249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46"/>
          <p:cNvGrpSpPr/>
          <p:nvPr/>
        </p:nvGrpSpPr>
        <p:grpSpPr>
          <a:xfrm>
            <a:off x="4451350" y="2089150"/>
            <a:ext cx="3552825" cy="3733800"/>
            <a:chOff x="2804" y="1316"/>
            <a:chExt cx="2238" cy="2352"/>
          </a:xfrm>
        </p:grpSpPr>
        <p:sp>
          <p:nvSpPr>
            <p:cNvPr id="36871" name="Line 17"/>
            <p:cNvSpPr/>
            <p:nvPr/>
          </p:nvSpPr>
          <p:spPr>
            <a:xfrm>
              <a:off x="3332" y="1700"/>
              <a:ext cx="0" cy="196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2" name="Line 18"/>
            <p:cNvSpPr/>
            <p:nvPr/>
          </p:nvSpPr>
          <p:spPr>
            <a:xfrm>
              <a:off x="4436" y="1700"/>
              <a:ext cx="0" cy="196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3" name="Line 19"/>
            <p:cNvSpPr/>
            <p:nvPr/>
          </p:nvSpPr>
          <p:spPr>
            <a:xfrm>
              <a:off x="3332" y="2660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874" name="Line 20"/>
            <p:cNvSpPr/>
            <p:nvPr/>
          </p:nvSpPr>
          <p:spPr>
            <a:xfrm>
              <a:off x="3956" y="2660"/>
              <a:ext cx="48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875" name="Line 22"/>
            <p:cNvSpPr/>
            <p:nvPr/>
          </p:nvSpPr>
          <p:spPr>
            <a:xfrm flipH="1">
              <a:off x="4436" y="2756"/>
              <a:ext cx="57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876" name="Line 24"/>
            <p:cNvSpPr/>
            <p:nvPr/>
          </p:nvSpPr>
          <p:spPr>
            <a:xfrm flipV="1">
              <a:off x="2804" y="2756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6877" name="Object 25"/>
            <p:cNvGraphicFramePr>
              <a:graphicFrameLocks noChangeAspect="1"/>
            </p:cNvGraphicFramePr>
            <p:nvPr/>
          </p:nvGraphicFramePr>
          <p:xfrm>
            <a:off x="3140" y="1316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r:id="rId7" imgW="304800" imgH="101600" progId="Equation.3">
                    <p:embed/>
                  </p:oleObj>
                </mc:Choice>
                <mc:Fallback>
                  <p:oleObj r:id="rId7" imgW="304800" imgH="1016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0" y="1316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26"/>
            <p:cNvGraphicFramePr>
              <a:graphicFrameLocks noChangeAspect="1"/>
            </p:cNvGraphicFramePr>
            <p:nvPr/>
          </p:nvGraphicFramePr>
          <p:xfrm>
            <a:off x="4196" y="1364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r:id="rId9" imgW="254000" imgH="88900" progId="Equation.3">
                    <p:embed/>
                  </p:oleObj>
                </mc:Choice>
                <mc:Fallback>
                  <p:oleObj r:id="rId9" imgW="254000" imgH="889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6" y="1364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27"/>
            <p:cNvGraphicFramePr>
              <a:graphicFrameLocks noChangeAspect="1"/>
            </p:cNvGraphicFramePr>
            <p:nvPr/>
          </p:nvGraphicFramePr>
          <p:xfrm>
            <a:off x="2889" y="2228"/>
            <a:ext cx="3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5" r:id="rId11" imgW="215900" imgH="228600" progId="Equation.3">
                    <p:embed/>
                  </p:oleObj>
                </mc:Choice>
                <mc:Fallback>
                  <p:oleObj r:id="rId11" imgW="215900" imgH="2286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9" y="2228"/>
                          <a:ext cx="36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28"/>
            <p:cNvGraphicFramePr>
              <a:graphicFrameLocks noChangeAspect="1"/>
            </p:cNvGraphicFramePr>
            <p:nvPr/>
          </p:nvGraphicFramePr>
          <p:xfrm>
            <a:off x="2901" y="2804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r:id="rId13" imgW="215900" imgH="228600" progId="Equation.3">
                    <p:embed/>
                  </p:oleObj>
                </mc:Choice>
                <mc:Fallback>
                  <p:oleObj r:id="rId13" imgW="215900" imgH="2286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1" y="2804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29"/>
            <p:cNvGraphicFramePr>
              <a:graphicFrameLocks noChangeAspect="1"/>
            </p:cNvGraphicFramePr>
            <p:nvPr/>
          </p:nvGraphicFramePr>
          <p:xfrm>
            <a:off x="4576" y="2804"/>
            <a:ext cx="3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7" r:id="rId15" imgW="215900" imgH="228600" progId="Equation.3">
                    <p:embed/>
                  </p:oleObj>
                </mc:Choice>
                <mc:Fallback>
                  <p:oleObj r:id="rId15" imgW="215900" imgH="2286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76" y="2804"/>
                          <a:ext cx="30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30"/>
            <p:cNvGraphicFramePr>
              <a:graphicFrameLocks noChangeAspect="1"/>
            </p:cNvGraphicFramePr>
            <p:nvPr/>
          </p:nvGraphicFramePr>
          <p:xfrm>
            <a:off x="4042" y="2708"/>
            <a:ext cx="3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8" r:id="rId17" imgW="215900" imgH="228600" progId="Equation.3">
                    <p:embed/>
                  </p:oleObj>
                </mc:Choice>
                <mc:Fallback>
                  <p:oleObj r:id="rId17" imgW="215900" imgH="2286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42" y="2708"/>
                          <a:ext cx="3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31"/>
            <p:cNvGraphicFramePr>
              <a:graphicFrameLocks noChangeAspect="1"/>
            </p:cNvGraphicFramePr>
            <p:nvPr/>
          </p:nvGraphicFramePr>
          <p:xfrm>
            <a:off x="3428" y="2708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9" r:id="rId19" imgW="304800" imgH="228600" progId="Equation.3">
                    <p:embed/>
                  </p:oleObj>
                </mc:Choice>
                <mc:Fallback>
                  <p:oleObj r:id="rId19" imgW="304800" imgH="2286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428" y="2708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32"/>
            <p:cNvGraphicFramePr>
              <a:graphicFrameLocks noChangeAspect="1"/>
            </p:cNvGraphicFramePr>
            <p:nvPr/>
          </p:nvGraphicFramePr>
          <p:xfrm>
            <a:off x="4580" y="2204"/>
            <a:ext cx="3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r:id="rId21" imgW="304800" imgH="228600" progId="Equation.3">
                    <p:embed/>
                  </p:oleObj>
                </mc:Choice>
                <mc:Fallback>
                  <p:oleObj r:id="rId21" imgW="304800" imgH="2286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580" y="2204"/>
                          <a:ext cx="336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Line 44"/>
            <p:cNvSpPr/>
            <p:nvPr/>
          </p:nvSpPr>
          <p:spPr>
            <a:xfrm flipV="1">
              <a:off x="2804" y="2566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6886" name="Line 45"/>
            <p:cNvSpPr/>
            <p:nvPr/>
          </p:nvSpPr>
          <p:spPr>
            <a:xfrm flipH="1">
              <a:off x="4466" y="2555"/>
              <a:ext cx="57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313" grpId="0"/>
      <p:bldP spid="2253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/>
          <p:nvPr/>
        </p:nvSpPr>
        <p:spPr>
          <a:xfrm>
            <a:off x="292100" y="4572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两板之外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反方向</a:t>
            </a:r>
          </a:p>
        </p:txBody>
      </p:sp>
      <p:graphicFrame>
        <p:nvGraphicFramePr>
          <p:cNvPr id="251904" name="Object 1024"/>
          <p:cNvGraphicFramePr>
            <a:graphicFrameLocks noChangeAspect="1"/>
          </p:cNvGraphicFramePr>
          <p:nvPr/>
        </p:nvGraphicFramePr>
        <p:xfrm>
          <a:off x="974725" y="1219200"/>
          <a:ext cx="2928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r:id="rId3" imgW="1066165" imgH="215900" progId="Equation.3">
                  <p:embed/>
                </p:oleObj>
              </mc:Choice>
              <mc:Fallback>
                <p:oleObj r:id="rId3" imgW="1066165" imgH="215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725" y="1219200"/>
                        <a:ext cx="292893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5" name="Text Box 23"/>
          <p:cNvSpPr txBox="1"/>
          <p:nvPr/>
        </p:nvSpPr>
        <p:spPr>
          <a:xfrm>
            <a:off x="431800" y="2209800"/>
            <a:ext cx="4133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若两板带同种电荷，则</a:t>
            </a:r>
          </a:p>
        </p:txBody>
      </p:sp>
      <p:sp>
        <p:nvSpPr>
          <p:cNvPr id="228376" name="Text Box 24"/>
          <p:cNvSpPr txBox="1"/>
          <p:nvPr/>
        </p:nvSpPr>
        <p:spPr>
          <a:xfrm>
            <a:off x="381000" y="3276600"/>
            <a:ext cx="2381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两板之间：</a:t>
            </a:r>
          </a:p>
        </p:txBody>
      </p:sp>
      <p:sp>
        <p:nvSpPr>
          <p:cNvPr id="228377" name="Text Box 25"/>
          <p:cNvSpPr txBox="1"/>
          <p:nvPr/>
        </p:nvSpPr>
        <p:spPr>
          <a:xfrm>
            <a:off x="457200" y="47244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两板之外：</a:t>
            </a:r>
          </a:p>
        </p:txBody>
      </p:sp>
      <p:graphicFrame>
        <p:nvGraphicFramePr>
          <p:cNvPr id="251905" name="Object 1025"/>
          <p:cNvGraphicFramePr>
            <a:graphicFrameLocks noChangeAspect="1"/>
          </p:cNvGraphicFramePr>
          <p:nvPr/>
        </p:nvGraphicFramePr>
        <p:xfrm>
          <a:off x="2514600" y="3284538"/>
          <a:ext cx="12954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r:id="rId5" imgW="393065" imgH="177800" progId="Equation.3">
                  <p:embed/>
                </p:oleObj>
              </mc:Choice>
              <mc:Fallback>
                <p:oleObj r:id="rId5" imgW="393065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284538"/>
                        <a:ext cx="1295400" cy="6397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6" name="Object 1026"/>
          <p:cNvGraphicFramePr>
            <a:graphicFrameLocks noChangeAspect="1"/>
          </p:cNvGraphicFramePr>
          <p:nvPr/>
        </p:nvGraphicFramePr>
        <p:xfrm>
          <a:off x="2419350" y="4252913"/>
          <a:ext cx="16764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r:id="rId7" imgW="482600" imgH="444500" progId="Equation.3">
                  <p:embed/>
                </p:oleObj>
              </mc:Choice>
              <mc:Fallback>
                <p:oleObj r:id="rId7" imgW="482600" imgH="4445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350" y="4252913"/>
                        <a:ext cx="1676400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/>
          <p:nvPr/>
        </p:nvGrpSpPr>
        <p:grpSpPr>
          <a:xfrm>
            <a:off x="4991100" y="1739900"/>
            <a:ext cx="3552825" cy="4192588"/>
            <a:chOff x="3084" y="1196"/>
            <a:chExt cx="2238" cy="2641"/>
          </a:xfrm>
        </p:grpSpPr>
        <p:sp>
          <p:nvSpPr>
            <p:cNvPr id="37897" name="Line 31"/>
            <p:cNvSpPr/>
            <p:nvPr/>
          </p:nvSpPr>
          <p:spPr>
            <a:xfrm>
              <a:off x="3612" y="1580"/>
              <a:ext cx="0" cy="196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8" name="Line 32"/>
            <p:cNvSpPr/>
            <p:nvPr/>
          </p:nvSpPr>
          <p:spPr>
            <a:xfrm>
              <a:off x="4716" y="1580"/>
              <a:ext cx="0" cy="196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9" name="Line 33"/>
            <p:cNvSpPr/>
            <p:nvPr/>
          </p:nvSpPr>
          <p:spPr>
            <a:xfrm>
              <a:off x="3612" y="2540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00" name="Line 34"/>
            <p:cNvSpPr/>
            <p:nvPr/>
          </p:nvSpPr>
          <p:spPr>
            <a:xfrm>
              <a:off x="4236" y="2540"/>
              <a:ext cx="48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7901" name="Line 35"/>
            <p:cNvSpPr/>
            <p:nvPr/>
          </p:nvSpPr>
          <p:spPr>
            <a:xfrm flipH="1">
              <a:off x="4716" y="2636"/>
              <a:ext cx="57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7902" name="Line 36"/>
            <p:cNvSpPr/>
            <p:nvPr/>
          </p:nvSpPr>
          <p:spPr>
            <a:xfrm flipV="1">
              <a:off x="3084" y="2636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aphicFrame>
          <p:nvGraphicFramePr>
            <p:cNvPr id="37903" name="Object 1027"/>
            <p:cNvGraphicFramePr>
              <a:graphicFrameLocks noChangeAspect="1"/>
            </p:cNvGraphicFramePr>
            <p:nvPr/>
          </p:nvGraphicFramePr>
          <p:xfrm>
            <a:off x="3390" y="1196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r:id="rId9" imgW="304800" imgH="101600" progId="Equation.3">
                    <p:embed/>
                  </p:oleObj>
                </mc:Choice>
                <mc:Fallback>
                  <p:oleObj r:id="rId9" imgW="304800" imgH="1016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0" y="1196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028"/>
            <p:cNvGraphicFramePr>
              <a:graphicFrameLocks noChangeAspect="1"/>
            </p:cNvGraphicFramePr>
            <p:nvPr/>
          </p:nvGraphicFramePr>
          <p:xfrm>
            <a:off x="4446" y="1211"/>
            <a:ext cx="43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r:id="rId11" imgW="254000" imgH="101600" progId="Equation.3">
                    <p:embed/>
                  </p:oleObj>
                </mc:Choice>
                <mc:Fallback>
                  <p:oleObj r:id="rId11" imgW="254000" imgH="1016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46" y="1211"/>
                          <a:ext cx="43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029"/>
            <p:cNvGraphicFramePr>
              <a:graphicFrameLocks noChangeAspect="1"/>
            </p:cNvGraphicFramePr>
            <p:nvPr/>
          </p:nvGraphicFramePr>
          <p:xfrm>
            <a:off x="3180" y="2108"/>
            <a:ext cx="34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r:id="rId13" imgW="203200" imgH="228600" progId="Equation.3">
                    <p:embed/>
                  </p:oleObj>
                </mc:Choice>
                <mc:Fallback>
                  <p:oleObj r:id="rId13" imgW="203200" imgH="2286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80" y="2108"/>
                          <a:ext cx="34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030"/>
            <p:cNvGraphicFramePr>
              <a:graphicFrameLocks noChangeAspect="1"/>
            </p:cNvGraphicFramePr>
            <p:nvPr/>
          </p:nvGraphicFramePr>
          <p:xfrm>
            <a:off x="3181" y="2684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r:id="rId15" imgW="215900" imgH="228600" progId="Equation.3">
                    <p:embed/>
                  </p:oleObj>
                </mc:Choice>
                <mc:Fallback>
                  <p:oleObj r:id="rId15" imgW="215900" imgH="2286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81" y="2684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031"/>
            <p:cNvGraphicFramePr>
              <a:graphicFrameLocks noChangeAspect="1"/>
            </p:cNvGraphicFramePr>
            <p:nvPr/>
          </p:nvGraphicFramePr>
          <p:xfrm>
            <a:off x="4856" y="2684"/>
            <a:ext cx="3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r:id="rId17" imgW="215900" imgH="228600" progId="Equation.3">
                    <p:embed/>
                  </p:oleObj>
                </mc:Choice>
                <mc:Fallback>
                  <p:oleObj r:id="rId17" imgW="215900" imgH="2286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56" y="2684"/>
                          <a:ext cx="30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8" name="Object 1032"/>
            <p:cNvGraphicFramePr>
              <a:graphicFrameLocks noChangeAspect="1"/>
            </p:cNvGraphicFramePr>
            <p:nvPr/>
          </p:nvGraphicFramePr>
          <p:xfrm>
            <a:off x="4322" y="2588"/>
            <a:ext cx="3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r:id="rId19" imgW="215900" imgH="228600" progId="Equation.3">
                    <p:embed/>
                  </p:oleObj>
                </mc:Choice>
                <mc:Fallback>
                  <p:oleObj r:id="rId19" imgW="215900" imgH="2286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22" y="2588"/>
                          <a:ext cx="3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1033"/>
            <p:cNvGraphicFramePr>
              <a:graphicFrameLocks noChangeAspect="1"/>
            </p:cNvGraphicFramePr>
            <p:nvPr/>
          </p:nvGraphicFramePr>
          <p:xfrm>
            <a:off x="3773" y="258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9" r:id="rId21" imgW="203200" imgH="228600" progId="Equation.3">
                    <p:embed/>
                  </p:oleObj>
                </mc:Choice>
                <mc:Fallback>
                  <p:oleObj r:id="rId21" imgW="203200" imgH="2286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73" y="258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1034"/>
            <p:cNvGraphicFramePr>
              <a:graphicFrameLocks noChangeAspect="1"/>
            </p:cNvGraphicFramePr>
            <p:nvPr/>
          </p:nvGraphicFramePr>
          <p:xfrm>
            <a:off x="4867" y="2084"/>
            <a:ext cx="32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0" r:id="rId23" imgW="292100" imgH="228600" progId="Equation.3">
                    <p:embed/>
                  </p:oleObj>
                </mc:Choice>
                <mc:Fallback>
                  <p:oleObj r:id="rId23" imgW="292100" imgH="2286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867" y="2084"/>
                          <a:ext cx="322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Line 45"/>
            <p:cNvSpPr/>
            <p:nvPr/>
          </p:nvSpPr>
          <p:spPr>
            <a:xfrm flipV="1">
              <a:off x="3084" y="2446"/>
              <a:ext cx="5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7912" name="Line 46"/>
            <p:cNvSpPr/>
            <p:nvPr/>
          </p:nvSpPr>
          <p:spPr>
            <a:xfrm flipH="1">
              <a:off x="4746" y="2435"/>
              <a:ext cx="57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aphicFrame>
          <p:nvGraphicFramePr>
            <p:cNvPr id="37913" name="Object 1035"/>
            <p:cNvGraphicFramePr>
              <a:graphicFrameLocks noChangeAspect="1"/>
            </p:cNvGraphicFramePr>
            <p:nvPr/>
          </p:nvGraphicFramePr>
          <p:xfrm>
            <a:off x="3550" y="3594"/>
            <a:ext cx="15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1" r:id="rId25" imgW="114300" imgH="165100" progId="Equation.3">
                    <p:embed/>
                  </p:oleObj>
                </mc:Choice>
                <mc:Fallback>
                  <p:oleObj r:id="rId25" imgW="114300" imgH="1651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550" y="3594"/>
                          <a:ext cx="153" cy="2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1036"/>
            <p:cNvGraphicFramePr>
              <a:graphicFrameLocks noChangeAspect="1"/>
            </p:cNvGraphicFramePr>
            <p:nvPr/>
          </p:nvGraphicFramePr>
          <p:xfrm>
            <a:off x="4631" y="3564"/>
            <a:ext cx="17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r:id="rId27" imgW="127000" imgH="165100" progId="Equation.3">
                    <p:embed/>
                  </p:oleObj>
                </mc:Choice>
                <mc:Fallback>
                  <p:oleObj r:id="rId27" imgW="127000" imgH="1651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631" y="3564"/>
                          <a:ext cx="170" cy="2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/>
      <p:bldP spid="228375" grpId="0"/>
      <p:bldP spid="228376" grpId="0"/>
      <p:bldP spid="2283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40"/>
          <p:cNvSpPr txBox="1"/>
          <p:nvPr/>
        </p:nvSpPr>
        <p:spPr>
          <a:xfrm>
            <a:off x="304800" y="266700"/>
            <a:ext cx="8153400" cy="1433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2000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如图所示，一厚度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无穷大带电平板，体电荷密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度为 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kx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≤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≤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 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）空间的电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场分布；（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）板内何处电场为零。</a:t>
            </a:r>
          </a:p>
        </p:txBody>
      </p:sp>
      <p:sp>
        <p:nvSpPr>
          <p:cNvPr id="227359" name="Text Box 31"/>
          <p:cNvSpPr txBox="1"/>
          <p:nvPr/>
        </p:nvSpPr>
        <p:spPr>
          <a:xfrm>
            <a:off x="685800" y="1906588"/>
            <a:ext cx="3543300" cy="197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利用无穷大带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电平板问题叠加，取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厚度为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的薄平面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则面电荷密度为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52928" name="Object 0"/>
          <p:cNvGraphicFramePr>
            <a:graphicFrameLocks noChangeAspect="1"/>
          </p:cNvGraphicFramePr>
          <p:nvPr/>
        </p:nvGraphicFramePr>
        <p:xfrm>
          <a:off x="1044575" y="4024313"/>
          <a:ext cx="3627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3" imgW="1116965" imgH="203200" progId="Equation.3">
                  <p:embed/>
                </p:oleObj>
              </mc:Choice>
              <mc:Fallback>
                <p:oleObj r:id="rId3" imgW="1116965" imgH="203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4024313"/>
                        <a:ext cx="362743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63" name="Text Box 35"/>
          <p:cNvSpPr txBox="1"/>
          <p:nvPr/>
        </p:nvSpPr>
        <p:spPr>
          <a:xfrm>
            <a:off x="685800" y="4830763"/>
            <a:ext cx="29908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对点的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电场强</a:t>
            </a:r>
          </a:p>
        </p:txBody>
      </p:sp>
      <p:graphicFrame>
        <p:nvGraphicFramePr>
          <p:cNvPr id="252929" name="Object 1"/>
          <p:cNvGraphicFramePr>
            <a:graphicFrameLocks noChangeAspect="1"/>
          </p:cNvGraphicFramePr>
          <p:nvPr/>
        </p:nvGraphicFramePr>
        <p:xfrm>
          <a:off x="1079500" y="5391150"/>
          <a:ext cx="403383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5" imgW="1129665" imgH="444500" progId="Equation.3">
                  <p:embed/>
                </p:oleObj>
              </mc:Choice>
              <mc:Fallback>
                <p:oleObj r:id="rId5" imgW="1129665" imgH="4445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0" y="5391150"/>
                        <a:ext cx="4033838" cy="1274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92"/>
          <p:cNvGrpSpPr/>
          <p:nvPr/>
        </p:nvGrpSpPr>
        <p:grpSpPr>
          <a:xfrm>
            <a:off x="4343400" y="1889125"/>
            <a:ext cx="4495800" cy="3265488"/>
            <a:chOff x="2736" y="1190"/>
            <a:chExt cx="2832" cy="2057"/>
          </a:xfrm>
        </p:grpSpPr>
        <p:sp>
          <p:nvSpPr>
            <p:cNvPr id="40967" name="Oval 68"/>
            <p:cNvSpPr/>
            <p:nvPr/>
          </p:nvSpPr>
          <p:spPr>
            <a:xfrm>
              <a:off x="5040" y="2065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</a:p>
          </p:txBody>
        </p:sp>
        <p:grpSp>
          <p:nvGrpSpPr>
            <p:cNvPr id="40968" name="Group 70"/>
            <p:cNvGrpSpPr/>
            <p:nvPr/>
          </p:nvGrpSpPr>
          <p:grpSpPr>
            <a:xfrm>
              <a:off x="2736" y="1190"/>
              <a:ext cx="2832" cy="2057"/>
              <a:chOff x="2592" y="1669"/>
              <a:chExt cx="2832" cy="2057"/>
            </a:xfrm>
          </p:grpSpPr>
          <p:sp>
            <p:nvSpPr>
              <p:cNvPr id="40969" name="Line 71"/>
              <p:cNvSpPr/>
              <p:nvPr/>
            </p:nvSpPr>
            <p:spPr>
              <a:xfrm>
                <a:off x="3696" y="1728"/>
                <a:ext cx="0" cy="19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0" name="Line 72"/>
              <p:cNvSpPr/>
              <p:nvPr/>
            </p:nvSpPr>
            <p:spPr>
              <a:xfrm>
                <a:off x="4560" y="1680"/>
                <a:ext cx="0" cy="18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1" name="Freeform 73"/>
              <p:cNvSpPr/>
              <p:nvPr/>
            </p:nvSpPr>
            <p:spPr>
              <a:xfrm>
                <a:off x="3691" y="1669"/>
                <a:ext cx="835" cy="11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141" y="47"/>
                  </a:cxn>
                  <a:cxn ang="0">
                    <a:pos x="259" y="106"/>
                  </a:cxn>
                  <a:cxn ang="0">
                    <a:pos x="400" y="83"/>
                  </a:cxn>
                  <a:cxn ang="0">
                    <a:pos x="459" y="0"/>
                  </a:cxn>
                  <a:cxn ang="0">
                    <a:pos x="576" y="47"/>
                  </a:cxn>
                  <a:cxn ang="0">
                    <a:pos x="835" y="12"/>
                  </a:cxn>
                </a:cxnLst>
                <a:rect l="0" t="0" r="0" b="0"/>
                <a:pathLst>
                  <a:path w="835" h="113">
                    <a:moveTo>
                      <a:pt x="0" y="83"/>
                    </a:moveTo>
                    <a:cubicBezTo>
                      <a:pt x="91" y="22"/>
                      <a:pt x="43" y="30"/>
                      <a:pt x="141" y="47"/>
                    </a:cubicBezTo>
                    <a:cubicBezTo>
                      <a:pt x="179" y="73"/>
                      <a:pt x="218" y="86"/>
                      <a:pt x="259" y="106"/>
                    </a:cubicBezTo>
                    <a:cubicBezTo>
                      <a:pt x="306" y="101"/>
                      <a:pt x="363" y="113"/>
                      <a:pt x="400" y="83"/>
                    </a:cubicBezTo>
                    <a:cubicBezTo>
                      <a:pt x="426" y="62"/>
                      <a:pt x="438" y="27"/>
                      <a:pt x="459" y="0"/>
                    </a:cubicBezTo>
                    <a:cubicBezTo>
                      <a:pt x="499" y="14"/>
                      <a:pt x="536" y="33"/>
                      <a:pt x="576" y="47"/>
                    </a:cubicBezTo>
                    <a:cubicBezTo>
                      <a:pt x="662" y="36"/>
                      <a:pt x="748" y="12"/>
                      <a:pt x="835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2" name="Freeform 74"/>
              <p:cNvSpPr/>
              <p:nvPr/>
            </p:nvSpPr>
            <p:spPr>
              <a:xfrm>
                <a:off x="3715" y="3508"/>
                <a:ext cx="855" cy="21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141" y="218"/>
                  </a:cxn>
                  <a:cxn ang="0">
                    <a:pos x="211" y="207"/>
                  </a:cxn>
                  <a:cxn ang="0">
                    <a:pos x="282" y="171"/>
                  </a:cxn>
                  <a:cxn ang="0">
                    <a:pos x="364" y="89"/>
                  </a:cxn>
                  <a:cxn ang="0">
                    <a:pos x="423" y="136"/>
                  </a:cxn>
                  <a:cxn ang="0">
                    <a:pos x="470" y="171"/>
                  </a:cxn>
                  <a:cxn ang="0">
                    <a:pos x="576" y="124"/>
                  </a:cxn>
                  <a:cxn ang="0">
                    <a:pos x="599" y="89"/>
                  </a:cxn>
                  <a:cxn ang="0">
                    <a:pos x="611" y="54"/>
                  </a:cxn>
                  <a:cxn ang="0">
                    <a:pos x="822" y="30"/>
                  </a:cxn>
                </a:cxnLst>
                <a:rect l="0" t="0" r="0" b="0"/>
                <a:pathLst>
                  <a:path w="855" h="218">
                    <a:moveTo>
                      <a:pt x="0" y="124"/>
                    </a:moveTo>
                    <a:cubicBezTo>
                      <a:pt x="24" y="203"/>
                      <a:pt x="74" y="205"/>
                      <a:pt x="141" y="218"/>
                    </a:cubicBezTo>
                    <a:cubicBezTo>
                      <a:pt x="164" y="214"/>
                      <a:pt x="189" y="214"/>
                      <a:pt x="211" y="207"/>
                    </a:cubicBezTo>
                    <a:cubicBezTo>
                      <a:pt x="236" y="199"/>
                      <a:pt x="257" y="179"/>
                      <a:pt x="282" y="171"/>
                    </a:cubicBezTo>
                    <a:cubicBezTo>
                      <a:pt x="336" y="91"/>
                      <a:pt x="302" y="110"/>
                      <a:pt x="364" y="89"/>
                    </a:cubicBezTo>
                    <a:cubicBezTo>
                      <a:pt x="465" y="115"/>
                      <a:pt x="374" y="78"/>
                      <a:pt x="423" y="136"/>
                    </a:cubicBezTo>
                    <a:cubicBezTo>
                      <a:pt x="436" y="151"/>
                      <a:pt x="454" y="159"/>
                      <a:pt x="470" y="171"/>
                    </a:cubicBezTo>
                    <a:cubicBezTo>
                      <a:pt x="543" y="160"/>
                      <a:pt x="534" y="175"/>
                      <a:pt x="576" y="124"/>
                    </a:cubicBezTo>
                    <a:cubicBezTo>
                      <a:pt x="585" y="113"/>
                      <a:pt x="593" y="101"/>
                      <a:pt x="599" y="89"/>
                    </a:cubicBezTo>
                    <a:cubicBezTo>
                      <a:pt x="605" y="78"/>
                      <a:pt x="599" y="57"/>
                      <a:pt x="611" y="54"/>
                    </a:cubicBezTo>
                    <a:cubicBezTo>
                      <a:pt x="855" y="0"/>
                      <a:pt x="763" y="95"/>
                      <a:pt x="822" y="3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Line 75"/>
              <p:cNvSpPr/>
              <p:nvPr/>
            </p:nvSpPr>
            <p:spPr>
              <a:xfrm flipV="1">
                <a:off x="2592" y="2592"/>
                <a:ext cx="283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974" name="Oval 76"/>
              <p:cNvSpPr/>
              <p:nvPr/>
            </p:nvSpPr>
            <p:spPr>
              <a:xfrm flipH="1">
                <a:off x="3648" y="25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5" name="Oval 77"/>
              <p:cNvSpPr/>
              <p:nvPr/>
            </p:nvSpPr>
            <p:spPr>
              <a:xfrm>
                <a:off x="4080" y="25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6" name="Oval 78"/>
              <p:cNvSpPr/>
              <p:nvPr/>
            </p:nvSpPr>
            <p:spPr>
              <a:xfrm>
                <a:off x="4512" y="25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7" name="Text Box 79"/>
              <p:cNvSpPr txBox="1"/>
              <p:nvPr/>
            </p:nvSpPr>
            <p:spPr>
              <a:xfrm>
                <a:off x="5136" y="2304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0978" name="Text Box 80"/>
              <p:cNvSpPr txBox="1"/>
              <p:nvPr/>
            </p:nvSpPr>
            <p:spPr>
              <a:xfrm>
                <a:off x="4032" y="259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0979" name="Text Box 81"/>
              <p:cNvSpPr txBox="1"/>
              <p:nvPr/>
            </p:nvSpPr>
            <p:spPr>
              <a:xfrm>
                <a:off x="3456" y="2592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40980" name="Oval 82"/>
              <p:cNvSpPr/>
              <p:nvPr/>
            </p:nvSpPr>
            <p:spPr>
              <a:xfrm>
                <a:off x="2928" y="25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1" name="Text Box 83"/>
              <p:cNvSpPr txBox="1"/>
              <p:nvPr/>
            </p:nvSpPr>
            <p:spPr>
              <a:xfrm>
                <a:off x="4608" y="259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0982" name="Text Box 84"/>
              <p:cNvSpPr txBox="1"/>
              <p:nvPr/>
            </p:nvSpPr>
            <p:spPr>
              <a:xfrm>
                <a:off x="2832" y="2304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0983" name="Text Box 85"/>
              <p:cNvSpPr txBox="1"/>
              <p:nvPr/>
            </p:nvSpPr>
            <p:spPr>
              <a:xfrm>
                <a:off x="4032" y="2304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40984" name="Text Box 86"/>
              <p:cNvSpPr txBox="1"/>
              <p:nvPr/>
            </p:nvSpPr>
            <p:spPr>
              <a:xfrm>
                <a:off x="4800" y="2304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grpSp>
        <p:nvGrpSpPr>
          <p:cNvPr id="4" name="Group 91"/>
          <p:cNvGrpSpPr/>
          <p:nvPr/>
        </p:nvGrpSpPr>
        <p:grpSpPr>
          <a:xfrm>
            <a:off x="6324600" y="1906588"/>
            <a:ext cx="1600200" cy="3276600"/>
            <a:chOff x="3984" y="1201"/>
            <a:chExt cx="1008" cy="2064"/>
          </a:xfrm>
        </p:grpSpPr>
        <p:sp>
          <p:nvSpPr>
            <p:cNvPr id="40986" name="Rectangle 87"/>
            <p:cNvSpPr/>
            <p:nvPr/>
          </p:nvSpPr>
          <p:spPr>
            <a:xfrm>
              <a:off x="3984" y="1249"/>
              <a:ext cx="48" cy="20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Rectangle 88"/>
            <p:cNvSpPr/>
            <p:nvPr/>
          </p:nvSpPr>
          <p:spPr>
            <a:xfrm>
              <a:off x="4512" y="1201"/>
              <a:ext cx="48" cy="18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Text Box 89"/>
            <p:cNvSpPr txBox="1"/>
            <p:nvPr/>
          </p:nvSpPr>
          <p:spPr>
            <a:xfrm>
              <a:off x="4032" y="153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dx</a:t>
              </a:r>
            </a:p>
          </p:txBody>
        </p:sp>
        <p:sp>
          <p:nvSpPr>
            <p:cNvPr id="40989" name="Text Box 90"/>
            <p:cNvSpPr txBox="1"/>
            <p:nvPr/>
          </p:nvSpPr>
          <p:spPr>
            <a:xfrm>
              <a:off x="4560" y="1537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dx’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9" grpId="0"/>
      <p:bldP spid="2273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10050" y="1371600"/>
            <a:ext cx="4495800" cy="3352800"/>
            <a:chOff x="2592" y="864"/>
            <a:chExt cx="2832" cy="2112"/>
          </a:xfrm>
        </p:grpSpPr>
        <p:grpSp>
          <p:nvGrpSpPr>
            <p:cNvPr id="41986" name="Group 3"/>
            <p:cNvGrpSpPr/>
            <p:nvPr/>
          </p:nvGrpSpPr>
          <p:grpSpPr>
            <a:xfrm>
              <a:off x="2592" y="864"/>
              <a:ext cx="2832" cy="2112"/>
              <a:chOff x="2592" y="1669"/>
              <a:chExt cx="2832" cy="2075"/>
            </a:xfrm>
          </p:grpSpPr>
          <p:grpSp>
            <p:nvGrpSpPr>
              <p:cNvPr id="41987" name="Group 4"/>
              <p:cNvGrpSpPr/>
              <p:nvPr/>
            </p:nvGrpSpPr>
            <p:grpSpPr>
              <a:xfrm>
                <a:off x="2592" y="1669"/>
                <a:ext cx="2832" cy="2057"/>
                <a:chOff x="2592" y="1669"/>
                <a:chExt cx="2832" cy="2057"/>
              </a:xfrm>
            </p:grpSpPr>
            <p:sp>
              <p:nvSpPr>
                <p:cNvPr id="41988" name="Line 5"/>
                <p:cNvSpPr/>
                <p:nvPr/>
              </p:nvSpPr>
              <p:spPr>
                <a:xfrm>
                  <a:off x="3696" y="1728"/>
                  <a:ext cx="0" cy="192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89" name="Line 6"/>
                <p:cNvSpPr/>
                <p:nvPr/>
              </p:nvSpPr>
              <p:spPr>
                <a:xfrm>
                  <a:off x="4560" y="1680"/>
                  <a:ext cx="0" cy="18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90" name="Freeform 7"/>
                <p:cNvSpPr/>
                <p:nvPr/>
              </p:nvSpPr>
              <p:spPr>
                <a:xfrm>
                  <a:off x="3691" y="1669"/>
                  <a:ext cx="835" cy="113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141" y="47"/>
                    </a:cxn>
                    <a:cxn ang="0">
                      <a:pos x="259" y="106"/>
                    </a:cxn>
                    <a:cxn ang="0">
                      <a:pos x="400" y="83"/>
                    </a:cxn>
                    <a:cxn ang="0">
                      <a:pos x="459" y="0"/>
                    </a:cxn>
                    <a:cxn ang="0">
                      <a:pos x="576" y="47"/>
                    </a:cxn>
                    <a:cxn ang="0">
                      <a:pos x="835" y="12"/>
                    </a:cxn>
                  </a:cxnLst>
                  <a:rect l="0" t="0" r="0" b="0"/>
                  <a:pathLst>
                    <a:path w="835" h="113">
                      <a:moveTo>
                        <a:pt x="0" y="83"/>
                      </a:moveTo>
                      <a:cubicBezTo>
                        <a:pt x="91" y="22"/>
                        <a:pt x="43" y="30"/>
                        <a:pt x="141" y="47"/>
                      </a:cubicBezTo>
                      <a:cubicBezTo>
                        <a:pt x="179" y="73"/>
                        <a:pt x="218" y="86"/>
                        <a:pt x="259" y="106"/>
                      </a:cubicBezTo>
                      <a:cubicBezTo>
                        <a:pt x="306" y="101"/>
                        <a:pt x="363" y="113"/>
                        <a:pt x="400" y="83"/>
                      </a:cubicBezTo>
                      <a:cubicBezTo>
                        <a:pt x="426" y="62"/>
                        <a:pt x="438" y="27"/>
                        <a:pt x="459" y="0"/>
                      </a:cubicBezTo>
                      <a:cubicBezTo>
                        <a:pt x="499" y="14"/>
                        <a:pt x="536" y="33"/>
                        <a:pt x="576" y="47"/>
                      </a:cubicBezTo>
                      <a:cubicBezTo>
                        <a:pt x="662" y="36"/>
                        <a:pt x="748" y="12"/>
                        <a:pt x="835" y="1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1" name="Freeform 8"/>
                <p:cNvSpPr/>
                <p:nvPr/>
              </p:nvSpPr>
              <p:spPr>
                <a:xfrm>
                  <a:off x="3715" y="3508"/>
                  <a:ext cx="855" cy="218"/>
                </a:xfrm>
                <a:custGeom>
                  <a:avLst/>
                  <a:gdLst/>
                  <a:ahLst/>
                  <a:cxnLst>
                    <a:cxn ang="0">
                      <a:pos x="0" y="124"/>
                    </a:cxn>
                    <a:cxn ang="0">
                      <a:pos x="141" y="218"/>
                    </a:cxn>
                    <a:cxn ang="0">
                      <a:pos x="211" y="207"/>
                    </a:cxn>
                    <a:cxn ang="0">
                      <a:pos x="282" y="171"/>
                    </a:cxn>
                    <a:cxn ang="0">
                      <a:pos x="364" y="89"/>
                    </a:cxn>
                    <a:cxn ang="0">
                      <a:pos x="423" y="136"/>
                    </a:cxn>
                    <a:cxn ang="0">
                      <a:pos x="470" y="171"/>
                    </a:cxn>
                    <a:cxn ang="0">
                      <a:pos x="576" y="124"/>
                    </a:cxn>
                    <a:cxn ang="0">
                      <a:pos x="599" y="89"/>
                    </a:cxn>
                    <a:cxn ang="0">
                      <a:pos x="611" y="54"/>
                    </a:cxn>
                    <a:cxn ang="0">
                      <a:pos x="822" y="30"/>
                    </a:cxn>
                  </a:cxnLst>
                  <a:rect l="0" t="0" r="0" b="0"/>
                  <a:pathLst>
                    <a:path w="855" h="218">
                      <a:moveTo>
                        <a:pt x="0" y="124"/>
                      </a:moveTo>
                      <a:cubicBezTo>
                        <a:pt x="24" y="203"/>
                        <a:pt x="74" y="205"/>
                        <a:pt x="141" y="218"/>
                      </a:cubicBezTo>
                      <a:cubicBezTo>
                        <a:pt x="164" y="214"/>
                        <a:pt x="189" y="214"/>
                        <a:pt x="211" y="207"/>
                      </a:cubicBezTo>
                      <a:cubicBezTo>
                        <a:pt x="236" y="199"/>
                        <a:pt x="257" y="179"/>
                        <a:pt x="282" y="171"/>
                      </a:cubicBezTo>
                      <a:cubicBezTo>
                        <a:pt x="336" y="91"/>
                        <a:pt x="302" y="110"/>
                        <a:pt x="364" y="89"/>
                      </a:cubicBezTo>
                      <a:cubicBezTo>
                        <a:pt x="465" y="115"/>
                        <a:pt x="374" y="78"/>
                        <a:pt x="423" y="136"/>
                      </a:cubicBezTo>
                      <a:cubicBezTo>
                        <a:pt x="436" y="151"/>
                        <a:pt x="454" y="159"/>
                        <a:pt x="470" y="171"/>
                      </a:cubicBezTo>
                      <a:cubicBezTo>
                        <a:pt x="543" y="160"/>
                        <a:pt x="534" y="175"/>
                        <a:pt x="576" y="124"/>
                      </a:cubicBezTo>
                      <a:cubicBezTo>
                        <a:pt x="585" y="113"/>
                        <a:pt x="593" y="101"/>
                        <a:pt x="599" y="89"/>
                      </a:cubicBezTo>
                      <a:cubicBezTo>
                        <a:pt x="605" y="78"/>
                        <a:pt x="599" y="57"/>
                        <a:pt x="611" y="54"/>
                      </a:cubicBezTo>
                      <a:cubicBezTo>
                        <a:pt x="855" y="0"/>
                        <a:pt x="763" y="95"/>
                        <a:pt x="822" y="3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2" name="Line 9"/>
                <p:cNvSpPr/>
                <p:nvPr/>
              </p:nvSpPr>
              <p:spPr>
                <a:xfrm flipV="1">
                  <a:off x="2592" y="2592"/>
                  <a:ext cx="283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41993" name="Oval 10"/>
                <p:cNvSpPr/>
                <p:nvPr/>
              </p:nvSpPr>
              <p:spPr>
                <a:xfrm flipH="1">
                  <a:off x="3648" y="2544"/>
                  <a:ext cx="96" cy="96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994" name="Oval 11"/>
                <p:cNvSpPr/>
                <p:nvPr/>
              </p:nvSpPr>
              <p:spPr>
                <a:xfrm>
                  <a:off x="4080" y="2544"/>
                  <a:ext cx="96" cy="96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995" name="Oval 12"/>
                <p:cNvSpPr/>
                <p:nvPr/>
              </p:nvSpPr>
              <p:spPr>
                <a:xfrm>
                  <a:off x="4512" y="2544"/>
                  <a:ext cx="96" cy="96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996" name="Text Box 13"/>
                <p:cNvSpPr txBox="1"/>
                <p:nvPr/>
              </p:nvSpPr>
              <p:spPr>
                <a:xfrm>
                  <a:off x="5136" y="2304"/>
                  <a:ext cx="192" cy="2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i="1" dirty="0">
                      <a:solidFill>
                        <a:srgbClr val="1F04E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41997" name="Text Box 14"/>
                <p:cNvSpPr txBox="1"/>
                <p:nvPr/>
              </p:nvSpPr>
              <p:spPr>
                <a:xfrm>
                  <a:off x="4032" y="2593"/>
                  <a:ext cx="192" cy="2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i="1" dirty="0">
                      <a:solidFill>
                        <a:srgbClr val="1F04E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41998" name="Text Box 15"/>
                <p:cNvSpPr txBox="1"/>
                <p:nvPr/>
              </p:nvSpPr>
              <p:spPr>
                <a:xfrm>
                  <a:off x="3456" y="2593"/>
                  <a:ext cx="240" cy="2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41999" name="Oval 16"/>
                <p:cNvSpPr/>
                <p:nvPr/>
              </p:nvSpPr>
              <p:spPr>
                <a:xfrm>
                  <a:off x="2928" y="2544"/>
                  <a:ext cx="96" cy="96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00" name="Text Box 17"/>
                <p:cNvSpPr txBox="1"/>
                <p:nvPr/>
              </p:nvSpPr>
              <p:spPr>
                <a:xfrm>
                  <a:off x="4608" y="2593"/>
                  <a:ext cx="192" cy="2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i="1" dirty="0">
                      <a:solidFill>
                        <a:srgbClr val="1F04E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42001" name="Text Box 18"/>
                <p:cNvSpPr txBox="1"/>
                <p:nvPr/>
              </p:nvSpPr>
              <p:spPr>
                <a:xfrm>
                  <a:off x="2832" y="2304"/>
                  <a:ext cx="288" cy="2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2002" name="Text Box 19"/>
                <p:cNvSpPr txBox="1"/>
                <p:nvPr/>
              </p:nvSpPr>
              <p:spPr>
                <a:xfrm>
                  <a:off x="3998" y="2304"/>
                  <a:ext cx="370" cy="2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03" name="Text Box 20"/>
                <p:cNvSpPr txBox="1"/>
                <p:nvPr/>
              </p:nvSpPr>
              <p:spPr>
                <a:xfrm>
                  <a:off x="4800" y="2304"/>
                  <a:ext cx="336" cy="2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42004" name="Rectangle 21"/>
              <p:cNvSpPr/>
              <p:nvPr/>
            </p:nvSpPr>
            <p:spPr>
              <a:xfrm>
                <a:off x="3840" y="1728"/>
                <a:ext cx="48" cy="201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5" name="Rectangle 22"/>
              <p:cNvSpPr/>
              <p:nvPr/>
            </p:nvSpPr>
            <p:spPr>
              <a:xfrm>
                <a:off x="4368" y="1680"/>
                <a:ext cx="48" cy="18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06" name="Text Box 23"/>
              <p:cNvSpPr txBox="1"/>
              <p:nvPr/>
            </p:nvSpPr>
            <p:spPr>
              <a:xfrm>
                <a:off x="3888" y="2016"/>
                <a:ext cx="298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000" b="1" i="1" dirty="0">
                    <a:solidFill>
                      <a:srgbClr val="1F04E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dx</a:t>
                </a:r>
              </a:p>
            </p:txBody>
          </p:sp>
          <p:sp>
            <p:nvSpPr>
              <p:cNvPr id="42007" name="Text Box 24"/>
              <p:cNvSpPr txBox="1"/>
              <p:nvPr/>
            </p:nvSpPr>
            <p:spPr>
              <a:xfrm>
                <a:off x="4416" y="2016"/>
                <a:ext cx="432" cy="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dirty="0">
                    <a:solidFill>
                      <a:srgbClr val="1F04E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dx’</a:t>
                </a:r>
              </a:p>
            </p:txBody>
          </p:sp>
        </p:grpSp>
        <p:sp>
          <p:nvSpPr>
            <p:cNvPr id="42008" name="Oval 25"/>
            <p:cNvSpPr/>
            <p:nvPr/>
          </p:nvSpPr>
          <p:spPr>
            <a:xfrm>
              <a:off x="4896" y="1776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3952" name="Object 0"/>
          <p:cNvGraphicFramePr>
            <a:graphicFrameLocks noChangeAspect="1"/>
          </p:cNvGraphicFramePr>
          <p:nvPr/>
        </p:nvGraphicFramePr>
        <p:xfrm>
          <a:off x="327025" y="328613"/>
          <a:ext cx="353536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3" imgW="1892300" imgH="863600" progId="Equation.3">
                  <p:embed/>
                </p:oleObj>
              </mc:Choice>
              <mc:Fallback>
                <p:oleObj r:id="rId3" imgW="1892300" imgH="8636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" y="328613"/>
                        <a:ext cx="3535363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6" name="Text Box 30"/>
          <p:cNvSpPr txBox="1"/>
          <p:nvPr/>
        </p:nvSpPr>
        <p:spPr>
          <a:xfrm>
            <a:off x="304800" y="2266950"/>
            <a:ext cx="29098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板内任意点：</a:t>
            </a:r>
          </a:p>
        </p:txBody>
      </p:sp>
      <p:graphicFrame>
        <p:nvGraphicFramePr>
          <p:cNvPr id="253953" name="Object 1"/>
          <p:cNvGraphicFramePr>
            <a:graphicFrameLocks noChangeAspect="1"/>
          </p:cNvGraphicFramePr>
          <p:nvPr/>
        </p:nvGraphicFramePr>
        <p:xfrm>
          <a:off x="381000" y="2852738"/>
          <a:ext cx="3733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5" imgW="1917065" imgH="444500" progId="Equation.3">
                  <p:embed/>
                </p:oleObj>
              </mc:Choice>
              <mc:Fallback>
                <p:oleObj r:id="rId5" imgW="1917065" imgH="4445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852738"/>
                        <a:ext cx="373380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366713" y="3784600"/>
          <a:ext cx="29813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7" imgW="1206500" imgH="431800" progId="Equation.3">
                  <p:embed/>
                </p:oleObj>
              </mc:Choice>
              <mc:Fallback>
                <p:oleObj r:id="rId7" imgW="1206500" imgH="431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713" y="3784600"/>
                        <a:ext cx="2981325" cy="1084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2" name="Text Box 36"/>
          <p:cNvSpPr txBox="1"/>
          <p:nvPr/>
        </p:nvSpPr>
        <p:spPr>
          <a:xfrm>
            <a:off x="304800" y="48006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板外：</a:t>
            </a: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417638" y="4800600"/>
          <a:ext cx="437832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9" imgW="1308100" imgH="876300" progId="Equation.3">
                  <p:embed/>
                </p:oleObj>
              </mc:Choice>
              <mc:Fallback>
                <p:oleObj r:id="rId9" imgW="1308100" imgH="8763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7638" y="4800600"/>
                        <a:ext cx="4378325" cy="194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5" name="Text Box 39"/>
          <p:cNvSpPr txBox="1"/>
          <p:nvPr/>
        </p:nvSpPr>
        <p:spPr>
          <a:xfrm>
            <a:off x="3886200" y="609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向右</a:t>
            </a:r>
          </a:p>
        </p:txBody>
      </p:sp>
      <p:sp>
        <p:nvSpPr>
          <p:cNvPr id="229416" name="Text Box 40"/>
          <p:cNvSpPr txBox="1"/>
          <p:nvPr/>
        </p:nvSpPr>
        <p:spPr>
          <a:xfrm>
            <a:off x="3886200" y="13890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6" grpId="0"/>
      <p:bldP spid="229412" grpId="0"/>
      <p:bldP spid="229415" grpId="0"/>
      <p:bldP spid="2294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body" sz="half" idx="1"/>
          </p:nvPr>
        </p:nvSpPr>
        <p:spPr>
          <a:xfrm>
            <a:off x="371793" y="2522220"/>
            <a:ext cx="3810000" cy="2360613"/>
          </a:xfrm>
        </p:spPr>
        <p:txBody>
          <a:bodyPr vert="horz" wrap="square" lIns="91440" tIns="45720" rIns="91440" bIns="45720" anchor="t"/>
          <a:lstStyle/>
          <a:p>
            <a:pPr marL="0" indent="0" algn="just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tabLst>
                <a:tab pos="3048000" algn="l"/>
              </a:tabLst>
            </a:pPr>
            <a:r>
              <a:rPr lang="en-US" altLang="zh-CN" sz="1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起始于正电荷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或无</a:t>
            </a:r>
          </a:p>
          <a:p>
            <a:pPr marL="0" indent="0" algn="just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tabLst>
                <a:tab pos="3048000" algn="l"/>
              </a:tabLst>
            </a:pPr>
            <a:r>
              <a:rPr lang="zh-CN" altLang="en-US" sz="2400" b="1" dirty="0">
                <a:latin typeface="宋体" panose="02010600030101010101" pitchFamily="2" charset="-122"/>
              </a:rPr>
              <a:t>穷远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，终止于负电荷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或</a:t>
            </a:r>
          </a:p>
          <a:p>
            <a:pPr marL="0" indent="0" algn="just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tabLst>
                <a:tab pos="3048000" algn="l"/>
              </a:tabLst>
            </a:pPr>
            <a:r>
              <a:rPr lang="zh-CN" altLang="en-US" sz="2400" b="1" dirty="0">
                <a:latin typeface="宋体" panose="02010600030101010101" pitchFamily="2" charset="-122"/>
              </a:rPr>
              <a:t>无穷远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，在无电荷处不</a:t>
            </a:r>
          </a:p>
          <a:p>
            <a:pPr marL="0" indent="0" algn="just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tabLst>
                <a:tab pos="3048000" algn="l"/>
              </a:tabLst>
            </a:pPr>
            <a:r>
              <a:rPr lang="zh-CN" altLang="en-US" sz="2400" b="1" dirty="0">
                <a:latin typeface="宋体" panose="02010600030101010101" pitchFamily="2" charset="-122"/>
              </a:rPr>
              <a:t>间断也不相交，称为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有源</a:t>
            </a:r>
          </a:p>
          <a:p>
            <a:pPr marL="0" indent="0" algn="just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tabLst>
                <a:tab pos="30480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场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76132" name="Rectangle 4"/>
          <p:cNvSpPr/>
          <p:nvPr/>
        </p:nvSpPr>
        <p:spPr>
          <a:xfrm>
            <a:off x="288925" y="1849120"/>
            <a:ext cx="4343400" cy="6731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algn="just"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r>
              <a:rPr lang="zh-CN" altLang="en-US" b="1" dirty="0">
                <a:solidFill>
                  <a:srgbClr val="1F04E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中电场线的性质</a:t>
            </a:r>
            <a:r>
              <a:rPr lang="zh-CN" altLang="en-US" b="1" dirty="0">
                <a:solidFill>
                  <a:srgbClr val="1F04E8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pic>
        <p:nvPicPr>
          <p:cNvPr id="176135" name="Picture 7" descr="电力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18" y="118110"/>
            <a:ext cx="5164137" cy="6126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6140" name="Rectangle 12"/>
          <p:cNvSpPr/>
          <p:nvPr/>
        </p:nvSpPr>
        <p:spPr>
          <a:xfrm>
            <a:off x="228918" y="4882833"/>
            <a:ext cx="3810000" cy="109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 defTabSz="914400">
              <a:lnSpc>
                <a:spcPct val="120000"/>
              </a:lnSpc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线不闭合，称为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无旋场。</a:t>
            </a:r>
          </a:p>
        </p:txBody>
      </p:sp>
      <p:sp>
        <p:nvSpPr>
          <p:cNvPr id="176141" name="Rectangle 13"/>
          <p:cNvSpPr/>
          <p:nvPr/>
        </p:nvSpPr>
        <p:spPr>
          <a:xfrm>
            <a:off x="288608" y="6035358"/>
            <a:ext cx="3976687" cy="6270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 defTabSz="914400">
              <a:lnSpc>
                <a:spcPct val="110000"/>
              </a:lnSpc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故静电场是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有源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无旋</a:t>
            </a:r>
            <a:r>
              <a:rPr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</a:t>
            </a:r>
            <a:r>
              <a:rPr lang="zh-CN" altLang="en-US" sz="28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solidFill>
                <a:srgbClr val="008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9"/>
          <p:cNvSpPr txBox="1"/>
          <p:nvPr/>
        </p:nvSpPr>
        <p:spPr>
          <a:xfrm>
            <a:off x="289560" y="284480"/>
            <a:ext cx="3749675" cy="4603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几种常见电场的电场线：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bldLvl="3"/>
      <p:bldP spid="176132" grpId="0"/>
      <p:bldP spid="176140" grpId="0" bldLvl="3"/>
      <p:bldP spid="176141" grpId="0" bldLvl="3"/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2"/>
          <p:cNvSpPr txBox="1"/>
          <p:nvPr/>
        </p:nvSpPr>
        <p:spPr>
          <a:xfrm>
            <a:off x="293370" y="-1270"/>
            <a:ext cx="871728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求无限长均匀带电圆柱体的场强分布，已知圆柱体半径为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，单位长度电荷量为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239838" y="4132263"/>
            <a:ext cx="4386262" cy="2516187"/>
            <a:chOff x="468" y="2341"/>
            <a:chExt cx="2763" cy="1585"/>
          </a:xfrm>
        </p:grpSpPr>
        <p:graphicFrame>
          <p:nvGraphicFramePr>
            <p:cNvPr id="43011" name="Object 1028"/>
            <p:cNvGraphicFramePr>
              <a:graphicFrameLocks noChangeAspect="1"/>
            </p:cNvGraphicFramePr>
            <p:nvPr/>
          </p:nvGraphicFramePr>
          <p:xfrm>
            <a:off x="1290" y="2341"/>
            <a:ext cx="1031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r:id="rId3" imgW="609600" imgH="482600" progId="Equation.DSMT4">
                    <p:embed/>
                  </p:oleObj>
                </mc:Choice>
                <mc:Fallback>
                  <p:oleObj r:id="rId3" imgW="609600" imgH="482600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0" y="2341"/>
                          <a:ext cx="1031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1029"/>
            <p:cNvGraphicFramePr>
              <a:graphicFrameLocks noChangeAspect="1"/>
            </p:cNvGraphicFramePr>
            <p:nvPr/>
          </p:nvGraphicFramePr>
          <p:xfrm>
            <a:off x="468" y="2880"/>
            <a:ext cx="54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r:id="rId5" imgW="279400" imgH="127000" progId="Equation.DSMT4">
                    <p:embed/>
                  </p:oleObj>
                </mc:Choice>
                <mc:Fallback>
                  <p:oleObj r:id="rId5" imgW="279400" imgH="127000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" y="2880"/>
                          <a:ext cx="54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3" name="AutoShape 6"/>
            <p:cNvSpPr/>
            <p:nvPr/>
          </p:nvSpPr>
          <p:spPr>
            <a:xfrm>
              <a:off x="1056" y="2640"/>
              <a:ext cx="48" cy="912"/>
            </a:xfrm>
            <a:prstGeom prst="leftBrace">
              <a:avLst>
                <a:gd name="adj1" fmla="val 15824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4" name="Object 1030"/>
            <p:cNvGraphicFramePr>
              <a:graphicFrameLocks noChangeAspect="1"/>
            </p:cNvGraphicFramePr>
            <p:nvPr/>
          </p:nvGraphicFramePr>
          <p:xfrm>
            <a:off x="2529" y="3362"/>
            <a:ext cx="70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4" r:id="rId7" imgW="406400" imgH="127000" progId="Equation.DSMT4">
                    <p:embed/>
                  </p:oleObj>
                </mc:Choice>
                <mc:Fallback>
                  <p:oleObj r:id="rId7" imgW="406400" imgH="127000" progId="Equation.DSMT4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9" y="3362"/>
                          <a:ext cx="702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1031"/>
            <p:cNvGraphicFramePr>
              <a:graphicFrameLocks noChangeAspect="1"/>
            </p:cNvGraphicFramePr>
            <p:nvPr/>
          </p:nvGraphicFramePr>
          <p:xfrm>
            <a:off x="2529" y="2510"/>
            <a:ext cx="70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5" r:id="rId9" imgW="406400" imgH="127000" progId="Equation.DSMT4">
                    <p:embed/>
                  </p:oleObj>
                </mc:Choice>
                <mc:Fallback>
                  <p:oleObj r:id="rId9" imgW="406400" imgH="127000" progId="Equation.DSMT4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9" y="2510"/>
                          <a:ext cx="702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1032"/>
            <p:cNvGraphicFramePr>
              <a:graphicFrameLocks noChangeAspect="1"/>
            </p:cNvGraphicFramePr>
            <p:nvPr/>
          </p:nvGraphicFramePr>
          <p:xfrm>
            <a:off x="1275" y="3157"/>
            <a:ext cx="937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r:id="rId11" imgW="469900" imgH="482600" progId="Equation.DSMT4">
                    <p:embed/>
                  </p:oleObj>
                </mc:Choice>
                <mc:Fallback>
                  <p:oleObj r:id="rId11" imgW="469900" imgH="4826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5" y="3157"/>
                          <a:ext cx="937" cy="7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4784" name="Object 1024"/>
          <p:cNvGraphicFramePr>
            <a:graphicFrameLocks noChangeAspect="1"/>
          </p:cNvGraphicFramePr>
          <p:nvPr/>
        </p:nvGraphicFramePr>
        <p:xfrm>
          <a:off x="3036888" y="3251200"/>
          <a:ext cx="17510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r:id="rId13" imgW="927100" imgH="482600" progId="Equation.DSMT4">
                  <p:embed/>
                </p:oleObj>
              </mc:Choice>
              <mc:Fallback>
                <p:oleObj r:id="rId13" imgW="927100" imgH="4826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6888" y="3251200"/>
                        <a:ext cx="1751012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5" name="Object 1025"/>
          <p:cNvGraphicFramePr>
            <a:graphicFrameLocks noChangeAspect="1"/>
          </p:cNvGraphicFramePr>
          <p:nvPr/>
        </p:nvGraphicFramePr>
        <p:xfrm>
          <a:off x="1485900" y="2209800"/>
          <a:ext cx="8969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r:id="rId15" imgW="406400" imgH="127000" progId="Equation.DSMT4">
                  <p:embed/>
                </p:oleObj>
              </mc:Choice>
              <mc:Fallback>
                <p:oleObj r:id="rId15" imgW="406400" imgH="1270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2209800"/>
                        <a:ext cx="896938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6" name="Object 1026"/>
          <p:cNvGraphicFramePr>
            <a:graphicFrameLocks noChangeAspect="1"/>
          </p:cNvGraphicFramePr>
          <p:nvPr/>
        </p:nvGraphicFramePr>
        <p:xfrm>
          <a:off x="1422400" y="3495675"/>
          <a:ext cx="9604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r:id="rId17" imgW="406400" imgH="127000" progId="Equation.DSMT4">
                  <p:embed/>
                </p:oleObj>
              </mc:Choice>
              <mc:Fallback>
                <p:oleObj r:id="rId17" imgW="406400" imgH="1270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3495675"/>
                        <a:ext cx="960438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7" name="Object 1027"/>
          <p:cNvGraphicFramePr>
            <a:graphicFrameLocks noChangeAspect="1"/>
          </p:cNvGraphicFramePr>
          <p:nvPr/>
        </p:nvGraphicFramePr>
        <p:xfrm>
          <a:off x="2761139" y="1963579"/>
          <a:ext cx="3238500" cy="128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r:id="rId19" imgW="1295400" imgH="431800" progId="Equation.DSMT4">
                  <p:embed/>
                </p:oleObj>
              </mc:Choice>
              <mc:Fallback>
                <p:oleObj r:id="rId19" imgW="1295400" imgH="4318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1139" y="1963579"/>
                        <a:ext cx="3238500" cy="1287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2" name="AutoShape 14"/>
          <p:cNvSpPr/>
          <p:nvPr/>
        </p:nvSpPr>
        <p:spPr>
          <a:xfrm>
            <a:off x="7239000" y="3581400"/>
            <a:ext cx="838200" cy="762000"/>
          </a:xfrm>
          <a:prstGeom prst="can">
            <a:avLst>
              <a:gd name="adj" fmla="val 37917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3" name="AutoShape 15"/>
          <p:cNvSpPr/>
          <p:nvPr/>
        </p:nvSpPr>
        <p:spPr>
          <a:xfrm>
            <a:off x="6477000" y="3505200"/>
            <a:ext cx="2286000" cy="1219200"/>
          </a:xfrm>
          <a:prstGeom prst="can">
            <a:avLst>
              <a:gd name="adj" fmla="val 4283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6858000" y="2209800"/>
            <a:ext cx="1600200" cy="2819400"/>
            <a:chOff x="4464" y="1728"/>
            <a:chExt cx="1008" cy="1776"/>
          </a:xfrm>
        </p:grpSpPr>
        <p:sp>
          <p:nvSpPr>
            <p:cNvPr id="43024" name="AutoShape 17"/>
            <p:cNvSpPr/>
            <p:nvPr/>
          </p:nvSpPr>
          <p:spPr>
            <a:xfrm>
              <a:off x="4464" y="1728"/>
              <a:ext cx="1008" cy="1776"/>
            </a:xfrm>
            <a:prstGeom prst="can">
              <a:avLst>
                <a:gd name="adj" fmla="val 4404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Line 18"/>
            <p:cNvSpPr/>
            <p:nvPr/>
          </p:nvSpPr>
          <p:spPr>
            <a:xfrm>
              <a:off x="4944" y="1968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310515" y="1209675"/>
            <a:ext cx="685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此例可先通过</a:t>
            </a:r>
            <a:r>
              <a:rPr lang="zh-CN" altLang="en-US" b="1" dirty="0">
                <a:sym typeface="+mn-ea"/>
              </a:rPr>
              <a:t>单位长度电荷量</a:t>
            </a:r>
            <a:r>
              <a:rPr lang="zh-CN" altLang="en-US" b="1" i="1" dirty="0">
                <a:sym typeface="Symbol" panose="05050102010706020507" pitchFamily="18" charset="2"/>
              </a:rPr>
              <a:t>去求体电荷密度：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61835" y="923925"/>
            <a:ext cx="612140" cy="91503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2" grpId="0" animBg="1"/>
      <p:bldP spid="2171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Text Box 3"/>
          <p:cNvSpPr txBox="1"/>
          <p:nvPr/>
        </p:nvSpPr>
        <p:spPr>
          <a:xfrm>
            <a:off x="342900" y="255588"/>
            <a:ext cx="8458200" cy="1373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如图所示，体电荷密度为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的均匀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带电球体，内部挖去一个半径为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的球体空腔，求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腔内的电场强度。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0437" name="Text Box 37"/>
          <p:cNvSpPr txBox="1"/>
          <p:nvPr/>
        </p:nvSpPr>
        <p:spPr>
          <a:xfrm>
            <a:off x="457200" y="1628775"/>
            <a:ext cx="3429000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用补偿法，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即腔内无电荷就可看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成带有等量的异号电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荷。由高斯定理</a:t>
            </a:r>
          </a:p>
        </p:txBody>
      </p:sp>
      <p:graphicFrame>
        <p:nvGraphicFramePr>
          <p:cNvPr id="230439" name="Object 39"/>
          <p:cNvGraphicFramePr>
            <a:graphicFrameLocks noChangeAspect="1"/>
          </p:cNvGraphicFramePr>
          <p:nvPr/>
        </p:nvGraphicFramePr>
        <p:xfrm>
          <a:off x="509588" y="3459163"/>
          <a:ext cx="3556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3" imgW="1651000" imgH="469900" progId="Equation.3">
                  <p:embed/>
                </p:oleObj>
              </mc:Choice>
              <mc:Fallback>
                <p:oleObj r:id="rId3" imgW="1651000" imgH="4699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88" y="3459163"/>
                        <a:ext cx="3556000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40" name="Text Box 40"/>
          <p:cNvSpPr txBox="1"/>
          <p:nvPr/>
        </p:nvSpPr>
        <p:spPr>
          <a:xfrm>
            <a:off x="381000" y="474345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球体对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点的贡献</a:t>
            </a:r>
          </a:p>
        </p:txBody>
      </p:sp>
      <p:graphicFrame>
        <p:nvGraphicFramePr>
          <p:cNvPr id="230443" name="Object 43"/>
          <p:cNvGraphicFramePr>
            <a:graphicFrameLocks noChangeAspect="1"/>
          </p:cNvGraphicFramePr>
          <p:nvPr/>
        </p:nvGraphicFramePr>
        <p:xfrm>
          <a:off x="641350" y="5376863"/>
          <a:ext cx="25273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5" imgW="723900" imgH="444500" progId="Equation.3">
                  <p:embed/>
                </p:oleObj>
              </mc:Choice>
              <mc:Fallback>
                <p:oleObj r:id="rId5" imgW="723900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350" y="5376863"/>
                        <a:ext cx="2527300" cy="1211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6" name="Group 122"/>
          <p:cNvGrpSpPr/>
          <p:nvPr/>
        </p:nvGrpSpPr>
        <p:grpSpPr>
          <a:xfrm>
            <a:off x="4572000" y="2057400"/>
            <a:ext cx="3810000" cy="3657600"/>
            <a:chOff x="2880" y="1296"/>
            <a:chExt cx="2400" cy="2304"/>
          </a:xfrm>
        </p:grpSpPr>
        <p:sp>
          <p:nvSpPr>
            <p:cNvPr id="46087" name="Text Box 94"/>
            <p:cNvSpPr txBox="1"/>
            <p:nvPr/>
          </p:nvSpPr>
          <p:spPr>
            <a:xfrm>
              <a:off x="4848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6088" name="Line 97"/>
            <p:cNvSpPr/>
            <p:nvPr/>
          </p:nvSpPr>
          <p:spPr>
            <a:xfrm>
              <a:off x="4752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6089" name="Oval 88"/>
            <p:cNvSpPr/>
            <p:nvPr/>
          </p:nvSpPr>
          <p:spPr>
            <a:xfrm>
              <a:off x="2880" y="1296"/>
              <a:ext cx="2400" cy="2304"/>
            </a:xfrm>
            <a:prstGeom prst="ellipse">
              <a:avLst/>
            </a:prstGeom>
            <a:solidFill>
              <a:srgbClr val="40AEF2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Line 89"/>
            <p:cNvSpPr/>
            <p:nvPr/>
          </p:nvSpPr>
          <p:spPr>
            <a:xfrm flipV="1">
              <a:off x="4080" y="1389"/>
              <a:ext cx="433" cy="10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1" name="Text Box 90"/>
            <p:cNvSpPr txBox="1"/>
            <p:nvPr/>
          </p:nvSpPr>
          <p:spPr>
            <a:xfrm>
              <a:off x="4032" y="165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092" name="Text Box 91"/>
            <p:cNvSpPr txBox="1"/>
            <p:nvPr/>
          </p:nvSpPr>
          <p:spPr>
            <a:xfrm>
              <a:off x="3840" y="24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6093" name="Oval 92"/>
            <p:cNvSpPr/>
            <p:nvPr/>
          </p:nvSpPr>
          <p:spPr>
            <a:xfrm>
              <a:off x="4224" y="1968"/>
              <a:ext cx="912" cy="960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Line 93"/>
            <p:cNvSpPr/>
            <p:nvPr/>
          </p:nvSpPr>
          <p:spPr>
            <a:xfrm flipV="1">
              <a:off x="4752" y="2160"/>
              <a:ext cx="288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5" name="Text Box 95"/>
            <p:cNvSpPr txBox="1"/>
            <p:nvPr/>
          </p:nvSpPr>
          <p:spPr>
            <a:xfrm>
              <a:off x="4704" y="238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6096" name="Line 96"/>
            <p:cNvSpPr/>
            <p:nvPr/>
          </p:nvSpPr>
          <p:spPr>
            <a:xfrm>
              <a:off x="4080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6097" name="Text Box 98"/>
            <p:cNvSpPr txBox="1"/>
            <p:nvPr/>
          </p:nvSpPr>
          <p:spPr>
            <a:xfrm>
              <a:off x="4368" y="259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6098" name="Line 99"/>
            <p:cNvSpPr/>
            <p:nvPr/>
          </p:nvSpPr>
          <p:spPr>
            <a:xfrm>
              <a:off x="4512" y="278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9" name="Line 100"/>
            <p:cNvSpPr/>
            <p:nvPr/>
          </p:nvSpPr>
          <p:spPr>
            <a:xfrm flipH="1">
              <a:off x="4080" y="27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6100" name="Object 104"/>
            <p:cNvGraphicFramePr>
              <a:graphicFrameLocks noChangeAspect="1"/>
            </p:cNvGraphicFramePr>
            <p:nvPr/>
          </p:nvGraphicFramePr>
          <p:xfrm>
            <a:off x="3168" y="2304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" r:id="rId7" imgW="152400" imgH="165100" progId="Equation.3">
                    <p:embed/>
                  </p:oleObj>
                </mc:Choice>
                <mc:Fallback>
                  <p:oleObj r:id="rId7" imgW="152400" imgH="1651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68" y="2304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Line 108"/>
            <p:cNvSpPr/>
            <p:nvPr/>
          </p:nvSpPr>
          <p:spPr>
            <a:xfrm>
              <a:off x="4080" y="244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2" name="Line 109"/>
            <p:cNvSpPr/>
            <p:nvPr/>
          </p:nvSpPr>
          <p:spPr>
            <a:xfrm>
              <a:off x="4752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6103" name="Text Box 112"/>
            <p:cNvSpPr txBox="1"/>
            <p:nvPr/>
          </p:nvSpPr>
          <p:spPr>
            <a:xfrm>
              <a:off x="4836" y="222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" name="Group 121"/>
          <p:cNvGrpSpPr/>
          <p:nvPr/>
        </p:nvGrpSpPr>
        <p:grpSpPr>
          <a:xfrm>
            <a:off x="6477000" y="3089275"/>
            <a:ext cx="1295400" cy="796925"/>
            <a:chOff x="4080" y="1946"/>
            <a:chExt cx="816" cy="502"/>
          </a:xfrm>
        </p:grpSpPr>
        <p:sp>
          <p:nvSpPr>
            <p:cNvPr id="46105" name="Oval 110"/>
            <p:cNvSpPr/>
            <p:nvPr/>
          </p:nvSpPr>
          <p:spPr>
            <a:xfrm flipH="1">
              <a:off x="4512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06" name="Group 120"/>
            <p:cNvGrpSpPr/>
            <p:nvPr/>
          </p:nvGrpSpPr>
          <p:grpSpPr>
            <a:xfrm>
              <a:off x="4080" y="1946"/>
              <a:ext cx="816" cy="502"/>
              <a:chOff x="4080" y="1946"/>
              <a:chExt cx="816" cy="502"/>
            </a:xfrm>
          </p:grpSpPr>
          <p:sp>
            <p:nvSpPr>
              <p:cNvPr id="46107" name="Line 101"/>
              <p:cNvSpPr/>
              <p:nvPr/>
            </p:nvSpPr>
            <p:spPr>
              <a:xfrm flipV="1">
                <a:off x="4080" y="2112"/>
                <a:ext cx="480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08" name="Text Box 102"/>
              <p:cNvSpPr txBox="1"/>
              <p:nvPr/>
            </p:nvSpPr>
            <p:spPr>
              <a:xfrm>
                <a:off x="4224" y="206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6109" name="Text Box 103"/>
              <p:cNvSpPr txBox="1"/>
              <p:nvPr/>
            </p:nvSpPr>
            <p:spPr>
              <a:xfrm>
                <a:off x="4608" y="211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6110" name="Line 107"/>
              <p:cNvSpPr/>
              <p:nvPr/>
            </p:nvSpPr>
            <p:spPr>
              <a:xfrm flipH="1" flipV="1">
                <a:off x="4560" y="216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11" name="Text Box 113"/>
              <p:cNvSpPr txBox="1"/>
              <p:nvPr/>
            </p:nvSpPr>
            <p:spPr>
              <a:xfrm>
                <a:off x="4512" y="194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  <p:bldP spid="230437" grpId="0"/>
      <p:bldP spid="2304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/>
          <p:cNvSpPr txBox="1"/>
          <p:nvPr/>
        </p:nvSpPr>
        <p:spPr>
          <a:xfrm>
            <a:off x="457200" y="304800"/>
            <a:ext cx="31813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腔对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点的贡献</a:t>
            </a:r>
          </a:p>
        </p:txBody>
      </p:sp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1600200" y="762000"/>
          <a:ext cx="31051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" imgW="748665" imgH="444500" progId="Equation.3">
                  <p:embed/>
                </p:oleObj>
              </mc:Choice>
              <mc:Fallback>
                <p:oleObj r:id="rId3" imgW="748665" imgH="4445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3105150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0" name="Text Box 6"/>
          <p:cNvSpPr txBox="1"/>
          <p:nvPr/>
        </p:nvSpPr>
        <p:spPr>
          <a:xfrm>
            <a:off x="609600" y="1676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609600" y="2195513"/>
          <a:ext cx="40957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5" imgW="1765300" imgH="838200" progId="Equation.3">
                  <p:embed/>
                </p:oleObj>
              </mc:Choice>
              <mc:Fallback>
                <p:oleObj r:id="rId5" imgW="1765300" imgH="8382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195513"/>
                        <a:ext cx="409575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45"/>
          <p:cNvGrpSpPr/>
          <p:nvPr/>
        </p:nvGrpSpPr>
        <p:grpSpPr>
          <a:xfrm>
            <a:off x="4895850" y="323850"/>
            <a:ext cx="3810000" cy="3657600"/>
            <a:chOff x="2880" y="1296"/>
            <a:chExt cx="2400" cy="2304"/>
          </a:xfrm>
        </p:grpSpPr>
        <p:sp>
          <p:nvSpPr>
            <p:cNvPr id="47110" name="Text Box 46"/>
            <p:cNvSpPr txBox="1"/>
            <p:nvPr/>
          </p:nvSpPr>
          <p:spPr>
            <a:xfrm>
              <a:off x="4848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11" name="Line 47"/>
            <p:cNvSpPr/>
            <p:nvPr/>
          </p:nvSpPr>
          <p:spPr>
            <a:xfrm>
              <a:off x="4752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7112" name="Oval 48"/>
            <p:cNvSpPr/>
            <p:nvPr/>
          </p:nvSpPr>
          <p:spPr>
            <a:xfrm>
              <a:off x="2880" y="1296"/>
              <a:ext cx="2400" cy="2304"/>
            </a:xfrm>
            <a:prstGeom prst="ellipse">
              <a:avLst/>
            </a:prstGeom>
            <a:solidFill>
              <a:srgbClr val="40AEF2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Line 49"/>
            <p:cNvSpPr/>
            <p:nvPr/>
          </p:nvSpPr>
          <p:spPr>
            <a:xfrm flipV="1">
              <a:off x="4080" y="1389"/>
              <a:ext cx="433" cy="10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14" name="Text Box 50"/>
            <p:cNvSpPr txBox="1"/>
            <p:nvPr/>
          </p:nvSpPr>
          <p:spPr>
            <a:xfrm>
              <a:off x="4032" y="165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15" name="Text Box 51"/>
            <p:cNvSpPr txBox="1"/>
            <p:nvPr/>
          </p:nvSpPr>
          <p:spPr>
            <a:xfrm>
              <a:off x="3840" y="24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7116" name="Oval 52"/>
            <p:cNvSpPr/>
            <p:nvPr/>
          </p:nvSpPr>
          <p:spPr>
            <a:xfrm>
              <a:off x="4224" y="1968"/>
              <a:ext cx="912" cy="960"/>
            </a:xfrm>
            <a:prstGeom prst="ellipse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Line 53"/>
            <p:cNvSpPr/>
            <p:nvPr/>
          </p:nvSpPr>
          <p:spPr>
            <a:xfrm flipV="1">
              <a:off x="4752" y="2160"/>
              <a:ext cx="288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18" name="Text Box 54"/>
            <p:cNvSpPr txBox="1"/>
            <p:nvPr/>
          </p:nvSpPr>
          <p:spPr>
            <a:xfrm>
              <a:off x="4704" y="238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7119" name="Line 55"/>
            <p:cNvSpPr/>
            <p:nvPr/>
          </p:nvSpPr>
          <p:spPr>
            <a:xfrm>
              <a:off x="4080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7120" name="Text Box 56"/>
            <p:cNvSpPr txBox="1"/>
            <p:nvPr/>
          </p:nvSpPr>
          <p:spPr>
            <a:xfrm>
              <a:off x="4368" y="259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7121" name="Line 57"/>
            <p:cNvSpPr/>
            <p:nvPr/>
          </p:nvSpPr>
          <p:spPr>
            <a:xfrm>
              <a:off x="4512" y="278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2" name="Line 58"/>
            <p:cNvSpPr/>
            <p:nvPr/>
          </p:nvSpPr>
          <p:spPr>
            <a:xfrm flipH="1">
              <a:off x="4080" y="278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3" name="Line 59"/>
            <p:cNvSpPr/>
            <p:nvPr/>
          </p:nvSpPr>
          <p:spPr>
            <a:xfrm flipV="1">
              <a:off x="4080" y="2112"/>
              <a:ext cx="48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4" name="Text Box 60"/>
            <p:cNvSpPr txBox="1"/>
            <p:nvPr/>
          </p:nvSpPr>
          <p:spPr>
            <a:xfrm>
              <a:off x="4224" y="20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25" name="Text Box 61"/>
            <p:cNvSpPr txBox="1"/>
            <p:nvPr/>
          </p:nvSpPr>
          <p:spPr>
            <a:xfrm>
              <a:off x="4608" y="21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47126" name="Object 62"/>
            <p:cNvGraphicFramePr>
              <a:graphicFrameLocks noChangeAspect="1"/>
            </p:cNvGraphicFramePr>
            <p:nvPr/>
          </p:nvGraphicFramePr>
          <p:xfrm>
            <a:off x="3168" y="2304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2" r:id="rId7" imgW="152400" imgH="165100" progId="Equation.3">
                    <p:embed/>
                  </p:oleObj>
                </mc:Choice>
                <mc:Fallback>
                  <p:oleObj r:id="rId7" imgW="152400" imgH="1651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68" y="2304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7" name="Line 63"/>
            <p:cNvSpPr/>
            <p:nvPr/>
          </p:nvSpPr>
          <p:spPr>
            <a:xfrm flipH="1" flipV="1">
              <a:off x="4560" y="216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8" name="Line 64"/>
            <p:cNvSpPr/>
            <p:nvPr/>
          </p:nvSpPr>
          <p:spPr>
            <a:xfrm>
              <a:off x="4080" y="244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9" name="Line 65"/>
            <p:cNvSpPr/>
            <p:nvPr/>
          </p:nvSpPr>
          <p:spPr>
            <a:xfrm>
              <a:off x="4752" y="2448"/>
              <a:ext cx="0" cy="57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7130" name="Oval 66"/>
            <p:cNvSpPr/>
            <p:nvPr/>
          </p:nvSpPr>
          <p:spPr>
            <a:xfrm flipH="1">
              <a:off x="4512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Text Box 67"/>
            <p:cNvSpPr txBox="1"/>
            <p:nvPr/>
          </p:nvSpPr>
          <p:spPr>
            <a:xfrm>
              <a:off x="4836" y="222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32" name="Text Box 68"/>
            <p:cNvSpPr txBox="1"/>
            <p:nvPr/>
          </p:nvSpPr>
          <p:spPr>
            <a:xfrm>
              <a:off x="4512" y="194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33" name="Text Box 3"/>
          <p:cNvSpPr txBox="1"/>
          <p:nvPr/>
        </p:nvSpPr>
        <p:spPr>
          <a:xfrm>
            <a:off x="839788" y="4559300"/>
            <a:ext cx="40560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即空腔内为匀强电场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  <p:bldP spid="231430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/>
          <p:nvPr/>
        </p:nvSpPr>
        <p:spPr>
          <a:xfrm>
            <a:off x="347663" y="800100"/>
            <a:ext cx="34829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电场线的性质：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2" name="Rectangle 4"/>
          <p:cNvSpPr/>
          <p:nvPr/>
        </p:nvSpPr>
        <p:spPr>
          <a:xfrm>
            <a:off x="495300" y="1319213"/>
            <a:ext cx="8401050" cy="1933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起于正电荷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或无穷远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，终止于负电荷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或无穷远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在无电荷处不间断也不相交，称为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电场线不闭合，称为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无旋场。</a:t>
            </a:r>
          </a:p>
          <a:p>
            <a:pPr marL="533400" indent="-533400" algn="just" defTabSz="914400">
              <a:buClr>
                <a:schemeClr val="accent2"/>
              </a:buClr>
              <a:buFont typeface="Monotype Sorts" pitchFamily="2" charset="2"/>
              <a:tabLst>
                <a:tab pos="3048000" algn="l"/>
              </a:tabLst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故静电场是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49" charset="-122"/>
              </a:rPr>
              <a:t>。</a:t>
            </a:r>
            <a:endParaRPr lang="zh-CN" altLang="en-US" sz="280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3" name="Text Box 5"/>
          <p:cNvSpPr txBox="1"/>
          <p:nvPr/>
        </p:nvSpPr>
        <p:spPr>
          <a:xfrm>
            <a:off x="457200" y="3176588"/>
            <a:ext cx="33734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电通量的定义：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3509963" y="3176588"/>
          <a:ext cx="22621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3" imgW="1016000" imgH="241300" progId="Equation.3">
                  <p:embed/>
                </p:oleObj>
              </mc:Choice>
              <mc:Fallback>
                <p:oleObj r:id="rId3" imgW="1016000" imgH="2413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9963" y="3176588"/>
                        <a:ext cx="226218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/>
          <p:cNvSpPr txBox="1"/>
          <p:nvPr/>
        </p:nvSpPr>
        <p:spPr>
          <a:xfrm>
            <a:off x="457200" y="3927475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高斯定理：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2881313" y="3900488"/>
          <a:ext cx="35337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5" imgW="1930400" imgH="406400" progId="Equation.3">
                  <p:embed/>
                </p:oleObj>
              </mc:Choice>
              <mc:Fallback>
                <p:oleObj r:id="rId5" imgW="1930400" imgH="4064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1313" y="3900488"/>
                        <a:ext cx="353377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7" name="Text Box 9"/>
          <p:cNvSpPr txBox="1"/>
          <p:nvPr/>
        </p:nvSpPr>
        <p:spPr>
          <a:xfrm>
            <a:off x="419100" y="4721225"/>
            <a:ext cx="44767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求电场强度的两种方法：</a:t>
            </a:r>
          </a:p>
        </p:txBody>
      </p:sp>
      <p:sp>
        <p:nvSpPr>
          <p:cNvPr id="217098" name="Text Box 10"/>
          <p:cNvSpPr txBox="1"/>
          <p:nvPr/>
        </p:nvSpPr>
        <p:spPr>
          <a:xfrm>
            <a:off x="685800" y="5404009"/>
            <a:ext cx="798195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叠加原理</a:t>
            </a:r>
          </a:p>
        </p:txBody>
      </p:sp>
      <p:sp>
        <p:nvSpPr>
          <p:cNvPr id="217099" name="Text Box 11"/>
          <p:cNvSpPr txBox="1"/>
          <p:nvPr/>
        </p:nvSpPr>
        <p:spPr>
          <a:xfrm>
            <a:off x="609600" y="5954713"/>
            <a:ext cx="7853363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利用高斯定理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要求带电体系有一定的对称性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0" name="Rectangle 12"/>
          <p:cNvSpPr>
            <a:spLocks noGrp="1"/>
          </p:cNvSpPr>
          <p:nvPr>
            <p:ph type="title"/>
          </p:nvPr>
        </p:nvSpPr>
        <p:spPr>
          <a:xfrm>
            <a:off x="0" y="228600"/>
            <a:ext cx="1968500" cy="5715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</a:rPr>
              <a:t>小  结：</a:t>
            </a:r>
            <a:endParaRPr lang="zh-CN" altLang="en-US" sz="2800" dirty="0"/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6356350" y="3157538"/>
          <a:ext cx="17780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7" imgW="1117600" imgH="406400" progId="Equation.3">
                  <p:embed/>
                </p:oleObj>
              </mc:Choice>
              <mc:Fallback>
                <p:oleObj r:id="rId7" imgW="11176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56350" y="3157538"/>
                        <a:ext cx="1778000" cy="7413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/>
      <p:bldP spid="217092" grpId="0" build="p"/>
      <p:bldP spid="217093" grpId="0"/>
      <p:bldP spid="217095" grpId="0"/>
      <p:bldP spid="217097" grpId="0"/>
      <p:bldP spid="217098" grpId="0"/>
      <p:bldP spid="217099" grpId="0"/>
      <p:bldP spid="217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0481" descr="电力线1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9945"/>
            <a:ext cx="1976438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20482" descr="电力线2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45" y="2152015"/>
            <a:ext cx="1976438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20483" descr="电力线3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2212340"/>
            <a:ext cx="1976438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矩形 20485">
            <a:hlinkClick r:id="rId5" action="ppaction://hlinkfile"/>
          </p:cNvPr>
          <p:cNvSpPr/>
          <p:nvPr/>
        </p:nvSpPr>
        <p:spPr>
          <a:xfrm>
            <a:off x="1878965" y="-23495"/>
            <a:ext cx="5368290" cy="841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电场线的实验实现图</a:t>
            </a:r>
          </a:p>
        </p:txBody>
      </p:sp>
      <p:sp>
        <p:nvSpPr>
          <p:cNvPr id="20487" name="文本框 20486"/>
          <p:cNvSpPr txBox="1"/>
          <p:nvPr/>
        </p:nvSpPr>
        <p:spPr>
          <a:xfrm>
            <a:off x="358775" y="578516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异号点电荷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8" name="文本框 20487"/>
          <p:cNvSpPr txBox="1"/>
          <p:nvPr/>
        </p:nvSpPr>
        <p:spPr>
          <a:xfrm>
            <a:off x="3328353" y="5699125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同号点电荷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9" name="文本框 20488"/>
          <p:cNvSpPr txBox="1"/>
          <p:nvPr/>
        </p:nvSpPr>
        <p:spPr>
          <a:xfrm>
            <a:off x="6677660" y="56991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两电极板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3980" y="817880"/>
            <a:ext cx="6416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在水平玻璃板上撒些细小石膏晶粒，或在油上浮些草仔，它们会沿电场线排列起来。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/>
          <p:nvPr/>
        </p:nvSpPr>
        <p:spPr>
          <a:xfrm>
            <a:off x="1727200" y="182563"/>
            <a:ext cx="5111750" cy="585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 anchor="t">
            <a:spAutoFit/>
          </a:bodyPr>
          <a:lstStyle/>
          <a:p>
            <a:pPr algn="ctr"/>
            <a:r>
              <a:rPr lang="zh-CN" altLang="en-US" sz="3200" dirty="0">
                <a:latin typeface="Bookman Old Style" pitchFamily="18" charset="0"/>
                <a:ea typeface="宋体" panose="02010600030101010101" pitchFamily="2" charset="-122"/>
              </a:rPr>
              <a:t>一对等量正点电荷的电场线</a:t>
            </a:r>
          </a:p>
        </p:txBody>
      </p:sp>
      <p:sp>
        <p:nvSpPr>
          <p:cNvPr id="11266" name="Arc 3"/>
          <p:cNvSpPr/>
          <p:nvPr/>
        </p:nvSpPr>
        <p:spPr>
          <a:xfrm>
            <a:off x="3429000" y="1287463"/>
            <a:ext cx="838200" cy="20780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32719" fill="none">
                <a:moveTo>
                  <a:pt x="17876" y="-1"/>
                </a:moveTo>
                <a:cubicBezTo>
                  <a:pt x="20302" y="3577"/>
                  <a:pt x="21600" y="7801"/>
                  <a:pt x="21600" y="12124"/>
                </a:cubicBezTo>
                <a:cubicBezTo>
                  <a:pt x="21600" y="21545"/>
                  <a:pt x="15493" y="29879"/>
                  <a:pt x="6511" y="32719"/>
                </a:cubicBezTo>
              </a:path>
              <a:path w="21600" h="32719" stroke="0">
                <a:moveTo>
                  <a:pt x="17876" y="-1"/>
                </a:moveTo>
                <a:cubicBezTo>
                  <a:pt x="20302" y="3577"/>
                  <a:pt x="21600" y="7801"/>
                  <a:pt x="21600" y="12124"/>
                </a:cubicBezTo>
                <a:cubicBezTo>
                  <a:pt x="21600" y="21545"/>
                  <a:pt x="15493" y="29879"/>
                  <a:pt x="6511" y="32719"/>
                </a:cubicBezTo>
                <a:lnTo>
                  <a:pt x="0" y="12124"/>
                </a:lnTo>
                <a:lnTo>
                  <a:pt x="17876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7" name="Arc 4"/>
          <p:cNvSpPr/>
          <p:nvPr/>
        </p:nvSpPr>
        <p:spPr>
          <a:xfrm rot="10800000">
            <a:off x="4876800" y="3455988"/>
            <a:ext cx="838200" cy="19573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30819" fill="none">
                <a:moveTo>
                  <a:pt x="19311" y="-1"/>
                </a:moveTo>
                <a:cubicBezTo>
                  <a:pt x="20816" y="3003"/>
                  <a:pt x="21600" y="6316"/>
                  <a:pt x="21600" y="9676"/>
                </a:cubicBezTo>
                <a:cubicBezTo>
                  <a:pt x="21600" y="19901"/>
                  <a:pt x="14430" y="28725"/>
                  <a:pt x="4421" y="30818"/>
                </a:cubicBezTo>
              </a:path>
              <a:path w="21600" h="30819" stroke="0">
                <a:moveTo>
                  <a:pt x="19311" y="-1"/>
                </a:moveTo>
                <a:cubicBezTo>
                  <a:pt x="20816" y="3003"/>
                  <a:pt x="21600" y="6316"/>
                  <a:pt x="21600" y="9676"/>
                </a:cubicBezTo>
                <a:cubicBezTo>
                  <a:pt x="21600" y="19901"/>
                  <a:pt x="14430" y="28725"/>
                  <a:pt x="4421" y="30818"/>
                </a:cubicBezTo>
                <a:lnTo>
                  <a:pt x="0" y="9676"/>
                </a:lnTo>
                <a:lnTo>
                  <a:pt x="19311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Arc 5"/>
          <p:cNvSpPr/>
          <p:nvPr/>
        </p:nvSpPr>
        <p:spPr>
          <a:xfrm rot="10800000">
            <a:off x="3582988" y="3429000"/>
            <a:ext cx="838200" cy="2043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32164" fill="none">
                <a:moveTo>
                  <a:pt x="21600" y="32164"/>
                </a:moveTo>
                <a:cubicBezTo>
                  <a:pt x="9670" y="32164"/>
                  <a:pt x="0" y="22493"/>
                  <a:pt x="0" y="10564"/>
                </a:cubicBezTo>
                <a:cubicBezTo>
                  <a:pt x="-1" y="6864"/>
                  <a:pt x="950" y="3226"/>
                  <a:pt x="2759" y="-1"/>
                </a:cubicBezTo>
              </a:path>
              <a:path w="21600" h="32164" stroke="0">
                <a:moveTo>
                  <a:pt x="21600" y="32164"/>
                </a:moveTo>
                <a:cubicBezTo>
                  <a:pt x="9670" y="32164"/>
                  <a:pt x="0" y="22493"/>
                  <a:pt x="0" y="10564"/>
                </a:cubicBezTo>
                <a:cubicBezTo>
                  <a:pt x="-1" y="6864"/>
                  <a:pt x="950" y="3226"/>
                  <a:pt x="2759" y="-1"/>
                </a:cubicBezTo>
                <a:lnTo>
                  <a:pt x="21600" y="10564"/>
                </a:lnTo>
                <a:lnTo>
                  <a:pt x="21600" y="3216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Arc 6"/>
          <p:cNvSpPr/>
          <p:nvPr/>
        </p:nvSpPr>
        <p:spPr>
          <a:xfrm>
            <a:off x="4954588" y="1212850"/>
            <a:ext cx="838200" cy="2143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33751" fill="none">
                <a:moveTo>
                  <a:pt x="14601" y="33750"/>
                </a:moveTo>
                <a:cubicBezTo>
                  <a:pt x="5867" y="30759"/>
                  <a:pt x="0" y="22547"/>
                  <a:pt x="0" y="13316"/>
                </a:cubicBezTo>
                <a:cubicBezTo>
                  <a:pt x="-1" y="8488"/>
                  <a:pt x="1616" y="3800"/>
                  <a:pt x="4592" y="-1"/>
                </a:cubicBezTo>
              </a:path>
              <a:path w="21600" h="33751" stroke="0">
                <a:moveTo>
                  <a:pt x="14601" y="33750"/>
                </a:moveTo>
                <a:cubicBezTo>
                  <a:pt x="5867" y="30759"/>
                  <a:pt x="0" y="22547"/>
                  <a:pt x="0" y="13316"/>
                </a:cubicBezTo>
                <a:cubicBezTo>
                  <a:pt x="-1" y="8488"/>
                  <a:pt x="1616" y="3800"/>
                  <a:pt x="4592" y="-1"/>
                </a:cubicBezTo>
                <a:lnTo>
                  <a:pt x="21600" y="13316"/>
                </a:lnTo>
                <a:lnTo>
                  <a:pt x="14601" y="3375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Oval 7"/>
          <p:cNvSpPr/>
          <p:nvPr/>
        </p:nvSpPr>
        <p:spPr>
          <a:xfrm>
            <a:off x="3282950" y="3282950"/>
            <a:ext cx="368300" cy="368300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Oval 8"/>
          <p:cNvSpPr/>
          <p:nvPr/>
        </p:nvSpPr>
        <p:spPr>
          <a:xfrm>
            <a:off x="5568950" y="3282950"/>
            <a:ext cx="368300" cy="368300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Rectangle 9"/>
          <p:cNvSpPr/>
          <p:nvPr/>
        </p:nvSpPr>
        <p:spPr>
          <a:xfrm>
            <a:off x="3237230" y="3108008"/>
            <a:ext cx="458788" cy="6413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1273" name="Rectangle 10"/>
          <p:cNvSpPr/>
          <p:nvPr/>
        </p:nvSpPr>
        <p:spPr>
          <a:xfrm>
            <a:off x="5523865" y="3108008"/>
            <a:ext cx="458788" cy="6413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1274" name="Arc 11"/>
          <p:cNvSpPr/>
          <p:nvPr/>
        </p:nvSpPr>
        <p:spPr>
          <a:xfrm rot="3360000">
            <a:off x="5400675" y="909638"/>
            <a:ext cx="1690688" cy="2359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847" h="21550" fill="none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</a:path>
              <a:path w="20847" h="21550" stroke="0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  <a:lnTo>
                  <a:pt x="20847" y="0"/>
                </a:lnTo>
                <a:lnTo>
                  <a:pt x="19378" y="2154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Arc 12"/>
          <p:cNvSpPr/>
          <p:nvPr/>
        </p:nvSpPr>
        <p:spPr>
          <a:xfrm rot="-7440000">
            <a:off x="2124075" y="3731578"/>
            <a:ext cx="1690688" cy="2359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847" h="21550" fill="none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</a:path>
              <a:path w="20847" h="21550" stroke="0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  <a:lnTo>
                  <a:pt x="20847" y="0"/>
                </a:lnTo>
                <a:lnTo>
                  <a:pt x="19378" y="2154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6" name="Arc 13"/>
          <p:cNvSpPr/>
          <p:nvPr/>
        </p:nvSpPr>
        <p:spPr>
          <a:xfrm rot="7440000">
            <a:off x="5402263" y="3732213"/>
            <a:ext cx="1689100" cy="2359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20845" h="21551" fill="none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</a:path>
              <a:path w="20845" h="21551" stroke="0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  <a:lnTo>
                  <a:pt x="0" y="0"/>
                </a:lnTo>
                <a:lnTo>
                  <a:pt x="20845" y="566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Arc 14"/>
          <p:cNvSpPr/>
          <p:nvPr/>
        </p:nvSpPr>
        <p:spPr>
          <a:xfrm rot="-3360000">
            <a:off x="2125663" y="836613"/>
            <a:ext cx="1689100" cy="2359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20845" h="21551" fill="none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</a:path>
              <a:path w="20845" h="21551" stroke="0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  <a:lnTo>
                  <a:pt x="0" y="0"/>
                </a:lnTo>
                <a:lnTo>
                  <a:pt x="20845" y="566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Arc 15"/>
          <p:cNvSpPr/>
          <p:nvPr/>
        </p:nvSpPr>
        <p:spPr>
          <a:xfrm rot="1260000">
            <a:off x="5502275" y="3859848"/>
            <a:ext cx="2238375" cy="1192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363" h="21600" fill="none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</a:path>
              <a:path w="21363" h="21600" stroke="0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  <a:lnTo>
                  <a:pt x="21363" y="0"/>
                </a:lnTo>
                <a:lnTo>
                  <a:pt x="21363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Arc 16"/>
          <p:cNvSpPr/>
          <p:nvPr/>
        </p:nvSpPr>
        <p:spPr>
          <a:xfrm rot="-9540000">
            <a:off x="1447800" y="1839913"/>
            <a:ext cx="2238375" cy="1192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363" h="21600" fill="none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</a:path>
              <a:path w="21363" h="21600" stroke="0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  <a:lnTo>
                  <a:pt x="21363" y="0"/>
                </a:lnTo>
                <a:lnTo>
                  <a:pt x="21363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Arc 17"/>
          <p:cNvSpPr/>
          <p:nvPr/>
        </p:nvSpPr>
        <p:spPr>
          <a:xfrm rot="-1260000">
            <a:off x="1446213" y="3821113"/>
            <a:ext cx="2238375" cy="1192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1363" h="21600" fill="none">
                <a:moveTo>
                  <a:pt x="21362" y="3192"/>
                </a:moveTo>
                <a:cubicBezTo>
                  <a:pt x="19781" y="13771"/>
                  <a:pt x="10696" y="21599"/>
                  <a:pt x="0" y="21600"/>
                </a:cubicBezTo>
              </a:path>
              <a:path w="21363" h="21600" stroke="0">
                <a:moveTo>
                  <a:pt x="21362" y="3192"/>
                </a:moveTo>
                <a:cubicBezTo>
                  <a:pt x="19781" y="13771"/>
                  <a:pt x="10696" y="21599"/>
                  <a:pt x="0" y="21600"/>
                </a:cubicBezTo>
                <a:lnTo>
                  <a:pt x="0" y="0"/>
                </a:lnTo>
                <a:lnTo>
                  <a:pt x="21362" y="3192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Arc 18"/>
          <p:cNvSpPr/>
          <p:nvPr/>
        </p:nvSpPr>
        <p:spPr>
          <a:xfrm rot="9540000">
            <a:off x="5561013" y="1916113"/>
            <a:ext cx="2238375" cy="1192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1363" h="21600" fill="none">
                <a:moveTo>
                  <a:pt x="21362" y="3192"/>
                </a:moveTo>
                <a:cubicBezTo>
                  <a:pt x="19781" y="13771"/>
                  <a:pt x="10696" y="21599"/>
                  <a:pt x="0" y="21600"/>
                </a:cubicBezTo>
              </a:path>
              <a:path w="21363" h="21600" stroke="0">
                <a:moveTo>
                  <a:pt x="21362" y="3192"/>
                </a:moveTo>
                <a:cubicBezTo>
                  <a:pt x="19781" y="13771"/>
                  <a:pt x="10696" y="21599"/>
                  <a:pt x="0" y="21600"/>
                </a:cubicBezTo>
                <a:lnTo>
                  <a:pt x="0" y="0"/>
                </a:lnTo>
                <a:lnTo>
                  <a:pt x="21362" y="3192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2" name="Arc 19"/>
          <p:cNvSpPr/>
          <p:nvPr/>
        </p:nvSpPr>
        <p:spPr>
          <a:xfrm>
            <a:off x="5870575" y="2211388"/>
            <a:ext cx="2741613" cy="1905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9424" h="21600" fill="none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</a:path>
              <a:path w="19424" h="21600" stroke="0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  <a:lnTo>
                  <a:pt x="19424" y="21600"/>
                </a:lnTo>
                <a:lnTo>
                  <a:pt x="-1" y="1215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Arc 20"/>
          <p:cNvSpPr/>
          <p:nvPr/>
        </p:nvSpPr>
        <p:spPr>
          <a:xfrm rot="10800000">
            <a:off x="5870893" y="2820988"/>
            <a:ext cx="2741612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9433" h="21600" fill="none">
                <a:moveTo>
                  <a:pt x="0" y="0"/>
                </a:moveTo>
                <a:cubicBezTo>
                  <a:pt x="3" y="0"/>
                  <a:pt x="7" y="-1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</a:path>
              <a:path w="19433" h="21600" stroke="0">
                <a:moveTo>
                  <a:pt x="0" y="0"/>
                </a:moveTo>
                <a:cubicBezTo>
                  <a:pt x="3" y="0"/>
                  <a:pt x="7" y="-1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  <a:lnTo>
                  <a:pt x="1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4" name="Arc 21"/>
          <p:cNvSpPr/>
          <p:nvPr/>
        </p:nvSpPr>
        <p:spPr>
          <a:xfrm>
            <a:off x="609600" y="2135188"/>
            <a:ext cx="2741613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9433" h="21600" fill="none">
                <a:moveTo>
                  <a:pt x="0" y="0"/>
                </a:moveTo>
                <a:cubicBezTo>
                  <a:pt x="3" y="0"/>
                  <a:pt x="7" y="-1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</a:path>
              <a:path w="19433" h="21600" stroke="0">
                <a:moveTo>
                  <a:pt x="0" y="0"/>
                </a:moveTo>
                <a:cubicBezTo>
                  <a:pt x="3" y="0"/>
                  <a:pt x="7" y="-1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  <a:lnTo>
                  <a:pt x="1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5" name="Arc 22"/>
          <p:cNvSpPr/>
          <p:nvPr/>
        </p:nvSpPr>
        <p:spPr>
          <a:xfrm rot="10800000">
            <a:off x="611188" y="2820988"/>
            <a:ext cx="2741612" cy="1905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9424" h="21600" fill="none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</a:path>
              <a:path w="19424" h="21600" stroke="0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  <a:lnTo>
                  <a:pt x="19424" y="21600"/>
                </a:lnTo>
                <a:lnTo>
                  <a:pt x="-1" y="1215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6" name="Arc 23"/>
          <p:cNvSpPr/>
          <p:nvPr/>
        </p:nvSpPr>
        <p:spPr>
          <a:xfrm rot="-240000">
            <a:off x="5900738" y="2489200"/>
            <a:ext cx="3241675" cy="1706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17682" h="21481" fill="none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</a:path>
              <a:path w="17682" h="21481" stroke="0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  <a:lnTo>
                  <a:pt x="17682" y="0"/>
                </a:lnTo>
                <a:lnTo>
                  <a:pt x="15421" y="2148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7" name="Arc 24"/>
          <p:cNvSpPr/>
          <p:nvPr/>
        </p:nvSpPr>
        <p:spPr>
          <a:xfrm rot="10560000">
            <a:off x="58738" y="2717800"/>
            <a:ext cx="3241675" cy="1706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17682" h="21481" fill="none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</a:path>
              <a:path w="17682" h="21481" stroke="0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  <a:lnTo>
                  <a:pt x="17682" y="0"/>
                </a:lnTo>
                <a:lnTo>
                  <a:pt x="15421" y="2148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8" name="Arc 25"/>
          <p:cNvSpPr/>
          <p:nvPr/>
        </p:nvSpPr>
        <p:spPr>
          <a:xfrm rot="-10560000">
            <a:off x="5900738" y="2794000"/>
            <a:ext cx="3241675" cy="1706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7680" h="21482" fill="none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</a:path>
              <a:path w="17680" h="21482" stroke="0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  <a:lnTo>
                  <a:pt x="0" y="0"/>
                </a:lnTo>
                <a:lnTo>
                  <a:pt x="17679" y="1240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" name="Arc 26"/>
          <p:cNvSpPr/>
          <p:nvPr/>
        </p:nvSpPr>
        <p:spPr>
          <a:xfrm rot="240000">
            <a:off x="109538" y="2413000"/>
            <a:ext cx="3241675" cy="1706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7680" h="21482" fill="none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</a:path>
              <a:path w="17680" h="21482" stroke="0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  <a:lnTo>
                  <a:pt x="0" y="0"/>
                </a:lnTo>
                <a:lnTo>
                  <a:pt x="17679" y="1240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7"/>
          <p:cNvSpPr/>
          <p:nvPr/>
        </p:nvSpPr>
        <p:spPr>
          <a:xfrm>
            <a:off x="5943600" y="3429000"/>
            <a:ext cx="2895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11291" name="Line 28"/>
          <p:cNvSpPr/>
          <p:nvPr/>
        </p:nvSpPr>
        <p:spPr>
          <a:xfrm flipH="1">
            <a:off x="457200" y="3429000"/>
            <a:ext cx="2743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1295400" y="150813"/>
            <a:ext cx="5873750" cy="5794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sx="999" sy="999" algn="ctr" rotWithShape="0">
              <a:schemeClr val="bg2"/>
            </a:outerShdw>
          </a:effectLst>
        </p:spPr>
        <p:txBody>
          <a:bodyPr wrap="none" lIns="92075" tIns="46038" rIns="92075" bIns="46038" anchor="t">
            <a:spAutoFit/>
          </a:bodyPr>
          <a:lstStyle/>
          <a:p>
            <a:pPr algn="ctr"/>
            <a:r>
              <a:rPr lang="zh-CN" altLang="en-US" sz="3200" dirty="0">
                <a:latin typeface="Bookman Old Style" pitchFamily="18" charset="0"/>
                <a:ea typeface="宋体" panose="02010600030101010101" pitchFamily="2" charset="-122"/>
              </a:rPr>
              <a:t>一对异号不等量点电荷的电场线</a:t>
            </a:r>
          </a:p>
        </p:txBody>
      </p:sp>
      <p:sp>
        <p:nvSpPr>
          <p:cNvPr id="12290" name="Line 3"/>
          <p:cNvSpPr/>
          <p:nvPr/>
        </p:nvSpPr>
        <p:spPr>
          <a:xfrm>
            <a:off x="3200400" y="32004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91" name="Line 4"/>
          <p:cNvSpPr/>
          <p:nvPr/>
        </p:nvSpPr>
        <p:spPr>
          <a:xfrm>
            <a:off x="5562600" y="3200400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92" name="Arc 5"/>
          <p:cNvSpPr/>
          <p:nvPr/>
        </p:nvSpPr>
        <p:spPr>
          <a:xfrm>
            <a:off x="1289050" y="2209800"/>
            <a:ext cx="1912938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087" h="21600" fill="none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</a:path>
              <a:path w="20087" h="21600" stroke="0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  <a:lnTo>
                  <a:pt x="20087" y="0"/>
                </a:lnTo>
                <a:lnTo>
                  <a:pt x="20087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Arc 6"/>
          <p:cNvSpPr/>
          <p:nvPr/>
        </p:nvSpPr>
        <p:spPr>
          <a:xfrm>
            <a:off x="1620838" y="457200"/>
            <a:ext cx="1581150" cy="3048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0366" h="21600" fill="none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</a:path>
              <a:path w="20366" h="21600" stroke="0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  <a:lnTo>
                  <a:pt x="20366" y="0"/>
                </a:lnTo>
                <a:lnTo>
                  <a:pt x="20366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Arc 7"/>
          <p:cNvSpPr/>
          <p:nvPr/>
        </p:nvSpPr>
        <p:spPr>
          <a:xfrm rot="10800000">
            <a:off x="2225675" y="3505200"/>
            <a:ext cx="898525" cy="2743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1209" h="21600" fill="none">
                <a:moveTo>
                  <a:pt x="21208" y="4091"/>
                </a:moveTo>
                <a:cubicBezTo>
                  <a:pt x="19247" y="14256"/>
                  <a:pt x="10351" y="21599"/>
                  <a:pt x="0" y="21600"/>
                </a:cubicBezTo>
              </a:path>
              <a:path w="21209" h="21600" stroke="0">
                <a:moveTo>
                  <a:pt x="21208" y="4091"/>
                </a:moveTo>
                <a:cubicBezTo>
                  <a:pt x="19247" y="14256"/>
                  <a:pt x="10351" y="21599"/>
                  <a:pt x="0" y="21600"/>
                </a:cubicBezTo>
                <a:lnTo>
                  <a:pt x="0" y="0"/>
                </a:lnTo>
                <a:lnTo>
                  <a:pt x="21208" y="409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Arc 8"/>
          <p:cNvSpPr/>
          <p:nvPr/>
        </p:nvSpPr>
        <p:spPr>
          <a:xfrm rot="1860000">
            <a:off x="2906713" y="917575"/>
            <a:ext cx="1219200" cy="25479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21600" h="21248" fill="none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</a:path>
              <a:path w="21600" h="21248" stroke="0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  <a:lnTo>
                  <a:pt x="21600" y="0"/>
                </a:lnTo>
                <a:lnTo>
                  <a:pt x="17717" y="2124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Arc 9"/>
          <p:cNvSpPr/>
          <p:nvPr/>
        </p:nvSpPr>
        <p:spPr>
          <a:xfrm rot="-360000">
            <a:off x="3057525" y="1152525"/>
            <a:ext cx="3355975" cy="2362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19179" fill="none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</a:path>
              <a:path w="21600" h="19179" stroke="0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  <a:lnTo>
                  <a:pt x="21600" y="19179"/>
                </a:lnTo>
                <a:lnTo>
                  <a:pt x="0" y="1917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Arc 10"/>
          <p:cNvSpPr/>
          <p:nvPr/>
        </p:nvSpPr>
        <p:spPr>
          <a:xfrm rot="-1320000">
            <a:off x="4821238" y="698500"/>
            <a:ext cx="2192337" cy="990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194" h="21600" fill="none">
                <a:moveTo>
                  <a:pt x="0" y="8"/>
                </a:moveTo>
                <a:cubicBezTo>
                  <a:pt x="197" y="2"/>
                  <a:pt x="395" y="-1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</a:path>
              <a:path w="22194" h="21600" stroke="0">
                <a:moveTo>
                  <a:pt x="0" y="8"/>
                </a:moveTo>
                <a:cubicBezTo>
                  <a:pt x="197" y="2"/>
                  <a:pt x="395" y="-1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  <a:lnTo>
                  <a:pt x="594" y="21600"/>
                </a:lnTo>
                <a:lnTo>
                  <a:pt x="0" y="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Arc 11"/>
          <p:cNvSpPr/>
          <p:nvPr/>
        </p:nvSpPr>
        <p:spPr>
          <a:xfrm rot="-6780000">
            <a:off x="5503863" y="1189038"/>
            <a:ext cx="1562100" cy="2406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564" h="21600" fill="none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</a:path>
              <a:path w="21564" h="21600" stroke="0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  <a:lnTo>
                  <a:pt x="21564" y="0"/>
                </a:lnTo>
                <a:lnTo>
                  <a:pt x="21564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Arc 12"/>
          <p:cNvSpPr/>
          <p:nvPr/>
        </p:nvSpPr>
        <p:spPr>
          <a:xfrm>
            <a:off x="3230563" y="1525588"/>
            <a:ext cx="2514600" cy="2286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603" h="21600" fill="none">
                <a:moveTo>
                  <a:pt x="-1" y="18286"/>
                </a:moveTo>
                <a:cubicBezTo>
                  <a:pt x="1633" y="7762"/>
                  <a:pt x="10693" y="-1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</a:path>
              <a:path w="21603" h="21600" stroke="0">
                <a:moveTo>
                  <a:pt x="-1" y="18286"/>
                </a:moveTo>
                <a:cubicBezTo>
                  <a:pt x="1633" y="7762"/>
                  <a:pt x="10693" y="-1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  <a:lnTo>
                  <a:pt x="21344" y="21600"/>
                </a:lnTo>
                <a:lnTo>
                  <a:pt x="-1" y="18286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Arc 13"/>
          <p:cNvSpPr/>
          <p:nvPr/>
        </p:nvSpPr>
        <p:spPr>
          <a:xfrm>
            <a:off x="5751513" y="1525588"/>
            <a:ext cx="552450" cy="685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375" h="21600" fill="none">
                <a:moveTo>
                  <a:pt x="-1" y="64"/>
                </a:moveTo>
                <a:cubicBezTo>
                  <a:pt x="555" y="21"/>
                  <a:pt x="1112" y="-1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</a:path>
              <a:path w="22375" h="21600" stroke="0">
                <a:moveTo>
                  <a:pt x="-1" y="64"/>
                </a:moveTo>
                <a:cubicBezTo>
                  <a:pt x="555" y="21"/>
                  <a:pt x="1112" y="-1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  <a:lnTo>
                  <a:pt x="1670" y="21600"/>
                </a:lnTo>
                <a:lnTo>
                  <a:pt x="-1" y="6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Arc 14"/>
          <p:cNvSpPr/>
          <p:nvPr/>
        </p:nvSpPr>
        <p:spPr>
          <a:xfrm rot="10800000">
            <a:off x="3392488" y="2058988"/>
            <a:ext cx="2933700" cy="1473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14149" fill="none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</a:path>
              <a:path w="21600" h="14149" stroke="0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  <a:lnTo>
                  <a:pt x="21600" y="14149"/>
                </a:lnTo>
                <a:lnTo>
                  <a:pt x="0" y="1414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Arc 15"/>
          <p:cNvSpPr/>
          <p:nvPr/>
        </p:nvSpPr>
        <p:spPr>
          <a:xfrm>
            <a:off x="3189288" y="2135188"/>
            <a:ext cx="1841500" cy="3429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6833" h="21595" fill="none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</a:path>
              <a:path w="16833" h="21595" stroke="0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  <a:lnTo>
                  <a:pt x="16833" y="21595"/>
                </a:lnTo>
                <a:lnTo>
                  <a:pt x="-1" y="805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Arc 16"/>
          <p:cNvSpPr/>
          <p:nvPr/>
        </p:nvSpPr>
        <p:spPr>
          <a:xfrm>
            <a:off x="4875213" y="2135188"/>
            <a:ext cx="514350" cy="554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257" h="21600" fill="none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</a:path>
              <a:path w="13257" h="21600" stroke="0">
                <a:moveTo>
                  <a:pt x="0" y="0"/>
                </a:moveTo>
                <a:cubicBezTo>
                  <a:pt x="13" y="0"/>
                  <a:pt x="27" y="-1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  <a:lnTo>
                  <a:pt x="4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Arc 17"/>
          <p:cNvSpPr/>
          <p:nvPr/>
        </p:nvSpPr>
        <p:spPr>
          <a:xfrm>
            <a:off x="3429000" y="2743200"/>
            <a:ext cx="1651000" cy="129063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9503" h="21510" fill="none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</a:path>
              <a:path w="19503" h="21510" stroke="0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  <a:lnTo>
                  <a:pt x="19503" y="21510"/>
                </a:lnTo>
                <a:lnTo>
                  <a:pt x="-1" y="12225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Arc 18"/>
          <p:cNvSpPr/>
          <p:nvPr/>
        </p:nvSpPr>
        <p:spPr>
          <a:xfrm>
            <a:off x="4716463" y="2708275"/>
            <a:ext cx="877887" cy="838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2622" h="21600" fill="none">
                <a:moveTo>
                  <a:pt x="0" y="24"/>
                </a:moveTo>
                <a:cubicBezTo>
                  <a:pt x="340" y="8"/>
                  <a:pt x="681" y="-1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</a:path>
              <a:path w="22622" h="21600" stroke="0">
                <a:moveTo>
                  <a:pt x="0" y="24"/>
                </a:moveTo>
                <a:cubicBezTo>
                  <a:pt x="340" y="8"/>
                  <a:pt x="681" y="-1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  <a:lnTo>
                  <a:pt x="1022" y="21600"/>
                </a:lnTo>
                <a:lnTo>
                  <a:pt x="0" y="2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6" name="Arc 19"/>
          <p:cNvSpPr/>
          <p:nvPr/>
        </p:nvSpPr>
        <p:spPr>
          <a:xfrm rot="-9060000">
            <a:off x="5129213" y="2368550"/>
            <a:ext cx="754062" cy="949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24375" h="21600" fill="none">
                <a:moveTo>
                  <a:pt x="24375" y="21421"/>
                </a:moveTo>
                <a:cubicBezTo>
                  <a:pt x="23454" y="21540"/>
                  <a:pt x="22527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24375" h="21600" stroke="0">
                <a:moveTo>
                  <a:pt x="24375" y="21421"/>
                </a:moveTo>
                <a:cubicBezTo>
                  <a:pt x="23454" y="21540"/>
                  <a:pt x="22527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4375" y="2142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Arc 20"/>
          <p:cNvSpPr/>
          <p:nvPr/>
        </p:nvSpPr>
        <p:spPr>
          <a:xfrm rot="-10440000">
            <a:off x="3055938" y="3743325"/>
            <a:ext cx="3355975" cy="2362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19183" fill="none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</a:path>
              <a:path w="21600" h="19183" stroke="0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  <a:lnTo>
                  <a:pt x="0" y="19183"/>
                </a:lnTo>
                <a:lnTo>
                  <a:pt x="9928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Arc 21"/>
          <p:cNvSpPr/>
          <p:nvPr/>
        </p:nvSpPr>
        <p:spPr>
          <a:xfrm rot="-9900000">
            <a:off x="4795838" y="5586413"/>
            <a:ext cx="2238375" cy="85407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4732" h="21600" fill="none">
                <a:moveTo>
                  <a:pt x="0" y="20637"/>
                </a:moveTo>
                <a:cubicBezTo>
                  <a:pt x="515" y="9093"/>
                  <a:pt x="10024" y="-1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</a:path>
              <a:path w="24732" h="21600" stroke="0">
                <a:moveTo>
                  <a:pt x="0" y="20637"/>
                </a:moveTo>
                <a:cubicBezTo>
                  <a:pt x="515" y="9093"/>
                  <a:pt x="10024" y="-1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  <a:lnTo>
                  <a:pt x="21579" y="21600"/>
                </a:lnTo>
                <a:lnTo>
                  <a:pt x="0" y="20637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Arc 22"/>
          <p:cNvSpPr/>
          <p:nvPr/>
        </p:nvSpPr>
        <p:spPr>
          <a:xfrm rot="-4020000">
            <a:off x="5486400" y="3487738"/>
            <a:ext cx="1597025" cy="24241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671" h="21600" fill="none">
                <a:moveTo>
                  <a:pt x="21671" y="1260"/>
                </a:moveTo>
                <a:cubicBezTo>
                  <a:pt x="21003" y="12680"/>
                  <a:pt x="11547" y="21599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</a:path>
              <a:path w="21671" h="21600" stroke="0">
                <a:moveTo>
                  <a:pt x="21671" y="1260"/>
                </a:moveTo>
                <a:cubicBezTo>
                  <a:pt x="21003" y="12680"/>
                  <a:pt x="11547" y="21599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  <a:lnTo>
                  <a:pt x="108" y="0"/>
                </a:lnTo>
                <a:lnTo>
                  <a:pt x="21671" y="126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Arc 23"/>
          <p:cNvSpPr/>
          <p:nvPr/>
        </p:nvSpPr>
        <p:spPr>
          <a:xfrm rot="10800000">
            <a:off x="3198813" y="3506788"/>
            <a:ext cx="2546350" cy="2286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1873" h="21600" fill="none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>
                <a:moveTo>
                  <a:pt x="-1" y="1"/>
                </a:moveTo>
                <a:cubicBezTo>
                  <a:pt x="90" y="0"/>
                  <a:pt x="181" y="-1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1" name="Arc 24"/>
          <p:cNvSpPr/>
          <p:nvPr/>
        </p:nvSpPr>
        <p:spPr>
          <a:xfrm>
            <a:off x="3390900" y="3582988"/>
            <a:ext cx="2933700" cy="1473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14155" fill="none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</a:path>
              <a:path w="21600" h="14155" stroke="0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  <a:lnTo>
                  <a:pt x="0" y="14155"/>
                </a:lnTo>
                <a:lnTo>
                  <a:pt x="16315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Arc 25"/>
          <p:cNvSpPr/>
          <p:nvPr/>
        </p:nvSpPr>
        <p:spPr>
          <a:xfrm rot="10800000">
            <a:off x="5753100" y="5030788"/>
            <a:ext cx="573088" cy="762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3206" h="21600" fill="none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</a:path>
              <a:path w="23206" h="21600" stroke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Arc 26"/>
          <p:cNvSpPr/>
          <p:nvPr/>
        </p:nvSpPr>
        <p:spPr>
          <a:xfrm rot="10800000">
            <a:off x="3232150" y="1524000"/>
            <a:ext cx="2025650" cy="35036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17144" h="21567" fill="none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</a:path>
              <a:path w="17144" h="21567" stroke="0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  <a:lnTo>
                  <a:pt x="0" y="21567"/>
                </a:lnTo>
                <a:lnTo>
                  <a:pt x="1194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4" name="Arc 27"/>
          <p:cNvSpPr/>
          <p:nvPr/>
        </p:nvSpPr>
        <p:spPr>
          <a:xfrm rot="-1740000">
            <a:off x="5159375" y="3763963"/>
            <a:ext cx="782638" cy="11493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0" t="0" r="0" b="0"/>
            <a:pathLst>
              <a:path w="24429" h="24788" fill="none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</a:path>
              <a:path w="24429" h="24788" stroke="0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  <a:lnTo>
                  <a:pt x="2829" y="3188"/>
                </a:lnTo>
                <a:lnTo>
                  <a:pt x="24192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Arc 28"/>
          <p:cNvSpPr/>
          <p:nvPr/>
        </p:nvSpPr>
        <p:spPr>
          <a:xfrm rot="9540000">
            <a:off x="5002213" y="4289425"/>
            <a:ext cx="357187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090" h="21600" fill="none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</a:path>
              <a:path w="11090" h="21600" stroke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  <a:lnTo>
                  <a:pt x="49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Arc 29"/>
          <p:cNvSpPr/>
          <p:nvPr/>
        </p:nvSpPr>
        <p:spPr>
          <a:xfrm rot="10320000">
            <a:off x="3232150" y="3128963"/>
            <a:ext cx="1797050" cy="1290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227" h="21512" fill="none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</a:path>
              <a:path w="21227" h="21512" stroke="0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  <a:lnTo>
                  <a:pt x="0" y="21512"/>
                </a:lnTo>
                <a:lnTo>
                  <a:pt x="1948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7" name="Arc 30"/>
          <p:cNvSpPr/>
          <p:nvPr/>
        </p:nvSpPr>
        <p:spPr>
          <a:xfrm rot="10800000">
            <a:off x="4724400" y="3506788"/>
            <a:ext cx="838200" cy="8223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21210" fill="none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</a:path>
              <a:path w="21600" h="21210" stroke="0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  <a:lnTo>
                  <a:pt x="21600" y="21210"/>
                </a:lnTo>
                <a:lnTo>
                  <a:pt x="0" y="2121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8" name="Arc 31"/>
          <p:cNvSpPr/>
          <p:nvPr/>
        </p:nvSpPr>
        <p:spPr>
          <a:xfrm rot="9240000">
            <a:off x="2754313" y="3594100"/>
            <a:ext cx="1219200" cy="25415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21600" h="21195" fill="none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</a:path>
              <a:path w="21600" h="21195" stroke="0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9" name="Arc 32"/>
          <p:cNvSpPr/>
          <p:nvPr/>
        </p:nvSpPr>
        <p:spPr>
          <a:xfrm>
            <a:off x="2439988" y="1239838"/>
            <a:ext cx="762000" cy="2265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1600" h="29198" fill="none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-1" y="5003"/>
                  <a:pt x="467" y="2429"/>
                  <a:pt x="1380" y="0"/>
                </a:cubicBezTo>
              </a:path>
              <a:path w="21600" h="29198" stroke="0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-1" y="5003"/>
                  <a:pt x="467" y="2429"/>
                  <a:pt x="1380" y="0"/>
                </a:cubicBezTo>
                <a:lnTo>
                  <a:pt x="21600" y="7598"/>
                </a:lnTo>
                <a:lnTo>
                  <a:pt x="21600" y="2919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Arc 33"/>
          <p:cNvSpPr/>
          <p:nvPr/>
        </p:nvSpPr>
        <p:spPr>
          <a:xfrm rot="10800000">
            <a:off x="1544638" y="3505200"/>
            <a:ext cx="1581150" cy="3048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20363" h="21600" fill="none">
                <a:moveTo>
                  <a:pt x="20363" y="7204"/>
                </a:moveTo>
                <a:cubicBezTo>
                  <a:pt x="17310" y="15832"/>
                  <a:pt x="9152" y="21599"/>
                  <a:pt x="0" y="21600"/>
                </a:cubicBezTo>
              </a:path>
              <a:path w="20363" h="21600" stroke="0">
                <a:moveTo>
                  <a:pt x="20363" y="7204"/>
                </a:moveTo>
                <a:cubicBezTo>
                  <a:pt x="17310" y="15832"/>
                  <a:pt x="9152" y="21599"/>
                  <a:pt x="0" y="21600"/>
                </a:cubicBezTo>
                <a:lnTo>
                  <a:pt x="0" y="0"/>
                </a:lnTo>
                <a:lnTo>
                  <a:pt x="20363" y="7204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1" name="Arc 34"/>
          <p:cNvSpPr/>
          <p:nvPr/>
        </p:nvSpPr>
        <p:spPr>
          <a:xfrm rot="10500000">
            <a:off x="1211263" y="3581400"/>
            <a:ext cx="2020887" cy="1295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21219" h="21600" fill="none">
                <a:moveTo>
                  <a:pt x="21219" y="7948"/>
                </a:moveTo>
                <a:cubicBezTo>
                  <a:pt x="17958" y="16187"/>
                  <a:pt x="9996" y="21599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</a:path>
              <a:path w="21219" h="21600" stroke="0">
                <a:moveTo>
                  <a:pt x="21219" y="7948"/>
                </a:moveTo>
                <a:cubicBezTo>
                  <a:pt x="17958" y="16187"/>
                  <a:pt x="9996" y="21599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  <a:lnTo>
                  <a:pt x="1135" y="0"/>
                </a:lnTo>
                <a:lnTo>
                  <a:pt x="21219" y="7948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2" name="Oval 35"/>
          <p:cNvSpPr/>
          <p:nvPr/>
        </p:nvSpPr>
        <p:spPr>
          <a:xfrm>
            <a:off x="2825750" y="3206750"/>
            <a:ext cx="673100" cy="673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3" name="Oval 36"/>
          <p:cNvSpPr/>
          <p:nvPr/>
        </p:nvSpPr>
        <p:spPr>
          <a:xfrm>
            <a:off x="5264150" y="3206750"/>
            <a:ext cx="673100" cy="673100"/>
          </a:xfrm>
          <a:prstGeom prst="ellipse">
            <a:avLst/>
          </a:prstGeom>
          <a:solidFill>
            <a:srgbClr val="CC3300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4" name="Rectangle 37"/>
          <p:cNvSpPr/>
          <p:nvPr/>
        </p:nvSpPr>
        <p:spPr>
          <a:xfrm>
            <a:off x="2667000" y="3298825"/>
            <a:ext cx="955675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+2</a:t>
            </a:r>
            <a:r>
              <a:rPr lang="en-US" altLang="zh-CN" i="1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2325" name="Rectangle 38"/>
          <p:cNvSpPr/>
          <p:nvPr/>
        </p:nvSpPr>
        <p:spPr>
          <a:xfrm>
            <a:off x="5356225" y="3249613"/>
            <a:ext cx="455613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i="1" dirty="0">
                <a:solidFill>
                  <a:srgbClr val="FFFF00"/>
                </a:solidFill>
                <a:latin typeface="Bookman Old Style" pitchFamily="18" charset="0"/>
                <a:ea typeface="宋体" panose="02010600030101010101" pitchFamily="2" charset="-122"/>
              </a:rPr>
              <a:t>-q</a:t>
            </a:r>
          </a:p>
        </p:txBody>
      </p:sp>
      <p:sp>
        <p:nvSpPr>
          <p:cNvPr id="12326" name="Line 41"/>
          <p:cNvSpPr/>
          <p:nvPr/>
        </p:nvSpPr>
        <p:spPr>
          <a:xfrm>
            <a:off x="3505200" y="35814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12327" name="Line 42"/>
          <p:cNvSpPr/>
          <p:nvPr/>
        </p:nvSpPr>
        <p:spPr>
          <a:xfrm>
            <a:off x="4419600" y="35814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28" name="Arc 43"/>
          <p:cNvSpPr/>
          <p:nvPr/>
        </p:nvSpPr>
        <p:spPr>
          <a:xfrm>
            <a:off x="5943600" y="0"/>
            <a:ext cx="858838" cy="3505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7609" h="21600" fill="none">
                <a:moveTo>
                  <a:pt x="7609" y="20215"/>
                </a:moveTo>
                <a:cubicBezTo>
                  <a:pt x="5176" y="21130"/>
                  <a:pt x="2599" y="21599"/>
                  <a:pt x="0" y="21600"/>
                </a:cubicBezTo>
              </a:path>
              <a:path w="7609" h="21600" stroke="0">
                <a:moveTo>
                  <a:pt x="7609" y="20215"/>
                </a:moveTo>
                <a:cubicBezTo>
                  <a:pt x="5176" y="21130"/>
                  <a:pt x="2599" y="21599"/>
                  <a:pt x="0" y="21600"/>
                </a:cubicBezTo>
                <a:lnTo>
                  <a:pt x="0" y="0"/>
                </a:lnTo>
                <a:lnTo>
                  <a:pt x="7609" y="20215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9" name="Arc 44"/>
          <p:cNvSpPr/>
          <p:nvPr/>
        </p:nvSpPr>
        <p:spPr>
          <a:xfrm>
            <a:off x="5867400" y="3582988"/>
            <a:ext cx="817563" cy="3275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816" h="21600" fill="none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</a:path>
              <a:path w="6816" h="21600" stroke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  <a:lnTo>
                  <a:pt x="1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0" name="Arc 45"/>
          <p:cNvSpPr/>
          <p:nvPr/>
        </p:nvSpPr>
        <p:spPr>
          <a:xfrm>
            <a:off x="5943600" y="0"/>
            <a:ext cx="2157413" cy="32940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9104" h="20298" fill="none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</a:path>
              <a:path w="19104" h="20298" stroke="0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  <a:lnTo>
                  <a:pt x="0" y="0"/>
                </a:lnTo>
                <a:lnTo>
                  <a:pt x="19103" y="10079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1" name="Arc 46"/>
          <p:cNvSpPr/>
          <p:nvPr/>
        </p:nvSpPr>
        <p:spPr>
          <a:xfrm>
            <a:off x="6096000" y="3719513"/>
            <a:ext cx="2078038" cy="3216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17330" h="21214" fill="none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</a:path>
              <a:path w="17330" h="21214" stroke="0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  <a:lnTo>
                  <a:pt x="0" y="21214"/>
                </a:lnTo>
                <a:lnTo>
                  <a:pt x="4064" y="-1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2" name="Rectangle 49"/>
          <p:cNvSpPr/>
          <p:nvPr/>
        </p:nvSpPr>
        <p:spPr>
          <a:xfrm>
            <a:off x="1507967" y="6278563"/>
            <a:ext cx="5266055" cy="58356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GB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电场线满足 </a:t>
            </a:r>
            <a:r>
              <a:rPr lang="en-GB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N2/N1=Q2/Q1 </a:t>
            </a:r>
            <a:r>
              <a:rPr lang="zh-CN" altLang="en-GB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/>
          </p:nvPr>
        </p:nvSpPr>
        <p:spPr>
          <a:xfrm>
            <a:off x="312738" y="152400"/>
            <a:ext cx="4259262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二、电通量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Electric Flux</a:t>
            </a:r>
            <a:endParaRPr lang="en-US" altLang="zh-CN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94" name="Text Box 42"/>
          <p:cNvSpPr txBox="1"/>
          <p:nvPr/>
        </p:nvSpPr>
        <p:spPr>
          <a:xfrm>
            <a:off x="752475" y="685800"/>
            <a:ext cx="64658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电通量：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通过某曲面的电场线的条数。</a:t>
            </a: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95" name="Text Box 43"/>
          <p:cNvSpPr txBox="1"/>
          <p:nvPr/>
        </p:nvSpPr>
        <p:spPr>
          <a:xfrm>
            <a:off x="468313" y="1220788"/>
            <a:ext cx="5965825" cy="955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均匀电场中，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为平面且平面垂直与电场强度：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97" name="Text Box 45"/>
          <p:cNvSpPr txBox="1"/>
          <p:nvPr/>
        </p:nvSpPr>
        <p:spPr>
          <a:xfrm>
            <a:off x="312738" y="2190750"/>
            <a:ext cx="572928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此时通过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的电场线的条数为：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endParaRPr lang="en-US" altLang="zh-CN" sz="2800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77199" name="Object 47"/>
          <p:cNvGraphicFramePr>
            <a:graphicFrameLocks noChangeAspect="1"/>
          </p:cNvGraphicFramePr>
          <p:nvPr/>
        </p:nvGraphicFramePr>
        <p:xfrm>
          <a:off x="2581275" y="2690813"/>
          <a:ext cx="16113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3" imgW="596900" imgH="228600" progId="Equation.3">
                  <p:embed/>
                </p:oleObj>
              </mc:Choice>
              <mc:Fallback>
                <p:oleObj r:id="rId3" imgW="5969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275" y="2690813"/>
                        <a:ext cx="1611313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00" name="Text Box 48"/>
          <p:cNvSpPr txBox="1"/>
          <p:nvPr/>
        </p:nvSpPr>
        <p:spPr>
          <a:xfrm>
            <a:off x="582613" y="2690813"/>
            <a:ext cx="18367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故有：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6100763" y="1447800"/>
            <a:ext cx="2862262" cy="1752600"/>
            <a:chOff x="3408" y="960"/>
            <a:chExt cx="1803" cy="1104"/>
          </a:xfrm>
        </p:grpSpPr>
        <p:sp>
          <p:nvSpPr>
            <p:cNvPr id="15368" name="Line 50"/>
            <p:cNvSpPr/>
            <p:nvPr/>
          </p:nvSpPr>
          <p:spPr>
            <a:xfrm flipH="1">
              <a:off x="3888" y="1104"/>
              <a:ext cx="384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69" name="Line 51"/>
            <p:cNvSpPr/>
            <p:nvPr/>
          </p:nvSpPr>
          <p:spPr>
            <a:xfrm flipH="1">
              <a:off x="3888" y="1680"/>
              <a:ext cx="384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0" name="Line 52"/>
            <p:cNvSpPr/>
            <p:nvPr/>
          </p:nvSpPr>
          <p:spPr>
            <a:xfrm>
              <a:off x="3888" y="1488"/>
              <a:ext cx="0" cy="57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1" name="Line 53"/>
            <p:cNvSpPr/>
            <p:nvPr/>
          </p:nvSpPr>
          <p:spPr>
            <a:xfrm>
              <a:off x="4272" y="1104"/>
              <a:ext cx="0" cy="57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2" name="Line 54"/>
            <p:cNvSpPr/>
            <p:nvPr/>
          </p:nvSpPr>
          <p:spPr>
            <a:xfrm>
              <a:off x="4176" y="1392"/>
              <a:ext cx="72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3" name="Line 55"/>
            <p:cNvSpPr/>
            <p:nvPr/>
          </p:nvSpPr>
          <p:spPr>
            <a:xfrm>
              <a:off x="4224" y="1632"/>
              <a:ext cx="72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4" name="Line 56"/>
            <p:cNvSpPr/>
            <p:nvPr/>
          </p:nvSpPr>
          <p:spPr>
            <a:xfrm>
              <a:off x="4032" y="1584"/>
              <a:ext cx="72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5" name="Line 57"/>
            <p:cNvSpPr/>
            <p:nvPr/>
          </p:nvSpPr>
          <p:spPr>
            <a:xfrm>
              <a:off x="4032" y="1824"/>
              <a:ext cx="72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6" name="Line 58"/>
            <p:cNvSpPr/>
            <p:nvPr/>
          </p:nvSpPr>
          <p:spPr>
            <a:xfrm>
              <a:off x="3504" y="1392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7" name="Line 59"/>
            <p:cNvSpPr/>
            <p:nvPr/>
          </p:nvSpPr>
          <p:spPr>
            <a:xfrm>
              <a:off x="3456" y="1728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8" name="Line 60"/>
            <p:cNvSpPr/>
            <p:nvPr/>
          </p:nvSpPr>
          <p:spPr>
            <a:xfrm>
              <a:off x="3408" y="1584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9" name="Line 61"/>
            <p:cNvSpPr/>
            <p:nvPr/>
          </p:nvSpPr>
          <p:spPr>
            <a:xfrm>
              <a:off x="3456" y="1824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0" name="Text Box 62"/>
            <p:cNvSpPr txBox="1"/>
            <p:nvPr/>
          </p:nvSpPr>
          <p:spPr>
            <a:xfrm>
              <a:off x="4967" y="156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Text Box 63"/>
            <p:cNvSpPr txBox="1"/>
            <p:nvPr/>
          </p:nvSpPr>
          <p:spPr>
            <a:xfrm>
              <a:off x="4272" y="960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177217" name="Text Box 65"/>
          <p:cNvSpPr txBox="1"/>
          <p:nvPr/>
        </p:nvSpPr>
        <p:spPr>
          <a:xfrm>
            <a:off x="468313" y="3325813"/>
            <a:ext cx="5395912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均匀电场中，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为平面但与 </a:t>
            </a:r>
            <a:r>
              <a:rPr lang="en-US" altLang="zh-CN" sz="2800" b="1" i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不垂直：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5867400" y="4014788"/>
            <a:ext cx="3313113" cy="2062162"/>
            <a:chOff x="3573" y="2220"/>
            <a:chExt cx="2087" cy="1299"/>
          </a:xfrm>
        </p:grpSpPr>
        <p:grpSp>
          <p:nvGrpSpPr>
            <p:cNvPr id="15384" name="Group 67"/>
            <p:cNvGrpSpPr/>
            <p:nvPr/>
          </p:nvGrpSpPr>
          <p:grpSpPr>
            <a:xfrm>
              <a:off x="3573" y="2220"/>
              <a:ext cx="2087" cy="1299"/>
              <a:chOff x="3546" y="2088"/>
              <a:chExt cx="2087" cy="1299"/>
            </a:xfrm>
          </p:grpSpPr>
          <p:sp>
            <p:nvSpPr>
              <p:cNvPr id="15385" name="AutoShape 11"/>
              <p:cNvSpPr/>
              <p:nvPr/>
            </p:nvSpPr>
            <p:spPr>
              <a:xfrm rot="2969854">
                <a:off x="3931" y="2332"/>
                <a:ext cx="1299" cy="808"/>
              </a:xfrm>
              <a:prstGeom prst="parallelogram">
                <a:avLst>
                  <a:gd name="adj" fmla="val 33992"/>
                </a:avLst>
              </a:prstGeom>
              <a:solidFill>
                <a:srgbClr val="FFFFFF"/>
              </a:solidFill>
              <a:ln w="28575" cap="flat" cmpd="sng">
                <a:solidFill>
                  <a:srgbClr val="00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6" name="AutoShape 12" descr="浅色上对角线"/>
              <p:cNvSpPr/>
              <p:nvPr/>
            </p:nvSpPr>
            <p:spPr>
              <a:xfrm>
                <a:off x="3876" y="2516"/>
                <a:ext cx="521" cy="656"/>
              </a:xfrm>
              <a:prstGeom prst="rtTriangle">
                <a:avLst/>
              </a:prstGeom>
              <a:pattFill prst="ltUpDiag">
                <a:fgClr>
                  <a:srgbClr val="FF6600"/>
                </a:fgClr>
                <a:bgClr>
                  <a:srgbClr val="FFFFFF"/>
                </a:bgClr>
              </a:pattFill>
              <a:ln w="28575" cap="flat" cmpd="sng">
                <a:solidFill>
                  <a:srgbClr val="00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7" name="Line 13"/>
              <p:cNvSpPr/>
              <p:nvPr/>
            </p:nvSpPr>
            <p:spPr>
              <a:xfrm>
                <a:off x="3876" y="3172"/>
                <a:ext cx="631" cy="11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88" name="Line 14"/>
              <p:cNvSpPr/>
              <p:nvPr/>
            </p:nvSpPr>
            <p:spPr>
              <a:xfrm>
                <a:off x="4562" y="2427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89" name="Line 15"/>
              <p:cNvSpPr/>
              <p:nvPr/>
            </p:nvSpPr>
            <p:spPr>
              <a:xfrm>
                <a:off x="4617" y="2573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0" name="Line 16"/>
              <p:cNvSpPr/>
              <p:nvPr/>
            </p:nvSpPr>
            <p:spPr>
              <a:xfrm>
                <a:off x="4370" y="2487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1" name="Line 18"/>
              <p:cNvSpPr/>
              <p:nvPr/>
            </p:nvSpPr>
            <p:spPr>
              <a:xfrm>
                <a:off x="4535" y="2744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2" name="Line 19"/>
              <p:cNvSpPr/>
              <p:nvPr/>
            </p:nvSpPr>
            <p:spPr>
              <a:xfrm>
                <a:off x="4507" y="2830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3" name="Line 20"/>
              <p:cNvSpPr/>
              <p:nvPr/>
            </p:nvSpPr>
            <p:spPr>
              <a:xfrm>
                <a:off x="4617" y="2915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4" name="Line 21"/>
              <p:cNvSpPr/>
              <p:nvPr/>
            </p:nvSpPr>
            <p:spPr>
              <a:xfrm>
                <a:off x="4315" y="2801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5" name="Line 22"/>
              <p:cNvSpPr/>
              <p:nvPr/>
            </p:nvSpPr>
            <p:spPr>
              <a:xfrm flipV="1">
                <a:off x="4782" y="2716"/>
                <a:ext cx="85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6" name="Line 23"/>
              <p:cNvSpPr/>
              <p:nvPr/>
            </p:nvSpPr>
            <p:spPr>
              <a:xfrm>
                <a:off x="4178" y="2544"/>
                <a:ext cx="961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7" name="Line 24"/>
              <p:cNvSpPr/>
              <p:nvPr/>
            </p:nvSpPr>
            <p:spPr>
              <a:xfrm rot="-462515" flipV="1">
                <a:off x="4561" y="2144"/>
                <a:ext cx="496" cy="255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98" name="Line 25"/>
              <p:cNvSpPr/>
              <p:nvPr/>
            </p:nvSpPr>
            <p:spPr>
              <a:xfrm>
                <a:off x="3738" y="2573"/>
                <a:ext cx="138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399" name="Line 26"/>
              <p:cNvSpPr/>
              <p:nvPr/>
            </p:nvSpPr>
            <p:spPr>
              <a:xfrm>
                <a:off x="3628" y="2658"/>
                <a:ext cx="248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0" name="Line 27"/>
              <p:cNvSpPr/>
              <p:nvPr/>
            </p:nvSpPr>
            <p:spPr>
              <a:xfrm>
                <a:off x="3628" y="2744"/>
                <a:ext cx="248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1" name="Line 28"/>
              <p:cNvSpPr/>
              <p:nvPr/>
            </p:nvSpPr>
            <p:spPr>
              <a:xfrm>
                <a:off x="3656" y="2830"/>
                <a:ext cx="247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2" name="Line 29"/>
              <p:cNvSpPr/>
              <p:nvPr/>
            </p:nvSpPr>
            <p:spPr>
              <a:xfrm>
                <a:off x="3628" y="2972"/>
                <a:ext cx="248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3" name="Line 30"/>
              <p:cNvSpPr/>
              <p:nvPr/>
            </p:nvSpPr>
            <p:spPr>
              <a:xfrm>
                <a:off x="3573" y="2887"/>
                <a:ext cx="303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4" name="Line 31"/>
              <p:cNvSpPr/>
              <p:nvPr/>
            </p:nvSpPr>
            <p:spPr>
              <a:xfrm>
                <a:off x="3546" y="2773"/>
                <a:ext cx="302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5" name="Line 32"/>
              <p:cNvSpPr/>
              <p:nvPr/>
            </p:nvSpPr>
            <p:spPr>
              <a:xfrm>
                <a:off x="3573" y="2716"/>
                <a:ext cx="303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6" name="Line 33"/>
              <p:cNvSpPr/>
              <p:nvPr/>
            </p:nvSpPr>
            <p:spPr>
              <a:xfrm>
                <a:off x="3573" y="2601"/>
                <a:ext cx="303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07" name="Line 34"/>
              <p:cNvSpPr/>
              <p:nvPr/>
            </p:nvSpPr>
            <p:spPr>
              <a:xfrm>
                <a:off x="3683" y="2944"/>
                <a:ext cx="193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5408" name="Object 35"/>
              <p:cNvGraphicFramePr>
                <a:graphicFrameLocks noChangeAspect="1"/>
              </p:cNvGraphicFramePr>
              <p:nvPr/>
            </p:nvGraphicFramePr>
            <p:xfrm>
              <a:off x="3742" y="3066"/>
              <a:ext cx="139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r:id="rId5" imgW="215900" imgH="215900" progId="Equation.3">
                      <p:embed/>
                    </p:oleObj>
                  </mc:Choice>
                  <mc:Fallback>
                    <p:oleObj r:id="rId5" imgW="215900" imgH="2159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42" y="3066"/>
                            <a:ext cx="139" cy="1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9" name="Object 36"/>
              <p:cNvGraphicFramePr>
                <a:graphicFrameLocks noChangeAspect="1"/>
              </p:cNvGraphicFramePr>
              <p:nvPr/>
            </p:nvGraphicFramePr>
            <p:xfrm>
              <a:off x="4178" y="2259"/>
              <a:ext cx="104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r:id="rId7" imgW="165100" imgH="190500" progId="Equation.3">
                      <p:embed/>
                    </p:oleObj>
                  </mc:Choice>
                  <mc:Fallback>
                    <p:oleObj r:id="rId7" imgW="165100" imgH="1905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78" y="2259"/>
                            <a:ext cx="104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10" name="Object 37"/>
              <p:cNvGraphicFramePr>
                <a:graphicFrameLocks noChangeAspect="1"/>
              </p:cNvGraphicFramePr>
              <p:nvPr/>
            </p:nvGraphicFramePr>
            <p:xfrm>
              <a:off x="4727" y="2345"/>
              <a:ext cx="80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r:id="rId9" imgW="139700" imgH="190500" progId="Equation.3">
                      <p:embed/>
                    </p:oleObj>
                  </mc:Choice>
                  <mc:Fallback>
                    <p:oleObj r:id="rId9" imgW="139700" imgH="1905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27" y="2345"/>
                            <a:ext cx="80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11" name="Object 38"/>
              <p:cNvGraphicFramePr>
                <a:graphicFrameLocks noChangeAspect="1"/>
              </p:cNvGraphicFramePr>
              <p:nvPr/>
            </p:nvGraphicFramePr>
            <p:xfrm>
              <a:off x="5029" y="2117"/>
              <a:ext cx="101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r:id="rId11" imgW="88900" imgH="165100" progId="Equation.3">
                      <p:embed/>
                    </p:oleObj>
                  </mc:Choice>
                  <mc:Fallback>
                    <p:oleObj r:id="rId11" imgW="88900" imgH="1651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29" y="2117"/>
                            <a:ext cx="101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12" name="Object 39"/>
              <p:cNvGraphicFramePr>
                <a:graphicFrameLocks noChangeAspect="1"/>
              </p:cNvGraphicFramePr>
              <p:nvPr/>
            </p:nvGraphicFramePr>
            <p:xfrm>
              <a:off x="3876" y="2630"/>
              <a:ext cx="80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r:id="rId13" imgW="139700" imgH="190500" progId="Equation.3">
                      <p:embed/>
                    </p:oleObj>
                  </mc:Choice>
                  <mc:Fallback>
                    <p:oleObj r:id="rId13" imgW="139700" imgH="1905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76" y="2630"/>
                            <a:ext cx="80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13" name="Arc 40"/>
              <p:cNvSpPr/>
              <p:nvPr/>
            </p:nvSpPr>
            <p:spPr>
              <a:xfrm>
                <a:off x="4672" y="2373"/>
                <a:ext cx="27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414" name="Object 41"/>
              <p:cNvGraphicFramePr>
                <a:graphicFrameLocks noChangeAspect="1"/>
              </p:cNvGraphicFramePr>
              <p:nvPr/>
            </p:nvGraphicFramePr>
            <p:xfrm>
              <a:off x="5303" y="2288"/>
              <a:ext cx="145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r:id="rId14" imgW="190500" imgH="177800" progId="Equation.3">
                      <p:embed/>
                    </p:oleObj>
                  </mc:Choice>
                  <mc:Fallback>
                    <p:oleObj r:id="rId14" imgW="190500" imgH="1778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03" y="2288"/>
                            <a:ext cx="145" cy="1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15" name="Line 66"/>
            <p:cNvSpPr/>
            <p:nvPr/>
          </p:nvSpPr>
          <p:spPr>
            <a:xfrm>
              <a:off x="4274" y="2762"/>
              <a:ext cx="961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77221" name="Object 69"/>
          <p:cNvGraphicFramePr>
            <a:graphicFrameLocks noChangeAspect="1"/>
          </p:cNvGraphicFramePr>
          <p:nvPr/>
        </p:nvGraphicFramePr>
        <p:xfrm>
          <a:off x="752475" y="4286250"/>
          <a:ext cx="43735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r:id="rId16" imgW="1803400" imgH="228600" progId="Equation.3">
                  <p:embed/>
                </p:oleObj>
              </mc:Choice>
              <mc:Fallback>
                <p:oleObj r:id="rId16" imgW="18034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2475" y="4286250"/>
                        <a:ext cx="4373563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2" name="Text Box 70"/>
          <p:cNvSpPr txBox="1"/>
          <p:nvPr/>
        </p:nvSpPr>
        <p:spPr>
          <a:xfrm>
            <a:off x="385763" y="505301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引入面积矢量，记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77223" name="Object 71"/>
          <p:cNvGraphicFramePr>
            <a:graphicFrameLocks noChangeAspect="1"/>
          </p:cNvGraphicFramePr>
          <p:nvPr/>
        </p:nvGraphicFramePr>
        <p:xfrm>
          <a:off x="3783013" y="4972050"/>
          <a:ext cx="15509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r:id="rId18" imgW="482600" imgH="228600" progId="Equation.3">
                  <p:embed/>
                </p:oleObj>
              </mc:Choice>
              <mc:Fallback>
                <p:oleObj r:id="rId18" imgW="4826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83013" y="4972050"/>
                        <a:ext cx="155098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4" name="Object 72"/>
          <p:cNvGraphicFramePr>
            <a:graphicFrameLocks noChangeAspect="1"/>
          </p:cNvGraphicFramePr>
          <p:nvPr/>
        </p:nvGraphicFramePr>
        <p:xfrm>
          <a:off x="2009775" y="5810250"/>
          <a:ext cx="3629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20" imgW="1384300" imgH="254000" progId="Equation.3">
                  <p:embed/>
                </p:oleObj>
              </mc:Choice>
              <mc:Fallback>
                <p:oleObj r:id="rId20" imgW="138430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09775" y="5810250"/>
                        <a:ext cx="36290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6" name="Text Box 74"/>
          <p:cNvSpPr txBox="1"/>
          <p:nvPr/>
        </p:nvSpPr>
        <p:spPr>
          <a:xfrm>
            <a:off x="563563" y="5886450"/>
            <a:ext cx="154146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  <p:bldP spid="177194" grpId="0"/>
      <p:bldP spid="177195" grpId="0"/>
      <p:bldP spid="177197" grpId="0"/>
      <p:bldP spid="177200" grpId="0"/>
      <p:bldP spid="177217" grpId="0"/>
      <p:bldP spid="177222" grpId="0"/>
      <p:bldP spid="177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6046788" y="1071563"/>
          <a:ext cx="12795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3" imgW="622300" imgH="228600" progId="Equation.3">
                  <p:embed/>
                </p:oleObj>
              </mc:Choice>
              <mc:Fallback>
                <p:oleObj r:id="rId3" imgW="6223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6788" y="1071563"/>
                        <a:ext cx="12795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79" name="Rectangle 3"/>
          <p:cNvSpPr>
            <a:spLocks noGrp="1"/>
          </p:cNvSpPr>
          <p:nvPr>
            <p:ph type="body" sz="half" idx="1"/>
          </p:nvPr>
        </p:nvSpPr>
        <p:spPr>
          <a:xfrm>
            <a:off x="163830" y="3765550"/>
            <a:ext cx="8503285" cy="2863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注意：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．电通量是对面或面元而言的，对某点谈电通量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无意义。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．电通量是标量，可正、可负、可以为零。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r>
              <a:rPr lang="zh-CN" altLang="en-US" b="1" dirty="0">
                <a:latin typeface="宋体" panose="02010600030101010101" pitchFamily="2" charset="-122"/>
              </a:rPr>
              <a:t>电通量的叠加原理：多个点电荷对某一曲面的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电通量等于它们单独存在时通量的代数和。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78182" name="Text Box 6"/>
          <p:cNvSpPr txBox="1"/>
          <p:nvPr/>
        </p:nvSpPr>
        <p:spPr>
          <a:xfrm>
            <a:off x="517525" y="319088"/>
            <a:ext cx="44402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对非均匀场</a:t>
            </a:r>
            <a:r>
              <a:rPr lang="en-US" altLang="zh-CN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S </a:t>
            </a: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为曲面：</a:t>
            </a:r>
          </a:p>
        </p:txBody>
      </p:sp>
      <p:sp>
        <p:nvSpPr>
          <p:cNvPr id="178207" name="Text Box 31"/>
          <p:cNvSpPr txBox="1"/>
          <p:nvPr/>
        </p:nvSpPr>
        <p:spPr>
          <a:xfrm>
            <a:off x="442913" y="941388"/>
            <a:ext cx="36591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分割曲面，取小面元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208" name="Object 32"/>
          <p:cNvGraphicFramePr>
            <a:graphicFrameLocks noChangeAspect="1"/>
          </p:cNvGraphicFramePr>
          <p:nvPr/>
        </p:nvGraphicFramePr>
        <p:xfrm>
          <a:off x="3856038" y="836613"/>
          <a:ext cx="16621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5" imgW="622300" imgH="228600" progId="Equation.3">
                  <p:embed/>
                </p:oleObj>
              </mc:Choice>
              <mc:Fallback>
                <p:oleObj r:id="rId5" imgW="6223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6038" y="836613"/>
                        <a:ext cx="1662112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09" name="Text Box 33"/>
          <p:cNvSpPr txBox="1"/>
          <p:nvPr/>
        </p:nvSpPr>
        <p:spPr>
          <a:xfrm>
            <a:off x="447675" y="1493838"/>
            <a:ext cx="16192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于是有：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210" name="Object 34"/>
          <p:cNvGraphicFramePr>
            <a:graphicFrameLocks noChangeAspect="1"/>
          </p:cNvGraphicFramePr>
          <p:nvPr/>
        </p:nvGraphicFramePr>
        <p:xfrm>
          <a:off x="2135188" y="1562100"/>
          <a:ext cx="1639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7" imgW="1016000" imgH="241300" progId="Equation.3">
                  <p:embed/>
                </p:oleObj>
              </mc:Choice>
              <mc:Fallback>
                <p:oleObj r:id="rId7" imgW="10160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5188" y="1562100"/>
                        <a:ext cx="16398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11" name="Text Box 35"/>
          <p:cNvSpPr txBox="1"/>
          <p:nvPr/>
        </p:nvSpPr>
        <p:spPr>
          <a:xfrm>
            <a:off x="530225" y="2255838"/>
            <a:ext cx="24987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对整个曲面：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212" name="Object 36"/>
          <p:cNvGraphicFramePr>
            <a:graphicFrameLocks noChangeAspect="1"/>
          </p:cNvGraphicFramePr>
          <p:nvPr/>
        </p:nvGraphicFramePr>
        <p:xfrm>
          <a:off x="3178175" y="2209800"/>
          <a:ext cx="17795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9" imgW="1117600" imgH="406400" progId="Equation.3">
                  <p:embed/>
                </p:oleObj>
              </mc:Choice>
              <mc:Fallback>
                <p:oleObj r:id="rId9" imgW="1117600" imgH="406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8175" y="2209800"/>
                        <a:ext cx="1779588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3" name="Object 37"/>
          <p:cNvGraphicFramePr>
            <a:graphicFrameLocks noChangeAspect="1"/>
          </p:cNvGraphicFramePr>
          <p:nvPr/>
        </p:nvGraphicFramePr>
        <p:xfrm>
          <a:off x="3389313" y="2990850"/>
          <a:ext cx="1860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11" imgW="1117600" imgH="406400" progId="Equation.3">
                  <p:embed/>
                </p:oleObj>
              </mc:Choice>
              <mc:Fallback>
                <p:oleObj r:id="rId11" imgW="1117600" imgH="406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04E8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9313" y="2990850"/>
                        <a:ext cx="18605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14" name="Text Box 38"/>
          <p:cNvSpPr txBox="1"/>
          <p:nvPr/>
        </p:nvSpPr>
        <p:spPr>
          <a:xfrm>
            <a:off x="504825" y="2941638"/>
            <a:ext cx="2695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对一闭合曲面：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8216" name="Object 40"/>
          <p:cNvGraphicFramePr>
            <a:graphicFrameLocks noChangeAspect="1"/>
          </p:cNvGraphicFramePr>
          <p:nvPr/>
        </p:nvGraphicFramePr>
        <p:xfrm>
          <a:off x="3708400" y="1601788"/>
          <a:ext cx="2544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13" imgW="1295400" imgH="228600" progId="Equation.3">
                  <p:embed/>
                </p:oleObj>
              </mc:Choice>
              <mc:Fallback>
                <p:oleObj r:id="rId13" imgW="12954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8400" y="1601788"/>
                        <a:ext cx="254476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6457950" y="381000"/>
            <a:ext cx="2362200" cy="2590800"/>
            <a:chOff x="4068" y="240"/>
            <a:chExt cx="1488" cy="1632"/>
          </a:xfrm>
        </p:grpSpPr>
        <p:sp>
          <p:nvSpPr>
            <p:cNvPr id="16398" name="Oval 9"/>
            <p:cNvSpPr/>
            <p:nvPr/>
          </p:nvSpPr>
          <p:spPr>
            <a:xfrm>
              <a:off x="4068" y="1056"/>
              <a:ext cx="1488" cy="81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Line 10"/>
            <p:cNvSpPr/>
            <p:nvPr/>
          </p:nvSpPr>
          <p:spPr>
            <a:xfrm flipH="1">
              <a:off x="4116" y="1056"/>
              <a:ext cx="72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Line 11"/>
            <p:cNvSpPr/>
            <p:nvPr/>
          </p:nvSpPr>
          <p:spPr>
            <a:xfrm flipH="1">
              <a:off x="4241" y="1071"/>
              <a:ext cx="816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2"/>
            <p:cNvSpPr/>
            <p:nvPr/>
          </p:nvSpPr>
          <p:spPr>
            <a:xfrm flipH="1">
              <a:off x="4422" y="1117"/>
              <a:ext cx="817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2" name="Line 13"/>
            <p:cNvSpPr/>
            <p:nvPr/>
          </p:nvSpPr>
          <p:spPr>
            <a:xfrm flipH="1">
              <a:off x="4649" y="1200"/>
              <a:ext cx="715" cy="6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3" name="Line 14"/>
            <p:cNvSpPr/>
            <p:nvPr/>
          </p:nvSpPr>
          <p:spPr>
            <a:xfrm flipH="1">
              <a:off x="4884" y="1298"/>
              <a:ext cx="627" cy="5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4" name="Line 15"/>
            <p:cNvSpPr/>
            <p:nvPr/>
          </p:nvSpPr>
          <p:spPr>
            <a:xfrm flipH="1">
              <a:off x="5172" y="1440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5" name="Line 16"/>
            <p:cNvSpPr/>
            <p:nvPr/>
          </p:nvSpPr>
          <p:spPr>
            <a:xfrm>
              <a:off x="4694" y="1071"/>
              <a:ext cx="862" cy="3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6" name="Line 17"/>
            <p:cNvSpPr/>
            <p:nvPr/>
          </p:nvSpPr>
          <p:spPr>
            <a:xfrm>
              <a:off x="4468" y="1117"/>
              <a:ext cx="1043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7" name="Line 18"/>
            <p:cNvSpPr/>
            <p:nvPr/>
          </p:nvSpPr>
          <p:spPr>
            <a:xfrm>
              <a:off x="4260" y="1200"/>
              <a:ext cx="115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8" name="Line 19"/>
            <p:cNvSpPr/>
            <p:nvPr/>
          </p:nvSpPr>
          <p:spPr>
            <a:xfrm>
              <a:off x="4150" y="1298"/>
              <a:ext cx="1118" cy="4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9" name="Line 20"/>
            <p:cNvSpPr/>
            <p:nvPr/>
          </p:nvSpPr>
          <p:spPr>
            <a:xfrm>
              <a:off x="4068" y="1488"/>
              <a:ext cx="899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0" name="Line 22"/>
            <p:cNvSpPr/>
            <p:nvPr/>
          </p:nvSpPr>
          <p:spPr>
            <a:xfrm flipV="1">
              <a:off x="4796" y="584"/>
              <a:ext cx="0" cy="768"/>
            </a:xfrm>
            <a:prstGeom prst="line">
              <a:avLst/>
            </a:prstGeom>
            <a:ln w="28575" cap="flat" cmpd="sng">
              <a:solidFill>
                <a:srgbClr val="1F04E8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11" name="Line 23"/>
            <p:cNvSpPr/>
            <p:nvPr/>
          </p:nvSpPr>
          <p:spPr>
            <a:xfrm flipV="1">
              <a:off x="4937" y="598"/>
              <a:ext cx="164" cy="400"/>
            </a:xfrm>
            <a:prstGeom prst="line">
              <a:avLst/>
            </a:prstGeom>
            <a:ln w="2857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6412" name="Object 24"/>
            <p:cNvGraphicFramePr>
              <a:graphicFrameLocks noChangeAspect="1"/>
            </p:cNvGraphicFramePr>
            <p:nvPr/>
          </p:nvGraphicFramePr>
          <p:xfrm>
            <a:off x="4633" y="240"/>
            <a:ext cx="23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r:id="rId15" imgW="139700" imgH="177800" progId="Equation.3">
                    <p:embed/>
                  </p:oleObj>
                </mc:Choice>
                <mc:Fallback>
                  <p:oleObj r:id="rId15" imgW="139700" imgH="177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3" y="240"/>
                          <a:ext cx="233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25"/>
            <p:cNvGraphicFramePr>
              <a:graphicFrameLocks noChangeAspect="1"/>
            </p:cNvGraphicFramePr>
            <p:nvPr/>
          </p:nvGraphicFramePr>
          <p:xfrm>
            <a:off x="4920" y="240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r:id="rId17" imgW="114300" imgH="165100" progId="Equation.3">
                    <p:embed/>
                  </p:oleObj>
                </mc:Choice>
                <mc:Fallback>
                  <p:oleObj r:id="rId17" imgW="114300" imgH="165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99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20" y="240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27"/>
            <p:cNvGraphicFramePr>
              <a:graphicFrameLocks noChangeAspect="1"/>
            </p:cNvGraphicFramePr>
            <p:nvPr/>
          </p:nvGraphicFramePr>
          <p:xfrm>
            <a:off x="4804" y="71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r:id="rId19" imgW="63500" imgH="139700" progId="Equation.3">
                    <p:embed/>
                  </p:oleObj>
                </mc:Choice>
                <mc:Fallback>
                  <p:oleObj r:id="rId19" imgW="63500" imgH="139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0000FF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4" y="71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Freeform 45"/>
            <p:cNvSpPr/>
            <p:nvPr/>
          </p:nvSpPr>
          <p:spPr>
            <a:xfrm>
              <a:off x="4797" y="535"/>
              <a:ext cx="453" cy="839"/>
            </a:xfrm>
            <a:custGeom>
              <a:avLst/>
              <a:gdLst/>
              <a:ahLst/>
              <a:cxnLst>
                <a:cxn ang="0">
                  <a:pos x="0" y="839"/>
                </a:cxn>
                <a:cxn ang="0">
                  <a:pos x="157" y="428"/>
                </a:cxn>
                <a:cxn ang="0">
                  <a:pos x="453" y="0"/>
                </a:cxn>
              </a:cxnLst>
              <a:rect l="0" t="0" r="0" b="0"/>
              <a:pathLst>
                <a:path w="453" h="839">
                  <a:moveTo>
                    <a:pt x="0" y="839"/>
                  </a:moveTo>
                  <a:cubicBezTo>
                    <a:pt x="40" y="703"/>
                    <a:pt x="81" y="568"/>
                    <a:pt x="157" y="428"/>
                  </a:cubicBezTo>
                  <a:cubicBezTo>
                    <a:pt x="233" y="288"/>
                    <a:pt x="343" y="144"/>
                    <a:pt x="453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Arc 47"/>
            <p:cNvSpPr/>
            <p:nvPr/>
          </p:nvSpPr>
          <p:spPr>
            <a:xfrm>
              <a:off x="4788" y="972"/>
              <a:ext cx="132" cy="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0944" h="21600" fill="none">
                  <a:moveTo>
                    <a:pt x="-1" y="0"/>
                  </a:moveTo>
                  <a:cubicBezTo>
                    <a:pt x="9894" y="0"/>
                    <a:pt x="18523" y="6722"/>
                    <a:pt x="20943" y="16316"/>
                  </a:cubicBezTo>
                </a:path>
                <a:path w="20944" h="21600" stroke="0">
                  <a:moveTo>
                    <a:pt x="-1" y="0"/>
                  </a:moveTo>
                  <a:cubicBezTo>
                    <a:pt x="9894" y="0"/>
                    <a:pt x="18523" y="6722"/>
                    <a:pt x="20943" y="163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  <p:bldP spid="178179" grpId="1" build="p"/>
      <p:bldP spid="178182" grpId="0"/>
      <p:bldP spid="178207" grpId="0"/>
      <p:bldP spid="178209" grpId="0"/>
      <p:bldP spid="178211" grpId="0"/>
      <p:bldP spid="1782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1026"/>
          <p:cNvSpPr txBox="1"/>
          <p:nvPr/>
        </p:nvSpPr>
        <p:spPr>
          <a:xfrm>
            <a:off x="609600" y="457200"/>
            <a:ext cx="8191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1F04E8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边长为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的立方盒子六个面，如图所示，已知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+ 300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求各面的电通量。</a:t>
            </a:r>
          </a:p>
        </p:txBody>
      </p:sp>
      <p:sp>
        <p:nvSpPr>
          <p:cNvPr id="223260" name="Text Box 1052"/>
          <p:cNvSpPr txBox="1"/>
          <p:nvPr/>
        </p:nvSpPr>
        <p:spPr>
          <a:xfrm>
            <a:off x="609600" y="16065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1F04E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3261" name="Text Box 1053"/>
          <p:cNvSpPr txBox="1"/>
          <p:nvPr/>
        </p:nvSpPr>
        <p:spPr>
          <a:xfrm>
            <a:off x="1281113" y="216376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=300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N/C,     E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223262" name="Text Box 1054"/>
          <p:cNvSpPr txBox="1"/>
          <p:nvPr/>
        </p:nvSpPr>
        <p:spPr>
          <a:xfrm>
            <a:off x="609600" y="277336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平行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xoy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两个面的电通量</a:t>
            </a:r>
          </a:p>
        </p:txBody>
      </p:sp>
      <p:sp>
        <p:nvSpPr>
          <p:cNvPr id="223263" name="Text Box 1055"/>
          <p:cNvSpPr txBox="1"/>
          <p:nvPr/>
        </p:nvSpPr>
        <p:spPr>
          <a:xfrm>
            <a:off x="609600" y="403066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平行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yoz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两个面的电通量</a:t>
            </a:r>
          </a:p>
        </p:txBody>
      </p:sp>
      <p:sp>
        <p:nvSpPr>
          <p:cNvPr id="223264" name="Text Box 1056"/>
          <p:cNvSpPr txBox="1"/>
          <p:nvPr/>
        </p:nvSpPr>
        <p:spPr>
          <a:xfrm>
            <a:off x="609600" y="5257800"/>
            <a:ext cx="4610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平行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xoz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两个面的电通量</a:t>
            </a:r>
          </a:p>
        </p:txBody>
      </p:sp>
      <p:graphicFrame>
        <p:nvGraphicFramePr>
          <p:cNvPr id="246784" name="Object 2048"/>
          <p:cNvGraphicFramePr>
            <a:graphicFrameLocks noChangeAspect="1"/>
          </p:cNvGraphicFramePr>
          <p:nvPr/>
        </p:nvGraphicFramePr>
        <p:xfrm>
          <a:off x="1090613" y="3317875"/>
          <a:ext cx="31527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1054100" imgH="241300" progId="Equation.DSMT4">
                  <p:embed/>
                </p:oleObj>
              </mc:Choice>
              <mc:Fallback>
                <p:oleObj r:id="rId3" imgW="10541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613" y="3317875"/>
                        <a:ext cx="3152775" cy="644525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7" name="Text Box 1059"/>
          <p:cNvSpPr txBox="1"/>
          <p:nvPr/>
        </p:nvSpPr>
        <p:spPr>
          <a:xfrm>
            <a:off x="2438400" y="160655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N/C</a:t>
            </a:r>
          </a:p>
        </p:txBody>
      </p:sp>
      <p:graphicFrame>
        <p:nvGraphicFramePr>
          <p:cNvPr id="246785" name="Object 2049"/>
          <p:cNvGraphicFramePr>
            <a:graphicFrameLocks noChangeAspect="1"/>
          </p:cNvGraphicFramePr>
          <p:nvPr/>
        </p:nvGraphicFramePr>
        <p:xfrm>
          <a:off x="1090613" y="4648200"/>
          <a:ext cx="5576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5" imgW="2197100" imgH="241300" progId="Equation.3">
                  <p:embed/>
                </p:oleObj>
              </mc:Choice>
              <mc:Fallback>
                <p:oleObj r:id="rId5" imgW="21971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4648200"/>
                        <a:ext cx="5576887" cy="609600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6" name="Object 2050"/>
          <p:cNvGraphicFramePr>
            <a:graphicFrameLocks noChangeAspect="1"/>
          </p:cNvGraphicFramePr>
          <p:nvPr/>
        </p:nvGraphicFramePr>
        <p:xfrm>
          <a:off x="1090613" y="5883275"/>
          <a:ext cx="55768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7" imgW="2184400" imgH="254000" progId="Equation.3">
                  <p:embed/>
                </p:oleObj>
              </mc:Choice>
              <mc:Fallback>
                <p:oleObj r:id="rId7" imgW="2184400" imgH="254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613" y="5883275"/>
                        <a:ext cx="5576887" cy="669925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2" name="Text Box 1064"/>
          <p:cNvSpPr txBox="1">
            <a:spLocks noChangeArrowheads="1"/>
          </p:cNvSpPr>
          <p:nvPr/>
        </p:nvSpPr>
        <p:spPr bwMode="auto">
          <a:xfrm>
            <a:off x="6743700" y="4689475"/>
            <a:ext cx="2286000" cy="1816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“+”“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－”分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别对应穿出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和穿入闭合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面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</a:p>
        </p:txBody>
      </p:sp>
      <p:grpSp>
        <p:nvGrpSpPr>
          <p:cNvPr id="17420" name="Group 1068"/>
          <p:cNvGrpSpPr/>
          <p:nvPr/>
        </p:nvGrpSpPr>
        <p:grpSpPr>
          <a:xfrm>
            <a:off x="5219700" y="982663"/>
            <a:ext cx="3581400" cy="3743325"/>
            <a:chOff x="3288" y="619"/>
            <a:chExt cx="2256" cy="2358"/>
          </a:xfrm>
        </p:grpSpPr>
        <p:sp>
          <p:nvSpPr>
            <p:cNvPr id="17421" name="Text Box 1029"/>
            <p:cNvSpPr txBox="1"/>
            <p:nvPr/>
          </p:nvSpPr>
          <p:spPr>
            <a:xfrm>
              <a:off x="4104" y="2155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422" name="Line 1031"/>
            <p:cNvSpPr/>
            <p:nvPr/>
          </p:nvSpPr>
          <p:spPr>
            <a:xfrm>
              <a:off x="3624" y="2548"/>
              <a:ext cx="11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3" name="Line 1032"/>
            <p:cNvSpPr/>
            <p:nvPr/>
          </p:nvSpPr>
          <p:spPr>
            <a:xfrm>
              <a:off x="3624" y="1466"/>
              <a:ext cx="0" cy="10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4" name="Line 1033"/>
            <p:cNvSpPr/>
            <p:nvPr/>
          </p:nvSpPr>
          <p:spPr>
            <a:xfrm flipV="1">
              <a:off x="3606" y="1480"/>
              <a:ext cx="11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5" name="Line 1034"/>
            <p:cNvSpPr/>
            <p:nvPr/>
          </p:nvSpPr>
          <p:spPr>
            <a:xfrm>
              <a:off x="4728" y="1466"/>
              <a:ext cx="0" cy="10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6" name="Line 1035"/>
            <p:cNvSpPr/>
            <p:nvPr/>
          </p:nvSpPr>
          <p:spPr>
            <a:xfrm flipV="1">
              <a:off x="3636" y="1089"/>
              <a:ext cx="576" cy="3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7" name="Line 1036"/>
            <p:cNvSpPr/>
            <p:nvPr/>
          </p:nvSpPr>
          <p:spPr>
            <a:xfrm>
              <a:off x="4200" y="1089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8" name="Line 1037"/>
            <p:cNvSpPr/>
            <p:nvPr/>
          </p:nvSpPr>
          <p:spPr>
            <a:xfrm flipV="1">
              <a:off x="4728" y="1089"/>
              <a:ext cx="480" cy="3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9" name="Line 1038"/>
            <p:cNvSpPr/>
            <p:nvPr/>
          </p:nvSpPr>
          <p:spPr>
            <a:xfrm flipH="1">
              <a:off x="5208" y="1089"/>
              <a:ext cx="0" cy="10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30" name="Line 1039"/>
            <p:cNvSpPr/>
            <p:nvPr/>
          </p:nvSpPr>
          <p:spPr>
            <a:xfrm flipV="1">
              <a:off x="4728" y="2124"/>
              <a:ext cx="480" cy="4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31" name="Line 1040"/>
            <p:cNvSpPr/>
            <p:nvPr/>
          </p:nvSpPr>
          <p:spPr>
            <a:xfrm>
              <a:off x="4200" y="1089"/>
              <a:ext cx="0" cy="1035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32" name="Line 1041"/>
            <p:cNvSpPr/>
            <p:nvPr/>
          </p:nvSpPr>
          <p:spPr>
            <a:xfrm flipV="1">
              <a:off x="3624" y="2124"/>
              <a:ext cx="576" cy="424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33" name="Line 1042"/>
            <p:cNvSpPr/>
            <p:nvPr/>
          </p:nvSpPr>
          <p:spPr>
            <a:xfrm>
              <a:off x="4248" y="2124"/>
              <a:ext cx="1008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34" name="Line 1043"/>
            <p:cNvSpPr/>
            <p:nvPr/>
          </p:nvSpPr>
          <p:spPr>
            <a:xfrm flipH="1">
              <a:off x="3288" y="2548"/>
              <a:ext cx="336" cy="2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5" name="Line 1044"/>
            <p:cNvSpPr/>
            <p:nvPr/>
          </p:nvSpPr>
          <p:spPr>
            <a:xfrm>
              <a:off x="5208" y="212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6" name="Line 1045"/>
            <p:cNvSpPr/>
            <p:nvPr/>
          </p:nvSpPr>
          <p:spPr>
            <a:xfrm flipV="1">
              <a:off x="4200" y="713"/>
              <a:ext cx="0" cy="3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7" name="Text Box 1046"/>
            <p:cNvSpPr txBox="1"/>
            <p:nvPr/>
          </p:nvSpPr>
          <p:spPr>
            <a:xfrm>
              <a:off x="3384" y="1889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438" name="Text Box 1047"/>
            <p:cNvSpPr txBox="1"/>
            <p:nvPr/>
          </p:nvSpPr>
          <p:spPr>
            <a:xfrm>
              <a:off x="3720" y="104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439" name="Text Box 1048"/>
            <p:cNvSpPr txBox="1"/>
            <p:nvPr/>
          </p:nvSpPr>
          <p:spPr>
            <a:xfrm>
              <a:off x="4632" y="807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440" name="Text Box 1049"/>
            <p:cNvSpPr txBox="1"/>
            <p:nvPr/>
          </p:nvSpPr>
          <p:spPr>
            <a:xfrm>
              <a:off x="3288" y="2689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17441" name="Text Box 1050"/>
            <p:cNvSpPr txBox="1"/>
            <p:nvPr/>
          </p:nvSpPr>
          <p:spPr>
            <a:xfrm>
              <a:off x="5304" y="184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7442" name="Text Box 1051"/>
            <p:cNvSpPr txBox="1"/>
            <p:nvPr/>
          </p:nvSpPr>
          <p:spPr>
            <a:xfrm>
              <a:off x="4248" y="619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60" grpId="0"/>
      <p:bldP spid="223261" grpId="0"/>
      <p:bldP spid="223262" grpId="0"/>
      <p:bldP spid="223263" grpId="0"/>
      <p:bldP spid="223264" grpId="0"/>
      <p:bldP spid="223267" grpId="0"/>
      <p:bldP spid="22327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2056</Words>
  <Application>Microsoft Office PowerPoint</Application>
  <PresentationFormat>全屏显示(4:3)</PresentationFormat>
  <Paragraphs>299</Paragraphs>
  <Slides>33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Monotype Sorts</vt:lpstr>
      <vt:lpstr>黑体</vt:lpstr>
      <vt:lpstr>楷体_GB2312</vt:lpstr>
      <vt:lpstr>宋体</vt:lpstr>
      <vt:lpstr>Arial</vt:lpstr>
      <vt:lpstr>Arial Black</vt:lpstr>
      <vt:lpstr>Bookman Old Style</vt:lpstr>
      <vt:lpstr>Calibri</vt:lpstr>
      <vt:lpstr>Symbol</vt:lpstr>
      <vt:lpstr>Tahoma</vt:lpstr>
      <vt:lpstr>Times New Roman</vt:lpstr>
      <vt:lpstr>Wingdings</vt:lpstr>
      <vt:lpstr>Office 主题</vt:lpstr>
      <vt:lpstr>1_Office 主题</vt:lpstr>
      <vt:lpstr>Equation.3</vt:lpstr>
      <vt:lpstr>Equation.DSMT4</vt:lpstr>
      <vt:lpstr>PowerPoint 演示文稿</vt:lpstr>
      <vt:lpstr>§5-4  高斯定理（ Gauss’ Theorem ）</vt:lpstr>
      <vt:lpstr>PowerPoint 演示文稿</vt:lpstr>
      <vt:lpstr>PowerPoint 演示文稿</vt:lpstr>
      <vt:lpstr>PowerPoint 演示文稿</vt:lpstr>
      <vt:lpstr>PowerPoint 演示文稿</vt:lpstr>
      <vt:lpstr>二、电通量 Electric Flux</vt:lpstr>
      <vt:lpstr>PowerPoint 演示文稿</vt:lpstr>
      <vt:lpstr>PowerPoint 演示文稿</vt:lpstr>
      <vt:lpstr>PowerPoint 演示文稿</vt:lpstr>
      <vt:lpstr>三、高斯定理</vt:lpstr>
      <vt:lpstr>三、高斯定理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电量的计算方法：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四 篇 电磁学</dc:title>
  <dc:creator>jianli</dc:creator>
  <cp:lastModifiedBy>Xin Wei</cp:lastModifiedBy>
  <cp:revision>412</cp:revision>
  <dcterms:created xsi:type="dcterms:W3CDTF">1999-04-22T00:39:00Z</dcterms:created>
  <dcterms:modified xsi:type="dcterms:W3CDTF">2020-11-07T04:53:39Z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