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4"/>
  </p:handoutMasterIdLst>
  <p:sldIdLst>
    <p:sldId id="271" r:id="rId3"/>
    <p:sldId id="278" r:id="rId4"/>
    <p:sldId id="258" r:id="rId5"/>
    <p:sldId id="259" r:id="rId7"/>
    <p:sldId id="273" r:id="rId8"/>
    <p:sldId id="260" r:id="rId9"/>
    <p:sldId id="261" r:id="rId10"/>
    <p:sldId id="262" r:id="rId11"/>
    <p:sldId id="263" r:id="rId12"/>
    <p:sldId id="264" r:id="rId13"/>
    <p:sldId id="274" r:id="rId14"/>
    <p:sldId id="275" r:id="rId15"/>
    <p:sldId id="280" r:id="rId16"/>
    <p:sldId id="281" r:id="rId17"/>
    <p:sldId id="265" r:id="rId18"/>
    <p:sldId id="266" r:id="rId19"/>
    <p:sldId id="282" r:id="rId20"/>
    <p:sldId id="283" r:id="rId21"/>
    <p:sldId id="276" r:id="rId22"/>
    <p:sldId id="279" r:id="rId23"/>
  </p:sldIdLst>
  <p:sldSz cx="9144000" cy="6858000" type="screen4x3"/>
  <p:notesSz cx="6669405" cy="992695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9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B4BF5"/>
    <a:srgbClr val="FFFFCC"/>
    <a:srgbClr val="CC0066"/>
    <a:srgbClr val="7BF98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34577"/>
    <p:restoredTop sz="96085"/>
  </p:normalViewPr>
  <p:slideViewPr>
    <p:cSldViewPr showGuides="1">
      <p:cViewPr varScale="1">
        <p:scale>
          <a:sx n="56" d="100"/>
          <a:sy n="56" d="100"/>
        </p:scale>
        <p:origin x="-751" y="-51"/>
      </p:cViewPr>
      <p:guideLst>
        <p:guide orient="horz" pos="2064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59.emf"/><Relationship Id="rId7" Type="http://schemas.openxmlformats.org/officeDocument/2006/relationships/image" Target="../media/image58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emf"/><Relationship Id="rId7" Type="http://schemas.openxmlformats.org/officeDocument/2006/relationships/image" Target="../media/image66.emf"/><Relationship Id="rId6" Type="http://schemas.openxmlformats.org/officeDocument/2006/relationships/image" Target="../media/image65.e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3" Type="http://schemas.openxmlformats.org/officeDocument/2006/relationships/image" Target="../media/image72.wmf"/><Relationship Id="rId12" Type="http://schemas.openxmlformats.org/officeDocument/2006/relationships/image" Target="../media/image71.wmf"/><Relationship Id="rId11" Type="http://schemas.openxmlformats.org/officeDocument/2006/relationships/image" Target="../media/image70.wmf"/><Relationship Id="rId10" Type="http://schemas.openxmlformats.org/officeDocument/2006/relationships/image" Target="../media/image69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3" Type="http://schemas.openxmlformats.org/officeDocument/2006/relationships/image" Target="../media/image80.emf"/><Relationship Id="rId12" Type="http://schemas.openxmlformats.org/officeDocument/2006/relationships/image" Target="../media/image79.emf"/><Relationship Id="rId11" Type="http://schemas.openxmlformats.org/officeDocument/2006/relationships/image" Target="../media/image78.emf"/><Relationship Id="rId10" Type="http://schemas.openxmlformats.org/officeDocument/2006/relationships/image" Target="../media/image64.w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emf"/><Relationship Id="rId8" Type="http://schemas.openxmlformats.org/officeDocument/2006/relationships/image" Target="../media/image91.emf"/><Relationship Id="rId7" Type="http://schemas.openxmlformats.org/officeDocument/2006/relationships/image" Target="../media/image90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7" Type="http://schemas.openxmlformats.org/officeDocument/2006/relationships/image" Target="../media/image9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w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7" Type="http://schemas.openxmlformats.org/officeDocument/2006/relationships/image" Target="../media/image17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7" Type="http://schemas.openxmlformats.org/officeDocument/2006/relationships/image" Target="../media/image39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emf"/><Relationship Id="rId8" Type="http://schemas.openxmlformats.org/officeDocument/2006/relationships/image" Target="../media/image49.emf"/><Relationship Id="rId7" Type="http://schemas.openxmlformats.org/officeDocument/2006/relationships/image" Target="../media/image48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1" Type="http://schemas.openxmlformats.org/officeDocument/2006/relationships/image" Target="../media/image32.wmf"/><Relationship Id="rId10" Type="http://schemas.openxmlformats.org/officeDocument/2006/relationships/image" Target="../media/image51.emf"/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28" tIns="47414" rIns="94828" bIns="47414" numCol="1" anchor="t" anchorCtr="0" compatLnSpc="1"/>
          <a:lstStyle>
            <a:lvl1pPr defTabSz="948055" eaLnBrk="1" hangingPunct="1">
              <a:defRPr sz="1300">
                <a:ea typeface="宋体" panose="02010600030101010101" pitchFamily="2" charset="-122"/>
              </a:defRPr>
            </a:lvl1pPr>
          </a:lstStyle>
          <a:p>
            <a:pPr marL="0" marR="0" lvl="0" indent="0" algn="l" defTabSz="9480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28" tIns="47414" rIns="94828" bIns="47414" numCol="1" anchor="t" anchorCtr="0" compatLnSpc="1"/>
          <a:lstStyle>
            <a:lvl1pPr algn="r" defTabSz="948055" eaLnBrk="1" hangingPunct="1">
              <a:defRPr sz="1300">
                <a:ea typeface="宋体" panose="02010600030101010101" pitchFamily="2" charset="-122"/>
              </a:defRPr>
            </a:lvl1pPr>
          </a:lstStyle>
          <a:p>
            <a:pPr marL="0" marR="0" lvl="0" indent="0" algn="r" defTabSz="9480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28" tIns="47414" rIns="94828" bIns="47414" numCol="1" anchor="b" anchorCtr="0" compatLnSpc="1"/>
          <a:lstStyle>
            <a:lvl1pPr defTabSz="948055" eaLnBrk="1" hangingPunct="1">
              <a:defRPr sz="1300">
                <a:ea typeface="宋体" panose="02010600030101010101" pitchFamily="2" charset="-122"/>
              </a:defRPr>
            </a:lvl1pPr>
          </a:lstStyle>
          <a:p>
            <a:pPr marL="0" marR="0" lvl="0" indent="0" algn="l" defTabSz="9480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28" tIns="47414" rIns="94828" bIns="47414" numCol="1" anchor="b" anchorCtr="0" compatLnSpc="1"/>
          <a:p>
            <a:pPr lvl="0" algn="r" defTabSz="948055" eaLnBrk="1" hangingPunct="1">
              <a:buNone/>
            </a:pPr>
            <a:fld id="{9A0DB2DC-4C9A-4742-B13C-FB6460FD3503}" type="slidenum">
              <a:rPr lang="en-US" altLang="zh-CN" sz="1300" dirty="0"/>
            </a:fld>
            <a:endParaRPr lang="en-US" alt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DC96C6-1A4A-41E8-B383-C8CD5286588B}" type="datetimeFigureOut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80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>
          <a:xfrm>
            <a:off x="854075" y="744538"/>
            <a:ext cx="4960938" cy="372268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4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55.e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54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53.emf"/><Relationship Id="rId34" Type="http://schemas.openxmlformats.org/officeDocument/2006/relationships/notesSlide" Target="../notesSlides/notesSlide2.xml"/><Relationship Id="rId33" Type="http://schemas.openxmlformats.org/officeDocument/2006/relationships/vmlDrawing" Target="../drawings/vmlDrawing10.vml"/><Relationship Id="rId32" Type="http://schemas.openxmlformats.org/officeDocument/2006/relationships/slideLayout" Target="../slideLayouts/slideLayout7.xml"/><Relationship Id="rId31" Type="http://schemas.openxmlformats.org/officeDocument/2006/relationships/oleObject" Target="../embeddings/oleObject99.bin"/><Relationship Id="rId30" Type="http://schemas.openxmlformats.org/officeDocument/2006/relationships/oleObject" Target="../embeddings/oleObject98.bin"/><Relationship Id="rId3" Type="http://schemas.openxmlformats.org/officeDocument/2006/relationships/oleObject" Target="../embeddings/oleObject79.bin"/><Relationship Id="rId29" Type="http://schemas.openxmlformats.org/officeDocument/2006/relationships/oleObject" Target="../embeddings/oleObject97.bin"/><Relationship Id="rId28" Type="http://schemas.openxmlformats.org/officeDocument/2006/relationships/oleObject" Target="../embeddings/oleObject96.bin"/><Relationship Id="rId27" Type="http://schemas.openxmlformats.org/officeDocument/2006/relationships/oleObject" Target="../embeddings/oleObject95.bin"/><Relationship Id="rId26" Type="http://schemas.openxmlformats.org/officeDocument/2006/relationships/oleObject" Target="../embeddings/oleObject94.bin"/><Relationship Id="rId25" Type="http://schemas.openxmlformats.org/officeDocument/2006/relationships/oleObject" Target="../embeddings/oleObject93.bin"/><Relationship Id="rId24" Type="http://schemas.openxmlformats.org/officeDocument/2006/relationships/oleObject" Target="../embeddings/oleObject92.bin"/><Relationship Id="rId23" Type="http://schemas.openxmlformats.org/officeDocument/2006/relationships/oleObject" Target="../embeddings/oleObject91.bin"/><Relationship Id="rId22" Type="http://schemas.openxmlformats.org/officeDocument/2006/relationships/oleObject" Target="../embeddings/oleObject90.bin"/><Relationship Id="rId21" Type="http://schemas.openxmlformats.org/officeDocument/2006/relationships/oleObject" Target="../embeddings/oleObject89.bin"/><Relationship Id="rId20" Type="http://schemas.openxmlformats.org/officeDocument/2006/relationships/oleObject" Target="../embeddings/oleObject88.bin"/><Relationship Id="rId2" Type="http://schemas.openxmlformats.org/officeDocument/2006/relationships/image" Target="../media/image52.emf"/><Relationship Id="rId19" Type="http://schemas.openxmlformats.org/officeDocument/2006/relationships/oleObject" Target="../embeddings/oleObject87.bin"/><Relationship Id="rId18" Type="http://schemas.openxmlformats.org/officeDocument/2006/relationships/image" Target="../media/image32.w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59.e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58.e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57.e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56.emf"/><Relationship Id="rId1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101.bin"/><Relationship Id="rId29" Type="http://schemas.openxmlformats.org/officeDocument/2006/relationships/vmlDrawing" Target="../drawings/vmlDrawing11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72.wmf"/><Relationship Id="rId26" Type="http://schemas.openxmlformats.org/officeDocument/2006/relationships/oleObject" Target="../embeddings/oleObject113.bin"/><Relationship Id="rId25" Type="http://schemas.openxmlformats.org/officeDocument/2006/relationships/image" Target="../media/image71.wmf"/><Relationship Id="rId24" Type="http://schemas.openxmlformats.org/officeDocument/2006/relationships/oleObject" Target="../embeddings/oleObject112.bin"/><Relationship Id="rId23" Type="http://schemas.openxmlformats.org/officeDocument/2006/relationships/image" Target="../media/image70.wmf"/><Relationship Id="rId22" Type="http://schemas.openxmlformats.org/officeDocument/2006/relationships/oleObject" Target="../embeddings/oleObject111.bin"/><Relationship Id="rId21" Type="http://schemas.openxmlformats.org/officeDocument/2006/relationships/image" Target="../media/image69.wmf"/><Relationship Id="rId20" Type="http://schemas.openxmlformats.org/officeDocument/2006/relationships/oleObject" Target="../embeddings/oleObject110.bin"/><Relationship Id="rId2" Type="http://schemas.openxmlformats.org/officeDocument/2006/relationships/image" Target="../media/image60.wmf"/><Relationship Id="rId19" Type="http://schemas.openxmlformats.org/officeDocument/2006/relationships/image" Target="../media/image68.wmf"/><Relationship Id="rId18" Type="http://schemas.openxmlformats.org/officeDocument/2006/relationships/oleObject" Target="../embeddings/oleObject109.bin"/><Relationship Id="rId17" Type="http://schemas.openxmlformats.org/officeDocument/2006/relationships/image" Target="../media/image67.emf"/><Relationship Id="rId16" Type="http://schemas.openxmlformats.org/officeDocument/2006/relationships/oleObject" Target="../embeddings/oleObject108.bin"/><Relationship Id="rId15" Type="http://schemas.openxmlformats.org/officeDocument/2006/relationships/image" Target="../media/image66.emf"/><Relationship Id="rId14" Type="http://schemas.openxmlformats.org/officeDocument/2006/relationships/oleObject" Target="../embeddings/oleObject107.bin"/><Relationship Id="rId13" Type="http://schemas.openxmlformats.org/officeDocument/2006/relationships/image" Target="../media/image65.emf"/><Relationship Id="rId12" Type="http://schemas.openxmlformats.org/officeDocument/2006/relationships/oleObject" Target="../embeddings/oleObject106.bin"/><Relationship Id="rId11" Type="http://schemas.openxmlformats.org/officeDocument/2006/relationships/image" Target="../media/image64.wmf"/><Relationship Id="rId10" Type="http://schemas.openxmlformats.org/officeDocument/2006/relationships/oleObject" Target="../embeddings/oleObject105.bin"/><Relationship Id="rId1" Type="http://schemas.openxmlformats.org/officeDocument/2006/relationships/oleObject" Target="../embeddings/oleObject10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115.bin"/><Relationship Id="rId29" Type="http://schemas.openxmlformats.org/officeDocument/2006/relationships/vmlDrawing" Target="../drawings/vmlDrawing12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80.emf"/><Relationship Id="rId26" Type="http://schemas.openxmlformats.org/officeDocument/2006/relationships/oleObject" Target="../embeddings/oleObject127.bin"/><Relationship Id="rId25" Type="http://schemas.openxmlformats.org/officeDocument/2006/relationships/image" Target="../media/image79.emf"/><Relationship Id="rId24" Type="http://schemas.openxmlformats.org/officeDocument/2006/relationships/oleObject" Target="../embeddings/oleObject126.bin"/><Relationship Id="rId23" Type="http://schemas.openxmlformats.org/officeDocument/2006/relationships/image" Target="../media/image78.emf"/><Relationship Id="rId22" Type="http://schemas.openxmlformats.org/officeDocument/2006/relationships/oleObject" Target="../embeddings/oleObject125.bin"/><Relationship Id="rId21" Type="http://schemas.openxmlformats.org/officeDocument/2006/relationships/image" Target="../media/image64.wmf"/><Relationship Id="rId20" Type="http://schemas.openxmlformats.org/officeDocument/2006/relationships/oleObject" Target="../embeddings/oleObject124.bin"/><Relationship Id="rId2" Type="http://schemas.openxmlformats.org/officeDocument/2006/relationships/image" Target="../media/image73.w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114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2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81.wmf"/><Relationship Id="rId1" Type="http://schemas.openxmlformats.org/officeDocument/2006/relationships/oleObject" Target="../embeddings/oleObject12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emf"/><Relationship Id="rId8" Type="http://schemas.openxmlformats.org/officeDocument/2006/relationships/oleObject" Target="../embeddings/oleObject134.bin"/><Relationship Id="rId7" Type="http://schemas.openxmlformats.org/officeDocument/2006/relationships/image" Target="../media/image86.emf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85.emf"/><Relationship Id="rId4" Type="http://schemas.openxmlformats.org/officeDocument/2006/relationships/oleObject" Target="../embeddings/oleObject132.bin"/><Relationship Id="rId3" Type="http://schemas.openxmlformats.org/officeDocument/2006/relationships/oleObject" Target="../embeddings/oleObject131.bin"/><Relationship Id="rId23" Type="http://schemas.openxmlformats.org/officeDocument/2006/relationships/vmlDrawing" Target="../drawings/vmlDrawing1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92.emf"/><Relationship Id="rId20" Type="http://schemas.openxmlformats.org/officeDocument/2006/relationships/oleObject" Target="../embeddings/oleObject141.bin"/><Relationship Id="rId2" Type="http://schemas.openxmlformats.org/officeDocument/2006/relationships/image" Target="../media/image84.wmf"/><Relationship Id="rId19" Type="http://schemas.openxmlformats.org/officeDocument/2006/relationships/image" Target="../media/image91.emf"/><Relationship Id="rId18" Type="http://schemas.openxmlformats.org/officeDocument/2006/relationships/oleObject" Target="../embeddings/oleObject140.bin"/><Relationship Id="rId17" Type="http://schemas.openxmlformats.org/officeDocument/2006/relationships/image" Target="../media/image90.emf"/><Relationship Id="rId16" Type="http://schemas.openxmlformats.org/officeDocument/2006/relationships/oleObject" Target="../embeddings/oleObject139.bin"/><Relationship Id="rId15" Type="http://schemas.openxmlformats.org/officeDocument/2006/relationships/image" Target="../media/image89.emf"/><Relationship Id="rId14" Type="http://schemas.openxmlformats.org/officeDocument/2006/relationships/oleObject" Target="../embeddings/oleObject138.bin"/><Relationship Id="rId13" Type="http://schemas.openxmlformats.org/officeDocument/2006/relationships/oleObject" Target="../embeddings/oleObject137.bin"/><Relationship Id="rId12" Type="http://schemas.openxmlformats.org/officeDocument/2006/relationships/oleObject" Target="../embeddings/oleObject136.bin"/><Relationship Id="rId11" Type="http://schemas.openxmlformats.org/officeDocument/2006/relationships/image" Target="../media/image88.emf"/><Relationship Id="rId10" Type="http://schemas.openxmlformats.org/officeDocument/2006/relationships/oleObject" Target="../embeddings/oleObject135.bin"/><Relationship Id="rId1" Type="http://schemas.openxmlformats.org/officeDocument/2006/relationships/oleObject" Target="../embeddings/oleObject13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96.e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95.e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94.e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93.emf"/><Relationship Id="rId15" Type="http://schemas.openxmlformats.org/officeDocument/2006/relationships/notesSlide" Target="../notesSlides/notesSlide3.xml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8.emf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97.emf"/><Relationship Id="rId1" Type="http://schemas.openxmlformats.org/officeDocument/2006/relationships/oleObject" Target="../embeddings/oleObject14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00.e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99.emf"/><Relationship Id="rId1" Type="http://schemas.openxmlformats.org/officeDocument/2006/relationships/oleObject" Target="../embeddings/oleObject1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03.e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02.emf"/><Relationship Id="rId1" Type="http://schemas.openxmlformats.org/officeDocument/2006/relationships/oleObject" Target="../embeddings/oleObject15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emf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0.emf"/><Relationship Id="rId16" Type="http://schemas.openxmlformats.org/officeDocument/2006/relationships/oleObject" Target="../embeddings/oleObject11.bin"/><Relationship Id="rId15" Type="http://schemas.openxmlformats.org/officeDocument/2006/relationships/image" Target="../media/image9.emf"/><Relationship Id="rId14" Type="http://schemas.openxmlformats.org/officeDocument/2006/relationships/oleObject" Target="../embeddings/oleObject10.bin"/><Relationship Id="rId13" Type="http://schemas.openxmlformats.org/officeDocument/2006/relationships/image" Target="../media/image8.emf"/><Relationship Id="rId12" Type="http://schemas.openxmlformats.org/officeDocument/2006/relationships/oleObject" Target="../embeddings/oleObject9.bin"/><Relationship Id="rId11" Type="http://schemas.openxmlformats.org/officeDocument/2006/relationships/image" Target="../media/image7.emf"/><Relationship Id="rId10" Type="http://schemas.openxmlformats.org/officeDocument/2006/relationships/oleObject" Target="../embeddings/oleObject8.bin"/><Relationship Id="rId1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5.w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1.emf"/><Relationship Id="rId19" Type="http://schemas.openxmlformats.org/officeDocument/2006/relationships/notesSlide" Target="../notesSlides/notesSlide1.xml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8.e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17.e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6.e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29.e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27" Type="http://schemas.openxmlformats.org/officeDocument/2006/relationships/vmlDrawing" Target="../drawings/vmlDrawing7.vml"/><Relationship Id="rId26" Type="http://schemas.openxmlformats.org/officeDocument/2006/relationships/slideLayout" Target="../slideLayouts/slideLayout7.xml"/><Relationship Id="rId25" Type="http://schemas.openxmlformats.org/officeDocument/2006/relationships/oleObject" Target="../embeddings/oleObject45.bin"/><Relationship Id="rId24" Type="http://schemas.openxmlformats.org/officeDocument/2006/relationships/oleObject" Target="../embeddings/oleObject44.bin"/><Relationship Id="rId23" Type="http://schemas.openxmlformats.org/officeDocument/2006/relationships/oleObject" Target="../embeddings/oleObject43.bin"/><Relationship Id="rId22" Type="http://schemas.openxmlformats.org/officeDocument/2006/relationships/oleObject" Target="../embeddings/oleObject42.bin"/><Relationship Id="rId21" Type="http://schemas.openxmlformats.org/officeDocument/2006/relationships/oleObject" Target="../embeddings/oleObject41.bin"/><Relationship Id="rId20" Type="http://schemas.openxmlformats.org/officeDocument/2006/relationships/oleObject" Target="../embeddings/oleObject40.bin"/><Relationship Id="rId2" Type="http://schemas.openxmlformats.org/officeDocument/2006/relationships/image" Target="../media/image26.wmf"/><Relationship Id="rId19" Type="http://schemas.openxmlformats.org/officeDocument/2006/relationships/oleObject" Target="../embeddings/oleObject39.bin"/><Relationship Id="rId18" Type="http://schemas.openxmlformats.org/officeDocument/2006/relationships/oleObject" Target="../embeddings/oleObject38.bin"/><Relationship Id="rId17" Type="http://schemas.openxmlformats.org/officeDocument/2006/relationships/oleObject" Target="../embeddings/oleObject37.bin"/><Relationship Id="rId16" Type="http://schemas.openxmlformats.org/officeDocument/2006/relationships/oleObject" Target="../embeddings/oleObject36.bin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1.e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0.emf"/><Relationship Id="rId1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33.e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39.e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38.e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e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2.emf"/><Relationship Id="rId38" Type="http://schemas.openxmlformats.org/officeDocument/2006/relationships/vmlDrawing" Target="../drawings/vmlDrawing9.vml"/><Relationship Id="rId37" Type="http://schemas.openxmlformats.org/officeDocument/2006/relationships/slideLayout" Target="../slideLayouts/slideLayout7.xml"/><Relationship Id="rId36" Type="http://schemas.openxmlformats.org/officeDocument/2006/relationships/oleObject" Target="../embeddings/oleObject77.bin"/><Relationship Id="rId35" Type="http://schemas.openxmlformats.org/officeDocument/2006/relationships/oleObject" Target="../embeddings/oleObject76.bin"/><Relationship Id="rId34" Type="http://schemas.openxmlformats.org/officeDocument/2006/relationships/oleObject" Target="../embeddings/oleObject75.bin"/><Relationship Id="rId33" Type="http://schemas.openxmlformats.org/officeDocument/2006/relationships/oleObject" Target="../embeddings/oleObject74.bin"/><Relationship Id="rId32" Type="http://schemas.openxmlformats.org/officeDocument/2006/relationships/oleObject" Target="../embeddings/oleObject73.bin"/><Relationship Id="rId31" Type="http://schemas.openxmlformats.org/officeDocument/2006/relationships/oleObject" Target="../embeddings/oleObject72.bin"/><Relationship Id="rId30" Type="http://schemas.openxmlformats.org/officeDocument/2006/relationships/oleObject" Target="../embeddings/oleObject71.bin"/><Relationship Id="rId3" Type="http://schemas.openxmlformats.org/officeDocument/2006/relationships/oleObject" Target="../embeddings/oleObject55.bin"/><Relationship Id="rId29" Type="http://schemas.openxmlformats.org/officeDocument/2006/relationships/oleObject" Target="../embeddings/oleObject70.bin"/><Relationship Id="rId28" Type="http://schemas.openxmlformats.org/officeDocument/2006/relationships/oleObject" Target="../embeddings/oleObject69.bin"/><Relationship Id="rId27" Type="http://schemas.openxmlformats.org/officeDocument/2006/relationships/oleObject" Target="../embeddings/oleObject68.bin"/><Relationship Id="rId26" Type="http://schemas.openxmlformats.org/officeDocument/2006/relationships/oleObject" Target="../embeddings/oleObject67.bin"/><Relationship Id="rId25" Type="http://schemas.openxmlformats.org/officeDocument/2006/relationships/oleObject" Target="../embeddings/oleObject66.bin"/><Relationship Id="rId24" Type="http://schemas.openxmlformats.org/officeDocument/2006/relationships/oleObject" Target="../embeddings/oleObject65.bin"/><Relationship Id="rId23" Type="http://schemas.openxmlformats.org/officeDocument/2006/relationships/image" Target="../media/image32.wmf"/><Relationship Id="rId22" Type="http://schemas.openxmlformats.org/officeDocument/2006/relationships/oleObject" Target="../embeddings/oleObject64.bin"/><Relationship Id="rId21" Type="http://schemas.openxmlformats.org/officeDocument/2006/relationships/image" Target="../media/image51.emf"/><Relationship Id="rId20" Type="http://schemas.openxmlformats.org/officeDocument/2006/relationships/oleObject" Target="../embeddings/oleObject63.bin"/><Relationship Id="rId2" Type="http://schemas.openxmlformats.org/officeDocument/2006/relationships/image" Target="../media/image41.emf"/><Relationship Id="rId19" Type="http://schemas.openxmlformats.org/officeDocument/2006/relationships/image" Target="../media/image50.emf"/><Relationship Id="rId18" Type="http://schemas.openxmlformats.org/officeDocument/2006/relationships/oleObject" Target="../embeddings/oleObject62.bin"/><Relationship Id="rId17" Type="http://schemas.openxmlformats.org/officeDocument/2006/relationships/image" Target="../media/image49.emf"/><Relationship Id="rId16" Type="http://schemas.openxmlformats.org/officeDocument/2006/relationships/oleObject" Target="../embeddings/oleObject61.bin"/><Relationship Id="rId15" Type="http://schemas.openxmlformats.org/officeDocument/2006/relationships/image" Target="../media/image48.emf"/><Relationship Id="rId14" Type="http://schemas.openxmlformats.org/officeDocument/2006/relationships/oleObject" Target="../embeddings/oleObject60.bin"/><Relationship Id="rId13" Type="http://schemas.openxmlformats.org/officeDocument/2006/relationships/image" Target="../media/image47.emf"/><Relationship Id="rId12" Type="http://schemas.openxmlformats.org/officeDocument/2006/relationships/oleObject" Target="../embeddings/oleObject59.bin"/><Relationship Id="rId11" Type="http://schemas.openxmlformats.org/officeDocument/2006/relationships/image" Target="../media/image46.emf"/><Relationship Id="rId10" Type="http://schemas.openxmlformats.org/officeDocument/2006/relationships/oleObject" Target="../embeddings/oleObject58.bin"/><Relationship Id="rId1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250825" y="2560638"/>
            <a:ext cx="8458200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b="0" dirty="0">
                <a:latin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</a:rPr>
              <a:t>为了解释磁场变化产生的感生电动势的非静电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</a:rPr>
              <a:t>力，麦克斯韦提出了感应电场假设，即</a:t>
            </a:r>
            <a:r>
              <a:rPr lang="zh-CN" altLang="en-US" sz="2800" dirty="0">
                <a:solidFill>
                  <a:srgbClr val="4B4BF5"/>
                </a:solidFill>
                <a:latin typeface="宋体" panose="02010600030101010101" pitchFamily="2" charset="-122"/>
              </a:rPr>
              <a:t>变化的磁场在</a:t>
            </a:r>
            <a:endParaRPr lang="zh-CN" altLang="en-US" sz="2800" dirty="0">
              <a:solidFill>
                <a:srgbClr val="4B4BF5"/>
              </a:solidFill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solidFill>
                  <a:srgbClr val="4B4BF5"/>
                </a:solidFill>
                <a:latin typeface="宋体" panose="02010600030101010101" pitchFamily="2" charset="-122"/>
              </a:rPr>
              <a:t>周围空间激发一种电场称为感应电场。</a:t>
            </a:r>
            <a:endParaRPr lang="zh-CN" altLang="en-US" sz="2800" dirty="0">
              <a:solidFill>
                <a:srgbClr val="4B4BF5"/>
              </a:solidFill>
              <a:latin typeface="宋体" panose="02010600030101010101" pitchFamily="2" charset="-122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323850" y="1125538"/>
            <a:ext cx="6696075" cy="989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一、感生电场（有旋电场、涡旋电场）</a:t>
            </a:r>
            <a:endParaRPr lang="zh-CN" altLang="en-US" sz="2800" dirty="0">
              <a:solidFill>
                <a:srgbClr val="4B4BF5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──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麦克斯韦假设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7" name="Text Box 9"/>
          <p:cNvSpPr txBox="1"/>
          <p:nvPr/>
        </p:nvSpPr>
        <p:spPr>
          <a:xfrm>
            <a:off x="468313" y="3933825"/>
            <a:ext cx="5334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</a:rPr>
              <a:t>变化的磁场激发的电场，称为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感生电场</a:t>
            </a:r>
            <a:r>
              <a:rPr lang="zh-CN" altLang="en-US" sz="2800" dirty="0">
                <a:latin typeface="Times New Roman" panose="02020603050405020304" pitchFamily="18" charset="0"/>
              </a:rPr>
              <a:t>（涡旋电场）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7418" name="Text Box 10"/>
          <p:cNvSpPr txBox="1"/>
          <p:nvPr/>
        </p:nvSpPr>
        <p:spPr>
          <a:xfrm>
            <a:off x="468313" y="4930775"/>
            <a:ext cx="5486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</a:rPr>
              <a:t>感生电场推动导线中的电子运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    动，提供非静电力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7419" name="Text Box 11"/>
          <p:cNvSpPr txBox="1"/>
          <p:nvPr/>
        </p:nvSpPr>
        <p:spPr>
          <a:xfrm>
            <a:off x="457200" y="5867400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</a:rPr>
              <a:t>静电场与感生电场的区别与联系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7442" name="Text Box 34"/>
          <p:cNvSpPr txBox="1"/>
          <p:nvPr/>
        </p:nvSpPr>
        <p:spPr>
          <a:xfrm>
            <a:off x="827088" y="2060575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产生感生电动势的非静电力是什么？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8"/>
          <p:cNvGrpSpPr/>
          <p:nvPr/>
        </p:nvGrpSpPr>
        <p:grpSpPr>
          <a:xfrm>
            <a:off x="6011863" y="3644900"/>
            <a:ext cx="2743200" cy="2743200"/>
            <a:chOff x="3833" y="2069"/>
            <a:chExt cx="1728" cy="1728"/>
          </a:xfrm>
        </p:grpSpPr>
        <p:sp>
          <p:nvSpPr>
            <p:cNvPr id="2058" name="Arc 37"/>
            <p:cNvSpPr/>
            <p:nvPr/>
          </p:nvSpPr>
          <p:spPr>
            <a:xfrm>
              <a:off x="3926" y="2213"/>
              <a:ext cx="374" cy="1584"/>
            </a:xfrm>
            <a:custGeom>
              <a:avLst/>
              <a:gdLst>
                <a:gd name="txL" fmla="*/ 0 w 21600"/>
                <a:gd name="txT" fmla="*/ 0 h 41686"/>
                <a:gd name="txR" fmla="*/ 21600 w 21600"/>
                <a:gd name="txB" fmla="*/ 41686 h 4168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41686" fill="none">
                  <a:moveTo>
                    <a:pt x="5755" y="-1"/>
                  </a:moveTo>
                  <a:cubicBezTo>
                    <a:pt x="15116" y="2587"/>
                    <a:pt x="21600" y="11106"/>
                    <a:pt x="21600" y="20819"/>
                  </a:cubicBezTo>
                  <a:cubicBezTo>
                    <a:pt x="21600" y="30599"/>
                    <a:pt x="15027" y="39159"/>
                    <a:pt x="5579" y="41686"/>
                  </a:cubicBezTo>
                </a:path>
                <a:path w="21600" h="41686" stroke="0">
                  <a:moveTo>
                    <a:pt x="5755" y="-1"/>
                  </a:moveTo>
                  <a:cubicBezTo>
                    <a:pt x="15116" y="2587"/>
                    <a:pt x="21600" y="11106"/>
                    <a:pt x="21600" y="20819"/>
                  </a:cubicBezTo>
                  <a:cubicBezTo>
                    <a:pt x="21600" y="30599"/>
                    <a:pt x="15027" y="39159"/>
                    <a:pt x="5579" y="41686"/>
                  </a:cubicBezTo>
                  <a:lnTo>
                    <a:pt x="0" y="20819"/>
                  </a:lnTo>
                  <a:lnTo>
                    <a:pt x="5755" y="-1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Arc 39"/>
            <p:cNvSpPr/>
            <p:nvPr/>
          </p:nvSpPr>
          <p:spPr>
            <a:xfrm rot="10779458">
              <a:off x="4866" y="2260"/>
              <a:ext cx="373" cy="1536"/>
            </a:xfrm>
            <a:custGeom>
              <a:avLst/>
              <a:gdLst>
                <a:gd name="txL" fmla="*/ 0 w 21600"/>
                <a:gd name="txT" fmla="*/ 0 h 41686"/>
                <a:gd name="txR" fmla="*/ 21600 w 21600"/>
                <a:gd name="txB" fmla="*/ 41686 h 4168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41686" fill="none">
                  <a:moveTo>
                    <a:pt x="5755" y="-1"/>
                  </a:moveTo>
                  <a:cubicBezTo>
                    <a:pt x="15116" y="2587"/>
                    <a:pt x="21600" y="11106"/>
                    <a:pt x="21600" y="20819"/>
                  </a:cubicBezTo>
                  <a:cubicBezTo>
                    <a:pt x="21600" y="30599"/>
                    <a:pt x="15027" y="39159"/>
                    <a:pt x="5579" y="41686"/>
                  </a:cubicBezTo>
                </a:path>
                <a:path w="21600" h="41686" stroke="0">
                  <a:moveTo>
                    <a:pt x="5755" y="-1"/>
                  </a:moveTo>
                  <a:cubicBezTo>
                    <a:pt x="15116" y="2587"/>
                    <a:pt x="21600" y="11106"/>
                    <a:pt x="21600" y="20819"/>
                  </a:cubicBezTo>
                  <a:cubicBezTo>
                    <a:pt x="21600" y="30599"/>
                    <a:pt x="15027" y="39159"/>
                    <a:pt x="5579" y="41686"/>
                  </a:cubicBezTo>
                  <a:lnTo>
                    <a:pt x="0" y="20819"/>
                  </a:lnTo>
                  <a:lnTo>
                    <a:pt x="5755" y="-1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Oval 35"/>
            <p:cNvSpPr/>
            <p:nvPr/>
          </p:nvSpPr>
          <p:spPr>
            <a:xfrm>
              <a:off x="3833" y="2741"/>
              <a:ext cx="1448" cy="38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61" name="Line 40"/>
            <p:cNvSpPr/>
            <p:nvPr/>
          </p:nvSpPr>
          <p:spPr>
            <a:xfrm flipV="1">
              <a:off x="4580" y="2117"/>
              <a:ext cx="0" cy="816"/>
            </a:xfrm>
            <a:prstGeom prst="line">
              <a:avLst/>
            </a:prstGeom>
            <a:ln w="28575" cap="flat" cmpd="sng">
              <a:solidFill>
                <a:srgbClr val="4B4BF5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062" name="Object 41"/>
            <p:cNvGraphicFramePr>
              <a:graphicFrameLocks noChangeAspect="1"/>
            </p:cNvGraphicFramePr>
            <p:nvPr/>
          </p:nvGraphicFramePr>
          <p:xfrm>
            <a:off x="4580" y="2069"/>
            <a:ext cx="2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" imgW="178435" imgH="256540" progId="Equation.3">
                    <p:embed/>
                  </p:oleObj>
                </mc:Choice>
                <mc:Fallback>
                  <p:oleObj name="" r:id="rId1" imgW="178435" imgH="25654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4B4BF5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80" y="2069"/>
                          <a:ext cx="23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42"/>
            <p:cNvGraphicFramePr>
              <a:graphicFrameLocks noChangeAspect="1"/>
            </p:cNvGraphicFramePr>
            <p:nvPr/>
          </p:nvGraphicFramePr>
          <p:xfrm>
            <a:off x="5047" y="2309"/>
            <a:ext cx="5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3" imgW="880745" imgH="669290" progId="Equation.3">
                    <p:embed/>
                  </p:oleObj>
                </mc:Choice>
                <mc:Fallback>
                  <p:oleObj name="" r:id="rId3" imgW="880745" imgH="66929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4B4BF5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7" y="2309"/>
                          <a:ext cx="514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Freeform 45"/>
            <p:cNvSpPr/>
            <p:nvPr/>
          </p:nvSpPr>
          <p:spPr>
            <a:xfrm>
              <a:off x="4266" y="2645"/>
              <a:ext cx="47" cy="288"/>
            </a:xfrm>
            <a:custGeom>
              <a:avLst/>
              <a:gdLst>
                <a:gd name="txL" fmla="*/ 0 w 48"/>
                <a:gd name="txT" fmla="*/ 0 h 144"/>
                <a:gd name="txR" fmla="*/ 48 w 48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37" y="294912"/>
                </a:cxn>
              </a:cxnLst>
              <a:rect l="txL" t="txT" r="txR" b="txB"/>
              <a:pathLst>
                <a:path w="48" h="144">
                  <a:moveTo>
                    <a:pt x="0" y="0"/>
                  </a:moveTo>
                  <a:cubicBezTo>
                    <a:pt x="20" y="56"/>
                    <a:pt x="40" y="112"/>
                    <a:pt x="48" y="144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5" name="Text Box 52"/>
            <p:cNvSpPr txBox="1"/>
            <p:nvPr/>
          </p:nvSpPr>
          <p:spPr>
            <a:xfrm>
              <a:off x="5184" y="2928"/>
              <a:ext cx="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</a:rPr>
                <a:t>L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66" name="Group 51"/>
            <p:cNvGrpSpPr/>
            <p:nvPr/>
          </p:nvGrpSpPr>
          <p:grpSpPr>
            <a:xfrm>
              <a:off x="4560" y="3072"/>
              <a:ext cx="240" cy="327"/>
              <a:chOff x="4560" y="3072"/>
              <a:chExt cx="240" cy="327"/>
            </a:xfrm>
          </p:grpSpPr>
          <p:sp>
            <p:nvSpPr>
              <p:cNvPr id="2068" name="Line 49"/>
              <p:cNvSpPr/>
              <p:nvPr/>
            </p:nvSpPr>
            <p:spPr>
              <a:xfrm flipH="1">
                <a:off x="4560" y="3120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69" name="Text Box 50"/>
              <p:cNvSpPr txBox="1"/>
              <p:nvPr/>
            </p:nvSpPr>
            <p:spPr>
              <a:xfrm>
                <a:off x="4560" y="3072"/>
                <a:ext cx="2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8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en-US" altLang="zh-CN" sz="2800" i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67" name="Freeform 56"/>
            <p:cNvSpPr/>
            <p:nvPr/>
          </p:nvSpPr>
          <p:spPr>
            <a:xfrm flipH="1">
              <a:off x="4855" y="2678"/>
              <a:ext cx="47" cy="288"/>
            </a:xfrm>
            <a:custGeom>
              <a:avLst/>
              <a:gdLst>
                <a:gd name="txL" fmla="*/ 0 w 48"/>
                <a:gd name="txT" fmla="*/ 0 h 144"/>
                <a:gd name="txR" fmla="*/ 48 w 48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37" y="294912"/>
                </a:cxn>
              </a:cxnLst>
              <a:rect l="txL" t="txT" r="txR" b="txB"/>
              <a:pathLst>
                <a:path w="48" h="144">
                  <a:moveTo>
                    <a:pt x="0" y="0"/>
                  </a:moveTo>
                  <a:cubicBezTo>
                    <a:pt x="20" y="56"/>
                    <a:pt x="40" y="112"/>
                    <a:pt x="48" y="144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7" name="Text Box 59"/>
          <p:cNvSpPr txBox="1"/>
          <p:nvPr/>
        </p:nvSpPr>
        <p:spPr>
          <a:xfrm>
            <a:off x="1331913" y="188913"/>
            <a:ext cx="6408737" cy="99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4B4BF5"/>
                </a:solidFill>
                <a:latin typeface="Times New Roman" panose="02020603050405020304" pitchFamily="18" charset="0"/>
              </a:rPr>
              <a:t>§8-2.2 </a:t>
            </a:r>
            <a:r>
              <a:rPr lang="zh-CN" altLang="en-US" sz="3200" dirty="0">
                <a:solidFill>
                  <a:srgbClr val="4B4BF5"/>
                </a:solidFill>
                <a:latin typeface="Times New Roman" panose="02020603050405020304" pitchFamily="18" charset="0"/>
              </a:rPr>
              <a:t>感生电动势  涡旋电场</a:t>
            </a:r>
            <a:endParaRPr lang="zh-CN" altLang="en-US" sz="3200" dirty="0">
              <a:solidFill>
                <a:srgbClr val="4B4BF5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(Induced Electrodynamic Force</a:t>
            </a:r>
            <a:r>
              <a:rPr lang="en-US" altLang="zh-CN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3200" dirty="0">
              <a:solidFill>
                <a:srgbClr val="4B4BF5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2" grpId="0"/>
      <p:bldP spid="17417" grpId="0"/>
      <p:bldP spid="17418" grpId="0"/>
      <p:bldP spid="17419" grpId="0"/>
      <p:bldP spid="174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73" name="Object 33"/>
          <p:cNvGraphicFramePr>
            <a:graphicFrameLocks noChangeAspect="1"/>
          </p:cNvGraphicFramePr>
          <p:nvPr/>
        </p:nvGraphicFramePr>
        <p:xfrm>
          <a:off x="533400" y="200025"/>
          <a:ext cx="5410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3947795" imgH="802640" progId="Equation.3">
                  <p:embed/>
                </p:oleObj>
              </mc:Choice>
              <mc:Fallback>
                <p:oleObj name="" r:id="rId1" imgW="3947795" imgH="80264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200025"/>
                        <a:ext cx="54102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Text Box 34"/>
          <p:cNvSpPr txBox="1"/>
          <p:nvPr/>
        </p:nvSpPr>
        <p:spPr>
          <a:xfrm>
            <a:off x="381000" y="1219200"/>
            <a:ext cx="84391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选 </a:t>
            </a:r>
            <a:r>
              <a:rPr lang="en-US" altLang="zh-CN" sz="2800" i="1" dirty="0">
                <a:latin typeface="Times New Roman" panose="02020603050405020304" pitchFamily="18" charset="0"/>
              </a:rPr>
              <a:t>aboa</a:t>
            </a:r>
            <a:r>
              <a:rPr lang="zh-CN" altLang="en-US" sz="2800" dirty="0">
                <a:latin typeface="Times New Roman" panose="02020603050405020304" pitchFamily="18" charset="0"/>
              </a:rPr>
              <a:t>，设顺时针方向作为感生电动势的正方向。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420688" y="1720850"/>
          <a:ext cx="83026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5642610" imgH="568960" progId="Equation.3">
                  <p:embed/>
                </p:oleObj>
              </mc:Choice>
              <mc:Fallback>
                <p:oleObj name="" r:id="rId3" imgW="5642610" imgH="56896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0688" y="1720850"/>
                        <a:ext cx="8302625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6" name="Object 36"/>
          <p:cNvGraphicFramePr>
            <a:graphicFrameLocks noChangeAspect="1"/>
          </p:cNvGraphicFramePr>
          <p:nvPr/>
        </p:nvGraphicFramePr>
        <p:xfrm>
          <a:off x="836613" y="2557463"/>
          <a:ext cx="73961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5" imgW="5642610" imgH="568960" progId="Equation.3">
                  <p:embed/>
                </p:oleObj>
              </mc:Choice>
              <mc:Fallback>
                <p:oleObj name="" r:id="rId5" imgW="5642610" imgH="56896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6613" y="2557463"/>
                        <a:ext cx="7396162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282575" y="3476625"/>
          <a:ext cx="5702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4203700" imgH="802640" progId="Equation.3">
                  <p:embed/>
                </p:oleObj>
              </mc:Choice>
              <mc:Fallback>
                <p:oleObj name="" r:id="rId7" imgW="4203700" imgH="80264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2575" y="3476625"/>
                        <a:ext cx="57023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38"/>
          <p:cNvGraphicFramePr>
            <a:graphicFrameLocks noChangeAspect="1"/>
          </p:cNvGraphicFramePr>
          <p:nvPr/>
        </p:nvGraphicFramePr>
        <p:xfrm>
          <a:off x="781050" y="4478338"/>
          <a:ext cx="38481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2464435" imgH="724535" progId="Equation.3">
                  <p:embed/>
                </p:oleObj>
              </mc:Choice>
              <mc:Fallback>
                <p:oleObj name="" r:id="rId9" imgW="2464435" imgH="72453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1050" y="4478338"/>
                        <a:ext cx="3848100" cy="1109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9" name="Text Box 39"/>
          <p:cNvSpPr txBox="1"/>
          <p:nvPr/>
        </p:nvSpPr>
        <p:spPr>
          <a:xfrm>
            <a:off x="1066800" y="57912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方向从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0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6"/>
          <p:cNvGrpSpPr/>
          <p:nvPr/>
        </p:nvGrpSpPr>
        <p:grpSpPr>
          <a:xfrm>
            <a:off x="5548313" y="3644900"/>
            <a:ext cx="3298825" cy="2984500"/>
            <a:chOff x="3495" y="2296"/>
            <a:chExt cx="2078" cy="1880"/>
          </a:xfrm>
        </p:grpSpPr>
        <p:sp>
          <p:nvSpPr>
            <p:cNvPr id="11274" name="Oval 3"/>
            <p:cNvSpPr/>
            <p:nvPr/>
          </p:nvSpPr>
          <p:spPr>
            <a:xfrm>
              <a:off x="3600" y="2296"/>
              <a:ext cx="1848" cy="188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75" name="Line 6"/>
            <p:cNvSpPr/>
            <p:nvPr/>
          </p:nvSpPr>
          <p:spPr>
            <a:xfrm flipV="1">
              <a:off x="4512" y="3275"/>
              <a:ext cx="0" cy="47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1276" name="Object 7"/>
            <p:cNvGraphicFramePr>
              <a:graphicFrameLocks noChangeAspect="1"/>
            </p:cNvGraphicFramePr>
            <p:nvPr/>
          </p:nvGraphicFramePr>
          <p:xfrm>
            <a:off x="4517" y="3456"/>
            <a:ext cx="15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144780" imgH="256540" progId="Equation.3">
                    <p:embed/>
                  </p:oleObj>
                </mc:Choice>
                <mc:Fallback>
                  <p:oleObj name="" r:id="rId11" imgW="144780" imgH="25654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7" y="3456"/>
                          <a:ext cx="155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8"/>
            <p:cNvGraphicFramePr>
              <a:graphicFrameLocks noChangeAspect="1"/>
            </p:cNvGraphicFramePr>
            <p:nvPr/>
          </p:nvGraphicFramePr>
          <p:xfrm>
            <a:off x="3495" y="3657"/>
            <a:ext cx="23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3" imgW="144780" imgH="178435" progId="Equation.3">
                    <p:embed/>
                  </p:oleObj>
                </mc:Choice>
                <mc:Fallback>
                  <p:oleObj name="" r:id="rId13" imgW="144780" imgH="178435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95" y="3657"/>
                          <a:ext cx="238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9"/>
            <p:cNvGraphicFramePr>
              <a:graphicFrameLocks noChangeAspect="1"/>
            </p:cNvGraphicFramePr>
            <p:nvPr/>
          </p:nvGraphicFramePr>
          <p:xfrm>
            <a:off x="5304" y="3600"/>
            <a:ext cx="2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5" imgW="144780" imgH="256540" progId="Equation.3">
                    <p:embed/>
                  </p:oleObj>
                </mc:Choice>
                <mc:Fallback>
                  <p:oleObj name="" r:id="rId15" imgW="144780" imgH="25654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04" y="3600"/>
                          <a:ext cx="26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10"/>
            <p:cNvGraphicFramePr>
              <a:graphicFrameLocks noChangeAspect="1"/>
            </p:cNvGraphicFramePr>
            <p:nvPr/>
          </p:nvGraphicFramePr>
          <p:xfrm>
            <a:off x="4085" y="2304"/>
            <a:ext cx="23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17" imgW="127000" imgH="127000" progId="Equation.3">
                    <p:embed/>
                  </p:oleObj>
                </mc:Choice>
                <mc:Fallback>
                  <p:oleObj name="" r:id="rId17" imgW="127000" imgH="1270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85" y="2304"/>
                          <a:ext cx="235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11"/>
            <p:cNvGraphicFramePr>
              <a:graphicFrameLocks noChangeAspect="1"/>
            </p:cNvGraphicFramePr>
            <p:nvPr/>
          </p:nvGraphicFramePr>
          <p:xfrm>
            <a:off x="4709" y="2304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9" imgW="127000" imgH="127000" progId="Equation.3">
                    <p:embed/>
                  </p:oleObj>
                </mc:Choice>
                <mc:Fallback>
                  <p:oleObj name="" r:id="rId19" imgW="127000" imgH="1270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09" y="2304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Text Box 26"/>
            <p:cNvSpPr txBox="1"/>
            <p:nvPr/>
          </p:nvSpPr>
          <p:spPr>
            <a:xfrm>
              <a:off x="4421" y="3022"/>
              <a:ext cx="293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2" name="Line 31"/>
            <p:cNvSpPr/>
            <p:nvPr/>
          </p:nvSpPr>
          <p:spPr>
            <a:xfrm flipH="1">
              <a:off x="3787" y="3259"/>
              <a:ext cx="734" cy="489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3" name="Line 32"/>
            <p:cNvSpPr/>
            <p:nvPr/>
          </p:nvSpPr>
          <p:spPr>
            <a:xfrm>
              <a:off x="4521" y="3259"/>
              <a:ext cx="763" cy="489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1284" name="Object 40"/>
            <p:cNvGraphicFramePr>
              <a:graphicFrameLocks noChangeAspect="1"/>
            </p:cNvGraphicFramePr>
            <p:nvPr/>
          </p:nvGraphicFramePr>
          <p:xfrm>
            <a:off x="4901" y="2688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20" imgW="127000" imgH="127000" progId="Equation.3">
                    <p:embed/>
                  </p:oleObj>
                </mc:Choice>
                <mc:Fallback>
                  <p:oleObj name="" r:id="rId20" imgW="127000" imgH="1270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901" y="2688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41"/>
            <p:cNvGraphicFramePr>
              <a:graphicFrameLocks noChangeAspect="1"/>
            </p:cNvGraphicFramePr>
            <p:nvPr/>
          </p:nvGraphicFramePr>
          <p:xfrm>
            <a:off x="4373" y="2736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127000" imgH="127000" progId="Equation.3">
                    <p:embed/>
                  </p:oleObj>
                </mc:Choice>
                <mc:Fallback>
                  <p:oleObj name="" r:id="rId21" imgW="127000" imgH="1270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73" y="2736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42"/>
            <p:cNvGraphicFramePr>
              <a:graphicFrameLocks noChangeAspect="1"/>
            </p:cNvGraphicFramePr>
            <p:nvPr/>
          </p:nvGraphicFramePr>
          <p:xfrm>
            <a:off x="3845" y="2688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22" imgW="127000" imgH="127000" progId="Equation.3">
                    <p:embed/>
                  </p:oleObj>
                </mc:Choice>
                <mc:Fallback>
                  <p:oleObj name="" r:id="rId22" imgW="127000" imgH="1270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845" y="2688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43"/>
            <p:cNvGraphicFramePr>
              <a:graphicFrameLocks noChangeAspect="1"/>
            </p:cNvGraphicFramePr>
            <p:nvPr/>
          </p:nvGraphicFramePr>
          <p:xfrm>
            <a:off x="3941" y="3456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23" imgW="127000" imgH="127000" progId="Equation.3">
                    <p:embed/>
                  </p:oleObj>
                </mc:Choice>
                <mc:Fallback>
                  <p:oleObj name="" r:id="rId23" imgW="127000" imgH="1270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941" y="3456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44"/>
            <p:cNvGraphicFramePr>
              <a:graphicFrameLocks noChangeAspect="1"/>
            </p:cNvGraphicFramePr>
            <p:nvPr/>
          </p:nvGraphicFramePr>
          <p:xfrm>
            <a:off x="4709" y="3120"/>
            <a:ext cx="24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24" imgW="127000" imgH="127000" progId="Equation.3">
                    <p:embed/>
                  </p:oleObj>
                </mc:Choice>
                <mc:Fallback>
                  <p:oleObj name="" r:id="rId24" imgW="127000" imgH="1270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09" y="3120"/>
                          <a:ext cx="240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45"/>
            <p:cNvGraphicFramePr>
              <a:graphicFrameLocks noChangeAspect="1"/>
            </p:cNvGraphicFramePr>
            <p:nvPr/>
          </p:nvGraphicFramePr>
          <p:xfrm>
            <a:off x="4133" y="3120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25" imgW="127000" imgH="127000" progId="Equation.3">
                    <p:embed/>
                  </p:oleObj>
                </mc:Choice>
                <mc:Fallback>
                  <p:oleObj name="" r:id="rId25" imgW="127000" imgH="1270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133" y="3120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46"/>
            <p:cNvGraphicFramePr>
              <a:graphicFrameLocks noChangeAspect="1"/>
            </p:cNvGraphicFramePr>
            <p:nvPr/>
          </p:nvGraphicFramePr>
          <p:xfrm>
            <a:off x="3605" y="3120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26" imgW="127000" imgH="127000" progId="Equation.3">
                    <p:embed/>
                  </p:oleObj>
                </mc:Choice>
                <mc:Fallback>
                  <p:oleObj name="" r:id="rId26" imgW="127000" imgH="1270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05" y="3120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47"/>
            <p:cNvGraphicFramePr>
              <a:graphicFrameLocks noChangeAspect="1"/>
            </p:cNvGraphicFramePr>
            <p:nvPr/>
          </p:nvGraphicFramePr>
          <p:xfrm>
            <a:off x="5189" y="3072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27" imgW="127000" imgH="127000" progId="Equation.3">
                    <p:embed/>
                  </p:oleObj>
                </mc:Choice>
                <mc:Fallback>
                  <p:oleObj name="" r:id="rId27" imgW="127000" imgH="1270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89" y="3072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48"/>
            <p:cNvGraphicFramePr>
              <a:graphicFrameLocks noChangeAspect="1"/>
            </p:cNvGraphicFramePr>
            <p:nvPr/>
          </p:nvGraphicFramePr>
          <p:xfrm>
            <a:off x="4085" y="3840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28" imgW="127000" imgH="127000" progId="Equation.3">
                    <p:embed/>
                  </p:oleObj>
                </mc:Choice>
                <mc:Fallback>
                  <p:oleObj name="" r:id="rId28" imgW="127000" imgH="1270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85" y="3840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49"/>
            <p:cNvGraphicFramePr>
              <a:graphicFrameLocks noChangeAspect="1"/>
            </p:cNvGraphicFramePr>
            <p:nvPr/>
          </p:nvGraphicFramePr>
          <p:xfrm>
            <a:off x="4421" y="3504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29" imgW="127000" imgH="127000" progId="Equation.3">
                    <p:embed/>
                  </p:oleObj>
                </mc:Choice>
                <mc:Fallback>
                  <p:oleObj name="" r:id="rId29" imgW="127000" imgH="1270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421" y="3504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4" name="Object 50"/>
            <p:cNvGraphicFramePr>
              <a:graphicFrameLocks noChangeAspect="1"/>
            </p:cNvGraphicFramePr>
            <p:nvPr/>
          </p:nvGraphicFramePr>
          <p:xfrm>
            <a:off x="4949" y="3456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30" imgW="127000" imgH="127000" progId="Equation.3">
                    <p:embed/>
                  </p:oleObj>
                </mc:Choice>
                <mc:Fallback>
                  <p:oleObj name="" r:id="rId30" imgW="127000" imgH="1270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949" y="3456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51"/>
            <p:cNvGraphicFramePr>
              <a:graphicFrameLocks noChangeAspect="1"/>
            </p:cNvGraphicFramePr>
            <p:nvPr/>
          </p:nvGraphicFramePr>
          <p:xfrm>
            <a:off x="4709" y="3840"/>
            <a:ext cx="23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31" imgW="127000" imgH="127000" progId="Equation.3">
                    <p:embed/>
                  </p:oleObj>
                </mc:Choice>
                <mc:Fallback>
                  <p:oleObj name="" r:id="rId31" imgW="127000" imgH="1270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09" y="3840"/>
                          <a:ext cx="237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6" name="Rectangle 55"/>
            <p:cNvSpPr/>
            <p:nvPr/>
          </p:nvSpPr>
          <p:spPr>
            <a:xfrm>
              <a:off x="3751" y="3740"/>
              <a:ext cx="1534" cy="4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4" grpId="0"/>
      <p:bldP spid="102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2"/>
          <p:cNvSpPr txBox="1"/>
          <p:nvPr/>
        </p:nvSpPr>
        <p:spPr>
          <a:xfrm>
            <a:off x="228600" y="304800"/>
            <a:ext cx="8686800" cy="265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例题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3] </a:t>
            </a:r>
            <a:r>
              <a:rPr lang="zh-CN" altLang="en-US" sz="2800" dirty="0">
                <a:latin typeface="Times New Roman" panose="02020603050405020304" pitchFamily="18" charset="0"/>
              </a:rPr>
              <a:t>在半径为 </a:t>
            </a:r>
            <a:r>
              <a:rPr lang="en-US" altLang="zh-CN" sz="2800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</a:rPr>
              <a:t>的圆柱形空间内，充满磁感应强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度为 </a:t>
            </a:r>
            <a:r>
              <a:rPr lang="en-US" altLang="zh-CN" sz="2800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</a:rPr>
              <a:t>的均匀磁场，</a:t>
            </a:r>
            <a:r>
              <a:rPr lang="en-US" altLang="zh-CN" sz="2800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</a:rPr>
              <a:t>的方向与圆柱的轴线平行，有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一无限长直导线在垂直于圆柱中心轴线的平面内，距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轴线相距为 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</a:rPr>
              <a:t>&gt; 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，如图所示。已知磁感应强度随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时间的变化率为 </a:t>
            </a:r>
            <a:r>
              <a:rPr lang="en-US" altLang="zh-CN" sz="2800" i="1" dirty="0">
                <a:latin typeface="Times New Roman" panose="02020603050405020304" pitchFamily="18" charset="0"/>
              </a:rPr>
              <a:t>dB/dt</a:t>
            </a:r>
            <a:r>
              <a:rPr lang="zh-CN" altLang="en-US" sz="2800" dirty="0">
                <a:latin typeface="Times New Roman" panose="02020603050405020304" pitchFamily="18" charset="0"/>
              </a:rPr>
              <a:t>，求长直导线中的感应电动势，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并讨论其方向。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2291" name="Group 30"/>
          <p:cNvGrpSpPr/>
          <p:nvPr/>
        </p:nvGrpSpPr>
        <p:grpSpPr>
          <a:xfrm>
            <a:off x="5867400" y="2667000"/>
            <a:ext cx="2971800" cy="3111500"/>
            <a:chOff x="3696" y="1680"/>
            <a:chExt cx="1872" cy="1960"/>
          </a:xfrm>
        </p:grpSpPr>
        <p:sp>
          <p:nvSpPr>
            <p:cNvPr id="12298" name="Oval 3"/>
            <p:cNvSpPr/>
            <p:nvPr/>
          </p:nvSpPr>
          <p:spPr>
            <a:xfrm>
              <a:off x="4153" y="1680"/>
              <a:ext cx="1095" cy="1116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299" name="Line 4"/>
            <p:cNvSpPr/>
            <p:nvPr/>
          </p:nvSpPr>
          <p:spPr>
            <a:xfrm flipV="1">
              <a:off x="3696" y="3214"/>
              <a:ext cx="18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0" name="Line 5"/>
            <p:cNvSpPr/>
            <p:nvPr/>
          </p:nvSpPr>
          <p:spPr>
            <a:xfrm>
              <a:off x="4700" y="2238"/>
              <a:ext cx="0" cy="97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1" name="Line 6"/>
            <p:cNvSpPr/>
            <p:nvPr/>
          </p:nvSpPr>
          <p:spPr>
            <a:xfrm flipV="1">
              <a:off x="4700" y="1866"/>
              <a:ext cx="366" cy="37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" name="Line 7"/>
            <p:cNvSpPr/>
            <p:nvPr/>
          </p:nvSpPr>
          <p:spPr>
            <a:xfrm flipH="1">
              <a:off x="3787" y="2238"/>
              <a:ext cx="913" cy="9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12303" name="Line 8"/>
            <p:cNvSpPr/>
            <p:nvPr/>
          </p:nvSpPr>
          <p:spPr>
            <a:xfrm>
              <a:off x="3787" y="3214"/>
              <a:ext cx="320" cy="27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4" name="Line 9"/>
            <p:cNvSpPr/>
            <p:nvPr/>
          </p:nvSpPr>
          <p:spPr>
            <a:xfrm flipH="1">
              <a:off x="4061" y="2238"/>
              <a:ext cx="639" cy="9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12305" name="Line 10"/>
            <p:cNvSpPr/>
            <p:nvPr/>
          </p:nvSpPr>
          <p:spPr>
            <a:xfrm>
              <a:off x="3833" y="3214"/>
              <a:ext cx="228" cy="0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6" name="Arc 12"/>
            <p:cNvSpPr/>
            <p:nvPr/>
          </p:nvSpPr>
          <p:spPr>
            <a:xfrm flipH="1" flipV="1">
              <a:off x="4518" y="2424"/>
              <a:ext cx="182" cy="93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Arc 13"/>
            <p:cNvSpPr/>
            <p:nvPr/>
          </p:nvSpPr>
          <p:spPr>
            <a:xfrm flipV="1">
              <a:off x="3879" y="3214"/>
              <a:ext cx="45" cy="93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308" name="Object 1029"/>
            <p:cNvGraphicFramePr>
              <a:graphicFrameLocks noChangeAspect="1"/>
            </p:cNvGraphicFramePr>
            <p:nvPr/>
          </p:nvGraphicFramePr>
          <p:xfrm>
            <a:off x="4512" y="2016"/>
            <a:ext cx="21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165100" imgH="177800" progId="Equation.3">
                    <p:embed/>
                  </p:oleObj>
                </mc:Choice>
                <mc:Fallback>
                  <p:oleObj name="" r:id="rId1" imgW="165100" imgH="1778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12" y="2016"/>
                          <a:ext cx="212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Object 1030"/>
            <p:cNvGraphicFramePr>
              <a:graphicFrameLocks noChangeAspect="1"/>
            </p:cNvGraphicFramePr>
            <p:nvPr/>
          </p:nvGraphicFramePr>
          <p:xfrm>
            <a:off x="4860" y="1992"/>
            <a:ext cx="2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3" imgW="165100" imgH="165100" progId="Equation.3">
                    <p:embed/>
                  </p:oleObj>
                </mc:Choice>
                <mc:Fallback>
                  <p:oleObj name="" r:id="rId3" imgW="165100" imgH="1651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60" y="1992"/>
                          <a:ext cx="232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Object 1031"/>
            <p:cNvGraphicFramePr>
              <a:graphicFrameLocks noChangeAspect="1"/>
            </p:cNvGraphicFramePr>
            <p:nvPr/>
          </p:nvGraphicFramePr>
          <p:xfrm>
            <a:off x="4700" y="2935"/>
            <a:ext cx="16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127000" imgH="139700" progId="Equation.3">
                    <p:embed/>
                  </p:oleObj>
                </mc:Choice>
                <mc:Fallback>
                  <p:oleObj name="" r:id="rId5" imgW="127000" imgH="1397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00" y="2935"/>
                          <a:ext cx="161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" name="Object 1032"/>
            <p:cNvGraphicFramePr>
              <a:graphicFrameLocks noChangeAspect="1"/>
            </p:cNvGraphicFramePr>
            <p:nvPr/>
          </p:nvGraphicFramePr>
          <p:xfrm>
            <a:off x="4510" y="2517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7" imgW="139700" imgH="177800" progId="Equation.3">
                    <p:embed/>
                  </p:oleObj>
                </mc:Choice>
                <mc:Fallback>
                  <p:oleObj name="" r:id="rId7" imgW="139700" imgH="1778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10" y="2517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2" name="Object 1033"/>
            <p:cNvGraphicFramePr>
              <a:graphicFrameLocks noChangeAspect="1"/>
            </p:cNvGraphicFramePr>
            <p:nvPr/>
          </p:nvGraphicFramePr>
          <p:xfrm>
            <a:off x="4008" y="3214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139700" imgH="177800" progId="Equation.3">
                    <p:embed/>
                  </p:oleObj>
                </mc:Choice>
                <mc:Fallback>
                  <p:oleObj name="" r:id="rId9" imgW="139700" imgH="1778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08" y="3214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3" name="Object 1034"/>
            <p:cNvGraphicFramePr>
              <a:graphicFrameLocks noChangeAspect="1"/>
            </p:cNvGraphicFramePr>
            <p:nvPr/>
          </p:nvGraphicFramePr>
          <p:xfrm>
            <a:off x="4053" y="3408"/>
            <a:ext cx="19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0" imgW="165100" imgH="190500" progId="Equation.3">
                    <p:embed/>
                  </p:oleObj>
                </mc:Choice>
                <mc:Fallback>
                  <p:oleObj name="" r:id="rId10" imgW="165100" imgH="1905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053" y="3408"/>
                          <a:ext cx="198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4" name="Object 1035"/>
            <p:cNvGraphicFramePr>
              <a:graphicFrameLocks noChangeAspect="1"/>
            </p:cNvGraphicFramePr>
            <p:nvPr/>
          </p:nvGraphicFramePr>
          <p:xfrm>
            <a:off x="3886" y="2942"/>
            <a:ext cx="21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2" imgW="278765" imgH="300990" progId="Equation.3">
                    <p:embed/>
                  </p:oleObj>
                </mc:Choice>
                <mc:Fallback>
                  <p:oleObj name="" r:id="rId12" imgW="278765" imgH="30099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6" y="2942"/>
                          <a:ext cx="218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Object 1036"/>
            <p:cNvGraphicFramePr>
              <a:graphicFrameLocks noChangeAspect="1"/>
            </p:cNvGraphicFramePr>
            <p:nvPr/>
          </p:nvGraphicFramePr>
          <p:xfrm>
            <a:off x="4477" y="1728"/>
            <a:ext cx="21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4" imgW="222885" imgH="256540" progId="Equation.3">
                    <p:embed/>
                  </p:oleObj>
                </mc:Choice>
                <mc:Fallback>
                  <p:oleObj name="" r:id="rId14" imgW="222885" imgH="25654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4B4BF5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77" y="1728"/>
                          <a:ext cx="218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Object 1037"/>
            <p:cNvGraphicFramePr>
              <a:graphicFrameLocks noChangeAspect="1"/>
            </p:cNvGraphicFramePr>
            <p:nvPr/>
          </p:nvGraphicFramePr>
          <p:xfrm>
            <a:off x="4648" y="1733"/>
            <a:ext cx="19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6" imgW="222885" imgH="278765" progId="Equation.3">
                    <p:embed/>
                  </p:oleObj>
                </mc:Choice>
                <mc:Fallback>
                  <p:oleObj name="" r:id="rId16" imgW="222885" imgH="278765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4B4BF5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48" y="1733"/>
                          <a:ext cx="197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4" name="Text Box 24"/>
          <p:cNvSpPr txBox="1"/>
          <p:nvPr/>
        </p:nvSpPr>
        <p:spPr>
          <a:xfrm>
            <a:off x="533400" y="3048000"/>
            <a:ext cx="5257800" cy="1038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 </a:t>
            </a:r>
            <a:r>
              <a:rPr lang="zh-CN" altLang="en-US" sz="2800" dirty="0">
                <a:latin typeface="Times New Roman" panose="02020603050405020304" pitchFamily="18" charset="0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</a:rPr>
              <a:t>dB/dt  </a:t>
            </a:r>
            <a:r>
              <a:rPr lang="zh-CN" altLang="en-US" sz="2800" dirty="0">
                <a:latin typeface="Times New Roman" panose="02020603050405020304" pitchFamily="18" charset="0"/>
              </a:rPr>
              <a:t>为正，则感应电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场的方向为逆时针方向：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36" name="Object 1024"/>
          <p:cNvGraphicFramePr>
            <a:graphicFrameLocks noChangeAspect="1"/>
          </p:cNvGraphicFramePr>
          <p:nvPr/>
        </p:nvGraphicFramePr>
        <p:xfrm>
          <a:off x="914400" y="4114800"/>
          <a:ext cx="3581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8" imgW="1600200" imgH="368300" progId="Equation.3">
                  <p:embed/>
                </p:oleObj>
              </mc:Choice>
              <mc:Fallback>
                <p:oleObj name="" r:id="rId18" imgW="1600200" imgH="368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14400" y="4114800"/>
                        <a:ext cx="3581400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" name="Object 1025"/>
          <p:cNvGraphicFramePr>
            <a:graphicFrameLocks noChangeAspect="1"/>
          </p:cNvGraphicFramePr>
          <p:nvPr/>
        </p:nvGraphicFramePr>
        <p:xfrm>
          <a:off x="838200" y="4953000"/>
          <a:ext cx="36576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0" imgW="1637665" imgH="406400" progId="Equation.3">
                  <p:embed/>
                </p:oleObj>
              </mc:Choice>
              <mc:Fallback>
                <p:oleObj name="" r:id="rId20" imgW="1637665" imgH="406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8200" y="4953000"/>
                        <a:ext cx="3657600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1026"/>
          <p:cNvGraphicFramePr>
            <a:graphicFrameLocks noChangeAspect="1"/>
          </p:cNvGraphicFramePr>
          <p:nvPr/>
        </p:nvGraphicFramePr>
        <p:xfrm>
          <a:off x="804863" y="5924550"/>
          <a:ext cx="18081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2" imgW="812165" imgH="241300" progId="Equation.3">
                  <p:embed/>
                </p:oleObj>
              </mc:Choice>
              <mc:Fallback>
                <p:oleObj name="" r:id="rId22" imgW="812165" imgH="2413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04863" y="5924550"/>
                        <a:ext cx="1808162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027"/>
          <p:cNvGraphicFramePr>
            <a:graphicFrameLocks noChangeAspect="1"/>
          </p:cNvGraphicFramePr>
          <p:nvPr/>
        </p:nvGraphicFramePr>
        <p:xfrm>
          <a:off x="2667000" y="5791200"/>
          <a:ext cx="21320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4" imgW="1091565" imgH="406400" progId="Equation.3">
                  <p:embed/>
                </p:oleObj>
              </mc:Choice>
              <mc:Fallback>
                <p:oleObj name="" r:id="rId24" imgW="1091565" imgH="406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67000" y="5791200"/>
                        <a:ext cx="2132013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1028"/>
          <p:cNvGraphicFramePr>
            <a:graphicFrameLocks noChangeAspect="1"/>
          </p:cNvGraphicFramePr>
          <p:nvPr/>
        </p:nvGraphicFramePr>
        <p:xfrm>
          <a:off x="4876800" y="5791200"/>
          <a:ext cx="34051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6" imgW="1688465" imgH="406400" progId="Equation.3">
                  <p:embed/>
                </p:oleObj>
              </mc:Choice>
              <mc:Fallback>
                <p:oleObj name="" r:id="rId26" imgW="1688465" imgH="406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76800" y="5791200"/>
                        <a:ext cx="3405188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60" name="Object 1024"/>
          <p:cNvGraphicFramePr>
            <a:graphicFrameLocks noChangeAspect="1"/>
          </p:cNvGraphicFramePr>
          <p:nvPr/>
        </p:nvGraphicFramePr>
        <p:xfrm>
          <a:off x="388938" y="396875"/>
          <a:ext cx="41751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651000" imgH="406400" progId="Equation.3">
                  <p:embed/>
                </p:oleObj>
              </mc:Choice>
              <mc:Fallback>
                <p:oleObj name="" r:id="rId1" imgW="1651000" imgH="406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938" y="396875"/>
                        <a:ext cx="4175125" cy="102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" name="Object 1025"/>
          <p:cNvGraphicFramePr>
            <a:graphicFrameLocks noChangeAspect="1"/>
          </p:cNvGraphicFramePr>
          <p:nvPr/>
        </p:nvGraphicFramePr>
        <p:xfrm>
          <a:off x="4495800" y="381000"/>
          <a:ext cx="18002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735965" imgH="406400" progId="Equation.3">
                  <p:embed/>
                </p:oleObj>
              </mc:Choice>
              <mc:Fallback>
                <p:oleObj name="" r:id="rId3" imgW="735965" imgH="406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81000"/>
                        <a:ext cx="1800225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" name="Object 1026"/>
          <p:cNvGraphicFramePr>
            <a:graphicFrameLocks noChangeAspect="1"/>
          </p:cNvGraphicFramePr>
          <p:nvPr/>
        </p:nvGraphicFramePr>
        <p:xfrm>
          <a:off x="6202363" y="374650"/>
          <a:ext cx="169386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685800" imgH="406400" progId="Equation.3">
                  <p:embed/>
                </p:oleObj>
              </mc:Choice>
              <mc:Fallback>
                <p:oleObj name="" r:id="rId5" imgW="685800" imgH="406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2363" y="374650"/>
                        <a:ext cx="1693862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1030"/>
          <p:cNvSpPr txBox="1"/>
          <p:nvPr/>
        </p:nvSpPr>
        <p:spPr>
          <a:xfrm>
            <a:off x="533400" y="1524000"/>
            <a:ext cx="3822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方向从左向右。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083"/>
          <p:cNvGrpSpPr/>
          <p:nvPr/>
        </p:nvGrpSpPr>
        <p:grpSpPr>
          <a:xfrm>
            <a:off x="900113" y="2078038"/>
            <a:ext cx="7343775" cy="630237"/>
            <a:chOff x="567" y="1298"/>
            <a:chExt cx="4626" cy="397"/>
          </a:xfrm>
        </p:grpSpPr>
        <p:sp>
          <p:nvSpPr>
            <p:cNvPr id="13342" name="Text Box 1031"/>
            <p:cNvSpPr txBox="1"/>
            <p:nvPr/>
          </p:nvSpPr>
          <p:spPr>
            <a:xfrm>
              <a:off x="567" y="1298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</a:rPr>
                <a:t>若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43" name="Object 1037"/>
            <p:cNvGraphicFramePr>
              <a:graphicFrameLocks noChangeAspect="1"/>
            </p:cNvGraphicFramePr>
            <p:nvPr/>
          </p:nvGraphicFramePr>
          <p:xfrm>
            <a:off x="930" y="1298"/>
            <a:ext cx="35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7" imgW="254000" imgH="405765" progId="Equation.3">
                    <p:embed/>
                  </p:oleObj>
                </mc:Choice>
                <mc:Fallback>
                  <p:oleObj name="" r:id="rId7" imgW="254000" imgH="40576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30" y="1298"/>
                          <a:ext cx="354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4" name="Text Box 1033"/>
            <p:cNvSpPr txBox="1"/>
            <p:nvPr/>
          </p:nvSpPr>
          <p:spPr>
            <a:xfrm>
              <a:off x="1321" y="1304"/>
              <a:ext cx="38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</a:rPr>
                <a:t>为负，则电动势方向从右到左。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1515" name="Text Box 1035"/>
          <p:cNvSpPr txBox="1"/>
          <p:nvPr/>
        </p:nvSpPr>
        <p:spPr>
          <a:xfrm>
            <a:off x="533400" y="2819400"/>
            <a:ext cx="2166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另解：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63" name="Object 1027"/>
          <p:cNvGraphicFramePr>
            <a:graphicFrameLocks noChangeAspect="1"/>
          </p:cNvGraphicFramePr>
          <p:nvPr/>
        </p:nvGraphicFramePr>
        <p:xfrm>
          <a:off x="457200" y="3276600"/>
          <a:ext cx="5821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2336800" imgH="368300" progId="Equation.3">
                  <p:embed/>
                </p:oleObj>
              </mc:Choice>
              <mc:Fallback>
                <p:oleObj name="" r:id="rId9" imgW="2336800" imgH="368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3276600"/>
                        <a:ext cx="582136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037"/>
          <p:cNvSpPr txBox="1"/>
          <p:nvPr/>
        </p:nvSpPr>
        <p:spPr>
          <a:xfrm>
            <a:off x="838200" y="4572000"/>
            <a:ext cx="42386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与上述结果一致。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3322" name="Group 1060"/>
          <p:cNvGrpSpPr/>
          <p:nvPr/>
        </p:nvGrpSpPr>
        <p:grpSpPr>
          <a:xfrm>
            <a:off x="5867400" y="2667000"/>
            <a:ext cx="2971800" cy="3111500"/>
            <a:chOff x="3696" y="1680"/>
            <a:chExt cx="1872" cy="1960"/>
          </a:xfrm>
        </p:grpSpPr>
        <p:sp>
          <p:nvSpPr>
            <p:cNvPr id="13323" name="Oval 1061"/>
            <p:cNvSpPr/>
            <p:nvPr/>
          </p:nvSpPr>
          <p:spPr>
            <a:xfrm>
              <a:off x="4153" y="1680"/>
              <a:ext cx="1095" cy="1116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24" name="Line 1062"/>
            <p:cNvSpPr/>
            <p:nvPr/>
          </p:nvSpPr>
          <p:spPr>
            <a:xfrm flipV="1">
              <a:off x="3696" y="3214"/>
              <a:ext cx="18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5" name="Line 1063"/>
            <p:cNvSpPr/>
            <p:nvPr/>
          </p:nvSpPr>
          <p:spPr>
            <a:xfrm>
              <a:off x="4700" y="2238"/>
              <a:ext cx="0" cy="97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6" name="Line 1064"/>
            <p:cNvSpPr/>
            <p:nvPr/>
          </p:nvSpPr>
          <p:spPr>
            <a:xfrm flipV="1">
              <a:off x="4700" y="1866"/>
              <a:ext cx="366" cy="37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7" name="Line 1065"/>
            <p:cNvSpPr/>
            <p:nvPr/>
          </p:nvSpPr>
          <p:spPr>
            <a:xfrm flipH="1">
              <a:off x="3787" y="2238"/>
              <a:ext cx="913" cy="9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13328" name="Line 1066"/>
            <p:cNvSpPr/>
            <p:nvPr/>
          </p:nvSpPr>
          <p:spPr>
            <a:xfrm>
              <a:off x="3787" y="3214"/>
              <a:ext cx="320" cy="27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29" name="Line 1067"/>
            <p:cNvSpPr/>
            <p:nvPr/>
          </p:nvSpPr>
          <p:spPr>
            <a:xfrm flipH="1">
              <a:off x="4061" y="2238"/>
              <a:ext cx="639" cy="9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13330" name="Line 1068"/>
            <p:cNvSpPr/>
            <p:nvPr/>
          </p:nvSpPr>
          <p:spPr>
            <a:xfrm>
              <a:off x="3833" y="3214"/>
              <a:ext cx="228" cy="0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1" name="Arc 1069"/>
            <p:cNvSpPr/>
            <p:nvPr/>
          </p:nvSpPr>
          <p:spPr>
            <a:xfrm flipH="1" flipV="1">
              <a:off x="4518" y="2424"/>
              <a:ext cx="182" cy="93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2" name="Arc 1070"/>
            <p:cNvSpPr/>
            <p:nvPr/>
          </p:nvSpPr>
          <p:spPr>
            <a:xfrm flipV="1">
              <a:off x="3879" y="3214"/>
              <a:ext cx="45" cy="93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3333" name="Object 1028"/>
            <p:cNvGraphicFramePr>
              <a:graphicFrameLocks noChangeAspect="1"/>
            </p:cNvGraphicFramePr>
            <p:nvPr/>
          </p:nvGraphicFramePr>
          <p:xfrm>
            <a:off x="4512" y="2016"/>
            <a:ext cx="21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1" imgW="165100" imgH="177800" progId="Equation.3">
                    <p:embed/>
                  </p:oleObj>
                </mc:Choice>
                <mc:Fallback>
                  <p:oleObj name="" r:id="rId11" imgW="165100" imgH="1778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12" y="2016"/>
                          <a:ext cx="212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1029"/>
            <p:cNvGraphicFramePr>
              <a:graphicFrameLocks noChangeAspect="1"/>
            </p:cNvGraphicFramePr>
            <p:nvPr/>
          </p:nvGraphicFramePr>
          <p:xfrm>
            <a:off x="4860" y="1992"/>
            <a:ext cx="2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3" imgW="165100" imgH="165100" progId="Equation.3">
                    <p:embed/>
                  </p:oleObj>
                </mc:Choice>
                <mc:Fallback>
                  <p:oleObj name="" r:id="rId13" imgW="165100" imgH="1651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860" y="1992"/>
                          <a:ext cx="232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1030"/>
            <p:cNvGraphicFramePr>
              <a:graphicFrameLocks noChangeAspect="1"/>
            </p:cNvGraphicFramePr>
            <p:nvPr/>
          </p:nvGraphicFramePr>
          <p:xfrm>
            <a:off x="4700" y="2935"/>
            <a:ext cx="16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5" imgW="127000" imgH="139700" progId="Equation.3">
                    <p:embed/>
                  </p:oleObj>
                </mc:Choice>
                <mc:Fallback>
                  <p:oleObj name="" r:id="rId15" imgW="127000" imgH="1397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00" y="2935"/>
                          <a:ext cx="161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1031"/>
            <p:cNvGraphicFramePr>
              <a:graphicFrameLocks noChangeAspect="1"/>
            </p:cNvGraphicFramePr>
            <p:nvPr/>
          </p:nvGraphicFramePr>
          <p:xfrm>
            <a:off x="4510" y="2517"/>
            <a:ext cx="18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7" imgW="139700" imgH="177800" progId="Equation.3">
                    <p:embed/>
                  </p:oleObj>
                </mc:Choice>
                <mc:Fallback>
                  <p:oleObj name="" r:id="rId17" imgW="139700" imgH="1778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510" y="2517"/>
                          <a:ext cx="18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1032"/>
            <p:cNvGraphicFramePr>
              <a:graphicFrameLocks noChangeAspect="1"/>
            </p:cNvGraphicFramePr>
            <p:nvPr/>
          </p:nvGraphicFramePr>
          <p:xfrm>
            <a:off x="4008" y="3214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9" imgW="139700" imgH="177800" progId="Equation.3">
                    <p:embed/>
                  </p:oleObj>
                </mc:Choice>
                <mc:Fallback>
                  <p:oleObj name="" r:id="rId19" imgW="139700" imgH="1778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08" y="3214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1033"/>
            <p:cNvGraphicFramePr>
              <a:graphicFrameLocks noChangeAspect="1"/>
            </p:cNvGraphicFramePr>
            <p:nvPr/>
          </p:nvGraphicFramePr>
          <p:xfrm>
            <a:off x="4053" y="3408"/>
            <a:ext cx="19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0" imgW="165100" imgH="190500" progId="Equation.3">
                    <p:embed/>
                  </p:oleObj>
                </mc:Choice>
                <mc:Fallback>
                  <p:oleObj name="" r:id="rId20" imgW="165100" imgH="1905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053" y="3408"/>
                          <a:ext cx="198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1034"/>
            <p:cNvGraphicFramePr>
              <a:graphicFrameLocks noChangeAspect="1"/>
            </p:cNvGraphicFramePr>
            <p:nvPr/>
          </p:nvGraphicFramePr>
          <p:xfrm>
            <a:off x="3886" y="2942"/>
            <a:ext cx="21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22" imgW="278765" imgH="300990" progId="Equation.3">
                    <p:embed/>
                  </p:oleObj>
                </mc:Choice>
                <mc:Fallback>
                  <p:oleObj name="" r:id="rId22" imgW="278765" imgH="30099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6" y="2942"/>
                          <a:ext cx="218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1035"/>
            <p:cNvGraphicFramePr>
              <a:graphicFrameLocks noChangeAspect="1"/>
            </p:cNvGraphicFramePr>
            <p:nvPr/>
          </p:nvGraphicFramePr>
          <p:xfrm>
            <a:off x="4477" y="1728"/>
            <a:ext cx="218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24" imgW="222885" imgH="256540" progId="Equation.3">
                    <p:embed/>
                  </p:oleObj>
                </mc:Choice>
                <mc:Fallback>
                  <p:oleObj name="" r:id="rId24" imgW="222885" imgH="25654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4B4BF5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77" y="1728"/>
                          <a:ext cx="218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1" name="Object 1036"/>
            <p:cNvGraphicFramePr>
              <a:graphicFrameLocks noChangeAspect="1"/>
            </p:cNvGraphicFramePr>
            <p:nvPr/>
          </p:nvGraphicFramePr>
          <p:xfrm>
            <a:off x="4648" y="1733"/>
            <a:ext cx="19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26" imgW="222885" imgH="278765" progId="Equation.3">
                    <p:embed/>
                  </p:oleObj>
                </mc:Choice>
                <mc:Fallback>
                  <p:oleObj name="" r:id="rId26" imgW="222885" imgH="278765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4B4BF5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48" y="1733"/>
                          <a:ext cx="197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5" grpId="0"/>
      <p:bldP spid="215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ext Box 2"/>
          <p:cNvSpPr txBox="1"/>
          <p:nvPr/>
        </p:nvSpPr>
        <p:spPr>
          <a:xfrm>
            <a:off x="228600" y="228600"/>
            <a:ext cx="4127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五、涡流、趋肤效应</a:t>
            </a:r>
            <a:endParaRPr lang="zh-CN" altLang="en-US" sz="2800" b="0" dirty="0">
              <a:latin typeface="宋体" panose="02010600030101010101" pitchFamily="2" charset="-122"/>
            </a:endParaRPr>
          </a:p>
        </p:txBody>
      </p:sp>
      <p:sp>
        <p:nvSpPr>
          <p:cNvPr id="33795" name="Text Box 3"/>
          <p:cNvSpPr txBox="1"/>
          <p:nvPr/>
        </p:nvSpPr>
        <p:spPr>
          <a:xfrm>
            <a:off x="533400" y="6858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涡电流</a:t>
            </a:r>
            <a:endParaRPr lang="zh-CN" altLang="en-US" sz="2800" dirty="0">
              <a:solidFill>
                <a:srgbClr val="4B4BF5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Text Box 4"/>
          <p:cNvSpPr txBox="1"/>
          <p:nvPr/>
        </p:nvSpPr>
        <p:spPr>
          <a:xfrm>
            <a:off x="533400" y="1066800"/>
            <a:ext cx="83058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  ①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2800" dirty="0">
                <a:latin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4B4BF5"/>
                </a:solidFill>
                <a:latin typeface="宋体" panose="02010600030101010101" pitchFamily="2" charset="-122"/>
              </a:rPr>
              <a:t>当大块导体相对于磁场运动或处于变化</a:t>
            </a:r>
            <a:endParaRPr lang="zh-CN" altLang="en-US" sz="2800" dirty="0">
              <a:solidFill>
                <a:srgbClr val="4B4BF5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4B4BF5"/>
                </a:solidFill>
                <a:latin typeface="宋体" panose="02010600030101010101" pitchFamily="2" charset="-122"/>
              </a:rPr>
              <a:t>的磁场中</a:t>
            </a:r>
            <a:r>
              <a:rPr lang="en-US" altLang="zh-CN" sz="2800" dirty="0">
                <a:solidFill>
                  <a:srgbClr val="4B4BF5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4B4BF5"/>
                </a:solidFill>
                <a:latin typeface="宋体" panose="02010600030101010101" pitchFamily="2" charset="-122"/>
              </a:rPr>
              <a:t>金属内部要产生自行闭合的涡旋状的感应</a:t>
            </a:r>
            <a:endParaRPr lang="zh-CN" altLang="en-US" sz="2800" dirty="0">
              <a:solidFill>
                <a:srgbClr val="4B4BF5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4B4BF5"/>
                </a:solidFill>
                <a:latin typeface="宋体" panose="02010600030101010101" pitchFamily="2" charset="-122"/>
              </a:rPr>
              <a:t>电流，叫涡电流。</a:t>
            </a:r>
            <a:endParaRPr lang="zh-CN" altLang="en-US" sz="2800" dirty="0">
              <a:solidFill>
                <a:srgbClr val="4B4BF5"/>
              </a:solidFill>
              <a:latin typeface="宋体" panose="02010600030101010101" pitchFamily="2" charset="-122"/>
            </a:endParaRPr>
          </a:p>
        </p:txBody>
      </p:sp>
      <p:sp>
        <p:nvSpPr>
          <p:cNvPr id="33797" name="Text Box 5"/>
          <p:cNvSpPr txBox="1"/>
          <p:nvPr/>
        </p:nvSpPr>
        <p:spPr>
          <a:xfrm>
            <a:off x="609600" y="2362200"/>
            <a:ext cx="8229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sz="2800" dirty="0">
                <a:solidFill>
                  <a:schemeClr val="accent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4B4BF5"/>
                </a:solidFill>
                <a:latin typeface="宋体" panose="02010600030101010101" pitchFamily="2" charset="-122"/>
              </a:rPr>
              <a:t>由于大块导体内的电阻很小，涡流可能很大，且</a:t>
            </a:r>
            <a:endParaRPr lang="zh-CN" altLang="en-US" sz="2800" dirty="0">
              <a:solidFill>
                <a:srgbClr val="4B4BF5"/>
              </a:solidFill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solidFill>
                  <a:srgbClr val="4B4BF5"/>
                </a:solidFill>
                <a:latin typeface="宋体" panose="02010600030101010101" pitchFamily="2" charset="-122"/>
              </a:rPr>
              <a:t>产生大量的焦耳热</a:t>
            </a:r>
            <a:r>
              <a:rPr lang="zh-CN" altLang="en-US" sz="2800" b="0" dirty="0">
                <a:solidFill>
                  <a:srgbClr val="4B4BF5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0" dirty="0">
              <a:solidFill>
                <a:srgbClr val="4B4BF5"/>
              </a:solidFill>
              <a:latin typeface="宋体" panose="02010600030101010101" pitchFamily="2" charset="-122"/>
            </a:endParaRPr>
          </a:p>
        </p:txBody>
      </p:sp>
      <p:sp>
        <p:nvSpPr>
          <p:cNvPr id="33798" name="Text Box 6"/>
          <p:cNvSpPr txBox="1"/>
          <p:nvPr/>
        </p:nvSpPr>
        <p:spPr>
          <a:xfrm>
            <a:off x="457200" y="3276600"/>
            <a:ext cx="868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  ②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应用：</a:t>
            </a:r>
            <a:r>
              <a:rPr lang="zh-CN" altLang="en-US" sz="2800" dirty="0">
                <a:solidFill>
                  <a:srgbClr val="4B4BF5"/>
                </a:solidFill>
                <a:latin typeface="宋体" panose="02010600030101010101" pitchFamily="2" charset="-122"/>
              </a:rPr>
              <a:t>①高频冶炼、焊接、加热、真空技术。</a:t>
            </a:r>
            <a:endParaRPr lang="zh-CN" altLang="en-US" sz="2800" dirty="0">
              <a:solidFill>
                <a:srgbClr val="4B4BF5"/>
              </a:solidFill>
              <a:latin typeface="宋体" panose="02010600030101010101" pitchFamily="2" charset="-122"/>
            </a:endParaRPr>
          </a:p>
        </p:txBody>
      </p:sp>
      <p:sp>
        <p:nvSpPr>
          <p:cNvPr id="33799" name="Text Box 7"/>
          <p:cNvSpPr txBox="1"/>
          <p:nvPr/>
        </p:nvSpPr>
        <p:spPr>
          <a:xfrm>
            <a:off x="457200" y="3733800"/>
            <a:ext cx="47625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③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有害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：变压器和电机中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的涡流产生焦耳热损耗。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3800" name="Text Box 8"/>
          <p:cNvSpPr txBox="1"/>
          <p:nvPr/>
        </p:nvSpPr>
        <p:spPr>
          <a:xfrm>
            <a:off x="539750" y="4797425"/>
            <a:ext cx="47244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4B4BF5"/>
                </a:solidFill>
                <a:latin typeface="宋体" panose="02010600030101010101" pitchFamily="2" charset="-122"/>
              </a:rPr>
              <a:t>电磁阻尼</a:t>
            </a:r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</a:rPr>
              <a:t>（楞次定律）</a:t>
            </a:r>
            <a:endParaRPr lang="zh-CN" altLang="en-US" sz="28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solidFill>
                  <a:srgbClr val="FF33CC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</a:rPr>
              <a:t>涡流的机械作用──电磁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</a:rPr>
              <a:t>阻尼，电磁驱动。应用：电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</a:rPr>
              <a:t>磁刹车、电磁驱动。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5638800" y="3714750"/>
            <a:ext cx="3233738" cy="3048000"/>
            <a:chOff x="3483" y="864"/>
            <a:chExt cx="2037" cy="1920"/>
          </a:xfrm>
        </p:grpSpPr>
        <p:sp>
          <p:nvSpPr>
            <p:cNvPr id="14346" name="Oval 10"/>
            <p:cNvSpPr/>
            <p:nvPr/>
          </p:nvSpPr>
          <p:spPr>
            <a:xfrm>
              <a:off x="3483" y="1184"/>
              <a:ext cx="1966" cy="111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47" name="Line 11"/>
            <p:cNvSpPr/>
            <p:nvPr/>
          </p:nvSpPr>
          <p:spPr>
            <a:xfrm>
              <a:off x="4464" y="1344"/>
              <a:ext cx="2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8" name="Line 12"/>
            <p:cNvSpPr/>
            <p:nvPr/>
          </p:nvSpPr>
          <p:spPr>
            <a:xfrm flipH="1">
              <a:off x="4464" y="2294"/>
              <a:ext cx="2" cy="49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9" name="Rectangle 13"/>
            <p:cNvSpPr/>
            <p:nvPr/>
          </p:nvSpPr>
          <p:spPr>
            <a:xfrm>
              <a:off x="3840" y="960"/>
              <a:ext cx="246" cy="430"/>
            </a:xfrm>
            <a:prstGeom prst="rect">
              <a:avLst/>
            </a:prstGeom>
            <a:solidFill>
              <a:srgbClr val="FFFF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0" name="Rectangle 14"/>
            <p:cNvSpPr/>
            <p:nvPr/>
          </p:nvSpPr>
          <p:spPr>
            <a:xfrm>
              <a:off x="3792" y="2304"/>
              <a:ext cx="244" cy="316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1" name="Object 15"/>
            <p:cNvGraphicFramePr>
              <a:graphicFrameLocks noChangeAspect="1"/>
            </p:cNvGraphicFramePr>
            <p:nvPr/>
          </p:nvGraphicFramePr>
          <p:xfrm>
            <a:off x="4176" y="864"/>
            <a:ext cx="2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177800" imgH="177800" progId="Equation.3">
                    <p:embed/>
                  </p:oleObj>
                </mc:Choice>
                <mc:Fallback>
                  <p:oleObj name="" r:id="rId1" imgW="177800" imgH="1778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6" y="864"/>
                          <a:ext cx="219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Object 16"/>
            <p:cNvGraphicFramePr>
              <a:graphicFrameLocks noChangeAspect="1"/>
            </p:cNvGraphicFramePr>
            <p:nvPr/>
          </p:nvGraphicFramePr>
          <p:xfrm>
            <a:off x="4145" y="2304"/>
            <a:ext cx="18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3" imgW="139700" imgH="177800" progId="Equation.3">
                    <p:embed/>
                  </p:oleObj>
                </mc:Choice>
                <mc:Fallback>
                  <p:oleObj name="" r:id="rId3" imgW="139700" imgH="1778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45" y="2304"/>
                          <a:ext cx="18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Freeform 17"/>
            <p:cNvSpPr/>
            <p:nvPr/>
          </p:nvSpPr>
          <p:spPr>
            <a:xfrm>
              <a:off x="4704" y="1680"/>
              <a:ext cx="816" cy="768"/>
            </a:xfrm>
            <a:custGeom>
              <a:avLst/>
              <a:gdLst>
                <a:gd name="txL" fmla="*/ 0 w 711"/>
                <a:gd name="txT" fmla="*/ 0 h 700"/>
                <a:gd name="txR" fmla="*/ 711 w 711"/>
                <a:gd name="txB" fmla="*/ 700 h 700"/>
              </a:gdLst>
              <a:ahLst/>
              <a:cxnLst>
                <a:cxn ang="0">
                  <a:pos x="3235" y="0"/>
                </a:cxn>
                <a:cxn ang="0">
                  <a:pos x="3085" y="431"/>
                </a:cxn>
                <a:cxn ang="0">
                  <a:pos x="2928" y="772"/>
                </a:cxn>
                <a:cxn ang="0">
                  <a:pos x="2629" y="1077"/>
                </a:cxn>
                <a:cxn ang="0">
                  <a:pos x="2021" y="1477"/>
                </a:cxn>
                <a:cxn ang="0">
                  <a:pos x="1160" y="1754"/>
                </a:cxn>
                <a:cxn ang="0">
                  <a:pos x="248" y="1943"/>
                </a:cxn>
                <a:cxn ang="0">
                  <a:pos x="0" y="1943"/>
                </a:cxn>
              </a:cxnLst>
              <a:rect l="txL" t="txT" r="txR" b="txB"/>
              <a:pathLst>
                <a:path w="711" h="700">
                  <a:moveTo>
                    <a:pt x="711" y="0"/>
                  </a:moveTo>
                  <a:lnTo>
                    <a:pt x="678" y="155"/>
                  </a:lnTo>
                  <a:lnTo>
                    <a:pt x="644" y="278"/>
                  </a:lnTo>
                  <a:lnTo>
                    <a:pt x="578" y="389"/>
                  </a:lnTo>
                  <a:lnTo>
                    <a:pt x="444" y="533"/>
                  </a:lnTo>
                  <a:lnTo>
                    <a:pt x="255" y="633"/>
                  </a:lnTo>
                  <a:lnTo>
                    <a:pt x="55" y="700"/>
                  </a:lnTo>
                  <a:lnTo>
                    <a:pt x="0" y="700"/>
                  </a:lnTo>
                </a:path>
              </a:pathLst>
            </a:custGeom>
            <a:noFill/>
            <a:ln w="38100" cap="flat" cmpd="sng">
              <a:solidFill>
                <a:srgbClr val="D60093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54" name="Line 18"/>
            <p:cNvSpPr/>
            <p:nvPr/>
          </p:nvSpPr>
          <p:spPr>
            <a:xfrm>
              <a:off x="3606" y="1776"/>
              <a:ext cx="6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5" name="Oval 19"/>
            <p:cNvSpPr/>
            <p:nvPr/>
          </p:nvSpPr>
          <p:spPr>
            <a:xfrm>
              <a:off x="3790" y="1554"/>
              <a:ext cx="307" cy="1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FFFF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6" name="Oval 20"/>
            <p:cNvSpPr/>
            <p:nvPr/>
          </p:nvSpPr>
          <p:spPr>
            <a:xfrm>
              <a:off x="3790" y="1850"/>
              <a:ext cx="307" cy="1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FFFF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7" name="Line 21"/>
            <p:cNvSpPr/>
            <p:nvPr/>
          </p:nvSpPr>
          <p:spPr>
            <a:xfrm flipH="1">
              <a:off x="3913" y="1702"/>
              <a:ext cx="6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4358" name="Line 22"/>
            <p:cNvSpPr/>
            <p:nvPr/>
          </p:nvSpPr>
          <p:spPr>
            <a:xfrm flipH="1">
              <a:off x="3913" y="1850"/>
              <a:ext cx="6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/>
      <p:bldP spid="33796" grpId="0"/>
      <p:bldP spid="33797" grpId="0"/>
      <p:bldP spid="33798" grpId="0"/>
      <p:bldP spid="33799" grpId="0"/>
      <p:bldP spid="338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2"/>
          <p:cNvSpPr txBox="1"/>
          <p:nvPr/>
        </p:nvSpPr>
        <p:spPr>
          <a:xfrm>
            <a:off x="533400" y="2271713"/>
            <a:ext cx="31019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3.</a:t>
            </a:r>
            <a:r>
              <a:rPr lang="en-US" altLang="zh-CN" sz="2800" dirty="0">
                <a:solidFill>
                  <a:srgbClr val="4B4BF5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rgbClr val="4B4BF5"/>
                </a:solidFill>
                <a:latin typeface="黑体" pitchFamily="2" charset="-122"/>
                <a:ea typeface="黑体" pitchFamily="2" charset="-122"/>
              </a:rPr>
              <a:t>趋肤效应</a:t>
            </a:r>
            <a:endParaRPr lang="zh-CN" altLang="en-US" sz="2800" dirty="0">
              <a:solidFill>
                <a:srgbClr val="4B4BF5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Text Box 3"/>
          <p:cNvSpPr txBox="1"/>
          <p:nvPr/>
        </p:nvSpPr>
        <p:spPr>
          <a:xfrm>
            <a:off x="533400" y="4710113"/>
            <a:ext cx="5910263" cy="18145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b="0" dirty="0">
                <a:latin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</a:rPr>
              <a:t>频率越高，趋肤效应越明显，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宋体" panose="02010600030101010101" pitchFamily="2" charset="-122"/>
              </a:rPr>
              <a:t>趋肤效应可用于对金属进行表面淬火。使某些钢件表皮坚硬、耐磨，而内部却有一定柔性，防止钢件脆裂。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4835" name="Text Box 19"/>
          <p:cNvSpPr txBox="1"/>
          <p:nvPr/>
        </p:nvSpPr>
        <p:spPr>
          <a:xfrm>
            <a:off x="533400" y="2881313"/>
            <a:ext cx="53340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i="1" dirty="0">
                <a:solidFill>
                  <a:schemeClr val="accent2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aseline="-25000" dirty="0">
                <a:solidFill>
                  <a:schemeClr val="accent2"/>
                </a:solidFill>
                <a:latin typeface="宋体" panose="02010600030101010101" pitchFamily="2" charset="-122"/>
              </a:rPr>
              <a:t>0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变化时，产生感应电流，中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部与 </a:t>
            </a:r>
            <a:r>
              <a:rPr lang="en-US" altLang="zh-CN" sz="2800" i="1" dirty="0">
                <a:solidFill>
                  <a:schemeClr val="accent2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aseline="-25000" dirty="0">
                <a:solidFill>
                  <a:schemeClr val="accent2"/>
                </a:solidFill>
                <a:latin typeface="宋体" panose="02010600030101010101" pitchFamily="2" charset="-122"/>
              </a:rPr>
              <a:t>0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方向相反，相抵，表面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与 </a:t>
            </a:r>
            <a:r>
              <a:rPr lang="en-US" altLang="zh-CN" sz="2800" i="1" dirty="0">
                <a:solidFill>
                  <a:schemeClr val="accent2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800" baseline="-25000" dirty="0">
                <a:solidFill>
                  <a:schemeClr val="accent2"/>
                </a:solidFill>
                <a:latin typeface="宋体" panose="02010600030101010101" pitchFamily="2" charset="-122"/>
              </a:rPr>
              <a:t>0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方向相同得以加强，好象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趋于表面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趋肤效应。</a:t>
            </a:r>
            <a:endParaRPr lang="zh-CN" altLang="en-US" sz="2800" b="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6659563" y="2819400"/>
            <a:ext cx="2016125" cy="3733800"/>
            <a:chOff x="3906" y="1776"/>
            <a:chExt cx="1270" cy="2352"/>
          </a:xfrm>
        </p:grpSpPr>
        <p:sp>
          <p:nvSpPr>
            <p:cNvPr id="15390" name="Oval 5"/>
            <p:cNvSpPr/>
            <p:nvPr/>
          </p:nvSpPr>
          <p:spPr>
            <a:xfrm>
              <a:off x="3928" y="1776"/>
              <a:ext cx="1248" cy="48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1" name="Line 6"/>
            <p:cNvSpPr/>
            <p:nvPr/>
          </p:nvSpPr>
          <p:spPr>
            <a:xfrm flipH="1">
              <a:off x="3928" y="2016"/>
              <a:ext cx="0" cy="1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2" name="Line 7"/>
            <p:cNvSpPr/>
            <p:nvPr/>
          </p:nvSpPr>
          <p:spPr>
            <a:xfrm flipH="1">
              <a:off x="5176" y="2064"/>
              <a:ext cx="0" cy="1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3" name="Freeform 8"/>
            <p:cNvSpPr/>
            <p:nvPr/>
          </p:nvSpPr>
          <p:spPr>
            <a:xfrm>
              <a:off x="3906" y="3819"/>
              <a:ext cx="1270" cy="309"/>
            </a:xfrm>
            <a:custGeom>
              <a:avLst/>
              <a:gdLst>
                <a:gd name="txL" fmla="*/ 0 w 1288"/>
                <a:gd name="txT" fmla="*/ 0 h 309"/>
                <a:gd name="txR" fmla="*/ 1288 w 1288"/>
                <a:gd name="txB" fmla="*/ 309 h 309"/>
              </a:gdLst>
              <a:ahLst/>
              <a:cxnLst>
                <a:cxn ang="0">
                  <a:pos x="1103" y="21"/>
                </a:cxn>
                <a:cxn ang="0">
                  <a:pos x="1049" y="114"/>
                </a:cxn>
                <a:cxn ang="0">
                  <a:pos x="927" y="202"/>
                </a:cxn>
                <a:cxn ang="0">
                  <a:pos x="822" y="258"/>
                </a:cxn>
                <a:cxn ang="0">
                  <a:pos x="609" y="309"/>
                </a:cxn>
                <a:cxn ang="0">
                  <a:pos x="363" y="261"/>
                </a:cxn>
                <a:cxn ang="0">
                  <a:pos x="160" y="165"/>
                </a:cxn>
                <a:cxn ang="0">
                  <a:pos x="25" y="25"/>
                </a:cxn>
                <a:cxn ang="0">
                  <a:pos x="35" y="14"/>
                </a:cxn>
              </a:cxnLst>
              <a:rect l="txL" t="txT" r="txR" b="txB"/>
              <a:pathLst>
                <a:path w="1288" h="309">
                  <a:moveTo>
                    <a:pt x="1288" y="21"/>
                  </a:moveTo>
                  <a:cubicBezTo>
                    <a:pt x="1278" y="36"/>
                    <a:pt x="1259" y="84"/>
                    <a:pt x="1225" y="114"/>
                  </a:cubicBezTo>
                  <a:cubicBezTo>
                    <a:pt x="1191" y="144"/>
                    <a:pt x="1125" y="178"/>
                    <a:pt x="1081" y="202"/>
                  </a:cubicBezTo>
                  <a:cubicBezTo>
                    <a:pt x="1037" y="226"/>
                    <a:pt x="1020" y="240"/>
                    <a:pt x="959" y="258"/>
                  </a:cubicBezTo>
                  <a:cubicBezTo>
                    <a:pt x="898" y="276"/>
                    <a:pt x="801" y="309"/>
                    <a:pt x="712" y="309"/>
                  </a:cubicBezTo>
                  <a:cubicBezTo>
                    <a:pt x="623" y="309"/>
                    <a:pt x="512" y="285"/>
                    <a:pt x="424" y="261"/>
                  </a:cubicBezTo>
                  <a:cubicBezTo>
                    <a:pt x="336" y="237"/>
                    <a:pt x="250" y="204"/>
                    <a:pt x="184" y="165"/>
                  </a:cubicBezTo>
                  <a:cubicBezTo>
                    <a:pt x="118" y="126"/>
                    <a:pt x="50" y="50"/>
                    <a:pt x="25" y="25"/>
                  </a:cubicBezTo>
                  <a:cubicBezTo>
                    <a:pt x="0" y="0"/>
                    <a:pt x="34" y="16"/>
                    <a:pt x="36" y="14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4" name="Line 9"/>
            <p:cNvSpPr/>
            <p:nvPr/>
          </p:nvSpPr>
          <p:spPr>
            <a:xfrm>
              <a:off x="3928" y="3504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5" name="Line 11"/>
            <p:cNvSpPr/>
            <p:nvPr/>
          </p:nvSpPr>
          <p:spPr>
            <a:xfrm>
              <a:off x="4600" y="312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96" name="Oval 12"/>
            <p:cNvSpPr/>
            <p:nvPr/>
          </p:nvSpPr>
          <p:spPr>
            <a:xfrm>
              <a:off x="4150" y="2704"/>
              <a:ext cx="272" cy="608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7" name="Oval 13"/>
            <p:cNvSpPr/>
            <p:nvPr/>
          </p:nvSpPr>
          <p:spPr>
            <a:xfrm>
              <a:off x="4744" y="2697"/>
              <a:ext cx="240" cy="615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8" name="Oval 14"/>
            <p:cNvSpPr/>
            <p:nvPr/>
          </p:nvSpPr>
          <p:spPr>
            <a:xfrm>
              <a:off x="4303" y="2928"/>
              <a:ext cx="624" cy="192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99" name="Line 15"/>
            <p:cNvSpPr/>
            <p:nvPr/>
          </p:nvSpPr>
          <p:spPr>
            <a:xfrm flipH="1">
              <a:off x="4422" y="2949"/>
              <a:ext cx="4" cy="9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0" name="Line 16"/>
            <p:cNvSpPr/>
            <p:nvPr/>
          </p:nvSpPr>
          <p:spPr>
            <a:xfrm flipH="1">
              <a:off x="4740" y="2928"/>
              <a:ext cx="13" cy="12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1" name="Line 17"/>
            <p:cNvSpPr/>
            <p:nvPr/>
          </p:nvSpPr>
          <p:spPr>
            <a:xfrm flipV="1">
              <a:off x="4150" y="2928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402" name="Line 18"/>
            <p:cNvSpPr/>
            <p:nvPr/>
          </p:nvSpPr>
          <p:spPr>
            <a:xfrm flipV="1">
              <a:off x="4984" y="2928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403" name="Line 10"/>
            <p:cNvSpPr/>
            <p:nvPr/>
          </p:nvSpPr>
          <p:spPr>
            <a:xfrm flipV="1">
              <a:off x="4600" y="244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</p:grpSp>
      <p:grpSp>
        <p:nvGrpSpPr>
          <p:cNvPr id="3" name="Group 49"/>
          <p:cNvGrpSpPr/>
          <p:nvPr/>
        </p:nvGrpSpPr>
        <p:grpSpPr>
          <a:xfrm>
            <a:off x="1692275" y="458788"/>
            <a:ext cx="6175375" cy="2389187"/>
            <a:chOff x="1066" y="289"/>
            <a:chExt cx="3890" cy="1505"/>
          </a:xfrm>
        </p:grpSpPr>
        <p:sp>
          <p:nvSpPr>
            <p:cNvPr id="15367" name="Line 21"/>
            <p:cNvSpPr/>
            <p:nvPr/>
          </p:nvSpPr>
          <p:spPr>
            <a:xfrm>
              <a:off x="2890" y="297"/>
              <a:ext cx="0" cy="63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8" name="Line 22"/>
            <p:cNvSpPr/>
            <p:nvPr/>
          </p:nvSpPr>
          <p:spPr>
            <a:xfrm flipH="1">
              <a:off x="3082" y="289"/>
              <a:ext cx="0" cy="64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69" name="Line 23"/>
            <p:cNvSpPr/>
            <p:nvPr/>
          </p:nvSpPr>
          <p:spPr>
            <a:xfrm>
              <a:off x="2890" y="306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0" name="Freeform 24"/>
            <p:cNvSpPr/>
            <p:nvPr/>
          </p:nvSpPr>
          <p:spPr>
            <a:xfrm>
              <a:off x="3082" y="746"/>
              <a:ext cx="681" cy="184"/>
            </a:xfrm>
            <a:custGeom>
              <a:avLst/>
              <a:gdLst>
                <a:gd name="txL" fmla="*/ 0 w 720"/>
                <a:gd name="txT" fmla="*/ 0 h 192"/>
                <a:gd name="txR" fmla="*/ 720 w 720"/>
                <a:gd name="txB" fmla="*/ 192 h 192"/>
              </a:gdLst>
              <a:ahLst/>
              <a:cxnLst>
                <a:cxn ang="0">
                  <a:pos x="0" y="121"/>
                </a:cxn>
                <a:cxn ang="0">
                  <a:pos x="170" y="91"/>
                </a:cxn>
                <a:cxn ang="0">
                  <a:pos x="390" y="0"/>
                </a:cxn>
              </a:cxnLst>
              <a:rect l="txL" t="txT" r="txR" b="txB"/>
              <a:pathLst>
                <a:path w="720" h="192">
                  <a:moveTo>
                    <a:pt x="0" y="192"/>
                  </a:moveTo>
                  <a:lnTo>
                    <a:pt x="314" y="145"/>
                  </a:ln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1" name="Freeform 25"/>
            <p:cNvSpPr/>
            <p:nvPr/>
          </p:nvSpPr>
          <p:spPr>
            <a:xfrm>
              <a:off x="2218" y="770"/>
              <a:ext cx="672" cy="160"/>
            </a:xfrm>
            <a:custGeom>
              <a:avLst/>
              <a:gdLst>
                <a:gd name="txL" fmla="*/ 0 w 672"/>
                <a:gd name="txT" fmla="*/ 0 h 144"/>
                <a:gd name="txR" fmla="*/ 672 w 672"/>
                <a:gd name="txB" fmla="*/ 144 h 144"/>
              </a:gdLst>
              <a:ahLst/>
              <a:cxnLst>
                <a:cxn ang="0">
                  <a:pos x="672" y="458"/>
                </a:cxn>
                <a:cxn ang="0">
                  <a:pos x="296" y="346"/>
                </a:cxn>
                <a:cxn ang="0">
                  <a:pos x="0" y="0"/>
                </a:cxn>
              </a:cxnLst>
              <a:rect l="txL" t="txT" r="txR" b="txB"/>
              <a:pathLst>
                <a:path w="672" h="144">
                  <a:moveTo>
                    <a:pt x="672" y="144"/>
                  </a:moveTo>
                  <a:lnTo>
                    <a:pt x="296" y="10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2" name="Freeform 26"/>
            <p:cNvSpPr/>
            <p:nvPr/>
          </p:nvSpPr>
          <p:spPr>
            <a:xfrm>
              <a:off x="1978" y="1345"/>
              <a:ext cx="2097" cy="261"/>
            </a:xfrm>
            <a:custGeom>
              <a:avLst/>
              <a:gdLst>
                <a:gd name="txL" fmla="*/ 0 w 2160"/>
                <a:gd name="txT" fmla="*/ 0 h 244"/>
                <a:gd name="txR" fmla="*/ 2160 w 2160"/>
                <a:gd name="txB" fmla="*/ 244 h 244"/>
              </a:gdLst>
              <a:ahLst/>
              <a:cxnLst>
                <a:cxn ang="0">
                  <a:pos x="0" y="0"/>
                </a:cxn>
                <a:cxn ang="0">
                  <a:pos x="183" y="254"/>
                </a:cxn>
                <a:cxn ang="0">
                  <a:pos x="399" y="399"/>
                </a:cxn>
                <a:cxn ang="0">
                  <a:pos x="539" y="440"/>
                </a:cxn>
                <a:cxn ang="0">
                  <a:pos x="730" y="510"/>
                </a:cxn>
                <a:cxn ang="0">
                  <a:pos x="923" y="510"/>
                </a:cxn>
                <a:cxn ang="0">
                  <a:pos x="1126" y="399"/>
                </a:cxn>
                <a:cxn ang="0">
                  <a:pos x="1330" y="215"/>
                </a:cxn>
                <a:cxn ang="0">
                  <a:pos x="1560" y="1"/>
                </a:cxn>
              </a:cxnLst>
              <a:rect l="txL" t="txT" r="txR" b="txB"/>
              <a:pathLst>
                <a:path w="2160" h="244">
                  <a:moveTo>
                    <a:pt x="0" y="0"/>
                  </a:moveTo>
                  <a:lnTo>
                    <a:pt x="253" y="121"/>
                  </a:lnTo>
                  <a:lnTo>
                    <a:pt x="553" y="191"/>
                  </a:lnTo>
                  <a:lnTo>
                    <a:pt x="747" y="209"/>
                  </a:lnTo>
                  <a:lnTo>
                    <a:pt x="1012" y="244"/>
                  </a:lnTo>
                  <a:lnTo>
                    <a:pt x="1277" y="244"/>
                  </a:lnTo>
                  <a:lnTo>
                    <a:pt x="1559" y="191"/>
                  </a:lnTo>
                  <a:lnTo>
                    <a:pt x="1842" y="103"/>
                  </a:lnTo>
                  <a:lnTo>
                    <a:pt x="2160" y="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3" name="Line 27"/>
            <p:cNvSpPr/>
            <p:nvPr/>
          </p:nvSpPr>
          <p:spPr>
            <a:xfrm flipH="1">
              <a:off x="1978" y="755"/>
              <a:ext cx="231" cy="60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4" name="Line 28"/>
            <p:cNvSpPr/>
            <p:nvPr/>
          </p:nvSpPr>
          <p:spPr>
            <a:xfrm>
              <a:off x="3754" y="738"/>
              <a:ext cx="305" cy="60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5" name="Text Box 29"/>
            <p:cNvSpPr txBox="1"/>
            <p:nvPr/>
          </p:nvSpPr>
          <p:spPr>
            <a:xfrm>
              <a:off x="2506" y="978"/>
              <a:ext cx="28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×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5376" name="Text Box 30"/>
            <p:cNvSpPr txBox="1"/>
            <p:nvPr/>
          </p:nvSpPr>
          <p:spPr>
            <a:xfrm>
              <a:off x="2458" y="1266"/>
              <a:ext cx="28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×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5377" name="Text Box 31"/>
            <p:cNvSpPr txBox="1"/>
            <p:nvPr/>
          </p:nvSpPr>
          <p:spPr>
            <a:xfrm>
              <a:off x="3178" y="978"/>
              <a:ext cx="28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×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5378" name="Text Box 32"/>
            <p:cNvSpPr txBox="1"/>
            <p:nvPr/>
          </p:nvSpPr>
          <p:spPr>
            <a:xfrm>
              <a:off x="3226" y="1314"/>
              <a:ext cx="288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×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5379" name="Line 33"/>
            <p:cNvSpPr/>
            <p:nvPr/>
          </p:nvSpPr>
          <p:spPr>
            <a:xfrm>
              <a:off x="2986" y="1026"/>
              <a:ext cx="0" cy="48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0" name="Oval 34"/>
            <p:cNvSpPr/>
            <p:nvPr/>
          </p:nvSpPr>
          <p:spPr>
            <a:xfrm>
              <a:off x="3082" y="1074"/>
              <a:ext cx="144" cy="384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1" name="Oval 35"/>
            <p:cNvSpPr/>
            <p:nvPr/>
          </p:nvSpPr>
          <p:spPr>
            <a:xfrm>
              <a:off x="2746" y="1074"/>
              <a:ext cx="144" cy="384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2" name="Line 36"/>
            <p:cNvSpPr/>
            <p:nvPr/>
          </p:nvSpPr>
          <p:spPr>
            <a:xfrm>
              <a:off x="2986" y="1170"/>
              <a:ext cx="0" cy="19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3" name="Line 37"/>
            <p:cNvSpPr/>
            <p:nvPr/>
          </p:nvSpPr>
          <p:spPr>
            <a:xfrm>
              <a:off x="2890" y="1170"/>
              <a:ext cx="0" cy="19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4" name="Line 38"/>
            <p:cNvSpPr/>
            <p:nvPr/>
          </p:nvSpPr>
          <p:spPr>
            <a:xfrm>
              <a:off x="3082" y="1170"/>
              <a:ext cx="0" cy="19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5" name="Line 39"/>
            <p:cNvSpPr/>
            <p:nvPr/>
          </p:nvSpPr>
          <p:spPr>
            <a:xfrm flipH="1" flipV="1">
              <a:off x="1498" y="834"/>
              <a:ext cx="576" cy="24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6" name="Line 40"/>
            <p:cNvSpPr/>
            <p:nvPr/>
          </p:nvSpPr>
          <p:spPr>
            <a:xfrm flipV="1">
              <a:off x="3322" y="1434"/>
              <a:ext cx="1282" cy="360"/>
            </a:xfrm>
            <a:prstGeom prst="line">
              <a:avLst/>
            </a:prstGeom>
            <a:ln w="57150" cap="flat" cmpd="sng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7" name="Text Box 41"/>
            <p:cNvSpPr txBox="1"/>
            <p:nvPr/>
          </p:nvSpPr>
          <p:spPr>
            <a:xfrm>
              <a:off x="1066" y="450"/>
              <a:ext cx="105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4B4BF5"/>
                  </a:solidFill>
                  <a:latin typeface="Times New Roman" panose="02020603050405020304" pitchFamily="18" charset="0"/>
                </a:rPr>
                <a:t>运动方向</a:t>
              </a:r>
              <a:endParaRPr lang="zh-CN" altLang="en-US" dirty="0">
                <a:solidFill>
                  <a:srgbClr val="4B4BF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8" name="Text Box 42"/>
            <p:cNvSpPr txBox="1"/>
            <p:nvPr/>
          </p:nvSpPr>
          <p:spPr>
            <a:xfrm>
              <a:off x="4332" y="1026"/>
              <a:ext cx="62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4B4BF5"/>
                  </a:solidFill>
                  <a:latin typeface="Times New Roman" panose="02020603050405020304" pitchFamily="18" charset="0"/>
                </a:rPr>
                <a:t>阻力</a:t>
              </a:r>
              <a:endParaRPr lang="zh-CN" altLang="en-US" b="0" dirty="0">
                <a:solidFill>
                  <a:srgbClr val="4B4BF5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9" name="Oval 47"/>
            <p:cNvSpPr/>
            <p:nvPr/>
          </p:nvSpPr>
          <p:spPr>
            <a:xfrm>
              <a:off x="2963" y="383"/>
              <a:ext cx="45" cy="4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/>
      <p:bldP spid="348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381000" y="457200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zh-CN" altLang="en-US" sz="2800" dirty="0">
                <a:solidFill>
                  <a:srgbClr val="4B4BF5"/>
                </a:solidFill>
                <a:latin typeface="黑体" pitchFamily="2" charset="-122"/>
                <a:ea typeface="黑体" pitchFamily="2" charset="-122"/>
              </a:rPr>
              <a:t>六、电子感应加速器</a:t>
            </a:r>
            <a:endParaRPr lang="zh-CN" altLang="en-US" sz="2800" dirty="0">
              <a:solidFill>
                <a:srgbClr val="4B4BF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381000" y="1066800"/>
            <a:ext cx="46228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0" dirty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1941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年美国柯斯特研制的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轻粒子加速器──电子感应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加速器，结构如图。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pic>
        <p:nvPicPr>
          <p:cNvPr id="11268" name="Picture 4" descr="15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625" y="0"/>
            <a:ext cx="3330575" cy="655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9" name="Text Box 5"/>
          <p:cNvSpPr txBox="1"/>
          <p:nvPr/>
        </p:nvSpPr>
        <p:spPr>
          <a:xfrm>
            <a:off x="304800" y="2362200"/>
            <a:ext cx="4648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原理：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利用变化磁场产生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的感应电场加速电子。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1270" name="Text Box 6"/>
          <p:cNvSpPr txBox="1"/>
          <p:nvPr/>
        </p:nvSpPr>
        <p:spPr>
          <a:xfrm>
            <a:off x="304800" y="3352800"/>
            <a:ext cx="44958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构造：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两个大 </a:t>
            </a:r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N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、</a:t>
            </a:r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S 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极和</a:t>
            </a:r>
            <a:endParaRPr lang="zh-CN" altLang="en-US" sz="2800" dirty="0">
              <a:solidFill>
                <a:srgbClr val="4B4BF5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一个环形真空室。</a:t>
            </a:r>
            <a:endParaRPr lang="zh-CN" altLang="en-US" sz="2800" b="0" dirty="0">
              <a:solidFill>
                <a:srgbClr val="4B4BF5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11271" name="Text Box 7"/>
          <p:cNvSpPr txBox="1"/>
          <p:nvPr/>
        </p:nvSpPr>
        <p:spPr>
          <a:xfrm>
            <a:off x="304800" y="4343400"/>
            <a:ext cx="4843463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工作过程：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电子受电磁力作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用。① 感应电场沿切向的加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速作用，② 磁场沿径向的洛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仑兹力作用是维持电子作圆周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运动所需的向心力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9" grpId="0"/>
      <p:bldP spid="11270" grpId="0"/>
      <p:bldP spid="112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250825" y="304800"/>
            <a:ext cx="8569325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在电流变化的一个周期内，只有第一个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1/4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周期内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既能使电子作圆周运动，又能得到感应电场的加速。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电子束注入时已有较大的初速度，电子在 </a:t>
            </a:r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1/4 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周期内转了几十万圈，行程几十万公里，然后引出可用于实验。能量可达 </a:t>
            </a:r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1Mev 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至数百 </a:t>
            </a:r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Mev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。主要用于核研究，医学上的医疗、金属探伤等</a:t>
            </a:r>
            <a:r>
              <a:rPr lang="zh-CN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。</a:t>
            </a:r>
            <a:endParaRPr lang="zh-CN" altLang="en-US" sz="2800" b="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grpSp>
        <p:nvGrpSpPr>
          <p:cNvPr id="17411" name="Group 56"/>
          <p:cNvGrpSpPr/>
          <p:nvPr/>
        </p:nvGrpSpPr>
        <p:grpSpPr>
          <a:xfrm>
            <a:off x="2133600" y="2973388"/>
            <a:ext cx="5334000" cy="3048000"/>
            <a:chOff x="1344" y="1584"/>
            <a:chExt cx="3360" cy="1920"/>
          </a:xfrm>
        </p:grpSpPr>
        <p:sp>
          <p:nvSpPr>
            <p:cNvPr id="17413" name="Line 4"/>
            <p:cNvSpPr/>
            <p:nvPr/>
          </p:nvSpPr>
          <p:spPr>
            <a:xfrm>
              <a:off x="1344" y="2184"/>
              <a:ext cx="336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14" name="Line 5"/>
            <p:cNvSpPr/>
            <p:nvPr/>
          </p:nvSpPr>
          <p:spPr>
            <a:xfrm flipV="1">
              <a:off x="1344" y="1624"/>
              <a:ext cx="0" cy="152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15" name="Freeform 6"/>
            <p:cNvSpPr/>
            <p:nvPr/>
          </p:nvSpPr>
          <p:spPr>
            <a:xfrm>
              <a:off x="1344" y="1737"/>
              <a:ext cx="2793" cy="870"/>
            </a:xfrm>
            <a:custGeom>
              <a:avLst/>
              <a:gdLst>
                <a:gd name="txL" fmla="*/ 0 w 3072"/>
                <a:gd name="txT" fmla="*/ 0 h 1044"/>
                <a:gd name="txR" fmla="*/ 3072 w 3072"/>
                <a:gd name="txB" fmla="*/ 1044 h 1044"/>
              </a:gdLst>
              <a:ahLst/>
              <a:cxnLst>
                <a:cxn ang="0">
                  <a:pos x="0" y="72"/>
                </a:cxn>
                <a:cxn ang="0">
                  <a:pos x="85" y="33"/>
                </a:cxn>
                <a:cxn ang="0">
                  <a:pos x="168" y="14"/>
                </a:cxn>
                <a:cxn ang="0">
                  <a:pos x="269" y="3"/>
                </a:cxn>
                <a:cxn ang="0">
                  <a:pos x="385" y="22"/>
                </a:cxn>
                <a:cxn ang="0">
                  <a:pos x="446" y="40"/>
                </a:cxn>
                <a:cxn ang="0">
                  <a:pos x="523" y="72"/>
                </a:cxn>
                <a:cxn ang="0">
                  <a:pos x="639" y="110"/>
                </a:cxn>
                <a:cxn ang="0">
                  <a:pos x="792" y="137"/>
                </a:cxn>
                <a:cxn ang="0">
                  <a:pos x="856" y="131"/>
                </a:cxn>
                <a:cxn ang="0">
                  <a:pos x="923" y="117"/>
                </a:cxn>
                <a:cxn ang="0">
                  <a:pos x="1078" y="72"/>
                </a:cxn>
              </a:cxnLst>
              <a:rect l="txL" t="txT" r="txR" b="txB"/>
              <a:pathLst>
                <a:path w="3072" h="1044">
                  <a:moveTo>
                    <a:pt x="0" y="537"/>
                  </a:moveTo>
                  <a:cubicBezTo>
                    <a:pt x="80" y="429"/>
                    <a:pt x="160" y="321"/>
                    <a:pt x="240" y="249"/>
                  </a:cubicBezTo>
                  <a:cubicBezTo>
                    <a:pt x="320" y="177"/>
                    <a:pt x="392" y="145"/>
                    <a:pt x="480" y="105"/>
                  </a:cubicBezTo>
                  <a:cubicBezTo>
                    <a:pt x="568" y="65"/>
                    <a:pt x="665" y="0"/>
                    <a:pt x="768" y="9"/>
                  </a:cubicBezTo>
                  <a:cubicBezTo>
                    <a:pt x="871" y="18"/>
                    <a:pt x="1012" y="109"/>
                    <a:pt x="1096" y="158"/>
                  </a:cubicBezTo>
                  <a:cubicBezTo>
                    <a:pt x="1180" y="207"/>
                    <a:pt x="1207" y="237"/>
                    <a:pt x="1272" y="300"/>
                  </a:cubicBezTo>
                  <a:cubicBezTo>
                    <a:pt x="1337" y="363"/>
                    <a:pt x="1397" y="452"/>
                    <a:pt x="1488" y="537"/>
                  </a:cubicBezTo>
                  <a:cubicBezTo>
                    <a:pt x="1579" y="622"/>
                    <a:pt x="1692" y="731"/>
                    <a:pt x="1820" y="811"/>
                  </a:cubicBezTo>
                  <a:cubicBezTo>
                    <a:pt x="1948" y="891"/>
                    <a:pt x="2153" y="990"/>
                    <a:pt x="2256" y="1017"/>
                  </a:cubicBezTo>
                  <a:cubicBezTo>
                    <a:pt x="2359" y="1044"/>
                    <a:pt x="2375" y="995"/>
                    <a:pt x="2437" y="970"/>
                  </a:cubicBezTo>
                  <a:cubicBezTo>
                    <a:pt x="2499" y="945"/>
                    <a:pt x="2525" y="936"/>
                    <a:pt x="2631" y="864"/>
                  </a:cubicBezTo>
                  <a:cubicBezTo>
                    <a:pt x="2737" y="792"/>
                    <a:pt x="2980" y="605"/>
                    <a:pt x="3072" y="537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6" name="Line 7"/>
            <p:cNvSpPr/>
            <p:nvPr/>
          </p:nvSpPr>
          <p:spPr>
            <a:xfrm>
              <a:off x="1999" y="1744"/>
              <a:ext cx="0" cy="17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17" name="Line 8"/>
            <p:cNvSpPr/>
            <p:nvPr/>
          </p:nvSpPr>
          <p:spPr>
            <a:xfrm>
              <a:off x="2697" y="2184"/>
              <a:ext cx="0" cy="13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18" name="Line 9"/>
            <p:cNvSpPr/>
            <p:nvPr/>
          </p:nvSpPr>
          <p:spPr>
            <a:xfrm>
              <a:off x="3439" y="2184"/>
              <a:ext cx="0" cy="13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19" name="Line 10"/>
            <p:cNvSpPr/>
            <p:nvPr/>
          </p:nvSpPr>
          <p:spPr>
            <a:xfrm>
              <a:off x="4137" y="2184"/>
              <a:ext cx="0" cy="13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20" name="Oval 11"/>
            <p:cNvSpPr/>
            <p:nvPr/>
          </p:nvSpPr>
          <p:spPr>
            <a:xfrm>
              <a:off x="3482" y="2824"/>
              <a:ext cx="567" cy="520"/>
            </a:xfrm>
            <a:prstGeom prst="ellipse">
              <a:avLst/>
            </a:prstGeom>
            <a:noFill/>
            <a:ln w="3810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1" name="Oval 12"/>
            <p:cNvSpPr/>
            <p:nvPr/>
          </p:nvSpPr>
          <p:spPr>
            <a:xfrm>
              <a:off x="1388" y="2824"/>
              <a:ext cx="567" cy="520"/>
            </a:xfrm>
            <a:prstGeom prst="ellipse">
              <a:avLst/>
            </a:prstGeom>
            <a:noFill/>
            <a:ln w="3810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2" name="Oval 13"/>
            <p:cNvSpPr/>
            <p:nvPr/>
          </p:nvSpPr>
          <p:spPr>
            <a:xfrm>
              <a:off x="2086" y="2824"/>
              <a:ext cx="567" cy="520"/>
            </a:xfrm>
            <a:prstGeom prst="ellipse">
              <a:avLst/>
            </a:prstGeom>
            <a:noFill/>
            <a:ln w="3810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3" name="Oval 14"/>
            <p:cNvSpPr/>
            <p:nvPr/>
          </p:nvSpPr>
          <p:spPr>
            <a:xfrm>
              <a:off x="2740" y="2824"/>
              <a:ext cx="568" cy="520"/>
            </a:xfrm>
            <a:prstGeom prst="ellipse">
              <a:avLst/>
            </a:prstGeom>
            <a:noFill/>
            <a:ln w="3810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4" name="Text Box 15"/>
            <p:cNvSpPr txBox="1"/>
            <p:nvPr/>
          </p:nvSpPr>
          <p:spPr>
            <a:xfrm>
              <a:off x="4486" y="1864"/>
              <a:ext cx="1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5" name="Text Box 16"/>
            <p:cNvSpPr txBox="1"/>
            <p:nvPr/>
          </p:nvSpPr>
          <p:spPr>
            <a:xfrm>
              <a:off x="1388" y="1584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</a:rPr>
                <a:t>i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6" name="Object 17"/>
            <p:cNvGraphicFramePr>
              <a:graphicFrameLocks noChangeAspect="1"/>
            </p:cNvGraphicFramePr>
            <p:nvPr/>
          </p:nvGraphicFramePr>
          <p:xfrm>
            <a:off x="3569" y="2544"/>
            <a:ext cx="17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" imgW="165100" imgH="228600" progId="Equation.3">
                    <p:embed/>
                  </p:oleObj>
                </mc:Choice>
                <mc:Fallback>
                  <p:oleObj name="" r:id="rId1" imgW="165100" imgH="2286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69" y="2544"/>
                          <a:ext cx="172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Line 18"/>
            <p:cNvSpPr/>
            <p:nvPr/>
          </p:nvSpPr>
          <p:spPr>
            <a:xfrm>
              <a:off x="1649" y="2824"/>
              <a:ext cx="306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8" name="Line 19"/>
            <p:cNvSpPr/>
            <p:nvPr/>
          </p:nvSpPr>
          <p:spPr>
            <a:xfrm>
              <a:off x="1649" y="2824"/>
              <a:ext cx="0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9" name="Oval 21"/>
            <p:cNvSpPr/>
            <p:nvPr/>
          </p:nvSpPr>
          <p:spPr>
            <a:xfrm>
              <a:off x="1574" y="2780"/>
              <a:ext cx="131" cy="12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30" name="Text Box 22"/>
            <p:cNvSpPr txBox="1"/>
            <p:nvPr/>
          </p:nvSpPr>
          <p:spPr>
            <a:xfrm>
              <a:off x="1536" y="2760"/>
              <a:ext cx="17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>
                  <a:latin typeface="Times New Roman" panose="02020603050405020304" pitchFamily="18" charset="0"/>
                </a:rPr>
                <a:t>—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31" name="Object 23"/>
            <p:cNvGraphicFramePr>
              <a:graphicFrameLocks noChangeAspect="1"/>
            </p:cNvGraphicFramePr>
            <p:nvPr/>
          </p:nvGraphicFramePr>
          <p:xfrm>
            <a:off x="1562" y="3064"/>
            <a:ext cx="17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" imgW="165100" imgH="228600" progId="Equation.3">
                    <p:embed/>
                  </p:oleObj>
                </mc:Choice>
                <mc:Fallback>
                  <p:oleObj name="" r:id="rId3" imgW="165100" imgH="2286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62" y="3064"/>
                          <a:ext cx="172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24"/>
            <p:cNvGraphicFramePr>
              <a:graphicFrameLocks noChangeAspect="1"/>
            </p:cNvGraphicFramePr>
            <p:nvPr/>
          </p:nvGraphicFramePr>
          <p:xfrm>
            <a:off x="1682" y="2562"/>
            <a:ext cx="285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4" imgW="535305" imgH="457200" progId="Equation.3">
                    <p:embed/>
                  </p:oleObj>
                </mc:Choice>
                <mc:Fallback>
                  <p:oleObj name="" r:id="rId4" imgW="535305" imgH="4572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2" y="2562"/>
                          <a:ext cx="285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3" name="Line 25"/>
            <p:cNvSpPr/>
            <p:nvPr/>
          </p:nvSpPr>
          <p:spPr>
            <a:xfrm flipH="1">
              <a:off x="2129" y="2824"/>
              <a:ext cx="26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7434" name="Object 26"/>
            <p:cNvGraphicFramePr>
              <a:graphicFrameLocks noChangeAspect="1"/>
            </p:cNvGraphicFramePr>
            <p:nvPr/>
          </p:nvGraphicFramePr>
          <p:xfrm>
            <a:off x="2073" y="2526"/>
            <a:ext cx="33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6" imgW="535305" imgH="457200" progId="Equation.3">
                    <p:embed/>
                  </p:oleObj>
                </mc:Choice>
                <mc:Fallback>
                  <p:oleObj name="" r:id="rId6" imgW="535305" imgH="4572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73" y="2526"/>
                          <a:ext cx="332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5" name="Line 27"/>
            <p:cNvSpPr/>
            <p:nvPr/>
          </p:nvSpPr>
          <p:spPr>
            <a:xfrm flipH="1">
              <a:off x="2740" y="2824"/>
              <a:ext cx="306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6" name="Line 28"/>
            <p:cNvSpPr/>
            <p:nvPr/>
          </p:nvSpPr>
          <p:spPr>
            <a:xfrm>
              <a:off x="3788" y="2824"/>
              <a:ext cx="261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7437" name="Object 29"/>
            <p:cNvGraphicFramePr>
              <a:graphicFrameLocks noChangeAspect="1"/>
            </p:cNvGraphicFramePr>
            <p:nvPr/>
          </p:nvGraphicFramePr>
          <p:xfrm>
            <a:off x="3818" y="2526"/>
            <a:ext cx="333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8" imgW="535305" imgH="457200" progId="Equation.3">
                    <p:embed/>
                  </p:oleObj>
                </mc:Choice>
                <mc:Fallback>
                  <p:oleObj name="" r:id="rId8" imgW="535305" imgH="4572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18" y="2526"/>
                          <a:ext cx="333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8" name="Object 30"/>
            <p:cNvGraphicFramePr>
              <a:graphicFrameLocks noChangeAspect="1"/>
            </p:cNvGraphicFramePr>
            <p:nvPr/>
          </p:nvGraphicFramePr>
          <p:xfrm>
            <a:off x="2684" y="2486"/>
            <a:ext cx="33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0" imgW="535305" imgH="457200" progId="Equation.3">
                    <p:embed/>
                  </p:oleObj>
                </mc:Choice>
                <mc:Fallback>
                  <p:oleObj name="" r:id="rId10" imgW="535305" imgH="4572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84" y="2486"/>
                          <a:ext cx="331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9" name="Line 31"/>
            <p:cNvSpPr/>
            <p:nvPr/>
          </p:nvSpPr>
          <p:spPr>
            <a:xfrm>
              <a:off x="2399" y="2864"/>
              <a:ext cx="0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7440" name="Object 32"/>
            <p:cNvGraphicFramePr>
              <a:graphicFrameLocks noChangeAspect="1"/>
            </p:cNvGraphicFramePr>
            <p:nvPr/>
          </p:nvGraphicFramePr>
          <p:xfrm>
            <a:off x="2173" y="2984"/>
            <a:ext cx="17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2" imgW="165100" imgH="228600" progId="Equation.3">
                    <p:embed/>
                  </p:oleObj>
                </mc:Choice>
                <mc:Fallback>
                  <p:oleObj name="" r:id="rId12" imgW="165100" imgH="2286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73" y="2984"/>
                          <a:ext cx="172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1" name="Line 33"/>
            <p:cNvSpPr/>
            <p:nvPr/>
          </p:nvSpPr>
          <p:spPr>
            <a:xfrm flipV="1">
              <a:off x="3046" y="2584"/>
              <a:ext cx="0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7442" name="Object 34"/>
            <p:cNvGraphicFramePr>
              <a:graphicFrameLocks noChangeAspect="1"/>
            </p:cNvGraphicFramePr>
            <p:nvPr/>
          </p:nvGraphicFramePr>
          <p:xfrm>
            <a:off x="3089" y="2544"/>
            <a:ext cx="17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3" imgW="165100" imgH="228600" progId="Equation.3">
                    <p:embed/>
                  </p:oleObj>
                </mc:Choice>
                <mc:Fallback>
                  <p:oleObj name="" r:id="rId13" imgW="165100" imgH="2286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89" y="2544"/>
                          <a:ext cx="172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35"/>
            <p:cNvSpPr/>
            <p:nvPr/>
          </p:nvSpPr>
          <p:spPr>
            <a:xfrm flipV="1">
              <a:off x="3788" y="2584"/>
              <a:ext cx="0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44" name="Oval 37"/>
            <p:cNvSpPr/>
            <p:nvPr/>
          </p:nvSpPr>
          <p:spPr>
            <a:xfrm>
              <a:off x="3696" y="2784"/>
              <a:ext cx="131" cy="12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45" name="Text Box 38"/>
            <p:cNvSpPr txBox="1"/>
            <p:nvPr/>
          </p:nvSpPr>
          <p:spPr>
            <a:xfrm>
              <a:off x="3660" y="2772"/>
              <a:ext cx="175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>
                  <a:latin typeface="Times New Roman" panose="02020603050405020304" pitchFamily="18" charset="0"/>
                </a:rPr>
                <a:t>—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46" name="Oval 40"/>
            <p:cNvSpPr/>
            <p:nvPr/>
          </p:nvSpPr>
          <p:spPr>
            <a:xfrm>
              <a:off x="2959" y="2784"/>
              <a:ext cx="131" cy="12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47" name="Text Box 41"/>
            <p:cNvSpPr txBox="1"/>
            <p:nvPr/>
          </p:nvSpPr>
          <p:spPr>
            <a:xfrm>
              <a:off x="2928" y="2772"/>
              <a:ext cx="17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>
                  <a:latin typeface="Times New Roman" panose="02020603050405020304" pitchFamily="18" charset="0"/>
                </a:rPr>
                <a:t>—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48" name="Oval 43"/>
            <p:cNvSpPr/>
            <p:nvPr/>
          </p:nvSpPr>
          <p:spPr>
            <a:xfrm>
              <a:off x="2276" y="2772"/>
              <a:ext cx="131" cy="12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49" name="Text Box 44"/>
            <p:cNvSpPr txBox="1"/>
            <p:nvPr/>
          </p:nvSpPr>
          <p:spPr>
            <a:xfrm>
              <a:off x="2256" y="2760"/>
              <a:ext cx="17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200" dirty="0">
                  <a:latin typeface="Times New Roman" panose="02020603050405020304" pitchFamily="18" charset="0"/>
                </a:rPr>
                <a:t>—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50" name="Text Box 45"/>
            <p:cNvSpPr txBox="1"/>
            <p:nvPr/>
          </p:nvSpPr>
          <p:spPr>
            <a:xfrm>
              <a:off x="2304" y="2984"/>
              <a:ext cx="17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600" b="0" dirty="0">
                  <a:latin typeface="Times New Roman" panose="02020603050405020304" pitchFamily="18" charset="0"/>
                </a:rPr>
                <a:t>·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7451" name="Text Box 46"/>
            <p:cNvSpPr txBox="1"/>
            <p:nvPr/>
          </p:nvSpPr>
          <p:spPr>
            <a:xfrm>
              <a:off x="1737" y="2944"/>
              <a:ext cx="17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600" b="0" dirty="0">
                  <a:latin typeface="Times New Roman" panose="02020603050405020304" pitchFamily="18" charset="0"/>
                </a:rPr>
                <a:t>·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7452" name="Text Box 47"/>
            <p:cNvSpPr txBox="1"/>
            <p:nvPr/>
          </p:nvSpPr>
          <p:spPr>
            <a:xfrm>
              <a:off x="3613" y="3024"/>
              <a:ext cx="3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53" name="Text Box 48"/>
            <p:cNvSpPr txBox="1"/>
            <p:nvPr/>
          </p:nvSpPr>
          <p:spPr>
            <a:xfrm>
              <a:off x="2828" y="2984"/>
              <a:ext cx="3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54" name="Object 49"/>
            <p:cNvGraphicFramePr>
              <a:graphicFrameLocks noChangeAspect="1"/>
            </p:cNvGraphicFramePr>
            <p:nvPr/>
          </p:nvGraphicFramePr>
          <p:xfrm>
            <a:off x="3831" y="3104"/>
            <a:ext cx="17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4" imgW="222885" imgH="278765" progId="Equation.3">
                    <p:embed/>
                  </p:oleObj>
                </mc:Choice>
                <mc:Fallback>
                  <p:oleObj name="" r:id="rId14" imgW="222885" imgH="278765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31" y="3104"/>
                          <a:ext cx="172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5" name="Object 50"/>
            <p:cNvGraphicFramePr>
              <a:graphicFrameLocks noChangeAspect="1"/>
            </p:cNvGraphicFramePr>
            <p:nvPr/>
          </p:nvGraphicFramePr>
          <p:xfrm>
            <a:off x="3046" y="3064"/>
            <a:ext cx="17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6" imgW="222885" imgH="278765" progId="Equation.3">
                    <p:embed/>
                  </p:oleObj>
                </mc:Choice>
                <mc:Fallback>
                  <p:oleObj name="" r:id="rId16" imgW="222885" imgH="27876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46" y="3064"/>
                          <a:ext cx="172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6" name="Object 51"/>
            <p:cNvGraphicFramePr>
              <a:graphicFrameLocks noChangeAspect="1"/>
            </p:cNvGraphicFramePr>
            <p:nvPr/>
          </p:nvGraphicFramePr>
          <p:xfrm>
            <a:off x="2435" y="3064"/>
            <a:ext cx="17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8" imgW="222885" imgH="278765" progId="Equation.3">
                    <p:embed/>
                  </p:oleObj>
                </mc:Choice>
                <mc:Fallback>
                  <p:oleObj name="" r:id="rId18" imgW="222885" imgH="27876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35" y="3064"/>
                          <a:ext cx="172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7" name="Object 52"/>
            <p:cNvGraphicFramePr>
              <a:graphicFrameLocks noChangeAspect="1"/>
            </p:cNvGraphicFramePr>
            <p:nvPr/>
          </p:nvGraphicFramePr>
          <p:xfrm>
            <a:off x="1737" y="2904"/>
            <a:ext cx="17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20" imgW="222885" imgH="278765" progId="Equation.3">
                    <p:embed/>
                  </p:oleObj>
                </mc:Choice>
                <mc:Fallback>
                  <p:oleObj name="" r:id="rId20" imgW="222885" imgH="278765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37" y="2904"/>
                          <a:ext cx="172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41" name="Text Box 53"/>
          <p:cNvSpPr txBox="1"/>
          <p:nvPr/>
        </p:nvSpPr>
        <p:spPr>
          <a:xfrm>
            <a:off x="533400" y="5638800"/>
            <a:ext cx="8153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应用：</a:t>
            </a:r>
            <a:endParaRPr lang="zh-CN" altLang="en-US" sz="2800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(1)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核物理；   </a:t>
            </a: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获得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射线，</a:t>
            </a:r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</a:rPr>
              <a:t>γ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射线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等。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Line 1027"/>
          <p:cNvSpPr/>
          <p:nvPr/>
        </p:nvSpPr>
        <p:spPr>
          <a:xfrm flipV="1">
            <a:off x="4473575" y="836613"/>
            <a:ext cx="0" cy="4876800"/>
          </a:xfrm>
          <a:prstGeom prst="line">
            <a:avLst/>
          </a:prstGeom>
          <a:ln w="285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22908" name="Rectangle 1029"/>
          <p:cNvSpPr/>
          <p:nvPr/>
        </p:nvSpPr>
        <p:spPr>
          <a:xfrm>
            <a:off x="671513" y="2095500"/>
            <a:ext cx="235108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Bookman Old Style" pitchFamily="18" charset="0"/>
              </a:rPr>
              <a:t>由静止电荷产生</a:t>
            </a:r>
            <a:endParaRPr lang="zh-CN" altLang="en-US" dirty="0">
              <a:latin typeface="Bookman Old Style" pitchFamily="18" charset="0"/>
            </a:endParaRPr>
          </a:p>
        </p:txBody>
      </p:sp>
      <p:sp>
        <p:nvSpPr>
          <p:cNvPr id="122909" name="Rectangle 1030"/>
          <p:cNvSpPr/>
          <p:nvPr/>
        </p:nvSpPr>
        <p:spPr>
          <a:xfrm>
            <a:off x="5314950" y="2016125"/>
            <a:ext cx="3025775" cy="534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Bookman Old Style" pitchFamily="18" charset="0"/>
              </a:rPr>
              <a:t>由变化磁场产生</a:t>
            </a:r>
            <a:endParaRPr lang="zh-CN" altLang="en-US" dirty="0">
              <a:latin typeface="Bookman Old Style" pitchFamily="18" charset="0"/>
            </a:endParaRPr>
          </a:p>
        </p:txBody>
      </p:sp>
      <p:sp>
        <p:nvSpPr>
          <p:cNvPr id="18437" name="Line 1031"/>
          <p:cNvSpPr/>
          <p:nvPr/>
        </p:nvSpPr>
        <p:spPr>
          <a:xfrm>
            <a:off x="52388" y="2646363"/>
            <a:ext cx="86868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2" name="Group 1033"/>
          <p:cNvGrpSpPr/>
          <p:nvPr/>
        </p:nvGrpSpPr>
        <p:grpSpPr>
          <a:xfrm>
            <a:off x="128588" y="2501900"/>
            <a:ext cx="3900487" cy="752475"/>
            <a:chOff x="240" y="3224"/>
            <a:chExt cx="2413" cy="460"/>
          </a:xfrm>
        </p:grpSpPr>
        <p:sp>
          <p:nvSpPr>
            <p:cNvPr id="18456" name="Rectangle 1034"/>
            <p:cNvSpPr/>
            <p:nvPr/>
          </p:nvSpPr>
          <p:spPr>
            <a:xfrm>
              <a:off x="624" y="3312"/>
              <a:ext cx="2029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Bookman Old Style" pitchFamily="18" charset="0"/>
                </a:rPr>
                <a:t>线是“有头有尾”的，</a:t>
              </a:r>
              <a:endParaRPr lang="zh-CN" altLang="en-US" dirty="0">
                <a:latin typeface="Bookman Old Style" pitchFamily="18" charset="0"/>
              </a:endParaRPr>
            </a:p>
          </p:txBody>
        </p:sp>
        <p:graphicFrame>
          <p:nvGraphicFramePr>
            <p:cNvPr id="18457" name="Object 1035"/>
            <p:cNvGraphicFramePr>
              <a:graphicFrameLocks noChangeAspect="1"/>
            </p:cNvGraphicFramePr>
            <p:nvPr/>
          </p:nvGraphicFramePr>
          <p:xfrm>
            <a:off x="240" y="3224"/>
            <a:ext cx="432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" imgW="356870" imgH="412750" progId="Equation.DSMT4">
                    <p:embed/>
                  </p:oleObj>
                </mc:Choice>
                <mc:Fallback>
                  <p:oleObj name="" r:id="rId1" imgW="356870" imgH="41275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" y="3224"/>
                          <a:ext cx="432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03" name="Rectangle 1036"/>
          <p:cNvSpPr/>
          <p:nvPr/>
        </p:nvSpPr>
        <p:spPr>
          <a:xfrm>
            <a:off x="5435600" y="3284538"/>
            <a:ext cx="23510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Bookman Old Style" pitchFamily="18" charset="0"/>
              </a:rPr>
              <a:t>是一组闭合曲线</a:t>
            </a:r>
            <a:endParaRPr lang="zh-CN" altLang="en-US" dirty="0">
              <a:latin typeface="Bookman Old Style" pitchFamily="18" charset="0"/>
            </a:endParaRPr>
          </a:p>
        </p:txBody>
      </p:sp>
      <p:sp>
        <p:nvSpPr>
          <p:cNvPr id="122904" name="Text Box 1037"/>
          <p:cNvSpPr txBox="1"/>
          <p:nvPr/>
        </p:nvSpPr>
        <p:spPr>
          <a:xfrm>
            <a:off x="128588" y="3275013"/>
            <a:ext cx="35877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起于正电荷而终于负电荷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" name="Group 1038"/>
          <p:cNvGrpSpPr/>
          <p:nvPr/>
        </p:nvGrpSpPr>
        <p:grpSpPr>
          <a:xfrm>
            <a:off x="5076825" y="2571750"/>
            <a:ext cx="3433763" cy="738188"/>
            <a:chOff x="3072" y="3272"/>
            <a:chExt cx="2125" cy="451"/>
          </a:xfrm>
        </p:grpSpPr>
        <p:graphicFrame>
          <p:nvGraphicFramePr>
            <p:cNvPr id="18454" name="Object 1039"/>
            <p:cNvGraphicFramePr>
              <a:graphicFrameLocks noChangeAspect="1"/>
            </p:cNvGraphicFramePr>
            <p:nvPr/>
          </p:nvGraphicFramePr>
          <p:xfrm>
            <a:off x="3072" y="3272"/>
            <a:ext cx="368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3" imgW="356870" imgH="412750" progId="Equation.DSMT4">
                    <p:embed/>
                  </p:oleObj>
                </mc:Choice>
                <mc:Fallback>
                  <p:oleObj name="" r:id="rId3" imgW="356870" imgH="412750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72" y="3272"/>
                          <a:ext cx="368" cy="4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5" name="Rectangle 1040"/>
            <p:cNvSpPr/>
            <p:nvPr/>
          </p:nvSpPr>
          <p:spPr>
            <a:xfrm>
              <a:off x="3360" y="3360"/>
              <a:ext cx="1837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Bookman Old Style" pitchFamily="18" charset="0"/>
                </a:rPr>
                <a:t>线是“无头无尾”的</a:t>
              </a:r>
              <a:endParaRPr lang="zh-CN" altLang="en-US" dirty="0">
                <a:latin typeface="Bookman Old Style" pitchFamily="18" charset="0"/>
              </a:endParaRPr>
            </a:p>
          </p:txBody>
        </p:sp>
      </p:grpSp>
      <p:grpSp>
        <p:nvGrpSpPr>
          <p:cNvPr id="18442" name="Group 1041"/>
          <p:cNvGrpSpPr/>
          <p:nvPr/>
        </p:nvGrpSpPr>
        <p:grpSpPr>
          <a:xfrm>
            <a:off x="206375" y="836613"/>
            <a:ext cx="8532813" cy="708025"/>
            <a:chOff x="240" y="144"/>
            <a:chExt cx="5280" cy="432"/>
          </a:xfrm>
        </p:grpSpPr>
        <p:sp>
          <p:nvSpPr>
            <p:cNvPr id="18451" name="Text Box 1042"/>
            <p:cNvSpPr txBox="1"/>
            <p:nvPr/>
          </p:nvSpPr>
          <p:spPr>
            <a:xfrm>
              <a:off x="3120" y="144"/>
              <a:ext cx="2029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latin typeface="Times New Roman" panose="02020603050405020304" pitchFamily="18" charset="0"/>
                </a:rPr>
                <a:t>感生电场（涡旋电场）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2" name="Rectangle 1043"/>
            <p:cNvSpPr/>
            <p:nvPr/>
          </p:nvSpPr>
          <p:spPr>
            <a:xfrm>
              <a:off x="576" y="144"/>
              <a:ext cx="1919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latin typeface="Bookman Old Style" pitchFamily="18" charset="0"/>
                </a:rPr>
                <a:t>静电场（库仑场）</a:t>
              </a:r>
              <a:endParaRPr lang="zh-CN" altLang="en-US" dirty="0">
                <a:latin typeface="Bookman Old Style" pitchFamily="18" charset="0"/>
              </a:endParaRPr>
            </a:p>
          </p:txBody>
        </p:sp>
        <p:sp>
          <p:nvSpPr>
            <p:cNvPr id="18453" name="Line 1044"/>
            <p:cNvSpPr/>
            <p:nvPr/>
          </p:nvSpPr>
          <p:spPr>
            <a:xfrm flipV="1">
              <a:off x="240" y="576"/>
              <a:ext cx="528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18443" name="Line 1045"/>
          <p:cNvSpPr/>
          <p:nvPr/>
        </p:nvSpPr>
        <p:spPr>
          <a:xfrm>
            <a:off x="0" y="2060575"/>
            <a:ext cx="86883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22895" name="Rectangle 1046"/>
          <p:cNvSpPr/>
          <p:nvPr/>
        </p:nvSpPr>
        <p:spPr>
          <a:xfrm>
            <a:off x="268288" y="1514475"/>
            <a:ext cx="4732337" cy="498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Bookman Old Style" pitchFamily="18" charset="0"/>
              </a:rPr>
              <a:t>具有电能、对电荷有作用力</a:t>
            </a:r>
            <a:endParaRPr lang="zh-CN" altLang="en-US" dirty="0">
              <a:latin typeface="Bookman Old Style" pitchFamily="18" charset="0"/>
            </a:endParaRPr>
          </a:p>
        </p:txBody>
      </p:sp>
      <p:sp>
        <p:nvSpPr>
          <p:cNvPr id="122896" name="Rectangle 1047"/>
          <p:cNvSpPr/>
          <p:nvPr/>
        </p:nvSpPr>
        <p:spPr>
          <a:xfrm>
            <a:off x="4473575" y="1514475"/>
            <a:ext cx="4886325" cy="498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Bookman Old Style" pitchFamily="18" charset="0"/>
              </a:rPr>
              <a:t>具有电能、对电荷有作用力</a:t>
            </a:r>
            <a:endParaRPr lang="zh-CN" altLang="en-US" dirty="0">
              <a:latin typeface="Bookman Old Style" pitchFamily="18" charset="0"/>
            </a:endParaRPr>
          </a:p>
        </p:txBody>
      </p:sp>
      <p:sp>
        <p:nvSpPr>
          <p:cNvPr id="18446" name="Line 1048"/>
          <p:cNvSpPr/>
          <p:nvPr/>
        </p:nvSpPr>
        <p:spPr>
          <a:xfrm>
            <a:off x="0" y="4868863"/>
            <a:ext cx="8609013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122882" name="Object 1049"/>
          <p:cNvGraphicFramePr>
            <a:graphicFrameLocks noChangeAspect="1"/>
          </p:cNvGraphicFramePr>
          <p:nvPr/>
        </p:nvGraphicFramePr>
        <p:xfrm>
          <a:off x="5467350" y="4054475"/>
          <a:ext cx="26797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1762125" imgH="490855" progId="Equation.DSMT4">
                  <p:embed/>
                </p:oleObj>
              </mc:Choice>
              <mc:Fallback>
                <p:oleObj name="" r:id="rId5" imgW="1762125" imgH="49085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67350" y="4054475"/>
                        <a:ext cx="2679700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1050"/>
          <p:cNvGraphicFramePr>
            <a:graphicFrameLocks noChangeAspect="1"/>
          </p:cNvGraphicFramePr>
          <p:nvPr/>
        </p:nvGraphicFramePr>
        <p:xfrm>
          <a:off x="460375" y="3771900"/>
          <a:ext cx="31956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2620645" imgH="791845" progId="Equation.DSMT4">
                  <p:embed/>
                </p:oleObj>
              </mc:Choice>
              <mc:Fallback>
                <p:oleObj name="" r:id="rId7" imgW="2620645" imgH="791845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0375" y="3771900"/>
                        <a:ext cx="3195638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1052"/>
          <p:cNvGraphicFramePr>
            <a:graphicFrameLocks noChangeAspect="1"/>
          </p:cNvGraphicFramePr>
          <p:nvPr/>
        </p:nvGraphicFramePr>
        <p:xfrm>
          <a:off x="4838700" y="4818063"/>
          <a:ext cx="409416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3144520" imgH="825500" progId="Equation.DSMT4">
                  <p:embed/>
                </p:oleObj>
              </mc:Choice>
              <mc:Fallback>
                <p:oleObj name="" r:id="rId9" imgW="3144520" imgH="8255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38700" y="4818063"/>
                        <a:ext cx="4094163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1053"/>
          <p:cNvGraphicFramePr>
            <a:graphicFrameLocks noChangeAspect="1"/>
          </p:cNvGraphicFramePr>
          <p:nvPr/>
        </p:nvGraphicFramePr>
        <p:xfrm>
          <a:off x="744538" y="4835525"/>
          <a:ext cx="26479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1" imgW="1784350" imgH="535305" progId="Equation.DSMT4">
                  <p:embed/>
                </p:oleObj>
              </mc:Choice>
              <mc:Fallback>
                <p:oleObj name="" r:id="rId11" imgW="1784350" imgH="53530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4538" y="4835525"/>
                        <a:ext cx="264795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3" grpId="0"/>
      <p:bldP spid="122904" grpId="0"/>
      <p:bldP spid="1228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1027"/>
          <p:cNvSpPr txBox="1"/>
          <p:nvPr/>
        </p:nvSpPr>
        <p:spPr>
          <a:xfrm>
            <a:off x="1524000" y="2286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动生电动势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9459" name="Text Box 1028"/>
          <p:cNvSpPr txBox="1"/>
          <p:nvPr/>
        </p:nvSpPr>
        <p:spPr>
          <a:xfrm>
            <a:off x="5562600" y="2286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感生电动势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9460" name="Text Box 1029"/>
          <p:cNvSpPr txBox="1"/>
          <p:nvPr/>
        </p:nvSpPr>
        <p:spPr>
          <a:xfrm>
            <a:off x="250825" y="2051050"/>
            <a:ext cx="609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特点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3" name="Text Box 1030"/>
          <p:cNvSpPr txBox="1"/>
          <p:nvPr/>
        </p:nvSpPr>
        <p:spPr>
          <a:xfrm>
            <a:off x="1116013" y="1700213"/>
            <a:ext cx="3657600" cy="2111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磁场不变，闭合电路的整体或局部在磁场中运动导致回路中磁通量的变化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23914" name="Text Box 1031"/>
          <p:cNvSpPr txBox="1"/>
          <p:nvPr/>
        </p:nvSpPr>
        <p:spPr>
          <a:xfrm>
            <a:off x="5219700" y="1700213"/>
            <a:ext cx="3581400" cy="2111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闭合回路的任何部分都不动，空间磁场发生变化导致回路中磁通量变化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9463" name="Text Box 1032"/>
          <p:cNvSpPr txBox="1"/>
          <p:nvPr/>
        </p:nvSpPr>
        <p:spPr>
          <a:xfrm>
            <a:off x="250825" y="4192588"/>
            <a:ext cx="6858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原因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6" name="Text Box 1033"/>
          <p:cNvSpPr txBox="1"/>
          <p:nvPr/>
        </p:nvSpPr>
        <p:spPr>
          <a:xfrm>
            <a:off x="1403350" y="4094163"/>
            <a:ext cx="30480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由于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的变化引起回路中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 </a:t>
            </a:r>
            <a:r>
              <a:rPr lang="en-US" altLang="zh-CN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变化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9465" name="Text Box 1034"/>
          <p:cNvSpPr txBox="1"/>
          <p:nvPr/>
        </p:nvSpPr>
        <p:spPr>
          <a:xfrm>
            <a:off x="179388" y="5427663"/>
            <a:ext cx="914400" cy="1385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非静电力来源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8" name="Text Box 1035"/>
          <p:cNvSpPr txBox="1"/>
          <p:nvPr/>
        </p:nvSpPr>
        <p:spPr>
          <a:xfrm>
            <a:off x="6011863" y="5572125"/>
            <a:ext cx="20574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感生电场力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67" name="Object 1036"/>
          <p:cNvGraphicFramePr>
            <a:graphicFrameLocks noChangeAspect="1"/>
          </p:cNvGraphicFramePr>
          <p:nvPr/>
        </p:nvGraphicFramePr>
        <p:xfrm>
          <a:off x="1363663" y="728663"/>
          <a:ext cx="3003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2129790" imgH="490855" progId="Equation.DSMT4">
                  <p:embed/>
                </p:oleObj>
              </mc:Choice>
              <mc:Fallback>
                <p:oleObj name="" r:id="rId1" imgW="2129790" imgH="490855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3663" y="728663"/>
                        <a:ext cx="300355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037"/>
          <p:cNvGraphicFramePr>
            <a:graphicFrameLocks noChangeAspect="1"/>
          </p:cNvGraphicFramePr>
          <p:nvPr/>
        </p:nvGraphicFramePr>
        <p:xfrm>
          <a:off x="5065713" y="512763"/>
          <a:ext cx="38671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3557270" imgH="747395" progId="Equation.DSMT4">
                  <p:embed/>
                </p:oleObj>
              </mc:Choice>
              <mc:Fallback>
                <p:oleObj name="" r:id="rId3" imgW="3557270" imgH="747395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65713" y="512763"/>
                        <a:ext cx="3867150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Line 1038"/>
          <p:cNvSpPr/>
          <p:nvPr/>
        </p:nvSpPr>
        <p:spPr>
          <a:xfrm>
            <a:off x="0" y="3914775"/>
            <a:ext cx="91440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470" name="Line 1039"/>
          <p:cNvSpPr/>
          <p:nvPr/>
        </p:nvSpPr>
        <p:spPr>
          <a:xfrm>
            <a:off x="0" y="5283200"/>
            <a:ext cx="91440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471" name="Line 1040"/>
          <p:cNvSpPr/>
          <p:nvPr/>
        </p:nvSpPr>
        <p:spPr>
          <a:xfrm>
            <a:off x="0" y="1557338"/>
            <a:ext cx="91440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472" name="Line 1041"/>
          <p:cNvSpPr/>
          <p:nvPr/>
        </p:nvSpPr>
        <p:spPr>
          <a:xfrm>
            <a:off x="4859338" y="836613"/>
            <a:ext cx="4762" cy="5688012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473" name="Line 1042"/>
          <p:cNvSpPr/>
          <p:nvPr/>
        </p:nvSpPr>
        <p:spPr>
          <a:xfrm>
            <a:off x="1187450" y="765175"/>
            <a:ext cx="4763" cy="5832475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23924" name="Text Box 1043"/>
          <p:cNvSpPr txBox="1"/>
          <p:nvPr/>
        </p:nvSpPr>
        <p:spPr>
          <a:xfrm>
            <a:off x="1835150" y="5499100"/>
            <a:ext cx="1905000" cy="690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洛仑兹力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044"/>
          <p:cNvGrpSpPr/>
          <p:nvPr/>
        </p:nvGrpSpPr>
        <p:grpSpPr>
          <a:xfrm>
            <a:off x="5292725" y="4021138"/>
            <a:ext cx="3276600" cy="1117600"/>
            <a:chOff x="3264" y="2512"/>
            <a:chExt cx="2064" cy="704"/>
          </a:xfrm>
        </p:grpSpPr>
        <p:sp>
          <p:nvSpPr>
            <p:cNvPr id="19476" name="Text Box 1045"/>
            <p:cNvSpPr txBox="1"/>
            <p:nvPr/>
          </p:nvSpPr>
          <p:spPr>
            <a:xfrm>
              <a:off x="3264" y="2512"/>
              <a:ext cx="2064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</a:rPr>
                <a:t>由于    的变化引起回路中</a:t>
              </a:r>
              <a:r>
                <a:rPr lang="zh-CN" altLang="en-US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 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zh-CN" altLang="en-US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变化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7" name="Object 1046"/>
            <p:cNvGraphicFramePr>
              <a:graphicFrameLocks noChangeAspect="1"/>
            </p:cNvGraphicFramePr>
            <p:nvPr/>
          </p:nvGraphicFramePr>
          <p:xfrm>
            <a:off x="3717" y="2536"/>
            <a:ext cx="27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5" imgW="200660" imgH="278765" progId="Equation.DSMT4">
                    <p:embed/>
                  </p:oleObj>
                </mc:Choice>
                <mc:Fallback>
                  <p:oleObj name="" r:id="rId5" imgW="200660" imgH="278765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17" y="2536"/>
                          <a:ext cx="279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2" name="Text Box 4"/>
          <p:cNvSpPr txBox="1"/>
          <p:nvPr/>
        </p:nvSpPr>
        <p:spPr>
          <a:xfrm>
            <a:off x="457200" y="457200"/>
            <a:ext cx="23145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4B4BF5"/>
                </a:solidFill>
                <a:latin typeface="Times New Roman" panose="02020603050405020304" pitchFamily="18" charset="0"/>
              </a:rPr>
              <a:t>小结：</a:t>
            </a:r>
            <a:endParaRPr lang="zh-CN" altLang="en-US" sz="3200" dirty="0">
              <a:solidFill>
                <a:srgbClr val="4B4BF5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165225" y="1966913"/>
          <a:ext cx="559435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5274310" imgH="825500" progId="Equation.3">
                  <p:embed/>
                </p:oleObj>
              </mc:Choice>
              <mc:Fallback>
                <p:oleObj name="" r:id="rId1" imgW="5274310" imgH="8255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5225" y="1966913"/>
                        <a:ext cx="5594350" cy="1096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/>
          <p:nvPr/>
        </p:nvSpPr>
        <p:spPr>
          <a:xfrm>
            <a:off x="533400" y="1371600"/>
            <a:ext cx="317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感生电动势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5" name="Text Box 7"/>
          <p:cNvSpPr txBox="1"/>
          <p:nvPr/>
        </p:nvSpPr>
        <p:spPr>
          <a:xfrm>
            <a:off x="609600" y="3429000"/>
            <a:ext cx="70580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圆柱空间内均匀变化的磁场产生的电场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014538" y="4076700"/>
          <a:ext cx="37099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3033395" imgH="724535" progId="Equation.3">
                  <p:embed/>
                </p:oleObj>
              </mc:Choice>
              <mc:Fallback>
                <p:oleObj name="" r:id="rId3" imgW="3033395" imgH="72453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14538" y="4076700"/>
                        <a:ext cx="3709987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001838" y="5038725"/>
          <a:ext cx="37941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3244850" imgH="747395" progId="Equation.3">
                  <p:embed/>
                </p:oleObj>
              </mc:Choice>
              <mc:Fallback>
                <p:oleObj name="" r:id="rId5" imgW="3244850" imgH="74739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1838" y="5038725"/>
                        <a:ext cx="3794125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4" grpId="0"/>
      <p:bldP spid="225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32" name="Text Box 8"/>
          <p:cNvSpPr txBox="1"/>
          <p:nvPr/>
        </p:nvSpPr>
        <p:spPr>
          <a:xfrm>
            <a:off x="304800" y="228600"/>
            <a:ext cx="6283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</a:rPr>
              <a:t>静电场与感生电场的区别与联系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0" name="Object 0"/>
          <p:cNvGraphicFramePr>
            <a:graphicFrameLocks noChangeAspect="1"/>
          </p:cNvGraphicFramePr>
          <p:nvPr/>
        </p:nvGraphicFramePr>
        <p:xfrm>
          <a:off x="3109913" y="950913"/>
          <a:ext cx="5794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412750" imgH="379095" progId="Equation.3">
                  <p:embed/>
                </p:oleObj>
              </mc:Choice>
              <mc:Fallback>
                <p:oleObj name="" r:id="rId1" imgW="412750" imgH="37909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09913" y="950913"/>
                        <a:ext cx="579437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6232525" y="930275"/>
          <a:ext cx="6413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412750" imgH="379095" progId="Equation.3">
                  <p:embed/>
                </p:oleObj>
              </mc:Choice>
              <mc:Fallback>
                <p:oleObj name="" r:id="rId3" imgW="412750" imgH="37909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32525" y="930275"/>
                        <a:ext cx="641350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/>
          <p:cNvSpPr txBox="1"/>
          <p:nvPr/>
        </p:nvSpPr>
        <p:spPr>
          <a:xfrm>
            <a:off x="304800" y="16764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对电荷的作用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6636" name="Text Box 12"/>
          <p:cNvSpPr txBox="1"/>
          <p:nvPr/>
        </p:nvSpPr>
        <p:spPr>
          <a:xfrm>
            <a:off x="2895600" y="1600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有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37" name="Text Box 13"/>
          <p:cNvSpPr txBox="1"/>
          <p:nvPr/>
        </p:nvSpPr>
        <p:spPr>
          <a:xfrm>
            <a:off x="5943600" y="1600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有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344613" y="2149475"/>
          <a:ext cx="13493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159510" imgH="356870" progId="Equation.3">
                  <p:embed/>
                </p:oleObj>
              </mc:Choice>
              <mc:Fallback>
                <p:oleObj name="" r:id="rId5" imgW="1159510" imgH="35687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44613" y="2149475"/>
                        <a:ext cx="134937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15"/>
          <p:cNvSpPr txBox="1"/>
          <p:nvPr/>
        </p:nvSpPr>
        <p:spPr>
          <a:xfrm>
            <a:off x="2895600" y="2133600"/>
            <a:ext cx="13160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适用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40" name="Text Box 16"/>
          <p:cNvSpPr txBox="1"/>
          <p:nvPr/>
        </p:nvSpPr>
        <p:spPr>
          <a:xfrm>
            <a:off x="5943600" y="21336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适用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6629400" y="1752600"/>
          <a:ext cx="381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165100" imgH="215900" progId="Equation.3">
                  <p:embed/>
                </p:oleObj>
              </mc:Choice>
              <mc:Fallback>
                <p:oleObj name="" r:id="rId7" imgW="165100" imgH="215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9400" y="1752600"/>
                        <a:ext cx="381000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18"/>
          <p:cNvSpPr txBox="1"/>
          <p:nvPr/>
        </p:nvSpPr>
        <p:spPr>
          <a:xfrm>
            <a:off x="7010400" y="1905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相同点</a:t>
            </a:r>
            <a:endParaRPr lang="zh-CN" altLang="en-US" sz="2800" dirty="0">
              <a:solidFill>
                <a:srgbClr val="4B4BF5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43" name="Text Box 19"/>
          <p:cNvSpPr txBox="1"/>
          <p:nvPr/>
        </p:nvSpPr>
        <p:spPr>
          <a:xfrm>
            <a:off x="1676400" y="2743200"/>
            <a:ext cx="13827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起源：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44" name="Text Box 20"/>
          <p:cNvSpPr txBox="1"/>
          <p:nvPr/>
        </p:nvSpPr>
        <p:spPr>
          <a:xfrm>
            <a:off x="2895600" y="2667000"/>
            <a:ext cx="124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电荷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45" name="Text Box 21"/>
          <p:cNvSpPr txBox="1"/>
          <p:nvPr/>
        </p:nvSpPr>
        <p:spPr>
          <a:xfrm>
            <a:off x="5943600" y="25908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变化的磁场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46" name="Text Box 22"/>
          <p:cNvSpPr txBox="1"/>
          <p:nvPr/>
        </p:nvSpPr>
        <p:spPr>
          <a:xfrm>
            <a:off x="1371600" y="3352800"/>
            <a:ext cx="18319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电场线：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47" name="Text Box 23"/>
          <p:cNvSpPr txBox="1"/>
          <p:nvPr/>
        </p:nvSpPr>
        <p:spPr>
          <a:xfrm>
            <a:off x="2895600" y="3276600"/>
            <a:ext cx="16049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正→负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48" name="Text Box 24"/>
          <p:cNvSpPr txBox="1"/>
          <p:nvPr/>
        </p:nvSpPr>
        <p:spPr>
          <a:xfrm>
            <a:off x="5943600" y="3124200"/>
            <a:ext cx="2514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无头无尾，闭合线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49" name="Text Box 25"/>
          <p:cNvSpPr txBox="1"/>
          <p:nvPr/>
        </p:nvSpPr>
        <p:spPr>
          <a:xfrm>
            <a:off x="1676400" y="4038600"/>
            <a:ext cx="15271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做功：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50" name="Text Box 26"/>
          <p:cNvSpPr txBox="1"/>
          <p:nvPr/>
        </p:nvSpPr>
        <p:spPr>
          <a:xfrm>
            <a:off x="2819400" y="4038600"/>
            <a:ext cx="2473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与路径无关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51" name="Text Box 27"/>
          <p:cNvSpPr txBox="1"/>
          <p:nvPr/>
        </p:nvSpPr>
        <p:spPr>
          <a:xfrm>
            <a:off x="5943600" y="4038600"/>
            <a:ext cx="2228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与路径有关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924800" y="2667000"/>
          <a:ext cx="457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165100" imgH="215900" progId="Equation.3">
                  <p:embed/>
                </p:oleObj>
              </mc:Choice>
              <mc:Fallback>
                <p:oleObj name="" r:id="rId9" imgW="1651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24800" y="2667000"/>
                        <a:ext cx="4572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Text Box 29"/>
          <p:cNvSpPr txBox="1"/>
          <p:nvPr/>
        </p:nvSpPr>
        <p:spPr>
          <a:xfrm>
            <a:off x="8229600" y="2895600"/>
            <a:ext cx="5334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不同点</a:t>
            </a:r>
            <a:endParaRPr lang="zh-CN" altLang="en-US" sz="2800" dirty="0">
              <a:solidFill>
                <a:srgbClr val="4B4BF5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304800" y="914400"/>
            <a:ext cx="8610600" cy="5651500"/>
            <a:chOff x="192" y="576"/>
            <a:chExt cx="5424" cy="3560"/>
          </a:xfrm>
        </p:grpSpPr>
        <p:sp>
          <p:nvSpPr>
            <p:cNvPr id="3106" name="Line 30"/>
            <p:cNvSpPr/>
            <p:nvPr/>
          </p:nvSpPr>
          <p:spPr>
            <a:xfrm>
              <a:off x="240" y="576"/>
              <a:ext cx="5376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7" name="Line 31"/>
            <p:cNvSpPr/>
            <p:nvPr/>
          </p:nvSpPr>
          <p:spPr>
            <a:xfrm>
              <a:off x="192" y="1008"/>
              <a:ext cx="5376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8" name="Line 32"/>
            <p:cNvSpPr/>
            <p:nvPr/>
          </p:nvSpPr>
          <p:spPr>
            <a:xfrm>
              <a:off x="240" y="4136"/>
              <a:ext cx="5376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9" name="Line 33"/>
            <p:cNvSpPr/>
            <p:nvPr/>
          </p:nvSpPr>
          <p:spPr>
            <a:xfrm>
              <a:off x="3696" y="576"/>
              <a:ext cx="0" cy="355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0" name="Line 34"/>
            <p:cNvSpPr/>
            <p:nvPr/>
          </p:nvSpPr>
          <p:spPr>
            <a:xfrm>
              <a:off x="1776" y="576"/>
              <a:ext cx="0" cy="355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661" name="Text Box 37"/>
          <p:cNvSpPr txBox="1"/>
          <p:nvPr/>
        </p:nvSpPr>
        <p:spPr>
          <a:xfrm>
            <a:off x="914400" y="4953000"/>
            <a:ext cx="21447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数学表述：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781300" y="4724400"/>
          <a:ext cx="198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0" imgW="1917700" imgH="802640" progId="Equation.3">
                  <p:embed/>
                </p:oleObj>
              </mc:Choice>
              <mc:Fallback>
                <p:oleObj name="" r:id="rId10" imgW="1917700" imgH="80264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81300" y="4724400"/>
                        <a:ext cx="1981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851150" y="5700713"/>
          <a:ext cx="19177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2" imgW="1583690" imgH="669290" progId="Equation.3">
                  <p:embed/>
                </p:oleObj>
              </mc:Choice>
              <mc:Fallback>
                <p:oleObj name="" r:id="rId12" imgW="1583690" imgH="66929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1150" y="5700713"/>
                        <a:ext cx="1917700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4" name="Text Box 40"/>
          <p:cNvSpPr txBox="1"/>
          <p:nvPr/>
        </p:nvSpPr>
        <p:spPr>
          <a:xfrm>
            <a:off x="4648200" y="4876800"/>
            <a:ext cx="16525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有源场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665" name="Text Box 41"/>
          <p:cNvSpPr txBox="1"/>
          <p:nvPr/>
        </p:nvSpPr>
        <p:spPr>
          <a:xfrm>
            <a:off x="4648200" y="5715000"/>
            <a:ext cx="16525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无旋场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5910263" y="4876800"/>
          <a:ext cx="15827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4" imgW="1739900" imgH="669290" progId="Equation.3">
                  <p:embed/>
                </p:oleObj>
              </mc:Choice>
              <mc:Fallback>
                <p:oleObj name="" r:id="rId14" imgW="1739900" imgH="66929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10263" y="4876800"/>
                        <a:ext cx="1582737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7" name="Text Box 43"/>
          <p:cNvSpPr txBox="1"/>
          <p:nvPr/>
        </p:nvSpPr>
        <p:spPr>
          <a:xfrm>
            <a:off x="7467600" y="4800600"/>
            <a:ext cx="1425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无源场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5916613" y="5700713"/>
          <a:ext cx="18081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6" imgW="1583690" imgH="669290" progId="Equation.3">
                  <p:embed/>
                </p:oleObj>
              </mc:Choice>
              <mc:Fallback>
                <p:oleObj name="" r:id="rId16" imgW="1583690" imgH="66929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16613" y="5700713"/>
                        <a:ext cx="1808162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9" name="Text Box 45"/>
          <p:cNvSpPr txBox="1"/>
          <p:nvPr/>
        </p:nvSpPr>
        <p:spPr>
          <a:xfrm>
            <a:off x="7543800" y="5695950"/>
            <a:ext cx="14208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有旋场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/>
      <p:bldP spid="26635" grpId="0"/>
      <p:bldP spid="26636" grpId="0"/>
      <p:bldP spid="26637" grpId="0"/>
      <p:bldP spid="26639" grpId="0"/>
      <p:bldP spid="26640" grpId="0"/>
      <p:bldP spid="26642" grpId="0"/>
      <p:bldP spid="26643" grpId="0"/>
      <p:bldP spid="26644" grpId="0"/>
      <p:bldP spid="26645" grpId="0"/>
      <p:bldP spid="26646" grpId="0"/>
      <p:bldP spid="26647" grpId="0"/>
      <p:bldP spid="26648" grpId="0"/>
      <p:bldP spid="26649" grpId="0"/>
      <p:bldP spid="26650" grpId="0"/>
      <p:bldP spid="26651" grpId="0"/>
      <p:bldP spid="26653" grpId="0"/>
      <p:bldP spid="26661" grpId="0"/>
      <p:bldP spid="26664" grpId="0"/>
      <p:bldP spid="26665" grpId="0"/>
      <p:bldP spid="26667" grpId="0"/>
      <p:bldP spid="266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9" name="Text Box 11"/>
          <p:cNvSpPr txBox="1"/>
          <p:nvPr/>
        </p:nvSpPr>
        <p:spPr>
          <a:xfrm>
            <a:off x="642938" y="3573463"/>
            <a:ext cx="7097712" cy="925512"/>
          </a:xfrm>
          <a:prstGeom prst="rect">
            <a:avLst/>
          </a:prstGeom>
          <a:noFill/>
          <a:ln w="571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5400" dirty="0">
                <a:solidFill>
                  <a:srgbClr val="0000FF"/>
                </a:solidFill>
                <a:latin typeface="Times New Roman" panose="02020603050405020304" pitchFamily="18" charset="0"/>
              </a:rPr>
              <a:t>8-17</a:t>
            </a:r>
            <a:r>
              <a:rPr lang="zh-CN" altLang="en-US" sz="5400" dirty="0">
                <a:solidFill>
                  <a:srgbClr val="0000FF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5400" dirty="0">
                <a:solidFill>
                  <a:srgbClr val="0000FF"/>
                </a:solidFill>
                <a:latin typeface="Times New Roman" panose="02020603050405020304" pitchFamily="18" charset="0"/>
              </a:rPr>
              <a:t>8-18</a:t>
            </a:r>
            <a:endParaRPr lang="zh-CN" altLang="en-US" sz="5400" dirty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Text Box 12"/>
          <p:cNvSpPr txBox="1"/>
          <p:nvPr/>
        </p:nvSpPr>
        <p:spPr>
          <a:xfrm>
            <a:off x="2411413" y="1700213"/>
            <a:ext cx="3527425" cy="971550"/>
          </a:xfrm>
          <a:prstGeom prst="rect">
            <a:avLst/>
          </a:prstGeom>
          <a:solidFill>
            <a:srgbClr val="FFFF00"/>
          </a:solidFill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5400" dirty="0">
                <a:solidFill>
                  <a:srgbClr val="0000FF"/>
                </a:solidFill>
                <a:latin typeface="Times New Roman" panose="02020603050405020304" pitchFamily="18" charset="0"/>
              </a:rPr>
              <a:t>课外作业</a:t>
            </a:r>
            <a:endParaRPr lang="zh-CN" altLang="en-US" sz="5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508" name="Picture 5" descr="PE03166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0" y="500063"/>
            <a:ext cx="2346325" cy="2474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95400" y="2239963"/>
          <a:ext cx="28956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605915" imgH="669290" progId="Equation.3">
                  <p:embed/>
                </p:oleObj>
              </mc:Choice>
              <mc:Fallback>
                <p:oleObj name="" r:id="rId1" imgW="1605915" imgH="66929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2239963"/>
                        <a:ext cx="2895600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23888" y="4130675"/>
          <a:ext cx="614521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5452745" imgH="825500" progId="Equation.3">
                  <p:embed/>
                </p:oleObj>
              </mc:Choice>
              <mc:Fallback>
                <p:oleObj name="" r:id="rId3" imgW="5452745" imgH="825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3888" y="4130675"/>
                        <a:ext cx="6145212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/>
          <p:nvPr/>
        </p:nvSpPr>
        <p:spPr>
          <a:xfrm>
            <a:off x="381000" y="762000"/>
            <a:ext cx="52705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对于变化磁场中的一闭合的导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体回路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，感生电场为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感，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麦克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斯韦提出感应电动势为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295400" y="3171508"/>
          <a:ext cx="397668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3300730" imgH="802640" progId="Equation.3">
                  <p:embed/>
                </p:oleObj>
              </mc:Choice>
              <mc:Fallback>
                <p:oleObj name="" r:id="rId5" imgW="3300730" imgH="80264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3171508"/>
                        <a:ext cx="3976688" cy="1052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/>
          <p:nvPr/>
        </p:nvSpPr>
        <p:spPr>
          <a:xfrm>
            <a:off x="533400" y="3357563"/>
            <a:ext cx="533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而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4103" name="Text Box 7"/>
          <p:cNvSpPr txBox="1"/>
          <p:nvPr/>
        </p:nvSpPr>
        <p:spPr>
          <a:xfrm>
            <a:off x="304800" y="228600"/>
            <a:ext cx="3330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二、感生电动势</a:t>
            </a:r>
            <a:endParaRPr lang="zh-CN" altLang="en-US" sz="2800" dirty="0">
              <a:solidFill>
                <a:srgbClr val="4B4BF5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862013" y="5318125"/>
          <a:ext cx="39925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3010535" imgH="825500" progId="Equation.3">
                  <p:embed/>
                </p:oleObj>
              </mc:Choice>
              <mc:Fallback>
                <p:oleObj name="" r:id="rId7" imgW="3010535" imgH="825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2013" y="5318125"/>
                        <a:ext cx="3992562" cy="11763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AutoShape 18"/>
          <p:cNvSpPr/>
          <p:nvPr/>
        </p:nvSpPr>
        <p:spPr>
          <a:xfrm>
            <a:off x="5105400" y="5562600"/>
            <a:ext cx="2209800" cy="533400"/>
          </a:xfrm>
          <a:prstGeom prst="wedgeRectCallout">
            <a:avLst>
              <a:gd name="adj1" fmla="val -70977"/>
              <a:gd name="adj2" fmla="val -186014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不变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7"/>
          <p:cNvGrpSpPr/>
          <p:nvPr/>
        </p:nvGrpSpPr>
        <p:grpSpPr>
          <a:xfrm>
            <a:off x="6705600" y="2895600"/>
            <a:ext cx="2209800" cy="2209800"/>
            <a:chOff x="4224" y="1824"/>
            <a:chExt cx="1392" cy="1392"/>
          </a:xfrm>
        </p:grpSpPr>
        <p:grpSp>
          <p:nvGrpSpPr>
            <p:cNvPr id="4123" name="Group 49"/>
            <p:cNvGrpSpPr/>
            <p:nvPr/>
          </p:nvGrpSpPr>
          <p:grpSpPr>
            <a:xfrm>
              <a:off x="4224" y="1824"/>
              <a:ext cx="1392" cy="1392"/>
              <a:chOff x="4224" y="1824"/>
              <a:chExt cx="1392" cy="1392"/>
            </a:xfrm>
          </p:grpSpPr>
          <p:sp>
            <p:nvSpPr>
              <p:cNvPr id="4125" name="Arc 38"/>
              <p:cNvSpPr/>
              <p:nvPr/>
            </p:nvSpPr>
            <p:spPr>
              <a:xfrm>
                <a:off x="4299" y="1940"/>
                <a:ext cx="301" cy="1276"/>
              </a:xfrm>
              <a:custGeom>
                <a:avLst/>
                <a:gdLst>
                  <a:gd name="txL" fmla="*/ 0 w 21600"/>
                  <a:gd name="txT" fmla="*/ 0 h 41686"/>
                  <a:gd name="txR" fmla="*/ 21600 w 21600"/>
                  <a:gd name="txB" fmla="*/ 41686 h 41686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41686" fill="none">
                    <a:moveTo>
                      <a:pt x="5755" y="-1"/>
                    </a:moveTo>
                    <a:cubicBezTo>
                      <a:pt x="15116" y="2587"/>
                      <a:pt x="21600" y="11106"/>
                      <a:pt x="21600" y="20819"/>
                    </a:cubicBezTo>
                    <a:cubicBezTo>
                      <a:pt x="21600" y="30599"/>
                      <a:pt x="15027" y="39159"/>
                      <a:pt x="5579" y="41686"/>
                    </a:cubicBezTo>
                  </a:path>
                  <a:path w="21600" h="41686" stroke="0">
                    <a:moveTo>
                      <a:pt x="5755" y="-1"/>
                    </a:moveTo>
                    <a:cubicBezTo>
                      <a:pt x="15116" y="2587"/>
                      <a:pt x="21600" y="11106"/>
                      <a:pt x="21600" y="20819"/>
                    </a:cubicBezTo>
                    <a:cubicBezTo>
                      <a:pt x="21600" y="30599"/>
                      <a:pt x="15027" y="39159"/>
                      <a:pt x="5579" y="41686"/>
                    </a:cubicBezTo>
                    <a:lnTo>
                      <a:pt x="0" y="20819"/>
                    </a:lnTo>
                    <a:lnTo>
                      <a:pt x="5755" y="-1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6" name="Arc 39"/>
              <p:cNvSpPr/>
              <p:nvPr/>
            </p:nvSpPr>
            <p:spPr>
              <a:xfrm rot="10779458">
                <a:off x="5049" y="1978"/>
                <a:ext cx="301" cy="1237"/>
              </a:xfrm>
              <a:custGeom>
                <a:avLst/>
                <a:gdLst>
                  <a:gd name="txL" fmla="*/ 0 w 21600"/>
                  <a:gd name="txT" fmla="*/ 0 h 41686"/>
                  <a:gd name="txR" fmla="*/ 21600 w 21600"/>
                  <a:gd name="txB" fmla="*/ 41686 h 41686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41686" fill="none">
                    <a:moveTo>
                      <a:pt x="5755" y="-1"/>
                    </a:moveTo>
                    <a:cubicBezTo>
                      <a:pt x="15116" y="2587"/>
                      <a:pt x="21600" y="11106"/>
                      <a:pt x="21600" y="20819"/>
                    </a:cubicBezTo>
                    <a:cubicBezTo>
                      <a:pt x="21600" y="30599"/>
                      <a:pt x="15027" y="39159"/>
                      <a:pt x="5579" y="41686"/>
                    </a:cubicBezTo>
                  </a:path>
                  <a:path w="21600" h="41686" stroke="0">
                    <a:moveTo>
                      <a:pt x="5755" y="-1"/>
                    </a:moveTo>
                    <a:cubicBezTo>
                      <a:pt x="15116" y="2587"/>
                      <a:pt x="21600" y="11106"/>
                      <a:pt x="21600" y="20819"/>
                    </a:cubicBezTo>
                    <a:cubicBezTo>
                      <a:pt x="21600" y="30599"/>
                      <a:pt x="15027" y="39159"/>
                      <a:pt x="5579" y="41686"/>
                    </a:cubicBezTo>
                    <a:lnTo>
                      <a:pt x="0" y="20819"/>
                    </a:lnTo>
                    <a:lnTo>
                      <a:pt x="5755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7" name="Oval 40"/>
              <p:cNvSpPr/>
              <p:nvPr/>
            </p:nvSpPr>
            <p:spPr>
              <a:xfrm>
                <a:off x="4224" y="2365"/>
                <a:ext cx="1166" cy="310"/>
              </a:xfrm>
              <a:prstGeom prst="ellipse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8" name="Line 41"/>
              <p:cNvSpPr/>
              <p:nvPr/>
            </p:nvSpPr>
            <p:spPr>
              <a:xfrm flipV="1">
                <a:off x="4826" y="1863"/>
                <a:ext cx="0" cy="657"/>
              </a:xfrm>
              <a:prstGeom prst="line">
                <a:avLst/>
              </a:prstGeom>
              <a:ln w="28575" cap="flat" cmpd="sng">
                <a:solidFill>
                  <a:srgbClr val="4B4BF5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129" name="Object 42"/>
              <p:cNvGraphicFramePr>
                <a:graphicFrameLocks noChangeAspect="1"/>
              </p:cNvGraphicFramePr>
              <p:nvPr/>
            </p:nvGraphicFramePr>
            <p:xfrm>
              <a:off x="4826" y="1824"/>
              <a:ext cx="18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9" imgW="178435" imgH="256540" progId="Equation.3">
                      <p:embed/>
                    </p:oleObj>
                  </mc:Choice>
                  <mc:Fallback>
                    <p:oleObj name="" r:id="rId9" imgW="178435" imgH="25654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4B4BF5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26" y="1824"/>
                            <a:ext cx="188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30" name="Object 43"/>
              <p:cNvGraphicFramePr>
                <a:graphicFrameLocks noChangeAspect="1"/>
              </p:cNvGraphicFramePr>
              <p:nvPr/>
            </p:nvGraphicFramePr>
            <p:xfrm>
              <a:off x="5202" y="2027"/>
              <a:ext cx="414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11" imgW="880745" imgH="613410" progId="Equation.3">
                      <p:embed/>
                    </p:oleObj>
                  </mc:Choice>
                  <mc:Fallback>
                    <p:oleObj name="" r:id="rId11" imgW="880745" imgH="61341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4B4BF5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02" y="2027"/>
                            <a:ext cx="414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1" name="Freeform 44"/>
              <p:cNvSpPr/>
              <p:nvPr/>
            </p:nvSpPr>
            <p:spPr>
              <a:xfrm>
                <a:off x="4563" y="2288"/>
                <a:ext cx="37" cy="232"/>
              </a:xfrm>
              <a:custGeom>
                <a:avLst/>
                <a:gdLst>
                  <a:gd name="txL" fmla="*/ 0 w 48"/>
                  <a:gd name="txT" fmla="*/ 0 h 144"/>
                  <a:gd name="txR" fmla="*/ 48 w 48"/>
                  <a:gd name="txB" fmla="*/ 144 h 144"/>
                </a:gdLst>
                <a:ahLst/>
                <a:cxnLst>
                  <a:cxn ang="0">
                    <a:pos x="0" y="0"/>
                  </a:cxn>
                  <a:cxn ang="0">
                    <a:pos x="3" y="27387"/>
                  </a:cxn>
                </a:cxnLst>
                <a:rect l="txL" t="txT" r="txR" b="txB"/>
                <a:pathLst>
                  <a:path w="48" h="144">
                    <a:moveTo>
                      <a:pt x="0" y="0"/>
                    </a:moveTo>
                    <a:cubicBezTo>
                      <a:pt x="20" y="56"/>
                      <a:pt x="40" y="112"/>
                      <a:pt x="48" y="144"/>
                    </a:cubicBez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32" name="Freeform 45"/>
              <p:cNvSpPr/>
              <p:nvPr/>
            </p:nvSpPr>
            <p:spPr>
              <a:xfrm>
                <a:off x="5052" y="2327"/>
                <a:ext cx="37" cy="193"/>
              </a:xfrm>
              <a:custGeom>
                <a:avLst/>
                <a:gdLst>
                  <a:gd name="txL" fmla="*/ 0 w 56"/>
                  <a:gd name="txT" fmla="*/ 0 h 192"/>
                  <a:gd name="txR" fmla="*/ 56 w 56"/>
                  <a:gd name="txB" fmla="*/ 192 h 192"/>
                </a:gdLst>
                <a:ahLst/>
                <a:cxnLst>
                  <a:cxn ang="0">
                    <a:pos x="1" y="0"/>
                  </a:cxn>
                  <a:cxn ang="0">
                    <a:pos x="1" y="107"/>
                  </a:cxn>
                  <a:cxn ang="0">
                    <a:pos x="1" y="203"/>
                  </a:cxn>
                </a:cxnLst>
                <a:rect l="txL" t="txT" r="txR" b="txB"/>
                <a:pathLst>
                  <a:path w="56" h="192">
                    <a:moveTo>
                      <a:pt x="56" y="0"/>
                    </a:moveTo>
                    <a:cubicBezTo>
                      <a:pt x="36" y="32"/>
                      <a:pt x="16" y="64"/>
                      <a:pt x="8" y="96"/>
                    </a:cubicBezTo>
                    <a:cubicBezTo>
                      <a:pt x="0" y="128"/>
                      <a:pt x="4" y="160"/>
                      <a:pt x="8" y="192"/>
                    </a:cubicBez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124" name="Text Box 55"/>
            <p:cNvSpPr txBox="1"/>
            <p:nvPr/>
          </p:nvSpPr>
          <p:spPr>
            <a:xfrm>
              <a:off x="5280" y="2544"/>
              <a:ext cx="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</a:rPr>
                <a:t>L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9"/>
          <p:cNvGrpSpPr/>
          <p:nvPr/>
        </p:nvGrpSpPr>
        <p:grpSpPr>
          <a:xfrm>
            <a:off x="7467600" y="4165600"/>
            <a:ext cx="304800" cy="519113"/>
            <a:chOff x="4752" y="2640"/>
            <a:chExt cx="192" cy="327"/>
          </a:xfrm>
        </p:grpSpPr>
        <p:sp>
          <p:nvSpPr>
            <p:cNvPr id="4121" name="Line 51"/>
            <p:cNvSpPr/>
            <p:nvPr/>
          </p:nvSpPr>
          <p:spPr>
            <a:xfrm>
              <a:off x="4752" y="2688"/>
              <a:ext cx="19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22" name="Text Box 52"/>
            <p:cNvSpPr txBox="1"/>
            <p:nvPr/>
          </p:nvSpPr>
          <p:spPr>
            <a:xfrm>
              <a:off x="4752" y="2640"/>
              <a:ext cx="1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64"/>
          <p:cNvGrpSpPr/>
          <p:nvPr/>
        </p:nvGrpSpPr>
        <p:grpSpPr>
          <a:xfrm>
            <a:off x="6629400" y="381000"/>
            <a:ext cx="2209800" cy="2209800"/>
            <a:chOff x="4176" y="240"/>
            <a:chExt cx="1392" cy="1392"/>
          </a:xfrm>
        </p:grpSpPr>
        <p:sp>
          <p:nvSpPr>
            <p:cNvPr id="4112" name="Arc 20"/>
            <p:cNvSpPr/>
            <p:nvPr/>
          </p:nvSpPr>
          <p:spPr>
            <a:xfrm>
              <a:off x="4251" y="356"/>
              <a:ext cx="301" cy="1276"/>
            </a:xfrm>
            <a:custGeom>
              <a:avLst/>
              <a:gdLst>
                <a:gd name="txL" fmla="*/ 0 w 21600"/>
                <a:gd name="txT" fmla="*/ 0 h 41686"/>
                <a:gd name="txR" fmla="*/ 21600 w 21600"/>
                <a:gd name="txB" fmla="*/ 41686 h 4168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41686" fill="none">
                  <a:moveTo>
                    <a:pt x="5755" y="-1"/>
                  </a:moveTo>
                  <a:cubicBezTo>
                    <a:pt x="15116" y="2587"/>
                    <a:pt x="21600" y="11106"/>
                    <a:pt x="21600" y="20819"/>
                  </a:cubicBezTo>
                  <a:cubicBezTo>
                    <a:pt x="21600" y="30599"/>
                    <a:pt x="15027" y="39159"/>
                    <a:pt x="5579" y="41686"/>
                  </a:cubicBezTo>
                </a:path>
                <a:path w="21600" h="41686" stroke="0">
                  <a:moveTo>
                    <a:pt x="5755" y="-1"/>
                  </a:moveTo>
                  <a:cubicBezTo>
                    <a:pt x="15116" y="2587"/>
                    <a:pt x="21600" y="11106"/>
                    <a:pt x="21600" y="20819"/>
                  </a:cubicBezTo>
                  <a:cubicBezTo>
                    <a:pt x="21600" y="30599"/>
                    <a:pt x="15027" y="39159"/>
                    <a:pt x="5579" y="41686"/>
                  </a:cubicBezTo>
                  <a:lnTo>
                    <a:pt x="0" y="20819"/>
                  </a:lnTo>
                  <a:lnTo>
                    <a:pt x="5755" y="-1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3" name="Arc 21"/>
            <p:cNvSpPr/>
            <p:nvPr/>
          </p:nvSpPr>
          <p:spPr>
            <a:xfrm rot="10779458">
              <a:off x="5001" y="394"/>
              <a:ext cx="301" cy="1237"/>
            </a:xfrm>
            <a:custGeom>
              <a:avLst/>
              <a:gdLst>
                <a:gd name="txL" fmla="*/ 0 w 21600"/>
                <a:gd name="txT" fmla="*/ 0 h 41686"/>
                <a:gd name="txR" fmla="*/ 21600 w 21600"/>
                <a:gd name="txB" fmla="*/ 41686 h 4168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41686" fill="none">
                  <a:moveTo>
                    <a:pt x="5755" y="-1"/>
                  </a:moveTo>
                  <a:cubicBezTo>
                    <a:pt x="15116" y="2587"/>
                    <a:pt x="21600" y="11106"/>
                    <a:pt x="21600" y="20819"/>
                  </a:cubicBezTo>
                  <a:cubicBezTo>
                    <a:pt x="21600" y="30599"/>
                    <a:pt x="15027" y="39159"/>
                    <a:pt x="5579" y="41686"/>
                  </a:cubicBezTo>
                </a:path>
                <a:path w="21600" h="41686" stroke="0">
                  <a:moveTo>
                    <a:pt x="5755" y="-1"/>
                  </a:moveTo>
                  <a:cubicBezTo>
                    <a:pt x="15116" y="2587"/>
                    <a:pt x="21600" y="11106"/>
                    <a:pt x="21600" y="20819"/>
                  </a:cubicBezTo>
                  <a:cubicBezTo>
                    <a:pt x="21600" y="30599"/>
                    <a:pt x="15027" y="39159"/>
                    <a:pt x="5579" y="41686"/>
                  </a:cubicBezTo>
                  <a:lnTo>
                    <a:pt x="0" y="20819"/>
                  </a:lnTo>
                  <a:lnTo>
                    <a:pt x="5755" y="-1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" name="Oval 22"/>
            <p:cNvSpPr/>
            <p:nvPr/>
          </p:nvSpPr>
          <p:spPr>
            <a:xfrm>
              <a:off x="4176" y="781"/>
              <a:ext cx="1166" cy="31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15" name="Line 23"/>
            <p:cNvSpPr/>
            <p:nvPr/>
          </p:nvSpPr>
          <p:spPr>
            <a:xfrm flipV="1">
              <a:off x="4778" y="279"/>
              <a:ext cx="0" cy="657"/>
            </a:xfrm>
            <a:prstGeom prst="line">
              <a:avLst/>
            </a:prstGeom>
            <a:ln w="28575" cap="flat" cmpd="sng">
              <a:solidFill>
                <a:srgbClr val="4B4BF5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116" name="Object 24"/>
            <p:cNvGraphicFramePr>
              <a:graphicFrameLocks noChangeAspect="1"/>
            </p:cNvGraphicFramePr>
            <p:nvPr/>
          </p:nvGraphicFramePr>
          <p:xfrm>
            <a:off x="4778" y="240"/>
            <a:ext cx="18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3" imgW="178435" imgH="256540" progId="Equation.3">
                    <p:embed/>
                  </p:oleObj>
                </mc:Choice>
                <mc:Fallback>
                  <p:oleObj name="" r:id="rId13" imgW="178435" imgH="25654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4B4BF5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78" y="240"/>
                          <a:ext cx="188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25"/>
            <p:cNvGraphicFramePr>
              <a:graphicFrameLocks noChangeAspect="1"/>
            </p:cNvGraphicFramePr>
            <p:nvPr/>
          </p:nvGraphicFramePr>
          <p:xfrm>
            <a:off x="5154" y="433"/>
            <a:ext cx="41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5" imgW="880745" imgH="669290" progId="Equation.3">
                    <p:embed/>
                  </p:oleObj>
                </mc:Choice>
                <mc:Fallback>
                  <p:oleObj name="" r:id="rId15" imgW="880745" imgH="66929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4B4BF5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54" y="433"/>
                          <a:ext cx="414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8" name="Freeform 26"/>
            <p:cNvSpPr/>
            <p:nvPr/>
          </p:nvSpPr>
          <p:spPr>
            <a:xfrm>
              <a:off x="4528" y="704"/>
              <a:ext cx="37" cy="232"/>
            </a:xfrm>
            <a:custGeom>
              <a:avLst/>
              <a:gdLst>
                <a:gd name="txL" fmla="*/ 0 w 48"/>
                <a:gd name="txT" fmla="*/ 0 h 144"/>
                <a:gd name="txR" fmla="*/ 48 w 48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3" y="27387"/>
                </a:cxn>
              </a:cxnLst>
              <a:rect l="txL" t="txT" r="txR" b="txB"/>
              <a:pathLst>
                <a:path w="48" h="144">
                  <a:moveTo>
                    <a:pt x="0" y="0"/>
                  </a:moveTo>
                  <a:cubicBezTo>
                    <a:pt x="20" y="56"/>
                    <a:pt x="40" y="112"/>
                    <a:pt x="48" y="144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9" name="Text Box 54"/>
            <p:cNvSpPr txBox="1"/>
            <p:nvPr/>
          </p:nvSpPr>
          <p:spPr>
            <a:xfrm>
              <a:off x="5232" y="960"/>
              <a:ext cx="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</a:rPr>
                <a:t>L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4120" name="Freeform 63"/>
            <p:cNvSpPr/>
            <p:nvPr/>
          </p:nvSpPr>
          <p:spPr>
            <a:xfrm flipH="1">
              <a:off x="4988" y="715"/>
              <a:ext cx="37" cy="232"/>
            </a:xfrm>
            <a:custGeom>
              <a:avLst/>
              <a:gdLst>
                <a:gd name="txL" fmla="*/ 0 w 48"/>
                <a:gd name="txT" fmla="*/ 0 h 144"/>
                <a:gd name="txR" fmla="*/ 48 w 48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3" y="27387"/>
                </a:cxn>
              </a:cxnLst>
              <a:rect l="txL" t="txT" r="txR" b="txB"/>
              <a:pathLst>
                <a:path w="48" h="144">
                  <a:moveTo>
                    <a:pt x="0" y="0"/>
                  </a:moveTo>
                  <a:cubicBezTo>
                    <a:pt x="20" y="56"/>
                    <a:pt x="40" y="112"/>
                    <a:pt x="48" y="144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7467600" y="1663700"/>
            <a:ext cx="381000" cy="519113"/>
            <a:chOff x="4560" y="3072"/>
            <a:chExt cx="240" cy="327"/>
          </a:xfrm>
        </p:grpSpPr>
        <p:sp>
          <p:nvSpPr>
            <p:cNvPr id="4110" name="Line 47"/>
            <p:cNvSpPr/>
            <p:nvPr/>
          </p:nvSpPr>
          <p:spPr>
            <a:xfrm flipH="1">
              <a:off x="4560" y="3120"/>
              <a:ext cx="19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11" name="Text Box 48"/>
            <p:cNvSpPr txBox="1"/>
            <p:nvPr/>
          </p:nvSpPr>
          <p:spPr>
            <a:xfrm>
              <a:off x="4560" y="3072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2" grpId="0"/>
      <p:bldP spid="4103" grpId="0"/>
      <p:bldP spid="4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Text Box 3"/>
          <p:cNvSpPr txBox="1"/>
          <p:nvPr/>
        </p:nvSpPr>
        <p:spPr>
          <a:xfrm>
            <a:off x="228600" y="2057400"/>
            <a:ext cx="1822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说明：</a:t>
            </a:r>
            <a:endParaRPr lang="zh-CN" altLang="en-US" sz="2800" b="0" dirty="0">
              <a:solidFill>
                <a:srgbClr val="4B4BF5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533400" y="3048000"/>
            <a:ext cx="7854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②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说明变化的磁场在周围空间激发感生电场。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539750" y="4249738"/>
          <a:ext cx="8161338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6021705" imgH="1327150" progId="Equation.DSMT4">
                  <p:embed/>
                </p:oleObj>
              </mc:Choice>
              <mc:Fallback>
                <p:oleObj name="" r:id="rId1" imgW="6021705" imgH="132715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4249738"/>
                        <a:ext cx="8161338" cy="162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668655" y="5701189"/>
          <a:ext cx="7807325" cy="88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3098800" imgH="368300" progId="Equation.3">
                  <p:embed/>
                </p:oleObj>
              </mc:Choice>
              <mc:Fallback>
                <p:oleObj name="" r:id="rId3" imgW="3098800" imgH="368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655" y="5701189"/>
                        <a:ext cx="7807325" cy="886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5"/>
          <p:cNvSpPr txBox="1"/>
          <p:nvPr/>
        </p:nvSpPr>
        <p:spPr>
          <a:xfrm>
            <a:off x="533400" y="3581400"/>
            <a:ext cx="8229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③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它是电磁学的基本规律之一，揭示了电与磁之间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的本质联系。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2" name="Text Box 22"/>
          <p:cNvSpPr txBox="1"/>
          <p:nvPr/>
        </p:nvSpPr>
        <p:spPr>
          <a:xfrm>
            <a:off x="533400" y="2590800"/>
            <a:ext cx="51911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① </a:t>
            </a:r>
            <a:r>
              <a:rPr lang="en-US" altLang="zh-CN" sz="2800" i="1" dirty="0">
                <a:solidFill>
                  <a:srgbClr val="4B4BF5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是以 </a:t>
            </a:r>
            <a:r>
              <a:rPr lang="en-US" altLang="zh-CN" sz="2800" i="1" dirty="0">
                <a:solidFill>
                  <a:srgbClr val="4B4BF5"/>
                </a:solidFill>
                <a:latin typeface="Times New Roman" panose="02020603050405020304" pitchFamily="18" charset="0"/>
              </a:rPr>
              <a:t>L 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为边界的曲面。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132523" y="641350"/>
          <a:ext cx="39925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3010535" imgH="825500" progId="Equation.3">
                  <p:embed/>
                </p:oleObj>
              </mc:Choice>
              <mc:Fallback>
                <p:oleObj name="" r:id="rId5" imgW="3010535" imgH="825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32523" y="641350"/>
                        <a:ext cx="3992562" cy="11763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3" grpId="0"/>
      <p:bldP spid="51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1026"/>
          <p:cNvSpPr txBox="1"/>
          <p:nvPr/>
        </p:nvSpPr>
        <p:spPr>
          <a:xfrm>
            <a:off x="533400" y="381000"/>
            <a:ext cx="73517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三、电场高斯定理和环路定理的推广</a:t>
            </a:r>
            <a:endParaRPr lang="zh-CN" altLang="en-US" sz="2800" dirty="0">
              <a:solidFill>
                <a:srgbClr val="4B4BF5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Text Box 1027"/>
          <p:cNvSpPr txBox="1"/>
          <p:nvPr/>
        </p:nvSpPr>
        <p:spPr>
          <a:xfrm>
            <a:off x="533400" y="1066800"/>
            <a:ext cx="13747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令：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64" name="Object 1024"/>
          <p:cNvGraphicFramePr>
            <a:graphicFrameLocks noChangeAspect="1"/>
          </p:cNvGraphicFramePr>
          <p:nvPr/>
        </p:nvGraphicFramePr>
        <p:xfrm>
          <a:off x="1428750" y="1524000"/>
          <a:ext cx="27051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901065" imgH="266700" progId="Equation.3">
                  <p:embed/>
                </p:oleObj>
              </mc:Choice>
              <mc:Fallback>
                <p:oleObj name="" r:id="rId1" imgW="901065" imgH="2667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0" y="1524000"/>
                        <a:ext cx="2705100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1029"/>
          <p:cNvSpPr txBox="1"/>
          <p:nvPr/>
        </p:nvSpPr>
        <p:spPr>
          <a:xfrm>
            <a:off x="533400" y="2205038"/>
            <a:ext cx="20939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则有：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865" name="Object 1025"/>
          <p:cNvGraphicFramePr>
            <a:graphicFrameLocks noChangeAspect="1"/>
          </p:cNvGraphicFramePr>
          <p:nvPr/>
        </p:nvGraphicFramePr>
        <p:xfrm>
          <a:off x="1449388" y="2898775"/>
          <a:ext cx="30511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901065" imgH="444500" progId="Equation.3">
                  <p:embed/>
                </p:oleObj>
              </mc:Choice>
              <mc:Fallback>
                <p:oleObj name="" r:id="rId3" imgW="901065" imgH="444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9388" y="2898775"/>
                        <a:ext cx="3051175" cy="13096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57150" cap="flat" cmpd="sng">
                        <a:solidFill>
                          <a:srgbClr val="FFFF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" name="Object 1026"/>
          <p:cNvGraphicFramePr>
            <a:graphicFrameLocks noChangeAspect="1"/>
          </p:cNvGraphicFramePr>
          <p:nvPr/>
        </p:nvGraphicFramePr>
        <p:xfrm>
          <a:off x="1438275" y="4440238"/>
          <a:ext cx="392588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358900" imgH="457200" progId="Equation.3">
                  <p:embed/>
                </p:oleObj>
              </mc:Choice>
              <mc:Fallback>
                <p:oleObj name="" r:id="rId5" imgW="1358900" imgH="457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8275" y="4440238"/>
                        <a:ext cx="3925888" cy="1236662"/>
                      </a:xfrm>
                      <a:prstGeom prst="rect">
                        <a:avLst/>
                      </a:prstGeom>
                      <a:solidFill>
                        <a:srgbClr val="7BF98A"/>
                      </a:solidFill>
                      <a:ln w="57150" cap="flat" cmpd="sng">
                        <a:solidFill>
                          <a:srgbClr val="FFFF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1032"/>
          <p:cNvSpPr txBox="1"/>
          <p:nvPr/>
        </p:nvSpPr>
        <p:spPr>
          <a:xfrm>
            <a:off x="533400" y="5870575"/>
            <a:ext cx="6846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若有特殊的对称性，则可求出感应电场。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1" grpId="0"/>
      <p:bldP spid="194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Text Box 3"/>
          <p:cNvSpPr txBox="1"/>
          <p:nvPr/>
        </p:nvSpPr>
        <p:spPr>
          <a:xfrm>
            <a:off x="682625" y="2254250"/>
            <a:ext cx="56181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用法拉第电磁感应定律计算</a:t>
            </a:r>
            <a:endParaRPr lang="zh-CN" altLang="en-US" sz="2800" b="0" dirty="0">
              <a:solidFill>
                <a:srgbClr val="4B4BF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Text Box 4"/>
          <p:cNvSpPr txBox="1"/>
          <p:nvPr/>
        </p:nvSpPr>
        <p:spPr>
          <a:xfrm>
            <a:off x="838200" y="2711450"/>
            <a:ext cx="53181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）闭合线圈 的感生电动势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990600" y="3168650"/>
            <a:ext cx="7829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先求出通过线圈 的 </a:t>
            </a:r>
            <a:r>
              <a:rPr lang="zh-CN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，再求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/dt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即得 </a:t>
            </a:r>
            <a:r>
              <a:rPr lang="zh-CN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Rectangle 6"/>
          <p:cNvSpPr/>
          <p:nvPr/>
        </p:nvSpPr>
        <p:spPr>
          <a:xfrm>
            <a:off x="898525" y="3702050"/>
            <a:ext cx="525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）求一段导线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ab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的感应电动势  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1" name="Text Box 7"/>
          <p:cNvSpPr txBox="1"/>
          <p:nvPr/>
        </p:nvSpPr>
        <p:spPr>
          <a:xfrm>
            <a:off x="304800" y="228600"/>
            <a:ext cx="469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四、感生电动势的计算</a:t>
            </a:r>
            <a:endParaRPr lang="zh-CN" altLang="en-US" sz="2800" dirty="0">
              <a:solidFill>
                <a:srgbClr val="4B4BF5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685800" y="685800"/>
            <a:ext cx="3810000" cy="727075"/>
            <a:chOff x="432" y="384"/>
            <a:chExt cx="2400" cy="458"/>
          </a:xfrm>
        </p:grpSpPr>
        <p:sp>
          <p:nvSpPr>
            <p:cNvPr id="7180" name="Text Box 9"/>
            <p:cNvSpPr txBox="1"/>
            <p:nvPr/>
          </p:nvSpPr>
          <p:spPr>
            <a:xfrm>
              <a:off x="432" y="384"/>
              <a:ext cx="24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B4BF5"/>
                  </a:solidFill>
                  <a:latin typeface="Times New Roman" panose="02020603050405020304" pitchFamily="18" charset="0"/>
                </a:rPr>
                <a:t>1. </a:t>
              </a:r>
              <a:r>
                <a:rPr lang="zh-CN" altLang="en-US" sz="2800" dirty="0">
                  <a:solidFill>
                    <a:srgbClr val="4B4BF5"/>
                  </a:solidFill>
                  <a:latin typeface="Times New Roman" panose="02020603050405020304" pitchFamily="18" charset="0"/>
                </a:rPr>
                <a:t>由                       计算</a:t>
              </a:r>
              <a:endPara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1" name="Object 1"/>
            <p:cNvGraphicFramePr>
              <a:graphicFrameLocks noChangeAspect="1"/>
            </p:cNvGraphicFramePr>
            <p:nvPr/>
          </p:nvGraphicFramePr>
          <p:xfrm>
            <a:off x="990" y="384"/>
            <a:ext cx="1190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" imgW="1527810" imgH="669290" progId="Equation.3">
                    <p:embed/>
                  </p:oleObj>
                </mc:Choice>
                <mc:Fallback>
                  <p:oleObj name="" r:id="rId1" imgW="1527810" imgH="66929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4B4BF5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90" y="384"/>
                          <a:ext cx="1190" cy="4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/>
          <p:nvPr/>
        </p:nvGrpSpPr>
        <p:grpSpPr>
          <a:xfrm>
            <a:off x="914400" y="1339850"/>
            <a:ext cx="7467600" cy="946150"/>
            <a:chOff x="576" y="720"/>
            <a:chExt cx="4704" cy="596"/>
          </a:xfrm>
        </p:grpSpPr>
        <p:sp>
          <p:nvSpPr>
            <p:cNvPr id="7178" name="Text Box 11"/>
            <p:cNvSpPr txBox="1"/>
            <p:nvPr/>
          </p:nvSpPr>
          <p:spPr>
            <a:xfrm>
              <a:off x="576" y="720"/>
              <a:ext cx="4704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</a:rPr>
                <a:t>要求知道或容易求得导线上各点的        只有少</a:t>
              </a:r>
              <a:endParaRPr lang="zh-CN" altLang="en-US" sz="2800" dirty="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</a:rPr>
                <a:t>数情况下才能求出，通过积分即得结果。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9" name="Object 0"/>
            <p:cNvGraphicFramePr>
              <a:graphicFrameLocks noChangeAspect="1"/>
            </p:cNvGraphicFramePr>
            <p:nvPr/>
          </p:nvGraphicFramePr>
          <p:xfrm>
            <a:off x="4056" y="760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" imgW="412750" imgH="379095" progId="Equation.3">
                    <p:embed/>
                  </p:oleObj>
                </mc:Choice>
                <mc:Fallback>
                  <p:oleObj name="" r:id="rId3" imgW="412750" imgH="379095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4B4BF5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56" y="760"/>
                          <a:ext cx="32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8" name="Text Box 14"/>
          <p:cNvSpPr txBox="1"/>
          <p:nvPr/>
        </p:nvSpPr>
        <p:spPr>
          <a:xfrm>
            <a:off x="990600" y="4159250"/>
            <a:ext cx="7696200" cy="265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假想一条辅助曲线与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ab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组成闭合曲线，只要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知道通过闭合曲线的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/dt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，可求得感生电动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势 ，但不一定等于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ab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段的感生电动势，因为辅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助曲线的感生电动势不一定等于零，为求出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ab</a:t>
            </a:r>
            <a:endParaRPr lang="en-US" altLang="zh-CN" sz="2800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段的感生电动势，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应选择这样一条辅助曲线，其</a:t>
            </a:r>
            <a:endParaRPr lang="zh-CN" altLang="en-US" sz="2800" dirty="0">
              <a:solidFill>
                <a:srgbClr val="4B4BF5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上感生电动势或者为零或者为一易求的数值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6149" grpId="0"/>
      <p:bldP spid="6150" grpId="0"/>
      <p:bldP spid="6151" grpId="0"/>
      <p:bldP spid="61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381000" y="1600200"/>
            <a:ext cx="51054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由对称性可知，管内外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的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E</a:t>
            </a:r>
            <a:r>
              <a:rPr lang="zh-CN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感</a:t>
            </a:r>
            <a:r>
              <a: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线都是 </a:t>
            </a:r>
            <a:r>
              <a:rPr lang="en-US" altLang="zh-CN" sz="2800" i="1" dirty="0">
                <a:latin typeface="Times New Roman" panose="02020603050405020304" pitchFamily="18" charset="0"/>
                <a:ea typeface="黑体" pitchFamily="2" charset="-122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的同心圆，圆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上各点的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E</a:t>
            </a:r>
            <a:r>
              <a:rPr lang="zh-CN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感</a:t>
            </a:r>
            <a:r>
              <a: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大小相同。假定电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流随时间增加。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30275" y="4724400"/>
          <a:ext cx="50212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866900" imgH="381000" progId="Equation.3">
                  <p:embed/>
                </p:oleObj>
              </mc:Choice>
              <mc:Fallback>
                <p:oleObj name="" r:id="rId1" imgW="1866900" imgH="381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0275" y="4724400"/>
                        <a:ext cx="502126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34"/>
          <p:cNvSpPr txBox="1"/>
          <p:nvPr/>
        </p:nvSpPr>
        <p:spPr>
          <a:xfrm>
            <a:off x="304800" y="228600"/>
            <a:ext cx="84582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    [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例题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1] 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一半径为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的螺线管，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I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作线性变化，则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内部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作线性变化，即 </a:t>
            </a:r>
            <a:r>
              <a:rPr lang="zh-CN" altLang="en-US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∂</a:t>
            </a:r>
            <a:r>
              <a:rPr lang="en-US" altLang="zh-CN" sz="2800" i="1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B</a:t>
            </a:r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  <a:ea typeface="黑体" pitchFamily="2" charset="-122"/>
              </a:rPr>
              <a:t>/</a:t>
            </a:r>
            <a:r>
              <a:rPr lang="en-US" altLang="zh-CN" sz="2800" dirty="0">
                <a:solidFill>
                  <a:srgbClr val="4B4BF5"/>
                </a:solidFill>
                <a:latin typeface="Times New Roman" panose="02020603050405020304" pitchFamily="18" charset="0"/>
              </a:rPr>
              <a:t>∂</a:t>
            </a:r>
            <a:r>
              <a:rPr lang="en-US" altLang="zh-CN" sz="2800" i="1" dirty="0">
                <a:solidFill>
                  <a:srgbClr val="4B4BF5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黑体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为常矢量，且为已知，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求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E</a:t>
            </a:r>
            <a:r>
              <a:rPr lang="zh-CN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感</a:t>
            </a:r>
            <a:r>
              <a: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内外的分布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04" name="Text Box 36"/>
          <p:cNvSpPr txBox="1"/>
          <p:nvPr/>
        </p:nvSpPr>
        <p:spPr>
          <a:xfrm>
            <a:off x="457200" y="3352800"/>
            <a:ext cx="5338763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r &lt; R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，取半径为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的同心圆周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作为积分路径，设顺时针方向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作为感应电动势的正方向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05" name="Object 37"/>
          <p:cNvGraphicFramePr>
            <a:graphicFrameLocks noChangeAspect="1"/>
          </p:cNvGraphicFramePr>
          <p:nvPr/>
        </p:nvGraphicFramePr>
        <p:xfrm>
          <a:off x="1090613" y="5548313"/>
          <a:ext cx="50847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1879600" imgH="457200" progId="Equation.3">
                  <p:embed/>
                </p:oleObj>
              </mc:Choice>
              <mc:Fallback>
                <p:oleObj name="" r:id="rId3" imgW="1879600" imgH="457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0613" y="5548313"/>
                        <a:ext cx="5084762" cy="107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47"/>
          <p:cNvGrpSpPr/>
          <p:nvPr/>
        </p:nvGrpSpPr>
        <p:grpSpPr>
          <a:xfrm>
            <a:off x="5611813" y="1371600"/>
            <a:ext cx="3352800" cy="3352800"/>
            <a:chOff x="3470" y="845"/>
            <a:chExt cx="2112" cy="2112"/>
          </a:xfrm>
        </p:grpSpPr>
        <p:sp>
          <p:nvSpPr>
            <p:cNvPr id="8200" name="Oval 5"/>
            <p:cNvSpPr/>
            <p:nvPr/>
          </p:nvSpPr>
          <p:spPr>
            <a:xfrm>
              <a:off x="3470" y="845"/>
              <a:ext cx="2112" cy="211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01" name="Line 6"/>
            <p:cNvSpPr/>
            <p:nvPr/>
          </p:nvSpPr>
          <p:spPr>
            <a:xfrm>
              <a:off x="5582" y="1845"/>
              <a:ext cx="0" cy="56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2" name="Oval 7"/>
            <p:cNvSpPr/>
            <p:nvPr/>
          </p:nvSpPr>
          <p:spPr>
            <a:xfrm>
              <a:off x="3687" y="1067"/>
              <a:ext cx="1678" cy="1668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03" name="Oval 8"/>
            <p:cNvSpPr/>
            <p:nvPr/>
          </p:nvSpPr>
          <p:spPr>
            <a:xfrm>
              <a:off x="4012" y="1401"/>
              <a:ext cx="1083" cy="105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04" name="Line 9"/>
            <p:cNvSpPr/>
            <p:nvPr/>
          </p:nvSpPr>
          <p:spPr>
            <a:xfrm>
              <a:off x="5095" y="1901"/>
              <a:ext cx="0" cy="56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5" name="Line 11"/>
            <p:cNvSpPr/>
            <p:nvPr/>
          </p:nvSpPr>
          <p:spPr>
            <a:xfrm flipH="1" flipV="1">
              <a:off x="4282" y="1456"/>
              <a:ext cx="292" cy="49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8206" name="Object 12"/>
            <p:cNvGraphicFramePr>
              <a:graphicFrameLocks noChangeAspect="1"/>
            </p:cNvGraphicFramePr>
            <p:nvPr/>
          </p:nvGraphicFramePr>
          <p:xfrm>
            <a:off x="4543" y="901"/>
            <a:ext cx="27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" imgW="222885" imgH="256540" progId="Equation.3">
                    <p:embed/>
                  </p:oleObj>
                </mc:Choice>
                <mc:Fallback>
                  <p:oleObj name="" r:id="rId5" imgW="222885" imgH="25654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43" y="901"/>
                          <a:ext cx="271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13"/>
            <p:cNvGraphicFramePr>
              <a:graphicFrameLocks noChangeAspect="1"/>
            </p:cNvGraphicFramePr>
            <p:nvPr/>
          </p:nvGraphicFramePr>
          <p:xfrm>
            <a:off x="4759" y="1679"/>
            <a:ext cx="21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7" imgW="222885" imgH="222885" progId="Equation.3">
                    <p:embed/>
                  </p:oleObj>
                </mc:Choice>
                <mc:Fallback>
                  <p:oleObj name="" r:id="rId7" imgW="222885" imgH="22288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4B4BF5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59" y="1679"/>
                          <a:ext cx="217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14"/>
            <p:cNvGraphicFramePr>
              <a:graphicFrameLocks noChangeAspect="1"/>
            </p:cNvGraphicFramePr>
            <p:nvPr/>
          </p:nvGraphicFramePr>
          <p:xfrm>
            <a:off x="4238" y="1613"/>
            <a:ext cx="14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9" imgW="122555" imgH="144780" progId="Equation.3">
                    <p:embed/>
                  </p:oleObj>
                </mc:Choice>
                <mc:Fallback>
                  <p:oleObj name="" r:id="rId9" imgW="122555" imgH="14478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4B4BF5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8" y="1613"/>
                          <a:ext cx="14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15"/>
            <p:cNvGraphicFramePr>
              <a:graphicFrameLocks noChangeAspect="1"/>
            </p:cNvGraphicFramePr>
            <p:nvPr/>
          </p:nvGraphicFramePr>
          <p:xfrm>
            <a:off x="4437" y="1957"/>
            <a:ext cx="20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1" imgW="222885" imgH="256540" progId="Equation.3">
                    <p:embed/>
                  </p:oleObj>
                </mc:Choice>
                <mc:Fallback>
                  <p:oleObj name="" r:id="rId11" imgW="222885" imgH="25654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37" y="1957"/>
                          <a:ext cx="209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16"/>
            <p:cNvGraphicFramePr>
              <a:graphicFrameLocks noChangeAspect="1"/>
            </p:cNvGraphicFramePr>
            <p:nvPr/>
          </p:nvGraphicFramePr>
          <p:xfrm>
            <a:off x="3998" y="1469"/>
            <a:ext cx="19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3" imgW="127000" imgH="127000" progId="Equation.3">
                    <p:embed/>
                  </p:oleObj>
                </mc:Choice>
                <mc:Fallback>
                  <p:oleObj name="" r:id="rId13" imgW="127000" imgH="1270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98" y="1469"/>
                          <a:ext cx="193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18"/>
            <p:cNvGraphicFramePr>
              <a:graphicFrameLocks noChangeAspect="1"/>
            </p:cNvGraphicFramePr>
            <p:nvPr/>
          </p:nvGraphicFramePr>
          <p:xfrm>
            <a:off x="4430" y="1085"/>
            <a:ext cx="19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5" imgW="127000" imgH="127000" progId="Equation.3">
                    <p:embed/>
                  </p:oleObj>
                </mc:Choice>
                <mc:Fallback>
                  <p:oleObj name="" r:id="rId15" imgW="127000" imgH="1270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30" y="1085"/>
                          <a:ext cx="193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20"/>
            <p:cNvGraphicFramePr>
              <a:graphicFrameLocks noChangeAspect="1"/>
            </p:cNvGraphicFramePr>
            <p:nvPr/>
          </p:nvGraphicFramePr>
          <p:xfrm>
            <a:off x="4958" y="1469"/>
            <a:ext cx="19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6" imgW="127000" imgH="127000" progId="Equation.3">
                    <p:embed/>
                  </p:oleObj>
                </mc:Choice>
                <mc:Fallback>
                  <p:oleObj name="" r:id="rId16" imgW="127000" imgH="1270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58" y="1469"/>
                          <a:ext cx="193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22"/>
            <p:cNvGraphicFramePr>
              <a:graphicFrameLocks noChangeAspect="1"/>
            </p:cNvGraphicFramePr>
            <p:nvPr/>
          </p:nvGraphicFramePr>
          <p:xfrm>
            <a:off x="5150" y="1853"/>
            <a:ext cx="19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7" imgW="127000" imgH="127000" progId="Equation.3">
                    <p:embed/>
                  </p:oleObj>
                </mc:Choice>
                <mc:Fallback>
                  <p:oleObj name="" r:id="rId17" imgW="127000" imgH="1270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50" y="1853"/>
                          <a:ext cx="194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23"/>
            <p:cNvGraphicFramePr>
              <a:graphicFrameLocks noChangeAspect="1"/>
            </p:cNvGraphicFramePr>
            <p:nvPr/>
          </p:nvGraphicFramePr>
          <p:xfrm>
            <a:off x="4910" y="2237"/>
            <a:ext cx="19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8" imgW="127000" imgH="127000" progId="Equation.3">
                    <p:embed/>
                  </p:oleObj>
                </mc:Choice>
                <mc:Fallback>
                  <p:oleObj name="" r:id="rId18" imgW="127000" imgH="1270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10" y="2237"/>
                          <a:ext cx="192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25"/>
            <p:cNvGraphicFramePr>
              <a:graphicFrameLocks noChangeAspect="1"/>
            </p:cNvGraphicFramePr>
            <p:nvPr/>
          </p:nvGraphicFramePr>
          <p:xfrm>
            <a:off x="3719" y="1910"/>
            <a:ext cx="19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9" imgW="127000" imgH="127000" progId="Equation.3">
                    <p:embed/>
                  </p:oleObj>
                </mc:Choice>
                <mc:Fallback>
                  <p:oleObj name="" r:id="rId19" imgW="127000" imgH="1270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19" y="1910"/>
                          <a:ext cx="193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26"/>
            <p:cNvGraphicFramePr>
              <a:graphicFrameLocks noChangeAspect="1"/>
            </p:cNvGraphicFramePr>
            <p:nvPr/>
          </p:nvGraphicFramePr>
          <p:xfrm>
            <a:off x="4238" y="1901"/>
            <a:ext cx="19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0" imgW="127000" imgH="127000" progId="Equation.3">
                    <p:embed/>
                  </p:oleObj>
                </mc:Choice>
                <mc:Fallback>
                  <p:oleObj name="" r:id="rId20" imgW="127000" imgH="1270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38" y="1901"/>
                          <a:ext cx="192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28"/>
            <p:cNvGraphicFramePr>
              <a:graphicFrameLocks noChangeAspect="1"/>
            </p:cNvGraphicFramePr>
            <p:nvPr/>
          </p:nvGraphicFramePr>
          <p:xfrm>
            <a:off x="4718" y="1901"/>
            <a:ext cx="19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1" imgW="127000" imgH="127000" progId="Equation.3">
                    <p:embed/>
                  </p:oleObj>
                </mc:Choice>
                <mc:Fallback>
                  <p:oleObj name="" r:id="rId21" imgW="127000" imgH="1270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18" y="1901"/>
                          <a:ext cx="193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8" name="Object 29"/>
            <p:cNvGraphicFramePr>
              <a:graphicFrameLocks noChangeAspect="1"/>
            </p:cNvGraphicFramePr>
            <p:nvPr/>
          </p:nvGraphicFramePr>
          <p:xfrm>
            <a:off x="4478" y="1469"/>
            <a:ext cx="19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2" imgW="127000" imgH="127000" progId="Equation.3">
                    <p:embed/>
                  </p:oleObj>
                </mc:Choice>
                <mc:Fallback>
                  <p:oleObj name="" r:id="rId22" imgW="127000" imgH="1270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78" y="1469"/>
                          <a:ext cx="193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9" name="Object 30"/>
            <p:cNvGraphicFramePr>
              <a:graphicFrameLocks noChangeAspect="1"/>
            </p:cNvGraphicFramePr>
            <p:nvPr/>
          </p:nvGraphicFramePr>
          <p:xfrm>
            <a:off x="4046" y="2237"/>
            <a:ext cx="19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23" imgW="127000" imgH="127000" progId="Equation.3">
                    <p:embed/>
                  </p:oleObj>
                </mc:Choice>
                <mc:Fallback>
                  <p:oleObj name="" r:id="rId23" imgW="127000" imgH="1270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46" y="2237"/>
                          <a:ext cx="193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0" name="Object 32"/>
            <p:cNvGraphicFramePr>
              <a:graphicFrameLocks noChangeAspect="1"/>
            </p:cNvGraphicFramePr>
            <p:nvPr/>
          </p:nvGraphicFramePr>
          <p:xfrm>
            <a:off x="4526" y="2525"/>
            <a:ext cx="19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24" imgW="127000" imgH="127000" progId="Equation.3">
                    <p:embed/>
                  </p:oleObj>
                </mc:Choice>
                <mc:Fallback>
                  <p:oleObj name="" r:id="rId24" imgW="127000" imgH="1270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26" y="2525"/>
                          <a:ext cx="192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1" name="Object 33"/>
            <p:cNvGraphicFramePr>
              <a:graphicFrameLocks noChangeAspect="1"/>
            </p:cNvGraphicFramePr>
            <p:nvPr/>
          </p:nvGraphicFramePr>
          <p:xfrm>
            <a:off x="4478" y="2237"/>
            <a:ext cx="19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25" imgW="127000" imgH="127000" progId="Equation.3">
                    <p:embed/>
                  </p:oleObj>
                </mc:Choice>
                <mc:Fallback>
                  <p:oleObj name="" r:id="rId25" imgW="127000" imgH="1270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78" y="2237"/>
                          <a:ext cx="193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Line 10"/>
            <p:cNvSpPr/>
            <p:nvPr/>
          </p:nvSpPr>
          <p:spPr>
            <a:xfrm flipV="1">
              <a:off x="4558" y="1345"/>
              <a:ext cx="591" cy="5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oval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2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912" name="Object 0"/>
          <p:cNvGraphicFramePr>
            <a:graphicFrameLocks noChangeAspect="1"/>
          </p:cNvGraphicFramePr>
          <p:nvPr/>
        </p:nvGraphicFramePr>
        <p:xfrm>
          <a:off x="4724400" y="171450"/>
          <a:ext cx="3276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1661795" imgH="724535" progId="Equation.3">
                  <p:embed/>
                </p:oleObj>
              </mc:Choice>
              <mc:Fallback>
                <p:oleObj name="" r:id="rId1" imgW="1661795" imgH="72453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171450"/>
                        <a:ext cx="3276600" cy="1022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533400" y="215900"/>
          <a:ext cx="3581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1155065" imgH="406400" progId="Equation.3">
                  <p:embed/>
                </p:oleObj>
              </mc:Choice>
              <mc:Fallback>
                <p:oleObj name="" r:id="rId3" imgW="1155065" imgH="4064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15900"/>
                        <a:ext cx="35814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/>
          <p:nvPr/>
        </p:nvSpPr>
        <p:spPr>
          <a:xfrm>
            <a:off x="215900" y="1143000"/>
            <a:ext cx="8928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负号表示的</a:t>
            </a:r>
            <a:r>
              <a:rPr lang="en-US" altLang="zh-CN" sz="2800" i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zh-CN" sz="2800" baseline="-250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感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方向与假定正方向相反</a:t>
            </a:r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沿逆时针方向。</a:t>
            </a:r>
            <a:endParaRPr lang="zh-CN" altLang="en-US" sz="2800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7" name="Text Box 5"/>
          <p:cNvSpPr txBox="1"/>
          <p:nvPr/>
        </p:nvSpPr>
        <p:spPr>
          <a:xfrm>
            <a:off x="381000" y="1600200"/>
            <a:ext cx="8534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r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，取半径为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的同心圆周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作为积分路径，设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顺时针方向作为感应电动势的正方向</a:t>
            </a:r>
            <a:endParaRPr lang="zh-CN" altLang="en-US" sz="2800" b="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900113" y="2422525"/>
          <a:ext cx="329088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1269365" imgH="292100" progId="Equation.3">
                  <p:embed/>
                </p:oleObj>
              </mc:Choice>
              <mc:Fallback>
                <p:oleObj name="" r:id="rId5" imgW="1269365" imgH="2921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2422525"/>
                        <a:ext cx="3290887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855663" y="3048000"/>
          <a:ext cx="31638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485900" imgH="469900" progId="Equation.3">
                  <p:embed/>
                </p:oleObj>
              </mc:Choice>
              <mc:Fallback>
                <p:oleObj name="" r:id="rId7" imgW="1485900" imgH="469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5663" y="3048000"/>
                        <a:ext cx="3163887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676400" y="3962400"/>
          <a:ext cx="34861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1862455" imgH="747395" progId="Equation.3">
                  <p:embed/>
                </p:oleObj>
              </mc:Choice>
              <mc:Fallback>
                <p:oleObj name="" r:id="rId9" imgW="1862455" imgH="74739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3962400"/>
                        <a:ext cx="3486150" cy="990600"/>
                      </a:xfrm>
                      <a:prstGeom prst="rect">
                        <a:avLst/>
                      </a:prstGeom>
                      <a:solidFill>
                        <a:srgbClr val="7BF98A"/>
                      </a:solidFill>
                      <a:ln w="5715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/>
          <p:nvPr/>
        </p:nvSpPr>
        <p:spPr>
          <a:xfrm>
            <a:off x="514350" y="4267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所以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5715000" y="2514600"/>
            <a:ext cx="2895600" cy="2454275"/>
            <a:chOff x="3600" y="1584"/>
            <a:chExt cx="1824" cy="1546"/>
          </a:xfrm>
        </p:grpSpPr>
        <p:sp>
          <p:nvSpPr>
            <p:cNvPr id="9238" name="Line 12"/>
            <p:cNvSpPr/>
            <p:nvPr/>
          </p:nvSpPr>
          <p:spPr>
            <a:xfrm>
              <a:off x="3696" y="2880"/>
              <a:ext cx="16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9" name="Line 13"/>
            <p:cNvSpPr/>
            <p:nvPr/>
          </p:nvSpPr>
          <p:spPr>
            <a:xfrm flipV="1">
              <a:off x="3696" y="1680"/>
              <a:ext cx="0" cy="12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0" name="Text Box 14"/>
            <p:cNvSpPr txBox="1"/>
            <p:nvPr/>
          </p:nvSpPr>
          <p:spPr>
            <a:xfrm>
              <a:off x="3600" y="2880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</a:rPr>
                <a:t>O</a:t>
              </a:r>
              <a:endParaRPr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1" name="Text Box 15"/>
            <p:cNvSpPr txBox="1"/>
            <p:nvPr/>
          </p:nvSpPr>
          <p:spPr>
            <a:xfrm>
              <a:off x="5184" y="28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2" name="Text Box 16"/>
            <p:cNvSpPr txBox="1"/>
            <p:nvPr/>
          </p:nvSpPr>
          <p:spPr>
            <a:xfrm>
              <a:off x="3696" y="158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</a:rPr>
                <a:t>|</a:t>
              </a:r>
              <a:r>
                <a:rPr lang="en-US" altLang="zh-CN" sz="2000" i="1" dirty="0">
                  <a:latin typeface="Times New Roman" panose="02020603050405020304" pitchFamily="18" charset="0"/>
                </a:rPr>
                <a:t>E</a:t>
              </a:r>
              <a:r>
                <a:rPr lang="zh-CN" altLang="en-US" sz="2000" i="1" baseline="-25000" dirty="0">
                  <a:latin typeface="Times New Roman" panose="02020603050405020304" pitchFamily="18" charset="0"/>
                </a:rPr>
                <a:t>感</a:t>
              </a:r>
              <a:r>
                <a:rPr lang="en-US" altLang="zh-CN" i="1" dirty="0">
                  <a:latin typeface="Times New Roman" panose="02020603050405020304" pitchFamily="18" charset="0"/>
                </a:rPr>
                <a:t>|</a:t>
              </a:r>
              <a:endParaRPr lang="en-US" altLang="zh-CN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210" name="Line 18"/>
          <p:cNvSpPr/>
          <p:nvPr/>
        </p:nvSpPr>
        <p:spPr>
          <a:xfrm flipV="1">
            <a:off x="5867400" y="3657600"/>
            <a:ext cx="1143000" cy="9144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1" name="Line 19"/>
          <p:cNvSpPr/>
          <p:nvPr/>
        </p:nvSpPr>
        <p:spPr>
          <a:xfrm>
            <a:off x="7010400" y="3657600"/>
            <a:ext cx="0" cy="914400"/>
          </a:xfrm>
          <a:prstGeom prst="line">
            <a:avLst/>
          </a:prstGeom>
          <a:ln w="285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8212" name="Text Box 20"/>
          <p:cNvSpPr txBox="1"/>
          <p:nvPr/>
        </p:nvSpPr>
        <p:spPr>
          <a:xfrm>
            <a:off x="6858000" y="45720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endParaRPr lang="en-US" altLang="zh-CN" sz="2000" i="1" dirty="0">
              <a:latin typeface="Times New Roman" panose="02020603050405020304" pitchFamily="18" charset="0"/>
            </a:endParaRPr>
          </a:p>
        </p:txBody>
      </p:sp>
      <p:sp>
        <p:nvSpPr>
          <p:cNvPr id="8213" name="Arc 21"/>
          <p:cNvSpPr/>
          <p:nvPr/>
        </p:nvSpPr>
        <p:spPr>
          <a:xfrm rot="10792347">
            <a:off x="7010400" y="3663950"/>
            <a:ext cx="1371600" cy="831850"/>
          </a:xfrm>
          <a:custGeom>
            <a:avLst/>
            <a:gdLst>
              <a:gd name="txL" fmla="*/ 0 w 21600"/>
              <a:gd name="txT" fmla="*/ 0 h 22419"/>
              <a:gd name="txR" fmla="*/ 21600 w 21600"/>
              <a:gd name="txB" fmla="*/ 22419 h 22419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2419" fill="none">
                <a:moveTo>
                  <a:pt x="582" y="-1"/>
                </a:moveTo>
                <a:cubicBezTo>
                  <a:pt x="12280" y="315"/>
                  <a:pt x="21600" y="9889"/>
                  <a:pt x="21600" y="21592"/>
                </a:cubicBezTo>
                <a:cubicBezTo>
                  <a:pt x="21600" y="21867"/>
                  <a:pt x="21594" y="22143"/>
                  <a:pt x="21584" y="22419"/>
                </a:cubicBezTo>
              </a:path>
              <a:path w="21600" h="22419" stroke="0">
                <a:moveTo>
                  <a:pt x="582" y="-1"/>
                </a:moveTo>
                <a:cubicBezTo>
                  <a:pt x="12280" y="315"/>
                  <a:pt x="21600" y="9889"/>
                  <a:pt x="21600" y="21592"/>
                </a:cubicBezTo>
                <a:cubicBezTo>
                  <a:pt x="21600" y="21867"/>
                  <a:pt x="21594" y="22143"/>
                  <a:pt x="21584" y="22419"/>
                </a:cubicBezTo>
                <a:lnTo>
                  <a:pt x="0" y="21592"/>
                </a:lnTo>
                <a:lnTo>
                  <a:pt x="582" y="-1"/>
                </a:lnTo>
                <a:close/>
              </a:path>
            </a:pathLst>
          </a:cu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214" name="Text Box 22"/>
          <p:cNvSpPr txBox="1"/>
          <p:nvPr/>
        </p:nvSpPr>
        <p:spPr>
          <a:xfrm>
            <a:off x="5867400" y="3581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∝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r</a:t>
            </a:r>
            <a:endParaRPr lang="en-US" altLang="zh-CN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5" name="Text Box 23"/>
          <p:cNvSpPr txBox="1"/>
          <p:nvPr/>
        </p:nvSpPr>
        <p:spPr>
          <a:xfrm>
            <a:off x="7239000" y="3810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∝1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endParaRPr lang="en-US" altLang="zh-CN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228600" y="4876800"/>
            <a:ext cx="8534400" cy="1022350"/>
            <a:chOff x="144" y="3168"/>
            <a:chExt cx="5376" cy="644"/>
          </a:xfrm>
        </p:grpSpPr>
        <p:sp>
          <p:nvSpPr>
            <p:cNvPr id="9235" name="Rectangle 10"/>
            <p:cNvSpPr/>
            <p:nvPr/>
          </p:nvSpPr>
          <p:spPr>
            <a:xfrm>
              <a:off x="144" y="3216"/>
              <a:ext cx="5376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   </a:t>
              </a:r>
              <a:r>
                <a:rPr lang="en-US" altLang="zh-CN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itchFamily="2" charset="-122"/>
                </a:rPr>
                <a:t>“</a:t>
              </a:r>
              <a:r>
                <a:rPr lang="zh-CN" altLang="en-US" sz="2800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－</a:t>
              </a:r>
              <a:r>
                <a:rPr lang="zh-CN" altLang="en-US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itchFamily="2" charset="-122"/>
                </a:rPr>
                <a:t>”</a:t>
              </a:r>
              <a:r>
                <a:rPr lang="zh-CN" altLang="en-US" sz="2800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号表示的</a:t>
              </a:r>
              <a:r>
                <a:rPr lang="en-US" altLang="zh-CN" sz="28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itchFamily="2" charset="-122"/>
                </a:rPr>
                <a:t>E</a:t>
              </a:r>
              <a:r>
                <a:rPr lang="zh-CN" altLang="en-US" sz="2800" baseline="-25000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感</a:t>
              </a:r>
              <a:r>
                <a:rPr lang="zh-CN" altLang="en-US" sz="2800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的方向与   的方向相反，     </a:t>
              </a:r>
              <a:endPara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  <a:p>
              <a:pPr eaLnBrk="1" hangingPunct="1"/>
              <a:r>
                <a:rPr lang="en-US" altLang="zh-CN" sz="2800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itchFamily="2" charset="-122"/>
                </a:rPr>
                <a:t>E</a:t>
              </a:r>
              <a:r>
                <a:rPr lang="zh-CN" altLang="en-US" sz="2800" baseline="-25000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感 </a:t>
              </a:r>
              <a:r>
                <a:rPr lang="zh-CN" altLang="en-US" sz="2800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为反时针方向。</a:t>
              </a:r>
              <a:endPara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9236" name="Object 6"/>
            <p:cNvGraphicFramePr>
              <a:graphicFrameLocks noChangeAspect="1"/>
            </p:cNvGraphicFramePr>
            <p:nvPr/>
          </p:nvGraphicFramePr>
          <p:xfrm>
            <a:off x="3120" y="3216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1" imgW="412750" imgH="747395" progId="Equation.3">
                    <p:embed/>
                  </p:oleObj>
                </mc:Choice>
                <mc:Fallback>
                  <p:oleObj name="" r:id="rId11" imgW="412750" imgH="747395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20" y="3216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7"/>
            <p:cNvGraphicFramePr>
              <a:graphicFrameLocks noChangeAspect="1"/>
            </p:cNvGraphicFramePr>
            <p:nvPr/>
          </p:nvGraphicFramePr>
          <p:xfrm>
            <a:off x="4662" y="3168"/>
            <a:ext cx="72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3" imgW="1003300" imgH="747395" progId="Equation.3">
                    <p:embed/>
                  </p:oleObj>
                </mc:Choice>
                <mc:Fallback>
                  <p:oleObj name="" r:id="rId13" imgW="1003300" imgH="747395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62" y="3168"/>
                          <a:ext cx="723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957263" y="5805488"/>
          <a:ext cx="66548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2921000" imgH="419100" progId="Equation.3">
                  <p:embed/>
                </p:oleObj>
              </mc:Choice>
              <mc:Fallback>
                <p:oleObj name="" r:id="rId15" imgW="2921000" imgH="4191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57263" y="5805488"/>
                        <a:ext cx="66548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201" grpId="0"/>
      <p:bldP spid="8212" grpId="0"/>
      <p:bldP spid="8214" grpId="0"/>
      <p:bldP spid="82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98438" y="4862513"/>
          <a:ext cx="55435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4627880" imgH="724535" progId="Equation.3">
                  <p:embed/>
                </p:oleObj>
              </mc:Choice>
              <mc:Fallback>
                <p:oleObj name="" r:id="rId1" imgW="4627880" imgH="72453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B4BF5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438" y="4862513"/>
                        <a:ext cx="5543550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57175" y="3795713"/>
          <a:ext cx="55245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4828540" imgH="724535" progId="Equation.3">
                  <p:embed/>
                </p:oleObj>
              </mc:Choice>
              <mc:Fallback>
                <p:oleObj name="" r:id="rId3" imgW="4828540" imgH="72453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7175" y="3795713"/>
                        <a:ext cx="5524500" cy="938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/>
          <p:nvPr/>
        </p:nvSpPr>
        <p:spPr>
          <a:xfrm>
            <a:off x="381000" y="1524000"/>
            <a:ext cx="8382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US" altLang="zh-CN" sz="2800" dirty="0">
                <a:solidFill>
                  <a:srgbClr val="4B4BF5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dirty="0">
                <a:solidFill>
                  <a:srgbClr val="4B4BF5"/>
                </a:solidFill>
                <a:latin typeface="黑体" pitchFamily="2" charset="-122"/>
                <a:ea typeface="黑体" pitchFamily="2" charset="-122"/>
              </a:rPr>
              <a:t>解：方法一，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已知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E</a:t>
            </a:r>
            <a:r>
              <a:rPr lang="zh-CN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感</a:t>
            </a:r>
            <a:r>
              <a:rPr lang="zh-CN" altLang="en-US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方向沿反时针方向，且沿圆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  <a:ea typeface="黑体" pitchFamily="2" charset="-122"/>
              </a:rPr>
              <a:t>周的切向，大小为</a:t>
            </a:r>
            <a:endParaRPr lang="zh-CN" altLang="en-US" sz="2800" dirty="0">
              <a:latin typeface="Times New Roman" panose="02020603050405020304" pitchFamily="18" charset="0"/>
              <a:ea typeface="黑体" pitchFamily="2" charset="-122"/>
            </a:endParaRPr>
          </a:p>
        </p:txBody>
      </p:sp>
      <p:grpSp>
        <p:nvGrpSpPr>
          <p:cNvPr id="10245" name="Group 57"/>
          <p:cNvGrpSpPr/>
          <p:nvPr/>
        </p:nvGrpSpPr>
        <p:grpSpPr>
          <a:xfrm>
            <a:off x="304800" y="304800"/>
            <a:ext cx="8610600" cy="1098550"/>
            <a:chOff x="192" y="192"/>
            <a:chExt cx="5424" cy="692"/>
          </a:xfrm>
        </p:grpSpPr>
        <p:sp>
          <p:nvSpPr>
            <p:cNvPr id="10277" name="Text Box 5"/>
            <p:cNvSpPr txBox="1"/>
            <p:nvPr/>
          </p:nvSpPr>
          <p:spPr>
            <a:xfrm>
              <a:off x="192" y="288"/>
              <a:ext cx="5424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  [</a:t>
              </a:r>
              <a:r>
                <a:rPr lang="zh-CN" altLang="en-US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itchFamily="2" charset="-122"/>
                </a:rPr>
                <a:t>例题</a:t>
              </a:r>
              <a:r>
                <a:rPr lang="en-US" altLang="zh-CN" sz="2800" dirty="0">
                  <a:solidFill>
                    <a:schemeClr val="accent2"/>
                  </a:solidFill>
                  <a:latin typeface="Times New Roman" panose="02020603050405020304" pitchFamily="18" charset="0"/>
                  <a:ea typeface="黑体" pitchFamily="2" charset="-122"/>
                </a:rPr>
                <a:t>2]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2" charset="-122"/>
                </a:rPr>
                <a:t>  </a:t>
              </a:r>
              <a:r>
                <a:rPr lang="zh-CN" altLang="en-US" sz="2800" dirty="0">
                  <a:latin typeface="Times New Roman" panose="02020603050405020304" pitchFamily="18" charset="0"/>
                  <a:ea typeface="黑体" pitchFamily="2" charset="-122"/>
                </a:rPr>
                <a:t>螺线管中，                          ，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itchFamily="2" charset="-122"/>
                </a:rPr>
                <a:t>ab </a:t>
              </a:r>
              <a:r>
                <a:rPr lang="zh-CN" altLang="en-US" sz="2800" dirty="0">
                  <a:latin typeface="Times New Roman" panose="02020603050405020304" pitchFamily="18" charset="0"/>
                  <a:ea typeface="黑体" pitchFamily="2" charset="-122"/>
                </a:rPr>
                <a:t>直导线长为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itchFamily="2" charset="-122"/>
                </a:rPr>
                <a:t>L</a:t>
              </a:r>
              <a:r>
                <a:rPr lang="zh-CN" altLang="en-US" sz="2800" dirty="0">
                  <a:latin typeface="Times New Roman" panose="02020603050405020304" pitchFamily="18" charset="0"/>
                  <a:ea typeface="黑体" pitchFamily="2" charset="-122"/>
                </a:rPr>
                <a:t>，且距圆心为 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itchFamily="2" charset="-122"/>
                </a:rPr>
                <a:t>h</a:t>
              </a:r>
              <a:r>
                <a:rPr lang="zh-CN" altLang="en-US" sz="2800" dirty="0">
                  <a:latin typeface="Times New Roman" panose="02020603050405020304" pitchFamily="18" charset="0"/>
                  <a:ea typeface="黑体" pitchFamily="2" charset="-122"/>
                </a:rPr>
                <a:t>，求 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itchFamily="2" charset="-122"/>
                </a:rPr>
                <a:t>ab </a:t>
              </a:r>
              <a:r>
                <a:rPr lang="zh-CN" altLang="en-US" sz="2800" dirty="0">
                  <a:latin typeface="Times New Roman" panose="02020603050405020304" pitchFamily="18" charset="0"/>
                  <a:ea typeface="黑体" pitchFamily="2" charset="-122"/>
                </a:rPr>
                <a:t>上的感应电动势</a:t>
              </a:r>
              <a:r>
                <a:rPr lang="zh-CN" altLang="en-US" sz="2800" dirty="0">
                  <a:latin typeface="黑体" pitchFamily="2" charset="-122"/>
                  <a:ea typeface="黑体" pitchFamily="2" charset="-122"/>
                </a:rPr>
                <a:t>。</a:t>
              </a:r>
              <a:endParaRPr lang="zh-CN" altLang="en-US" sz="2800" dirty="0">
                <a:latin typeface="黑体" pitchFamily="2" charset="-122"/>
                <a:ea typeface="黑体" pitchFamily="2" charset="-122"/>
              </a:endParaRPr>
            </a:p>
          </p:txBody>
        </p:sp>
        <p:graphicFrame>
          <p:nvGraphicFramePr>
            <p:cNvPr id="10278" name="Object 6"/>
            <p:cNvGraphicFramePr>
              <a:graphicFrameLocks noChangeAspect="1"/>
            </p:cNvGraphicFramePr>
            <p:nvPr/>
          </p:nvGraphicFramePr>
          <p:xfrm>
            <a:off x="2304" y="192"/>
            <a:ext cx="1404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5" imgW="1995805" imgH="647065" progId="Equation.3">
                    <p:embed/>
                  </p:oleObj>
                </mc:Choice>
                <mc:Fallback>
                  <p:oleObj name="" r:id="rId5" imgW="1995805" imgH="64706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4" y="192"/>
                          <a:ext cx="1404" cy="5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3" name="Text Box 7"/>
          <p:cNvSpPr txBox="1"/>
          <p:nvPr/>
        </p:nvSpPr>
        <p:spPr>
          <a:xfrm>
            <a:off x="228600" y="5943600"/>
            <a:ext cx="65039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相当于一电源，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a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为负极，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b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为正极。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graphicFrame>
        <p:nvGraphicFramePr>
          <p:cNvPr id="9255" name="Object 39"/>
          <p:cNvGraphicFramePr>
            <a:graphicFrameLocks noChangeAspect="1"/>
          </p:cNvGraphicFramePr>
          <p:nvPr/>
        </p:nvGraphicFramePr>
        <p:xfrm>
          <a:off x="2843213" y="2271713"/>
          <a:ext cx="25908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1661795" imgH="724535" progId="Equation.3">
                  <p:embed/>
                </p:oleObj>
              </mc:Choice>
              <mc:Fallback>
                <p:oleObj name="" r:id="rId7" imgW="1661795" imgH="72453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43213" y="2271713"/>
                        <a:ext cx="2590800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6" name="Rectangle 40"/>
          <p:cNvSpPr/>
          <p:nvPr/>
        </p:nvSpPr>
        <p:spPr>
          <a:xfrm>
            <a:off x="457200" y="3124200"/>
            <a:ext cx="46910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在距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O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点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r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处取微元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dl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itchFamily="2" charset="-122"/>
              </a:rPr>
              <a:t>，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grpSp>
        <p:nvGrpSpPr>
          <p:cNvPr id="10249" name="Group 62"/>
          <p:cNvGrpSpPr/>
          <p:nvPr/>
        </p:nvGrpSpPr>
        <p:grpSpPr>
          <a:xfrm>
            <a:off x="5783263" y="3200400"/>
            <a:ext cx="3360737" cy="3241675"/>
            <a:chOff x="3643" y="2016"/>
            <a:chExt cx="2117" cy="2042"/>
          </a:xfrm>
        </p:grpSpPr>
        <p:sp>
          <p:nvSpPr>
            <p:cNvPr id="10250" name="Rectangle 61" descr="50%"/>
            <p:cNvSpPr/>
            <p:nvPr/>
          </p:nvSpPr>
          <p:spPr>
            <a:xfrm>
              <a:off x="3969" y="3521"/>
              <a:ext cx="1496" cy="54"/>
            </a:xfrm>
            <a:prstGeom prst="rect">
              <a:avLst/>
            </a:prstGeom>
            <a:blipFill rotWithShape="0">
              <a:blip r:embed="rId9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1" name="Oval 9"/>
            <p:cNvSpPr/>
            <p:nvPr/>
          </p:nvSpPr>
          <p:spPr>
            <a:xfrm>
              <a:off x="3787" y="2016"/>
              <a:ext cx="1848" cy="193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2" name="Line 12"/>
            <p:cNvSpPr/>
            <p:nvPr/>
          </p:nvSpPr>
          <p:spPr>
            <a:xfrm flipV="1">
              <a:off x="4699" y="3044"/>
              <a:ext cx="0" cy="47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3" name="Line 13"/>
            <p:cNvSpPr/>
            <p:nvPr/>
          </p:nvSpPr>
          <p:spPr>
            <a:xfrm flipH="1">
              <a:off x="4276" y="3044"/>
              <a:ext cx="423" cy="47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4" name="Rectangle 14"/>
            <p:cNvSpPr/>
            <p:nvPr/>
          </p:nvSpPr>
          <p:spPr>
            <a:xfrm>
              <a:off x="4276" y="3523"/>
              <a:ext cx="106" cy="59"/>
            </a:xfrm>
            <a:prstGeom prst="rect">
              <a:avLst/>
            </a:prstGeom>
            <a:solidFill>
              <a:srgbClr val="CC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5" name="Line 15"/>
            <p:cNvSpPr/>
            <p:nvPr/>
          </p:nvSpPr>
          <p:spPr>
            <a:xfrm>
              <a:off x="4272" y="3552"/>
              <a:ext cx="288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0256" name="Object 16"/>
            <p:cNvGraphicFramePr>
              <a:graphicFrameLocks noChangeAspect="1"/>
            </p:cNvGraphicFramePr>
            <p:nvPr/>
          </p:nvGraphicFramePr>
          <p:xfrm>
            <a:off x="4524" y="3144"/>
            <a:ext cx="17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0" imgW="178435" imgH="256540" progId="Equation.3">
                    <p:embed/>
                  </p:oleObj>
                </mc:Choice>
                <mc:Fallback>
                  <p:oleObj name="" r:id="rId10" imgW="178435" imgH="25654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24" y="3144"/>
                          <a:ext cx="178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17"/>
            <p:cNvGraphicFramePr>
              <a:graphicFrameLocks noChangeAspect="1"/>
            </p:cNvGraphicFramePr>
            <p:nvPr/>
          </p:nvGraphicFramePr>
          <p:xfrm>
            <a:off x="4176" y="3264"/>
            <a:ext cx="23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2" imgW="278765" imgH="300990" progId="Equation.3">
                    <p:embed/>
                  </p:oleObj>
                </mc:Choice>
                <mc:Fallback>
                  <p:oleObj name="" r:id="rId12" imgW="278765" imgH="30099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4F81B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76" y="3264"/>
                          <a:ext cx="238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18"/>
            <p:cNvGraphicFramePr>
              <a:graphicFrameLocks noChangeAspect="1"/>
            </p:cNvGraphicFramePr>
            <p:nvPr/>
          </p:nvGraphicFramePr>
          <p:xfrm>
            <a:off x="4716" y="3120"/>
            <a:ext cx="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4" imgW="144780" imgH="256540" progId="Equation.3">
                    <p:embed/>
                  </p:oleObj>
                </mc:Choice>
                <mc:Fallback>
                  <p:oleObj name="" r:id="rId14" imgW="144780" imgH="25654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16" y="3120"/>
                          <a:ext cx="180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19"/>
            <p:cNvGraphicFramePr>
              <a:graphicFrameLocks noChangeAspect="1"/>
            </p:cNvGraphicFramePr>
            <p:nvPr/>
          </p:nvGraphicFramePr>
          <p:xfrm>
            <a:off x="4525" y="3680"/>
            <a:ext cx="38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6" imgW="535305" imgH="457200" progId="Equation.3">
                    <p:embed/>
                  </p:oleObj>
                </mc:Choice>
                <mc:Fallback>
                  <p:oleObj name="" r:id="rId16" imgW="535305" imgH="4572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25" y="3680"/>
                          <a:ext cx="381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0" name="Object 20"/>
            <p:cNvGraphicFramePr>
              <a:graphicFrameLocks noChangeAspect="1"/>
            </p:cNvGraphicFramePr>
            <p:nvPr/>
          </p:nvGraphicFramePr>
          <p:xfrm>
            <a:off x="3643" y="3464"/>
            <a:ext cx="23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8" imgW="144780" imgH="178435" progId="Equation.3">
                    <p:embed/>
                  </p:oleObj>
                </mc:Choice>
                <mc:Fallback>
                  <p:oleObj name="" r:id="rId18" imgW="144780" imgH="178435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3" y="3464"/>
                          <a:ext cx="238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Object 21"/>
            <p:cNvGraphicFramePr>
              <a:graphicFrameLocks noChangeAspect="1"/>
            </p:cNvGraphicFramePr>
            <p:nvPr/>
          </p:nvGraphicFramePr>
          <p:xfrm>
            <a:off x="5491" y="3344"/>
            <a:ext cx="269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20" imgW="144780" imgH="256540" progId="Equation.3">
                    <p:embed/>
                  </p:oleObj>
                </mc:Choice>
                <mc:Fallback>
                  <p:oleObj name="" r:id="rId20" imgW="144780" imgH="25654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C0504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91" y="3344"/>
                          <a:ext cx="269" cy="4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Object 22"/>
            <p:cNvGraphicFramePr>
              <a:graphicFrameLocks noChangeAspect="1"/>
            </p:cNvGraphicFramePr>
            <p:nvPr/>
          </p:nvGraphicFramePr>
          <p:xfrm>
            <a:off x="4800" y="2064"/>
            <a:ext cx="28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22" imgW="127000" imgH="127000" progId="Equation.3">
                    <p:embed/>
                  </p:oleObj>
                </mc:Choice>
                <mc:Fallback>
                  <p:oleObj name="" r:id="rId22" imgW="127000" imgH="1270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800" y="2064"/>
                          <a:ext cx="288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Text Box 38"/>
            <p:cNvSpPr txBox="1"/>
            <p:nvPr/>
          </p:nvSpPr>
          <p:spPr>
            <a:xfrm>
              <a:off x="4651" y="2769"/>
              <a:ext cx="29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4" name="Object 42"/>
            <p:cNvGraphicFramePr>
              <a:graphicFrameLocks noChangeAspect="1"/>
            </p:cNvGraphicFramePr>
            <p:nvPr/>
          </p:nvGraphicFramePr>
          <p:xfrm>
            <a:off x="5136" y="2400"/>
            <a:ext cx="23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24" imgW="127000" imgH="127000" progId="Equation.3">
                    <p:embed/>
                  </p:oleObj>
                </mc:Choice>
                <mc:Fallback>
                  <p:oleObj name="" r:id="rId24" imgW="127000" imgH="1270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136" y="2400"/>
                          <a:ext cx="236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43"/>
            <p:cNvGraphicFramePr>
              <a:graphicFrameLocks noChangeAspect="1"/>
            </p:cNvGraphicFramePr>
            <p:nvPr/>
          </p:nvGraphicFramePr>
          <p:xfrm>
            <a:off x="3984" y="2448"/>
            <a:ext cx="23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25" imgW="127000" imgH="127000" progId="Equation.3">
                    <p:embed/>
                  </p:oleObj>
                </mc:Choice>
                <mc:Fallback>
                  <p:oleObj name="" r:id="rId25" imgW="127000" imgH="1270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984" y="2448"/>
                          <a:ext cx="236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44"/>
            <p:cNvGraphicFramePr>
              <a:graphicFrameLocks noChangeAspect="1"/>
            </p:cNvGraphicFramePr>
            <p:nvPr/>
          </p:nvGraphicFramePr>
          <p:xfrm>
            <a:off x="3792" y="2880"/>
            <a:ext cx="23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26" imgW="127000" imgH="127000" progId="Equation.3">
                    <p:embed/>
                  </p:oleObj>
                </mc:Choice>
                <mc:Fallback>
                  <p:oleObj name="" r:id="rId26" imgW="127000" imgH="1270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792" y="2880"/>
                          <a:ext cx="236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Object 45"/>
            <p:cNvGraphicFramePr>
              <a:graphicFrameLocks noChangeAspect="1"/>
            </p:cNvGraphicFramePr>
            <p:nvPr/>
          </p:nvGraphicFramePr>
          <p:xfrm>
            <a:off x="4560" y="2448"/>
            <a:ext cx="23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27" imgW="127000" imgH="127000" progId="Equation.3">
                    <p:embed/>
                  </p:oleObj>
                </mc:Choice>
                <mc:Fallback>
                  <p:oleObj name="" r:id="rId27" imgW="127000" imgH="1270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560" y="2448"/>
                          <a:ext cx="236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Object 46"/>
            <p:cNvGraphicFramePr>
              <a:graphicFrameLocks noChangeAspect="1"/>
            </p:cNvGraphicFramePr>
            <p:nvPr/>
          </p:nvGraphicFramePr>
          <p:xfrm>
            <a:off x="4896" y="2832"/>
            <a:ext cx="23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8" imgW="127000" imgH="127000" progId="Equation.3">
                    <p:embed/>
                  </p:oleObj>
                </mc:Choice>
                <mc:Fallback>
                  <p:oleObj name="" r:id="rId28" imgW="127000" imgH="1270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896" y="2832"/>
                          <a:ext cx="236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47"/>
            <p:cNvGraphicFramePr>
              <a:graphicFrameLocks noChangeAspect="1"/>
            </p:cNvGraphicFramePr>
            <p:nvPr/>
          </p:nvGraphicFramePr>
          <p:xfrm>
            <a:off x="4320" y="2832"/>
            <a:ext cx="23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29" imgW="127000" imgH="127000" progId="Equation.3">
                    <p:embed/>
                  </p:oleObj>
                </mc:Choice>
                <mc:Fallback>
                  <p:oleObj name="" r:id="rId29" imgW="127000" imgH="1270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320" y="2832"/>
                          <a:ext cx="236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48"/>
            <p:cNvGraphicFramePr>
              <a:graphicFrameLocks noChangeAspect="1"/>
            </p:cNvGraphicFramePr>
            <p:nvPr/>
          </p:nvGraphicFramePr>
          <p:xfrm>
            <a:off x="5376" y="2784"/>
            <a:ext cx="23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30" imgW="127000" imgH="127000" progId="Equation.3">
                    <p:embed/>
                  </p:oleObj>
                </mc:Choice>
                <mc:Fallback>
                  <p:oleObj name="" r:id="rId30" imgW="127000" imgH="1270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376" y="2784"/>
                          <a:ext cx="236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49"/>
            <p:cNvGraphicFramePr>
              <a:graphicFrameLocks noChangeAspect="1"/>
            </p:cNvGraphicFramePr>
            <p:nvPr/>
          </p:nvGraphicFramePr>
          <p:xfrm>
            <a:off x="5136" y="3216"/>
            <a:ext cx="2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31" imgW="127000" imgH="127000" progId="Equation.3">
                    <p:embed/>
                  </p:oleObj>
                </mc:Choice>
                <mc:Fallback>
                  <p:oleObj name="" r:id="rId31" imgW="127000" imgH="1270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136" y="3216"/>
                          <a:ext cx="28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Object 50"/>
            <p:cNvGraphicFramePr>
              <a:graphicFrameLocks noChangeAspect="1"/>
            </p:cNvGraphicFramePr>
            <p:nvPr/>
          </p:nvGraphicFramePr>
          <p:xfrm>
            <a:off x="4608" y="3264"/>
            <a:ext cx="23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32" imgW="127000" imgH="127000" progId="Equation.3">
                    <p:embed/>
                  </p:oleObj>
                </mc:Choice>
                <mc:Fallback>
                  <p:oleObj name="" r:id="rId32" imgW="127000" imgH="1270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608" y="3264"/>
                          <a:ext cx="236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3" name="Object 51"/>
            <p:cNvGraphicFramePr>
              <a:graphicFrameLocks noChangeAspect="1"/>
            </p:cNvGraphicFramePr>
            <p:nvPr/>
          </p:nvGraphicFramePr>
          <p:xfrm>
            <a:off x="4944" y="3648"/>
            <a:ext cx="23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3" imgW="127000" imgH="127000" progId="Equation.3">
                    <p:embed/>
                  </p:oleObj>
                </mc:Choice>
                <mc:Fallback>
                  <p:oleObj name="" r:id="rId33" imgW="127000" imgH="1270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944" y="3648"/>
                          <a:ext cx="236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4" name="Object 52"/>
            <p:cNvGraphicFramePr>
              <a:graphicFrameLocks noChangeAspect="1"/>
            </p:cNvGraphicFramePr>
            <p:nvPr/>
          </p:nvGraphicFramePr>
          <p:xfrm>
            <a:off x="4320" y="3696"/>
            <a:ext cx="23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34" imgW="127000" imgH="127000" progId="Equation.3">
                    <p:embed/>
                  </p:oleObj>
                </mc:Choice>
                <mc:Fallback>
                  <p:oleObj name="" r:id="rId34" imgW="127000" imgH="1270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320" y="3696"/>
                          <a:ext cx="236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5" name="Object 53"/>
            <p:cNvGraphicFramePr>
              <a:graphicFrameLocks noChangeAspect="1"/>
            </p:cNvGraphicFramePr>
            <p:nvPr/>
          </p:nvGraphicFramePr>
          <p:xfrm>
            <a:off x="4080" y="3168"/>
            <a:ext cx="23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5" imgW="127000" imgH="127000" progId="Equation.3">
                    <p:embed/>
                  </p:oleObj>
                </mc:Choice>
                <mc:Fallback>
                  <p:oleObj name="" r:id="rId35" imgW="127000" imgH="1270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080" y="3168"/>
                          <a:ext cx="236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6" name="Object 54"/>
            <p:cNvGraphicFramePr>
              <a:graphicFrameLocks noChangeAspect="1"/>
            </p:cNvGraphicFramePr>
            <p:nvPr/>
          </p:nvGraphicFramePr>
          <p:xfrm>
            <a:off x="4272" y="2112"/>
            <a:ext cx="28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36" imgW="127000" imgH="127000" progId="Equation.3">
                    <p:embed/>
                  </p:oleObj>
                </mc:Choice>
                <mc:Fallback>
                  <p:oleObj name="" r:id="rId36" imgW="127000" imgH="1270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272" y="2112"/>
                          <a:ext cx="288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3" grpId="0"/>
      <p:bldP spid="925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2433</Words>
  <Application>WPS 演示</Application>
  <PresentationFormat>全屏显示(4:3)</PresentationFormat>
  <Paragraphs>336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153</vt:i4>
      </vt:variant>
      <vt:variant>
        <vt:lpstr>幻灯片标题</vt:lpstr>
      </vt:variant>
      <vt:variant>
        <vt:i4>20</vt:i4>
      </vt:variant>
    </vt:vector>
  </HeadingPairs>
  <TitlesOfParts>
    <vt:vector size="185" baseType="lpstr">
      <vt:lpstr>Arial</vt:lpstr>
      <vt:lpstr>宋体</vt:lpstr>
      <vt:lpstr>Wingdings</vt:lpstr>
      <vt:lpstr>Times New Roman</vt:lpstr>
      <vt:lpstr>Calibri</vt:lpstr>
      <vt:lpstr>黑体</vt:lpstr>
      <vt:lpstr>Symbol</vt:lpstr>
      <vt:lpstr>微软雅黑</vt:lpstr>
      <vt:lpstr>Arial Unicode MS</vt:lpstr>
      <vt:lpstr>Bookman Old Style</vt:lpstr>
      <vt:lpstr>Segoe Print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jianli</dc:creator>
  <cp:lastModifiedBy>衫军</cp:lastModifiedBy>
  <cp:revision>150</cp:revision>
  <dcterms:created xsi:type="dcterms:W3CDTF">1999-11-10T23:44:00Z</dcterms:created>
  <dcterms:modified xsi:type="dcterms:W3CDTF">2020-12-23T15:08:36Z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