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29"/>
  </p:handoutMasterIdLst>
  <p:sldIdLst>
    <p:sldId id="257" r:id="rId3"/>
    <p:sldId id="284" r:id="rId4"/>
    <p:sldId id="258" r:id="rId5"/>
    <p:sldId id="259" r:id="rId6"/>
    <p:sldId id="260" r:id="rId7"/>
    <p:sldId id="261" r:id="rId8"/>
    <p:sldId id="285" r:id="rId9"/>
    <p:sldId id="262" r:id="rId10"/>
    <p:sldId id="270" r:id="rId11"/>
    <p:sldId id="264" r:id="rId12"/>
    <p:sldId id="265" r:id="rId13"/>
    <p:sldId id="271" r:id="rId14"/>
    <p:sldId id="266" r:id="rId15"/>
    <p:sldId id="287" r:id="rId16"/>
    <p:sldId id="288" r:id="rId17"/>
    <p:sldId id="268" r:id="rId19"/>
    <p:sldId id="269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86" r:id="rId28"/>
  </p:sldIdLst>
  <p:sldSz cx="9144000" cy="6858000" type="screen4x3"/>
  <p:notesSz cx="6669405" cy="992695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434F2"/>
    <a:srgbClr val="FFFFCC"/>
    <a:srgbClr val="FF99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298"/>
    <p:restoredTop sz="94590"/>
  </p:normalViewPr>
  <p:slideViewPr>
    <p:cSldViewPr showGuides="1">
      <p:cViewPr varScale="1">
        <p:scale>
          <a:sx n="88" d="100"/>
          <a:sy n="88" d="100"/>
        </p:scale>
        <p:origin x="-1133" y="-77"/>
      </p:cViewPr>
      <p:guideLst>
        <p:guide orient="horz" pos="216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emf"/><Relationship Id="rId8" Type="http://schemas.openxmlformats.org/officeDocument/2006/relationships/image" Target="../media/image83.emf"/><Relationship Id="rId7" Type="http://schemas.openxmlformats.org/officeDocument/2006/relationships/image" Target="../media/image82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0" Type="http://schemas.openxmlformats.org/officeDocument/2006/relationships/image" Target="../media/image74.wmf"/><Relationship Id="rId1" Type="http://schemas.openxmlformats.org/officeDocument/2006/relationships/image" Target="../media/image76.e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image" Target="../media/image99.emf"/><Relationship Id="rId7" Type="http://schemas.openxmlformats.org/officeDocument/2006/relationships/image" Target="../media/image98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2" Type="http://schemas.openxmlformats.org/officeDocument/2006/relationships/image" Target="../media/image103.emf"/><Relationship Id="rId11" Type="http://schemas.openxmlformats.org/officeDocument/2006/relationships/image" Target="../media/image102.emf"/><Relationship Id="rId10" Type="http://schemas.openxmlformats.org/officeDocument/2006/relationships/image" Target="../media/image101.emf"/><Relationship Id="rId1" Type="http://schemas.openxmlformats.org/officeDocument/2006/relationships/image" Target="../media/image92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emf"/><Relationship Id="rId8" Type="http://schemas.openxmlformats.org/officeDocument/2006/relationships/image" Target="../media/image116.emf"/><Relationship Id="rId7" Type="http://schemas.openxmlformats.org/officeDocument/2006/relationships/image" Target="../media/image115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3" Type="http://schemas.openxmlformats.org/officeDocument/2006/relationships/image" Target="../media/image121.emf"/><Relationship Id="rId12" Type="http://schemas.openxmlformats.org/officeDocument/2006/relationships/image" Target="../media/image120.emf"/><Relationship Id="rId11" Type="http://schemas.openxmlformats.org/officeDocument/2006/relationships/image" Target="../media/image119.emf"/><Relationship Id="rId10" Type="http://schemas.openxmlformats.org/officeDocument/2006/relationships/image" Target="../media/image118.emf"/><Relationship Id="rId1" Type="http://schemas.openxmlformats.org/officeDocument/2006/relationships/image" Target="../media/image10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emf"/><Relationship Id="rId8" Type="http://schemas.openxmlformats.org/officeDocument/2006/relationships/image" Target="../media/image129.emf"/><Relationship Id="rId7" Type="http://schemas.openxmlformats.org/officeDocument/2006/relationships/image" Target="../media/image128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2" Type="http://schemas.openxmlformats.org/officeDocument/2006/relationships/image" Target="../media/image133.emf"/><Relationship Id="rId11" Type="http://schemas.openxmlformats.org/officeDocument/2006/relationships/image" Target="../media/image132.emf"/><Relationship Id="rId10" Type="http://schemas.openxmlformats.org/officeDocument/2006/relationships/image" Target="../media/image131.emf"/><Relationship Id="rId1" Type="http://schemas.openxmlformats.org/officeDocument/2006/relationships/image" Target="../media/image122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5" Type="http://schemas.openxmlformats.org/officeDocument/2006/relationships/image" Target="../media/image33.emf"/><Relationship Id="rId14" Type="http://schemas.openxmlformats.org/officeDocument/2006/relationships/image" Target="../media/image32.emf"/><Relationship Id="rId13" Type="http://schemas.openxmlformats.org/officeDocument/2006/relationships/image" Target="../media/image31.emf"/><Relationship Id="rId12" Type="http://schemas.openxmlformats.org/officeDocument/2006/relationships/image" Target="../media/image30.emf"/><Relationship Id="rId11" Type="http://schemas.openxmlformats.org/officeDocument/2006/relationships/image" Target="../media/image29.emf"/><Relationship Id="rId10" Type="http://schemas.openxmlformats.org/officeDocument/2006/relationships/image" Target="../media/image28.w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emf"/><Relationship Id="rId8" Type="http://schemas.openxmlformats.org/officeDocument/2006/relationships/image" Target="../media/image61.emf"/><Relationship Id="rId7" Type="http://schemas.openxmlformats.org/officeDocument/2006/relationships/image" Target="../media/image60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1" Type="http://schemas.openxmlformats.org/officeDocument/2006/relationships/image" Target="../media/image64.wmf"/><Relationship Id="rId10" Type="http://schemas.openxmlformats.org/officeDocument/2006/relationships/image" Target="../media/image63.emf"/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t" anchorCtr="0" compatLnSpc="1"/>
          <a:lstStyle>
            <a:lvl1pPr defTabSz="948055" eaLnBrk="1" hangingPunct="1">
              <a:defRPr sz="1300">
                <a:ea typeface="宋体" panose="02010600030101010101" pitchFamily="2" charset="-122"/>
              </a:defRPr>
            </a:lvl1pPr>
          </a:lstStyle>
          <a:p>
            <a:pPr marL="0" marR="0" lvl="0" indent="0" algn="l" defTabSz="948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t" anchorCtr="0" compatLnSpc="1"/>
          <a:lstStyle>
            <a:lvl1pPr algn="r" defTabSz="948055" eaLnBrk="1" hangingPunct="1">
              <a:defRPr sz="1300">
                <a:ea typeface="宋体" panose="02010600030101010101" pitchFamily="2" charset="-122"/>
              </a:defRPr>
            </a:lvl1pPr>
          </a:lstStyle>
          <a:p>
            <a:pPr marL="0" marR="0" lvl="0" indent="0" algn="r" defTabSz="948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b" anchorCtr="0" compatLnSpc="1"/>
          <a:lstStyle>
            <a:lvl1pPr defTabSz="948055" eaLnBrk="1" hangingPunct="1">
              <a:defRPr sz="1300">
                <a:ea typeface="宋体" panose="02010600030101010101" pitchFamily="2" charset="-122"/>
              </a:defRPr>
            </a:lvl1pPr>
          </a:lstStyle>
          <a:p>
            <a:pPr marL="0" marR="0" lvl="0" indent="0" algn="l" defTabSz="948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b" anchorCtr="0" compatLnSpc="1"/>
          <a:p>
            <a:pPr lvl="0" algn="r" defTabSz="948055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C1BD0D-8E62-4C49-BE7C-62096CF110F3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2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8.e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5.e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.e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49.emf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7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9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3.emf"/><Relationship Id="rId2" Type="http://schemas.openxmlformats.org/officeDocument/2006/relationships/image" Target="../media/image54.e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2.e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1.e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0.e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59.e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8.emf"/><Relationship Id="rId1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5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2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9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9.e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7.emf"/><Relationship Id="rId3" Type="http://schemas.openxmlformats.org/officeDocument/2006/relationships/oleObject" Target="../embeddings/oleObject81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74.wmf"/><Relationship Id="rId2" Type="http://schemas.openxmlformats.org/officeDocument/2006/relationships/image" Target="../media/image76.e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4.e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1.e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87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5.e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e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0.e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9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5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4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3.emf"/><Relationship Id="rId3" Type="http://schemas.openxmlformats.org/officeDocument/2006/relationships/oleObject" Target="../embeddings/oleObject98.bin"/><Relationship Id="rId27" Type="http://schemas.openxmlformats.org/officeDocument/2006/relationships/notesSlide" Target="../notesSlides/notesSlide3.xml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3.e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102.e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101.emf"/><Relationship Id="rId2" Type="http://schemas.openxmlformats.org/officeDocument/2006/relationships/image" Target="../media/image92.e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100.e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99.e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8.e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97.e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6.emf"/><Relationship Id="rId1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7.e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5.e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4.e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2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0.emf"/><Relationship Id="rId3" Type="http://schemas.openxmlformats.org/officeDocument/2006/relationships/oleObject" Target="../embeddings/oleObject115.bin"/><Relationship Id="rId29" Type="http://schemas.openxmlformats.org/officeDocument/2006/relationships/notesSlide" Target="../notesSlides/notesSlide5.xml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21.emf"/><Relationship Id="rId25" Type="http://schemas.openxmlformats.org/officeDocument/2006/relationships/oleObject" Target="../embeddings/oleObject126.bin"/><Relationship Id="rId24" Type="http://schemas.openxmlformats.org/officeDocument/2006/relationships/image" Target="../media/image120.e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19.e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18.emf"/><Relationship Id="rId2" Type="http://schemas.openxmlformats.org/officeDocument/2006/relationships/image" Target="../media/image109.e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17.e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6.e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4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25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28.bin"/><Relationship Id="rId27" Type="http://schemas.openxmlformats.org/officeDocument/2006/relationships/notesSlide" Target="../notesSlides/notesSlide6.xml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33.emf"/><Relationship Id="rId23" Type="http://schemas.openxmlformats.org/officeDocument/2006/relationships/oleObject" Target="../embeddings/oleObject138.bin"/><Relationship Id="rId22" Type="http://schemas.openxmlformats.org/officeDocument/2006/relationships/image" Target="../media/image132.e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31.emf"/><Relationship Id="rId2" Type="http://schemas.openxmlformats.org/officeDocument/2006/relationships/image" Target="../media/image122.e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30.e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29.e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28.e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26.emf"/><Relationship Id="rId1" Type="http://schemas.openxmlformats.org/officeDocument/2006/relationships/oleObject" Target="../embeddings/oleObject12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33.emf"/><Relationship Id="rId36" Type="http://schemas.openxmlformats.org/officeDocument/2006/relationships/oleObject" Target="../embeddings/oleObject37.bin"/><Relationship Id="rId35" Type="http://schemas.openxmlformats.org/officeDocument/2006/relationships/image" Target="../media/image32.emf"/><Relationship Id="rId34" Type="http://schemas.openxmlformats.org/officeDocument/2006/relationships/oleObject" Target="../embeddings/oleObject36.bin"/><Relationship Id="rId33" Type="http://schemas.openxmlformats.org/officeDocument/2006/relationships/image" Target="../media/image31.emf"/><Relationship Id="rId32" Type="http://schemas.openxmlformats.org/officeDocument/2006/relationships/oleObject" Target="../embeddings/oleObject35.bin"/><Relationship Id="rId31" Type="http://schemas.openxmlformats.org/officeDocument/2006/relationships/image" Target="../media/image30.emf"/><Relationship Id="rId30" Type="http://schemas.openxmlformats.org/officeDocument/2006/relationships/oleObject" Target="../embeddings/oleObject34.bin"/><Relationship Id="rId3" Type="http://schemas.openxmlformats.org/officeDocument/2006/relationships/oleObject" Target="../embeddings/oleObject17.bin"/><Relationship Id="rId29" Type="http://schemas.openxmlformats.org/officeDocument/2006/relationships/image" Target="../media/image29.emf"/><Relationship Id="rId28" Type="http://schemas.openxmlformats.org/officeDocument/2006/relationships/oleObject" Target="../embeddings/oleObject33.bin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31.bin"/><Relationship Id="rId24" Type="http://schemas.openxmlformats.org/officeDocument/2006/relationships/oleObject" Target="../embeddings/oleObject30.bin"/><Relationship Id="rId23" Type="http://schemas.openxmlformats.org/officeDocument/2006/relationships/oleObject" Target="../embeddings/oleObject29.bin"/><Relationship Id="rId22" Type="http://schemas.openxmlformats.org/officeDocument/2006/relationships/oleObject" Target="../embeddings/oleObject28.bin"/><Relationship Id="rId21" Type="http://schemas.openxmlformats.org/officeDocument/2006/relationships/oleObject" Target="../embeddings/oleObject27.bin"/><Relationship Id="rId20" Type="http://schemas.openxmlformats.org/officeDocument/2006/relationships/oleObject" Target="../embeddings/oleObject26.bin"/><Relationship Id="rId2" Type="http://schemas.openxmlformats.org/officeDocument/2006/relationships/image" Target="../media/image19.e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4.e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1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Text Box 7"/>
          <p:cNvSpPr txBox="1"/>
          <p:nvPr/>
        </p:nvSpPr>
        <p:spPr>
          <a:xfrm>
            <a:off x="98425" y="1828800"/>
            <a:ext cx="9010650" cy="4791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3434F2"/>
                </a:solidFill>
                <a:latin typeface="宋体" panose="02010600030101010101" pitchFamily="2" charset="-122"/>
              </a:rPr>
              <a:t>一、麦克斯韦电磁场理论的产生</a:t>
            </a:r>
            <a:endParaRPr lang="zh-CN" altLang="en-US" sz="2800" dirty="0">
              <a:solidFill>
                <a:srgbClr val="3434F2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dirty="0">
                <a:latin typeface="宋体" panose="02010600030101010101" pitchFamily="2" charset="-122"/>
              </a:rPr>
              <a:t>18</a:t>
            </a:r>
            <a:r>
              <a:rPr lang="zh-CN" altLang="en-US" sz="2800" dirty="0">
                <a:latin typeface="宋体" panose="02010600030101010101" pitchFamily="2" charset="-122"/>
              </a:rPr>
              <a:t>世纪末至</a:t>
            </a:r>
            <a:r>
              <a:rPr lang="en-US" altLang="zh-CN" sz="2800" dirty="0">
                <a:latin typeface="宋体" panose="02010600030101010101" pitchFamily="2" charset="-122"/>
              </a:rPr>
              <a:t>19</a:t>
            </a:r>
            <a:r>
              <a:rPr lang="zh-CN" altLang="en-US" sz="2800" dirty="0">
                <a:latin typeface="宋体" panose="02010600030101010101" pitchFamily="2" charset="-122"/>
              </a:rPr>
              <a:t>世纪初，电磁学发展很快，人们通过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大量的实验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总结出一系列重要规律。如库仑定律、安培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定律、毕奥</a:t>
            </a:r>
            <a:r>
              <a:rPr lang="en-US" altLang="zh-CN" sz="2800" dirty="0">
                <a:latin typeface="Courier New" panose="02070309020205020404" pitchFamily="49" charset="0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萨伐尔定律、法拉第电磁感应定律等。这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与当时社会发展的需求和推动是分不开的。一方面，社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会生产力的发展要求对电磁学的规律有更完整而系统的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认识，生产力的发展为电磁学的研究提供了必要的物质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基础；另一方面，电磁学的发展对电报和通讯技术的发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展产生了巨大的影响，从而推动了社会生产力的发展。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麦克斯韦电磁场理论就是在这样的历史条件下产生的。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11188" y="404813"/>
            <a:ext cx="7391400" cy="838200"/>
          </a:xfrm>
          <a:ln/>
        </p:spPr>
        <p:txBody>
          <a:bodyPr vert="horz" wrap="square" lIns="91440" tIns="45720" rIns="91440" bIns="45720" anchor="ctr"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3434F2"/>
                </a:solidFill>
              </a:rPr>
              <a:t>§8-6</a:t>
            </a:r>
            <a:r>
              <a:rPr lang="en-US" altLang="zh-CN" sz="2800" b="1" dirty="0">
                <a:solidFill>
                  <a:srgbClr val="3434F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3434F2"/>
                </a:solidFill>
                <a:latin typeface="宋体" panose="02010600030101010101" pitchFamily="2" charset="-122"/>
              </a:rPr>
              <a:t>麦克斯韦电磁场理论</a:t>
            </a:r>
            <a:endParaRPr lang="zh-CN" altLang="en-US" sz="36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609600" y="1143000"/>
            <a:ext cx="713105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本节主要介绍位移电流和麦克斯韦方程组。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053" name="AutoShape 10">
            <a:hlinkClick r:id="rId1" action="ppaction://hlinksldjump"/>
          </p:cNvPr>
          <p:cNvSpPr/>
          <p:nvPr/>
        </p:nvSpPr>
        <p:spPr>
          <a:xfrm>
            <a:off x="7696200" y="1524000"/>
            <a:ext cx="836613" cy="6858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麦克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斯伟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7" name="Text Box 7"/>
          <p:cNvSpPr txBox="1"/>
          <p:nvPr/>
        </p:nvSpPr>
        <p:spPr>
          <a:xfrm>
            <a:off x="457200" y="1752600"/>
            <a:ext cx="8458200" cy="22272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表示变化的磁场激发有旋电场，变化的电场激发有旋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磁场。但二者符号不同，磁场增加时，激发的电场是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左旋的，而电场增加时，激发的磁场是右旋的。充满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变化磁场的空间，同时也充满变化的电场，形成变化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的电磁场。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228600" y="304800"/>
            <a:ext cx="3479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434F2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dirty="0">
                <a:solidFill>
                  <a:srgbClr val="3434F2"/>
                </a:solidFill>
                <a:latin typeface="Times New Roman" panose="02020603050405020304" pitchFamily="18" charset="0"/>
              </a:rPr>
              <a:t>无传导电流时</a:t>
            </a:r>
            <a:endParaRPr lang="zh-CN" altLang="en-US" b="0" dirty="0">
              <a:solidFill>
                <a:srgbClr val="3434F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886325" y="747713"/>
          <a:ext cx="34305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1951355" imgH="624205" progId="Equation.DSMT4">
                  <p:embed/>
                </p:oleObj>
              </mc:Choice>
              <mc:Fallback>
                <p:oleObj name="" r:id="rId1" imgW="1951355" imgH="62420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6325" y="747713"/>
                        <a:ext cx="3430588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869950" y="747713"/>
          <a:ext cx="35941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1985010" imgH="624205" progId="Equation.3">
                  <p:embed/>
                </p:oleObj>
              </mc:Choice>
              <mc:Fallback>
                <p:oleObj name="" r:id="rId3" imgW="1985010" imgH="62420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9950" y="747713"/>
                        <a:ext cx="3594100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/>
          <p:nvPr/>
        </p:nvGrpSpPr>
        <p:grpSpPr>
          <a:xfrm>
            <a:off x="1828800" y="3505200"/>
            <a:ext cx="6400800" cy="3138488"/>
            <a:chOff x="1152" y="2208"/>
            <a:chExt cx="4032" cy="1977"/>
          </a:xfrm>
        </p:grpSpPr>
        <p:sp>
          <p:nvSpPr>
            <p:cNvPr id="11271" name="Arc 14"/>
            <p:cNvSpPr/>
            <p:nvPr/>
          </p:nvSpPr>
          <p:spPr>
            <a:xfrm>
              <a:off x="1296" y="2961"/>
              <a:ext cx="216" cy="1222"/>
            </a:xfrm>
            <a:custGeom>
              <a:avLst/>
              <a:gdLst>
                <a:gd name="txL" fmla="*/ 0 w 23833"/>
                <a:gd name="txT" fmla="*/ 0 h 21600"/>
                <a:gd name="txR" fmla="*/ 23833 w 2383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3833" h="21600" fill="none">
                  <a:moveTo>
                    <a:pt x="-1" y="118"/>
                  </a:moveTo>
                  <a:cubicBezTo>
                    <a:pt x="751" y="39"/>
                    <a:pt x="1507" y="-1"/>
                    <a:pt x="2263" y="0"/>
                  </a:cubicBezTo>
                  <a:cubicBezTo>
                    <a:pt x="13748" y="0"/>
                    <a:pt x="23226" y="8989"/>
                    <a:pt x="23832" y="20459"/>
                  </a:cubicBezTo>
                </a:path>
                <a:path w="23833" h="21600" stroke="0">
                  <a:moveTo>
                    <a:pt x="-1" y="118"/>
                  </a:moveTo>
                  <a:cubicBezTo>
                    <a:pt x="751" y="39"/>
                    <a:pt x="1507" y="-1"/>
                    <a:pt x="2263" y="0"/>
                  </a:cubicBezTo>
                  <a:cubicBezTo>
                    <a:pt x="13748" y="0"/>
                    <a:pt x="23226" y="8989"/>
                    <a:pt x="23832" y="20459"/>
                  </a:cubicBezTo>
                  <a:lnTo>
                    <a:pt x="2263" y="21600"/>
                  </a:lnTo>
                  <a:lnTo>
                    <a:pt x="-1" y="118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2" name="Freeform 40"/>
            <p:cNvSpPr/>
            <p:nvPr/>
          </p:nvSpPr>
          <p:spPr>
            <a:xfrm>
              <a:off x="1550" y="2616"/>
              <a:ext cx="279" cy="1484"/>
            </a:xfrm>
            <a:custGeom>
              <a:avLst/>
              <a:gdLst>
                <a:gd name="txL" fmla="*/ 0 w 392"/>
                <a:gd name="txT" fmla="*/ 0 h 1920"/>
                <a:gd name="txR" fmla="*/ 392 w 392"/>
                <a:gd name="txB" fmla="*/ 1920 h 1920"/>
              </a:gdLst>
              <a:ahLst/>
              <a:cxnLst>
                <a:cxn ang="0">
                  <a:pos x="0" y="0"/>
                </a:cxn>
                <a:cxn ang="0">
                  <a:pos x="14" y="48"/>
                </a:cxn>
                <a:cxn ang="0">
                  <a:pos x="19" y="104"/>
                </a:cxn>
                <a:cxn ang="0">
                  <a:pos x="16" y="189"/>
                </a:cxn>
              </a:cxnLst>
              <a:rect l="txL" t="txT" r="txR" b="txB"/>
              <a:pathLst>
                <a:path w="392" h="1920">
                  <a:moveTo>
                    <a:pt x="0" y="0"/>
                  </a:moveTo>
                  <a:cubicBezTo>
                    <a:pt x="112" y="152"/>
                    <a:pt x="224" y="304"/>
                    <a:pt x="288" y="480"/>
                  </a:cubicBezTo>
                  <a:cubicBezTo>
                    <a:pt x="352" y="656"/>
                    <a:pt x="376" y="816"/>
                    <a:pt x="384" y="1056"/>
                  </a:cubicBezTo>
                  <a:cubicBezTo>
                    <a:pt x="392" y="1296"/>
                    <a:pt x="344" y="1784"/>
                    <a:pt x="336" y="192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3" name="Line 13"/>
            <p:cNvSpPr/>
            <p:nvPr/>
          </p:nvSpPr>
          <p:spPr>
            <a:xfrm flipV="1">
              <a:off x="2105" y="2358"/>
              <a:ext cx="0" cy="182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grpSp>
          <p:nvGrpSpPr>
            <p:cNvPr id="11274" name="Group 19"/>
            <p:cNvGrpSpPr/>
            <p:nvPr/>
          </p:nvGrpSpPr>
          <p:grpSpPr>
            <a:xfrm flipH="1">
              <a:off x="2651" y="2832"/>
              <a:ext cx="222" cy="1310"/>
              <a:chOff x="1056" y="1872"/>
              <a:chExt cx="389" cy="1860"/>
            </a:xfrm>
          </p:grpSpPr>
          <p:sp>
            <p:nvSpPr>
              <p:cNvPr id="11311" name="Arc 20"/>
              <p:cNvSpPr/>
              <p:nvPr/>
            </p:nvSpPr>
            <p:spPr>
              <a:xfrm>
                <a:off x="1104" y="2012"/>
                <a:ext cx="341" cy="1720"/>
              </a:xfrm>
              <a:custGeom>
                <a:avLst/>
                <a:gdLst>
                  <a:gd name="txL" fmla="*/ 0 w 21570"/>
                  <a:gd name="txT" fmla="*/ 0 h 21431"/>
                  <a:gd name="txR" fmla="*/ 21570 w 21570"/>
                  <a:gd name="txB" fmla="*/ 21431 h 21431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570" h="21431" fill="none">
                    <a:moveTo>
                      <a:pt x="2700" y="0"/>
                    </a:moveTo>
                    <a:cubicBezTo>
                      <a:pt x="13071" y="1307"/>
                      <a:pt x="21017" y="9852"/>
                      <a:pt x="21569" y="20290"/>
                    </a:cubicBezTo>
                  </a:path>
                  <a:path w="21570" h="21431" stroke="0">
                    <a:moveTo>
                      <a:pt x="2700" y="0"/>
                    </a:moveTo>
                    <a:cubicBezTo>
                      <a:pt x="13071" y="1307"/>
                      <a:pt x="21017" y="9852"/>
                      <a:pt x="21569" y="20290"/>
                    </a:cubicBezTo>
                    <a:lnTo>
                      <a:pt x="0" y="21431"/>
                    </a:lnTo>
                    <a:lnTo>
                      <a:pt x="270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12" name="Line 21"/>
              <p:cNvSpPr/>
              <p:nvPr/>
            </p:nvSpPr>
            <p:spPr>
              <a:xfrm rot="-2645663" flipH="1" flipV="1">
                <a:off x="1056" y="1872"/>
                <a:ext cx="46" cy="19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1275" name="Arc 17"/>
            <p:cNvSpPr/>
            <p:nvPr/>
          </p:nvSpPr>
          <p:spPr>
            <a:xfrm flipH="1">
              <a:off x="2379" y="2595"/>
              <a:ext cx="258" cy="1558"/>
            </a:xfrm>
            <a:custGeom>
              <a:avLst/>
              <a:gdLst>
                <a:gd name="txL" fmla="*/ 0 w 21600"/>
                <a:gd name="txT" fmla="*/ 0 h 21434"/>
                <a:gd name="txR" fmla="*/ 21600 w 21600"/>
                <a:gd name="txB" fmla="*/ 21434 h 214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434" fill="none">
                  <a:moveTo>
                    <a:pt x="2672" y="-1"/>
                  </a:moveTo>
                  <a:cubicBezTo>
                    <a:pt x="13484" y="1347"/>
                    <a:pt x="21600" y="10537"/>
                    <a:pt x="21600" y="21434"/>
                  </a:cubicBezTo>
                </a:path>
                <a:path w="21600" h="21434" stroke="0">
                  <a:moveTo>
                    <a:pt x="2672" y="-1"/>
                  </a:moveTo>
                  <a:cubicBezTo>
                    <a:pt x="13484" y="1347"/>
                    <a:pt x="21600" y="10537"/>
                    <a:pt x="21600" y="21434"/>
                  </a:cubicBezTo>
                  <a:lnTo>
                    <a:pt x="0" y="21434"/>
                  </a:lnTo>
                  <a:lnTo>
                    <a:pt x="2672" y="-1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276" name="Object 9"/>
            <p:cNvGraphicFramePr>
              <a:graphicFrameLocks noChangeAspect="1"/>
            </p:cNvGraphicFramePr>
            <p:nvPr/>
          </p:nvGraphicFramePr>
          <p:xfrm>
            <a:off x="4308" y="2208"/>
            <a:ext cx="349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345440" imgH="568960" progId="Equation.3">
                    <p:embed/>
                  </p:oleObj>
                </mc:Choice>
                <mc:Fallback>
                  <p:oleObj name="" r:id="rId5" imgW="345440" imgH="56896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8" y="2208"/>
                          <a:ext cx="349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10"/>
            <p:cNvGrpSpPr/>
            <p:nvPr/>
          </p:nvGrpSpPr>
          <p:grpSpPr>
            <a:xfrm>
              <a:off x="1152" y="3060"/>
              <a:ext cx="1911" cy="665"/>
              <a:chOff x="960" y="1536"/>
              <a:chExt cx="1296" cy="384"/>
            </a:xfrm>
          </p:grpSpPr>
          <p:sp>
            <p:nvSpPr>
              <p:cNvPr id="11309" name="Oval 11"/>
              <p:cNvSpPr/>
              <p:nvPr/>
            </p:nvSpPr>
            <p:spPr>
              <a:xfrm>
                <a:off x="960" y="1536"/>
                <a:ext cx="129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0" name="Oval 12"/>
              <p:cNvSpPr/>
              <p:nvPr/>
            </p:nvSpPr>
            <p:spPr>
              <a:xfrm>
                <a:off x="1248" y="1632"/>
                <a:ext cx="720" cy="192"/>
              </a:xfrm>
              <a:prstGeom prst="ellipse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78" name="Line 15"/>
            <p:cNvSpPr/>
            <p:nvPr/>
          </p:nvSpPr>
          <p:spPr>
            <a:xfrm rot="-1851442" flipH="1" flipV="1">
              <a:off x="1286" y="2850"/>
              <a:ext cx="25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9" name="Line 16"/>
            <p:cNvSpPr/>
            <p:nvPr/>
          </p:nvSpPr>
          <p:spPr>
            <a:xfrm rot="-3786010" flipV="1">
              <a:off x="1535" y="2596"/>
              <a:ext cx="0" cy="5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0" name="Line 18"/>
            <p:cNvSpPr/>
            <p:nvPr/>
          </p:nvSpPr>
          <p:spPr>
            <a:xfrm rot="3786010" flipH="1" flipV="1">
              <a:off x="2645" y="2557"/>
              <a:ext cx="0" cy="5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1281" name="Object 22"/>
            <p:cNvGraphicFramePr>
              <a:graphicFrameLocks noChangeAspect="1"/>
            </p:cNvGraphicFramePr>
            <p:nvPr/>
          </p:nvGraphicFramePr>
          <p:xfrm>
            <a:off x="2218" y="2282"/>
            <a:ext cx="407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334645" imgH="568960" progId="Equation.3">
                    <p:embed/>
                  </p:oleObj>
                </mc:Choice>
                <mc:Fallback>
                  <p:oleObj name="" r:id="rId7" imgW="334645" imgH="56896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18" y="2282"/>
                          <a:ext cx="407" cy="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23"/>
            <p:cNvGraphicFramePr>
              <a:graphicFrameLocks noChangeAspect="1"/>
            </p:cNvGraphicFramePr>
            <p:nvPr/>
          </p:nvGraphicFramePr>
          <p:xfrm>
            <a:off x="1863" y="3833"/>
            <a:ext cx="14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9" imgW="200660" imgH="234315" progId="Equation.3">
                    <p:embed/>
                  </p:oleObj>
                </mc:Choice>
                <mc:Fallback>
                  <p:oleObj name="" r:id="rId9" imgW="200660" imgH="23431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63" y="3833"/>
                          <a:ext cx="141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Line 24"/>
            <p:cNvSpPr/>
            <p:nvPr/>
          </p:nvSpPr>
          <p:spPr>
            <a:xfrm rot="147510" flipH="1">
              <a:off x="1819" y="3720"/>
              <a:ext cx="267" cy="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284" name="Line 25"/>
            <p:cNvSpPr/>
            <p:nvPr/>
          </p:nvSpPr>
          <p:spPr>
            <a:xfrm rot="147510" flipH="1">
              <a:off x="1819" y="3530"/>
              <a:ext cx="266" cy="3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285" name="Line 26"/>
            <p:cNvSpPr/>
            <p:nvPr/>
          </p:nvSpPr>
          <p:spPr>
            <a:xfrm flipV="1">
              <a:off x="4255" y="2282"/>
              <a:ext cx="0" cy="185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286" name="Arc 27"/>
            <p:cNvSpPr/>
            <p:nvPr/>
          </p:nvSpPr>
          <p:spPr>
            <a:xfrm>
              <a:off x="3372" y="2898"/>
              <a:ext cx="216" cy="1230"/>
            </a:xfrm>
            <a:custGeom>
              <a:avLst/>
              <a:gdLst>
                <a:gd name="txL" fmla="*/ 0 w 21570"/>
                <a:gd name="txT" fmla="*/ 0 h 21431"/>
                <a:gd name="txR" fmla="*/ 21570 w 21570"/>
                <a:gd name="txB" fmla="*/ 21431 h 2143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570" h="21431" fill="none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</a:path>
                <a:path w="21570" h="21431" stroke="0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  <a:lnTo>
                    <a:pt x="0" y="21431"/>
                  </a:lnTo>
                  <a:lnTo>
                    <a:pt x="270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Line 28"/>
            <p:cNvSpPr/>
            <p:nvPr/>
          </p:nvSpPr>
          <p:spPr>
            <a:xfrm rot="-2645663" flipH="1" flipV="1">
              <a:off x="3341" y="2797"/>
              <a:ext cx="29" cy="13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8" name="Arc 29"/>
            <p:cNvSpPr/>
            <p:nvPr/>
          </p:nvSpPr>
          <p:spPr>
            <a:xfrm>
              <a:off x="3637" y="2545"/>
              <a:ext cx="293" cy="1593"/>
            </a:xfrm>
            <a:custGeom>
              <a:avLst/>
              <a:gdLst>
                <a:gd name="txL" fmla="*/ 0 w 21912"/>
                <a:gd name="txT" fmla="*/ 0 h 21600"/>
                <a:gd name="txR" fmla="*/ 21912 w 21912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912" h="21600" fill="none">
                  <a:moveTo>
                    <a:pt x="0" y="2"/>
                  </a:moveTo>
                  <a:cubicBezTo>
                    <a:pt x="103" y="0"/>
                    <a:pt x="207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</a:path>
                <a:path w="21912" h="21600" stroke="0">
                  <a:moveTo>
                    <a:pt x="0" y="2"/>
                  </a:moveTo>
                  <a:cubicBezTo>
                    <a:pt x="103" y="0"/>
                    <a:pt x="207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lnTo>
                    <a:pt x="312" y="21600"/>
                  </a:lnTo>
                  <a:lnTo>
                    <a:pt x="0" y="2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9" name="Line 30"/>
            <p:cNvSpPr/>
            <p:nvPr/>
          </p:nvSpPr>
          <p:spPr>
            <a:xfrm rot="7865697" flipH="1">
              <a:off x="3611" y="2406"/>
              <a:ext cx="1" cy="19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0" name="Arc 31"/>
            <p:cNvSpPr/>
            <p:nvPr/>
          </p:nvSpPr>
          <p:spPr>
            <a:xfrm flipH="1">
              <a:off x="4560" y="2523"/>
              <a:ext cx="290" cy="1581"/>
            </a:xfrm>
            <a:custGeom>
              <a:avLst/>
              <a:gdLst>
                <a:gd name="txL" fmla="*/ 0 w 21600"/>
                <a:gd name="txT" fmla="*/ 0 h 21434"/>
                <a:gd name="txR" fmla="*/ 21600 w 21600"/>
                <a:gd name="txB" fmla="*/ 21434 h 214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434" fill="none">
                  <a:moveTo>
                    <a:pt x="2672" y="-1"/>
                  </a:moveTo>
                  <a:cubicBezTo>
                    <a:pt x="13484" y="1347"/>
                    <a:pt x="21600" y="10537"/>
                    <a:pt x="21600" y="21434"/>
                  </a:cubicBezTo>
                </a:path>
                <a:path w="21600" h="21434" stroke="0">
                  <a:moveTo>
                    <a:pt x="2672" y="-1"/>
                  </a:moveTo>
                  <a:cubicBezTo>
                    <a:pt x="13484" y="1347"/>
                    <a:pt x="21600" y="10537"/>
                    <a:pt x="21600" y="21434"/>
                  </a:cubicBezTo>
                  <a:lnTo>
                    <a:pt x="0" y="21434"/>
                  </a:lnTo>
                  <a:lnTo>
                    <a:pt x="2672" y="-1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Line 32"/>
            <p:cNvSpPr/>
            <p:nvPr/>
          </p:nvSpPr>
          <p:spPr>
            <a:xfrm rot="3786010" flipH="1" flipV="1">
              <a:off x="4805" y="2511"/>
              <a:ext cx="0" cy="6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2" name="Arc 33"/>
            <p:cNvSpPr/>
            <p:nvPr/>
          </p:nvSpPr>
          <p:spPr>
            <a:xfrm flipH="1">
              <a:off x="4865" y="2863"/>
              <a:ext cx="215" cy="1232"/>
            </a:xfrm>
            <a:custGeom>
              <a:avLst/>
              <a:gdLst>
                <a:gd name="txL" fmla="*/ 0 w 21570"/>
                <a:gd name="txT" fmla="*/ 0 h 21431"/>
                <a:gd name="txR" fmla="*/ 21570 w 21570"/>
                <a:gd name="txB" fmla="*/ 21431 h 2143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570" h="21431" fill="none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</a:path>
                <a:path w="21570" h="21431" stroke="0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  <a:lnTo>
                    <a:pt x="0" y="21431"/>
                  </a:lnTo>
                  <a:lnTo>
                    <a:pt x="270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3" name="Line 34"/>
            <p:cNvSpPr/>
            <p:nvPr/>
          </p:nvSpPr>
          <p:spPr>
            <a:xfrm rot="2645663" flipV="1">
              <a:off x="5082" y="2763"/>
              <a:ext cx="29" cy="13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4" name="Oval 35"/>
            <p:cNvSpPr/>
            <p:nvPr/>
          </p:nvSpPr>
          <p:spPr>
            <a:xfrm>
              <a:off x="3353" y="3136"/>
              <a:ext cx="1831" cy="654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Oval 36"/>
            <p:cNvSpPr/>
            <p:nvPr/>
          </p:nvSpPr>
          <p:spPr>
            <a:xfrm>
              <a:off x="3760" y="3299"/>
              <a:ext cx="1017" cy="328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6" name="Object 37"/>
            <p:cNvGraphicFramePr>
              <a:graphicFrameLocks noChangeAspect="1"/>
            </p:cNvGraphicFramePr>
            <p:nvPr/>
          </p:nvGraphicFramePr>
          <p:xfrm>
            <a:off x="3990" y="3878"/>
            <a:ext cx="20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234315" imgH="234315" progId="Equation.3">
                    <p:embed/>
                  </p:oleObj>
                </mc:Choice>
                <mc:Fallback>
                  <p:oleObj name="" r:id="rId11" imgW="234315" imgH="23431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0" y="3878"/>
                          <a:ext cx="203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38"/>
            <p:cNvSpPr/>
            <p:nvPr/>
          </p:nvSpPr>
          <p:spPr>
            <a:xfrm>
              <a:off x="4069" y="3618"/>
              <a:ext cx="16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8" name="Line 39"/>
            <p:cNvSpPr/>
            <p:nvPr/>
          </p:nvSpPr>
          <p:spPr>
            <a:xfrm>
              <a:off x="4018" y="3766"/>
              <a:ext cx="159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9" name="Line 41"/>
            <p:cNvSpPr/>
            <p:nvPr/>
          </p:nvSpPr>
          <p:spPr>
            <a:xfrm>
              <a:off x="1740" y="2976"/>
              <a:ext cx="84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Line 44"/>
            <p:cNvSpPr/>
            <p:nvPr/>
          </p:nvSpPr>
          <p:spPr>
            <a:xfrm>
              <a:off x="2100" y="2976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1" name="Line 45"/>
            <p:cNvSpPr/>
            <p:nvPr/>
          </p:nvSpPr>
          <p:spPr>
            <a:xfrm flipH="1">
              <a:off x="2412" y="2976"/>
              <a:ext cx="48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2" name="Line 46"/>
            <p:cNvSpPr/>
            <p:nvPr/>
          </p:nvSpPr>
          <p:spPr>
            <a:xfrm flipH="1">
              <a:off x="2688" y="3072"/>
              <a:ext cx="48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3" name="Line 47"/>
            <p:cNvSpPr/>
            <p:nvPr/>
          </p:nvSpPr>
          <p:spPr>
            <a:xfrm>
              <a:off x="4260" y="3024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4" name="Line 48"/>
            <p:cNvSpPr/>
            <p:nvPr/>
          </p:nvSpPr>
          <p:spPr>
            <a:xfrm>
              <a:off x="3840" y="3024"/>
              <a:ext cx="48" cy="3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5" name="Line 49"/>
            <p:cNvSpPr/>
            <p:nvPr/>
          </p:nvSpPr>
          <p:spPr>
            <a:xfrm>
              <a:off x="1404" y="3072"/>
              <a:ext cx="48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6" name="Line 50"/>
            <p:cNvSpPr/>
            <p:nvPr/>
          </p:nvSpPr>
          <p:spPr>
            <a:xfrm>
              <a:off x="3504" y="3168"/>
              <a:ext cx="48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7" name="Line 51"/>
            <p:cNvSpPr/>
            <p:nvPr/>
          </p:nvSpPr>
          <p:spPr>
            <a:xfrm flipH="1">
              <a:off x="4584" y="3072"/>
              <a:ext cx="48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8" name="Line 52"/>
            <p:cNvSpPr/>
            <p:nvPr/>
          </p:nvSpPr>
          <p:spPr>
            <a:xfrm flipH="1">
              <a:off x="4896" y="3120"/>
              <a:ext cx="48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228600" y="228600"/>
            <a:ext cx="4487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3434F2"/>
                </a:solidFill>
                <a:latin typeface="宋体" panose="02010600030101010101" pitchFamily="2" charset="-122"/>
              </a:rPr>
              <a:t>四、麦克斯韦方程组</a:t>
            </a:r>
            <a:endParaRPr lang="zh-CN" altLang="en-US" sz="2800" dirty="0">
              <a:solidFill>
                <a:srgbClr val="3434F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4"/>
          <p:cNvSpPr/>
          <p:nvPr/>
        </p:nvSpPr>
        <p:spPr>
          <a:xfrm>
            <a:off x="4876800" y="48006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麦克斯韦方程组的积分形式</a:t>
            </a:r>
            <a:endParaRPr lang="zh-CN" altLang="en-US" b="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273" name="Text Box 9"/>
          <p:cNvSpPr txBox="1"/>
          <p:nvPr/>
        </p:nvSpPr>
        <p:spPr>
          <a:xfrm>
            <a:off x="533400" y="762000"/>
            <a:ext cx="54784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Maxwell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的两个基本假设：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Text Box 10"/>
          <p:cNvSpPr txBox="1"/>
          <p:nvPr/>
        </p:nvSpPr>
        <p:spPr>
          <a:xfrm>
            <a:off x="990600" y="1447800"/>
            <a:ext cx="2933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</a:rPr>
              <a:t>位移电流：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581400" y="1214438"/>
          <a:ext cx="25908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01065" imgH="419100" progId="Equation.3">
                  <p:embed/>
                </p:oleObj>
              </mc:Choice>
              <mc:Fallback>
                <p:oleObj name="" r:id="rId1" imgW="901065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1214438"/>
                        <a:ext cx="2590800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/>
          <p:nvPr/>
        </p:nvSpPr>
        <p:spPr>
          <a:xfrm>
            <a:off x="990600" y="2209800"/>
            <a:ext cx="2860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</a:rPr>
              <a:t>涡旋电场：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733800" y="1935163"/>
          <a:ext cx="21653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673100" imgH="419100" progId="Equation.3">
                  <p:embed/>
                </p:oleObj>
              </mc:Choice>
              <mc:Fallback>
                <p:oleObj name="" r:id="rId3" imgW="6731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1935163"/>
                        <a:ext cx="216535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/>
          <p:nvPr/>
        </p:nvSpPr>
        <p:spPr>
          <a:xfrm>
            <a:off x="609600" y="2895600"/>
            <a:ext cx="7346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2. Maxwell equations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的积分形式</a:t>
            </a:r>
            <a:r>
              <a:rPr lang="zh-CN" altLang="en-US" sz="2800" dirty="0">
                <a:latin typeface="Times New Roman" panose="02020603050405020304" pitchFamily="18" charset="0"/>
              </a:rPr>
              <a:t>（记住）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279" name="Text Box 15"/>
          <p:cNvSpPr txBox="1"/>
          <p:nvPr/>
        </p:nvSpPr>
        <p:spPr>
          <a:xfrm>
            <a:off x="4862513" y="541020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434F2"/>
                </a:solidFill>
                <a:latin typeface="Times New Roman" panose="02020603050405020304" pitchFamily="18" charset="0"/>
              </a:rPr>
              <a:t>要清楚每个式子的物理意义</a:t>
            </a:r>
            <a:endParaRPr lang="zh-CN" altLang="en-US" dirty="0">
              <a:solidFill>
                <a:srgbClr val="3434F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971550" y="3414713"/>
          <a:ext cx="3822700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453005" imgH="2297430" progId="Equation.3">
                  <p:embed/>
                </p:oleObj>
              </mc:Choice>
              <mc:Fallback>
                <p:oleObj name="" r:id="rId5" imgW="2453005" imgH="229743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3414713"/>
                        <a:ext cx="3822700" cy="332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  <p:bldP spid="11273" grpId="0"/>
      <p:bldP spid="11274" grpId="0"/>
      <p:bldP spid="11276" grpId="0"/>
      <p:bldP spid="11278" grpId="0"/>
      <p:bldP spid="112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/>
          <p:nvPr/>
        </p:nvSpPr>
        <p:spPr>
          <a:xfrm>
            <a:off x="381000" y="838200"/>
            <a:ext cx="2822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根据矢量分析中：</a:t>
            </a:r>
            <a:endParaRPr lang="zh-CN" altLang="en-US" b="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148013" y="762000"/>
          <a:ext cx="4427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289300" imgH="513080" progId="Equation.3">
                  <p:embed/>
                </p:oleObj>
              </mc:Choice>
              <mc:Fallback>
                <p:oleObj name="" r:id="rId1" imgW="3289300" imgH="51308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8013" y="762000"/>
                        <a:ext cx="442753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6100" y="2476500"/>
          <a:ext cx="33289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52675" imgH="513080" progId="Equation.3">
                  <p:embed/>
                </p:oleObj>
              </mc:Choice>
              <mc:Fallback>
                <p:oleObj name="" r:id="rId3" imgW="2352675" imgH="51308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100" y="2476500"/>
                        <a:ext cx="3328988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/>
          <p:nvPr/>
        </p:nvSpPr>
        <p:spPr>
          <a:xfrm>
            <a:off x="228600" y="228600"/>
            <a:ext cx="556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3. Maxwell Equations 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的微分形式</a:t>
            </a:r>
            <a:endParaRPr lang="zh-CN" altLang="en-US" sz="2800" dirty="0">
              <a:solidFill>
                <a:srgbClr val="3434F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/>
          <p:nvPr/>
        </p:nvSpPr>
        <p:spPr>
          <a:xfrm>
            <a:off x="381000" y="5410200"/>
            <a:ext cx="4046538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利用同样的方法可得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899025" y="2476500"/>
          <a:ext cx="33083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129790" imgH="390525" progId="Equation.DSMT4">
                  <p:embed/>
                </p:oleObj>
              </mc:Choice>
              <mc:Fallback>
                <p:oleObj name="" r:id="rId5" imgW="2129790" imgH="39052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99025" y="2476500"/>
                        <a:ext cx="330835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5105400" y="3238500"/>
          <a:ext cx="2400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594485" imgH="300990" progId="Equation.3">
                  <p:embed/>
                </p:oleObj>
              </mc:Choice>
              <mc:Fallback>
                <p:oleObj name="" r:id="rId7" imgW="1594485" imgH="30099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3238500"/>
                        <a:ext cx="24003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92113" y="3695700"/>
          <a:ext cx="42957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3423285" imgH="624205" progId="Equation.3">
                  <p:embed/>
                </p:oleObj>
              </mc:Choice>
              <mc:Fallback>
                <p:oleObj name="" r:id="rId9" imgW="3423285" imgH="62420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113" y="3695700"/>
                        <a:ext cx="429577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5121275" y="3733800"/>
          <a:ext cx="2403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2029460" imgH="568960" progId="Equation.3">
                  <p:embed/>
                </p:oleObj>
              </mc:Choice>
              <mc:Fallback>
                <p:oleObj name="" r:id="rId11" imgW="2029460" imgH="56896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21275" y="3733800"/>
                        <a:ext cx="24034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85800" y="4724400"/>
          <a:ext cx="3275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1650365" imgH="300990" progId="Equation.3">
                  <p:embed/>
                </p:oleObj>
              </mc:Choice>
              <mc:Fallback>
                <p:oleObj name="" r:id="rId13" imgW="1650365" imgH="30099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724400"/>
                        <a:ext cx="32750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4495800" y="4527550"/>
          <a:ext cx="2743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1237615" imgH="568960" progId="Equation.3">
                  <p:embed/>
                </p:oleObj>
              </mc:Choice>
              <mc:Fallback>
                <p:oleObj name="" r:id="rId15" imgW="1237615" imgH="56896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4527550"/>
                        <a:ext cx="27432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295400" y="5943600"/>
          <a:ext cx="1905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802640" imgH="256540" progId="Equation.3">
                  <p:embed/>
                </p:oleObj>
              </mc:Choice>
              <mc:Fallback>
                <p:oleObj name="" r:id="rId17" imgW="802640" imgH="25654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943600"/>
                        <a:ext cx="19050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4572000" y="5672138"/>
          <a:ext cx="3124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1516380" imgH="568960" progId="Equation.DSMT4">
                  <p:embed/>
                </p:oleObj>
              </mc:Choice>
              <mc:Fallback>
                <p:oleObj name="" r:id="rId19" imgW="1516380" imgH="56896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672138"/>
                        <a:ext cx="3124200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3124200" y="1581150"/>
          <a:ext cx="563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1" imgW="2590800" imgH="381000" progId="Equation.DSMT4">
                  <p:embed/>
                </p:oleObj>
              </mc:Choice>
              <mc:Fallback>
                <p:oleObj name="" r:id="rId21" imgW="2590800" imgH="381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24200" y="1581150"/>
                        <a:ext cx="5638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AutoShape 17"/>
          <p:cNvSpPr/>
          <p:nvPr/>
        </p:nvSpPr>
        <p:spPr>
          <a:xfrm>
            <a:off x="4038600" y="26289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0" grpId="0"/>
      <p:bldP spid="21511" grpId="0" build="p"/>
      <p:bldP spid="215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88925" y="157163"/>
          <a:ext cx="8526463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5252085" imgH="1672590" progId="Equation.3">
                  <p:embed/>
                </p:oleObj>
              </mc:Choice>
              <mc:Fallback>
                <p:oleObj name="" r:id="rId1" imgW="5252085" imgH="167259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925" y="157163"/>
                        <a:ext cx="8526463" cy="2659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/>
          <p:nvPr/>
        </p:nvSpPr>
        <p:spPr>
          <a:xfrm>
            <a:off x="5029200" y="1981200"/>
            <a:ext cx="2063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简单了解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02" name="Text Box 14"/>
          <p:cNvSpPr txBox="1"/>
          <p:nvPr/>
        </p:nvSpPr>
        <p:spPr>
          <a:xfrm>
            <a:off x="381000" y="2895600"/>
            <a:ext cx="36147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介质性质方程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143000" y="3505200"/>
          <a:ext cx="1706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505200"/>
                        <a:ext cx="170656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1143000" y="4052888"/>
          <a:ext cx="1676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546100" imgH="228600" progId="Equation.3">
                  <p:embed/>
                </p:oleObj>
              </mc:Choice>
              <mc:Fallback>
                <p:oleObj name="" r:id="rId5" imgW="5461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052888"/>
                        <a:ext cx="16764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104900" y="4648200"/>
          <a:ext cx="15224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95300" imgH="228600" progId="Equation.DSMT4">
                  <p:embed/>
                </p:oleObj>
              </mc:Choice>
              <mc:Fallback>
                <p:oleObj name="" r:id="rId7" imgW="4953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4900" y="4648200"/>
                        <a:ext cx="152241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8"/>
          <p:cNvSpPr txBox="1"/>
          <p:nvPr/>
        </p:nvSpPr>
        <p:spPr>
          <a:xfrm>
            <a:off x="381000" y="5410200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</a:rPr>
              <a:t>由麦克斯韦方程组及介质性质方程原则上可解决所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有电磁场问题。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/>
      <p:bldP spid="12302" grpId="0"/>
      <p:bldP spid="123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5257800" y="728663"/>
          <a:ext cx="28495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628140" imgH="568960" progId="Equation.DSMT4">
                  <p:embed/>
                </p:oleObj>
              </mc:Choice>
              <mc:Fallback>
                <p:oleObj name="" r:id="rId1" imgW="1628140" imgH="56896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728663"/>
                        <a:ext cx="2849563" cy="10890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5260975" y="2024063"/>
          <a:ext cx="28178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616710" imgH="568960" progId="Equation.DSMT4">
                  <p:embed/>
                </p:oleObj>
              </mc:Choice>
              <mc:Fallback>
                <p:oleObj name="" r:id="rId3" imgW="1616710" imgH="56896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0975" y="2024063"/>
                        <a:ext cx="2817813" cy="10985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6"/>
          <p:cNvSpPr txBox="1"/>
          <p:nvPr/>
        </p:nvSpPr>
        <p:spPr>
          <a:xfrm>
            <a:off x="609600" y="3733800"/>
            <a:ext cx="7948613" cy="163036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itchFamily="2" charset="-122"/>
              </a:rPr>
              <a:t>可见，真空中电场和磁场相互作用的结果是：电场分量和磁场分量均以波动形式传播，这就是电磁波。其波速为</a:t>
            </a:r>
            <a:endParaRPr lang="zh-CN" altLang="en-US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2236788" y="5332413"/>
          <a:ext cx="45513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2453005" imgH="345440" progId="Equation.DSMT4">
                  <p:embed/>
                </p:oleObj>
              </mc:Choice>
              <mc:Fallback>
                <p:oleObj name="" r:id="rId5" imgW="2453005" imgH="34544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788" y="5332413"/>
                        <a:ext cx="455136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1589088" y="515938"/>
          <a:ext cx="222885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1337945" imgH="1851025" progId="Equation.DSMT4">
                  <p:embed/>
                </p:oleObj>
              </mc:Choice>
              <mc:Fallback>
                <p:oleObj name="" r:id="rId7" imgW="1337945" imgH="185102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088" y="515938"/>
                        <a:ext cx="2228850" cy="306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5" name="Line 9"/>
          <p:cNvSpPr>
            <a:spLocks noChangeShapeType="1"/>
          </p:cNvSpPr>
          <p:nvPr/>
        </p:nvSpPr>
        <p:spPr bwMode="auto">
          <a:xfrm>
            <a:off x="3779838" y="2133600"/>
            <a:ext cx="1368425" cy="0"/>
          </a:xfrm>
          <a:prstGeom prst="line">
            <a:avLst/>
          </a:prstGeom>
          <a:noFill/>
          <a:ln w="9525" cap="rnd">
            <a:solidFill>
              <a:schemeClr val="tx2"/>
            </a:solidFill>
            <a:round/>
            <a:tailEnd type="triangle" w="med" len="med"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42" name="Text Box 1026"/>
          <p:cNvSpPr txBox="1"/>
          <p:nvPr/>
        </p:nvSpPr>
        <p:spPr>
          <a:xfrm>
            <a:off x="250825" y="125413"/>
            <a:ext cx="55181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Maxwell</a:t>
            </a:r>
            <a:r>
              <a:rPr lang="zh-CN" altLang="en-US" sz="36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方程组的科学价值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27"/>
          <p:cNvGrpSpPr/>
          <p:nvPr/>
        </p:nvGrpSpPr>
        <p:grpSpPr>
          <a:xfrm>
            <a:off x="-23812" y="1081088"/>
            <a:ext cx="9167812" cy="4348162"/>
            <a:chOff x="144" y="414"/>
            <a:chExt cx="5616" cy="2140"/>
          </a:xfrm>
        </p:grpSpPr>
        <p:sp>
          <p:nvSpPr>
            <p:cNvPr id="16388" name="Text Box 1028"/>
            <p:cNvSpPr txBox="1"/>
            <p:nvPr/>
          </p:nvSpPr>
          <p:spPr>
            <a:xfrm>
              <a:off x="240" y="414"/>
              <a:ext cx="5520" cy="4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）它完整地反映和概括了电磁场的运动规律，能推断和解释一切电磁现象，且逻辑体系严密数学形式简洁。</a:t>
              </a: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16389" name="Text Box 1029"/>
            <p:cNvSpPr txBox="1"/>
            <p:nvPr/>
          </p:nvSpPr>
          <p:spPr>
            <a:xfrm>
              <a:off x="192" y="960"/>
              <a:ext cx="5520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）它预言了光的电磁本性，将光学和电磁学统 一起来。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0" name="Text Box 1030"/>
            <p:cNvSpPr txBox="1"/>
            <p:nvPr/>
          </p:nvSpPr>
          <p:spPr>
            <a:xfrm>
              <a:off x="192" y="1296"/>
              <a:ext cx="5568" cy="4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）电磁场是最简单的规范场，蕴藏着完美的对称结构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--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时空对称、电磁对称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--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为相对论的产生提供了稚形。</a:t>
              </a: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1" name="Text Box 1031"/>
            <p:cNvSpPr txBox="1"/>
            <p:nvPr/>
          </p:nvSpPr>
          <p:spPr>
            <a:xfrm>
              <a:off x="144" y="1872"/>
              <a:ext cx="5616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）它在技术上的应用促进了电子技术和生产力的高度发展，可以说近代一切电报、无线电、雷达、电视、电子计算机等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……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都只不过是麦克斯韦方程的应用而已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61938" y="2898775"/>
          <a:ext cx="4665662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877185" imgH="1516380" progId="Equation.DSMT4">
                  <p:embed/>
                </p:oleObj>
              </mc:Choice>
              <mc:Fallback>
                <p:oleObj name="" r:id="rId1" imgW="2877185" imgH="151638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938" y="2898775"/>
                        <a:ext cx="4665662" cy="251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"/>
          <p:cNvSpPr/>
          <p:nvPr/>
        </p:nvSpPr>
        <p:spPr>
          <a:xfrm>
            <a:off x="304800" y="228600"/>
            <a:ext cx="8534400" cy="22272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圆形平行板电容器，极板半径为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，沿极板轴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线的长直导线内通有交变电流，设电荷在极板上均匀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分布，且 </a:t>
            </a:r>
            <a:r>
              <a:rPr lang="zh-CN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＝ </a:t>
            </a:r>
            <a:r>
              <a:rPr lang="zh-CN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sin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，忽略边缘效应，求：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极板间的位移电流密度；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处的磁感应强度大小（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2" name="Group 3"/>
          <p:cNvGrpSpPr/>
          <p:nvPr/>
        </p:nvGrpSpPr>
        <p:grpSpPr>
          <a:xfrm>
            <a:off x="4572000" y="3482975"/>
            <a:ext cx="4267200" cy="2503488"/>
            <a:chOff x="576" y="1728"/>
            <a:chExt cx="2688" cy="1104"/>
          </a:xfrm>
        </p:grpSpPr>
        <p:sp>
          <p:nvSpPr>
            <p:cNvPr id="17414" name="Oval 4"/>
            <p:cNvSpPr/>
            <p:nvPr/>
          </p:nvSpPr>
          <p:spPr>
            <a:xfrm>
              <a:off x="1104" y="1728"/>
              <a:ext cx="480" cy="1104"/>
            </a:xfrm>
            <a:prstGeom prst="ellipse">
              <a:avLst/>
            </a:prstGeom>
            <a:solidFill>
              <a:schemeClr val="bg1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300000" lon="1200000" rev="0"/>
              </a:camera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FF"/>
              </a:extrusionClr>
            </a:sp3d>
          </p:spPr>
          <p:txBody>
            <a:bodyPr wrap="none" anchor="ctr">
              <a:flatTx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15" name="Oval 5"/>
            <p:cNvSpPr/>
            <p:nvPr/>
          </p:nvSpPr>
          <p:spPr>
            <a:xfrm>
              <a:off x="2304" y="1728"/>
              <a:ext cx="480" cy="1104"/>
            </a:xfrm>
            <a:prstGeom prst="ellipse">
              <a:avLst/>
            </a:prstGeom>
            <a:solidFill>
              <a:schemeClr val="bg1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300000" lon="1200000" rev="0"/>
              </a:camera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FF"/>
              </a:extrusionClr>
            </a:sp3d>
          </p:spPr>
          <p:txBody>
            <a:bodyPr wrap="none" anchor="ctr">
              <a:flatTx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16" name="Line 6"/>
            <p:cNvSpPr/>
            <p:nvPr/>
          </p:nvSpPr>
          <p:spPr>
            <a:xfrm>
              <a:off x="576" y="2256"/>
              <a:ext cx="768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7" name="Line 7"/>
            <p:cNvSpPr/>
            <p:nvPr/>
          </p:nvSpPr>
          <p:spPr>
            <a:xfrm>
              <a:off x="2832" y="2256"/>
              <a:ext cx="432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8" name="Line 8"/>
            <p:cNvSpPr/>
            <p:nvPr/>
          </p:nvSpPr>
          <p:spPr>
            <a:xfrm>
              <a:off x="1632" y="2256"/>
              <a:ext cx="960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19" name="Line 9"/>
            <p:cNvSpPr/>
            <p:nvPr/>
          </p:nvSpPr>
          <p:spPr>
            <a:xfrm>
              <a:off x="1344" y="1728"/>
              <a:ext cx="0" cy="528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0" name="Line 10"/>
            <p:cNvSpPr/>
            <p:nvPr/>
          </p:nvSpPr>
          <p:spPr>
            <a:xfrm>
              <a:off x="864" y="2256"/>
              <a:ext cx="0" cy="33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1" name="Line 11"/>
            <p:cNvSpPr/>
            <p:nvPr/>
          </p:nvSpPr>
          <p:spPr>
            <a:xfrm>
              <a:off x="2064" y="2256"/>
              <a:ext cx="0" cy="33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2" name="Rectangle 12"/>
            <p:cNvSpPr/>
            <p:nvPr/>
          </p:nvSpPr>
          <p:spPr>
            <a:xfrm>
              <a:off x="768" y="2544"/>
              <a:ext cx="192" cy="229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sz="2800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3" name="Rectangle 13"/>
            <p:cNvSpPr/>
            <p:nvPr/>
          </p:nvSpPr>
          <p:spPr>
            <a:xfrm>
              <a:off x="1968" y="2558"/>
              <a:ext cx="192" cy="202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i="1" dirty="0">
                  <a:latin typeface="宋体" panose="02010600030101010101" pitchFamily="2" charset="-122"/>
                </a:rPr>
                <a:t>b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4" name="Rectangle 14"/>
            <p:cNvSpPr/>
            <p:nvPr/>
          </p:nvSpPr>
          <p:spPr>
            <a:xfrm>
              <a:off x="1872" y="2299"/>
              <a:ext cx="192" cy="202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5" name="Rectangle 15"/>
            <p:cNvSpPr/>
            <p:nvPr/>
          </p:nvSpPr>
          <p:spPr>
            <a:xfrm>
              <a:off x="672" y="2347"/>
              <a:ext cx="192" cy="20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6" name="Rectangle 16"/>
            <p:cNvSpPr/>
            <p:nvPr/>
          </p:nvSpPr>
          <p:spPr>
            <a:xfrm>
              <a:off x="1200" y="1880"/>
              <a:ext cx="192" cy="175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7" name="Object 17"/>
            <p:cNvGraphicFramePr>
              <a:graphicFrameLocks noChangeAspect="1"/>
            </p:cNvGraphicFramePr>
            <p:nvPr/>
          </p:nvGraphicFramePr>
          <p:xfrm>
            <a:off x="1248" y="23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8" y="23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838200" y="5486400"/>
          <a:ext cx="3810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007235" imgH="557530" progId="Equation.3">
                  <p:embed/>
                </p:oleObj>
              </mc:Choice>
              <mc:Fallback>
                <p:oleObj name="" r:id="rId5" imgW="2007235" imgH="55753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486400"/>
                        <a:ext cx="3810000" cy="1050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46075" y="0"/>
          <a:ext cx="54784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401060" imgH="624205" progId="Equation.3">
                  <p:embed/>
                </p:oleObj>
              </mc:Choice>
              <mc:Fallback>
                <p:oleObj name="" r:id="rId1" imgW="3401060" imgH="62420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6075" y="0"/>
                        <a:ext cx="547846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23888" y="1066800"/>
          <a:ext cx="4110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564765" imgH="513080" progId="Equation.3">
                  <p:embed/>
                </p:oleObj>
              </mc:Choice>
              <mc:Fallback>
                <p:oleObj name="" r:id="rId3" imgW="2564765" imgH="51308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888" y="1066800"/>
                        <a:ext cx="411003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33413" y="1878013"/>
          <a:ext cx="688816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535045" imgH="501650" progId="Equation.3">
                  <p:embed/>
                </p:oleObj>
              </mc:Choice>
              <mc:Fallback>
                <p:oleObj name="" r:id="rId5" imgW="3535045" imgH="50165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3413" y="1878013"/>
                        <a:ext cx="6888162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39763" y="2819400"/>
          <a:ext cx="3097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817370" imgH="568960" progId="Equation.3">
                  <p:embed/>
                </p:oleObj>
              </mc:Choice>
              <mc:Fallback>
                <p:oleObj name="" r:id="rId7" imgW="1817370" imgH="56896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763" y="2819400"/>
                        <a:ext cx="3097212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114800" y="2819400"/>
          <a:ext cx="4419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586990" imgH="568960" progId="Equation.3">
                  <p:embed/>
                </p:oleObj>
              </mc:Choice>
              <mc:Fallback>
                <p:oleObj name="" r:id="rId9" imgW="2586990" imgH="56896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819400"/>
                        <a:ext cx="4419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77863" y="3719513"/>
          <a:ext cx="51196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576195" imgH="624205" progId="Equation.3">
                  <p:embed/>
                </p:oleObj>
              </mc:Choice>
              <mc:Fallback>
                <p:oleObj name="" r:id="rId11" imgW="2576195" imgH="62420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7863" y="3719513"/>
                        <a:ext cx="5119687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623888" y="4787900"/>
          <a:ext cx="4784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2352675" imgH="334645" progId="Equation.3">
                  <p:embed/>
                </p:oleObj>
              </mc:Choice>
              <mc:Fallback>
                <p:oleObj name="" r:id="rId13" imgW="2352675" imgH="33464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888" y="4787900"/>
                        <a:ext cx="478472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638800" y="4724400"/>
          <a:ext cx="3200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1616710" imgH="468630" progId="Equation.3">
                  <p:embed/>
                </p:oleObj>
              </mc:Choice>
              <mc:Fallback>
                <p:oleObj name="" r:id="rId15" imgW="1616710" imgH="46863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4724400"/>
                        <a:ext cx="320040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95325" y="5454650"/>
          <a:ext cx="46783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7" imgW="2408555" imgH="557530" progId="Equation.3">
                  <p:embed/>
                </p:oleObj>
              </mc:Choice>
              <mc:Fallback>
                <p:oleObj name="" r:id="rId17" imgW="2408555" imgH="55753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325" y="5454650"/>
                        <a:ext cx="4678363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3" name="Group 16"/>
          <p:cNvGrpSpPr/>
          <p:nvPr/>
        </p:nvGrpSpPr>
        <p:grpSpPr>
          <a:xfrm>
            <a:off x="5651500" y="115888"/>
            <a:ext cx="3241675" cy="2017712"/>
            <a:chOff x="576" y="1728"/>
            <a:chExt cx="2688" cy="1104"/>
          </a:xfrm>
        </p:grpSpPr>
        <p:sp>
          <p:nvSpPr>
            <p:cNvPr id="18444" name="Oval 17"/>
            <p:cNvSpPr/>
            <p:nvPr/>
          </p:nvSpPr>
          <p:spPr>
            <a:xfrm>
              <a:off x="1104" y="1728"/>
              <a:ext cx="480" cy="1104"/>
            </a:xfrm>
            <a:prstGeom prst="ellipse">
              <a:avLst/>
            </a:prstGeom>
            <a:solidFill>
              <a:schemeClr val="bg1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300000" lon="1200000" rev="0"/>
              </a:camera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FF"/>
              </a:extrusionClr>
            </a:sp3d>
          </p:spPr>
          <p:txBody>
            <a:bodyPr wrap="none" anchor="ctr">
              <a:flatTx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Oval 18"/>
            <p:cNvSpPr/>
            <p:nvPr/>
          </p:nvSpPr>
          <p:spPr>
            <a:xfrm>
              <a:off x="2304" y="1728"/>
              <a:ext cx="480" cy="1104"/>
            </a:xfrm>
            <a:prstGeom prst="ellipse">
              <a:avLst/>
            </a:prstGeom>
            <a:solidFill>
              <a:schemeClr val="bg1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300000" lon="1200000" rev="0"/>
              </a:camera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FF"/>
              </a:extrusionClr>
            </a:sp3d>
          </p:spPr>
          <p:txBody>
            <a:bodyPr wrap="none" anchor="ctr">
              <a:flatTx/>
            </a:bodyPr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Line 19"/>
            <p:cNvSpPr/>
            <p:nvPr/>
          </p:nvSpPr>
          <p:spPr>
            <a:xfrm>
              <a:off x="576" y="2256"/>
              <a:ext cx="768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20"/>
            <p:cNvSpPr/>
            <p:nvPr/>
          </p:nvSpPr>
          <p:spPr>
            <a:xfrm>
              <a:off x="2832" y="2256"/>
              <a:ext cx="432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Line 21"/>
            <p:cNvSpPr/>
            <p:nvPr/>
          </p:nvSpPr>
          <p:spPr>
            <a:xfrm>
              <a:off x="1632" y="2256"/>
              <a:ext cx="960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49" name="Line 22"/>
            <p:cNvSpPr/>
            <p:nvPr/>
          </p:nvSpPr>
          <p:spPr>
            <a:xfrm>
              <a:off x="1344" y="1728"/>
              <a:ext cx="0" cy="528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Line 23"/>
            <p:cNvSpPr/>
            <p:nvPr/>
          </p:nvSpPr>
          <p:spPr>
            <a:xfrm>
              <a:off x="864" y="2256"/>
              <a:ext cx="0" cy="33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1" name="Line 24"/>
            <p:cNvSpPr/>
            <p:nvPr/>
          </p:nvSpPr>
          <p:spPr>
            <a:xfrm>
              <a:off x="2064" y="2256"/>
              <a:ext cx="0" cy="33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2" name="Rectangle 25"/>
            <p:cNvSpPr/>
            <p:nvPr/>
          </p:nvSpPr>
          <p:spPr>
            <a:xfrm>
              <a:off x="768" y="2516"/>
              <a:ext cx="192" cy="285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sz="2800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3" name="Rectangle 26"/>
            <p:cNvSpPr/>
            <p:nvPr/>
          </p:nvSpPr>
          <p:spPr>
            <a:xfrm>
              <a:off x="1968" y="2535"/>
              <a:ext cx="19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i="1" dirty="0">
                  <a:latin typeface="宋体" panose="02010600030101010101" pitchFamily="2" charset="-122"/>
                </a:rPr>
                <a:t>b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Rectangle 27"/>
            <p:cNvSpPr/>
            <p:nvPr/>
          </p:nvSpPr>
          <p:spPr>
            <a:xfrm>
              <a:off x="1872" y="2275"/>
              <a:ext cx="19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5" name="Rectangle 28"/>
            <p:cNvSpPr/>
            <p:nvPr/>
          </p:nvSpPr>
          <p:spPr>
            <a:xfrm>
              <a:off x="673" y="2323"/>
              <a:ext cx="19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Rectangle 29"/>
            <p:cNvSpPr/>
            <p:nvPr/>
          </p:nvSpPr>
          <p:spPr>
            <a:xfrm>
              <a:off x="1200" y="1859"/>
              <a:ext cx="192" cy="2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57" name="Object 30"/>
            <p:cNvGraphicFramePr>
              <a:graphicFrameLocks noChangeAspect="1"/>
            </p:cNvGraphicFramePr>
            <p:nvPr/>
          </p:nvGraphicFramePr>
          <p:xfrm>
            <a:off x="1248" y="23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9" imgW="139700" imgH="139700" progId="Equation.3">
                    <p:embed/>
                  </p:oleObj>
                </mc:Choice>
                <mc:Fallback>
                  <p:oleObj name="" r:id="rId19" imgW="139700" imgH="1397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48" y="23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Group 1026"/>
          <p:cNvGrpSpPr/>
          <p:nvPr/>
        </p:nvGrpSpPr>
        <p:grpSpPr>
          <a:xfrm>
            <a:off x="533400" y="0"/>
            <a:ext cx="8610600" cy="5138738"/>
            <a:chOff x="336" y="0"/>
            <a:chExt cx="5424" cy="3237"/>
          </a:xfrm>
        </p:grpSpPr>
        <p:sp>
          <p:nvSpPr>
            <p:cNvPr id="19459" name="Text Box 1027"/>
            <p:cNvSpPr txBox="1"/>
            <p:nvPr/>
          </p:nvSpPr>
          <p:spPr>
            <a:xfrm>
              <a:off x="336" y="0"/>
              <a:ext cx="5184" cy="63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例</a:t>
              </a:r>
              <a:r>
                <a:rPr lang="zh-CN" altLang="en-US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半径为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</a:rPr>
                <a:t>相距</a:t>
              </a: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</a:rPr>
                <a:t>«</a:t>
              </a: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zh-CN" altLang="en-US" dirty="0">
                  <a:latin typeface="Times New Roman" panose="02020603050405020304" pitchFamily="18" charset="0"/>
                </a:rPr>
                <a:t>的圆形空气平板电容器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</a:rPr>
                <a:t>两端加上交变电压</a:t>
              </a:r>
              <a:r>
                <a:rPr lang="en-US" altLang="zh-CN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r>
                <a:rPr lang="en-US" altLang="zh-CN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i="1" dirty="0">
                  <a:latin typeface="Times New Roman" panose="02020603050405020304" pitchFamily="18" charset="0"/>
                </a:rPr>
                <a:t>sin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t,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求电容器极板间的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lang="en-US" altLang="zh-CN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460" name="Text Box 1028"/>
            <p:cNvSpPr txBox="1"/>
            <p:nvPr/>
          </p:nvSpPr>
          <p:spPr>
            <a:xfrm>
              <a:off x="336" y="672"/>
              <a:ext cx="163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(1)</a:t>
              </a:r>
              <a:r>
                <a:rPr lang="zh-CN" altLang="en-US" dirty="0">
                  <a:latin typeface="Times New Roman" panose="02020603050405020304" pitchFamily="18" charset="0"/>
                </a:rPr>
                <a:t>位移电流</a:t>
              </a:r>
              <a:r>
                <a:rPr lang="en-US" altLang="zh-CN" dirty="0">
                  <a:latin typeface="Times New Roman" panose="02020603050405020304" pitchFamily="18" charset="0"/>
                </a:rPr>
                <a:t>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61" name="Text Box 1029"/>
            <p:cNvSpPr txBox="1"/>
            <p:nvPr/>
          </p:nvSpPr>
          <p:spPr>
            <a:xfrm>
              <a:off x="336" y="960"/>
              <a:ext cx="31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(2)</a:t>
              </a:r>
              <a:r>
                <a:rPr lang="zh-CN" altLang="en-US" dirty="0">
                  <a:latin typeface="Times New Roman" panose="02020603050405020304" pitchFamily="18" charset="0"/>
                </a:rPr>
                <a:t>位移电流密度的大小</a:t>
              </a:r>
              <a:r>
                <a:rPr lang="en-US" altLang="zh-CN" dirty="0">
                  <a:latin typeface="Times New Roman" panose="02020603050405020304" pitchFamily="18" charset="0"/>
                </a:rPr>
                <a:t>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62" name="Text Box 1030"/>
            <p:cNvSpPr txBox="1"/>
            <p:nvPr/>
          </p:nvSpPr>
          <p:spPr>
            <a:xfrm>
              <a:off x="336" y="1200"/>
              <a:ext cx="5424" cy="38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(3)</a:t>
              </a:r>
              <a:r>
                <a:rPr lang="zh-CN" altLang="en-US" dirty="0">
                  <a:latin typeface="Times New Roman" panose="02020603050405020304" pitchFamily="18" charset="0"/>
                </a:rPr>
                <a:t>位移电流激发的磁场分布</a:t>
              </a:r>
              <a:r>
                <a:rPr lang="en-US" altLang="zh-CN" i="1" dirty="0">
                  <a:latin typeface="Times New Roman" panose="02020603050405020304" pitchFamily="18" charset="0"/>
                </a:rPr>
                <a:t>B(r),r</a:t>
              </a:r>
              <a:r>
                <a:rPr lang="zh-CN" altLang="en-US" dirty="0">
                  <a:latin typeface="Times New Roman" panose="02020603050405020304" pitchFamily="18" charset="0"/>
                </a:rPr>
                <a:t>为圆板的中心距离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463" name="Group 1031"/>
            <p:cNvGrpSpPr/>
            <p:nvPr/>
          </p:nvGrpSpPr>
          <p:grpSpPr>
            <a:xfrm>
              <a:off x="1296" y="1557"/>
              <a:ext cx="2592" cy="1680"/>
              <a:chOff x="1728" y="2469"/>
              <a:chExt cx="2592" cy="1680"/>
            </a:xfrm>
          </p:grpSpPr>
          <p:sp>
            <p:nvSpPr>
              <p:cNvPr id="19464" name="Oval 1032"/>
              <p:cNvSpPr/>
              <p:nvPr/>
            </p:nvSpPr>
            <p:spPr>
              <a:xfrm>
                <a:off x="2208" y="2522"/>
                <a:ext cx="624" cy="1270"/>
              </a:xfrm>
              <a:prstGeom prst="ellipse">
                <a:avLst/>
              </a:prstGeom>
              <a:solidFill>
                <a:srgbClr val="00CC00"/>
              </a:solidFill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5" name="Oval 1033"/>
              <p:cNvSpPr/>
              <p:nvPr/>
            </p:nvSpPr>
            <p:spPr>
              <a:xfrm>
                <a:off x="2304" y="2522"/>
                <a:ext cx="624" cy="1270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6" name="Oval 1034"/>
              <p:cNvSpPr/>
              <p:nvPr/>
            </p:nvSpPr>
            <p:spPr>
              <a:xfrm>
                <a:off x="3264" y="2496"/>
                <a:ext cx="624" cy="1270"/>
              </a:xfrm>
              <a:prstGeom prst="ellipse">
                <a:avLst/>
              </a:prstGeom>
              <a:solidFill>
                <a:srgbClr val="00CC00"/>
              </a:solidFill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7" name="Oval 1035"/>
              <p:cNvSpPr/>
              <p:nvPr/>
            </p:nvSpPr>
            <p:spPr>
              <a:xfrm>
                <a:off x="3360" y="2496"/>
                <a:ext cx="624" cy="1270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" name="Line 1036"/>
              <p:cNvSpPr/>
              <p:nvPr/>
            </p:nvSpPr>
            <p:spPr>
              <a:xfrm>
                <a:off x="2640" y="3168"/>
                <a:ext cx="624" cy="0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9469" name="Line 1037"/>
              <p:cNvSpPr/>
              <p:nvPr/>
            </p:nvSpPr>
            <p:spPr>
              <a:xfrm>
                <a:off x="3696" y="3168"/>
                <a:ext cx="624" cy="0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9470" name="Line 1038"/>
              <p:cNvSpPr/>
              <p:nvPr/>
            </p:nvSpPr>
            <p:spPr>
              <a:xfrm>
                <a:off x="1728" y="3168"/>
                <a:ext cx="480" cy="0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9471" name="Line 1039"/>
              <p:cNvSpPr/>
              <p:nvPr/>
            </p:nvSpPr>
            <p:spPr>
              <a:xfrm flipH="1">
                <a:off x="2400" y="3168"/>
                <a:ext cx="240" cy="480"/>
              </a:xfrm>
              <a:prstGeom prst="line">
                <a:avLst/>
              </a:prstGeom>
              <a:ln w="38100" cap="sq" cmpd="sng">
                <a:solidFill>
                  <a:schemeClr val="hlink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9472" name="Line 1040"/>
              <p:cNvSpPr/>
              <p:nvPr/>
            </p:nvSpPr>
            <p:spPr>
              <a:xfrm flipV="1">
                <a:off x="3168" y="2736"/>
                <a:ext cx="0" cy="43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9473" name="Line 1041"/>
              <p:cNvSpPr/>
              <p:nvPr/>
            </p:nvSpPr>
            <p:spPr>
              <a:xfrm>
                <a:off x="2640" y="3792"/>
                <a:ext cx="0" cy="33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9474" name="Line 1042"/>
              <p:cNvSpPr/>
              <p:nvPr/>
            </p:nvSpPr>
            <p:spPr>
              <a:xfrm>
                <a:off x="3696" y="3792"/>
                <a:ext cx="0" cy="33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9475" name="Line 1043"/>
              <p:cNvSpPr/>
              <p:nvPr/>
            </p:nvSpPr>
            <p:spPr>
              <a:xfrm>
                <a:off x="2640" y="3984"/>
                <a:ext cx="288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triangle" w="med" len="med"/>
                <a:tailEnd type="none" w="sm" len="sm"/>
              </a:ln>
            </p:spPr>
          </p:sp>
          <p:sp>
            <p:nvSpPr>
              <p:cNvPr id="19476" name="Line 1044"/>
              <p:cNvSpPr/>
              <p:nvPr/>
            </p:nvSpPr>
            <p:spPr>
              <a:xfrm>
                <a:off x="3360" y="3984"/>
                <a:ext cx="336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graphicFrame>
            <p:nvGraphicFramePr>
              <p:cNvPr id="19477" name="Object 4"/>
              <p:cNvGraphicFramePr>
                <a:graphicFrameLocks noChangeAspect="1"/>
              </p:cNvGraphicFramePr>
              <p:nvPr/>
            </p:nvGraphicFramePr>
            <p:xfrm>
              <a:off x="2571" y="2920"/>
              <a:ext cx="213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" imgW="144780" imgH="178435" progId="Equation.3">
                      <p:embed/>
                    </p:oleObj>
                  </mc:Choice>
                  <mc:Fallback>
                    <p:oleObj name="" r:id="rId1" imgW="144780" imgH="17843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71" y="2920"/>
                            <a:ext cx="213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8" name="Object 5"/>
              <p:cNvGraphicFramePr>
                <a:graphicFrameLocks noChangeAspect="1"/>
              </p:cNvGraphicFramePr>
              <p:nvPr/>
            </p:nvGraphicFramePr>
            <p:xfrm>
              <a:off x="3619" y="2920"/>
              <a:ext cx="26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3" imgW="200660" imgH="178435" progId="Equation.3">
                      <p:embed/>
                    </p:oleObj>
                  </mc:Choice>
                  <mc:Fallback>
                    <p:oleObj name="" r:id="rId3" imgW="200660" imgH="178435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19" y="2920"/>
                            <a:ext cx="269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9" name="Object 6"/>
              <p:cNvGraphicFramePr>
                <a:graphicFrameLocks noChangeAspect="1"/>
              </p:cNvGraphicFramePr>
              <p:nvPr/>
            </p:nvGraphicFramePr>
            <p:xfrm>
              <a:off x="3026" y="2469"/>
              <a:ext cx="263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5" imgW="178435" imgH="200660" progId="Equation.DSMT4">
                      <p:embed/>
                    </p:oleObj>
                  </mc:Choice>
                  <mc:Fallback>
                    <p:oleObj name="" r:id="rId5" imgW="178435" imgH="200660" progId="Equation.DSMT4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026" y="2469"/>
                            <a:ext cx="263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0" name="Object 7"/>
              <p:cNvGraphicFramePr>
                <a:graphicFrameLocks noChangeAspect="1"/>
              </p:cNvGraphicFramePr>
              <p:nvPr/>
            </p:nvGraphicFramePr>
            <p:xfrm>
              <a:off x="3035" y="3860"/>
              <a:ext cx="191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7" imgW="88900" imgH="222885" progId="Equation.DSMT4">
                      <p:embed/>
                    </p:oleObj>
                  </mc:Choice>
                  <mc:Fallback>
                    <p:oleObj name="" r:id="rId7" imgW="88900" imgH="222885" progId="Equation.DSMT4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035" y="3860"/>
                            <a:ext cx="191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1" name="Object 8"/>
              <p:cNvGraphicFramePr>
                <a:graphicFrameLocks noChangeAspect="1"/>
              </p:cNvGraphicFramePr>
              <p:nvPr/>
            </p:nvGraphicFramePr>
            <p:xfrm>
              <a:off x="2358" y="3216"/>
              <a:ext cx="213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9" imgW="144780" imgH="156210" progId="Equation.3">
                      <p:embed/>
                    </p:oleObj>
                  </mc:Choice>
                  <mc:Fallback>
                    <p:oleObj name="" r:id="rId9" imgW="144780" imgH="15621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58" y="3216"/>
                            <a:ext cx="213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2" name="Object 9"/>
              <p:cNvGraphicFramePr>
                <a:graphicFrameLocks noChangeAspect="1"/>
              </p:cNvGraphicFramePr>
              <p:nvPr/>
            </p:nvGraphicFramePr>
            <p:xfrm>
              <a:off x="2571" y="3446"/>
              <a:ext cx="197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11" imgW="122555" imgH="122555" progId="Equation.3">
                      <p:embed/>
                    </p:oleObj>
                  </mc:Choice>
                  <mc:Fallback>
                    <p:oleObj name="" r:id="rId11" imgW="122555" imgH="122555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71" y="3446"/>
                            <a:ext cx="197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3" name="Object 10"/>
              <p:cNvGraphicFramePr>
                <a:graphicFrameLocks noChangeAspect="1"/>
              </p:cNvGraphicFramePr>
              <p:nvPr/>
            </p:nvGraphicFramePr>
            <p:xfrm>
              <a:off x="3519" y="3446"/>
              <a:ext cx="177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13" imgW="100330" imgH="33655" progId="Equation.3">
                      <p:embed/>
                    </p:oleObj>
                  </mc:Choice>
                  <mc:Fallback>
                    <p:oleObj name="" r:id="rId13" imgW="100330" imgH="33655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19" y="3446"/>
                            <a:ext cx="177" cy="1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26"/>
          <p:cNvGrpSpPr/>
          <p:nvPr/>
        </p:nvGrpSpPr>
        <p:grpSpPr>
          <a:xfrm>
            <a:off x="4648200" y="236538"/>
            <a:ext cx="4114800" cy="2667000"/>
            <a:chOff x="2928" y="261"/>
            <a:chExt cx="2592" cy="1680"/>
          </a:xfrm>
        </p:grpSpPr>
        <p:sp>
          <p:nvSpPr>
            <p:cNvPr id="20490" name="Oval 1027"/>
            <p:cNvSpPr/>
            <p:nvPr/>
          </p:nvSpPr>
          <p:spPr>
            <a:xfrm>
              <a:off x="3408" y="314"/>
              <a:ext cx="624" cy="1270"/>
            </a:xfrm>
            <a:prstGeom prst="ellipse">
              <a:avLst/>
            </a:prstGeom>
            <a:solidFill>
              <a:srgbClr val="00CC00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1" name="Oval 1028"/>
            <p:cNvSpPr/>
            <p:nvPr/>
          </p:nvSpPr>
          <p:spPr>
            <a:xfrm>
              <a:off x="3504" y="314"/>
              <a:ext cx="624" cy="127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2" name="Oval 1029"/>
            <p:cNvSpPr/>
            <p:nvPr/>
          </p:nvSpPr>
          <p:spPr>
            <a:xfrm>
              <a:off x="4464" y="288"/>
              <a:ext cx="624" cy="1270"/>
            </a:xfrm>
            <a:prstGeom prst="ellipse">
              <a:avLst/>
            </a:prstGeom>
            <a:solidFill>
              <a:srgbClr val="00CC00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3" name="Oval 1030"/>
            <p:cNvSpPr/>
            <p:nvPr/>
          </p:nvSpPr>
          <p:spPr>
            <a:xfrm>
              <a:off x="4560" y="288"/>
              <a:ext cx="624" cy="127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4" name="Line 1031"/>
            <p:cNvSpPr/>
            <p:nvPr/>
          </p:nvSpPr>
          <p:spPr>
            <a:xfrm>
              <a:off x="3840" y="960"/>
              <a:ext cx="624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5" name="Line 1032"/>
            <p:cNvSpPr/>
            <p:nvPr/>
          </p:nvSpPr>
          <p:spPr>
            <a:xfrm>
              <a:off x="4896" y="960"/>
              <a:ext cx="624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6" name="Line 1033"/>
            <p:cNvSpPr/>
            <p:nvPr/>
          </p:nvSpPr>
          <p:spPr>
            <a:xfrm>
              <a:off x="2928" y="960"/>
              <a:ext cx="480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7" name="Line 1034"/>
            <p:cNvSpPr/>
            <p:nvPr/>
          </p:nvSpPr>
          <p:spPr>
            <a:xfrm flipH="1">
              <a:off x="3600" y="960"/>
              <a:ext cx="240" cy="480"/>
            </a:xfrm>
            <a:prstGeom prst="line">
              <a:avLst/>
            </a:prstGeom>
            <a:ln w="38100" cap="sq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0498" name="Line 1035"/>
            <p:cNvSpPr/>
            <p:nvPr/>
          </p:nvSpPr>
          <p:spPr>
            <a:xfrm flipV="1">
              <a:off x="4368" y="528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9" name="Line 1036"/>
            <p:cNvSpPr/>
            <p:nvPr/>
          </p:nvSpPr>
          <p:spPr>
            <a:xfrm>
              <a:off x="3840" y="1584"/>
              <a:ext cx="0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0" name="Line 1037"/>
            <p:cNvSpPr/>
            <p:nvPr/>
          </p:nvSpPr>
          <p:spPr>
            <a:xfrm>
              <a:off x="4896" y="1584"/>
              <a:ext cx="0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1" name="Line 1038"/>
            <p:cNvSpPr/>
            <p:nvPr/>
          </p:nvSpPr>
          <p:spPr>
            <a:xfrm>
              <a:off x="3840" y="1776"/>
              <a:ext cx="28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0502" name="Line 1039"/>
            <p:cNvSpPr/>
            <p:nvPr/>
          </p:nvSpPr>
          <p:spPr>
            <a:xfrm>
              <a:off x="4560" y="1776"/>
              <a:ext cx="33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0503" name="Object 1040"/>
            <p:cNvGraphicFramePr>
              <a:graphicFrameLocks noChangeAspect="1"/>
            </p:cNvGraphicFramePr>
            <p:nvPr/>
          </p:nvGraphicFramePr>
          <p:xfrm>
            <a:off x="3771" y="712"/>
            <a:ext cx="21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144780" imgH="178435" progId="Equation.3">
                    <p:embed/>
                  </p:oleObj>
                </mc:Choice>
                <mc:Fallback>
                  <p:oleObj name="" r:id="rId1" imgW="144780" imgH="17843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1" y="712"/>
                          <a:ext cx="21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041"/>
            <p:cNvGraphicFramePr>
              <a:graphicFrameLocks noChangeAspect="1"/>
            </p:cNvGraphicFramePr>
            <p:nvPr/>
          </p:nvGraphicFramePr>
          <p:xfrm>
            <a:off x="4819" y="712"/>
            <a:ext cx="26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200660" imgH="178435" progId="Equation.3">
                    <p:embed/>
                  </p:oleObj>
                </mc:Choice>
                <mc:Fallback>
                  <p:oleObj name="" r:id="rId3" imgW="200660" imgH="17843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9" y="712"/>
                          <a:ext cx="26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042"/>
            <p:cNvGraphicFramePr>
              <a:graphicFrameLocks noChangeAspect="1"/>
            </p:cNvGraphicFramePr>
            <p:nvPr/>
          </p:nvGraphicFramePr>
          <p:xfrm>
            <a:off x="4227" y="261"/>
            <a:ext cx="26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5" imgW="178435" imgH="200660" progId="Equation.DSMT4">
                    <p:embed/>
                  </p:oleObj>
                </mc:Choice>
                <mc:Fallback>
                  <p:oleObj name="" r:id="rId5" imgW="178435" imgH="20066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7" y="261"/>
                          <a:ext cx="26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043"/>
            <p:cNvGraphicFramePr>
              <a:graphicFrameLocks noChangeAspect="1"/>
            </p:cNvGraphicFramePr>
            <p:nvPr/>
          </p:nvGraphicFramePr>
          <p:xfrm>
            <a:off x="4235" y="1652"/>
            <a:ext cx="19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7" imgW="88900" imgH="222885" progId="Equation.DSMT4">
                    <p:embed/>
                  </p:oleObj>
                </mc:Choice>
                <mc:Fallback>
                  <p:oleObj name="" r:id="rId7" imgW="88900" imgH="22288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5" y="1652"/>
                          <a:ext cx="19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044"/>
            <p:cNvGraphicFramePr>
              <a:graphicFrameLocks noChangeAspect="1"/>
            </p:cNvGraphicFramePr>
            <p:nvPr/>
          </p:nvGraphicFramePr>
          <p:xfrm>
            <a:off x="3558" y="1008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144780" imgH="156210" progId="Equation.3">
                    <p:embed/>
                  </p:oleObj>
                </mc:Choice>
                <mc:Fallback>
                  <p:oleObj name="" r:id="rId9" imgW="144780" imgH="15621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8" y="1008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045"/>
            <p:cNvGraphicFramePr>
              <a:graphicFrameLocks noChangeAspect="1"/>
            </p:cNvGraphicFramePr>
            <p:nvPr/>
          </p:nvGraphicFramePr>
          <p:xfrm>
            <a:off x="3771" y="1238"/>
            <a:ext cx="1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1" imgW="122555" imgH="122555" progId="Equation.3">
                    <p:embed/>
                  </p:oleObj>
                </mc:Choice>
                <mc:Fallback>
                  <p:oleObj name="" r:id="rId11" imgW="122555" imgH="12255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1" y="1238"/>
                          <a:ext cx="19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1046"/>
            <p:cNvGraphicFramePr>
              <a:graphicFrameLocks noChangeAspect="1"/>
            </p:cNvGraphicFramePr>
            <p:nvPr/>
          </p:nvGraphicFramePr>
          <p:xfrm>
            <a:off x="4719" y="1238"/>
            <a:ext cx="1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3" imgW="100330" imgH="33655" progId="Equation.3">
                    <p:embed/>
                  </p:oleObj>
                </mc:Choice>
                <mc:Fallback>
                  <p:oleObj name="" r:id="rId13" imgW="100330" imgH="3365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19" y="1238"/>
                          <a:ext cx="1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5159" name="Text Box 1047"/>
          <p:cNvSpPr txBox="1"/>
          <p:nvPr/>
        </p:nvSpPr>
        <p:spPr>
          <a:xfrm>
            <a:off x="457200" y="228600"/>
            <a:ext cx="4038600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解：  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«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故平板间可作匀强电场处理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5160" name="Object 1048"/>
          <p:cNvGraphicFramePr>
            <a:graphicFrameLocks noChangeAspect="1"/>
          </p:cNvGraphicFramePr>
          <p:nvPr/>
        </p:nvGraphicFramePr>
        <p:xfrm>
          <a:off x="447675" y="1354138"/>
          <a:ext cx="14684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613410" imgH="535305" progId="Equation.DSMT4">
                  <p:embed/>
                </p:oleObj>
              </mc:Choice>
              <mc:Fallback>
                <p:oleObj name="" r:id="rId15" imgW="613410" imgH="535305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7675" y="1354138"/>
                        <a:ext cx="1468438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61" name="Text Box 1049"/>
          <p:cNvSpPr txBox="1"/>
          <p:nvPr/>
        </p:nvSpPr>
        <p:spPr>
          <a:xfrm>
            <a:off x="381000" y="2376488"/>
            <a:ext cx="35766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根据位移电流的定义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5162" name="Object 1050"/>
          <p:cNvGraphicFramePr>
            <a:graphicFrameLocks noChangeAspect="1"/>
          </p:cNvGraphicFramePr>
          <p:nvPr/>
        </p:nvGraphicFramePr>
        <p:xfrm>
          <a:off x="409575" y="2868613"/>
          <a:ext cx="28384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7" imgW="1762125" imgH="568960" progId="Equation.DSMT4">
                  <p:embed/>
                </p:oleObj>
              </mc:Choice>
              <mc:Fallback>
                <p:oleObj name="" r:id="rId17" imgW="1762125" imgH="56896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9575" y="2868613"/>
                        <a:ext cx="2838450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3" name="Object 1051"/>
          <p:cNvGraphicFramePr>
            <a:graphicFrameLocks noChangeAspect="1"/>
          </p:cNvGraphicFramePr>
          <p:nvPr/>
        </p:nvGraphicFramePr>
        <p:xfrm>
          <a:off x="3244850" y="2898775"/>
          <a:ext cx="19685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9" imgW="1115060" imgH="535305" progId="Equation.DSMT4">
                  <p:embed/>
                </p:oleObj>
              </mc:Choice>
              <mc:Fallback>
                <p:oleObj name="" r:id="rId19" imgW="1115060" imgH="53530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44850" y="2898775"/>
                        <a:ext cx="19685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4" name="Object 1052"/>
          <p:cNvGraphicFramePr>
            <a:graphicFrameLocks noChangeAspect="1"/>
          </p:cNvGraphicFramePr>
          <p:nvPr/>
        </p:nvGraphicFramePr>
        <p:xfrm>
          <a:off x="1878013" y="1354138"/>
          <a:ext cx="23082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1" imgW="1014730" imgH="535305" progId="Equation.DSMT4">
                  <p:embed/>
                </p:oleObj>
              </mc:Choice>
              <mc:Fallback>
                <p:oleObj name="" r:id="rId21" imgW="1014730" imgH="535305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8013" y="1354138"/>
                        <a:ext cx="2308225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5" name="Object 1053"/>
          <p:cNvGraphicFramePr>
            <a:graphicFrameLocks noChangeAspect="1"/>
          </p:cNvGraphicFramePr>
          <p:nvPr/>
        </p:nvGraphicFramePr>
        <p:xfrm>
          <a:off x="5162550" y="2878138"/>
          <a:ext cx="3009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3" imgW="1784350" imgH="568960" progId="Equation.DSMT4">
                  <p:embed/>
                </p:oleObj>
              </mc:Choice>
              <mc:Fallback>
                <p:oleObj name="" r:id="rId23" imgW="1784350" imgH="56896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62550" y="2878138"/>
                        <a:ext cx="300990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9" grpId="0"/>
      <p:bldP spid="475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3074" name="Picture 2" descr="maxwel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257800" cy="317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 descr="maxwe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0"/>
            <a:ext cx="3886200" cy="3519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4" descr="maxwellequat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725"/>
            <a:ext cx="54864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Text Box 5"/>
          <p:cNvSpPr txBox="1"/>
          <p:nvPr/>
        </p:nvSpPr>
        <p:spPr>
          <a:xfrm>
            <a:off x="6705600" y="3962400"/>
            <a:ext cx="1752600" cy="253047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有关麦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克斯韦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的一组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图片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AutoShape 6">
            <a:hlinkClick r:id="" action="ppaction://hlinkshowjump?jump=previousslide"/>
          </p:cNvPr>
          <p:cNvSpPr/>
          <p:nvPr/>
        </p:nvSpPr>
        <p:spPr>
          <a:xfrm>
            <a:off x="5867400" y="5791200"/>
            <a:ext cx="609600" cy="5334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7186" name="Text Box 1026"/>
          <p:cNvSpPr txBox="1"/>
          <p:nvPr/>
        </p:nvSpPr>
        <p:spPr>
          <a:xfrm>
            <a:off x="457200" y="1528763"/>
            <a:ext cx="3962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平行板电容器的电容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4005263" y="1177925"/>
          <a:ext cx="18859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003300" imgH="568960" progId="Equation.DSMT4">
                  <p:embed/>
                </p:oleObj>
              </mc:Choice>
              <mc:Fallback>
                <p:oleObj name="" r:id="rId1" imgW="1003300" imgH="56896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5263" y="1177925"/>
                        <a:ext cx="1885950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8" name="Text Box 1028"/>
          <p:cNvSpPr txBox="1"/>
          <p:nvPr/>
        </p:nvSpPr>
        <p:spPr>
          <a:xfrm>
            <a:off x="457200" y="2057400"/>
            <a:ext cx="4953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代入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可得同样结果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77189" name="Text Box 1029"/>
          <p:cNvSpPr txBox="1"/>
          <p:nvPr/>
        </p:nvSpPr>
        <p:spPr>
          <a:xfrm>
            <a:off x="381000" y="2514600"/>
            <a:ext cx="4953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由位移电流密度的定义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620713" y="2976563"/>
          <a:ext cx="25669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516380" imgH="535305" progId="Equation.DSMT4">
                  <p:embed/>
                </p:oleObj>
              </mc:Choice>
              <mc:Fallback>
                <p:oleObj name="" r:id="rId3" imgW="1516380" imgH="535305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0713" y="2976563"/>
                        <a:ext cx="2566987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1" name="Text Box 1031"/>
          <p:cNvSpPr txBox="1"/>
          <p:nvPr/>
        </p:nvSpPr>
        <p:spPr>
          <a:xfrm>
            <a:off x="609600" y="3970338"/>
            <a:ext cx="1066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或者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1562100" y="3916363"/>
          <a:ext cx="21923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1170940" imgH="300990" progId="Equation.DSMT4">
                  <p:embed/>
                </p:oleObj>
              </mc:Choice>
              <mc:Fallback>
                <p:oleObj name="" r:id="rId5" imgW="1170940" imgH="30099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2100" y="3916363"/>
                        <a:ext cx="219233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3292475" y="2954338"/>
          <a:ext cx="39306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2230120" imgH="535305" progId="Equation.DSMT4">
                  <p:embed/>
                </p:oleObj>
              </mc:Choice>
              <mc:Fallback>
                <p:oleObj name="" r:id="rId7" imgW="2230120" imgH="535305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2475" y="2954338"/>
                        <a:ext cx="3930650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4" name="Text Box 1034"/>
          <p:cNvSpPr txBox="1"/>
          <p:nvPr/>
        </p:nvSpPr>
        <p:spPr>
          <a:xfrm>
            <a:off x="533400" y="654050"/>
            <a:ext cx="1066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另解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1549400" y="328613"/>
          <a:ext cx="41973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2419985" imgH="568960" progId="Equation.DSMT4">
                  <p:embed/>
                </p:oleObj>
              </mc:Choice>
              <mc:Fallback>
                <p:oleObj name="" r:id="rId9" imgW="2419985" imgH="56896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9400" y="328613"/>
                        <a:ext cx="4197350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8" grpId="0"/>
      <p:bldP spid="477189" grpId="0"/>
      <p:bldP spid="477191" grpId="0"/>
      <p:bldP spid="4771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9234" name="Object 1026"/>
          <p:cNvGraphicFramePr>
            <a:graphicFrameLocks noChangeAspect="1"/>
          </p:cNvGraphicFramePr>
          <p:nvPr/>
        </p:nvGraphicFramePr>
        <p:xfrm>
          <a:off x="666750" y="1244600"/>
          <a:ext cx="1031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501650" imgH="200660" progId="Equation.DSMT4">
                  <p:embed/>
                </p:oleObj>
              </mc:Choice>
              <mc:Fallback>
                <p:oleObj name="" r:id="rId1" imgW="501650" imgH="20066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" y="1244600"/>
                        <a:ext cx="10318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5" name="Object 1027"/>
          <p:cNvGraphicFramePr>
            <a:graphicFrameLocks noChangeAspect="1"/>
          </p:cNvGraphicFramePr>
          <p:nvPr/>
        </p:nvGraphicFramePr>
        <p:xfrm>
          <a:off x="519113" y="1660525"/>
          <a:ext cx="3990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2642870" imgH="412750" progId="Equation.DSMT4">
                  <p:embed/>
                </p:oleObj>
              </mc:Choice>
              <mc:Fallback>
                <p:oleObj name="" r:id="rId3" imgW="2642870" imgH="41275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9113" y="1660525"/>
                        <a:ext cx="39909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6" name="Object 1028"/>
          <p:cNvGraphicFramePr>
            <a:graphicFrameLocks noChangeAspect="1"/>
          </p:cNvGraphicFramePr>
          <p:nvPr/>
        </p:nvGraphicFramePr>
        <p:xfrm>
          <a:off x="514350" y="2328863"/>
          <a:ext cx="39893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397760" imgH="535305" progId="Equation.DSMT4">
                  <p:embed/>
                </p:oleObj>
              </mc:Choice>
              <mc:Fallback>
                <p:oleObj name="" r:id="rId5" imgW="2397760" imgH="535305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350" y="2328863"/>
                        <a:ext cx="3989388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7" name="Object 1029"/>
          <p:cNvGraphicFramePr>
            <a:graphicFrameLocks noChangeAspect="1"/>
          </p:cNvGraphicFramePr>
          <p:nvPr/>
        </p:nvGraphicFramePr>
        <p:xfrm>
          <a:off x="558800" y="3184525"/>
          <a:ext cx="32369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3115" imgH="591185" progId="Equation.DSMT4">
                  <p:embed/>
                </p:oleObj>
              </mc:Choice>
              <mc:Fallback>
                <p:oleObj name="" r:id="rId7" imgW="2063115" imgH="59118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800" y="3184525"/>
                        <a:ext cx="3236913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1030"/>
          <p:cNvGraphicFramePr>
            <a:graphicFrameLocks noChangeAspect="1"/>
          </p:cNvGraphicFramePr>
          <p:nvPr/>
        </p:nvGraphicFramePr>
        <p:xfrm>
          <a:off x="727075" y="4340225"/>
          <a:ext cx="15557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892175" imgH="290195" progId="Equation.DSMT4">
                  <p:embed/>
                </p:oleObj>
              </mc:Choice>
              <mc:Fallback>
                <p:oleObj name="" r:id="rId9" imgW="892175" imgH="290195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7075" y="4340225"/>
                        <a:ext cx="155575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1"/>
          <p:cNvGrpSpPr/>
          <p:nvPr/>
        </p:nvGrpSpPr>
        <p:grpSpPr>
          <a:xfrm>
            <a:off x="4764088" y="1006475"/>
            <a:ext cx="4114800" cy="2667000"/>
            <a:chOff x="2928" y="1211"/>
            <a:chExt cx="2592" cy="1680"/>
          </a:xfrm>
        </p:grpSpPr>
        <p:sp>
          <p:nvSpPr>
            <p:cNvPr id="22538" name="Oval 1032"/>
            <p:cNvSpPr/>
            <p:nvPr/>
          </p:nvSpPr>
          <p:spPr>
            <a:xfrm>
              <a:off x="3408" y="1264"/>
              <a:ext cx="624" cy="1270"/>
            </a:xfrm>
            <a:prstGeom prst="ellipse">
              <a:avLst/>
            </a:prstGeom>
            <a:solidFill>
              <a:srgbClr val="00CC00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9" name="Oval 1033"/>
            <p:cNvSpPr/>
            <p:nvPr/>
          </p:nvSpPr>
          <p:spPr>
            <a:xfrm>
              <a:off x="3504" y="1264"/>
              <a:ext cx="624" cy="127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0" name="Oval 1034"/>
            <p:cNvSpPr/>
            <p:nvPr/>
          </p:nvSpPr>
          <p:spPr>
            <a:xfrm>
              <a:off x="4464" y="1238"/>
              <a:ext cx="624" cy="1270"/>
            </a:xfrm>
            <a:prstGeom prst="ellipse">
              <a:avLst/>
            </a:prstGeom>
            <a:solidFill>
              <a:srgbClr val="00CC00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1" name="Oval 1035"/>
            <p:cNvSpPr/>
            <p:nvPr/>
          </p:nvSpPr>
          <p:spPr>
            <a:xfrm>
              <a:off x="4560" y="1238"/>
              <a:ext cx="624" cy="127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2" name="Line 1036"/>
            <p:cNvSpPr/>
            <p:nvPr/>
          </p:nvSpPr>
          <p:spPr>
            <a:xfrm>
              <a:off x="3840" y="1910"/>
              <a:ext cx="624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43" name="Line 1037"/>
            <p:cNvSpPr/>
            <p:nvPr/>
          </p:nvSpPr>
          <p:spPr>
            <a:xfrm>
              <a:off x="4896" y="1910"/>
              <a:ext cx="624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44" name="Line 1038"/>
            <p:cNvSpPr/>
            <p:nvPr/>
          </p:nvSpPr>
          <p:spPr>
            <a:xfrm>
              <a:off x="2928" y="1910"/>
              <a:ext cx="480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45" name="Line 1039"/>
            <p:cNvSpPr/>
            <p:nvPr/>
          </p:nvSpPr>
          <p:spPr>
            <a:xfrm flipH="1">
              <a:off x="3600" y="1910"/>
              <a:ext cx="240" cy="480"/>
            </a:xfrm>
            <a:prstGeom prst="line">
              <a:avLst/>
            </a:prstGeom>
            <a:ln w="38100" cap="sq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2546" name="Line 1040"/>
            <p:cNvSpPr/>
            <p:nvPr/>
          </p:nvSpPr>
          <p:spPr>
            <a:xfrm flipV="1">
              <a:off x="4368" y="1478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47" name="Line 1041"/>
            <p:cNvSpPr/>
            <p:nvPr/>
          </p:nvSpPr>
          <p:spPr>
            <a:xfrm>
              <a:off x="3840" y="2534"/>
              <a:ext cx="0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48" name="Line 1042"/>
            <p:cNvSpPr/>
            <p:nvPr/>
          </p:nvSpPr>
          <p:spPr>
            <a:xfrm>
              <a:off x="4896" y="2534"/>
              <a:ext cx="0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49" name="Line 1043"/>
            <p:cNvSpPr/>
            <p:nvPr/>
          </p:nvSpPr>
          <p:spPr>
            <a:xfrm>
              <a:off x="3840" y="2726"/>
              <a:ext cx="28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2550" name="Line 1044"/>
            <p:cNvSpPr/>
            <p:nvPr/>
          </p:nvSpPr>
          <p:spPr>
            <a:xfrm>
              <a:off x="4560" y="2726"/>
              <a:ext cx="33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2551" name="Object 1045"/>
            <p:cNvGraphicFramePr>
              <a:graphicFrameLocks noChangeAspect="1"/>
            </p:cNvGraphicFramePr>
            <p:nvPr/>
          </p:nvGraphicFramePr>
          <p:xfrm>
            <a:off x="3771" y="1662"/>
            <a:ext cx="21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144780" imgH="178435" progId="Equation.3">
                    <p:embed/>
                  </p:oleObj>
                </mc:Choice>
                <mc:Fallback>
                  <p:oleObj name="" r:id="rId11" imgW="144780" imgH="17843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1" y="1662"/>
                          <a:ext cx="21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1046"/>
            <p:cNvGraphicFramePr>
              <a:graphicFrameLocks noChangeAspect="1"/>
            </p:cNvGraphicFramePr>
            <p:nvPr/>
          </p:nvGraphicFramePr>
          <p:xfrm>
            <a:off x="4819" y="1662"/>
            <a:ext cx="26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3" imgW="200660" imgH="178435" progId="Equation.3">
                    <p:embed/>
                  </p:oleObj>
                </mc:Choice>
                <mc:Fallback>
                  <p:oleObj name="" r:id="rId13" imgW="200660" imgH="17843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9" y="1662"/>
                          <a:ext cx="26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1047"/>
            <p:cNvGraphicFramePr>
              <a:graphicFrameLocks noChangeAspect="1"/>
            </p:cNvGraphicFramePr>
            <p:nvPr/>
          </p:nvGraphicFramePr>
          <p:xfrm>
            <a:off x="4227" y="1211"/>
            <a:ext cx="26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178435" imgH="200660" progId="Equation.DSMT4">
                    <p:embed/>
                  </p:oleObj>
                </mc:Choice>
                <mc:Fallback>
                  <p:oleObj name="" r:id="rId15" imgW="178435" imgH="20066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7" y="1211"/>
                          <a:ext cx="26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048"/>
            <p:cNvGraphicFramePr>
              <a:graphicFrameLocks noChangeAspect="1"/>
            </p:cNvGraphicFramePr>
            <p:nvPr/>
          </p:nvGraphicFramePr>
          <p:xfrm>
            <a:off x="4235" y="2602"/>
            <a:ext cx="19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7" imgW="88900" imgH="222885" progId="Equation.DSMT4">
                    <p:embed/>
                  </p:oleObj>
                </mc:Choice>
                <mc:Fallback>
                  <p:oleObj name="" r:id="rId17" imgW="88900" imgH="222885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5" y="2602"/>
                          <a:ext cx="19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1049"/>
            <p:cNvGraphicFramePr>
              <a:graphicFrameLocks noChangeAspect="1"/>
            </p:cNvGraphicFramePr>
            <p:nvPr/>
          </p:nvGraphicFramePr>
          <p:xfrm>
            <a:off x="3558" y="1958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9" imgW="144780" imgH="156210" progId="Equation.3">
                    <p:embed/>
                  </p:oleObj>
                </mc:Choice>
                <mc:Fallback>
                  <p:oleObj name="" r:id="rId19" imgW="144780" imgH="15621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8" y="1958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1050"/>
            <p:cNvGraphicFramePr>
              <a:graphicFrameLocks noChangeAspect="1"/>
            </p:cNvGraphicFramePr>
            <p:nvPr/>
          </p:nvGraphicFramePr>
          <p:xfrm>
            <a:off x="3771" y="2188"/>
            <a:ext cx="1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1" imgW="122555" imgH="122555" progId="Equation.3">
                    <p:embed/>
                  </p:oleObj>
                </mc:Choice>
                <mc:Fallback>
                  <p:oleObj name="" r:id="rId21" imgW="122555" imgH="12255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1" y="2188"/>
                          <a:ext cx="19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1051"/>
            <p:cNvGraphicFramePr>
              <a:graphicFrameLocks noChangeAspect="1"/>
            </p:cNvGraphicFramePr>
            <p:nvPr/>
          </p:nvGraphicFramePr>
          <p:xfrm>
            <a:off x="4719" y="2188"/>
            <a:ext cx="1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3" imgW="100330" imgH="33655" progId="Equation.3">
                    <p:embed/>
                  </p:oleObj>
                </mc:Choice>
                <mc:Fallback>
                  <p:oleObj name="" r:id="rId23" imgW="100330" imgH="3365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19" y="2188"/>
                          <a:ext cx="1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9260" name="Text Box 1052"/>
          <p:cNvSpPr txBox="1"/>
          <p:nvPr/>
        </p:nvSpPr>
        <p:spPr>
          <a:xfrm>
            <a:off x="284163" y="228600"/>
            <a:ext cx="8148637" cy="1117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因为电容器内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（传导）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且磁场分布应具有轴对称性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由全电流定理得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9261" name="Object 1053"/>
          <p:cNvGraphicFramePr>
            <a:graphicFrameLocks noChangeAspect="1"/>
          </p:cNvGraphicFramePr>
          <p:nvPr/>
        </p:nvGraphicFramePr>
        <p:xfrm>
          <a:off x="2306638" y="4098925"/>
          <a:ext cx="258603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5" imgW="1538605" imgH="591185" progId="Equation.DSMT4">
                  <p:embed/>
                </p:oleObj>
              </mc:Choice>
              <mc:Fallback>
                <p:oleObj name="" r:id="rId25" imgW="1538605" imgH="59118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6638" y="4098925"/>
                        <a:ext cx="2586037" cy="112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442913" y="250825"/>
          <a:ext cx="1104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501650" imgH="200660" progId="Equation.DSMT4">
                  <p:embed/>
                </p:oleObj>
              </mc:Choice>
              <mc:Fallback>
                <p:oleObj name="" r:id="rId1" imgW="501650" imgH="20066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2913" y="250825"/>
                        <a:ext cx="11049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5" name="Object 5"/>
          <p:cNvGraphicFramePr>
            <a:graphicFrameLocks noChangeAspect="1"/>
          </p:cNvGraphicFramePr>
          <p:nvPr/>
        </p:nvGraphicFramePr>
        <p:xfrm>
          <a:off x="339725" y="973138"/>
          <a:ext cx="3846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141220" imgH="412750" progId="Equation.DSMT4">
                  <p:embed/>
                </p:oleObj>
              </mc:Choice>
              <mc:Fallback>
                <p:oleObj name="" r:id="rId3" imgW="2141220" imgH="41275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725" y="973138"/>
                        <a:ext cx="38465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107950" y="1641475"/>
          <a:ext cx="54530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3044190" imgH="669290" progId="Equation.DSMT4">
                  <p:embed/>
                </p:oleObj>
              </mc:Choice>
              <mc:Fallback>
                <p:oleObj name="" r:id="rId5" imgW="3044190" imgH="66929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" y="1641475"/>
                        <a:ext cx="545306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7"/>
          <p:cNvGraphicFramePr>
            <a:graphicFrameLocks noChangeAspect="1"/>
          </p:cNvGraphicFramePr>
          <p:nvPr/>
        </p:nvGraphicFramePr>
        <p:xfrm>
          <a:off x="396875" y="3308350"/>
          <a:ext cx="1676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948055" imgH="290195" progId="Equation.DSMT4">
                  <p:embed/>
                </p:oleObj>
              </mc:Choice>
              <mc:Fallback>
                <p:oleObj name="" r:id="rId7" imgW="948055" imgH="29019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875" y="3308350"/>
                        <a:ext cx="16764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0"/>
          <p:cNvGrpSpPr/>
          <p:nvPr/>
        </p:nvGrpSpPr>
        <p:grpSpPr>
          <a:xfrm>
            <a:off x="4953000" y="261938"/>
            <a:ext cx="4114800" cy="2667000"/>
            <a:chOff x="2928" y="347"/>
            <a:chExt cx="2592" cy="1680"/>
          </a:xfrm>
        </p:grpSpPr>
        <p:sp>
          <p:nvSpPr>
            <p:cNvPr id="23560" name="Oval 1031"/>
            <p:cNvSpPr/>
            <p:nvPr/>
          </p:nvSpPr>
          <p:spPr>
            <a:xfrm>
              <a:off x="3408" y="400"/>
              <a:ext cx="624" cy="1270"/>
            </a:xfrm>
            <a:prstGeom prst="ellipse">
              <a:avLst/>
            </a:prstGeom>
            <a:solidFill>
              <a:srgbClr val="00CC00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61" name="Oval 1032"/>
            <p:cNvSpPr/>
            <p:nvPr/>
          </p:nvSpPr>
          <p:spPr>
            <a:xfrm>
              <a:off x="3504" y="400"/>
              <a:ext cx="624" cy="127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62" name="Oval 1033"/>
            <p:cNvSpPr/>
            <p:nvPr/>
          </p:nvSpPr>
          <p:spPr>
            <a:xfrm>
              <a:off x="4464" y="374"/>
              <a:ext cx="624" cy="1270"/>
            </a:xfrm>
            <a:prstGeom prst="ellipse">
              <a:avLst/>
            </a:prstGeom>
            <a:solidFill>
              <a:srgbClr val="00CC00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63" name="Oval 1034"/>
            <p:cNvSpPr/>
            <p:nvPr/>
          </p:nvSpPr>
          <p:spPr>
            <a:xfrm>
              <a:off x="4560" y="374"/>
              <a:ext cx="624" cy="127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64" name="Line 1035"/>
            <p:cNvSpPr/>
            <p:nvPr/>
          </p:nvSpPr>
          <p:spPr>
            <a:xfrm>
              <a:off x="3840" y="1046"/>
              <a:ext cx="624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5" name="Line 1036"/>
            <p:cNvSpPr/>
            <p:nvPr/>
          </p:nvSpPr>
          <p:spPr>
            <a:xfrm>
              <a:off x="4896" y="1046"/>
              <a:ext cx="624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6" name="Line 1037"/>
            <p:cNvSpPr/>
            <p:nvPr/>
          </p:nvSpPr>
          <p:spPr>
            <a:xfrm>
              <a:off x="2928" y="1046"/>
              <a:ext cx="480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7" name="Line 1038"/>
            <p:cNvSpPr/>
            <p:nvPr/>
          </p:nvSpPr>
          <p:spPr>
            <a:xfrm flipH="1">
              <a:off x="3600" y="1046"/>
              <a:ext cx="240" cy="480"/>
            </a:xfrm>
            <a:prstGeom prst="line">
              <a:avLst/>
            </a:prstGeom>
            <a:ln w="38100" cap="sq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3568" name="Line 1039"/>
            <p:cNvSpPr/>
            <p:nvPr/>
          </p:nvSpPr>
          <p:spPr>
            <a:xfrm flipV="1">
              <a:off x="4368" y="614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69" name="Line 1040"/>
            <p:cNvSpPr/>
            <p:nvPr/>
          </p:nvSpPr>
          <p:spPr>
            <a:xfrm>
              <a:off x="3840" y="1670"/>
              <a:ext cx="0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70" name="Line 1041"/>
            <p:cNvSpPr/>
            <p:nvPr/>
          </p:nvSpPr>
          <p:spPr>
            <a:xfrm>
              <a:off x="4896" y="1670"/>
              <a:ext cx="0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571" name="Line 1042"/>
            <p:cNvSpPr/>
            <p:nvPr/>
          </p:nvSpPr>
          <p:spPr>
            <a:xfrm>
              <a:off x="3840" y="1862"/>
              <a:ext cx="28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3572" name="Line 1043"/>
            <p:cNvSpPr/>
            <p:nvPr/>
          </p:nvSpPr>
          <p:spPr>
            <a:xfrm>
              <a:off x="4560" y="1862"/>
              <a:ext cx="33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3573" name="Object 9"/>
            <p:cNvGraphicFramePr>
              <a:graphicFrameLocks noChangeAspect="1"/>
            </p:cNvGraphicFramePr>
            <p:nvPr/>
          </p:nvGraphicFramePr>
          <p:xfrm>
            <a:off x="3771" y="798"/>
            <a:ext cx="21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" imgW="144780" imgH="178435" progId="Equation.3">
                    <p:embed/>
                  </p:oleObj>
                </mc:Choice>
                <mc:Fallback>
                  <p:oleObj name="" r:id="rId9" imgW="144780" imgH="178435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1" y="798"/>
                          <a:ext cx="21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10"/>
            <p:cNvGraphicFramePr>
              <a:graphicFrameLocks noChangeAspect="1"/>
            </p:cNvGraphicFramePr>
            <p:nvPr/>
          </p:nvGraphicFramePr>
          <p:xfrm>
            <a:off x="4819" y="798"/>
            <a:ext cx="26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1" imgW="200660" imgH="178435" progId="Equation.3">
                    <p:embed/>
                  </p:oleObj>
                </mc:Choice>
                <mc:Fallback>
                  <p:oleObj name="" r:id="rId11" imgW="200660" imgH="17843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9" y="798"/>
                          <a:ext cx="26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11"/>
            <p:cNvGraphicFramePr>
              <a:graphicFrameLocks noChangeAspect="1"/>
            </p:cNvGraphicFramePr>
            <p:nvPr/>
          </p:nvGraphicFramePr>
          <p:xfrm>
            <a:off x="4227" y="347"/>
            <a:ext cx="26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3" imgW="178435" imgH="200660" progId="Equation.DSMT4">
                    <p:embed/>
                  </p:oleObj>
                </mc:Choice>
                <mc:Fallback>
                  <p:oleObj name="" r:id="rId13" imgW="178435" imgH="20066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7" y="347"/>
                          <a:ext cx="262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2"/>
            <p:cNvGraphicFramePr>
              <a:graphicFrameLocks noChangeAspect="1"/>
            </p:cNvGraphicFramePr>
            <p:nvPr/>
          </p:nvGraphicFramePr>
          <p:xfrm>
            <a:off x="4235" y="1738"/>
            <a:ext cx="19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88900" imgH="222885" progId="Equation.DSMT4">
                    <p:embed/>
                  </p:oleObj>
                </mc:Choice>
                <mc:Fallback>
                  <p:oleObj name="" r:id="rId15" imgW="88900" imgH="222885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5" y="1738"/>
                          <a:ext cx="19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3"/>
            <p:cNvGraphicFramePr>
              <a:graphicFrameLocks noChangeAspect="1"/>
            </p:cNvGraphicFramePr>
            <p:nvPr/>
          </p:nvGraphicFramePr>
          <p:xfrm>
            <a:off x="3558" y="1094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7" imgW="144780" imgH="156210" progId="Equation.3">
                    <p:embed/>
                  </p:oleObj>
                </mc:Choice>
                <mc:Fallback>
                  <p:oleObj name="" r:id="rId17" imgW="144780" imgH="15621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8" y="1094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4"/>
            <p:cNvGraphicFramePr>
              <a:graphicFrameLocks noChangeAspect="1"/>
            </p:cNvGraphicFramePr>
            <p:nvPr/>
          </p:nvGraphicFramePr>
          <p:xfrm>
            <a:off x="3771" y="1324"/>
            <a:ext cx="1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9" imgW="122555" imgH="122555" progId="Equation.3">
                    <p:embed/>
                  </p:oleObj>
                </mc:Choice>
                <mc:Fallback>
                  <p:oleObj name="" r:id="rId19" imgW="122555" imgH="12255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1" y="1324"/>
                          <a:ext cx="19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15"/>
            <p:cNvGraphicFramePr>
              <a:graphicFrameLocks noChangeAspect="1"/>
            </p:cNvGraphicFramePr>
            <p:nvPr/>
          </p:nvGraphicFramePr>
          <p:xfrm>
            <a:off x="4719" y="1324"/>
            <a:ext cx="177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1" imgW="100330" imgH="33655" progId="Equation.3">
                    <p:embed/>
                  </p:oleObj>
                </mc:Choice>
                <mc:Fallback>
                  <p:oleObj name="" r:id="rId21" imgW="100330" imgH="3365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19" y="1324"/>
                          <a:ext cx="177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48" name="Object 8"/>
          <p:cNvGraphicFramePr>
            <a:graphicFrameLocks noChangeAspect="1"/>
          </p:cNvGraphicFramePr>
          <p:nvPr/>
        </p:nvGraphicFramePr>
        <p:xfrm>
          <a:off x="2216150" y="2935288"/>
          <a:ext cx="3094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3" imgW="1795145" imgH="669290" progId="Equation.DSMT4">
                  <p:embed/>
                </p:oleObj>
              </mc:Choice>
              <mc:Fallback>
                <p:oleObj name="" r:id="rId23" imgW="1795145" imgH="66929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6150" y="2935288"/>
                        <a:ext cx="3094038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1026"/>
          <p:cNvSpPr/>
          <p:nvPr/>
        </p:nvSpPr>
        <p:spPr>
          <a:xfrm>
            <a:off x="304800" y="76200"/>
            <a:ext cx="8534400" cy="65563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电磁波的应用</a:t>
            </a:r>
            <a:endParaRPr lang="zh-CN" altLang="en-US" sz="2800" dirty="0">
              <a:solidFill>
                <a:srgbClr val="3434F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　　从</a:t>
            </a:r>
            <a:r>
              <a:rPr lang="en-US" altLang="zh-CN" sz="2800" dirty="0">
                <a:latin typeface="Times New Roman" panose="02020603050405020304" pitchFamily="18" charset="0"/>
              </a:rPr>
              <a:t>1888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赫兹</a:t>
            </a:r>
            <a:r>
              <a:rPr lang="zh-CN" altLang="en-US" sz="2800" dirty="0">
                <a:latin typeface="Times New Roman" panose="02020603050405020304" pitchFamily="18" charset="0"/>
              </a:rPr>
              <a:t>用实验证明了电磁波的存在，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1895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800" dirty="0">
                <a:latin typeface="Times New Roman" panose="02020603050405020304" pitchFamily="18" charset="0"/>
              </a:rPr>
              <a:t>俄国科学家波波夫发明了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第一个无线电报系统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1914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年语音通信</a:t>
            </a:r>
            <a:r>
              <a:rPr lang="zh-CN" altLang="en-US" sz="2800" dirty="0">
                <a:latin typeface="Times New Roman" panose="02020603050405020304" pitchFamily="18" charset="0"/>
              </a:rPr>
              <a:t>成为可能。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1920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800" dirty="0">
                <a:latin typeface="Times New Roman" panose="02020603050405020304" pitchFamily="18" charset="0"/>
              </a:rPr>
              <a:t>商业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无线电广播</a:t>
            </a:r>
            <a:r>
              <a:rPr lang="zh-CN" altLang="en-US" sz="2800" dirty="0">
                <a:latin typeface="Times New Roman" panose="02020603050405020304" pitchFamily="18" charset="0"/>
              </a:rPr>
              <a:t>开始使用。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世纪</a:t>
            </a: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年代</a:t>
            </a:r>
            <a:r>
              <a:rPr lang="zh-CN" altLang="en-US" sz="2800" dirty="0">
                <a:latin typeface="Times New Roman" panose="02020603050405020304" pitchFamily="18" charset="0"/>
              </a:rPr>
              <a:t>发明了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雷达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40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年代</a:t>
            </a:r>
            <a:r>
              <a:rPr lang="zh-CN" altLang="en-US" sz="2800" dirty="0">
                <a:latin typeface="Times New Roman" panose="02020603050405020304" pitchFamily="18" charset="0"/>
              </a:rPr>
              <a:t>雷达和通讯得到飞速发展，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自</a:t>
            </a: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50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年代第一颗人造卫星上天，</a:t>
            </a:r>
            <a:r>
              <a:rPr lang="zh-CN" altLang="en-US" sz="2800" dirty="0">
                <a:latin typeface="Times New Roman" panose="02020603050405020304" pitchFamily="18" charset="0"/>
              </a:rPr>
              <a:t>卫星通讯事业得到迅猛发展。如今电磁波已在通讯、遥感、空间控测、军事应用、科学研究等诸多方面得到广泛的应用。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1026"/>
          <p:cNvSpPr txBox="1"/>
          <p:nvPr/>
        </p:nvSpPr>
        <p:spPr>
          <a:xfrm>
            <a:off x="304800" y="152400"/>
            <a:ext cx="8458200" cy="289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讨论题：</a:t>
            </a:r>
            <a:r>
              <a:rPr lang="zh-CN" altLang="en-US" sz="2800" dirty="0">
                <a:latin typeface="Times New Roman" panose="02020603050405020304" pitchFamily="18" charset="0"/>
              </a:rPr>
              <a:t>试就以下几个方面比较传导电流与位移电流的异同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）本质                   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）与磁场的关系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）在其中能存在的物质种类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）热效应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85379" name="Text Box 1027"/>
          <p:cNvSpPr txBox="1"/>
          <p:nvPr/>
        </p:nvSpPr>
        <p:spPr>
          <a:xfrm>
            <a:off x="323850" y="3032125"/>
            <a:ext cx="8610600" cy="3754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答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）传导电流是电荷的宏观定向移动； 位移电流是变化的电场产生的。</a:t>
            </a:r>
            <a:endParaRPr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）二者都服从安培环路定理</a:t>
            </a:r>
            <a:endParaRPr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）传导电流只存在于导体中；位移电流在导体、介质、真空中都可以存在。</a:t>
            </a:r>
            <a:endParaRPr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）导体中的传导电流要产生热效应，服从焦耳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楞次定律。位移电流在真空中无热效应。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1" name="Text Box 7"/>
          <p:cNvSpPr txBox="1"/>
          <p:nvPr/>
        </p:nvSpPr>
        <p:spPr>
          <a:xfrm>
            <a:off x="2143125" y="3286125"/>
            <a:ext cx="4959350" cy="925513"/>
          </a:xfrm>
          <a:prstGeom prst="rect">
            <a:avLst/>
          </a:pr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</a:rPr>
              <a:t>8-31</a:t>
            </a:r>
            <a:endParaRPr lang="zh-CN" altLang="en-US" sz="5400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7" name="Picture 4" descr="PE07677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4464050"/>
            <a:ext cx="2438400" cy="213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Text Box 8"/>
          <p:cNvSpPr txBox="1"/>
          <p:nvPr/>
        </p:nvSpPr>
        <p:spPr>
          <a:xfrm>
            <a:off x="2411413" y="1700213"/>
            <a:ext cx="3527425" cy="971550"/>
          </a:xfrm>
          <a:prstGeom prst="rect">
            <a:avLst/>
          </a:prstGeom>
          <a:solidFill>
            <a:srgbClr val="FFFF00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5400" dirty="0">
                <a:solidFill>
                  <a:srgbClr val="0000FF"/>
                </a:solidFill>
                <a:latin typeface="Times New Roman" panose="02020603050405020304" pitchFamily="18" charset="0"/>
              </a:rPr>
              <a:t>课外作业</a:t>
            </a:r>
            <a:endParaRPr lang="zh-CN" altLang="en-US" sz="5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Text Box 7"/>
          <p:cNvSpPr txBox="1"/>
          <p:nvPr/>
        </p:nvSpPr>
        <p:spPr>
          <a:xfrm>
            <a:off x="76200" y="228600"/>
            <a:ext cx="891540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85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麦克斯韦系统地总结了前人在电磁学研究上的全部成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就，并在此基础上加以发展，提出了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涡旋电场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位移电流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的假说，于</a:t>
            </a:r>
            <a:r>
              <a:rPr lang="en-US" altLang="zh-CN" sz="2800" dirty="0">
                <a:latin typeface="宋体" panose="02010600030101010101" pitchFamily="2" charset="-122"/>
              </a:rPr>
              <a:t>1865</a:t>
            </a:r>
            <a:r>
              <a:rPr lang="zh-CN" altLang="en-US" sz="2800" dirty="0">
                <a:latin typeface="宋体" panose="02010600030101010101" pitchFamily="2" charset="-122"/>
              </a:rPr>
              <a:t>年建立了完整的电磁场理论，由此理论科学地预言了电磁波的存在，而且进一步预言光是一定频率范围内的电磁波，揭示了光波和电磁波的统一性。这是继牛顿力学之后物理学的又一次大综合。 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919163" y="4379913"/>
          <a:ext cx="5942012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1115060" progId="Equation.3">
                  <p:embed/>
                </p:oleObj>
              </mc:Choice>
              <mc:Fallback>
                <p:oleObj name="" r:id="rId1" imgW="3746500" imgH="111506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434F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9163" y="4379913"/>
                        <a:ext cx="5942012" cy="160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000125" y="3000375"/>
          <a:ext cx="56388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590925" imgH="1115060" progId="Equation.3">
                  <p:embed/>
                </p:oleObj>
              </mc:Choice>
              <mc:Fallback>
                <p:oleObj name="" r:id="rId3" imgW="3590925" imgH="111506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0125" y="3000375"/>
                        <a:ext cx="5638800" cy="154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901700" y="5876925"/>
          <a:ext cx="55562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691255" imgH="557530" progId="Equation.3">
                  <p:embed/>
                </p:oleObj>
              </mc:Choice>
              <mc:Fallback>
                <p:oleObj name="" r:id="rId5" imgW="3691255" imgH="55753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1700" y="5876925"/>
                        <a:ext cx="5556250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/>
          <p:nvPr/>
        </p:nvSpPr>
        <p:spPr>
          <a:xfrm>
            <a:off x="615950" y="2500313"/>
            <a:ext cx="8528050" cy="455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8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在电磁场理论建立之前，已总结出的电磁学规律有：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763963" y="977900"/>
          <a:ext cx="4048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419985" imgH="624205" progId="Equation.3">
                  <p:embed/>
                </p:oleObj>
              </mc:Choice>
              <mc:Fallback>
                <p:oleObj name="" r:id="rId1" imgW="2419985" imgH="62420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434F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63963" y="977900"/>
                        <a:ext cx="40481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552700" y="2272348"/>
          <a:ext cx="403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929130" imgH="624205" progId="Equation.DSMT4">
                  <p:embed/>
                </p:oleObj>
              </mc:Choice>
              <mc:Fallback>
                <p:oleObj name="" r:id="rId3" imgW="1929130" imgH="62420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434F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2700" y="2272348"/>
                        <a:ext cx="4038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81000" y="3212465"/>
          <a:ext cx="3214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2185670" imgH="300990" progId="Equation.3">
                  <p:embed/>
                </p:oleObj>
              </mc:Choice>
              <mc:Fallback>
                <p:oleObj name="" r:id="rId5" imgW="2185670" imgH="30099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3212465"/>
                        <a:ext cx="3214688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735830" y="3132455"/>
          <a:ext cx="24717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1650365" imgH="513080" progId="Equation.3">
                  <p:embed/>
                </p:oleObj>
              </mc:Choice>
              <mc:Fallback>
                <p:oleObj name="" r:id="rId7" imgW="1650365" imgH="51308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35830" y="3132455"/>
                        <a:ext cx="2471738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/>
          <p:nvPr/>
        </p:nvSpPr>
        <p:spPr>
          <a:xfrm>
            <a:off x="228600" y="64135"/>
            <a:ext cx="8686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800" dirty="0">
                <a:solidFill>
                  <a:srgbClr val="3434F2"/>
                </a:solidFill>
                <a:latin typeface="宋体" panose="02010600030101010101" pitchFamily="2" charset="-122"/>
              </a:rPr>
              <a:t>二、涡旋电场</a:t>
            </a:r>
            <a:endParaRPr lang="zh-CN" altLang="en-US" sz="2800" dirty="0">
              <a:solidFill>
                <a:srgbClr val="3434F2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麦克斯韦为了解释感生电动势的产生，提出了</a:t>
            </a:r>
            <a:r>
              <a:rPr lang="zh-CN" altLang="en-US" sz="2800" dirty="0">
                <a:latin typeface="Courier New" panose="02070309020205020404" pitchFamily="49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涡旋电场</a:t>
            </a:r>
            <a:r>
              <a:rPr lang="zh-CN" altLang="en-US" sz="2800" dirty="0">
                <a:latin typeface="Courier New" panose="02070309020205020404" pitchFamily="49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假说，得到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131" name="Text Box 11"/>
          <p:cNvSpPr txBox="1"/>
          <p:nvPr/>
        </p:nvSpPr>
        <p:spPr>
          <a:xfrm>
            <a:off x="228600" y="3795395"/>
            <a:ext cx="8686800" cy="293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静电场的环路定理是上式的特例。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麦克斯韦分析了静电场的高斯定理和稳恒磁场的高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斯定理之后没有发现什么问题。麦克斯韦假设它们在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普遍情况下仍成立，实验也证实了这一点</a:t>
            </a:r>
            <a:r>
              <a:rPr lang="zh-CN" altLang="en-US" sz="2800" b="0" dirty="0">
                <a:latin typeface="宋体" panose="02010600030101010101" pitchFamily="2" charset="-122"/>
              </a:rPr>
              <a:t>。</a:t>
            </a:r>
            <a:endParaRPr lang="zh-CN" altLang="en-US" sz="2800" b="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  当麦克斯韦把稳恒磁场的安培环路定理应用到非稳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恒情况时，却遇到了矛盾，为了解决这一矛盾，他提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出了</a:t>
            </a:r>
            <a:r>
              <a:rPr lang="zh-CN" altLang="en-US" sz="2800" dirty="0">
                <a:latin typeface="Courier New" panose="02070309020205020404" pitchFamily="49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位移电流</a:t>
            </a:r>
            <a:r>
              <a:rPr lang="zh-CN" altLang="en-US" sz="2800" dirty="0">
                <a:latin typeface="Courier New" panose="02070309020205020404" pitchFamily="49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的假说。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/>
          <p:nvPr/>
        </p:nvSpPr>
        <p:spPr>
          <a:xfrm>
            <a:off x="311785" y="190627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由此可得到普遍情况下电场的环路定理</a:t>
            </a:r>
            <a:endParaRPr lang="zh-CN" altLang="en-US" sz="28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5943600" cy="91440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三、位移电流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引入：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稳恒磁场的安培环路定理为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Rectangle 3"/>
          <p:cNvSpPr/>
          <p:nvPr/>
        </p:nvSpPr>
        <p:spPr>
          <a:xfrm>
            <a:off x="228600" y="1905000"/>
            <a:ext cx="5867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将上式用于如图所示的非稳恒电路，则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09563" y="2382838"/>
          <a:ext cx="667067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813810" imgH="1148715" progId="Equation.3">
                  <p:embed/>
                </p:oleObj>
              </mc:Choice>
              <mc:Fallback>
                <p:oleObj name="" r:id="rId1" imgW="3813810" imgH="114871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563" y="2382838"/>
                        <a:ext cx="6670675" cy="176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1447800" y="1066800"/>
          <a:ext cx="2619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126490" imgH="513080" progId="Equation.DSMT4">
                  <p:embed/>
                </p:oleObj>
              </mc:Choice>
              <mc:Fallback>
                <p:oleObj name="" r:id="rId3" imgW="1126490" imgH="51308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1066800"/>
                        <a:ext cx="26193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381000" y="4038600"/>
            <a:ext cx="7391400" cy="685800"/>
            <a:chOff x="240" y="2544"/>
            <a:chExt cx="4656" cy="432"/>
          </a:xfrm>
        </p:grpSpPr>
        <p:sp>
          <p:nvSpPr>
            <p:cNvPr id="6176" name="Rectangle 5"/>
            <p:cNvSpPr/>
            <p:nvPr/>
          </p:nvSpPr>
          <p:spPr>
            <a:xfrm>
              <a:off x="240" y="2544"/>
              <a:ext cx="465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marL="342900" indent="-342900" eaLnBrk="1" hangingPunct="1">
                <a:spcBef>
                  <a:spcPct val="2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可见在非稳恒情况下            不再适用</a:t>
              </a:r>
              <a:r>
                <a:rPr lang="zh-CN" altLang="en-US" sz="2800" b="0" dirty="0">
                  <a:latin typeface="宋体" panose="02010600030101010101" pitchFamily="2" charset="-122"/>
                </a:rPr>
                <a:t>。</a:t>
              </a:r>
              <a:endParaRPr lang="zh-CN" altLang="en-US" sz="28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77" name="Object 29"/>
            <p:cNvGraphicFramePr>
              <a:graphicFrameLocks noChangeAspect="1"/>
            </p:cNvGraphicFramePr>
            <p:nvPr/>
          </p:nvGraphicFramePr>
          <p:xfrm>
            <a:off x="2400" y="2544"/>
            <a:ext cx="134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5" imgW="1126490" imgH="513080" progId="Equation.3">
                    <p:embed/>
                  </p:oleObj>
                </mc:Choice>
                <mc:Fallback>
                  <p:oleObj name="" r:id="rId5" imgW="1126490" imgH="51308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2544"/>
                          <a:ext cx="1344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5" name="Rectangle 31"/>
          <p:cNvSpPr/>
          <p:nvPr/>
        </p:nvSpPr>
        <p:spPr>
          <a:xfrm>
            <a:off x="762000" y="4724400"/>
            <a:ext cx="5943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如果安培环路定理对上述情况适用</a:t>
            </a:r>
            <a:r>
              <a:rPr lang="zh-CN" altLang="en-US" sz="2800" b="0" dirty="0">
                <a:latin typeface="宋体" panose="02010600030101010101" pitchFamily="2" charset="-122"/>
              </a:rPr>
              <a:t>，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6178" name="Text Box 34"/>
          <p:cNvSpPr txBox="1"/>
          <p:nvPr/>
        </p:nvSpPr>
        <p:spPr>
          <a:xfrm>
            <a:off x="228600" y="5257800"/>
            <a:ext cx="8686800" cy="137318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的值应该只跟 </a:t>
            </a:r>
            <a:r>
              <a:rPr lang="en-US" altLang="zh-CN" sz="2800" i="1" dirty="0">
                <a:latin typeface="Times New Roman" panose="02020603050405020304" pitchFamily="18" charset="0"/>
              </a:rPr>
              <a:t>L </a:t>
            </a:r>
            <a:r>
              <a:rPr lang="zh-CN" altLang="en-US" sz="2800" dirty="0">
                <a:latin typeface="Times New Roman" panose="02020603050405020304" pitchFamily="18" charset="0"/>
              </a:rPr>
              <a:t>的选择有关，而以 </a:t>
            </a:r>
            <a:r>
              <a:rPr lang="en-US" altLang="zh-CN" sz="2800" i="1" dirty="0">
                <a:latin typeface="Times New Roman" panose="02020603050405020304" pitchFamily="18" charset="0"/>
              </a:rPr>
              <a:t>L </a:t>
            </a:r>
            <a:r>
              <a:rPr lang="zh-CN" altLang="en-US" sz="2800" dirty="0">
                <a:latin typeface="Times New Roman" panose="02020603050405020304" pitchFamily="18" charset="0"/>
              </a:rPr>
              <a:t>为边界的曲面选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择无关。可见：在变化电流的 情况下，</a:t>
            </a:r>
            <a:r>
              <a:rPr lang="zh-CN" altLang="en-US" sz="2800" dirty="0">
                <a:latin typeface="宋体" panose="02010600030101010101" pitchFamily="2" charset="-122"/>
              </a:rPr>
              <a:t>安培环路定理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不适用，应采用新的规律来代替。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6629400" y="4648200"/>
          <a:ext cx="1962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724535" imgH="401320" progId="Equation.3">
                  <p:embed/>
                </p:oleObj>
              </mc:Choice>
              <mc:Fallback>
                <p:oleObj name="" r:id="rId7" imgW="724535" imgH="40132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434F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4648200"/>
                        <a:ext cx="19621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/>
          <p:cNvGrpSpPr/>
          <p:nvPr/>
        </p:nvGrpSpPr>
        <p:grpSpPr>
          <a:xfrm>
            <a:off x="6019800" y="609600"/>
            <a:ext cx="2819400" cy="2590800"/>
            <a:chOff x="3792" y="384"/>
            <a:chExt cx="1776" cy="1632"/>
          </a:xfrm>
        </p:grpSpPr>
        <p:sp>
          <p:nvSpPr>
            <p:cNvPr id="6155" name="Rectangle 8"/>
            <p:cNvSpPr/>
            <p:nvPr/>
          </p:nvSpPr>
          <p:spPr>
            <a:xfrm>
              <a:off x="4747" y="645"/>
              <a:ext cx="69" cy="3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6" name="Oval 9"/>
            <p:cNvSpPr/>
            <p:nvPr/>
          </p:nvSpPr>
          <p:spPr>
            <a:xfrm>
              <a:off x="4611" y="1755"/>
              <a:ext cx="273" cy="261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7" name="Rectangle 10"/>
            <p:cNvSpPr/>
            <p:nvPr/>
          </p:nvSpPr>
          <p:spPr>
            <a:xfrm>
              <a:off x="5157" y="645"/>
              <a:ext cx="69" cy="3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8" name="Line 11"/>
            <p:cNvSpPr/>
            <p:nvPr/>
          </p:nvSpPr>
          <p:spPr>
            <a:xfrm>
              <a:off x="4884" y="1886"/>
              <a:ext cx="68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9" name="Line 12"/>
            <p:cNvSpPr/>
            <p:nvPr/>
          </p:nvSpPr>
          <p:spPr>
            <a:xfrm>
              <a:off x="3792" y="841"/>
              <a:ext cx="1" cy="10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0" name="Line 13"/>
            <p:cNvSpPr/>
            <p:nvPr/>
          </p:nvSpPr>
          <p:spPr>
            <a:xfrm flipV="1">
              <a:off x="3792" y="841"/>
              <a:ext cx="10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1" name="Line 14"/>
            <p:cNvSpPr/>
            <p:nvPr/>
          </p:nvSpPr>
          <p:spPr>
            <a:xfrm>
              <a:off x="5567" y="841"/>
              <a:ext cx="1" cy="10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2" name="Line 15"/>
            <p:cNvSpPr/>
            <p:nvPr/>
          </p:nvSpPr>
          <p:spPr>
            <a:xfrm flipV="1">
              <a:off x="3860" y="1233"/>
              <a:ext cx="0" cy="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6163" name="Object 16"/>
            <p:cNvGraphicFramePr>
              <a:graphicFrameLocks noChangeAspect="1"/>
            </p:cNvGraphicFramePr>
            <p:nvPr/>
          </p:nvGraphicFramePr>
          <p:xfrm>
            <a:off x="3929" y="384"/>
            <a:ext cx="24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90500" imgH="215900" progId="Equation.3">
                    <p:embed/>
                  </p:oleObj>
                </mc:Choice>
                <mc:Fallback>
                  <p:oleObj name="" r:id="rId9" imgW="190500" imgH="215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29" y="384"/>
                          <a:ext cx="242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7"/>
            <p:cNvGraphicFramePr>
              <a:graphicFrameLocks noChangeAspect="1"/>
            </p:cNvGraphicFramePr>
            <p:nvPr/>
          </p:nvGraphicFramePr>
          <p:xfrm>
            <a:off x="4747" y="384"/>
            <a:ext cx="24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1" imgW="190500" imgH="215900" progId="Equation.3">
                    <p:embed/>
                  </p:oleObj>
                </mc:Choice>
                <mc:Fallback>
                  <p:oleObj name="" r:id="rId11" imgW="1905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47" y="384"/>
                          <a:ext cx="242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8"/>
            <p:cNvGraphicFramePr>
              <a:graphicFrameLocks noChangeAspect="1"/>
            </p:cNvGraphicFramePr>
            <p:nvPr/>
          </p:nvGraphicFramePr>
          <p:xfrm>
            <a:off x="3929" y="1363"/>
            <a:ext cx="2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3" imgW="139700" imgH="228600" progId="Equation.3">
                    <p:embed/>
                  </p:oleObj>
                </mc:Choice>
                <mc:Fallback>
                  <p:oleObj name="" r:id="rId13" imgW="139700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29" y="1363"/>
                          <a:ext cx="207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Freeform 19"/>
            <p:cNvSpPr/>
            <p:nvPr/>
          </p:nvSpPr>
          <p:spPr>
            <a:xfrm>
              <a:off x="4657" y="1824"/>
              <a:ext cx="182" cy="144"/>
            </a:xfrm>
            <a:custGeom>
              <a:avLst/>
              <a:gdLst>
                <a:gd name="txL" fmla="*/ 0 w 249"/>
                <a:gd name="txT" fmla="*/ 0 h 118"/>
                <a:gd name="txR" fmla="*/ 249 w 249"/>
                <a:gd name="txB" fmla="*/ 118 h 118"/>
              </a:gdLst>
              <a:ahLst/>
              <a:cxnLst>
                <a:cxn ang="0">
                  <a:pos x="0" y="383"/>
                </a:cxn>
                <a:cxn ang="0">
                  <a:pos x="6" y="319"/>
                </a:cxn>
                <a:cxn ang="0">
                  <a:pos x="13" y="453"/>
                </a:cxn>
                <a:cxn ang="0">
                  <a:pos x="13" y="244"/>
                </a:cxn>
                <a:cxn ang="0">
                  <a:pos x="15" y="182"/>
                </a:cxn>
              </a:cxnLst>
              <a:rect l="txL" t="txT" r="txR" b="txB"/>
              <a:pathLst>
                <a:path w="249" h="118">
                  <a:moveTo>
                    <a:pt x="0" y="64"/>
                  </a:moveTo>
                  <a:cubicBezTo>
                    <a:pt x="81" y="10"/>
                    <a:pt x="49" y="0"/>
                    <a:pt x="102" y="53"/>
                  </a:cubicBezTo>
                  <a:cubicBezTo>
                    <a:pt x="120" y="109"/>
                    <a:pt x="111" y="118"/>
                    <a:pt x="215" y="75"/>
                  </a:cubicBezTo>
                  <a:cubicBezTo>
                    <a:pt x="226" y="71"/>
                    <a:pt x="219" y="51"/>
                    <a:pt x="226" y="41"/>
                  </a:cubicBezTo>
                  <a:cubicBezTo>
                    <a:pt x="231" y="34"/>
                    <a:pt x="241" y="34"/>
                    <a:pt x="249" y="3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7" name="Line 20"/>
            <p:cNvSpPr/>
            <p:nvPr/>
          </p:nvSpPr>
          <p:spPr>
            <a:xfrm>
              <a:off x="5157" y="841"/>
              <a:ext cx="4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8" name="Oval 21"/>
            <p:cNvSpPr/>
            <p:nvPr/>
          </p:nvSpPr>
          <p:spPr>
            <a:xfrm>
              <a:off x="4384" y="528"/>
              <a:ext cx="273" cy="67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9" name="Freeform 22"/>
            <p:cNvSpPr/>
            <p:nvPr/>
          </p:nvSpPr>
          <p:spPr>
            <a:xfrm>
              <a:off x="4065" y="528"/>
              <a:ext cx="425" cy="672"/>
            </a:xfrm>
            <a:custGeom>
              <a:avLst/>
              <a:gdLst>
                <a:gd name="txL" fmla="*/ 0 w 448"/>
                <a:gd name="txT" fmla="*/ 0 h 672"/>
                <a:gd name="txR" fmla="*/ 448 w 448"/>
                <a:gd name="txB" fmla="*/ 672 h 672"/>
              </a:gdLst>
              <a:ahLst/>
              <a:cxnLst>
                <a:cxn ang="0">
                  <a:pos x="277" y="0"/>
                </a:cxn>
                <a:cxn ang="0">
                  <a:pos x="40" y="192"/>
                </a:cxn>
                <a:cxn ang="0">
                  <a:pos x="40" y="480"/>
                </a:cxn>
                <a:cxn ang="0">
                  <a:pos x="277" y="672"/>
                </a:cxn>
              </a:cxnLst>
              <a:rect l="txL" t="txT" r="txR" b="txB"/>
              <a:pathLst>
                <a:path w="448" h="672">
                  <a:moveTo>
                    <a:pt x="448" y="0"/>
                  </a:moveTo>
                  <a:cubicBezTo>
                    <a:pt x="288" y="56"/>
                    <a:pt x="128" y="112"/>
                    <a:pt x="64" y="192"/>
                  </a:cubicBezTo>
                  <a:cubicBezTo>
                    <a:pt x="0" y="272"/>
                    <a:pt x="0" y="400"/>
                    <a:pt x="64" y="480"/>
                  </a:cubicBezTo>
                  <a:cubicBezTo>
                    <a:pt x="128" y="560"/>
                    <a:pt x="384" y="640"/>
                    <a:pt x="448" y="672"/>
                  </a:cubicBez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0" name="Freeform 23"/>
            <p:cNvSpPr/>
            <p:nvPr/>
          </p:nvSpPr>
          <p:spPr>
            <a:xfrm>
              <a:off x="4521" y="528"/>
              <a:ext cx="455" cy="680"/>
            </a:xfrm>
            <a:custGeom>
              <a:avLst/>
              <a:gdLst>
                <a:gd name="txL" fmla="*/ 0 w 448"/>
                <a:gd name="txT" fmla="*/ 0 h 688"/>
                <a:gd name="txR" fmla="*/ 448 w 448"/>
                <a:gd name="txB" fmla="*/ 688 h 688"/>
              </a:gdLst>
              <a:ahLst/>
              <a:cxnLst>
                <a:cxn ang="0">
                  <a:pos x="0" y="8"/>
                </a:cxn>
                <a:cxn ang="0">
                  <a:pos x="114" y="8"/>
                </a:cxn>
                <a:cxn ang="0">
                  <a:pos x="276" y="47"/>
                </a:cxn>
                <a:cxn ang="0">
                  <a:pos x="386" y="95"/>
                </a:cxn>
                <a:cxn ang="0">
                  <a:pos x="497" y="221"/>
                </a:cxn>
                <a:cxn ang="0">
                  <a:pos x="497" y="354"/>
                </a:cxn>
                <a:cxn ang="0">
                  <a:pos x="441" y="440"/>
                </a:cxn>
                <a:cxn ang="0">
                  <a:pos x="386" y="526"/>
                </a:cxn>
                <a:cxn ang="0">
                  <a:pos x="276" y="569"/>
                </a:cxn>
                <a:cxn ang="0">
                  <a:pos x="163" y="612"/>
                </a:cxn>
                <a:cxn ang="0">
                  <a:pos x="0" y="612"/>
                </a:cxn>
              </a:cxnLst>
              <a:rect l="txL" t="txT" r="txR" b="txB"/>
              <a:pathLst>
                <a:path w="448" h="688">
                  <a:moveTo>
                    <a:pt x="0" y="8"/>
                  </a:moveTo>
                  <a:cubicBezTo>
                    <a:pt x="28" y="4"/>
                    <a:pt x="56" y="0"/>
                    <a:pt x="96" y="8"/>
                  </a:cubicBezTo>
                  <a:cubicBezTo>
                    <a:pt x="136" y="16"/>
                    <a:pt x="200" y="40"/>
                    <a:pt x="240" y="56"/>
                  </a:cubicBezTo>
                  <a:cubicBezTo>
                    <a:pt x="280" y="72"/>
                    <a:pt x="304" y="72"/>
                    <a:pt x="336" y="104"/>
                  </a:cubicBezTo>
                  <a:cubicBezTo>
                    <a:pt x="368" y="136"/>
                    <a:pt x="416" y="200"/>
                    <a:pt x="432" y="248"/>
                  </a:cubicBezTo>
                  <a:cubicBezTo>
                    <a:pt x="448" y="296"/>
                    <a:pt x="440" y="352"/>
                    <a:pt x="432" y="392"/>
                  </a:cubicBezTo>
                  <a:cubicBezTo>
                    <a:pt x="424" y="432"/>
                    <a:pt x="400" y="456"/>
                    <a:pt x="384" y="488"/>
                  </a:cubicBezTo>
                  <a:cubicBezTo>
                    <a:pt x="368" y="520"/>
                    <a:pt x="360" y="560"/>
                    <a:pt x="336" y="584"/>
                  </a:cubicBezTo>
                  <a:cubicBezTo>
                    <a:pt x="312" y="608"/>
                    <a:pt x="272" y="616"/>
                    <a:pt x="240" y="632"/>
                  </a:cubicBezTo>
                  <a:cubicBezTo>
                    <a:pt x="208" y="648"/>
                    <a:pt x="184" y="672"/>
                    <a:pt x="144" y="680"/>
                  </a:cubicBezTo>
                  <a:cubicBezTo>
                    <a:pt x="104" y="688"/>
                    <a:pt x="24" y="680"/>
                    <a:pt x="0" y="680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1" name="Line 24"/>
            <p:cNvSpPr/>
            <p:nvPr/>
          </p:nvSpPr>
          <p:spPr>
            <a:xfrm>
              <a:off x="3792" y="1872"/>
              <a:ext cx="8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" name="AutoShape 25"/>
            <p:cNvSpPr/>
            <p:nvPr/>
          </p:nvSpPr>
          <p:spPr>
            <a:xfrm>
              <a:off x="4338" y="768"/>
              <a:ext cx="92" cy="192"/>
            </a:xfrm>
            <a:prstGeom prst="downArrow">
              <a:avLst>
                <a:gd name="adj1" fmla="val 50000"/>
                <a:gd name="adj2" fmla="val 52173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73" name="AutoShape 26"/>
            <p:cNvSpPr/>
            <p:nvPr/>
          </p:nvSpPr>
          <p:spPr>
            <a:xfrm>
              <a:off x="4612" y="720"/>
              <a:ext cx="91" cy="192"/>
            </a:xfrm>
            <a:prstGeom prst="upArrow">
              <a:avLst>
                <a:gd name="adj1" fmla="val 50000"/>
                <a:gd name="adj2" fmla="val 52747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Line 38"/>
            <p:cNvSpPr/>
            <p:nvPr/>
          </p:nvSpPr>
          <p:spPr>
            <a:xfrm flipV="1">
              <a:off x="4560" y="84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4475" y="768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5" imgW="152400" imgH="165100" progId="Equation.3">
                    <p:embed/>
                  </p:oleObj>
                </mc:Choice>
                <mc:Fallback>
                  <p:oleObj name="" r:id="rId15" imgW="152400" imgH="1651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75" y="768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  <p:bldP spid="6147" grpId="0"/>
      <p:bldP spid="6175" grpId="0"/>
      <p:bldP spid="6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228600" y="304800"/>
            <a:ext cx="8686800" cy="22272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</a:rPr>
              <a:t>矛盾的根源在于传导电流在电容器极板间中断了，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因而整个电路传导电流是不连续的，虽然电容器极板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上积累的电荷不能跨越极板而形成传导电流，但它仍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然对极板空间或介质产生影响，即它们在极板间产生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了电场，下面研究这个电场如何随时间变化</a:t>
            </a:r>
            <a:r>
              <a:rPr lang="zh-CN" altLang="en-US" sz="2800" b="0" dirty="0">
                <a:latin typeface="Times New Roman" panose="02020603050405020304" pitchFamily="18" charset="0"/>
              </a:rPr>
              <a:t>。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6843713" y="3644900"/>
            <a:ext cx="2120900" cy="2552700"/>
            <a:chOff x="4311" y="2296"/>
            <a:chExt cx="1336" cy="1608"/>
          </a:xfrm>
        </p:grpSpPr>
        <p:sp>
          <p:nvSpPr>
            <p:cNvPr id="7176" name="Rectangle 4"/>
            <p:cNvSpPr/>
            <p:nvPr/>
          </p:nvSpPr>
          <p:spPr>
            <a:xfrm>
              <a:off x="5204" y="2584"/>
              <a:ext cx="144" cy="1056"/>
            </a:xfrm>
            <a:prstGeom prst="rect">
              <a:avLst/>
            </a:prstGeom>
            <a:solidFill>
              <a:schemeClr val="hlink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77" name="Line 5"/>
            <p:cNvSpPr/>
            <p:nvPr/>
          </p:nvSpPr>
          <p:spPr>
            <a:xfrm>
              <a:off x="4820" y="268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8" name="Line 6"/>
            <p:cNvSpPr/>
            <p:nvPr/>
          </p:nvSpPr>
          <p:spPr>
            <a:xfrm>
              <a:off x="4820" y="282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9" name="Line 7"/>
            <p:cNvSpPr/>
            <p:nvPr/>
          </p:nvSpPr>
          <p:spPr>
            <a:xfrm>
              <a:off x="4820" y="2968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0" name="Line 8"/>
            <p:cNvSpPr/>
            <p:nvPr/>
          </p:nvSpPr>
          <p:spPr>
            <a:xfrm>
              <a:off x="4820" y="3112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1" name="Line 9"/>
            <p:cNvSpPr/>
            <p:nvPr/>
          </p:nvSpPr>
          <p:spPr>
            <a:xfrm>
              <a:off x="4820" y="325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2" name="Line 10"/>
            <p:cNvSpPr/>
            <p:nvPr/>
          </p:nvSpPr>
          <p:spPr>
            <a:xfrm>
              <a:off x="4820" y="340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3" name="Line 11"/>
            <p:cNvSpPr/>
            <p:nvPr/>
          </p:nvSpPr>
          <p:spPr>
            <a:xfrm>
              <a:off x="4820" y="354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4" name="Rectangle 12"/>
            <p:cNvSpPr/>
            <p:nvPr/>
          </p:nvSpPr>
          <p:spPr>
            <a:xfrm>
              <a:off x="4676" y="2584"/>
              <a:ext cx="144" cy="1056"/>
            </a:xfrm>
            <a:prstGeom prst="rect">
              <a:avLst/>
            </a:prstGeom>
            <a:solidFill>
              <a:schemeClr val="hlink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5" name="Object 13"/>
            <p:cNvGraphicFramePr>
              <a:graphicFrameLocks noChangeAspect="1"/>
            </p:cNvGraphicFramePr>
            <p:nvPr/>
          </p:nvGraphicFramePr>
          <p:xfrm>
            <a:off x="4895" y="3604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200660" imgH="234315" progId="Equation.3">
                    <p:embed/>
                  </p:oleObj>
                </mc:Choice>
                <mc:Fallback>
                  <p:oleObj name="" r:id="rId1" imgW="200660" imgH="23431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434F2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5" y="3604"/>
                          <a:ext cx="28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14"/>
            <p:cNvGraphicFramePr>
              <a:graphicFrameLocks noChangeAspect="1"/>
            </p:cNvGraphicFramePr>
            <p:nvPr/>
          </p:nvGraphicFramePr>
          <p:xfrm>
            <a:off x="4676" y="2584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167005" imgH="167005" progId="Equation.3">
                    <p:embed/>
                  </p:oleObj>
                </mc:Choice>
                <mc:Fallback>
                  <p:oleObj name="" r:id="rId3" imgW="167005" imgH="16700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2584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15"/>
            <p:cNvGraphicFramePr>
              <a:graphicFrameLocks noChangeAspect="1"/>
            </p:cNvGraphicFramePr>
            <p:nvPr/>
          </p:nvGraphicFramePr>
          <p:xfrm>
            <a:off x="4676" y="272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67005" imgH="167005" progId="Equation.3">
                    <p:embed/>
                  </p:oleObj>
                </mc:Choice>
                <mc:Fallback>
                  <p:oleObj name="" r:id="rId5" imgW="167005" imgH="16700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272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16"/>
            <p:cNvGraphicFramePr>
              <a:graphicFrameLocks noChangeAspect="1"/>
            </p:cNvGraphicFramePr>
            <p:nvPr/>
          </p:nvGraphicFramePr>
          <p:xfrm>
            <a:off x="4676" y="2872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67005" imgH="167005" progId="Equation.3">
                    <p:embed/>
                  </p:oleObj>
                </mc:Choice>
                <mc:Fallback>
                  <p:oleObj name="" r:id="rId7" imgW="167005" imgH="16700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2872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7"/>
            <p:cNvGraphicFramePr>
              <a:graphicFrameLocks noChangeAspect="1"/>
            </p:cNvGraphicFramePr>
            <p:nvPr/>
          </p:nvGraphicFramePr>
          <p:xfrm>
            <a:off x="4676" y="3016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167005" imgH="167005" progId="Equation.3">
                    <p:embed/>
                  </p:oleObj>
                </mc:Choice>
                <mc:Fallback>
                  <p:oleObj name="" r:id="rId9" imgW="167005" imgH="16700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3016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8"/>
            <p:cNvGraphicFramePr>
              <a:graphicFrameLocks noChangeAspect="1"/>
            </p:cNvGraphicFramePr>
            <p:nvPr/>
          </p:nvGraphicFramePr>
          <p:xfrm>
            <a:off x="4676" y="3160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167005" imgH="167005" progId="Equation.3">
                    <p:embed/>
                  </p:oleObj>
                </mc:Choice>
                <mc:Fallback>
                  <p:oleObj name="" r:id="rId11" imgW="167005" imgH="16700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3160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19"/>
            <p:cNvGraphicFramePr>
              <a:graphicFrameLocks noChangeAspect="1"/>
            </p:cNvGraphicFramePr>
            <p:nvPr/>
          </p:nvGraphicFramePr>
          <p:xfrm>
            <a:off x="4676" y="3304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167005" imgH="167005" progId="Equation.3">
                    <p:embed/>
                  </p:oleObj>
                </mc:Choice>
                <mc:Fallback>
                  <p:oleObj name="" r:id="rId13" imgW="167005" imgH="16700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3304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20"/>
            <p:cNvGraphicFramePr>
              <a:graphicFrameLocks noChangeAspect="1"/>
            </p:cNvGraphicFramePr>
            <p:nvPr/>
          </p:nvGraphicFramePr>
          <p:xfrm>
            <a:off x="4676" y="344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167005" imgH="167005" progId="Equation.3">
                    <p:embed/>
                  </p:oleObj>
                </mc:Choice>
                <mc:Fallback>
                  <p:oleObj name="" r:id="rId15" imgW="167005" imgH="16700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6" y="344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1"/>
            <p:cNvGraphicFramePr>
              <a:graphicFrameLocks noChangeAspect="1"/>
            </p:cNvGraphicFramePr>
            <p:nvPr/>
          </p:nvGraphicFramePr>
          <p:xfrm>
            <a:off x="5147" y="2632"/>
            <a:ext cx="203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7" imgW="139700" imgH="76200" progId="Equation.3">
                    <p:embed/>
                  </p:oleObj>
                </mc:Choice>
                <mc:Fallback>
                  <p:oleObj name="" r:id="rId17" imgW="139700" imgH="76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7" y="2632"/>
                          <a:ext cx="203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2"/>
            <p:cNvGraphicFramePr>
              <a:graphicFrameLocks noChangeAspect="1"/>
            </p:cNvGraphicFramePr>
            <p:nvPr/>
          </p:nvGraphicFramePr>
          <p:xfrm>
            <a:off x="5147" y="2776"/>
            <a:ext cx="203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139700" imgH="76200" progId="Equation.3">
                    <p:embed/>
                  </p:oleObj>
                </mc:Choice>
                <mc:Fallback>
                  <p:oleObj name="" r:id="rId19" imgW="139700" imgH="76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7" y="2776"/>
                          <a:ext cx="203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23"/>
            <p:cNvGraphicFramePr>
              <a:graphicFrameLocks noChangeAspect="1"/>
            </p:cNvGraphicFramePr>
            <p:nvPr/>
          </p:nvGraphicFramePr>
          <p:xfrm>
            <a:off x="5147" y="2920"/>
            <a:ext cx="203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0" imgW="139700" imgH="76200" progId="Equation.3">
                    <p:embed/>
                  </p:oleObj>
                </mc:Choice>
                <mc:Fallback>
                  <p:oleObj name="" r:id="rId20" imgW="139700" imgH="76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7" y="2920"/>
                          <a:ext cx="203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24"/>
            <p:cNvGraphicFramePr>
              <a:graphicFrameLocks noChangeAspect="1"/>
            </p:cNvGraphicFramePr>
            <p:nvPr/>
          </p:nvGraphicFramePr>
          <p:xfrm>
            <a:off x="5147" y="3064"/>
            <a:ext cx="203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1" imgW="139700" imgH="76200" progId="Equation.3">
                    <p:embed/>
                  </p:oleObj>
                </mc:Choice>
                <mc:Fallback>
                  <p:oleObj name="" r:id="rId21" imgW="139700" imgH="76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7" y="3064"/>
                          <a:ext cx="203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25"/>
            <p:cNvGraphicFramePr>
              <a:graphicFrameLocks noChangeAspect="1"/>
            </p:cNvGraphicFramePr>
            <p:nvPr/>
          </p:nvGraphicFramePr>
          <p:xfrm>
            <a:off x="5147" y="3208"/>
            <a:ext cx="203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2" imgW="139700" imgH="76200" progId="Equation.3">
                    <p:embed/>
                  </p:oleObj>
                </mc:Choice>
                <mc:Fallback>
                  <p:oleObj name="" r:id="rId22" imgW="139700" imgH="76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7" y="3208"/>
                          <a:ext cx="203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26"/>
            <p:cNvGraphicFramePr>
              <a:graphicFrameLocks noChangeAspect="1"/>
            </p:cNvGraphicFramePr>
            <p:nvPr/>
          </p:nvGraphicFramePr>
          <p:xfrm>
            <a:off x="5147" y="3352"/>
            <a:ext cx="203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3" imgW="139700" imgH="76200" progId="Equation.3">
                    <p:embed/>
                  </p:oleObj>
                </mc:Choice>
                <mc:Fallback>
                  <p:oleObj name="" r:id="rId23" imgW="139700" imgH="76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7" y="3352"/>
                          <a:ext cx="203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27"/>
            <p:cNvGraphicFramePr>
              <a:graphicFrameLocks noChangeAspect="1"/>
            </p:cNvGraphicFramePr>
            <p:nvPr/>
          </p:nvGraphicFramePr>
          <p:xfrm>
            <a:off x="5146" y="3475"/>
            <a:ext cx="21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4" imgW="139700" imgH="76200" progId="Equation.3">
                    <p:embed/>
                  </p:oleObj>
                </mc:Choice>
                <mc:Fallback>
                  <p:oleObj name="" r:id="rId24" imgW="139700" imgH="76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6" y="3475"/>
                          <a:ext cx="212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AutoShape 28"/>
            <p:cNvSpPr/>
            <p:nvPr/>
          </p:nvSpPr>
          <p:spPr>
            <a:xfrm>
              <a:off x="4340" y="306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33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01" name="AutoShape 29"/>
            <p:cNvSpPr/>
            <p:nvPr/>
          </p:nvSpPr>
          <p:spPr>
            <a:xfrm>
              <a:off x="5300" y="306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33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02" name="Object 30"/>
            <p:cNvGraphicFramePr>
              <a:graphicFrameLocks noChangeAspect="1"/>
            </p:cNvGraphicFramePr>
            <p:nvPr/>
          </p:nvGraphicFramePr>
          <p:xfrm>
            <a:off x="4311" y="2680"/>
            <a:ext cx="24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5" imgW="139700" imgH="228600" progId="Equation.3">
                    <p:embed/>
                  </p:oleObj>
                </mc:Choice>
                <mc:Fallback>
                  <p:oleObj name="" r:id="rId25" imgW="1397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311" y="2680"/>
                          <a:ext cx="247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1"/>
            <p:cNvGraphicFramePr>
              <a:graphicFrameLocks noChangeAspect="1"/>
            </p:cNvGraphicFramePr>
            <p:nvPr/>
          </p:nvGraphicFramePr>
          <p:xfrm>
            <a:off x="5401" y="2680"/>
            <a:ext cx="24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7" imgW="139700" imgH="228600" progId="Equation.3">
                    <p:embed/>
                  </p:oleObj>
                </mc:Choice>
                <mc:Fallback>
                  <p:oleObj name="" r:id="rId27" imgW="1397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401" y="2680"/>
                          <a:ext cx="246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Object 32"/>
            <p:cNvGraphicFramePr>
              <a:graphicFrameLocks noChangeAspect="1"/>
            </p:cNvGraphicFramePr>
            <p:nvPr/>
          </p:nvGraphicFramePr>
          <p:xfrm>
            <a:off x="4604" y="3612"/>
            <a:ext cx="26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8" imgW="178435" imgH="222885" progId="Equation.3">
                    <p:embed/>
                  </p:oleObj>
                </mc:Choice>
                <mc:Fallback>
                  <p:oleObj name="" r:id="rId28" imgW="178435" imgH="22288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4" y="3612"/>
                          <a:ext cx="26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33"/>
            <p:cNvGraphicFramePr>
              <a:graphicFrameLocks noChangeAspect="1"/>
            </p:cNvGraphicFramePr>
            <p:nvPr/>
          </p:nvGraphicFramePr>
          <p:xfrm>
            <a:off x="4525" y="2296"/>
            <a:ext cx="34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0" imgW="390525" imgH="290195" progId="Equation.3">
                    <p:embed/>
                  </p:oleObj>
                </mc:Choice>
                <mc:Fallback>
                  <p:oleObj name="" r:id="rId30" imgW="390525" imgH="29019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5" y="2296"/>
                          <a:ext cx="343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34"/>
            <p:cNvGraphicFramePr>
              <a:graphicFrameLocks noChangeAspect="1"/>
            </p:cNvGraphicFramePr>
            <p:nvPr/>
          </p:nvGraphicFramePr>
          <p:xfrm>
            <a:off x="5108" y="2296"/>
            <a:ext cx="3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2" imgW="368300" imgH="290195" progId="Equation.3">
                    <p:embed/>
                  </p:oleObj>
                </mc:Choice>
                <mc:Fallback>
                  <p:oleObj name="" r:id="rId32" imgW="368300" imgH="29019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" y="2296"/>
                          <a:ext cx="32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35"/>
          <p:cNvSpPr txBox="1"/>
          <p:nvPr/>
        </p:nvSpPr>
        <p:spPr>
          <a:xfrm>
            <a:off x="381000" y="2743200"/>
            <a:ext cx="6351588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</a:rPr>
              <a:t>当电荷积累分别为 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</a:rPr>
              <a:t>( t ) </a:t>
            </a:r>
            <a:r>
              <a:rPr lang="zh-CN" altLang="en-US" sz="2800" dirty="0">
                <a:latin typeface="Times New Roman" panose="02020603050405020304" pitchFamily="18" charset="0"/>
              </a:rPr>
              <a:t>和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 ( t 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时，面电荷密度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Text Box 37"/>
          <p:cNvSpPr txBox="1"/>
          <p:nvPr/>
        </p:nvSpPr>
        <p:spPr>
          <a:xfrm>
            <a:off x="228600" y="4797425"/>
            <a:ext cx="6575425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为穿过电容器中的电位移通量，两取导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2667000" y="5530850"/>
          <a:ext cx="29654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4" imgW="1014730" imgH="557530" progId="Equation.3">
                  <p:embed/>
                </p:oleObj>
              </mc:Choice>
              <mc:Fallback>
                <p:oleObj name="" r:id="rId34" imgW="1014730" imgH="55753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5530850"/>
                        <a:ext cx="296545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Object 47"/>
          <p:cNvGraphicFramePr>
            <a:graphicFrameLocks noChangeAspect="1"/>
          </p:cNvGraphicFramePr>
          <p:nvPr/>
        </p:nvGraphicFramePr>
        <p:xfrm>
          <a:off x="323850" y="3860800"/>
          <a:ext cx="64801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6" imgW="3791585" imgH="557530" progId="Equation.3">
                  <p:embed/>
                </p:oleObj>
              </mc:Choice>
              <mc:Fallback>
                <p:oleObj name="" r:id="rId36" imgW="3791585" imgH="55753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7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3860800"/>
                        <a:ext cx="648017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457200" y="1752600"/>
            <a:ext cx="70866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对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面来说，</a:t>
            </a:r>
            <a:r>
              <a:rPr lang="en-US" altLang="zh-CN" sz="2800" i="1" dirty="0">
                <a:latin typeface="Times New Roman" panose="02020603050405020304" pitchFamily="18" charset="0"/>
              </a:rPr>
              <a:t>Φ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D </a:t>
            </a:r>
            <a:r>
              <a:rPr lang="zh-CN" altLang="en-US" sz="2800" dirty="0">
                <a:latin typeface="Times New Roman" panose="02020603050405020304" pitchFamily="18" charset="0"/>
              </a:rPr>
              <a:t>是穿过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</a:rPr>
              <a:t>面的电位移通量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04800" y="2362200"/>
          <a:ext cx="57594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234055" imgH="669290" progId="Equation.3">
                  <p:embed/>
                </p:oleObj>
              </mc:Choice>
              <mc:Fallback>
                <p:oleObj name="" r:id="rId1" imgW="3234055" imgH="66929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2362200"/>
                        <a:ext cx="575945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00200" y="762000"/>
          <a:ext cx="5562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955290" imgH="557530" progId="Equation.3">
                  <p:embed/>
                </p:oleObj>
              </mc:Choice>
              <mc:Fallback>
                <p:oleObj name="" r:id="rId3" imgW="2955290" imgH="55753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434F2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762000"/>
                        <a:ext cx="556260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/>
          <p:nvPr/>
        </p:nvSpPr>
        <p:spPr>
          <a:xfrm>
            <a:off x="228600" y="228600"/>
            <a:ext cx="86868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由电荷守恒定律，左极板上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</a:rPr>
              <a:t>随时间的变化率等于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</a:rPr>
              <a:t> 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6891" name="Text Box 27"/>
          <p:cNvSpPr txBox="1"/>
          <p:nvPr/>
        </p:nvSpPr>
        <p:spPr>
          <a:xfrm>
            <a:off x="304800" y="3433763"/>
            <a:ext cx="5257800" cy="222726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表明穿过曲面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</a:rPr>
              <a:t>的传导电流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与穿过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</a:rPr>
              <a:t>面电位移通量随时间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的变化率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</a:rPr>
              <a:t>／</a:t>
            </a:r>
            <a:r>
              <a:rPr lang="en-US" altLang="zh-CN" sz="2800" i="1" dirty="0">
                <a:latin typeface="Times New Roman" panose="02020603050405020304" pitchFamily="18" charset="0"/>
              </a:rPr>
              <a:t>dt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数值相等，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正负相同。而二者量纲也相同。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Maxwell </a:t>
            </a:r>
            <a:r>
              <a:rPr lang="zh-CN" altLang="en-US" sz="2800" dirty="0">
                <a:latin typeface="Times New Roman" panose="02020603050405020304" pitchFamily="18" charset="0"/>
              </a:rPr>
              <a:t>把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1447800" y="5686425"/>
          <a:ext cx="59515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211830" imgH="568960" progId="Equation.3">
                  <p:embed/>
                </p:oleObj>
              </mc:Choice>
              <mc:Fallback>
                <p:oleObj name="" r:id="rId5" imgW="3211830" imgH="56896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686425"/>
                        <a:ext cx="5951538" cy="973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6019800" y="3048000"/>
            <a:ext cx="2819400" cy="2590800"/>
            <a:chOff x="3792" y="384"/>
            <a:chExt cx="1776" cy="1632"/>
          </a:xfrm>
        </p:grpSpPr>
        <p:sp>
          <p:nvSpPr>
            <p:cNvPr id="8201" name="Rectangle 30"/>
            <p:cNvSpPr/>
            <p:nvPr/>
          </p:nvSpPr>
          <p:spPr>
            <a:xfrm>
              <a:off x="4747" y="645"/>
              <a:ext cx="69" cy="3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2" name="Oval 31"/>
            <p:cNvSpPr/>
            <p:nvPr/>
          </p:nvSpPr>
          <p:spPr>
            <a:xfrm>
              <a:off x="4611" y="1755"/>
              <a:ext cx="273" cy="261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3" name="Rectangle 32"/>
            <p:cNvSpPr/>
            <p:nvPr/>
          </p:nvSpPr>
          <p:spPr>
            <a:xfrm>
              <a:off x="5157" y="645"/>
              <a:ext cx="69" cy="3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4" name="Line 33"/>
            <p:cNvSpPr/>
            <p:nvPr/>
          </p:nvSpPr>
          <p:spPr>
            <a:xfrm>
              <a:off x="4884" y="1886"/>
              <a:ext cx="68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5" name="Line 34"/>
            <p:cNvSpPr/>
            <p:nvPr/>
          </p:nvSpPr>
          <p:spPr>
            <a:xfrm>
              <a:off x="3792" y="841"/>
              <a:ext cx="1" cy="10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6" name="Line 35"/>
            <p:cNvSpPr/>
            <p:nvPr/>
          </p:nvSpPr>
          <p:spPr>
            <a:xfrm flipV="1">
              <a:off x="3792" y="841"/>
              <a:ext cx="10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7" name="Line 36"/>
            <p:cNvSpPr/>
            <p:nvPr/>
          </p:nvSpPr>
          <p:spPr>
            <a:xfrm>
              <a:off x="5567" y="841"/>
              <a:ext cx="1" cy="10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8" name="Line 37"/>
            <p:cNvSpPr/>
            <p:nvPr/>
          </p:nvSpPr>
          <p:spPr>
            <a:xfrm flipV="1">
              <a:off x="3860" y="1233"/>
              <a:ext cx="0" cy="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8209" name="Object 38"/>
            <p:cNvGraphicFramePr>
              <a:graphicFrameLocks noChangeAspect="1"/>
            </p:cNvGraphicFramePr>
            <p:nvPr/>
          </p:nvGraphicFramePr>
          <p:xfrm>
            <a:off x="3929" y="384"/>
            <a:ext cx="24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7" imgW="190500" imgH="215900" progId="Equation.3">
                    <p:embed/>
                  </p:oleObj>
                </mc:Choice>
                <mc:Fallback>
                  <p:oleObj name="" r:id="rId7" imgW="190500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29" y="384"/>
                          <a:ext cx="242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39"/>
            <p:cNvGraphicFramePr>
              <a:graphicFrameLocks noChangeAspect="1"/>
            </p:cNvGraphicFramePr>
            <p:nvPr/>
          </p:nvGraphicFramePr>
          <p:xfrm>
            <a:off x="4747" y="384"/>
            <a:ext cx="24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9" imgW="190500" imgH="215900" progId="Equation.3">
                    <p:embed/>
                  </p:oleObj>
                </mc:Choice>
                <mc:Fallback>
                  <p:oleObj name="" r:id="rId9" imgW="190500" imgH="2159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7" y="384"/>
                          <a:ext cx="242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40"/>
            <p:cNvGraphicFramePr>
              <a:graphicFrameLocks noChangeAspect="1"/>
            </p:cNvGraphicFramePr>
            <p:nvPr/>
          </p:nvGraphicFramePr>
          <p:xfrm>
            <a:off x="3929" y="1363"/>
            <a:ext cx="2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1" imgW="139700" imgH="228600" progId="Equation.3">
                    <p:embed/>
                  </p:oleObj>
                </mc:Choice>
                <mc:Fallback>
                  <p:oleObj name="" r:id="rId11" imgW="139700" imgH="2286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29" y="1363"/>
                          <a:ext cx="207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Freeform 41"/>
            <p:cNvSpPr/>
            <p:nvPr/>
          </p:nvSpPr>
          <p:spPr>
            <a:xfrm>
              <a:off x="4657" y="1824"/>
              <a:ext cx="182" cy="144"/>
            </a:xfrm>
            <a:custGeom>
              <a:avLst/>
              <a:gdLst>
                <a:gd name="txL" fmla="*/ 0 w 249"/>
                <a:gd name="txT" fmla="*/ 0 h 118"/>
                <a:gd name="txR" fmla="*/ 249 w 249"/>
                <a:gd name="txB" fmla="*/ 118 h 118"/>
              </a:gdLst>
              <a:ahLst/>
              <a:cxnLst>
                <a:cxn ang="0">
                  <a:pos x="0" y="383"/>
                </a:cxn>
                <a:cxn ang="0">
                  <a:pos x="6" y="319"/>
                </a:cxn>
                <a:cxn ang="0">
                  <a:pos x="13" y="453"/>
                </a:cxn>
                <a:cxn ang="0">
                  <a:pos x="13" y="244"/>
                </a:cxn>
                <a:cxn ang="0">
                  <a:pos x="15" y="182"/>
                </a:cxn>
              </a:cxnLst>
              <a:rect l="txL" t="txT" r="txR" b="txB"/>
              <a:pathLst>
                <a:path w="249" h="118">
                  <a:moveTo>
                    <a:pt x="0" y="64"/>
                  </a:moveTo>
                  <a:cubicBezTo>
                    <a:pt x="81" y="10"/>
                    <a:pt x="49" y="0"/>
                    <a:pt x="102" y="53"/>
                  </a:cubicBezTo>
                  <a:cubicBezTo>
                    <a:pt x="120" y="109"/>
                    <a:pt x="111" y="118"/>
                    <a:pt x="215" y="75"/>
                  </a:cubicBezTo>
                  <a:cubicBezTo>
                    <a:pt x="226" y="71"/>
                    <a:pt x="219" y="51"/>
                    <a:pt x="226" y="41"/>
                  </a:cubicBezTo>
                  <a:cubicBezTo>
                    <a:pt x="231" y="34"/>
                    <a:pt x="241" y="34"/>
                    <a:pt x="249" y="3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3" name="Line 42"/>
            <p:cNvSpPr/>
            <p:nvPr/>
          </p:nvSpPr>
          <p:spPr>
            <a:xfrm>
              <a:off x="5157" y="841"/>
              <a:ext cx="4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4" name="Oval 43"/>
            <p:cNvSpPr/>
            <p:nvPr/>
          </p:nvSpPr>
          <p:spPr>
            <a:xfrm>
              <a:off x="4384" y="528"/>
              <a:ext cx="273" cy="67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5" name="Freeform 44"/>
            <p:cNvSpPr/>
            <p:nvPr/>
          </p:nvSpPr>
          <p:spPr>
            <a:xfrm>
              <a:off x="4065" y="528"/>
              <a:ext cx="425" cy="672"/>
            </a:xfrm>
            <a:custGeom>
              <a:avLst/>
              <a:gdLst>
                <a:gd name="txL" fmla="*/ 0 w 448"/>
                <a:gd name="txT" fmla="*/ 0 h 672"/>
                <a:gd name="txR" fmla="*/ 448 w 448"/>
                <a:gd name="txB" fmla="*/ 672 h 672"/>
              </a:gdLst>
              <a:ahLst/>
              <a:cxnLst>
                <a:cxn ang="0">
                  <a:pos x="277" y="0"/>
                </a:cxn>
                <a:cxn ang="0">
                  <a:pos x="40" y="192"/>
                </a:cxn>
                <a:cxn ang="0">
                  <a:pos x="40" y="480"/>
                </a:cxn>
                <a:cxn ang="0">
                  <a:pos x="277" y="672"/>
                </a:cxn>
              </a:cxnLst>
              <a:rect l="txL" t="txT" r="txR" b="txB"/>
              <a:pathLst>
                <a:path w="448" h="672">
                  <a:moveTo>
                    <a:pt x="448" y="0"/>
                  </a:moveTo>
                  <a:cubicBezTo>
                    <a:pt x="288" y="56"/>
                    <a:pt x="128" y="112"/>
                    <a:pt x="64" y="192"/>
                  </a:cubicBezTo>
                  <a:cubicBezTo>
                    <a:pt x="0" y="272"/>
                    <a:pt x="0" y="400"/>
                    <a:pt x="64" y="480"/>
                  </a:cubicBezTo>
                  <a:cubicBezTo>
                    <a:pt x="128" y="560"/>
                    <a:pt x="384" y="640"/>
                    <a:pt x="448" y="672"/>
                  </a:cubicBez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6" name="Freeform 45"/>
            <p:cNvSpPr/>
            <p:nvPr/>
          </p:nvSpPr>
          <p:spPr>
            <a:xfrm>
              <a:off x="4521" y="528"/>
              <a:ext cx="455" cy="680"/>
            </a:xfrm>
            <a:custGeom>
              <a:avLst/>
              <a:gdLst>
                <a:gd name="txL" fmla="*/ 0 w 448"/>
                <a:gd name="txT" fmla="*/ 0 h 688"/>
                <a:gd name="txR" fmla="*/ 448 w 448"/>
                <a:gd name="txB" fmla="*/ 688 h 688"/>
              </a:gdLst>
              <a:ahLst/>
              <a:cxnLst>
                <a:cxn ang="0">
                  <a:pos x="0" y="8"/>
                </a:cxn>
                <a:cxn ang="0">
                  <a:pos x="114" y="8"/>
                </a:cxn>
                <a:cxn ang="0">
                  <a:pos x="276" y="47"/>
                </a:cxn>
                <a:cxn ang="0">
                  <a:pos x="386" y="95"/>
                </a:cxn>
                <a:cxn ang="0">
                  <a:pos x="497" y="221"/>
                </a:cxn>
                <a:cxn ang="0">
                  <a:pos x="497" y="354"/>
                </a:cxn>
                <a:cxn ang="0">
                  <a:pos x="441" y="440"/>
                </a:cxn>
                <a:cxn ang="0">
                  <a:pos x="386" y="526"/>
                </a:cxn>
                <a:cxn ang="0">
                  <a:pos x="276" y="569"/>
                </a:cxn>
                <a:cxn ang="0">
                  <a:pos x="163" y="612"/>
                </a:cxn>
                <a:cxn ang="0">
                  <a:pos x="0" y="612"/>
                </a:cxn>
              </a:cxnLst>
              <a:rect l="txL" t="txT" r="txR" b="txB"/>
              <a:pathLst>
                <a:path w="448" h="688">
                  <a:moveTo>
                    <a:pt x="0" y="8"/>
                  </a:moveTo>
                  <a:cubicBezTo>
                    <a:pt x="28" y="4"/>
                    <a:pt x="56" y="0"/>
                    <a:pt x="96" y="8"/>
                  </a:cubicBezTo>
                  <a:cubicBezTo>
                    <a:pt x="136" y="16"/>
                    <a:pt x="200" y="40"/>
                    <a:pt x="240" y="56"/>
                  </a:cubicBezTo>
                  <a:cubicBezTo>
                    <a:pt x="280" y="72"/>
                    <a:pt x="304" y="72"/>
                    <a:pt x="336" y="104"/>
                  </a:cubicBezTo>
                  <a:cubicBezTo>
                    <a:pt x="368" y="136"/>
                    <a:pt x="416" y="200"/>
                    <a:pt x="432" y="248"/>
                  </a:cubicBezTo>
                  <a:cubicBezTo>
                    <a:pt x="448" y="296"/>
                    <a:pt x="440" y="352"/>
                    <a:pt x="432" y="392"/>
                  </a:cubicBezTo>
                  <a:cubicBezTo>
                    <a:pt x="424" y="432"/>
                    <a:pt x="400" y="456"/>
                    <a:pt x="384" y="488"/>
                  </a:cubicBezTo>
                  <a:cubicBezTo>
                    <a:pt x="368" y="520"/>
                    <a:pt x="360" y="560"/>
                    <a:pt x="336" y="584"/>
                  </a:cubicBezTo>
                  <a:cubicBezTo>
                    <a:pt x="312" y="608"/>
                    <a:pt x="272" y="616"/>
                    <a:pt x="240" y="632"/>
                  </a:cubicBezTo>
                  <a:cubicBezTo>
                    <a:pt x="208" y="648"/>
                    <a:pt x="184" y="672"/>
                    <a:pt x="144" y="680"/>
                  </a:cubicBezTo>
                  <a:cubicBezTo>
                    <a:pt x="104" y="688"/>
                    <a:pt x="24" y="680"/>
                    <a:pt x="0" y="680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7" name="Line 46"/>
            <p:cNvSpPr/>
            <p:nvPr/>
          </p:nvSpPr>
          <p:spPr>
            <a:xfrm>
              <a:off x="3792" y="1872"/>
              <a:ext cx="8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8" name="AutoShape 47"/>
            <p:cNvSpPr/>
            <p:nvPr/>
          </p:nvSpPr>
          <p:spPr>
            <a:xfrm>
              <a:off x="4338" y="768"/>
              <a:ext cx="92" cy="192"/>
            </a:xfrm>
            <a:prstGeom prst="downArrow">
              <a:avLst>
                <a:gd name="adj1" fmla="val 50000"/>
                <a:gd name="adj2" fmla="val 52173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9" name="AutoShape 48"/>
            <p:cNvSpPr/>
            <p:nvPr/>
          </p:nvSpPr>
          <p:spPr>
            <a:xfrm>
              <a:off x="4612" y="720"/>
              <a:ext cx="91" cy="192"/>
            </a:xfrm>
            <a:prstGeom prst="upArrow">
              <a:avLst>
                <a:gd name="adj1" fmla="val 50000"/>
                <a:gd name="adj2" fmla="val 52747"/>
              </a:avLst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20" name="Line 49"/>
            <p:cNvSpPr/>
            <p:nvPr/>
          </p:nvSpPr>
          <p:spPr>
            <a:xfrm flipV="1">
              <a:off x="4560" y="84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21" name="Object 50"/>
            <p:cNvGraphicFramePr>
              <a:graphicFrameLocks noChangeAspect="1"/>
            </p:cNvGraphicFramePr>
            <p:nvPr/>
          </p:nvGraphicFramePr>
          <p:xfrm>
            <a:off x="4475" y="768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152400" imgH="165100" progId="Equation.3">
                    <p:embed/>
                  </p:oleObj>
                </mc:Choice>
                <mc:Fallback>
                  <p:oleObj name="" r:id="rId13" imgW="152400" imgH="1651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75" y="768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9" grpId="0"/>
      <p:bldP spid="368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80683" y="2604135"/>
          <a:ext cx="86058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943600" imgH="624205" progId="Equation.3">
                  <p:embed/>
                </p:oleObj>
              </mc:Choice>
              <mc:Fallback>
                <p:oleObj name="" r:id="rId1" imgW="5943600" imgH="62420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0683" y="2604135"/>
                        <a:ext cx="8605837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91808" y="3655378"/>
          <a:ext cx="81375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5586730" imgH="568960" progId="Equation.3">
                  <p:embed/>
                </p:oleObj>
              </mc:Choice>
              <mc:Fallback>
                <p:oleObj name="" r:id="rId3" imgW="5586730" imgH="56896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808" y="3655378"/>
                        <a:ext cx="81375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810000" y="190500"/>
          <a:ext cx="39449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118995" imgH="568960" progId="Equation.3">
                  <p:embed/>
                </p:oleObj>
              </mc:Choice>
              <mc:Fallback>
                <p:oleObj name="" r:id="rId5" imgW="2118995" imgH="56896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190500"/>
                        <a:ext cx="39449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/>
          <p:nvPr/>
        </p:nvSpPr>
        <p:spPr>
          <a:xfrm>
            <a:off x="179388" y="1143000"/>
            <a:ext cx="8763000" cy="13836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</a:rPr>
              <a:t>可认为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接替了电路中在电容器极板中间断了的传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导电流 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</a:rPr>
              <a:t>，保持了电路中电流在形式上的连续性。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     传导电流和位移电流之和，称为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全电流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412875" y="5589588"/>
          <a:ext cx="67754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568700" imgH="624205" progId="Equation.DSMT4">
                  <p:embed/>
                </p:oleObj>
              </mc:Choice>
              <mc:Fallback>
                <p:oleObj name="" r:id="rId7" imgW="3568700" imgH="62420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2875" y="5589588"/>
                        <a:ext cx="677545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/>
          <p:nvPr/>
        </p:nvSpPr>
        <p:spPr>
          <a:xfrm>
            <a:off x="228600" y="3048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位移电流的定义</a:t>
            </a:r>
            <a:endParaRPr lang="zh-CN" altLang="en-US" sz="2800" dirty="0">
              <a:solidFill>
                <a:srgbClr val="3434F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381000" y="4572000"/>
            <a:ext cx="8458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这样就解决了前述的矛盾。全电流永远是连续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的。安培环路定理为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4" grpId="0"/>
      <p:bldP spid="8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381000" y="3048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sz="2800" i="1" dirty="0">
                <a:solidFill>
                  <a:srgbClr val="3434F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solidFill>
                  <a:srgbClr val="3434F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i="1" dirty="0">
                <a:solidFill>
                  <a:srgbClr val="3434F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3434F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i="1" baseline="-25000" dirty="0">
                <a:solidFill>
                  <a:srgbClr val="3434F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的异同</a:t>
            </a:r>
            <a:r>
              <a:rPr lang="en-US" altLang="zh-CN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b="0" dirty="0">
              <a:solidFill>
                <a:srgbClr val="3434F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381000" y="914400"/>
            <a:ext cx="8001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相同点：</a:t>
            </a:r>
            <a:r>
              <a:rPr lang="zh-CN" altLang="en-US" sz="2800" dirty="0">
                <a:latin typeface="Times New Roman" panose="02020603050405020304" pitchFamily="18" charset="0"/>
              </a:rPr>
              <a:t> 激发磁场遵从相同的规律，且磁场为涡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                 旋场。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304800" y="1828800"/>
            <a:ext cx="23955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不同点：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533400" y="2286000"/>
            <a:ext cx="8229600" cy="435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根源：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传导电流</a:t>
            </a:r>
            <a:r>
              <a:rPr lang="zh-CN" altLang="en-US" sz="2800" dirty="0">
                <a:latin typeface="Times New Roman" panose="02020603050405020304" pitchFamily="18" charset="0"/>
              </a:rPr>
              <a:t>是由电荷的定向移动形成的。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         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位移电流</a:t>
            </a:r>
            <a:r>
              <a:rPr lang="zh-CN" altLang="en-US" sz="2800" dirty="0">
                <a:latin typeface="Times New Roman" panose="02020603050405020304" pitchFamily="18" charset="0"/>
              </a:rPr>
              <a:t>是由变化的电场形成的。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</a:rPr>
              <a:t>热效应：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传导电流</a:t>
            </a:r>
            <a:r>
              <a:rPr lang="zh-CN" altLang="en-US" sz="2800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有</a:t>
            </a:r>
            <a:endParaRPr lang="zh-CN" altLang="en-US" sz="2800" dirty="0">
              <a:solidFill>
                <a:srgbClr val="3434F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	   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位移电流</a:t>
            </a:r>
            <a:r>
              <a:rPr lang="zh-CN" altLang="en-US" sz="2800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3434F2"/>
                </a:solidFill>
                <a:latin typeface="Times New Roman" panose="02020603050405020304" pitchFamily="18" charset="0"/>
              </a:rPr>
              <a:t>无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介质中高频时也有，但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                     不遵从焦耳 </a:t>
            </a:r>
            <a:r>
              <a:rPr lang="en-US" altLang="zh-CN" sz="2800" dirty="0">
                <a:latin typeface="Times New Roman" panose="02020603050405020304" pitchFamily="18" charset="0"/>
              </a:rPr>
              <a:t>--- </a:t>
            </a:r>
            <a:r>
              <a:rPr lang="zh-CN" altLang="en-US" sz="2800" dirty="0">
                <a:latin typeface="Times New Roman" panose="02020603050405020304" pitchFamily="18" charset="0"/>
              </a:rPr>
              <a:t>楞次定律。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</a:rPr>
              <a:t>存在的场合：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  </a:t>
            </a:r>
            <a:r>
              <a:rPr lang="zh-CN" altLang="en-US" sz="2800" dirty="0">
                <a:latin typeface="Times New Roman" panose="02020603050405020304" pitchFamily="18" charset="0"/>
              </a:rPr>
              <a:t>仅存在于导体内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		 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D </a:t>
            </a:r>
            <a:r>
              <a:rPr lang="zh-CN" altLang="en-US" sz="2800" dirty="0">
                <a:latin typeface="Times New Roman" panose="02020603050405020304" pitchFamily="18" charset="0"/>
              </a:rPr>
              <a:t>可存在于导体、介质、真空中  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		  低频时，导体中以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  </a:t>
            </a:r>
            <a:r>
              <a:rPr lang="zh-CN" altLang="en-US" sz="2800" dirty="0">
                <a:latin typeface="Times New Roman" panose="02020603050405020304" pitchFamily="18" charset="0"/>
              </a:rPr>
              <a:t>为主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		  高频时，导体中以 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D </a:t>
            </a:r>
            <a:r>
              <a:rPr lang="zh-CN" altLang="en-US" sz="2800" dirty="0">
                <a:latin typeface="Times New Roman" panose="02020603050405020304" pitchFamily="18" charset="0"/>
              </a:rPr>
              <a:t>为主</a:t>
            </a:r>
            <a:endParaRPr lang="zh-CN" altLang="en-US" sz="2800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2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7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0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6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8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20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  <p:bldP spid="20485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WPS 演示</Application>
  <PresentationFormat>全屏显示(4:3)</PresentationFormat>
  <Paragraphs>221</Paragraphs>
  <Slides>25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138</vt:i4>
      </vt:variant>
      <vt:variant>
        <vt:lpstr>幻灯片标题</vt:lpstr>
      </vt:variant>
      <vt:variant>
        <vt:i4>25</vt:i4>
      </vt:variant>
    </vt:vector>
  </HeadingPairs>
  <TitlesOfParts>
    <vt:vector size="176" baseType="lpstr">
      <vt:lpstr>Arial</vt:lpstr>
      <vt:lpstr>宋体</vt:lpstr>
      <vt:lpstr>Wingdings</vt:lpstr>
      <vt:lpstr>Times New Roman</vt:lpstr>
      <vt:lpstr>Calibri</vt:lpstr>
      <vt:lpstr>Courier New</vt:lpstr>
      <vt:lpstr>黑体</vt:lpstr>
      <vt:lpstr>Symbol</vt:lpstr>
      <vt:lpstr>华文中宋</vt:lpstr>
      <vt:lpstr>幼圆</vt:lpstr>
      <vt:lpstr>微软雅黑</vt:lpstr>
      <vt:lpstr>Arial Unicode MS</vt:lpstr>
      <vt:lpstr>Office 主题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jianli</dc:creator>
  <cp:lastModifiedBy>衫军</cp:lastModifiedBy>
  <cp:revision>109</cp:revision>
  <dcterms:created xsi:type="dcterms:W3CDTF">1999-11-11T07:20:13Z</dcterms:created>
  <dcterms:modified xsi:type="dcterms:W3CDTF">2020-12-24T09:55:31Z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