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8" r:id="rId3"/>
    <p:sldId id="272" r:id="rId4"/>
    <p:sldId id="259" r:id="rId5"/>
    <p:sldId id="261" r:id="rId6"/>
    <p:sldId id="260" r:id="rId7"/>
    <p:sldId id="262" r:id="rId8"/>
    <p:sldId id="267" r:id="rId9"/>
    <p:sldId id="268" r:id="rId10"/>
    <p:sldId id="269" r:id="rId11"/>
    <p:sldId id="270" r:id="rId12"/>
    <p:sldId id="264" r:id="rId13"/>
    <p:sldId id="271" r:id="rId14"/>
    <p:sldId id="266" r:id="rId15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17"/>
      <p:bold r:id="rId18"/>
    </p:embeddedFont>
    <p:embeddedFont>
      <p:font typeface="Arial Narrow" panose="020B0604020202020204" pitchFamily="34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  <p:embeddedFont>
      <p:font typeface="Impact" panose="020B0806030902050204" pitchFamily="3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69"/>
    <p:restoredTop sz="94719"/>
  </p:normalViewPr>
  <p:slideViewPr>
    <p:cSldViewPr snapToGrid="0">
      <p:cViewPr>
        <p:scale>
          <a:sx n="123" d="100"/>
          <a:sy n="123" d="100"/>
        </p:scale>
        <p:origin x="-208" y="14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0cba972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0cba972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8682F8C6-EFF3-D8D6-3858-8D762FAC5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0cba97265_0_313:notes">
            <a:extLst>
              <a:ext uri="{FF2B5EF4-FFF2-40B4-BE49-F238E27FC236}">
                <a16:creationId xmlns:a16="http://schemas.microsoft.com/office/drawing/2014/main" id="{7179C993-94C9-1DD7-51AD-44FA749076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0cba97265_0_313:notes">
            <a:extLst>
              <a:ext uri="{FF2B5EF4-FFF2-40B4-BE49-F238E27FC236}">
                <a16:creationId xmlns:a16="http://schemas.microsoft.com/office/drawing/2014/main" id="{B24B35D8-69B6-426E-1123-16EACF1AF8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834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615F28DF-CFBB-6469-A66B-0367ACA76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0cba97265_0_313:notes">
            <a:extLst>
              <a:ext uri="{FF2B5EF4-FFF2-40B4-BE49-F238E27FC236}">
                <a16:creationId xmlns:a16="http://schemas.microsoft.com/office/drawing/2014/main" id="{024D3886-251D-F0D5-2487-4A391B354D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0cba97265_0_313:notes">
            <a:extLst>
              <a:ext uri="{FF2B5EF4-FFF2-40B4-BE49-F238E27FC236}">
                <a16:creationId xmlns:a16="http://schemas.microsoft.com/office/drawing/2014/main" id="{D3D3C6F0-63AA-9313-B352-3A54BF64AA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871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0cba97265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0cba97265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3B2EBF02-DB95-68F2-C9C0-DEB988CF2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0cba97265_0_313:notes">
            <a:extLst>
              <a:ext uri="{FF2B5EF4-FFF2-40B4-BE49-F238E27FC236}">
                <a16:creationId xmlns:a16="http://schemas.microsoft.com/office/drawing/2014/main" id="{46BD5BB0-1F65-92FC-1A2C-4A1DC0E00F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0cba97265_0_313:notes">
            <a:extLst>
              <a:ext uri="{FF2B5EF4-FFF2-40B4-BE49-F238E27FC236}">
                <a16:creationId xmlns:a16="http://schemas.microsoft.com/office/drawing/2014/main" id="{CB6E8F36-EF47-A4C1-AFE9-AF011389EB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434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1eac519ae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1eac519ae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0cba97265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0cba97265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41F38CEF-4647-B5A4-25A8-EC1B9942C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0cba97265_0_109:notes">
            <a:extLst>
              <a:ext uri="{FF2B5EF4-FFF2-40B4-BE49-F238E27FC236}">
                <a16:creationId xmlns:a16="http://schemas.microsoft.com/office/drawing/2014/main" id="{6CB31A8C-01D1-4503-2E36-3DC7A2E2AA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0cba97265_0_109:notes">
            <a:extLst>
              <a:ext uri="{FF2B5EF4-FFF2-40B4-BE49-F238E27FC236}">
                <a16:creationId xmlns:a16="http://schemas.microsoft.com/office/drawing/2014/main" id="{3A7046F9-0F6A-2AE8-0E53-143FF56B01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1369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0cba97265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0cba97265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0cba97265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0cba97265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161d4c9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161d4c9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0cba9726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0cba9726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C3FF8668-5539-65DC-E983-37663C387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0cba97265_0_313:notes">
            <a:extLst>
              <a:ext uri="{FF2B5EF4-FFF2-40B4-BE49-F238E27FC236}">
                <a16:creationId xmlns:a16="http://schemas.microsoft.com/office/drawing/2014/main" id="{8B0AB2B8-D5EF-2DF7-B4F7-E6692259B7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0cba97265_0_313:notes">
            <a:extLst>
              <a:ext uri="{FF2B5EF4-FFF2-40B4-BE49-F238E27FC236}">
                <a16:creationId xmlns:a16="http://schemas.microsoft.com/office/drawing/2014/main" id="{1442705A-C125-F82B-D5EB-9D42E797E6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938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C54C85A0-A073-13D8-E390-BB7FF85A1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0cba97265_0_313:notes">
            <a:extLst>
              <a:ext uri="{FF2B5EF4-FFF2-40B4-BE49-F238E27FC236}">
                <a16:creationId xmlns:a16="http://schemas.microsoft.com/office/drawing/2014/main" id="{3212B7E1-6F49-588C-5528-81050B6DFE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0cba97265_0_313:notes">
            <a:extLst>
              <a:ext uri="{FF2B5EF4-FFF2-40B4-BE49-F238E27FC236}">
                <a16:creationId xmlns:a16="http://schemas.microsoft.com/office/drawing/2014/main" id="{5F349C0C-CC0A-72E6-BFA4-6E3F00AD06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375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419250"/>
            <a:ext cx="8520600" cy="20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err="1">
                <a:latin typeface="Arial Narrow"/>
                <a:ea typeface="Arial Narrow"/>
                <a:cs typeface="Arial Narrow"/>
                <a:sym typeface="Arial Narrow"/>
              </a:rPr>
              <a:t>Выпускная</a:t>
            </a:r>
            <a:r>
              <a:rPr lang="en" sz="2800" dirty="0"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" sz="2800" dirty="0" err="1">
                <a:latin typeface="Arial Narrow"/>
                <a:ea typeface="Arial Narrow"/>
                <a:cs typeface="Arial Narrow"/>
                <a:sym typeface="Arial Narrow"/>
              </a:rPr>
              <a:t>квалификационная</a:t>
            </a:r>
            <a:r>
              <a:rPr lang="en" sz="2800" dirty="0"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" sz="2800" dirty="0" err="1">
                <a:latin typeface="Arial Narrow"/>
                <a:ea typeface="Arial Narrow"/>
                <a:cs typeface="Arial Narrow"/>
                <a:sym typeface="Arial Narrow"/>
              </a:rPr>
              <a:t>работа</a:t>
            </a:r>
            <a:r>
              <a:rPr lang="en" sz="2800" dirty="0"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" sz="2800" dirty="0" err="1">
                <a:latin typeface="Arial Narrow"/>
                <a:ea typeface="Arial Narrow"/>
                <a:cs typeface="Arial Narrow"/>
                <a:sym typeface="Arial Narrow"/>
              </a:rPr>
              <a:t>бакалавра</a:t>
            </a:r>
            <a:r>
              <a:rPr lang="en" sz="2800" dirty="0"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" sz="2800" dirty="0" err="1">
                <a:latin typeface="Arial Narrow"/>
                <a:ea typeface="Arial Narrow"/>
                <a:cs typeface="Arial Narrow"/>
                <a:sym typeface="Arial Narrow"/>
              </a:rPr>
              <a:t>на</a:t>
            </a:r>
            <a:r>
              <a:rPr lang="en" sz="2800" dirty="0"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" sz="2800" dirty="0" err="1">
                <a:latin typeface="Arial Narrow"/>
                <a:ea typeface="Arial Narrow"/>
                <a:cs typeface="Arial Narrow"/>
                <a:sym typeface="Arial Narrow"/>
              </a:rPr>
              <a:t>тему</a:t>
            </a:r>
            <a:r>
              <a:rPr lang="en" sz="2800" dirty="0">
                <a:latin typeface="Arial Narrow"/>
                <a:ea typeface="Arial Narrow"/>
                <a:cs typeface="Arial Narrow"/>
                <a:sym typeface="Arial Narrow"/>
              </a:rPr>
              <a:t>:</a:t>
            </a:r>
            <a:endParaRPr sz="2800" dirty="0">
              <a:latin typeface="Arial Narrow"/>
              <a:ea typeface="Arial Narrow"/>
              <a:cs typeface="Arial Narrow"/>
              <a:sym typeface="Arial Narrow"/>
            </a:endParaRPr>
          </a:p>
          <a:p>
            <a:r>
              <a:rPr lang="ru-RU" sz="3200" dirty="0">
                <a:latin typeface="Impact"/>
                <a:ea typeface="Impact"/>
                <a:cs typeface="Arial" panose="020B0604020202020204" pitchFamily="34" charset="0"/>
                <a:sym typeface="Impact"/>
              </a:rPr>
              <a:t>Разработка веб-приложения для решения задач смешано-целочисленного линейного программирования </a:t>
            </a:r>
            <a:endParaRPr sz="3200" dirty="0">
              <a:latin typeface="Impact"/>
              <a:ea typeface="Impact"/>
              <a:cs typeface="Arial" panose="020B0604020202020204" pitchFamily="34" charset="0"/>
              <a:sym typeface="Impac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634725"/>
            <a:ext cx="8520600" cy="13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Студент</a:t>
            </a:r>
            <a:r>
              <a:rPr lang="en" sz="20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" sz="2000" b="1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группы</a:t>
            </a:r>
            <a:r>
              <a:rPr lang="en" sz="20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М8О-40</a:t>
            </a:r>
            <a:r>
              <a:rPr lang="ru-RU" sz="20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r>
            <a:r>
              <a:rPr lang="en" sz="20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Б-2</a:t>
            </a:r>
            <a:r>
              <a:rPr lang="ru-RU" sz="20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r>
            <a:r>
              <a:rPr lang="en" sz="20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: </a:t>
            </a:r>
            <a:r>
              <a:rPr lang="ru-RU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Знай Артемий Олегович</a:t>
            </a:r>
            <a:endParaRPr sz="20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indent="0" algn="l"/>
            <a:r>
              <a:rPr lang="en" sz="2000" b="1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Научный</a:t>
            </a:r>
            <a:r>
              <a:rPr lang="en" sz="20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" sz="2000" b="1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руководитель</a:t>
            </a:r>
            <a:r>
              <a:rPr lang="en" sz="20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:</a:t>
            </a:r>
            <a:r>
              <a:rPr lang="en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ru-RU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доктор технических наук</a:t>
            </a:r>
            <a:r>
              <a:rPr lang="en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, </a:t>
            </a:r>
            <a:r>
              <a:rPr lang="en" sz="2000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доцент</a:t>
            </a:r>
            <a:r>
              <a:rPr lang="en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, </a:t>
            </a:r>
            <a:r>
              <a:rPr lang="ru-RU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профессор</a:t>
            </a:r>
            <a:r>
              <a:rPr lang="en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806 </a:t>
            </a:r>
            <a:r>
              <a:rPr lang="en" sz="2000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кафедры</a:t>
            </a:r>
            <a:r>
              <a:rPr lang="en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МАИ </a:t>
            </a:r>
            <a:r>
              <a:rPr lang="en" sz="2000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В</a:t>
            </a:r>
            <a:r>
              <a:rPr lang="en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r>
              <a:rPr lang="ru-RU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А</a:t>
            </a:r>
            <a:r>
              <a:rPr lang="en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r>
              <a:rPr lang="ru-RU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Судаков</a:t>
            </a:r>
            <a:endParaRPr sz="20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Москва</a:t>
            </a:r>
            <a:r>
              <a:rPr lang="en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– 202</a:t>
            </a:r>
            <a:r>
              <a:rPr lang="ru-RU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sz="20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282875"/>
            <a:ext cx="8520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Московский</a:t>
            </a:r>
            <a:r>
              <a:rPr lang="en" sz="18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авиационный</a:t>
            </a:r>
            <a:r>
              <a:rPr lang="en" sz="18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институт</a:t>
            </a:r>
            <a:r>
              <a:rPr lang="en" sz="18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(</a:t>
            </a:r>
            <a:r>
              <a:rPr lang="en" sz="1800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национальный</a:t>
            </a:r>
            <a:r>
              <a:rPr lang="en" sz="18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исследовательский</a:t>
            </a:r>
            <a:r>
              <a:rPr lang="en" sz="18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университет</a:t>
            </a:r>
            <a:r>
              <a:rPr lang="en" sz="18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)</a:t>
            </a:r>
            <a:endParaRPr sz="18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Институт</a:t>
            </a:r>
            <a:r>
              <a:rPr lang="en" sz="18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№8 «</a:t>
            </a:r>
            <a:r>
              <a:rPr lang="en" sz="1800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Компьютерные</a:t>
            </a:r>
            <a:r>
              <a:rPr lang="en" sz="18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науки</a:t>
            </a:r>
            <a:r>
              <a:rPr lang="en" sz="18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и</a:t>
            </a:r>
            <a:r>
              <a:rPr lang="en" sz="18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прикладная</a:t>
            </a:r>
            <a:r>
              <a:rPr lang="en" sz="18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математика</a:t>
            </a:r>
            <a:r>
              <a:rPr lang="en" sz="18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»</a:t>
            </a:r>
            <a:endParaRPr sz="18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Кафедра</a:t>
            </a:r>
            <a:r>
              <a:rPr lang="en" sz="18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№806 «</a:t>
            </a:r>
            <a:r>
              <a:rPr lang="en" sz="1800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Вычислительная</a:t>
            </a:r>
            <a:r>
              <a:rPr lang="en" sz="18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математика</a:t>
            </a:r>
            <a:r>
              <a:rPr lang="en" sz="18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и</a:t>
            </a:r>
            <a:r>
              <a:rPr lang="en" sz="18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программирование</a:t>
            </a:r>
            <a:r>
              <a:rPr lang="en" sz="18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»</a:t>
            </a:r>
            <a:endParaRPr sz="18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56201" cy="72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7799" y="0"/>
            <a:ext cx="756200" cy="821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852F89CE-5FA0-C5C0-D387-55F509A80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>
            <a:extLst>
              <a:ext uri="{FF2B5EF4-FFF2-40B4-BE49-F238E27FC236}">
                <a16:creationId xmlns:a16="http://schemas.microsoft.com/office/drawing/2014/main" id="{80CDDD67-D45E-ADC1-35BC-C26F305175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ru-RU" sz="4011" dirty="0">
                <a:latin typeface="Impact"/>
                <a:sym typeface="Impact"/>
              </a:rPr>
              <a:t>Результат решения</a:t>
            </a:r>
            <a:endParaRPr dirty="0"/>
          </a:p>
        </p:txBody>
      </p:sp>
      <p:sp>
        <p:nvSpPr>
          <p:cNvPr id="106" name="Google Shape;106;p19">
            <a:extLst>
              <a:ext uri="{FF2B5EF4-FFF2-40B4-BE49-F238E27FC236}">
                <a16:creationId xmlns:a16="http://schemas.microsoft.com/office/drawing/2014/main" id="{559459D3-A8F1-58FA-0666-F6B53EB0337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10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2B5BC8-7DF3-FCEB-CE93-114616467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972" y="1148576"/>
            <a:ext cx="3252055" cy="377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2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E391B2B8-B913-DFA0-E03A-0378B820C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>
            <a:extLst>
              <a:ext uri="{FF2B5EF4-FFF2-40B4-BE49-F238E27FC236}">
                <a16:creationId xmlns:a16="http://schemas.microsoft.com/office/drawing/2014/main" id="{E646D4EE-160E-A63D-6DE1-0E82581EDD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ru-RU" sz="4011" dirty="0">
                <a:latin typeface="Impact"/>
                <a:sym typeface="Impact"/>
              </a:rPr>
              <a:t>Анализ чувствительности</a:t>
            </a:r>
            <a:endParaRPr dirty="0"/>
          </a:p>
        </p:txBody>
      </p:sp>
      <p:sp>
        <p:nvSpPr>
          <p:cNvPr id="106" name="Google Shape;106;p19">
            <a:extLst>
              <a:ext uri="{FF2B5EF4-FFF2-40B4-BE49-F238E27FC236}">
                <a16:creationId xmlns:a16="http://schemas.microsoft.com/office/drawing/2014/main" id="{52E60E3D-22F7-9A1D-A4D1-B65B89C96D1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11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6A3EC9-795E-ED77-010C-D018AFEBD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33" y="1561171"/>
            <a:ext cx="8748733" cy="254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45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en" sz="4011" dirty="0" err="1">
                <a:latin typeface="Impact"/>
                <a:ea typeface="Impact"/>
                <a:cs typeface="Impact"/>
                <a:sym typeface="Impact"/>
              </a:rPr>
              <a:t>Результат</a:t>
            </a:r>
            <a:endParaRPr dirty="0"/>
          </a:p>
        </p:txBody>
      </p:sp>
      <p:sp>
        <p:nvSpPr>
          <p:cNvPr id="120" name="Google Shape;12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12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" name="Google Shape;72;p15">
            <a:extLst>
              <a:ext uri="{FF2B5EF4-FFF2-40B4-BE49-F238E27FC236}">
                <a16:creationId xmlns:a16="http://schemas.microsoft.com/office/drawing/2014/main" id="{B7FC0068-3AA1-A98D-3AC2-8B00063578EB}"/>
              </a:ext>
            </a:extLst>
          </p:cNvPr>
          <p:cNvSpPr txBox="1">
            <a:spLocks/>
          </p:cNvSpPr>
          <p:nvPr/>
        </p:nvSpPr>
        <p:spPr>
          <a:xfrm>
            <a:off x="226208" y="1418982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55600">
              <a:buClr>
                <a:schemeClr val="dk1"/>
              </a:buClr>
              <a:buSzPts val="2000"/>
              <a:buFont typeface="Arial Narrow"/>
              <a:buChar char="●"/>
            </a:pPr>
            <a:r>
              <a:rPr lang="ru-RU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веб приложение с интуитивно понятным интерфейсом загрузки задач </a:t>
            </a:r>
            <a:r>
              <a:rPr lang="en-US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MILP</a:t>
            </a:r>
            <a:r>
              <a:rPr lang="ru-RU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,</a:t>
            </a:r>
            <a:endParaRPr lang="en-US" sz="20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55600">
              <a:buClr>
                <a:schemeClr val="dk1"/>
              </a:buClr>
              <a:buSzPts val="2000"/>
              <a:buFont typeface="Arial Narrow"/>
              <a:buChar char="●"/>
            </a:pPr>
            <a:r>
              <a:rPr lang="ru-RU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поддержана загрузка задач в файлах </a:t>
            </a:r>
            <a:r>
              <a:rPr lang="en-US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Excel</a:t>
            </a:r>
            <a:r>
              <a:rPr lang="ru-RU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,</a:t>
            </a:r>
            <a:endParaRPr lang="en-US" sz="20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55600">
              <a:buClr>
                <a:schemeClr val="dk1"/>
              </a:buClr>
              <a:buSzPts val="2000"/>
              <a:buFont typeface="Arial Narrow"/>
              <a:buChar char="●"/>
            </a:pPr>
            <a:r>
              <a:rPr lang="ru-RU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задачи сохраняются в базе данных,</a:t>
            </a:r>
          </a:p>
          <a:p>
            <a:pPr indent="-355600">
              <a:buClr>
                <a:schemeClr val="dk1"/>
              </a:buClr>
              <a:buSzPts val="2000"/>
              <a:buFont typeface="Arial Narrow"/>
              <a:buChar char="●"/>
            </a:pPr>
            <a:r>
              <a:rPr lang="ru-RU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отображается подробная информация о решении с анализом чувствительности,</a:t>
            </a:r>
          </a:p>
          <a:p>
            <a:pPr indent="-355600">
              <a:buClr>
                <a:schemeClr val="dk1"/>
              </a:buClr>
              <a:buSzPts val="2000"/>
              <a:buFont typeface="Arial Narrow"/>
              <a:buChar char="●"/>
            </a:pPr>
            <a:r>
              <a:rPr lang="ru-RU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поддержана возможность решения тяжелых задач.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10B6A5C3-C160-E160-F1CB-69E660B99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>
            <a:extLst>
              <a:ext uri="{FF2B5EF4-FFF2-40B4-BE49-F238E27FC236}">
                <a16:creationId xmlns:a16="http://schemas.microsoft.com/office/drawing/2014/main" id="{BB1B1B48-3DB3-44DB-589A-749EA7B89C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ru-RU" sz="4011" dirty="0">
                <a:latin typeface="Impact"/>
                <a:sym typeface="Impact"/>
              </a:rPr>
              <a:t>Источники</a:t>
            </a:r>
            <a:endParaRPr dirty="0"/>
          </a:p>
        </p:txBody>
      </p:sp>
      <p:sp>
        <p:nvSpPr>
          <p:cNvPr id="106" name="Google Shape;106;p19">
            <a:extLst>
              <a:ext uri="{FF2B5EF4-FFF2-40B4-BE49-F238E27FC236}">
                <a16:creationId xmlns:a16="http://schemas.microsoft.com/office/drawing/2014/main" id="{2F1F6152-4929-0A33-ABC9-B31A20C8E8B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13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BE443EAA-A068-B099-C643-E606A8C07A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016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1. </a:t>
            </a:r>
            <a:r>
              <a:rPr lang="ru-RU" sz="2000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Немхаузер</a:t>
            </a:r>
            <a:r>
              <a:rPr lang="ru-RU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Г. Л., </a:t>
            </a:r>
            <a:r>
              <a:rPr lang="ru-RU" sz="2000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Уолси</a:t>
            </a:r>
            <a:r>
              <a:rPr lang="ru-RU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М. Л. </a:t>
            </a:r>
            <a:r>
              <a:rPr lang="en-US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Integer and Combinatorial Optimization. // John Wiley &amp; Sons, 1999. — 784 </a:t>
            </a:r>
            <a:r>
              <a:rPr lang="ru-RU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с.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2. Flask Documentation. — URL: https://</a:t>
            </a:r>
            <a:r>
              <a:rPr lang="en-US" sz="2000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flask.palletsprojects.com</a:t>
            </a:r>
            <a:r>
              <a:rPr lang="en-US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/ (</a:t>
            </a:r>
            <a:r>
              <a:rPr lang="ru-RU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дата обращения 12.01.2025).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3. </a:t>
            </a:r>
            <a:r>
              <a:rPr lang="en-US" sz="2000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Pyomo</a:t>
            </a:r>
            <a:r>
              <a:rPr lang="en-US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— Python Optimization Modeling Objects. — URL: https://</a:t>
            </a:r>
            <a:r>
              <a:rPr lang="en-US" sz="2000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www.pyomo.org</a:t>
            </a:r>
            <a:r>
              <a:rPr lang="en-US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/ (</a:t>
            </a:r>
            <a:r>
              <a:rPr lang="ru-RU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дата обращения 12.01.2025).</a:t>
            </a:r>
          </a:p>
        </p:txBody>
      </p:sp>
    </p:spTree>
    <p:extLst>
      <p:ext uri="{BB962C8B-B14F-4D97-AF65-F5344CB8AC3E}">
        <p14:creationId xmlns:p14="http://schemas.microsoft.com/office/powerpoint/2010/main" val="1439445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 dirty="0">
                <a:latin typeface="Impact"/>
                <a:ea typeface="Impact"/>
                <a:cs typeface="Impact"/>
                <a:sym typeface="Impact"/>
              </a:rPr>
              <a:t>QR-</a:t>
            </a:r>
            <a:r>
              <a:rPr lang="en" sz="4000" dirty="0" err="1">
                <a:latin typeface="Impact"/>
                <a:ea typeface="Impact"/>
                <a:cs typeface="Impact"/>
                <a:sym typeface="Impact"/>
              </a:rPr>
              <a:t>код</a:t>
            </a:r>
            <a:r>
              <a:rPr lang="en" sz="4000" dirty="0"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" sz="4000" dirty="0" err="1">
                <a:latin typeface="Impact"/>
                <a:ea typeface="Impact"/>
                <a:cs typeface="Impact"/>
                <a:sym typeface="Impact"/>
              </a:rPr>
              <a:t>репозитория</a:t>
            </a:r>
            <a:endParaRPr dirty="0"/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14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182D3E5-587F-A81D-D9F9-F8CFD8E7C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478" y="1131832"/>
            <a:ext cx="3677044" cy="36770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en" sz="4000" dirty="0" err="1">
                <a:latin typeface="Impact"/>
                <a:ea typeface="Impact"/>
                <a:cs typeface="Arial" panose="020B0604020202020204" pitchFamily="34" charset="0"/>
                <a:sym typeface="Impact"/>
              </a:rPr>
              <a:t>Цель</a:t>
            </a:r>
            <a:r>
              <a:rPr lang="en" sz="4000" dirty="0">
                <a:latin typeface="Impact"/>
                <a:ea typeface="Impact"/>
                <a:cs typeface="Arial" panose="020B0604020202020204" pitchFamily="34" charset="0"/>
                <a:sym typeface="Impact"/>
              </a:rPr>
              <a:t> </a:t>
            </a:r>
            <a:r>
              <a:rPr lang="en" sz="4000" dirty="0" err="1">
                <a:latin typeface="Impact"/>
                <a:ea typeface="Impact"/>
                <a:cs typeface="Arial" panose="020B0604020202020204" pitchFamily="34" charset="0"/>
                <a:sym typeface="Impact"/>
              </a:rPr>
              <a:t>и</a:t>
            </a:r>
            <a:r>
              <a:rPr lang="en" sz="4000" dirty="0">
                <a:latin typeface="Impact"/>
                <a:ea typeface="Impact"/>
                <a:cs typeface="Arial" panose="020B0604020202020204" pitchFamily="34" charset="0"/>
                <a:sym typeface="Impact"/>
              </a:rPr>
              <a:t> </a:t>
            </a:r>
            <a:r>
              <a:rPr lang="en" sz="4000" dirty="0" err="1">
                <a:latin typeface="Impact"/>
                <a:ea typeface="Impact"/>
                <a:cs typeface="Arial" panose="020B0604020202020204" pitchFamily="34" charset="0"/>
                <a:sym typeface="Impact"/>
              </a:rPr>
              <a:t>задачи</a:t>
            </a:r>
            <a:r>
              <a:rPr lang="en" sz="4000" dirty="0">
                <a:latin typeface="Impact"/>
                <a:ea typeface="Impact"/>
                <a:cs typeface="Arial" panose="020B0604020202020204" pitchFamily="34" charset="0"/>
                <a:sym typeface="Impact"/>
              </a:rPr>
              <a:t> </a:t>
            </a:r>
            <a:r>
              <a:rPr lang="en" sz="4000" dirty="0" err="1">
                <a:latin typeface="Impact"/>
                <a:ea typeface="Impact"/>
                <a:cs typeface="Arial" panose="020B0604020202020204" pitchFamily="34" charset="0"/>
                <a:sym typeface="Impact"/>
              </a:rPr>
              <a:t>работы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Цель</a:t>
            </a:r>
            <a:r>
              <a:rPr lang="en" sz="2000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– </a:t>
            </a:r>
            <a:r>
              <a:rPr lang="ru-RU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разработка веб-приложения, которое упростит процесс решения задач </a:t>
            </a:r>
            <a:r>
              <a:rPr lang="en-US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MILP </a:t>
            </a:r>
            <a:r>
              <a:rPr lang="ru-RU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для конечных пользователей.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Задачи</a:t>
            </a:r>
            <a:r>
              <a:rPr lang="en" sz="20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:</a:t>
            </a:r>
            <a:endParaRPr sz="2000" b="1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●"/>
            </a:pPr>
            <a:r>
              <a:rPr lang="ru-RU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создать интуитивно понятный интерфейс для ввода линейных целевых функций и ограничений,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●"/>
            </a:pPr>
            <a:r>
              <a:rPr lang="ru-RU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обеспечить возможность загрузки параметров задач из файла,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●"/>
            </a:pPr>
            <a:r>
              <a:rPr lang="ru-RU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исполнять и сохранять задачи на сервере,</a:t>
            </a:r>
          </a:p>
          <a:p>
            <a:pPr indent="-355600">
              <a:buClr>
                <a:schemeClr val="dk1"/>
              </a:buClr>
              <a:buSzPts val="2000"/>
              <a:buFont typeface="Arial Narrow"/>
              <a:buChar char="●"/>
            </a:pPr>
            <a:r>
              <a:rPr lang="ru-RU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просматривать итоговое решение и анализ чувствительности,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●"/>
            </a:pPr>
            <a:r>
              <a:rPr lang="ru-RU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определить алгоритмы обмена данными между клиентом и сервером.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2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BD28A549-5292-5B5F-AB13-186C97B3C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4E7D4B46-9914-F8E0-6FA7-E7D30BF154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ru-RU" sz="4000" dirty="0">
                <a:latin typeface="Impact"/>
                <a:ea typeface="Impact"/>
                <a:cs typeface="Arial" panose="020B0604020202020204" pitchFamily="34" charset="0"/>
                <a:sym typeface="Impact"/>
              </a:rPr>
              <a:t>Актуальность</a:t>
            </a:r>
            <a:endParaRPr dirty="0"/>
          </a:p>
        </p:txBody>
      </p:sp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803F666F-97FE-F34B-1B53-F4EBC274B1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Актуальность темы определяется потребностью повышения эффективности управленческих решений в условиях усложнения бизнес-процессов и высокой конкуренции.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Разработка веб-приложения для решения</a:t>
            </a:r>
            <a:r>
              <a:rPr lang="en-US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ru-RU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задач смешано-целочисленного линейного программирования (</a:t>
            </a:r>
            <a:r>
              <a:rPr lang="en-US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MILP</a:t>
            </a:r>
            <a:r>
              <a:rPr lang="ru-RU" sz="20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) объединяет современные алгоритмы оптимизации с удобным, доступным интерфейсом, что позволяет автоматизировать процесс поиска оптимальных решений.</a:t>
            </a:r>
          </a:p>
        </p:txBody>
      </p:sp>
      <p:sp>
        <p:nvSpPr>
          <p:cNvPr id="73" name="Google Shape;73;p15">
            <a:extLst>
              <a:ext uri="{FF2B5EF4-FFF2-40B4-BE49-F238E27FC236}">
                <a16:creationId xmlns:a16="http://schemas.microsoft.com/office/drawing/2014/main" id="{3FB8E10E-413C-276C-FDF0-484D81885D9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3</a:t>
            </a:fld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13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ru-RU" sz="4000" dirty="0">
                <a:latin typeface="Impact"/>
                <a:ea typeface="Impact"/>
                <a:cs typeface="Impact"/>
                <a:sym typeface="Impact"/>
              </a:rPr>
              <a:t>Математическая постановка задачи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Google Shape;79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50800" indent="0">
                  <a:buClr>
                    <a:schemeClr val="dk1"/>
                  </a:buClr>
                  <a:buSzPts val="2800"/>
                  <a:buNone/>
                </a:pPr>
                <a:r>
                  <a:rPr lang="ru-RU" sz="2000" b="1" dirty="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Модель </a:t>
                </a:r>
                <a:r>
                  <a:rPr lang="en-US" sz="2000" b="1" dirty="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MILP-</a:t>
                </a:r>
                <a:r>
                  <a:rPr lang="ru-RU" sz="2000" b="1" dirty="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задачи:</a:t>
                </a:r>
                <a:endParaRPr lang="en-US" sz="2000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</a:endParaRPr>
              </a:p>
              <a:p>
                <a:pPr marL="50800" indent="0">
                  <a:buClr>
                    <a:schemeClr val="dk1"/>
                  </a:buClr>
                  <a:buSzPts val="28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0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 Narrow"/>
                              <a:cs typeface="Arial Narrow"/>
                            </a:rPr>
                          </m:ctrlPr>
                        </m:eqArrPr>
                        <m:e>
                          <m:r>
                            <a:rPr lang="ru-RU" sz="20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 Narrow"/>
                              <a:cs typeface="Arial Narrow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 Narrow"/>
                              <a:cs typeface="Arial Narrow"/>
                            </a:rPr>
                            <m:t>minimize</m:t>
                          </m:r>
                          <m:r>
                            <a:rPr lang="en-US" sz="20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 Narrow"/>
                              <a:cs typeface="Arial Narrow"/>
                            </a:rPr>
                            <m:t> </m:t>
                          </m:r>
                          <m:d>
                            <m:dPr>
                              <m:ctrlPr>
                                <a:rPr lang="ru-RU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Arial Narrow"/>
                                  <a:cs typeface="Arial Narrow"/>
                                </a:rPr>
                              </m:ctrlPr>
                            </m:dPr>
                            <m:e>
                              <m:r>
                                <a:rPr lang="ru-RU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Arial Narrow"/>
                                  <a:cs typeface="Arial Narrow"/>
                                </a:rPr>
                                <m:t>или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Arial Narrow"/>
                                  <a:cs typeface="Arial Narrow"/>
                                </a:rPr>
                                <m:t>maximize</m:t>
                              </m:r>
                            </m:e>
                          </m:d>
                          <m:r>
                            <a:rPr lang="en-US" sz="20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 Narrow"/>
                              <a:cs typeface="Arial Narrow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 Narrow"/>
                              <a:cs typeface="Arial Narrow"/>
                            </a:rPr>
                            <m:t>f</m:t>
                          </m:r>
                          <m:d>
                            <m:dPr>
                              <m:ctrlPr>
                                <a:rPr lang="ru-RU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Arial Narrow"/>
                                  <a:cs typeface="Arial Narrow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Arial Narrow"/>
                                  <a:cs typeface="Arial Narrow"/>
                                </a:rPr>
                                <m:t>x</m:t>
                              </m:r>
                            </m:e>
                          </m:d>
                          <m:r>
                            <a:rPr lang="ru-RU" sz="20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 Narrow"/>
                              <a:cs typeface="Arial Narrow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Arial Narrow"/>
                                  <a:cs typeface="Arial Narrow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Arial Narrow"/>
                                  <a:cs typeface="Arial Narrow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Arial Narrow"/>
                                  <a:cs typeface="Arial Narrow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Arial Narrow"/>
                                  <a:cs typeface="Arial Narrow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Arial Narrow"/>
                                  <a:cs typeface="Arial Narrow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Arial Narrow"/>
                                  <a:cs typeface="Arial Narrow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 Narrow"/>
                              <a:cs typeface="Arial Narrow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Arial Narrow"/>
                                  <a:cs typeface="Arial Narrow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Arial Narrow"/>
                                  <a:cs typeface="Arial Narrow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Arial Narrow"/>
                                  <a:cs typeface="Arial Narrow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Arial Narrow"/>
                                  <a:cs typeface="Arial Narrow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Arial Narrow"/>
                                  <a:cs typeface="Arial Narrow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Arial Narrow"/>
                                  <a:cs typeface="Arial Narrow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 Narrow"/>
                              <a:cs typeface="Arial Narrow"/>
                            </a:rPr>
                            <m:t>+ ...+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Arial Narrow"/>
                                  <a:cs typeface="Arial Narrow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Arial Narrow"/>
                                  <a:cs typeface="Arial Narrow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Arial Narrow"/>
                                  <a:cs typeface="Arial Narrow"/>
                                </a:rPr>
                                <m:t>n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Arial Narrow"/>
                                  <a:cs typeface="Arial Narrow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Arial Narrow"/>
                                  <a:cs typeface="Arial Narrow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Arial Narrow"/>
                                  <a:cs typeface="Arial Narrow"/>
                                </a:rPr>
                                <m:t>n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ru-RU" sz="2000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</a:endParaRPr>
              </a:p>
              <a:p>
                <a:pPr marL="50800" indent="0">
                  <a:buClr>
                    <a:schemeClr val="dk1"/>
                  </a:buClr>
                  <a:buSzPts val="28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 Narrow"/>
                              <a:cs typeface="Arial Narrow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 Narrow"/>
                              <a:cs typeface="Arial Narrow"/>
                            </a:rPr>
                            <m:t>subject</m:t>
                          </m:r>
                          <m:r>
                            <a:rPr lang="en-US" sz="20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 Narrow"/>
                              <a:cs typeface="Arial Narrow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 Narrow"/>
                              <a:cs typeface="Arial Narrow"/>
                            </a:rPr>
                            <m:t>to</m:t>
                          </m:r>
                          <m:r>
                            <a:rPr lang="en-US" sz="20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 Narrow"/>
                              <a:cs typeface="Arial Narrow"/>
                            </a:rPr>
                            <m:t>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Arial Narrow"/>
                                  <a:cs typeface="Arial Narrow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Arial Narrow"/>
                                  <a:cs typeface="Arial Narrow"/>
                                </a:rPr>
                                <m:t>j</m:t>
                              </m:r>
                              <m:r>
                                <a:rPr lang="en-US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Arial Narrow"/>
                                  <a:cs typeface="Arial Narrow"/>
                                </a:rPr>
                                <m:t> = 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Arial Narrow"/>
                                  <a:cs typeface="Arial Narrow"/>
                                </a:rPr>
                                <m:t>n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Arial Narrow"/>
                                      <a:cs typeface="Arial Narrow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Arial Narrow"/>
                                      <a:cs typeface="Arial Narrow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Arial Narrow"/>
                                      <a:cs typeface="Arial Narrow"/>
                                    </a:rPr>
                                    <m:t>ij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Arial Narrow"/>
                                      <a:cs typeface="Arial Narrow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Arial Narrow"/>
                                      <a:cs typeface="Arial Narrow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Arial Narrow"/>
                                      <a:cs typeface="Arial Narrow"/>
                                    </a:rPr>
                                    <m:t>j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Arial Narrow"/>
                                      <a:cs typeface="Arial Narrow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0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Arial Narrow"/>
                                          <a:cs typeface="Arial Narrow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Arial Narrow"/>
                                          <a:cs typeface="Arial Narrow"/>
                                        </a:rPr>
                                        <m:t>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Arial Narrow"/>
                                          <a:cs typeface="Arial Narrow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Arial Narrow"/>
                                      <a:cs typeface="Arial Narrow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Arial Narrow"/>
                                      <a:cs typeface="Arial Narrow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Arial Narrow"/>
                                      <a:cs typeface="Arial Narrow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0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 Narrow"/>
                              <a:cs typeface="Arial Narrow"/>
                            </a:rPr>
                            <m:t>, 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 Narrow"/>
                              <a:cs typeface="Arial Narrow"/>
                            </a:rPr>
                            <m:t>i</m:t>
                          </m:r>
                          <m:r>
                            <a:rPr lang="en-US" sz="20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 Narrow"/>
                              <a:cs typeface="Arial Narrow"/>
                            </a:rPr>
                            <m:t>=1, 2, ...,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 Narrow"/>
                              <a:cs typeface="Arial Narrow"/>
                            </a:rPr>
                            <m:t>m</m:t>
                          </m:r>
                        </m:e>
                      </m:eqArr>
                    </m:oMath>
                  </m:oMathPara>
                </a14:m>
                <a:endParaRPr lang="ru-RU" sz="2000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</a:endParaRPr>
              </a:p>
              <a:p>
                <a:pPr marL="50800" lvl="0" indent="0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20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rial Narrow"/>
                          <a:cs typeface="Arial Narrow"/>
                        </a:rPr>
                        <m:t>x</m:t>
                      </m:r>
                      <m:r>
                        <a:rPr lang="ru-RU" sz="20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rial Narrow"/>
                          <a:cs typeface="Arial Narrow"/>
                        </a:rPr>
                        <m:t>ᵢ∈</m:t>
                      </m:r>
                      <m:r>
                        <a:rPr lang="ru-RU" sz="20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rial Narrow"/>
                          <a:cs typeface="Arial Narrow"/>
                        </a:rPr>
                        <m:t>ℤ</m:t>
                      </m:r>
                      <m:r>
                        <a:rPr lang="ru-RU" sz="20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rial Narrow"/>
                          <a:cs typeface="Arial Narrow"/>
                        </a:rPr>
                        <m:t>, </m:t>
                      </m:r>
                      <m:r>
                        <m:rPr>
                          <m:sty m:val="p"/>
                        </m:rPr>
                        <a:rPr lang="ru-RU" sz="20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rial Narrow"/>
                          <a:cs typeface="Arial Narrow"/>
                        </a:rPr>
                        <m:t>i</m:t>
                      </m:r>
                      <m:r>
                        <a:rPr lang="ru-RU" sz="20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rial Narrow"/>
                          <a:cs typeface="Arial Narrow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ru-RU" sz="20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rial Narrow"/>
                          <a:cs typeface="Arial Narrow"/>
                        </a:rPr>
                        <m:t>I</m:t>
                      </m:r>
                      <m:r>
                        <a:rPr lang="ru-RU" sz="20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rial Narrow"/>
                          <a:cs typeface="Arial Narrow"/>
                        </a:rPr>
                        <m:t>⊆{1,…,</m:t>
                      </m:r>
                      <m:r>
                        <m:rPr>
                          <m:sty m:val="p"/>
                        </m:rPr>
                        <a:rPr lang="ru-RU" sz="20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rial Narrow"/>
                          <a:cs typeface="Arial Narrow"/>
                        </a:rPr>
                        <m:t>n</m:t>
                      </m:r>
                      <m:r>
                        <a:rPr lang="ru-RU" sz="20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Arial Narrow"/>
                          <a:cs typeface="Arial Narrow"/>
                        </a:rPr>
                        <m:t>}</m:t>
                      </m:r>
                    </m:oMath>
                  </m:oMathPara>
                </a14:m>
                <a:endParaRPr lang="ru-RU" sz="2000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</a:endParaRPr>
              </a:p>
              <a:p>
                <a:pPr marL="50800" indent="0">
                  <a:buClr>
                    <a:schemeClr val="dk1"/>
                  </a:buClr>
                  <a:buSzPts val="28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 Narrow"/>
                              <a:cs typeface="Arial Narrow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ru-RU" sz="20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 Narrow"/>
                              <a:cs typeface="Arial Narrow"/>
                            </a:rPr>
                            <m:t>x</m:t>
                          </m:r>
                          <m:r>
                            <a:rPr lang="ru-RU" sz="20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 Narrow"/>
                              <a:cs typeface="Arial Narrow"/>
                            </a:rPr>
                            <m:t>ⱼ</m:t>
                          </m:r>
                          <m:r>
                            <a:rPr lang="ru-RU" sz="20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 Narrow"/>
                              <a:cs typeface="Arial Narrow"/>
                            </a:rPr>
                            <m:t>∈</m:t>
                          </m:r>
                          <m:r>
                            <a:rPr lang="ru-RU" sz="20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 Narrow"/>
                              <a:cs typeface="Arial Narrow"/>
                            </a:rPr>
                            <m:t>ℝ</m:t>
                          </m:r>
                          <m:r>
                            <a:rPr lang="ru-RU" sz="20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 Narrow"/>
                              <a:cs typeface="Arial Narrow"/>
                            </a:rPr>
                            <m:t>, </m:t>
                          </m:r>
                          <m:r>
                            <m:rPr>
                              <m:sty m:val="p"/>
                            </m:rPr>
                            <a:rPr lang="ru-RU" sz="20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 Narrow"/>
                              <a:cs typeface="Arial Narrow"/>
                            </a:rPr>
                            <m:t>j</m:t>
                          </m:r>
                          <m:r>
                            <a:rPr lang="ru-RU" sz="20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 Narrow"/>
                              <a:cs typeface="Arial Narrow"/>
                            </a:rPr>
                            <m:t>∈{1,…,</m:t>
                          </m:r>
                          <m:r>
                            <m:rPr>
                              <m:sty m:val="p"/>
                            </m:rPr>
                            <a:rPr lang="ru-RU" sz="20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 Narrow"/>
                              <a:cs typeface="Arial Narrow"/>
                            </a:rPr>
                            <m:t>n</m:t>
                          </m:r>
                          <m:r>
                            <a:rPr lang="ru-RU" sz="20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 Narrow"/>
                              <a:cs typeface="Arial Narrow"/>
                            </a:rPr>
                            <m:t>}</m:t>
                          </m:r>
                          <m:r>
                            <a:rPr lang="en-US" sz="20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 Narrow"/>
                              <a:cs typeface="Arial Narrow"/>
                            </a:rPr>
                            <m:t> \</m:t>
                          </m:r>
                          <m:r>
                            <a:rPr lang="ru-RU" sz="20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 Narrow"/>
                              <a:cs typeface="Arial Narrow"/>
                            </a:rPr>
                            <m:t> </m:t>
                          </m:r>
                          <m:r>
                            <m:rPr>
                              <m:sty m:val="p"/>
                            </m:rPr>
                            <a:rPr lang="ru-RU" sz="20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 Narrow"/>
                              <a:cs typeface="Arial Narrow"/>
                            </a:rPr>
                            <m:t>I</m:t>
                          </m:r>
                        </m:e>
                      </m:eqArr>
                    </m:oMath>
                  </m:oMathPara>
                </a14:m>
                <a:endParaRPr lang="ru-RU" sz="2000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</a:endParaRPr>
              </a:p>
              <a:p>
                <a:pPr marL="5080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None/>
                </a:pPr>
                <a:r>
                  <a:rPr lang="ru-RU" sz="2800" dirty="0">
                    <a:effectLst/>
                  </a:rPr>
                  <a:t> </a:t>
                </a:r>
                <a:endParaRPr sz="2800" dirty="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</mc:Choice>
        <mc:Fallback xmlns="">
          <p:sp>
            <p:nvSpPr>
              <p:cNvPr id="79" name="Google Shape;79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149" t="-25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4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B81F9F9-7D6B-F9C7-DEEE-EAAD514E1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56" y="361939"/>
            <a:ext cx="8854644" cy="4419622"/>
          </a:xfrm>
          <a:prstGeom prst="rect">
            <a:avLst/>
          </a:prstGeom>
        </p:spPr>
      </p:pic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ru-RU" sz="4011" dirty="0">
                <a:latin typeface="Impact"/>
                <a:ea typeface="Impact"/>
                <a:cs typeface="Impact"/>
                <a:sym typeface="Impact"/>
              </a:rPr>
              <a:t>Структура данных</a:t>
            </a:r>
            <a:endParaRPr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5</a:t>
            </a:fld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ru-RU" sz="4000" dirty="0">
                <a:latin typeface="Impact"/>
                <a:ea typeface="Impact"/>
                <a:cs typeface="Impact"/>
                <a:sym typeface="Impact"/>
              </a:rPr>
              <a:t>Модульное </a:t>
            </a:r>
            <a:r>
              <a:rPr lang="ru-RU" sz="4000" dirty="0" err="1">
                <a:latin typeface="Impact"/>
                <a:ea typeface="Impact"/>
                <a:cs typeface="Impact"/>
                <a:sym typeface="Impact"/>
              </a:rPr>
              <a:t>взаимодейтсвие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6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9F505F5-A1D3-BF5D-B114-0BD86A899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28" y="1017725"/>
            <a:ext cx="8291426" cy="3884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ru-RU" sz="4011" dirty="0">
                <a:latin typeface="Impact"/>
                <a:sym typeface="Impact"/>
              </a:rPr>
              <a:t>Ввод задачи</a:t>
            </a:r>
            <a:endParaRPr dirty="0"/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7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818124-0994-BBE5-C1C8-2658459FA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662" y="1017725"/>
            <a:ext cx="3197055" cy="39344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FD25E822-EF2B-9C42-8958-6A1C6C3FF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>
            <a:extLst>
              <a:ext uri="{FF2B5EF4-FFF2-40B4-BE49-F238E27FC236}">
                <a16:creationId xmlns:a16="http://schemas.microsoft.com/office/drawing/2014/main" id="{4FA6B33C-36EC-E63A-1376-A30F6A2A91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ru-RU" sz="4011" dirty="0">
                <a:latin typeface="Impact"/>
                <a:sym typeface="Impact"/>
              </a:rPr>
              <a:t>Загрузка файла</a:t>
            </a:r>
            <a:endParaRPr dirty="0"/>
          </a:p>
        </p:txBody>
      </p:sp>
      <p:sp>
        <p:nvSpPr>
          <p:cNvPr id="106" name="Google Shape;106;p19">
            <a:extLst>
              <a:ext uri="{FF2B5EF4-FFF2-40B4-BE49-F238E27FC236}">
                <a16:creationId xmlns:a16="http://schemas.microsoft.com/office/drawing/2014/main" id="{1941E89B-F289-B84E-807D-A1558D07470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8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38ED05-DF47-0C04-FF08-CC730091B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62" y="1114283"/>
            <a:ext cx="7147676" cy="394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99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B9658840-CE68-891F-F4FB-F5BDF591C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>
            <a:extLst>
              <a:ext uri="{FF2B5EF4-FFF2-40B4-BE49-F238E27FC236}">
                <a16:creationId xmlns:a16="http://schemas.microsoft.com/office/drawing/2014/main" id="{DC5A0AC6-F38C-7E6C-403C-B42EAD1FE9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ru-RU" sz="4011" dirty="0">
                <a:latin typeface="Impact"/>
                <a:sym typeface="Impact"/>
              </a:rPr>
              <a:t>Процесс решения</a:t>
            </a:r>
            <a:endParaRPr dirty="0"/>
          </a:p>
        </p:txBody>
      </p:sp>
      <p:sp>
        <p:nvSpPr>
          <p:cNvPr id="106" name="Google Shape;106;p19">
            <a:extLst>
              <a:ext uri="{FF2B5EF4-FFF2-40B4-BE49-F238E27FC236}">
                <a16:creationId xmlns:a16="http://schemas.microsoft.com/office/drawing/2014/main" id="{41539AA3-D0C6-08D3-4EA5-7CA206D1F03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9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0DFCC9A-5358-51EC-5704-6F37B2E58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25135"/>
            <a:ext cx="7772400" cy="209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062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13431</TotalTime>
  <Words>352</Words>
  <Application>Microsoft Macintosh PowerPoint</Application>
  <PresentationFormat>Экран (16:9)</PresentationFormat>
  <Paragraphs>57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Cambria Math</vt:lpstr>
      <vt:lpstr>Arial Black</vt:lpstr>
      <vt:lpstr>Impact</vt:lpstr>
      <vt:lpstr>Arial</vt:lpstr>
      <vt:lpstr>Arial Narrow</vt:lpstr>
      <vt:lpstr>Simple Light</vt:lpstr>
      <vt:lpstr>Выпускная квалификационная работа бакалавра на тему: Разработка веб-приложения для решения задач смешано-целочисленного линейного программирования </vt:lpstr>
      <vt:lpstr>Цель и задачи работы</vt:lpstr>
      <vt:lpstr>Актуальность</vt:lpstr>
      <vt:lpstr>Математическая постановка задачи</vt:lpstr>
      <vt:lpstr>Структура данных</vt:lpstr>
      <vt:lpstr>Модульное взаимодейтсвие</vt:lpstr>
      <vt:lpstr>Ввод задачи</vt:lpstr>
      <vt:lpstr>Загрузка файла</vt:lpstr>
      <vt:lpstr>Процесс решения</vt:lpstr>
      <vt:lpstr>Результат решения</vt:lpstr>
      <vt:lpstr>Анализ чувствительности</vt:lpstr>
      <vt:lpstr>Результат</vt:lpstr>
      <vt:lpstr>Источники</vt:lpstr>
      <vt:lpstr>QR-код репозитория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бакалавра на тему: Разработка сервера CRM-системы с применением микросервисной архитектуры</dc:title>
  <cp:lastModifiedBy>Artemii Znai</cp:lastModifiedBy>
  <cp:revision>44</cp:revision>
  <dcterms:modified xsi:type="dcterms:W3CDTF">2025-05-18T19:37:45Z</dcterms:modified>
</cp:coreProperties>
</file>