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61" r:id="rId3"/>
    <p:sldId id="287" r:id="rId4"/>
    <p:sldId id="263" r:id="rId5"/>
    <p:sldId id="264" r:id="rId6"/>
    <p:sldId id="271" r:id="rId7"/>
    <p:sldId id="288" r:id="rId8"/>
    <p:sldId id="292" r:id="rId9"/>
    <p:sldId id="291" r:id="rId10"/>
    <p:sldId id="290" r:id="rId11"/>
    <p:sldId id="282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2326216" y="1342107"/>
            <a:ext cx="7539567" cy="4173786"/>
            <a:chOff x="292100" y="252412"/>
            <a:chExt cx="11506200" cy="63642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모서리가 둥근 직사각형 1"/>
            <p:cNvSpPr/>
            <p:nvPr/>
          </p:nvSpPr>
          <p:spPr>
            <a:xfrm>
              <a:off x="292100" y="252412"/>
              <a:ext cx="11506200" cy="6364288"/>
            </a:xfrm>
            <a:prstGeom prst="roundRect">
              <a:avLst>
                <a:gd name="adj" fmla="val 10099"/>
              </a:avLst>
            </a:prstGeom>
            <a:solidFill>
              <a:srgbClr val="FE6B25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549002" y="351318"/>
              <a:ext cx="9131600" cy="6143824"/>
            </a:xfrm>
            <a:prstGeom prst="roundRect">
              <a:avLst>
                <a:gd name="adj" fmla="val 796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FE6B25"/>
                  </a:solidFill>
                </a:rPr>
                <a:t>네이버쇼핑 </a:t>
              </a:r>
              <a:r>
                <a:rPr lang="en-US" altLang="ko-KR" sz="2800" b="1" i="1" kern="0" dirty="0">
                  <a:solidFill>
                    <a:srgbClr val="FE6B25"/>
                  </a:solidFill>
                </a:rPr>
                <a:t>API</a:t>
              </a:r>
              <a:r>
                <a:rPr lang="ko-KR" altLang="en-US" sz="2800" b="1" i="1" kern="0" dirty="0">
                  <a:solidFill>
                    <a:srgbClr val="FE6B25"/>
                  </a:solidFill>
                </a:rPr>
                <a:t> 활용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상품 검색 쇼핑몰</a:t>
              </a:r>
              <a:endPara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7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</a:t>
              </a: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팀장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허진환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보고서 작성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가상머신 환경 설정 및 웹서버 구축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/DB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김태현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회의록 작성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Main/UI/Additional Function Programming)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팀원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: 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정재호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자료조사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Ranking Algorithm Function/UI Programming)</a:t>
              </a:r>
              <a:endParaRPr lang="ko-KR" altLang="en-US" sz="5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591752" y="1608221"/>
            <a:ext cx="706334" cy="576560"/>
            <a:chOff x="467102" y="539420"/>
            <a:chExt cx="706334" cy="57656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652176" y="539420"/>
              <a:ext cx="350330" cy="3503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08" y="591912"/>
              <a:ext cx="254385" cy="25438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63EB2D-4443-423A-B6F5-EB0E0415417D}"/>
                </a:ext>
              </a:extLst>
            </p:cNvPr>
            <p:cNvSpPr/>
            <p:nvPr/>
          </p:nvSpPr>
          <p:spPr>
            <a:xfrm>
              <a:off x="467102" y="915925"/>
              <a:ext cx="70633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</a:rPr>
                <a:t>PPTBIZCAM</a:t>
              </a:r>
              <a:endParaRPr lang="ko-KR" altLang="en-US" sz="700" b="1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26217" y="2337285"/>
          <a:ext cx="1205674" cy="1145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김태현</a:t>
                      </a:r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허진환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웹서버프로그래밍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rgbClr val="FED8C3"/>
                          </a:solidFill>
                        </a:rPr>
                        <a:t>7</a:t>
                      </a:r>
                      <a:r>
                        <a:rPr lang="ko-KR" altLang="en-US" sz="900" b="0" dirty="0">
                          <a:solidFill>
                            <a:srgbClr val="FED8C3"/>
                          </a:solidFill>
                        </a:rPr>
                        <a:t>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2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696926" y="1535193"/>
            <a:ext cx="6059281" cy="4731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main.js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">
            <a:extLst>
              <a:ext uri="{FF2B5EF4-FFF2-40B4-BE49-F238E27FC236}">
                <a16:creationId xmlns:a16="http://schemas.microsoft.com/office/drawing/2014/main" id="{A96E936C-9570-28DF-63EE-E46F8FE5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54F98D-2AA1-E4C8-9EEA-2B09CE8753EF}"/>
              </a:ext>
            </a:extLst>
          </p:cNvPr>
          <p:cNvSpPr/>
          <p:nvPr/>
        </p:nvSpPr>
        <p:spPr>
          <a:xfrm>
            <a:off x="6756206" y="1536053"/>
            <a:ext cx="4821027" cy="4731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‘/register’</a:t>
            </a:r>
            <a:r>
              <a:rPr lang="ko-KR" altLang="en-US" sz="1700" dirty="0">
                <a:solidFill>
                  <a:schemeClr val="tx1"/>
                </a:solidFill>
              </a:rPr>
              <a:t>경로로 </a:t>
            </a:r>
            <a:r>
              <a:rPr lang="en-US" altLang="ko-KR" sz="1700" dirty="0">
                <a:solidFill>
                  <a:schemeClr val="tx1"/>
                </a:solidFill>
              </a:rPr>
              <a:t>post</a:t>
            </a:r>
            <a:r>
              <a:rPr lang="ko-KR" altLang="en-US" sz="1700" dirty="0">
                <a:solidFill>
                  <a:schemeClr val="tx1"/>
                </a:solidFill>
              </a:rPr>
              <a:t>요청이 들어올 경우 동작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7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700" dirty="0">
                <a:solidFill>
                  <a:schemeClr val="tx1"/>
                </a:solidFill>
              </a:rPr>
              <a:t> </a:t>
            </a:r>
            <a:r>
              <a:rPr lang="en-US" altLang="ko-KR" sz="1700" dirty="0">
                <a:solidFill>
                  <a:schemeClr val="tx1"/>
                </a:solidFill>
              </a:rPr>
              <a:t>data</a:t>
            </a:r>
            <a:r>
              <a:rPr lang="ko-KR" altLang="en-US" sz="1700" dirty="0">
                <a:solidFill>
                  <a:schemeClr val="tx1"/>
                </a:solidFill>
              </a:rPr>
              <a:t>를 </a:t>
            </a:r>
            <a:r>
              <a:rPr lang="en-US" altLang="ko-KR" sz="1700" dirty="0">
                <a:solidFill>
                  <a:schemeClr val="tx1"/>
                </a:solidFill>
              </a:rPr>
              <a:t>parse</a:t>
            </a:r>
            <a:r>
              <a:rPr lang="ko-KR" altLang="en-US" sz="1700" dirty="0">
                <a:solidFill>
                  <a:schemeClr val="tx1"/>
                </a:solidFill>
              </a:rPr>
              <a:t>해서 변수에 저장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DB</a:t>
            </a:r>
            <a:r>
              <a:rPr lang="ko-KR" altLang="en-US" sz="1700" dirty="0">
                <a:solidFill>
                  <a:schemeClr val="tx1"/>
                </a:solidFill>
              </a:rPr>
              <a:t>로부터 조회된</a:t>
            </a:r>
            <a:r>
              <a:rPr lang="en-US" altLang="ko-KR" sz="1700" dirty="0">
                <a:solidFill>
                  <a:schemeClr val="tx1"/>
                </a:solidFill>
              </a:rPr>
              <a:t> user</a:t>
            </a:r>
            <a:r>
              <a:rPr lang="ko-KR" altLang="en-US" sz="1700" dirty="0">
                <a:solidFill>
                  <a:schemeClr val="tx1"/>
                </a:solidFill>
              </a:rPr>
              <a:t>객체를 반환</a:t>
            </a:r>
            <a:r>
              <a:rPr lang="en-US" altLang="ko-KR" sz="1700" dirty="0">
                <a:solidFill>
                  <a:schemeClr val="tx1"/>
                </a:solidFill>
              </a:rPr>
              <a:t>,                       </a:t>
            </a:r>
            <a:r>
              <a:rPr lang="ko-KR" altLang="en-US" sz="1700" dirty="0">
                <a:solidFill>
                  <a:schemeClr val="tx1"/>
                </a:solidFill>
              </a:rPr>
              <a:t>중복 계정일 시 오류 창 전송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>
                <a:solidFill>
                  <a:schemeClr val="tx1"/>
                </a:solidFill>
              </a:rPr>
              <a:t>Hash</a:t>
            </a:r>
            <a:r>
              <a:rPr lang="ko-KR" altLang="en-US" sz="1700" dirty="0">
                <a:solidFill>
                  <a:schemeClr val="tx1"/>
                </a:solidFill>
              </a:rPr>
              <a:t>알고리즘을 사용해 비밀번호 암호화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7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700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1700" dirty="0">
                <a:solidFill>
                  <a:schemeClr val="tx1"/>
                </a:solidFill>
              </a:rPr>
              <a:t>()</a:t>
            </a:r>
            <a:r>
              <a:rPr lang="ko-KR" altLang="en-US" sz="1700" dirty="0">
                <a:solidFill>
                  <a:schemeClr val="tx1"/>
                </a:solidFill>
              </a:rPr>
              <a:t>함수를 사용</a:t>
            </a:r>
            <a:r>
              <a:rPr lang="en-US" altLang="ko-KR" sz="1700" dirty="0">
                <a:solidFill>
                  <a:schemeClr val="tx1"/>
                </a:solidFill>
              </a:rPr>
              <a:t>,</a:t>
            </a:r>
            <a:br>
              <a:rPr lang="en-US" altLang="ko-KR" sz="1700" dirty="0">
                <a:solidFill>
                  <a:schemeClr val="tx1"/>
                </a:solidFill>
              </a:rPr>
            </a:br>
            <a:r>
              <a:rPr lang="en-US" altLang="ko-KR" sz="1700" dirty="0">
                <a:solidFill>
                  <a:schemeClr val="tx1"/>
                </a:solidFill>
              </a:rPr>
              <a:t>user</a:t>
            </a:r>
            <a:r>
              <a:rPr lang="ko-KR" altLang="en-US" sz="1700" dirty="0">
                <a:solidFill>
                  <a:schemeClr val="tx1"/>
                </a:solidFill>
              </a:rPr>
              <a:t>의 정보를 </a:t>
            </a:r>
            <a:r>
              <a:rPr lang="en-US" altLang="ko-KR" sz="1700" dirty="0">
                <a:solidFill>
                  <a:schemeClr val="tx1"/>
                </a:solidFill>
              </a:rPr>
              <a:t>DB</a:t>
            </a:r>
            <a:r>
              <a:rPr lang="ko-KR" altLang="en-US" sz="1700" dirty="0">
                <a:solidFill>
                  <a:schemeClr val="tx1"/>
                </a:solidFill>
              </a:rPr>
              <a:t>에 적재</a:t>
            </a:r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  <a:p>
            <a:endParaRPr lang="en-US" altLang="ko-KR" sz="1700" dirty="0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2072805-2F67-8A88-1221-1864DE1B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9" y="1737361"/>
            <a:ext cx="5772827" cy="43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6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2971787"/>
            <a:ext cx="4643133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500" b="1" spc="-150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CA853-0F22-4020-4F66-9BA2B8F65193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2705725"/>
            <a:ext cx="3959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QnA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768936" cy="523220"/>
            <a:chOff x="802105" y="2134906"/>
            <a:chExt cx="2768936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프로젝트 개요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645778" cy="523220"/>
            <a:chOff x="802105" y="2134906"/>
            <a:chExt cx="364577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836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웹서버 주요 구성도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191855" cy="523220"/>
            <a:chOff x="802105" y="2134906"/>
            <a:chExt cx="2191855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382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주요 함수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1571492" cy="523220"/>
            <a:chOff x="802105" y="2134906"/>
            <a:chExt cx="157149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프로젝트 개요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987721" y="5651975"/>
            <a:ext cx="2889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Node.js Web Server</a:t>
            </a:r>
          </a:p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with Express Framework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5265403" y="5651975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MySQL DBMS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8867262" y="5651975"/>
            <a:ext cx="192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Linux  Cent OS 7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324B564-49CB-4857-8AB1-7B77D2EF3566}"/>
              </a:ext>
            </a:extLst>
          </p:cNvPr>
          <p:cNvSpPr/>
          <p:nvPr/>
        </p:nvSpPr>
        <p:spPr>
          <a:xfrm>
            <a:off x="2075937" y="2674002"/>
            <a:ext cx="712681" cy="1260898"/>
          </a:xfrm>
          <a:custGeom>
            <a:avLst/>
            <a:gdLst>
              <a:gd name="connsiteX0" fmla="*/ 657860 w 712681"/>
              <a:gd name="connsiteY0" fmla="*/ 0 h 1260898"/>
              <a:gd name="connsiteX1" fmla="*/ 54822 w 712681"/>
              <a:gd name="connsiteY1" fmla="*/ 0 h 1260898"/>
              <a:gd name="connsiteX2" fmla="*/ 0 w 712681"/>
              <a:gd name="connsiteY2" fmla="*/ 54822 h 1260898"/>
              <a:gd name="connsiteX3" fmla="*/ 0 w 712681"/>
              <a:gd name="connsiteY3" fmla="*/ 1206077 h 1260898"/>
              <a:gd name="connsiteX4" fmla="*/ 54822 w 712681"/>
              <a:gd name="connsiteY4" fmla="*/ 1260898 h 1260898"/>
              <a:gd name="connsiteX5" fmla="*/ 657860 w 712681"/>
              <a:gd name="connsiteY5" fmla="*/ 1260898 h 1260898"/>
              <a:gd name="connsiteX6" fmla="*/ 712682 w 712681"/>
              <a:gd name="connsiteY6" fmla="*/ 1206077 h 1260898"/>
              <a:gd name="connsiteX7" fmla="*/ 712682 w 712681"/>
              <a:gd name="connsiteY7" fmla="*/ 54822 h 1260898"/>
              <a:gd name="connsiteX8" fmla="*/ 657860 w 712681"/>
              <a:gd name="connsiteY8" fmla="*/ 0 h 1260898"/>
              <a:gd name="connsiteX9" fmla="*/ 308372 w 712681"/>
              <a:gd name="connsiteY9" fmla="*/ 54822 h 1260898"/>
              <a:gd name="connsiteX10" fmla="*/ 404310 w 712681"/>
              <a:gd name="connsiteY10" fmla="*/ 54822 h 1260898"/>
              <a:gd name="connsiteX11" fmla="*/ 424868 w 712681"/>
              <a:gd name="connsiteY11" fmla="*/ 75380 h 1260898"/>
              <a:gd name="connsiteX12" fmla="*/ 404310 w 712681"/>
              <a:gd name="connsiteY12" fmla="*/ 95938 h 1260898"/>
              <a:gd name="connsiteX13" fmla="*/ 308372 w 712681"/>
              <a:gd name="connsiteY13" fmla="*/ 95938 h 1260898"/>
              <a:gd name="connsiteX14" fmla="*/ 287814 w 712681"/>
              <a:gd name="connsiteY14" fmla="*/ 75380 h 1260898"/>
              <a:gd name="connsiteX15" fmla="*/ 308372 w 712681"/>
              <a:gd name="connsiteY15" fmla="*/ 54822 h 1260898"/>
              <a:gd name="connsiteX16" fmla="*/ 657860 w 712681"/>
              <a:gd name="connsiteY16" fmla="*/ 1110139 h 1260898"/>
              <a:gd name="connsiteX17" fmla="*/ 54822 w 712681"/>
              <a:gd name="connsiteY17" fmla="*/ 1110139 h 1260898"/>
              <a:gd name="connsiteX18" fmla="*/ 54822 w 712681"/>
              <a:gd name="connsiteY18" fmla="*/ 150760 h 1260898"/>
              <a:gd name="connsiteX19" fmla="*/ 657860 w 712681"/>
              <a:gd name="connsiteY19" fmla="*/ 150760 h 126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12681" h="1260898">
                <a:moveTo>
                  <a:pt x="657860" y="0"/>
                </a:moveTo>
                <a:lnTo>
                  <a:pt x="54822" y="0"/>
                </a:lnTo>
                <a:cubicBezTo>
                  <a:pt x="24582" y="90"/>
                  <a:pt x="90" y="24582"/>
                  <a:pt x="0" y="54822"/>
                </a:cubicBezTo>
                <a:lnTo>
                  <a:pt x="0" y="1206077"/>
                </a:lnTo>
                <a:cubicBezTo>
                  <a:pt x="90" y="1236316"/>
                  <a:pt x="24582" y="1260808"/>
                  <a:pt x="54822" y="1260898"/>
                </a:cubicBezTo>
                <a:lnTo>
                  <a:pt x="657860" y="1260898"/>
                </a:lnTo>
                <a:cubicBezTo>
                  <a:pt x="688100" y="1260808"/>
                  <a:pt x="712591" y="1236316"/>
                  <a:pt x="712682" y="1206077"/>
                </a:cubicBezTo>
                <a:lnTo>
                  <a:pt x="712682" y="54822"/>
                </a:lnTo>
                <a:cubicBezTo>
                  <a:pt x="712591" y="24582"/>
                  <a:pt x="688100" y="90"/>
                  <a:pt x="657860" y="0"/>
                </a:cubicBezTo>
                <a:close/>
                <a:moveTo>
                  <a:pt x="308372" y="54822"/>
                </a:moveTo>
                <a:lnTo>
                  <a:pt x="404310" y="54822"/>
                </a:lnTo>
                <a:cubicBezTo>
                  <a:pt x="415663" y="54822"/>
                  <a:pt x="424868" y="64026"/>
                  <a:pt x="424868" y="75380"/>
                </a:cubicBezTo>
                <a:cubicBezTo>
                  <a:pt x="424868" y="86734"/>
                  <a:pt x="415663" y="95938"/>
                  <a:pt x="404310" y="95938"/>
                </a:cubicBezTo>
                <a:lnTo>
                  <a:pt x="308372" y="95938"/>
                </a:lnTo>
                <a:cubicBezTo>
                  <a:pt x="297018" y="95938"/>
                  <a:pt x="287814" y="86734"/>
                  <a:pt x="287814" y="75380"/>
                </a:cubicBezTo>
                <a:cubicBezTo>
                  <a:pt x="287814" y="64026"/>
                  <a:pt x="297018" y="54822"/>
                  <a:pt x="308372" y="54822"/>
                </a:cubicBezTo>
                <a:close/>
                <a:moveTo>
                  <a:pt x="657860" y="1110139"/>
                </a:moveTo>
                <a:lnTo>
                  <a:pt x="54822" y="1110139"/>
                </a:lnTo>
                <a:lnTo>
                  <a:pt x="54822" y="150760"/>
                </a:lnTo>
                <a:lnTo>
                  <a:pt x="657860" y="150760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47CBFC5-025E-4AE4-9179-853F6E7700A1}"/>
              </a:ext>
            </a:extLst>
          </p:cNvPr>
          <p:cNvSpPr/>
          <p:nvPr/>
        </p:nvSpPr>
        <p:spPr>
          <a:xfrm>
            <a:off x="2199258" y="3051681"/>
            <a:ext cx="428480" cy="393326"/>
          </a:xfrm>
          <a:custGeom>
            <a:avLst/>
            <a:gdLst>
              <a:gd name="connsiteX0" fmla="*/ 133039 w 428480"/>
              <a:gd name="connsiteY0" fmla="*/ 133040 h 393326"/>
              <a:gd name="connsiteX1" fmla="*/ 69432 w 428480"/>
              <a:gd name="connsiteY1" fmla="*/ 133040 h 393326"/>
              <a:gd name="connsiteX2" fmla="*/ 69432 w 428480"/>
              <a:gd name="connsiteY2" fmla="*/ 92554 h 393326"/>
              <a:gd name="connsiteX3" fmla="*/ 133039 w 428480"/>
              <a:gd name="connsiteY3" fmla="*/ 92554 h 393326"/>
              <a:gd name="connsiteX4" fmla="*/ 219780 w 428480"/>
              <a:gd name="connsiteY4" fmla="*/ 92554 h 393326"/>
              <a:gd name="connsiteX5" fmla="*/ 219780 w 428480"/>
              <a:gd name="connsiteY5" fmla="*/ 133040 h 393326"/>
              <a:gd name="connsiteX6" fmla="*/ 156173 w 428480"/>
              <a:gd name="connsiteY6" fmla="*/ 133040 h 393326"/>
              <a:gd name="connsiteX7" fmla="*/ 156173 w 428480"/>
              <a:gd name="connsiteY7" fmla="*/ 92554 h 393326"/>
              <a:gd name="connsiteX8" fmla="*/ 306535 w 428480"/>
              <a:gd name="connsiteY8" fmla="*/ 92554 h 393326"/>
              <a:gd name="connsiteX9" fmla="*/ 306535 w 428480"/>
              <a:gd name="connsiteY9" fmla="*/ 133040 h 393326"/>
              <a:gd name="connsiteX10" fmla="*/ 242915 w 428480"/>
              <a:gd name="connsiteY10" fmla="*/ 133040 h 393326"/>
              <a:gd name="connsiteX11" fmla="*/ 242915 w 428480"/>
              <a:gd name="connsiteY11" fmla="*/ 92554 h 393326"/>
              <a:gd name="connsiteX12" fmla="*/ 393277 w 428480"/>
              <a:gd name="connsiteY12" fmla="*/ 92554 h 393326"/>
              <a:gd name="connsiteX13" fmla="*/ 393277 w 428480"/>
              <a:gd name="connsiteY13" fmla="*/ 133040 h 393326"/>
              <a:gd name="connsiteX14" fmla="*/ 329670 w 428480"/>
              <a:gd name="connsiteY14" fmla="*/ 133040 h 393326"/>
              <a:gd name="connsiteX15" fmla="*/ 329670 w 428480"/>
              <a:gd name="connsiteY15" fmla="*/ 92554 h 393326"/>
              <a:gd name="connsiteX16" fmla="*/ 393277 w 428480"/>
              <a:gd name="connsiteY16" fmla="*/ 196715 h 393326"/>
              <a:gd name="connsiteX17" fmla="*/ 329670 w 428480"/>
              <a:gd name="connsiteY17" fmla="*/ 196715 h 393326"/>
              <a:gd name="connsiteX18" fmla="*/ 329670 w 428480"/>
              <a:gd name="connsiteY18" fmla="*/ 156174 h 393326"/>
              <a:gd name="connsiteX19" fmla="*/ 393277 w 428480"/>
              <a:gd name="connsiteY19" fmla="*/ 156174 h 393326"/>
              <a:gd name="connsiteX20" fmla="*/ 393277 w 428480"/>
              <a:gd name="connsiteY20" fmla="*/ 245862 h 393326"/>
              <a:gd name="connsiteX21" fmla="*/ 329670 w 428480"/>
              <a:gd name="connsiteY21" fmla="*/ 251646 h 393326"/>
              <a:gd name="connsiteX22" fmla="*/ 329670 w 428480"/>
              <a:gd name="connsiteY22" fmla="*/ 219781 h 393326"/>
              <a:gd name="connsiteX23" fmla="*/ 393277 w 428480"/>
              <a:gd name="connsiteY23" fmla="*/ 219781 h 393326"/>
              <a:gd name="connsiteX24" fmla="*/ 133039 w 428480"/>
              <a:gd name="connsiteY24" fmla="*/ 219822 h 393326"/>
              <a:gd name="connsiteX25" fmla="*/ 133039 w 428480"/>
              <a:gd name="connsiteY25" fmla="*/ 268942 h 393326"/>
              <a:gd name="connsiteX26" fmla="*/ 69432 w 428480"/>
              <a:gd name="connsiteY26" fmla="*/ 274726 h 393326"/>
              <a:gd name="connsiteX27" fmla="*/ 69432 w 428480"/>
              <a:gd name="connsiteY27" fmla="*/ 219781 h 393326"/>
              <a:gd name="connsiteX28" fmla="*/ 133039 w 428480"/>
              <a:gd name="connsiteY28" fmla="*/ 196701 h 393326"/>
              <a:gd name="connsiteX29" fmla="*/ 69432 w 428480"/>
              <a:gd name="connsiteY29" fmla="*/ 196701 h 393326"/>
              <a:gd name="connsiteX30" fmla="*/ 69432 w 428480"/>
              <a:gd name="connsiteY30" fmla="*/ 156174 h 393326"/>
              <a:gd name="connsiteX31" fmla="*/ 133039 w 428480"/>
              <a:gd name="connsiteY31" fmla="*/ 156174 h 393326"/>
              <a:gd name="connsiteX32" fmla="*/ 219780 w 428480"/>
              <a:gd name="connsiteY32" fmla="*/ 196701 h 393326"/>
              <a:gd name="connsiteX33" fmla="*/ 156173 w 428480"/>
              <a:gd name="connsiteY33" fmla="*/ 196701 h 393326"/>
              <a:gd name="connsiteX34" fmla="*/ 156173 w 428480"/>
              <a:gd name="connsiteY34" fmla="*/ 156174 h 393326"/>
              <a:gd name="connsiteX35" fmla="*/ 219780 w 428480"/>
              <a:gd name="connsiteY35" fmla="*/ 156174 h 393326"/>
              <a:gd name="connsiteX36" fmla="*/ 242915 w 428480"/>
              <a:gd name="connsiteY36" fmla="*/ 196701 h 393326"/>
              <a:gd name="connsiteX37" fmla="*/ 242915 w 428480"/>
              <a:gd name="connsiteY37" fmla="*/ 156174 h 393326"/>
              <a:gd name="connsiteX38" fmla="*/ 306535 w 428480"/>
              <a:gd name="connsiteY38" fmla="*/ 156174 h 393326"/>
              <a:gd name="connsiteX39" fmla="*/ 306535 w 428480"/>
              <a:gd name="connsiteY39" fmla="*/ 196660 h 393326"/>
              <a:gd name="connsiteX40" fmla="*/ 219780 w 428480"/>
              <a:gd name="connsiteY40" fmla="*/ 261473 h 393326"/>
              <a:gd name="connsiteX41" fmla="*/ 156173 w 428480"/>
              <a:gd name="connsiteY41" fmla="*/ 267257 h 393326"/>
              <a:gd name="connsiteX42" fmla="*/ 156173 w 428480"/>
              <a:gd name="connsiteY42" fmla="*/ 219781 h 393326"/>
              <a:gd name="connsiteX43" fmla="*/ 219780 w 428480"/>
              <a:gd name="connsiteY43" fmla="*/ 219781 h 393326"/>
              <a:gd name="connsiteX44" fmla="*/ 242915 w 428480"/>
              <a:gd name="connsiteY44" fmla="*/ 219822 h 393326"/>
              <a:gd name="connsiteX45" fmla="*/ 306535 w 428480"/>
              <a:gd name="connsiteY45" fmla="*/ 219822 h 393326"/>
              <a:gd name="connsiteX46" fmla="*/ 306535 w 428480"/>
              <a:gd name="connsiteY46" fmla="*/ 253373 h 393326"/>
              <a:gd name="connsiteX47" fmla="*/ 242915 w 428480"/>
              <a:gd name="connsiteY47" fmla="*/ 259157 h 393326"/>
              <a:gd name="connsiteX48" fmla="*/ 427938 w 428480"/>
              <a:gd name="connsiteY48" fmla="*/ 277659 h 393326"/>
              <a:gd name="connsiteX49" fmla="*/ 427938 w 428480"/>
              <a:gd name="connsiteY49" fmla="*/ 57865 h 393326"/>
              <a:gd name="connsiteX50" fmla="*/ 69432 w 428480"/>
              <a:gd name="connsiteY50" fmla="*/ 57865 h 393326"/>
              <a:gd name="connsiteX51" fmla="*/ 69432 w 428480"/>
              <a:gd name="connsiteY51" fmla="*/ 52082 h 393326"/>
              <a:gd name="connsiteX52" fmla="*/ 17846 w 428480"/>
              <a:gd name="connsiteY52" fmla="*/ 1 h 393326"/>
              <a:gd name="connsiteX53" fmla="*/ 17351 w 428480"/>
              <a:gd name="connsiteY53" fmla="*/ 1 h 393326"/>
              <a:gd name="connsiteX54" fmla="*/ 0 w 428480"/>
              <a:gd name="connsiteY54" fmla="*/ 17352 h 393326"/>
              <a:gd name="connsiteX55" fmla="*/ 17351 w 428480"/>
              <a:gd name="connsiteY55" fmla="*/ 34703 h 393326"/>
              <a:gd name="connsiteX56" fmla="*/ 34702 w 428480"/>
              <a:gd name="connsiteY56" fmla="*/ 51418 h 393326"/>
              <a:gd name="connsiteX57" fmla="*/ 34702 w 428480"/>
              <a:gd name="connsiteY57" fmla="*/ 52054 h 393326"/>
              <a:gd name="connsiteX58" fmla="*/ 34702 w 428480"/>
              <a:gd name="connsiteY58" fmla="*/ 341239 h 393326"/>
              <a:gd name="connsiteX59" fmla="*/ 86288 w 428480"/>
              <a:gd name="connsiteY59" fmla="*/ 393319 h 393326"/>
              <a:gd name="connsiteX60" fmla="*/ 86783 w 428480"/>
              <a:gd name="connsiteY60" fmla="*/ 393319 h 393326"/>
              <a:gd name="connsiteX61" fmla="*/ 410642 w 428480"/>
              <a:gd name="connsiteY61" fmla="*/ 393319 h 393326"/>
              <a:gd name="connsiteX62" fmla="*/ 428474 w 428480"/>
              <a:gd name="connsiteY62" fmla="*/ 376463 h 393326"/>
              <a:gd name="connsiteX63" fmla="*/ 411618 w 428480"/>
              <a:gd name="connsiteY63" fmla="*/ 358631 h 393326"/>
              <a:gd name="connsiteX64" fmla="*/ 410642 w 428480"/>
              <a:gd name="connsiteY64" fmla="*/ 358631 h 393326"/>
              <a:gd name="connsiteX65" fmla="*/ 86769 w 428480"/>
              <a:gd name="connsiteY65" fmla="*/ 358631 h 393326"/>
              <a:gd name="connsiteX66" fmla="*/ 69432 w 428480"/>
              <a:gd name="connsiteY66" fmla="*/ 341902 h 393326"/>
              <a:gd name="connsiteX67" fmla="*/ 69432 w 428480"/>
              <a:gd name="connsiteY67" fmla="*/ 341280 h 393326"/>
              <a:gd name="connsiteX68" fmla="*/ 69432 w 428480"/>
              <a:gd name="connsiteY68" fmla="*/ 309428 h 3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28480" h="393326">
                <a:moveTo>
                  <a:pt x="133039" y="133040"/>
                </a:moveTo>
                <a:lnTo>
                  <a:pt x="69432" y="133040"/>
                </a:lnTo>
                <a:lnTo>
                  <a:pt x="69432" y="92554"/>
                </a:lnTo>
                <a:lnTo>
                  <a:pt x="133039" y="92554"/>
                </a:lnTo>
                <a:close/>
                <a:moveTo>
                  <a:pt x="219780" y="92554"/>
                </a:moveTo>
                <a:lnTo>
                  <a:pt x="219780" y="133040"/>
                </a:lnTo>
                <a:lnTo>
                  <a:pt x="156173" y="133040"/>
                </a:lnTo>
                <a:lnTo>
                  <a:pt x="156173" y="92554"/>
                </a:lnTo>
                <a:close/>
                <a:moveTo>
                  <a:pt x="306535" y="92554"/>
                </a:moveTo>
                <a:lnTo>
                  <a:pt x="306535" y="133040"/>
                </a:lnTo>
                <a:lnTo>
                  <a:pt x="242915" y="133040"/>
                </a:lnTo>
                <a:lnTo>
                  <a:pt x="242915" y="92554"/>
                </a:lnTo>
                <a:close/>
                <a:moveTo>
                  <a:pt x="393277" y="92554"/>
                </a:moveTo>
                <a:lnTo>
                  <a:pt x="393277" y="133040"/>
                </a:lnTo>
                <a:lnTo>
                  <a:pt x="329670" y="133040"/>
                </a:lnTo>
                <a:lnTo>
                  <a:pt x="329670" y="92554"/>
                </a:lnTo>
                <a:close/>
                <a:moveTo>
                  <a:pt x="393277" y="196715"/>
                </a:moveTo>
                <a:lnTo>
                  <a:pt x="329670" y="196715"/>
                </a:lnTo>
                <a:lnTo>
                  <a:pt x="329670" y="156174"/>
                </a:lnTo>
                <a:lnTo>
                  <a:pt x="393277" y="156174"/>
                </a:lnTo>
                <a:close/>
                <a:moveTo>
                  <a:pt x="393277" y="245862"/>
                </a:moveTo>
                <a:lnTo>
                  <a:pt x="329670" y="251646"/>
                </a:lnTo>
                <a:lnTo>
                  <a:pt x="329670" y="219781"/>
                </a:lnTo>
                <a:lnTo>
                  <a:pt x="393277" y="219781"/>
                </a:lnTo>
                <a:close/>
                <a:moveTo>
                  <a:pt x="133039" y="219822"/>
                </a:moveTo>
                <a:lnTo>
                  <a:pt x="133039" y="268942"/>
                </a:lnTo>
                <a:lnTo>
                  <a:pt x="69432" y="274726"/>
                </a:lnTo>
                <a:lnTo>
                  <a:pt x="69432" y="219781"/>
                </a:lnTo>
                <a:close/>
                <a:moveTo>
                  <a:pt x="133039" y="196701"/>
                </a:moveTo>
                <a:lnTo>
                  <a:pt x="69432" y="196701"/>
                </a:lnTo>
                <a:lnTo>
                  <a:pt x="69432" y="156174"/>
                </a:lnTo>
                <a:lnTo>
                  <a:pt x="133039" y="156174"/>
                </a:lnTo>
                <a:close/>
                <a:moveTo>
                  <a:pt x="219780" y="196701"/>
                </a:moveTo>
                <a:lnTo>
                  <a:pt x="156173" y="196701"/>
                </a:lnTo>
                <a:lnTo>
                  <a:pt x="156173" y="156174"/>
                </a:lnTo>
                <a:lnTo>
                  <a:pt x="219780" y="156174"/>
                </a:lnTo>
                <a:close/>
                <a:moveTo>
                  <a:pt x="242915" y="196701"/>
                </a:moveTo>
                <a:lnTo>
                  <a:pt x="242915" y="156174"/>
                </a:lnTo>
                <a:lnTo>
                  <a:pt x="306535" y="156174"/>
                </a:lnTo>
                <a:lnTo>
                  <a:pt x="306535" y="196660"/>
                </a:lnTo>
                <a:close/>
                <a:moveTo>
                  <a:pt x="219780" y="261473"/>
                </a:moveTo>
                <a:lnTo>
                  <a:pt x="156173" y="267257"/>
                </a:lnTo>
                <a:lnTo>
                  <a:pt x="156173" y="219781"/>
                </a:lnTo>
                <a:lnTo>
                  <a:pt x="219780" y="219781"/>
                </a:lnTo>
                <a:close/>
                <a:moveTo>
                  <a:pt x="242915" y="219822"/>
                </a:moveTo>
                <a:lnTo>
                  <a:pt x="306535" y="219822"/>
                </a:lnTo>
                <a:lnTo>
                  <a:pt x="306535" y="253373"/>
                </a:lnTo>
                <a:lnTo>
                  <a:pt x="242915" y="259157"/>
                </a:lnTo>
                <a:close/>
                <a:moveTo>
                  <a:pt x="427938" y="277659"/>
                </a:moveTo>
                <a:lnTo>
                  <a:pt x="427938" y="57865"/>
                </a:lnTo>
                <a:lnTo>
                  <a:pt x="69432" y="57865"/>
                </a:lnTo>
                <a:lnTo>
                  <a:pt x="69432" y="52082"/>
                </a:lnTo>
                <a:cubicBezTo>
                  <a:pt x="69569" y="23455"/>
                  <a:pt x="46472" y="138"/>
                  <a:pt x="17846" y="1"/>
                </a:cubicBezTo>
                <a:cubicBezTo>
                  <a:pt x="17681" y="0"/>
                  <a:pt x="17516" y="0"/>
                  <a:pt x="17351" y="1"/>
                </a:cubicBezTo>
                <a:cubicBezTo>
                  <a:pt x="7768" y="1"/>
                  <a:pt x="0" y="7769"/>
                  <a:pt x="0" y="17352"/>
                </a:cubicBezTo>
                <a:cubicBezTo>
                  <a:pt x="0" y="26935"/>
                  <a:pt x="7768" y="34703"/>
                  <a:pt x="17351" y="34703"/>
                </a:cubicBezTo>
                <a:cubicBezTo>
                  <a:pt x="26758" y="34528"/>
                  <a:pt x="34527" y="42011"/>
                  <a:pt x="34702" y="51418"/>
                </a:cubicBezTo>
                <a:cubicBezTo>
                  <a:pt x="34706" y="51629"/>
                  <a:pt x="34706" y="51842"/>
                  <a:pt x="34702" y="52054"/>
                </a:cubicBezTo>
                <a:lnTo>
                  <a:pt x="34702" y="341239"/>
                </a:lnTo>
                <a:cubicBezTo>
                  <a:pt x="34565" y="369865"/>
                  <a:pt x="57661" y="393182"/>
                  <a:pt x="86288" y="393319"/>
                </a:cubicBezTo>
                <a:cubicBezTo>
                  <a:pt x="86452" y="393320"/>
                  <a:pt x="86618" y="393320"/>
                  <a:pt x="86783" y="393319"/>
                </a:cubicBezTo>
                <a:lnTo>
                  <a:pt x="410642" y="393319"/>
                </a:lnTo>
                <a:cubicBezTo>
                  <a:pt x="420220" y="393589"/>
                  <a:pt x="428204" y="386042"/>
                  <a:pt x="428474" y="376463"/>
                </a:cubicBezTo>
                <a:cubicBezTo>
                  <a:pt x="428742" y="366884"/>
                  <a:pt x="421196" y="358899"/>
                  <a:pt x="411618" y="358631"/>
                </a:cubicBezTo>
                <a:cubicBezTo>
                  <a:pt x="411291" y="358621"/>
                  <a:pt x="410967" y="358621"/>
                  <a:pt x="410642" y="358631"/>
                </a:cubicBezTo>
                <a:lnTo>
                  <a:pt x="86769" y="358631"/>
                </a:lnTo>
                <a:cubicBezTo>
                  <a:pt x="77362" y="358799"/>
                  <a:pt x="69600" y="351309"/>
                  <a:pt x="69432" y="341902"/>
                </a:cubicBezTo>
                <a:cubicBezTo>
                  <a:pt x="69428" y="341695"/>
                  <a:pt x="69428" y="341487"/>
                  <a:pt x="69432" y="341280"/>
                </a:cubicBezTo>
                <a:lnTo>
                  <a:pt x="69432" y="309428"/>
                </a:ln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BE3EAAC-DFFB-4F90-9D0F-DF78DCF3C993}"/>
              </a:ext>
            </a:extLst>
          </p:cNvPr>
          <p:cNvSpPr/>
          <p:nvPr/>
        </p:nvSpPr>
        <p:spPr>
          <a:xfrm>
            <a:off x="2268676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55057A8-E52D-4E3D-9A55-750F0714F0BF}"/>
              </a:ext>
            </a:extLst>
          </p:cNvPr>
          <p:cNvSpPr/>
          <p:nvPr/>
        </p:nvSpPr>
        <p:spPr>
          <a:xfrm>
            <a:off x="2523131" y="3444959"/>
            <a:ext cx="69404" cy="69404"/>
          </a:xfrm>
          <a:custGeom>
            <a:avLst/>
            <a:gdLst>
              <a:gd name="connsiteX0" fmla="*/ 69404 w 69404"/>
              <a:gd name="connsiteY0" fmla="*/ 34702 h 69404"/>
              <a:gd name="connsiteX1" fmla="*/ 34702 w 69404"/>
              <a:gd name="connsiteY1" fmla="*/ 69404 h 69404"/>
              <a:gd name="connsiteX2" fmla="*/ 0 w 69404"/>
              <a:gd name="connsiteY2" fmla="*/ 34702 h 69404"/>
              <a:gd name="connsiteX3" fmla="*/ 34702 w 69404"/>
              <a:gd name="connsiteY3" fmla="*/ 0 h 69404"/>
              <a:gd name="connsiteX4" fmla="*/ 69404 w 69404"/>
              <a:gd name="connsiteY4" fmla="*/ 34702 h 6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04" h="69404">
                <a:moveTo>
                  <a:pt x="69404" y="34702"/>
                </a:moveTo>
                <a:cubicBezTo>
                  <a:pt x="69404" y="53868"/>
                  <a:pt x="53868" y="69404"/>
                  <a:pt x="34702" y="69404"/>
                </a:cubicBezTo>
                <a:cubicBezTo>
                  <a:pt x="15537" y="69404"/>
                  <a:pt x="0" y="53868"/>
                  <a:pt x="0" y="34702"/>
                </a:cubicBezTo>
                <a:cubicBezTo>
                  <a:pt x="0" y="15537"/>
                  <a:pt x="15537" y="0"/>
                  <a:pt x="34702" y="0"/>
                </a:cubicBezTo>
                <a:cubicBezTo>
                  <a:pt x="53868" y="0"/>
                  <a:pt x="69404" y="15537"/>
                  <a:pt x="69404" y="34702"/>
                </a:cubicBezTo>
                <a:close/>
              </a:path>
            </a:pathLst>
          </a:custGeom>
          <a:solidFill>
            <a:schemeClr val="bg1"/>
          </a:soli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28" name="Picture 4" descr="Web #11. Node.js란? Node.js 개념">
            <a:extLst>
              <a:ext uri="{FF2B5EF4-FFF2-40B4-BE49-F238E27FC236}">
                <a16:creationId xmlns:a16="http://schemas.microsoft.com/office/drawing/2014/main" id="{CC537663-CC44-8F07-9161-99C8165A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4" y="2188136"/>
            <a:ext cx="2136046" cy="21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데이터 집계">
            <a:extLst>
              <a:ext uri="{FF2B5EF4-FFF2-40B4-BE49-F238E27FC236}">
                <a16:creationId xmlns:a16="http://schemas.microsoft.com/office/drawing/2014/main" id="{46AFC78B-3910-A3D0-19E3-88F4BC3D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4" y="2163680"/>
            <a:ext cx="3636615" cy="22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roduction to ExpressJS [+6 Learning Resources] - Geekflare">
            <a:extLst>
              <a:ext uri="{FF2B5EF4-FFF2-40B4-BE49-F238E27FC236}">
                <a16:creationId xmlns:a16="http://schemas.microsoft.com/office/drawing/2014/main" id="{FE5CD0B4-4486-A8D4-F6DD-8A1DE10C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52" y="4022148"/>
            <a:ext cx="1304249" cy="4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375D4E6-065B-2C59-F765-A94E0DC2B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84255" y="2349946"/>
            <a:ext cx="2122352" cy="140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리눅스 기본 명령어 모음 | Linux 의미, 기능, 작성 예시">
            <a:extLst>
              <a:ext uri="{FF2B5EF4-FFF2-40B4-BE49-F238E27FC236}">
                <a16:creationId xmlns:a16="http://schemas.microsoft.com/office/drawing/2014/main" id="{6CA55E91-154A-46CD-0ADD-60C0CEE9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46" y="3607494"/>
            <a:ext cx="1372970" cy="10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1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설계과제 목적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956560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484801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2" y="136700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7" y="136700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320838"/>
            <a:ext cx="772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웹서버 환경구축 및 </a:t>
            </a:r>
            <a:r>
              <a:rPr lang="ko-KR" altLang="en-US" sz="2400" b="1" spc="-150">
                <a:solidFill>
                  <a:schemeClr val="accent2"/>
                </a:solidFill>
                <a:latin typeface="+mj-ea"/>
                <a:ea typeface="+mj-ea"/>
              </a:rPr>
              <a:t>설계를 통한 웹서버 실무 능력 함양 </a:t>
            </a:r>
            <a:endParaRPr lang="ko-KR" altLang="en-US" sz="2400" b="1" spc="-1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A41B8-5B38-43C8-9533-D4B0E0AB13EF}"/>
              </a:ext>
            </a:extLst>
          </p:cNvPr>
          <p:cNvSpPr txBox="1"/>
          <p:nvPr/>
        </p:nvSpPr>
        <p:spPr>
          <a:xfrm>
            <a:off x="3060418" y="1866037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실제 웹서버 구축 시 사용되는 운영체제인 </a:t>
            </a:r>
            <a:r>
              <a:rPr lang="en-US" altLang="ko-KR" sz="1600" spc="-150" dirty="0"/>
              <a:t>Linux</a:t>
            </a:r>
            <a:r>
              <a:rPr lang="ko-KR" altLang="en-US" sz="1600" spc="-150" dirty="0"/>
              <a:t>를 기반으로 환경 구축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익스프레스 프레임워크 활용한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r>
              <a:rPr lang="en-US" altLang="ko-KR" sz="1600" b="1" spc="-150" dirty="0"/>
              <a:t> </a:t>
            </a:r>
            <a:endParaRPr lang="ko-KR" altLang="en-US" sz="1600" b="1" spc="-1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318778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31877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7" y="3141618"/>
            <a:ext cx="569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클라이언트</a:t>
            </a:r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 –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서버 모델 이해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3C0C7C-65C6-490F-A953-EF7449FAE47A}"/>
              </a:ext>
            </a:extLst>
          </p:cNvPr>
          <p:cNvSpPr txBox="1"/>
          <p:nvPr/>
        </p:nvSpPr>
        <p:spPr>
          <a:xfrm>
            <a:off x="3060418" y="3686816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서비스를 요청하는 </a:t>
            </a:r>
            <a:r>
              <a:rPr lang="en-US" altLang="ko-KR" sz="1600" spc="-150" dirty="0"/>
              <a:t>Client</a:t>
            </a:r>
            <a:r>
              <a:rPr lang="ko-KR" altLang="en-US" sz="1600" spc="-150" dirty="0"/>
              <a:t>와 이에 응답하는 </a:t>
            </a:r>
            <a:r>
              <a:rPr lang="en-US" altLang="ko-KR" sz="1600" spc="-150" dirty="0"/>
              <a:t>Server</a:t>
            </a:r>
            <a:r>
              <a:rPr lang="ko-KR" altLang="en-US" sz="1600" spc="-150" dirty="0"/>
              <a:t>와 프로세스를 구분하는 포트 번호 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요청과 응답 사이에서 처리할 작업을 정의하는 </a:t>
            </a:r>
            <a:r>
              <a:rPr lang="en-US" altLang="ko-KR" sz="1600" spc="-150" dirty="0"/>
              <a:t>Express  </a:t>
            </a:r>
            <a:r>
              <a:rPr lang="ko-KR" altLang="en-US" sz="1600" spc="-150" dirty="0"/>
              <a:t>미들웨어를 사용한 </a:t>
            </a:r>
            <a:r>
              <a:rPr lang="en-US" altLang="ko-KR" sz="1600" spc="-150" dirty="0"/>
              <a:t>Node.js </a:t>
            </a:r>
            <a:r>
              <a:rPr lang="ko-KR" altLang="en-US" sz="1600" spc="-150" dirty="0"/>
              <a:t>웹서버 설계</a:t>
            </a:r>
            <a:endParaRPr lang="ko-KR" altLang="en-US" sz="1600" b="1" spc="-1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21112" y="504920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371717" y="50492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060417" y="5003036"/>
            <a:ext cx="631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accent2"/>
                </a:solidFill>
                <a:latin typeface="+mj-ea"/>
                <a:ea typeface="+mj-ea"/>
              </a:rPr>
              <a:t>DBMS </a:t>
            </a:r>
            <a:r>
              <a:rPr lang="ko-KR" altLang="en-US" sz="2400" b="1" spc="-150" dirty="0">
                <a:solidFill>
                  <a:schemeClr val="accent2"/>
                </a:solidFill>
                <a:latin typeface="+mj-ea"/>
                <a:ea typeface="+mj-ea"/>
              </a:rPr>
              <a:t>구조 및 데이터 관리에 대한 이해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3060418" y="5548235"/>
            <a:ext cx="8993726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ko-KR" altLang="en-US" sz="1600" spc="-150" dirty="0"/>
              <a:t>관계형 데이터베이스 </a:t>
            </a:r>
            <a:r>
              <a:rPr lang="en-US" altLang="ko-KR" sz="1600" spc="-150" dirty="0"/>
              <a:t>MySQL</a:t>
            </a:r>
            <a:r>
              <a:rPr lang="ko-KR" altLang="en-US" sz="1600" spc="-150" dirty="0"/>
              <a:t>의 데이터 관리 방식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테이블 형태로 관리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이해</a:t>
            </a:r>
            <a:endParaRPr lang="en-US" altLang="ko-KR" sz="16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endParaRPr lang="en-US" altLang="ko-KR" sz="1000" spc="-150" dirty="0"/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sz="1600" spc="-150" dirty="0"/>
              <a:t>Client</a:t>
            </a:r>
            <a:r>
              <a:rPr lang="ko-KR" altLang="en-US" sz="1600" spc="-150" dirty="0"/>
              <a:t>의 요청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데이터 입력</a:t>
            </a:r>
            <a:r>
              <a:rPr lang="en-US" altLang="ko-KR" sz="1600" spc="-150" dirty="0"/>
              <a:t>/</a:t>
            </a:r>
            <a:r>
              <a:rPr lang="ko-KR" altLang="en-US" sz="1600" spc="-150" dirty="0"/>
              <a:t>조회 등</a:t>
            </a:r>
            <a:r>
              <a:rPr lang="en-US" altLang="ko-KR" sz="1600" spc="-150" dirty="0"/>
              <a:t>)</a:t>
            </a:r>
            <a:r>
              <a:rPr lang="ko-KR" altLang="en-US" sz="1600" spc="-150" dirty="0"/>
              <a:t>에 의한 데이터 적재</a:t>
            </a:r>
            <a:r>
              <a:rPr lang="en-US" altLang="ko-KR" sz="1600" spc="-150" dirty="0"/>
              <a:t>(POST 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)/</a:t>
            </a:r>
            <a:r>
              <a:rPr lang="ko-KR" altLang="en-US" sz="1600" spc="-150" dirty="0"/>
              <a:t>조회</a:t>
            </a:r>
            <a:r>
              <a:rPr lang="en-US" altLang="ko-KR" sz="1600" spc="-150" dirty="0"/>
              <a:t>(GET</a:t>
            </a:r>
            <a:r>
              <a:rPr lang="ko-KR" altLang="en-US" sz="1600" spc="-150" dirty="0" err="1"/>
              <a:t>매서드</a:t>
            </a:r>
            <a:r>
              <a:rPr lang="en-US" altLang="ko-KR" sz="1600" spc="-150" dirty="0"/>
              <a:t>) </a:t>
            </a:r>
            <a:r>
              <a:rPr lang="ko-KR" altLang="en-US" sz="1600" spc="-15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656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현실적 제한요소 달성결과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86C3C-A513-4DD7-BD72-B9AD56053E0D}"/>
              </a:ext>
            </a:extLst>
          </p:cNvPr>
          <p:cNvGrpSpPr/>
          <p:nvPr/>
        </p:nvGrpSpPr>
        <p:grpSpPr>
          <a:xfrm>
            <a:off x="5680151" y="3267977"/>
            <a:ext cx="745717" cy="584547"/>
            <a:chOff x="5682691" y="3267977"/>
            <a:chExt cx="745717" cy="584547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5A974-FEA2-4BCF-9265-27B19E67B3F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F9652B-DCCD-46CD-9992-8A2D4801BBDC}"/>
                </a:ext>
              </a:extLst>
            </p:cNvPr>
            <p:cNvSpPr txBox="1"/>
            <p:nvPr/>
          </p:nvSpPr>
          <p:spPr>
            <a:xfrm>
              <a:off x="5682691" y="339085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경제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3C82AB-DE56-4DC7-9A6E-4073ED7A7AD4}"/>
              </a:ext>
            </a:extLst>
          </p:cNvPr>
          <p:cNvGrpSpPr/>
          <p:nvPr/>
        </p:nvGrpSpPr>
        <p:grpSpPr>
          <a:xfrm>
            <a:off x="6661924" y="3267977"/>
            <a:ext cx="745717" cy="592817"/>
            <a:chOff x="5707308" y="3267977"/>
            <a:chExt cx="745717" cy="592817"/>
          </a:xfrm>
          <a:solidFill>
            <a:schemeClr val="accent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230F60-963C-4546-A1BD-9B4BBDCDD3A6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7CB0C4-BADF-48E6-822C-E3BFEB8F0326}"/>
                </a:ext>
              </a:extLst>
            </p:cNvPr>
            <p:cNvSpPr txBox="1"/>
            <p:nvPr/>
          </p:nvSpPr>
          <p:spPr>
            <a:xfrm>
              <a:off x="5707308" y="3399129"/>
              <a:ext cx="74571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편리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C10170-539C-4C24-B4B6-A60E9401802C}"/>
              </a:ext>
            </a:extLst>
          </p:cNvPr>
          <p:cNvGrpSpPr/>
          <p:nvPr/>
        </p:nvGrpSpPr>
        <p:grpSpPr>
          <a:xfrm>
            <a:off x="5680150" y="4056913"/>
            <a:ext cx="745718" cy="593247"/>
            <a:chOff x="5683842" y="3157330"/>
            <a:chExt cx="745718" cy="593247"/>
          </a:xfrm>
          <a:solidFill>
            <a:schemeClr val="accent1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7338C-9ABF-4899-AADB-4C21311E26C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99A524-73B8-42B8-A569-315C132D987F}"/>
                </a:ext>
              </a:extLst>
            </p:cNvPr>
            <p:cNvSpPr txBox="1"/>
            <p:nvPr/>
          </p:nvSpPr>
          <p:spPr>
            <a:xfrm>
              <a:off x="5683842" y="3157330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윤리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44AC42-4169-48B4-BCC1-C84932A48BA4}"/>
              </a:ext>
            </a:extLst>
          </p:cNvPr>
          <p:cNvGrpSpPr/>
          <p:nvPr/>
        </p:nvGrpSpPr>
        <p:grpSpPr>
          <a:xfrm>
            <a:off x="6661924" y="4056913"/>
            <a:ext cx="745718" cy="593246"/>
            <a:chOff x="5708460" y="3157331"/>
            <a:chExt cx="745718" cy="593246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7F4153-61E0-41C3-AFE6-650AF00C3FE9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74B7CA-029B-4DC7-AF0B-DA8EC6D5738C}"/>
                </a:ext>
              </a:extLst>
            </p:cNvPr>
            <p:cNvSpPr txBox="1"/>
            <p:nvPr/>
          </p:nvSpPr>
          <p:spPr>
            <a:xfrm>
              <a:off x="5708460" y="3157331"/>
              <a:ext cx="74571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400" b="1" dirty="0">
                  <a:solidFill>
                    <a:schemeClr val="bg1"/>
                  </a:solidFill>
                  <a:latin typeface="+mj-lt"/>
                </a:rPr>
                <a:t>사회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49870" y="1886006"/>
            <a:ext cx="406557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오픈소스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사용하여 비용 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적은 리소스를 사용하는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OS(Linux)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사용으로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H/W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 비용절감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8442244" y="1886006"/>
            <a:ext cx="28392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조건 별 상품 출력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리뷰와 평점 시스템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 구매사이트 하이퍼링크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49869" y="4380263"/>
            <a:ext cx="444945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유저 데이터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적재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시 비밀번호 암호화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Linux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root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 계정 이외에 접근 불가하므로 보안성 증대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6916081" y="4509572"/>
            <a:ext cx="4376583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다양한 상품을 보여줌으로써 합리적인 소비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상품에 대한 평가를 통해 과소비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충동구매 방지</a:t>
            </a: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60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웹서버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>
            <a:extLst>
              <a:ext uri="{FF2B5EF4-FFF2-40B4-BE49-F238E27FC236}">
                <a16:creationId xmlns:a16="http://schemas.microsoft.com/office/drawing/2014/main" id="{B3DA5B3E-A4A5-75FA-756D-2E7C1853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" y="1584318"/>
            <a:ext cx="7361939" cy="47117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714927" y="1584318"/>
            <a:ext cx="4153545" cy="4711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Server-Client </a:t>
            </a:r>
            <a:r>
              <a:rPr lang="ko-KR" altLang="en-US" b="1" dirty="0">
                <a:solidFill>
                  <a:schemeClr val="tx1"/>
                </a:solidFill>
              </a:rPr>
              <a:t>모델 기반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요청에 대해 </a:t>
            </a:r>
            <a:r>
              <a:rPr lang="en-US" altLang="ko-KR" dirty="0">
                <a:solidFill>
                  <a:schemeClr val="tx1"/>
                </a:solidFill>
              </a:rPr>
              <a:t>Server</a:t>
            </a:r>
            <a:r>
              <a:rPr lang="ko-KR" altLang="en-US" dirty="0">
                <a:solidFill>
                  <a:schemeClr val="tx1"/>
                </a:solidFill>
              </a:rPr>
              <a:t>가 응답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2. 3000</a:t>
            </a:r>
            <a:r>
              <a:rPr lang="ko-KR" altLang="en-US" b="1" dirty="0">
                <a:solidFill>
                  <a:schemeClr val="tx1"/>
                </a:solidFill>
              </a:rPr>
              <a:t>번 포트번호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서버 내에서 프로세스 구분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Express </a:t>
            </a:r>
            <a:r>
              <a:rPr lang="ko-KR" altLang="en-US" b="1" dirty="0">
                <a:solidFill>
                  <a:schemeClr val="tx1"/>
                </a:solidFill>
              </a:rPr>
              <a:t>프레임워크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요청과 응답 사이에서 미들웨어 동작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pug </a:t>
            </a:r>
            <a:r>
              <a:rPr lang="ko-KR" altLang="en-US" b="1" dirty="0">
                <a:solidFill>
                  <a:schemeClr val="tx1"/>
                </a:solidFill>
              </a:rPr>
              <a:t>템플릿 엔진 사용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views </a:t>
            </a:r>
            <a:r>
              <a:rPr lang="ko-KR" altLang="en-US" dirty="0">
                <a:solidFill>
                  <a:schemeClr val="tx1"/>
                </a:solidFill>
              </a:rPr>
              <a:t>폴더 내 </a:t>
            </a:r>
            <a:r>
              <a:rPr lang="en-US" altLang="ko-KR" dirty="0">
                <a:solidFill>
                  <a:schemeClr val="tx1"/>
                </a:solidFill>
              </a:rPr>
              <a:t>.pug </a:t>
            </a:r>
            <a:r>
              <a:rPr lang="ko-KR" altLang="en-US" dirty="0">
                <a:solidFill>
                  <a:schemeClr val="tx1"/>
                </a:solidFill>
              </a:rPr>
              <a:t>파일이 </a:t>
            </a:r>
            <a:r>
              <a:rPr lang="ko-KR" altLang="en-US" dirty="0" err="1">
                <a:solidFill>
                  <a:schemeClr val="tx1"/>
                </a:solidFill>
              </a:rPr>
              <a:t>랜더링되어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웹페이지에 출력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29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데이터베이스 </a:t>
            </a:r>
            <a:r>
              <a:rPr lang="en-US" altLang="ko-KR" sz="3600" dirty="0">
                <a:solidFill>
                  <a:schemeClr val="accent2"/>
                </a:solidFill>
              </a:rPr>
              <a:t>– </a:t>
            </a:r>
            <a:r>
              <a:rPr lang="ko-KR" altLang="en-US" sz="3600" dirty="0">
                <a:solidFill>
                  <a:schemeClr val="accent2"/>
                </a:solidFill>
              </a:rPr>
              <a:t>웹서버 통신 구성도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E30D05B9-D856-315D-D15B-B4714C63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286"/>
            <a:ext cx="7433748" cy="5609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7474194" y="1402961"/>
            <a:ext cx="4450326" cy="5056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1. MySQL DBMS </a:t>
            </a:r>
            <a:r>
              <a:rPr lang="ko-KR" altLang="en-US" b="1" dirty="0">
                <a:solidFill>
                  <a:schemeClr val="tx1"/>
                </a:solidFill>
              </a:rPr>
              <a:t>내 스키마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테이블 생성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데이터 주요 특성 기반 테이블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네이버쇼핑 </a:t>
            </a:r>
            <a:r>
              <a:rPr lang="en-US" altLang="ko-KR" b="1" dirty="0">
                <a:solidFill>
                  <a:schemeClr val="tx1"/>
                </a:solidFill>
              </a:rPr>
              <a:t>API</a:t>
            </a:r>
            <a:r>
              <a:rPr lang="ko-KR" altLang="en-US" b="1" dirty="0">
                <a:solidFill>
                  <a:schemeClr val="tx1"/>
                </a:solidFill>
              </a:rPr>
              <a:t>로 가져온 데이터 적재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saveItemsToDatabase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함수를 통해 상품 데이터 </a:t>
            </a:r>
            <a:r>
              <a:rPr lang="en-US" altLang="ko-KR" dirty="0">
                <a:solidFill>
                  <a:schemeClr val="tx1"/>
                </a:solidFill>
              </a:rPr>
              <a:t>items </a:t>
            </a:r>
            <a:r>
              <a:rPr lang="ko-KR" altLang="en-US" dirty="0">
                <a:solidFill>
                  <a:schemeClr val="tx1"/>
                </a:solidFill>
              </a:rPr>
              <a:t>테이블에 저장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기타 데이터 적재 및 조회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 user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평점 데이터 각 테이블에 적재 및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4. Client-Server </a:t>
            </a:r>
            <a:r>
              <a:rPr lang="ko-KR" altLang="en-US" b="1" dirty="0">
                <a:solidFill>
                  <a:schemeClr val="tx1"/>
                </a:solidFill>
              </a:rPr>
              <a:t>간 데이터 교환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입력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/>
                </a:solidFill>
              </a:rPr>
              <a:t> MySQL </a:t>
            </a:r>
            <a:r>
              <a:rPr lang="ko-KR" altLang="en-US" dirty="0">
                <a:solidFill>
                  <a:schemeClr val="tx1"/>
                </a:solidFill>
              </a:rPr>
              <a:t>적재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(POST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Client </a:t>
            </a:r>
            <a:r>
              <a:rPr lang="ko-KR" altLang="en-US" dirty="0">
                <a:solidFill>
                  <a:schemeClr val="tx1"/>
                </a:solidFill>
              </a:rPr>
              <a:t>데이터 조회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MySQL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조회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    (GET </a:t>
            </a:r>
            <a:r>
              <a:rPr lang="ko-KR" altLang="en-US" dirty="0">
                <a:solidFill>
                  <a:schemeClr val="tx1"/>
                </a:solidFill>
              </a:rPr>
              <a:t>방식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6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순서도 및 주요 파일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8D718D0-1CE7-4393-1829-3F1F75D0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C3617-0336-4382-72AF-F6343AEF922F}"/>
              </a:ext>
            </a:extLst>
          </p:cNvPr>
          <p:cNvSpPr/>
          <p:nvPr/>
        </p:nvSpPr>
        <p:spPr>
          <a:xfrm>
            <a:off x="1544666" y="1242521"/>
            <a:ext cx="4805653" cy="5469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3" name="_x233643160">
            <a:extLst>
              <a:ext uri="{FF2B5EF4-FFF2-40B4-BE49-F238E27FC236}">
                <a16:creationId xmlns:a16="http://schemas.microsoft.com/office/drawing/2014/main" id="{8BFFFD2D-43D5-4C72-06C5-63E08B01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35" y="1400955"/>
            <a:ext cx="4487113" cy="51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183BB8-E3B2-E38B-C8AE-7A6E15BB0F9C}"/>
              </a:ext>
            </a:extLst>
          </p:cNvPr>
          <p:cNvSpPr/>
          <p:nvPr/>
        </p:nvSpPr>
        <p:spPr>
          <a:xfrm>
            <a:off x="6350317" y="1242521"/>
            <a:ext cx="4455762" cy="546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1. main.js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(‘/login’), </a:t>
            </a:r>
            <a:r>
              <a:rPr lang="en-US" altLang="ko-KR" sz="1400" dirty="0" err="1">
                <a:solidFill>
                  <a:schemeClr val="tx1"/>
                </a:solidFill>
              </a:rPr>
              <a:t>app.post</a:t>
            </a:r>
            <a:r>
              <a:rPr lang="en-US" altLang="ko-KR" sz="1400" dirty="0">
                <a:solidFill>
                  <a:schemeClr val="tx1"/>
                </a:solidFill>
              </a:rPr>
              <a:t>(‘/register’) …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 err="1">
                <a:solidFill>
                  <a:schemeClr val="tx1"/>
                </a:solidFill>
              </a:rPr>
              <a:t>검색창</a:t>
            </a:r>
            <a:r>
              <a:rPr lang="ko-KR" altLang="en-US" sz="1600" b="1" dirty="0">
                <a:solidFill>
                  <a:schemeClr val="tx1"/>
                </a:solidFill>
              </a:rPr>
              <a:t>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(‘/search’), </a:t>
            </a:r>
            <a:r>
              <a:rPr lang="en-US" altLang="ko-KR" sz="1400" dirty="0" err="1">
                <a:solidFill>
                  <a:schemeClr val="tx1"/>
                </a:solidFill>
              </a:rPr>
              <a:t>app.get</a:t>
            </a:r>
            <a:r>
              <a:rPr lang="en-US" altLang="ko-KR" sz="1400" dirty="0">
                <a:solidFill>
                  <a:schemeClr val="tx1"/>
                </a:solidFill>
              </a:rPr>
              <a:t>(‘/main’) …</a:t>
            </a:r>
          </a:p>
          <a:p>
            <a:pPr algn="just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2. database.js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유저 데이터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5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saveUserFromDatabase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</a:rPr>
              <a:t>상품 댓글 관련 함수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saveRatingToDatabase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getRatingToDatabase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3. views - </a:t>
            </a:r>
            <a:r>
              <a:rPr lang="en-US" altLang="ko-KR" b="1" dirty="0" err="1">
                <a:solidFill>
                  <a:schemeClr val="tx1"/>
                </a:solidFill>
              </a:rPr>
              <a:t>app.set</a:t>
            </a:r>
            <a:r>
              <a:rPr lang="en-US" altLang="ko-KR" b="1" dirty="0">
                <a:solidFill>
                  <a:schemeClr val="tx1"/>
                </a:solidFill>
              </a:rPr>
              <a:t>('view engine', 'pug');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entry.pug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login.pug</a:t>
            </a:r>
            <a:r>
              <a:rPr lang="en-US" altLang="ko-KR" sz="1400" dirty="0">
                <a:solidFill>
                  <a:schemeClr val="tx1"/>
                </a:solidFill>
              </a:rPr>
              <a:t> , </a:t>
            </a:r>
            <a:r>
              <a:rPr lang="en-US" altLang="ko-KR" sz="1400" dirty="0" err="1">
                <a:solidFill>
                  <a:schemeClr val="tx1"/>
                </a:solidFill>
              </a:rPr>
              <a:t>result.pug</a:t>
            </a:r>
            <a:r>
              <a:rPr lang="en-US" altLang="ko-KR" sz="1400" dirty="0">
                <a:solidFill>
                  <a:schemeClr val="tx1"/>
                </a:solidFill>
              </a:rPr>
              <a:t> …</a:t>
            </a:r>
          </a:p>
          <a:p>
            <a:pPr algn="just">
              <a:lnSpc>
                <a:spcPct val="150000"/>
              </a:lnSpc>
            </a:pP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8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935970" y="1236940"/>
            <a:ext cx="5920629" cy="5483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9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database.js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D9FD9C2-3B78-7DC8-3B77-A6762FF1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33644440">
            <a:extLst>
              <a:ext uri="{FF2B5EF4-FFF2-40B4-BE49-F238E27FC236}">
                <a16:creationId xmlns:a16="http://schemas.microsoft.com/office/drawing/2014/main" id="{53373BBB-5C38-2DE9-CFEF-FE6B50AF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20" y="1364845"/>
            <a:ext cx="5654927" cy="51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899E8B-6D89-6E47-998F-713C578C790E}"/>
              </a:ext>
            </a:extLst>
          </p:cNvPr>
          <p:cNvSpPr/>
          <p:nvPr/>
        </p:nvSpPr>
        <p:spPr>
          <a:xfrm>
            <a:off x="6856597" y="1236939"/>
            <a:ext cx="4450326" cy="5483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1.  </a:t>
            </a:r>
            <a:r>
              <a:rPr lang="en-US" altLang="ko-KR" sz="2000" b="1" dirty="0" err="1">
                <a:solidFill>
                  <a:schemeClr val="tx1"/>
                </a:solidFill>
              </a:rPr>
              <a:t>getUserFromDatabase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(username)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SELECT * FROM users WHERE username = ?</a:t>
            </a:r>
          </a:p>
          <a:p>
            <a:pPr algn="just"/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>
                <a:solidFill>
                  <a:schemeClr val="tx1"/>
                </a:solidFill>
              </a:rPr>
              <a:t>조회한 데이터를 </a:t>
            </a:r>
            <a:r>
              <a:rPr lang="en-US" altLang="ko-KR" sz="1500" dirty="0">
                <a:solidFill>
                  <a:schemeClr val="tx1"/>
                </a:solidFill>
              </a:rPr>
              <a:t>user </a:t>
            </a:r>
            <a:r>
              <a:rPr lang="ko-KR" altLang="en-US" sz="1500" dirty="0">
                <a:solidFill>
                  <a:schemeClr val="tx1"/>
                </a:solidFill>
              </a:rPr>
              <a:t>객체 형태로 반환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2.  </a:t>
            </a:r>
            <a:r>
              <a:rPr lang="en-US" altLang="ko-KR" sz="2000" b="1" dirty="0" err="1">
                <a:solidFill>
                  <a:schemeClr val="tx1"/>
                </a:solidFill>
              </a:rPr>
              <a:t>saveUserToDatabase</a:t>
            </a:r>
            <a:r>
              <a:rPr lang="en-US" altLang="ko-KR" sz="2000" b="1" dirty="0">
                <a:solidFill>
                  <a:schemeClr val="tx1"/>
                </a:solidFill>
              </a:rPr>
              <a:t>(users)</a:t>
            </a:r>
          </a:p>
          <a:p>
            <a:pPr algn="just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 - INSERT INTO users (username, passwd) VALUES (?, ?)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</a:rPr>
              <a:t> - </a:t>
            </a:r>
            <a:r>
              <a:rPr lang="ko-KR" altLang="en-US" sz="15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500" dirty="0">
                <a:solidFill>
                  <a:schemeClr val="tx1"/>
                </a:solidFill>
              </a:rPr>
              <a:t> 데이터</a:t>
            </a:r>
            <a:r>
              <a:rPr lang="en-US" altLang="ko-KR" sz="1500" dirty="0">
                <a:solidFill>
                  <a:schemeClr val="tx1"/>
                </a:solidFill>
              </a:rPr>
              <a:t>(ID,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PW)</a:t>
            </a:r>
            <a:r>
              <a:rPr lang="ko-KR" altLang="en-US" sz="1500" dirty="0">
                <a:solidFill>
                  <a:schemeClr val="tx1"/>
                </a:solidFill>
              </a:rPr>
              <a:t>를 </a:t>
            </a:r>
            <a:r>
              <a:rPr lang="en-US" altLang="ko-KR" sz="1500" dirty="0">
                <a:solidFill>
                  <a:schemeClr val="tx1"/>
                </a:solidFill>
              </a:rPr>
              <a:t>DB</a:t>
            </a:r>
            <a:r>
              <a:rPr lang="ko-KR" altLang="en-US" sz="1500" dirty="0">
                <a:solidFill>
                  <a:schemeClr val="tx1"/>
                </a:solidFill>
              </a:rPr>
              <a:t>에 적재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just"/>
            <a:endParaRPr lang="en-US" altLang="ko-K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645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G마켓 산스 TTF Bold</vt:lpstr>
      <vt:lpstr>G마켓 산스 TTF Light</vt:lpstr>
      <vt:lpstr>나눔스퀘어 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허진환</cp:lastModifiedBy>
  <cp:revision>28</cp:revision>
  <dcterms:created xsi:type="dcterms:W3CDTF">2020-07-12T23:40:59Z</dcterms:created>
  <dcterms:modified xsi:type="dcterms:W3CDTF">2023-06-08T06:39:15Z</dcterms:modified>
</cp:coreProperties>
</file>