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17"/>
  </p:notesMasterIdLst>
  <p:sldIdLst>
    <p:sldId id="256" r:id="rId2"/>
    <p:sldId id="584" r:id="rId3"/>
    <p:sldId id="577" r:id="rId4"/>
    <p:sldId id="582" r:id="rId5"/>
    <p:sldId id="583" r:id="rId6"/>
    <p:sldId id="578" r:id="rId7"/>
    <p:sldId id="579" r:id="rId8"/>
    <p:sldId id="580" r:id="rId9"/>
    <p:sldId id="581" r:id="rId10"/>
    <p:sldId id="587" r:id="rId11"/>
    <p:sldId id="588" r:id="rId12"/>
    <p:sldId id="589" r:id="rId13"/>
    <p:sldId id="590" r:id="rId14"/>
    <p:sldId id="591" r:id="rId15"/>
    <p:sldId id="592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428"/>
  </p:normalViewPr>
  <p:slideViewPr>
    <p:cSldViewPr snapToGrid="0" snapToObjects="1">
      <p:cViewPr varScale="1">
        <p:scale>
          <a:sx n="65" d="100"/>
          <a:sy n="65" d="100"/>
        </p:scale>
        <p:origin x="207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Arial Regular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operator used instead of pop() function;</a:t>
            </a:r>
          </a:p>
          <a:p>
            <a:r>
              <a:rPr lang="en-US" dirty="0"/>
              <a:t>Do not have not</a:t>
            </a:r>
            <a:r>
              <a:rPr lang="en-US" baseline="0" dirty="0"/>
              <a:t> in operator; </a:t>
            </a:r>
            <a:r>
              <a:rPr lang="en-US" dirty="0"/>
              <a:t>need to negate the result of in on</a:t>
            </a:r>
            <a:r>
              <a:rPr lang="en-US" baseline="0" dirty="0"/>
              <a:t> your own</a:t>
            </a:r>
          </a:p>
          <a:p>
            <a:r>
              <a:rPr lang="en-US" baseline="0" dirty="0"/>
              <a:t>Sequence functions rely on "Object" keyword and passing variable as an argument; </a:t>
            </a:r>
          </a:p>
          <a:p>
            <a:r>
              <a:rPr lang="en-US" baseline="0" dirty="0"/>
              <a:t>    Also Python's items() function is called entries() in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0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Note the explicit callback</a:t>
            </a:r>
            <a:r>
              <a:rPr lang="en-US" baseline="0" dirty="0"/>
              <a:t> to earlier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60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Carl: Discuss 1.5 minutes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86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Changes from the Python version of this function are shown in blue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81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Note the explicit callback</a:t>
            </a:r>
            <a:r>
              <a:rPr lang="en-US" baseline="0" dirty="0"/>
              <a:t> to earlier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36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Carl: Discuss 1.5 minutes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6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69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526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443053" y="254000"/>
            <a:ext cx="12118694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1"/>
            <a:r>
              <a:rPr lang="en-US" dirty="0"/>
              <a:t>Body Level One</a:t>
            </a:r>
          </a:p>
          <a:p>
            <a:pPr lvl="2"/>
            <a:r>
              <a:rPr lang="en-US" dirty="0"/>
              <a:t>Body Level Two</a:t>
            </a:r>
          </a:p>
          <a:p>
            <a:pPr lvl="3"/>
            <a:r>
              <a:rPr lang="en-US" dirty="0"/>
              <a:t>Body Level Three</a:t>
            </a:r>
          </a:p>
          <a:p>
            <a:pPr lvl="4"/>
            <a:r>
              <a:rPr lang="en-US" dirty="0"/>
              <a:t>Body Level Four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71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dy Level One…"/>
          <p:cNvSpPr txBox="1">
            <a:spLocks noGrp="1"/>
          </p:cNvSpPr>
          <p:nvPr>
            <p:ph type="body" sz="half" idx="14"/>
          </p:nvPr>
        </p:nvSpPr>
        <p:spPr>
          <a:xfrm>
            <a:off x="6718621" y="2590800"/>
            <a:ext cx="5833872" cy="62865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3200"/>
              </a:spcBef>
              <a:defRPr sz="3200"/>
            </a:lvl1pPr>
            <a:lvl2pPr marL="685800" indent="-342900">
              <a:spcBef>
                <a:spcPts val="3200"/>
              </a:spcBef>
              <a:defRPr sz="3200"/>
            </a:lvl2pPr>
            <a:lvl3pPr marL="1028700" indent="-342900">
              <a:spcBef>
                <a:spcPts val="3200"/>
              </a:spcBef>
              <a:defRPr sz="3200"/>
            </a:lvl3pPr>
            <a:lvl4pPr marL="1371600" indent="-342900">
              <a:spcBef>
                <a:spcPts val="3200"/>
              </a:spcBef>
              <a:defRPr sz="3200"/>
            </a:lvl4pPr>
            <a:lvl5pPr marL="1714500" indent="-342900">
              <a:spcBef>
                <a:spcPts val="3200"/>
              </a:spcBef>
              <a:defRPr sz="3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48055" y="254000"/>
            <a:ext cx="12104437" cy="215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48056" y="2590800"/>
            <a:ext cx="5833872" cy="62865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3200"/>
              </a:spcBef>
              <a:defRPr sz="3200"/>
            </a:lvl1pPr>
            <a:lvl2pPr marL="685800" indent="-342900">
              <a:spcBef>
                <a:spcPts val="3200"/>
              </a:spcBef>
              <a:defRPr sz="3200"/>
            </a:lvl2pPr>
            <a:lvl3pPr marL="1028700" indent="-342900">
              <a:spcBef>
                <a:spcPts val="3200"/>
              </a:spcBef>
              <a:defRPr sz="3200"/>
            </a:lvl3pPr>
            <a:lvl4pPr marL="1371600" indent="-342900">
              <a:spcBef>
                <a:spcPts val="3200"/>
              </a:spcBef>
              <a:defRPr sz="3200"/>
            </a:lvl4pPr>
            <a:lvl5pPr marL="1714500" indent="-342900">
              <a:spcBef>
                <a:spcPts val="3200"/>
              </a:spcBef>
              <a:defRPr sz="3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93342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43053" y="254000"/>
            <a:ext cx="12118694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43053" y="2590800"/>
            <a:ext cx="12118694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US" dirty="0"/>
              <a:t>Subtitle text</a:t>
            </a:r>
          </a:p>
          <a:p>
            <a:pPr lvl="1"/>
            <a:r>
              <a:rPr lang="en-US" dirty="0"/>
              <a:t>Body Level One</a:t>
            </a:r>
          </a:p>
          <a:p>
            <a:pPr lvl="2"/>
            <a:r>
              <a:rPr lang="en-US" dirty="0"/>
              <a:t>Body Level Two</a:t>
            </a:r>
          </a:p>
          <a:p>
            <a:pPr lvl="3"/>
            <a:r>
              <a:rPr lang="en-US" dirty="0"/>
              <a:t>Body Level Three</a:t>
            </a:r>
          </a:p>
          <a:p>
            <a:pPr lvl="4"/>
            <a:r>
              <a:rPr lang="en-US" dirty="0"/>
              <a:t>Body Level Four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71" r:id="rId3"/>
  </p:sldLayoutIdLst>
  <p:transition spd="med"/>
  <p:txStyles>
    <p:title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Arial" panose="020B0604020202020204" pitchFamily="34" charset="0"/>
          <a:sym typeface="Helvetica Neue Medium"/>
        </a:defRPr>
      </a:lvl1pPr>
      <a:lvl2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Arial" panose="020B0604020202020204" pitchFamily="34" charset="0"/>
          <a:cs typeface="Arial" panose="020B0604020202020204" pitchFamily="34" charset="0"/>
          <a:sym typeface="Helvetica Neue"/>
        </a:defRPr>
      </a:lvl1pPr>
      <a:lvl2pPr marL="889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Arial" panose="020B0604020202020204" pitchFamily="34" charset="0"/>
          <a:cs typeface="Arial" panose="020B0604020202020204" pitchFamily="34" charset="0"/>
          <a:sym typeface="Helvetica Neue"/>
        </a:defRPr>
      </a:lvl2pPr>
      <a:lvl3pPr marL="1333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Arial" panose="020B0604020202020204" pitchFamily="34" charset="0"/>
          <a:cs typeface="Arial" panose="020B0604020202020204" pitchFamily="34" charset="0"/>
          <a:sym typeface="Helvetica Neue"/>
        </a:defRPr>
      </a:lvl3pPr>
      <a:lvl4pPr marL="1778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Arial" panose="020B0604020202020204" pitchFamily="34" charset="0"/>
          <a:cs typeface="Arial" panose="020B0604020202020204" pitchFamily="34" charset="0"/>
          <a:sym typeface="Helvetica Neue"/>
        </a:defRPr>
      </a:lvl4pPr>
      <a:lvl5pPr marL="2222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Arial" panose="020B0604020202020204" pitchFamily="34" charset="0"/>
          <a:cs typeface="Arial" panose="020B0604020202020204" pitchFamily="34" charset="0"/>
          <a:sym typeface="Helvetica Neue"/>
        </a:defRPr>
      </a:lvl5pPr>
      <a:lvl6pPr marL="2667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JavaScript/Reference/Global_Objects/Ob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Ob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S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CSE 115</a:t>
            </a:r>
          </a:p>
        </p:txBody>
      </p:sp>
      <p:sp>
        <p:nvSpPr>
          <p:cNvPr id="130" name="Introduction to Computer Science I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Introduction to Computer Science 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minimum (of 2)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countMappings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Define a function that takes two values and returns the smaller of the two.…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Want function which takes:</a:t>
            </a:r>
            <a:br>
              <a:rPr lang="en-US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Object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Return how often String used as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sz="3200" dirty="0"/>
              <a:t>Work with neighbors and be prepared to: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come up with test cases,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 update to accumulation variable (in English), </a:t>
            </a:r>
            <a:br>
              <a:rPr lang="en-US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specify identity value to initialize accumulator,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write function in 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1171826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otalCost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countMappings</a:t>
            </a:r>
            <a:endParaRPr lang="en-US" dirty="0"/>
          </a:p>
        </p:txBody>
      </p:sp>
      <p:sp>
        <p:nvSpPr>
          <p:cNvPr id="172" name="/* Test cases: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test cases: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dirty="0"/>
              <a:t>Accumulator variable initial value:</a:t>
            </a:r>
          </a:p>
          <a:p>
            <a:endParaRPr lang="en-US" dirty="0"/>
          </a:p>
          <a:p>
            <a:r>
              <a:rPr lang="en-US" dirty="0"/>
              <a:t>Accumulator variable update: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E5658-AAC7-3743-A29E-75BF902E750D}"/>
              </a:ext>
            </a:extLst>
          </p:cNvPr>
          <p:cNvSpPr txBox="1"/>
          <p:nvPr/>
        </p:nvSpPr>
        <p:spPr>
          <a:xfrm>
            <a:off x="468766" y="3271706"/>
            <a:ext cx="12067268" cy="17030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countMappings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({}, 'x'); </a:t>
            </a:r>
            <a:r>
              <a:rPr lang="en-US" sz="2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return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countMappings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({'x': 0}, 'x');</a:t>
            </a:r>
            <a:r>
              <a:rPr lang="en-US" sz="2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return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l"/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countMappings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({'f': 'x'}, 'x');</a:t>
            </a:r>
            <a:r>
              <a:rPr lang="en-US" sz="2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return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countMappings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f':'x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g':'y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h':'x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'}, 'x');</a:t>
            </a:r>
            <a:r>
              <a:rPr lang="en-US" sz="2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return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E5658-AAC7-3743-A29E-75BF902E750D}"/>
              </a:ext>
            </a:extLst>
          </p:cNvPr>
          <p:cNvSpPr txBox="1"/>
          <p:nvPr/>
        </p:nvSpPr>
        <p:spPr>
          <a:xfrm>
            <a:off x="623121" y="8242010"/>
            <a:ext cx="1175855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600" b="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The accumulator variable's value should </a:t>
            </a:r>
            <a:br>
              <a:rPr lang="en-US" sz="2600" b="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INCREASE BY 1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each time a matching value is found</a:t>
            </a:r>
            <a:endParaRPr lang="en-US" sz="2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E5658-AAC7-3743-A29E-75BF902E750D}"/>
              </a:ext>
            </a:extLst>
          </p:cNvPr>
          <p:cNvSpPr txBox="1"/>
          <p:nvPr/>
        </p:nvSpPr>
        <p:spPr>
          <a:xfrm>
            <a:off x="468766" y="5831153"/>
            <a:ext cx="1175855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600" b="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Since the result when there is no update is 0,</a:t>
            </a:r>
            <a:br>
              <a:rPr lang="en-US" sz="2600" b="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the accumulator should be assigned an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INITIAL VALUE OF 0</a:t>
            </a:r>
            <a:endParaRPr lang="en-US" sz="2600" dirty="0">
              <a:solidFill>
                <a:schemeClr val="accent5">
                  <a:lumMod val="5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2000px-Unofficial_JavaScript_logo_2.svg.png" descr="2000px-Unofficial_JavaScript_logo_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080" y="9067800"/>
            <a:ext cx="685801" cy="685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47824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otalCost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countMappings</a:t>
            </a:r>
            <a:endParaRPr lang="en-US" dirty="0"/>
          </a:p>
        </p:txBody>
      </p:sp>
      <p:sp>
        <p:nvSpPr>
          <p:cNvPr id="172" name="/* Test cases: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solution:</a:t>
            </a:r>
          </a:p>
          <a:p>
            <a:endParaRPr lang="en-US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595A0-4930-784A-9B00-97BF34DBBFF4}"/>
              </a:ext>
            </a:extLst>
          </p:cNvPr>
          <p:cNvSpPr txBox="1"/>
          <p:nvPr/>
        </p:nvSpPr>
        <p:spPr>
          <a:xfrm>
            <a:off x="2473085" y="3258442"/>
            <a:ext cx="8058630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countMappings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(let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==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2000px-Unofficial_JavaScript_logo_2.svg.png" descr="2000px-Unofficial_JavaScript_logo_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080" y="9067800"/>
            <a:ext cx="685801" cy="685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52140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minimum (of 2)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reverseLookup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Define a function that takes two values and returns the smaller of the two.…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Want function which takes: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Object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Return array of keys mapped to the String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200" dirty="0"/>
              <a:t>Work with neighbors and be prepared to: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come up with test cases,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 update to accumulation variable (in English), </a:t>
            </a:r>
            <a:br>
              <a:rPr lang="en-US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specify identity value to initialize accumulator,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write function in 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1349337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otalCost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reverseLookup</a:t>
            </a:r>
            <a:endParaRPr lang="en-US" dirty="0"/>
          </a:p>
        </p:txBody>
      </p:sp>
      <p:sp>
        <p:nvSpPr>
          <p:cNvPr id="172" name="/* Test cases: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test cases: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dirty="0"/>
              <a:t>Accumulator variable update:</a:t>
            </a:r>
          </a:p>
          <a:p>
            <a:endParaRPr lang="en-US" dirty="0"/>
          </a:p>
          <a:p>
            <a:r>
              <a:rPr lang="en-US" dirty="0"/>
              <a:t>Accumulator variable identity value: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E5658-AAC7-3743-A29E-75BF902E750D}"/>
              </a:ext>
            </a:extLst>
          </p:cNvPr>
          <p:cNvSpPr txBox="1"/>
          <p:nvPr/>
        </p:nvSpPr>
        <p:spPr>
          <a:xfrm>
            <a:off x="623121" y="3179972"/>
            <a:ext cx="11758558" cy="2103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reverseLookup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({}, 'x'); </a:t>
            </a:r>
            <a:r>
              <a:rPr lang="en-US" sz="2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return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reverseLookup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({'x': 0}, 'x');</a:t>
            </a:r>
            <a:r>
              <a:rPr lang="en-US" sz="2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return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algn="l"/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reverseLookup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({'f': 'x'}, 'x');</a:t>
            </a:r>
            <a:r>
              <a:rPr lang="en-US" sz="2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return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['f']</a:t>
            </a:r>
            <a:b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reverseLookup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f':'x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g':'y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h':'x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'}, 'x');</a:t>
            </a:r>
            <a:r>
              <a:rPr lang="en-US" sz="2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should return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['f', 'h']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E5658-AAC7-3743-A29E-75BF902E750D}"/>
              </a:ext>
            </a:extLst>
          </p:cNvPr>
          <p:cNvSpPr txBox="1"/>
          <p:nvPr/>
        </p:nvSpPr>
        <p:spPr>
          <a:xfrm>
            <a:off x="623121" y="5819447"/>
            <a:ext cx="1175855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600" b="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The accumulator variable's value should </a:t>
            </a:r>
            <a:br>
              <a:rPr lang="en-US" sz="2600" b="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push()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 current key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each time it's value is a match</a:t>
            </a:r>
            <a:endParaRPr lang="en-US" sz="2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E5658-AAC7-3743-A29E-75BF902E750D}"/>
              </a:ext>
            </a:extLst>
          </p:cNvPr>
          <p:cNvSpPr txBox="1"/>
          <p:nvPr/>
        </p:nvSpPr>
        <p:spPr>
          <a:xfrm>
            <a:off x="623121" y="8304872"/>
            <a:ext cx="1175855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600" b="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Since the update adds an entry to the list,</a:t>
            </a:r>
            <a:br>
              <a:rPr lang="en-US" sz="2600" b="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the accumulator should be assigned an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INITIAL VALUE OF [ ]</a:t>
            </a:r>
            <a:endParaRPr lang="en-US" sz="2600" dirty="0">
              <a:solidFill>
                <a:schemeClr val="accent5">
                  <a:lumMod val="5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2000px-Unofficial_JavaScript_logo_2.svg.png" descr="2000px-Unofficial_JavaScript_logo_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080" y="9067800"/>
            <a:ext cx="685801" cy="685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40646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otalCost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reverseLookup</a:t>
            </a:r>
            <a:endParaRPr lang="en-US" dirty="0"/>
          </a:p>
        </p:txBody>
      </p:sp>
      <p:sp>
        <p:nvSpPr>
          <p:cNvPr id="172" name="/* Test cases: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solution:</a:t>
            </a:r>
          </a:p>
          <a:p>
            <a:endParaRPr lang="en-US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595A0-4930-784A-9B00-97BF34DBBFF4}"/>
              </a:ext>
            </a:extLst>
          </p:cNvPr>
          <p:cNvSpPr txBox="1"/>
          <p:nvPr/>
        </p:nvSpPr>
        <p:spPr>
          <a:xfrm>
            <a:off x="2643195" y="3282616"/>
            <a:ext cx="7718409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reverseLookup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(let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==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retVal.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2000px-Unofficial_JavaScript_logo_2.svg.png" descr="2000px-Unofficial_JavaScript_logo_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080" y="9067800"/>
            <a:ext cx="685801" cy="685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681607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FEDD-3B1D-B042-B23A-A1C54DB0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09FF-1B33-6C45-91E3-8767B152C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Must have 3 stars on</a:t>
            </a:r>
            <a:b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M2 JavaScript </a:t>
            </a:r>
            <a:r>
              <a:rPr lang="en-US" sz="4800" b="1" dirty="0" err="1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PreLab</a:t>
            </a:r>
            <a:b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to take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 week's lab activity</a:t>
            </a:r>
          </a:p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</a:rPr>
              <a:t>Must have 3 stars on</a:t>
            </a:r>
            <a:br>
              <a:rPr lang="en-US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2 – Lists</a:t>
            </a:r>
            <a:r>
              <a:rPr lang="en-US" sz="4800" dirty="0">
                <a:solidFill>
                  <a:schemeClr val="tx1"/>
                </a:solidFill>
                <a:effectLst/>
              </a:rPr>
              <a:t> </a:t>
            </a:r>
            <a:r>
              <a:rPr lang="en-US" sz="4800" dirty="0">
                <a:solidFill>
                  <a:schemeClr val="accent3">
                    <a:lumMod val="50000"/>
                  </a:schemeClr>
                </a:solidFill>
                <a:effectLst/>
              </a:rPr>
              <a:t>&amp;</a:t>
            </a:r>
            <a:r>
              <a:rPr lang="en-US" sz="4800" dirty="0">
                <a:solidFill>
                  <a:schemeClr val="tx1"/>
                </a:solidFill>
                <a:effectLst/>
              </a:rPr>
              <a:t> </a:t>
            </a:r>
            <a:r>
              <a:rPr lang="en-US" sz="4800" b="1" dirty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2 - Arrays</a:t>
            </a:r>
            <a:br>
              <a:rPr lang="en-US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>
                <a:solidFill>
                  <a:schemeClr val="accent3">
                    <a:lumMod val="50000"/>
                  </a:schemeClr>
                </a:solidFill>
                <a:effectLst/>
              </a:rPr>
              <a:t>to take </a:t>
            </a:r>
            <a:r>
              <a:rPr lang="en-US" sz="4800" b="1" dirty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>
                <a:solidFill>
                  <a:schemeClr val="accent3">
                    <a:lumMod val="50000"/>
                  </a:schemeClr>
                </a:solidFill>
              </a:rPr>
              <a:t>week's lab activity</a:t>
            </a:r>
            <a:endParaRPr lang="en-US" sz="4800" b="1" dirty="0">
              <a:solidFill>
                <a:schemeClr val="accent3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6382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ad m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Today's Plan</a:t>
            </a:r>
            <a:endParaRPr dirty="0"/>
          </a:p>
        </p:txBody>
      </p:sp>
      <p:sp>
        <p:nvSpPr>
          <p:cNvPr id="133" name="▶︎ Review ◀︎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rPr dirty="0">
                <a:solidFill>
                  <a:srgbClr val="000000">
                    <a:alpha val="30000"/>
                  </a:srgbClr>
                </a:solidFill>
              </a:rPr>
              <a:t>Review</a:t>
            </a:r>
            <a:endParaRPr dirty="0">
              <a:solidFill>
                <a:srgbClr val="000000">
                  <a:alpha val="30000"/>
                </a:srgbClr>
              </a:solidFill>
              <a:latin typeface="ヒラギノ明朝 ProN W3"/>
              <a:ea typeface="ヒラギノ明朝 ProN W3"/>
              <a:cs typeface="ヒラギノ明朝 ProN W3"/>
              <a:sym typeface="ヒラギノ明朝 ProN W3"/>
            </a:endParaRPr>
          </a:p>
          <a:p>
            <a:pPr marL="0" indent="0" algn="ctr">
              <a:buSzTx/>
              <a:buNone/>
            </a:pPr>
            <a:r>
              <a:rPr lang="en-US" dirty="0">
                <a:solidFill>
                  <a:srgbClr val="000000">
                    <a:alpha val="30000"/>
                  </a:srgbClr>
                </a:solidFill>
              </a:rPr>
              <a:t>Objects (key-value mappings)</a:t>
            </a:r>
            <a:endParaRPr dirty="0">
              <a:solidFill>
                <a:srgbClr val="000000">
                  <a:alpha val="30000"/>
                </a:srgbClr>
              </a:solidFill>
            </a:endParaRPr>
          </a:p>
          <a:p>
            <a:pPr marL="0" indent="0" algn="ctr">
              <a:buSzTx/>
              <a:buNone/>
            </a:pPr>
            <a:r>
              <a:rPr lang="en-US" dirty="0">
                <a:solidFill>
                  <a:srgbClr val="000000">
                    <a:alpha val="30000"/>
                  </a:srgbClr>
                </a:solidFill>
              </a:rPr>
              <a:t>E</a:t>
            </a:r>
            <a:r>
              <a:rPr dirty="0">
                <a:solidFill>
                  <a:srgbClr val="000000">
                    <a:alpha val="30000"/>
                  </a:srgbClr>
                </a:solidFill>
              </a:rPr>
              <a:t>xercises</a:t>
            </a:r>
            <a:endParaRPr lang="en-US" dirty="0">
              <a:solidFill>
                <a:srgbClr val="000000">
                  <a:alpha val="30000"/>
                </a:srgbClr>
              </a:solidFill>
            </a:endParaRPr>
          </a:p>
          <a:p>
            <a:pPr marL="0" indent="0" algn="ctr">
              <a:buSzTx/>
              <a:buNone/>
            </a:pPr>
            <a:r>
              <a:rPr lang="en-US" dirty="0"/>
              <a:t>Recap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8768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Dictionaries </a:t>
            </a:r>
            <a:r>
              <a:rPr lang="en-US" dirty="0"/>
              <a:t>AND</a:t>
            </a:r>
            <a:r>
              <a:rPr lang="en-US" sz="9600" dirty="0"/>
              <a:t> </a:t>
            </a:r>
            <a:r>
              <a:rPr lang="en-US" sz="9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br>
              <a:rPr lang="en-US" sz="9600" dirty="0"/>
            </a:br>
            <a:r>
              <a:rPr lang="en-US" sz="9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</a:t>
            </a:r>
            <a:r>
              <a:rPr lang="en-US" sz="9600" dirty="0"/>
              <a:t> </a:t>
            </a:r>
            <a:r>
              <a:rPr lang="en-US" sz="9600" b="1" dirty="0">
                <a:solidFill>
                  <a:schemeClr val="accent4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</a:t>
            </a:r>
            <a:r>
              <a:rPr lang="en-US" sz="9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</a:t>
            </a:r>
            <a:br>
              <a:rPr lang="en-US" sz="9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braces (</a:t>
            </a:r>
            <a:r>
              <a:rPr lang="en-US" sz="96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9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4405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Choice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53" y="2590800"/>
            <a:ext cx="12118694" cy="7010400"/>
          </a:xfrm>
        </p:spPr>
        <p:txBody>
          <a:bodyPr>
            <a:normAutofit fontScale="85000" lnSpcReduction="10000"/>
          </a:bodyPr>
          <a:lstStyle/>
          <a:p>
            <a:r>
              <a:rPr lang="en-US" sz="8000" b="1" dirty="0">
                <a:solidFill>
                  <a:schemeClr val="accent5">
                    <a:lumMod val="50000"/>
                  </a:schemeClr>
                </a:solidFill>
              </a:rPr>
              <a:t>Python dictionary </a:t>
            </a:r>
            <a:br>
              <a:rPr lang="en-US" sz="8000" b="1" dirty="0">
                <a:solidFill>
                  <a:schemeClr val="tx1"/>
                </a:solidFill>
              </a:rPr>
            </a:b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</a:rPr>
              <a:t>keys</a:t>
            </a:r>
            <a:r>
              <a:rPr lang="en-US" sz="8000" b="1" dirty="0">
                <a:solidFill>
                  <a:schemeClr val="tx1"/>
                </a:solidFill>
              </a:rPr>
              <a:t> 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8000" b="1" dirty="0">
                <a:solidFill>
                  <a:schemeClr val="tx1"/>
                </a:solidFill>
              </a:rPr>
              <a:t>be</a:t>
            </a:r>
            <a:br>
              <a:rPr lang="en-US" sz="8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8000" b="1" dirty="0" err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8000" b="1" dirty="0">
                <a:solidFill>
                  <a:schemeClr val="tx1"/>
                </a:solidFill>
              </a:rPr>
              <a:t>,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8000" b="1" dirty="0" err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0" b="1" dirty="0">
                <a:solidFill>
                  <a:schemeClr val="tx1"/>
                </a:solidFill>
              </a:rPr>
              <a:t>,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8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8000" b="1" dirty="0">
                <a:solidFill>
                  <a:schemeClr val="tx1"/>
                </a:solidFill>
              </a:rPr>
              <a:t>, or </a:t>
            </a:r>
            <a:r>
              <a:rPr lang="en-US" sz="8000" b="1" dirty="0" err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br>
              <a:rPr lang="en-US" sz="8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8000" dirty="0"/>
            </a:b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JS Objects </a:t>
            </a:r>
            <a:b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keys </a:t>
            </a: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MUST</a:t>
            </a: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8000" b="1" dirty="0">
                <a:solidFill>
                  <a:schemeClr val="tx1"/>
                </a:solidFill>
              </a:rPr>
              <a:t>be</a:t>
            </a:r>
            <a:b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8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8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999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Key-Value Pairing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53" y="2590799"/>
            <a:ext cx="12118694" cy="7035115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Dictionaries </a:t>
            </a:r>
            <a:r>
              <a:rPr lang="en-US" sz="4800" dirty="0"/>
              <a:t>AND 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br>
              <a:rPr 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br>
              <a:rPr lang="en-US" sz="8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8000" b="1" i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80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8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access &amp; assign 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1843432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Key-Value Pairing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53" y="2590799"/>
            <a:ext cx="12118694" cy="7035115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br>
              <a:rPr lang="en-US" sz="8000" dirty="0"/>
            </a:b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also use </a:t>
            </a:r>
            <a:r>
              <a:rPr lang="en-US" sz="80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8000" b="1" i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br>
              <a:rPr lang="en-US" sz="80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</a:b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access &amp; assign 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br>
              <a:rPr lang="en-US" sz="8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(but only if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starts with a letter &amp; does not contain spaces)</a:t>
            </a:r>
          </a:p>
        </p:txBody>
      </p:sp>
      <p:pic>
        <p:nvPicPr>
          <p:cNvPr id="4" name="2000px-Unofficial_JavaScript_logo_2.svg.png" descr="2000px-Unofficial_JavaScript_logo_2.svg.png">
            <a:extLst>
              <a:ext uri="{FF2B5EF4-FFF2-40B4-BE49-F238E27FC236}">
                <a16:creationId xmlns:a16="http://schemas.microsoft.com/office/drawing/2014/main" id="{39226654-5FB4-DF44-9178-C4A83490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080" y="9067800"/>
            <a:ext cx="685801" cy="685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26722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Object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Creation</a:t>
            </a:r>
            <a:br>
              <a:rPr lang="en-US" dirty="0"/>
            </a:b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empty =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logo =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':'bull', 'twin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cities':'twins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Adding or Updating Key-Value Pair</a:t>
            </a:r>
            <a:br>
              <a:rPr lang="en-US" dirty="0"/>
            </a:b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nyc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'apple';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amherst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'Big letter A';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Retrieving Value</a:t>
            </a:r>
            <a:br>
              <a:rPr lang="en-US" dirty="0"/>
            </a:b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washington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logo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nyc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's';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console.log('This works ' +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philadephia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32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/>
          </a:p>
        </p:txBody>
      </p:sp>
      <p:pic>
        <p:nvPicPr>
          <p:cNvPr id="5" name="2000px-Unofficial_JavaScript_logo_2.svg.png" descr="2000px-Unofficial_JavaScript_logo_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080" y="9067800"/>
            <a:ext cx="685801" cy="685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660116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Object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53" y="2590800"/>
            <a:ext cx="12118694" cy="683820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Remove key</a:t>
            </a:r>
            <a:r>
              <a:rPr lang="en-US" b="1" dirty="0">
                <a:solidFill>
                  <a:schemeClr val="accent1">
                    <a:lumMod val="50000"/>
                    <a:alpha val="30000"/>
                  </a:schemeClr>
                </a:solidFill>
              </a:rPr>
              <a:t> (and its value)</a:t>
            </a:r>
            <a:br>
              <a:rPr lang="en-US" dirty="0">
                <a:solidFill>
                  <a:schemeClr val="accent1">
                    <a:lumMod val="50000"/>
                    <a:alpha val="30000"/>
                  </a:schemeClr>
                </a:solidFill>
              </a:rPr>
            </a:br>
            <a:r>
              <a:rPr lang="en-US" sz="32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logo.nyc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logo['buffalo']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Check if key exists (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br>
              <a:rPr lang="en-US" dirty="0"/>
            </a:b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sabres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in logo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sabres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in logo)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as a Sequence </a:t>
            </a:r>
            <a:r>
              <a:rPr lang="en-US" b="1" dirty="0">
                <a:solidFill>
                  <a:schemeClr val="accent1">
                    <a:lumMod val="50000"/>
                    <a:alpha val="30000"/>
                  </a:schemeClr>
                </a:solidFill>
              </a:rPr>
              <a:t>(used in </a:t>
            </a:r>
            <a:r>
              <a:rPr lang="en-US" b="1" dirty="0" err="1">
                <a:solidFill>
                  <a:schemeClr val="accent1">
                    <a:lumMod val="50000"/>
                    <a:alpha val="3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for..of</a:t>
            </a:r>
            <a:r>
              <a:rPr lang="en-US" b="1" dirty="0">
                <a:solidFill>
                  <a:schemeClr val="accent1">
                    <a:lumMod val="50000"/>
                    <a:alpha val="30000"/>
                  </a:schemeClr>
                </a:solidFill>
              </a:rPr>
              <a:t> loops)</a:t>
            </a:r>
            <a:br>
              <a:rPr lang="en-US" dirty="0"/>
            </a:br>
            <a:r>
              <a:rPr lang="en-US" sz="3200" b="1" dirty="0" err="1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32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b="1" dirty="0" err="1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 err="1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2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/>
          </a:p>
        </p:txBody>
      </p:sp>
      <p:pic>
        <p:nvPicPr>
          <p:cNvPr id="5" name="2000px-Unofficial_JavaScript_logo_2.svg.png" descr="2000px-Unofficial_JavaScript_logo_2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2080" y="9067800"/>
            <a:ext cx="685801" cy="685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936766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SE115SimplifiedThem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Courier New" panose="02070309020205020404" pitchFamily="49" charset="0"/>
            <a:cs typeface="Courier New" panose="02070309020205020404" pitchFamily="49" charset="0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CSE115SimplifiedTheme" id="{11584DC7-D000-4984-BCCD-55E01C59EEEB}" vid="{87AF51F5-3BAB-4744-9DE3-ED4C7234C80C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CSE115SimplifiedTheme</Template>
  <TotalTime>937</TotalTime>
  <Words>822</Words>
  <Application>Microsoft Office PowerPoint</Application>
  <PresentationFormat>Custom</PresentationFormat>
  <Paragraphs>85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Regular</vt:lpstr>
      <vt:lpstr>Century Gothic</vt:lpstr>
      <vt:lpstr>Courier New</vt:lpstr>
      <vt:lpstr>Helvetica Neue</vt:lpstr>
      <vt:lpstr>Helvetica Neue Light</vt:lpstr>
      <vt:lpstr>Helvetica Neue Medium</vt:lpstr>
      <vt:lpstr>Helvetica Neue Thin</vt:lpstr>
      <vt:lpstr>Times New Roman</vt:lpstr>
      <vt:lpstr>ヒラギノ明朝 ProN W3</vt:lpstr>
      <vt:lpstr>CSE115SimplifiedTheme</vt:lpstr>
      <vt:lpstr>CSE 115</vt:lpstr>
      <vt:lpstr>Announcements</vt:lpstr>
      <vt:lpstr>Today's Plan</vt:lpstr>
      <vt:lpstr>Initializations</vt:lpstr>
      <vt:lpstr>Key Choice</vt:lpstr>
      <vt:lpstr>Using Key-Value Pairing</vt:lpstr>
      <vt:lpstr>Using Key-Value Pairing</vt:lpstr>
      <vt:lpstr>Object Operations</vt:lpstr>
      <vt:lpstr>Object Operations</vt:lpstr>
      <vt:lpstr>countMappings</vt:lpstr>
      <vt:lpstr>countMappings</vt:lpstr>
      <vt:lpstr>countMappings</vt:lpstr>
      <vt:lpstr>reverseLookup</vt:lpstr>
      <vt:lpstr>reverseLookup</vt:lpstr>
      <vt:lpstr>reverseLookup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115</dc:title>
  <dc:creator>mhertz</dc:creator>
  <cp:lastModifiedBy>Matthew Hertz</cp:lastModifiedBy>
  <cp:revision>301</cp:revision>
  <dcterms:modified xsi:type="dcterms:W3CDTF">2020-03-02T21:12:15Z</dcterms:modified>
</cp:coreProperties>
</file>