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3"/>
    <p:restoredTop sz="94719"/>
  </p:normalViewPr>
  <p:slideViewPr>
    <p:cSldViewPr snapToGrid="0" snapToObjects="1">
      <p:cViewPr>
        <p:scale>
          <a:sx n="146" d="100"/>
          <a:sy n="146" d="100"/>
        </p:scale>
        <p:origin x="93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goel7@gatech.edu"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rPr dirty="0"/>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lang="en-US" dirty="0"/>
              <a:t>Hardik Goel</a:t>
            </a:r>
            <a:endParaRPr dirty="0"/>
          </a:p>
          <a:p>
            <a:pPr marL="0" indent="0"/>
            <a:r>
              <a:rPr lang="en-US" dirty="0">
                <a:hlinkClick r:id="rId2"/>
              </a:rPr>
              <a:t>hgoel7@gatech.ed</a:t>
            </a:r>
            <a:r>
              <a:rPr lang="en-US" dirty="0"/>
              <a:t>u</a:t>
            </a:r>
            <a:endParaRPr dirty="0"/>
          </a:p>
          <a:p>
            <a:pPr marL="0" indent="0"/>
            <a:r>
              <a:rPr lang="en-US" dirty="0"/>
              <a:t>hgoel7</a:t>
            </a:r>
            <a:endParaRPr dirty="0"/>
          </a:p>
          <a:p>
            <a:pPr marL="0" indent="0"/>
            <a:r>
              <a:rPr lang="en-US" dirty="0"/>
              <a:t>903536536</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endParaRPr lang="en-US" dirty="0"/>
          </a:p>
          <a:p>
            <a:pPr marL="0" indent="0">
              <a:buSzTx/>
              <a:buNone/>
              <a:defRPr b="1"/>
            </a:pPr>
            <a:endParaRPr dirty="0"/>
          </a:p>
        </p:txBody>
      </p:sp>
      <p:sp>
        <p:nvSpPr>
          <p:cNvPr id="242" name="Google Shape;163;p34"/>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Part 1 vs. Part 2</a:t>
            </a:r>
            <a:endParaRPr lang="en-US" dirty="0"/>
          </a:p>
          <a:p>
            <a:pPr marL="0" indent="0">
              <a:buSzTx/>
              <a:buNone/>
              <a:defRPr sz="1400" b="1"/>
            </a:pPr>
            <a:endParaRPr lang="en-US" dirty="0"/>
          </a:p>
          <a:p>
            <a:pPr marL="0" indent="0">
              <a:buSzTx/>
              <a:buNone/>
              <a:defRPr sz="1400" b="1"/>
            </a:pPr>
            <a:r>
              <a:rPr lang="en-US" dirty="0"/>
              <a:t>Runtime of Part 2 was WAY faster than part 1. Part 1 took about 14 seconds to generate while Part 2 took 3 seconds, which is a huge improvement.</a:t>
            </a:r>
          </a:p>
        </p:txBody>
      </p:sp>
      <p:pic>
        <p:nvPicPr>
          <p:cNvPr id="3" name="Picture 2" descr="A group of fish swimming in the water&#10;&#10;Description automatically generated with medium confidence">
            <a:extLst>
              <a:ext uri="{FF2B5EF4-FFF2-40B4-BE49-F238E27FC236}">
                <a16:creationId xmlns:a16="http://schemas.microsoft.com/office/drawing/2014/main" id="{57AECC37-817D-3EFE-D9CD-AB5C0FBA0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33" y="1817915"/>
            <a:ext cx="2374900" cy="19431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Consider a 1-channel 5x5 image and a 3x3 filter. What are the output dimensions of a convolution with the following parameters?</a:t>
            </a:r>
            <a:endParaRPr lang="en-US" dirty="0"/>
          </a:p>
          <a:p>
            <a:pPr marL="0" indent="0">
              <a:buSzTx/>
              <a:buNone/>
            </a:pPr>
            <a:endParaRPr dirty="0"/>
          </a:p>
          <a:p>
            <a:pPr marL="0" indent="0">
              <a:buSzTx/>
              <a:buNone/>
            </a:pPr>
            <a:r>
              <a:rPr dirty="0"/>
              <a:t>Stride = 1, padding = 0</a:t>
            </a:r>
            <a:r>
              <a:rPr lang="en-US" dirty="0"/>
              <a:t>  =&gt; (3, 3, 1)</a:t>
            </a:r>
            <a:endParaRPr dirty="0"/>
          </a:p>
          <a:p>
            <a:pPr marL="0" indent="0">
              <a:buSzTx/>
              <a:buNone/>
            </a:pPr>
            <a:r>
              <a:rPr dirty="0"/>
              <a:t>Stride = 2, padding = 0</a:t>
            </a:r>
            <a:r>
              <a:rPr lang="en-US" dirty="0"/>
              <a:t>  =&gt; (2, 2, 1)</a:t>
            </a:r>
            <a:endParaRPr dirty="0"/>
          </a:p>
          <a:p>
            <a:pPr marL="0" indent="0">
              <a:buSzTx/>
              <a:buNone/>
            </a:pPr>
            <a:r>
              <a:rPr dirty="0"/>
              <a:t>Stride = 1, padding = 1</a:t>
            </a:r>
            <a:r>
              <a:rPr lang="en-US" dirty="0"/>
              <a:t>  =&gt; (5, 5, 1)</a:t>
            </a:r>
            <a:endParaRPr dirty="0"/>
          </a:p>
          <a:p>
            <a:pPr marL="0" indent="0">
              <a:buSzTx/>
              <a:buNone/>
            </a:pPr>
            <a:r>
              <a:rPr dirty="0"/>
              <a:t>Stride = 2, padding = 1</a:t>
            </a:r>
            <a:r>
              <a:rPr lang="en-US" dirty="0"/>
              <a:t>  =&gt; (3, 3, 1)</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What are the input &amp; output dimensions of the convolutions of the dog image and a 3x3 filter  with the following parameters: </a:t>
            </a:r>
            <a:endParaRPr lang="en-US" dirty="0"/>
          </a:p>
          <a:p>
            <a:pPr marL="0" indent="0">
              <a:buSzTx/>
              <a:buNone/>
              <a:defRPr sz="1400"/>
            </a:pPr>
            <a:endParaRPr dirty="0"/>
          </a:p>
          <a:p>
            <a:pPr marL="0" indent="0">
              <a:buSzTx/>
              <a:buNone/>
              <a:defRPr sz="1400"/>
            </a:pPr>
            <a:r>
              <a:rPr dirty="0"/>
              <a:t>Stride = 1, padding = 0</a:t>
            </a:r>
            <a:r>
              <a:rPr lang="en-US" dirty="0"/>
              <a:t> =&gt; </a:t>
            </a:r>
          </a:p>
          <a:p>
            <a:pPr marL="0" indent="0">
              <a:buSzTx/>
              <a:buNone/>
              <a:defRPr sz="1400"/>
            </a:pPr>
            <a:r>
              <a:rPr lang="en-US" dirty="0"/>
              <a:t>Input: (410, 361, 1) Output: (408, 359, 3)</a:t>
            </a:r>
          </a:p>
          <a:p>
            <a:pPr marL="0" indent="0">
              <a:buSzTx/>
              <a:buNone/>
              <a:defRPr sz="1400"/>
            </a:pPr>
            <a:r>
              <a:rPr dirty="0"/>
              <a:t>Stride = 2, padding = 0</a:t>
            </a:r>
            <a:r>
              <a:rPr lang="en-US" dirty="0"/>
              <a:t> =&gt;</a:t>
            </a:r>
          </a:p>
          <a:p>
            <a:pPr marL="0" indent="0">
              <a:buSzTx/>
              <a:buNone/>
              <a:defRPr sz="1400"/>
            </a:pPr>
            <a:r>
              <a:rPr lang="en-US" dirty="0"/>
              <a:t>Input: (410, 361, 1) Output: (204, 180, 3)</a:t>
            </a:r>
            <a:endParaRPr dirty="0"/>
          </a:p>
          <a:p>
            <a:pPr marL="0" indent="0">
              <a:buSzTx/>
              <a:buNone/>
              <a:defRPr sz="1400"/>
            </a:pPr>
            <a:r>
              <a:rPr dirty="0"/>
              <a:t>Stride = 1, padding = 1</a:t>
            </a:r>
            <a:r>
              <a:rPr lang="en-US" dirty="0"/>
              <a:t> =&gt;</a:t>
            </a:r>
          </a:p>
          <a:p>
            <a:pPr marL="0" indent="0">
              <a:buSzTx/>
              <a:buNone/>
              <a:defRPr sz="1400"/>
            </a:pPr>
            <a:r>
              <a:rPr lang="en-US" dirty="0"/>
              <a:t>Input: (410, 361, 1) Output: (410, 361, 3)</a:t>
            </a:r>
            <a:endParaRPr dirty="0"/>
          </a:p>
          <a:p>
            <a:pPr marL="0" indent="0">
              <a:buSzTx/>
              <a:buNone/>
              <a:defRPr sz="1400"/>
            </a:pPr>
            <a:r>
              <a:rPr dirty="0"/>
              <a:t>Stride = 2, padding = 1</a:t>
            </a:r>
            <a:r>
              <a:rPr lang="en-US" dirty="0"/>
              <a:t> =&gt;</a:t>
            </a:r>
          </a:p>
          <a:p>
            <a:pPr marL="0" indent="0">
              <a:buSzTx/>
              <a:buNone/>
              <a:defRPr sz="1400"/>
            </a:pPr>
            <a:r>
              <a:rPr lang="en-US" dirty="0"/>
              <a:t>Input: (410, 361, 1) Output: (205, 181, 3)</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normAutofit lnSpcReduction="10000"/>
          </a:bodyPr>
          <a:lstStyle>
            <a:lvl1pPr marL="0" indent="0">
              <a:buSzTx/>
              <a:buNone/>
            </a:lvl1pPr>
          </a:lstStyle>
          <a:p>
            <a:r>
              <a:rPr lang="en-US" dirty="0"/>
              <a:t>Section 3 of the handout gives equations to calculate output dimensions given filter size, stride, and padding. What is the intuition behind this equation?</a:t>
            </a:r>
          </a:p>
          <a:p>
            <a:endParaRPr lang="en-US" dirty="0"/>
          </a:p>
          <a:p>
            <a:r>
              <a:rPr lang="en-US" dirty="0"/>
              <a:t>The equation works because:</a:t>
            </a:r>
          </a:p>
          <a:p>
            <a:pPr marL="342900" indent="-342900">
              <a:buAutoNum type="arabicPeriod"/>
            </a:pPr>
            <a:r>
              <a:rPr lang="en-US" dirty="0"/>
              <a:t>(+2p) part of the equation adjusts for padding on either sides of the image making it symmetric </a:t>
            </a:r>
          </a:p>
          <a:p>
            <a:pPr marL="342900" indent="-342900">
              <a:buAutoNum type="arabicPeriod"/>
            </a:pPr>
            <a:r>
              <a:rPr lang="en-US" dirty="0"/>
              <a:t>(1/s) part of the equation represents stride i.e. the no. pixels the filter moves over. Higher stride results in lower resolution and vice versa. The 1/s represents that it’s inversely proportional.</a:t>
            </a:r>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p>
          <a:p>
            <a:pPr hangingPunct="1"/>
            <a:endParaRPr lang="en-US" dirty="0"/>
          </a:p>
          <a:p>
            <a:pPr hangingPunct="1"/>
            <a:r>
              <a:rPr lang="en-US" dirty="0"/>
              <a:t>4</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0 here]</a:t>
            </a:r>
          </a:p>
        </p:txBody>
      </p:sp>
      <p:sp>
        <p:nvSpPr>
          <p:cNvPr id="258" name="Google Shape;191;p3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1 here]</a:t>
            </a:r>
          </a:p>
        </p:txBody>
      </p:sp>
      <p:pic>
        <p:nvPicPr>
          <p:cNvPr id="3" name="Picture 2" descr="A dog sticking its tongue out&#10;&#10;Description automatically generated with medium confidence">
            <a:extLst>
              <a:ext uri="{FF2B5EF4-FFF2-40B4-BE49-F238E27FC236}">
                <a16:creationId xmlns:a16="http://schemas.microsoft.com/office/drawing/2014/main" id="{4599294C-03ED-DAA5-2F94-37FA661AB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24" y="2003516"/>
            <a:ext cx="2603500" cy="2286000"/>
          </a:xfrm>
          <a:prstGeom prst="rect">
            <a:avLst/>
          </a:prstGeom>
        </p:spPr>
      </p:pic>
      <p:pic>
        <p:nvPicPr>
          <p:cNvPr id="5" name="Picture 4" descr="A dog with its tongue out&#10;&#10;Description automatically generated with medium confidence">
            <a:extLst>
              <a:ext uri="{FF2B5EF4-FFF2-40B4-BE49-F238E27FC236}">
                <a16:creationId xmlns:a16="http://schemas.microsoft.com/office/drawing/2014/main" id="{5621C541-5E32-E827-CDFF-81AD04785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262" y="1916430"/>
            <a:ext cx="2603500" cy="22860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2 here]</a:t>
            </a:r>
          </a:p>
        </p:txBody>
      </p:sp>
      <p:sp>
        <p:nvSpPr>
          <p:cNvPr id="262" name="Google Shape;198;p3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3 here]</a:t>
            </a:r>
          </a:p>
        </p:txBody>
      </p:sp>
      <p:pic>
        <p:nvPicPr>
          <p:cNvPr id="3" name="Picture 2" descr="A close up of a lion&#10;&#10;Description automatically generated with low confidence">
            <a:extLst>
              <a:ext uri="{FF2B5EF4-FFF2-40B4-BE49-F238E27FC236}">
                <a16:creationId xmlns:a16="http://schemas.microsoft.com/office/drawing/2014/main" id="{460DC336-CBFF-ECE7-368D-AF006465A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811927"/>
            <a:ext cx="2603500" cy="2286000"/>
          </a:xfrm>
          <a:prstGeom prst="rect">
            <a:avLst/>
          </a:prstGeom>
        </p:spPr>
      </p:pic>
      <p:pic>
        <p:nvPicPr>
          <p:cNvPr id="5" name="Picture 4" descr="A drawing of a person's face&#10;&#10;Description automatically generated with low confidence">
            <a:extLst>
              <a:ext uri="{FF2B5EF4-FFF2-40B4-BE49-F238E27FC236}">
                <a16:creationId xmlns:a16="http://schemas.microsoft.com/office/drawing/2014/main" id="{C21935EF-D6D3-4E67-27CE-C6C9A3088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090" y="1717675"/>
            <a:ext cx="2603500" cy="228600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dog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visualizations of the blurred dog image in the spatial and frequency domain]</a:t>
            </a:r>
          </a:p>
          <a:p>
            <a:pPr marL="0" indent="0">
              <a:buSzTx/>
              <a:buNone/>
              <a:defRPr sz="1400"/>
            </a:pPr>
            <a:endParaRPr dirty="0"/>
          </a:p>
        </p:txBody>
      </p:sp>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the visualizations of the 2D Gaussian in the spatial and frequency domain]</a:t>
            </a:r>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[Why does our frequency domain representation of a Gaussian not look like a Gaussian itself? How could we adjust the kernel to make these look more similar?]</a:t>
            </a:r>
            <a:endParaRPr dirty="0"/>
          </a:p>
        </p:txBody>
      </p:sp>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[Briefly explain the Convolution Theorem and why this is related to deconvolution]</a:t>
            </a:r>
          </a:p>
        </p:txBody>
      </p:sp>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mystery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visualizations of the mystery kernel in the spatial and frequency domain]</a:t>
            </a:r>
          </a:p>
          <a:p>
            <a:pPr marL="0" indent="0">
              <a:buSzTx/>
              <a:buNone/>
              <a:defRPr sz="1400"/>
            </a:pPr>
            <a:endParaRPr dirty="0"/>
          </a:p>
        </p:txBody>
      </p:sp>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de-blurred mystery image and its visualizations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de-blurred mystery image and its visualizations in the spatial and frequency domain after adding salt and pepper noise]</a:t>
            </a:r>
            <a:endParaRPr dirty="0"/>
          </a:p>
        </p:txBody>
      </p:sp>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spcBef>
                <a:spcPts val="1600"/>
              </a:spcBef>
              <a:buSzTx/>
              <a:buNone/>
              <a:defRPr sz="1400"/>
            </a:lvl1pPr>
          </a:lstStyle>
          <a:p>
            <a:r>
              <a:rPr lang="en-US" dirty="0"/>
              <a:t>my_conv2d_numpy() </a:t>
            </a:r>
          </a:p>
          <a:p>
            <a:r>
              <a:rPr lang="en-US" dirty="0"/>
              <a:t>For my implementation of conv2d I start with initiating the output filtered image with dimensions (m, n, c) same as input image. </a:t>
            </a:r>
          </a:p>
          <a:p>
            <a:r>
              <a:rPr lang="en-US" dirty="0"/>
              <a:t>We find the desired pad size for output image made from convolution image with filter. Using the padding size we pad our input image and loop it over to run filter and produce filtered image.</a:t>
            </a:r>
          </a:p>
        </p:txBody>
      </p:sp>
      <p:pic>
        <p:nvPicPr>
          <p:cNvPr id="3" name="Picture 2" descr="Shape&#10;&#10;Description automatically generated with low confidence">
            <a:extLst>
              <a:ext uri="{FF2B5EF4-FFF2-40B4-BE49-F238E27FC236}">
                <a16:creationId xmlns:a16="http://schemas.microsoft.com/office/drawing/2014/main" id="{0B61CDF1-1D62-7FF8-963E-8121F09CF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260475"/>
            <a:ext cx="3238500" cy="3200400"/>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lstStyle/>
          <a:p>
            <a:pPr marL="0" indent="0">
              <a:buSzTx/>
              <a:buNone/>
              <a:defRPr sz="1400"/>
            </a:pPr>
            <a:r>
              <a:rPr lang="en-US" dirty="0"/>
              <a:t>[What factors limit the potential uses of deconvolution in the real world? Give two possible factors]</a:t>
            </a:r>
          </a:p>
        </p:txBody>
      </p:sp>
      <p:sp>
        <p:nvSpPr>
          <p:cNvPr id="4" name="Google Shape;169;p35">
            <a:extLst>
              <a:ext uri="{FF2B5EF4-FFF2-40B4-BE49-F238E27FC236}">
                <a16:creationId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[We performed two convolutions of the dog image with the same Gaussian (one in the spatial domain, one in the </a:t>
            </a:r>
            <a:r>
              <a:rPr lang="en-US"/>
              <a:t>frequency domain). </a:t>
            </a:r>
            <a:r>
              <a:rPr lang="en-US" dirty="0"/>
              <a:t>How do the two compare, and why might they be different?]</a:t>
            </a:r>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t>[How does varying the cutoff frequency value or swapping images within a pair influences the resulting hybrid image?]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Small blur with a box filter</a:t>
            </a:r>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Identity filter</a:t>
            </a:r>
          </a:p>
        </p:txBody>
      </p:sp>
      <p:pic>
        <p:nvPicPr>
          <p:cNvPr id="3" name="Picture 2" descr="A cat with blue eyes&#10;&#10;Description automatically generated with low confidence">
            <a:extLst>
              <a:ext uri="{FF2B5EF4-FFF2-40B4-BE49-F238E27FC236}">
                <a16:creationId xmlns:a16="http://schemas.microsoft.com/office/drawing/2014/main" id="{E7858E57-DE0B-33CF-C26C-0BD56BE30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36" y="1696966"/>
            <a:ext cx="2530119" cy="2229335"/>
          </a:xfrm>
          <a:prstGeom prst="rect">
            <a:avLst/>
          </a:prstGeom>
        </p:spPr>
      </p:pic>
      <p:pic>
        <p:nvPicPr>
          <p:cNvPr id="5" name="Picture 4" descr="A cat with green eyes&#10;&#10;Description automatically generated with low confidence">
            <a:extLst>
              <a:ext uri="{FF2B5EF4-FFF2-40B4-BE49-F238E27FC236}">
                <a16:creationId xmlns:a16="http://schemas.microsoft.com/office/drawing/2014/main" id="{ECDA2655-06B3-9196-830C-1632EAFD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330" y="1696966"/>
            <a:ext cx="2530118" cy="222933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Sobel filter</a:t>
            </a:r>
          </a:p>
        </p:txBody>
      </p:sp>
      <p:sp>
        <p:nvSpPr>
          <p:cNvPr id="218" name="Google Shape;121;p2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Discrete Laplacian filter</a:t>
            </a:r>
          </a:p>
        </p:txBody>
      </p:sp>
      <p:pic>
        <p:nvPicPr>
          <p:cNvPr id="3" name="Picture 2" descr="A close up of a cat&#10;&#10;Description automatically generated with medium confidence">
            <a:extLst>
              <a:ext uri="{FF2B5EF4-FFF2-40B4-BE49-F238E27FC236}">
                <a16:creationId xmlns:a16="http://schemas.microsoft.com/office/drawing/2014/main" id="{D8757362-A76F-B6D5-21B7-45857C936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44" y="1768100"/>
            <a:ext cx="2721128" cy="2397637"/>
          </a:xfrm>
          <a:prstGeom prst="rect">
            <a:avLst/>
          </a:prstGeom>
        </p:spPr>
      </p:pic>
      <p:pic>
        <p:nvPicPr>
          <p:cNvPr id="7" name="Picture 6" descr="Background pattern&#10;&#10;Description automatically generated">
            <a:extLst>
              <a:ext uri="{FF2B5EF4-FFF2-40B4-BE49-F238E27FC236}">
                <a16:creationId xmlns:a16="http://schemas.microsoft.com/office/drawing/2014/main" id="{5BBBA60A-4DC9-09D7-A5FC-8A88E2DCF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598" y="1768099"/>
            <a:ext cx="2721128" cy="239763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rPr lang="en-US" dirty="0"/>
              <a:t>Create hybrid images has 3 main steps:</a:t>
            </a:r>
          </a:p>
          <a:p>
            <a:pPr marL="342900" indent="-342900">
              <a:buAutoNum type="arabicPeriod"/>
            </a:pPr>
            <a:r>
              <a:rPr lang="en-US" dirty="0"/>
              <a:t>Find low frequencies of image1 </a:t>
            </a:r>
          </a:p>
          <a:p>
            <a:pPr marL="342900" indent="-342900">
              <a:buAutoNum type="arabicPeriod"/>
            </a:pPr>
            <a:r>
              <a:rPr lang="en-US" dirty="0"/>
              <a:t>Find high frequencies of image2</a:t>
            </a:r>
          </a:p>
          <a:p>
            <a:pPr marL="342900" indent="-342900">
              <a:buAutoNum type="arabicPeriod"/>
            </a:pPr>
            <a:r>
              <a:rPr lang="en-US" dirty="0"/>
              <a:t>Clipping low and high frequencies together to generate a new hybrid image</a:t>
            </a:r>
          </a:p>
        </p:txBody>
      </p:sp>
      <p:sp>
        <p:nvSpPr>
          <p:cNvPr id="222" name="Google Shape;128;p2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Cat + Dog</a:t>
            </a:r>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r>
              <a:rPr dirty="0"/>
              <a:t>Cutoff frequency:</a:t>
            </a:r>
            <a:r>
              <a:rPr lang="en-US" dirty="0"/>
              <a:t> 7</a:t>
            </a:r>
            <a:endParaRPr dirty="0"/>
          </a:p>
        </p:txBody>
      </p:sp>
      <p:pic>
        <p:nvPicPr>
          <p:cNvPr id="3" name="Picture 2" descr="A close up of a cat&#10;&#10;Description automatically generated with medium confidence">
            <a:extLst>
              <a:ext uri="{FF2B5EF4-FFF2-40B4-BE49-F238E27FC236}">
                <a16:creationId xmlns:a16="http://schemas.microsoft.com/office/drawing/2014/main" id="{47764A5D-FD7C-D214-DCDB-6602CEEB4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695" y="1595728"/>
            <a:ext cx="2603500" cy="22860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Motorcycle + Bicycle</a:t>
            </a:r>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7</a:t>
            </a:r>
            <a:endParaRPr dirty="0"/>
          </a:p>
        </p:txBody>
      </p:sp>
      <p:sp>
        <p:nvSpPr>
          <p:cNvPr id="226" name="Google Shape;135;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Plane + Bird</a:t>
            </a:r>
          </a:p>
          <a:p>
            <a:pPr marL="0" indent="0">
              <a:spcBef>
                <a:spcPts val="1600"/>
              </a:spcBef>
              <a:buSzTx/>
              <a:buNone/>
              <a:defRPr sz="1400"/>
            </a:pPr>
            <a:r>
              <a:rPr lang="en-US" dirty="0"/>
              <a:t> </a:t>
            </a: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a:t>
            </a:r>
            <a:r>
              <a:rPr lang="en-US" dirty="0"/>
              <a:t>: 7</a:t>
            </a:r>
            <a:endParaRPr dirty="0"/>
          </a:p>
        </p:txBody>
      </p:sp>
      <p:pic>
        <p:nvPicPr>
          <p:cNvPr id="3" name="Picture 2" descr="A picture containing bicycle, wall, indoor, transport&#10;&#10;Description automatically generated">
            <a:extLst>
              <a:ext uri="{FF2B5EF4-FFF2-40B4-BE49-F238E27FC236}">
                <a16:creationId xmlns:a16="http://schemas.microsoft.com/office/drawing/2014/main" id="{A62BFC8E-98DC-4B67-9508-4DC70B4A4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34" y="1690811"/>
            <a:ext cx="2870200" cy="1905000"/>
          </a:xfrm>
          <a:prstGeom prst="rect">
            <a:avLst/>
          </a:prstGeom>
        </p:spPr>
      </p:pic>
      <p:pic>
        <p:nvPicPr>
          <p:cNvPr id="5" name="Picture 4" descr="A bird flying in the sky&#10;&#10;Description automatically generated">
            <a:extLst>
              <a:ext uri="{FF2B5EF4-FFF2-40B4-BE49-F238E27FC236}">
                <a16:creationId xmlns:a16="http://schemas.microsoft.com/office/drawing/2014/main" id="{0BCFB341-7EC3-999D-C807-6CBE1EFC1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276" y="1690811"/>
            <a:ext cx="2159000" cy="1905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normAutofit/>
          </a:bodyPr>
          <a:lstStyle/>
          <a:p>
            <a:pPr marL="0" indent="0">
              <a:buSzTx/>
              <a:buNone/>
              <a:defRPr b="1"/>
            </a:pPr>
            <a:r>
              <a:rPr dirty="0"/>
              <a:t>Einstein + Marilyn</a:t>
            </a:r>
            <a:endParaRPr lang="en-US" dirty="0"/>
          </a:p>
          <a:p>
            <a:pPr marL="0" indent="0">
              <a:buSzTx/>
              <a:buNone/>
              <a:defRPr b="1"/>
            </a:pPr>
            <a:endParaRPr lang="en-US" dirty="0"/>
          </a:p>
          <a:p>
            <a:pPr marL="0" indent="0">
              <a:buSzTx/>
              <a:buNone/>
              <a:defRPr b="1"/>
            </a:pPr>
            <a:endParaRPr lang="en-US" dirty="0"/>
          </a:p>
          <a:p>
            <a:pPr marL="0" indent="0">
              <a:buSzTx/>
              <a:buNone/>
              <a:defRPr b="1"/>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r>
              <a:rPr dirty="0"/>
              <a:t>Cutoff frequency: </a:t>
            </a:r>
            <a:r>
              <a:rPr lang="en-US" dirty="0"/>
              <a:t>13</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Submarine + Fish</a:t>
            </a:r>
          </a:p>
          <a:p>
            <a:pPr marL="0" indent="0">
              <a:spcBef>
                <a:spcPts val="1600"/>
              </a:spcBef>
              <a:buSzTx/>
              <a:buNone/>
              <a:defRPr sz="1400"/>
            </a:pPr>
            <a:r>
              <a:rPr lang="en-US" dirty="0"/>
              <a:t> </a:t>
            </a: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3</a:t>
            </a:r>
            <a:endParaRPr dirty="0"/>
          </a:p>
        </p:txBody>
      </p:sp>
      <p:pic>
        <p:nvPicPr>
          <p:cNvPr id="3" name="Picture 2" descr="A picture containing indoor, person&#10;&#10;Description automatically generated">
            <a:extLst>
              <a:ext uri="{FF2B5EF4-FFF2-40B4-BE49-F238E27FC236}">
                <a16:creationId xmlns:a16="http://schemas.microsoft.com/office/drawing/2014/main" id="{51BB9D13-9E60-A5A1-165F-DD8C5A85D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31" y="1598378"/>
            <a:ext cx="1840285" cy="2168907"/>
          </a:xfrm>
          <a:prstGeom prst="rect">
            <a:avLst/>
          </a:prstGeom>
        </p:spPr>
      </p:pic>
      <p:pic>
        <p:nvPicPr>
          <p:cNvPr id="5" name="Picture 4" descr="A group of fish swimming in the water&#10;&#10;Description automatically generated with medium confidence">
            <a:extLst>
              <a:ext uri="{FF2B5EF4-FFF2-40B4-BE49-F238E27FC236}">
                <a16:creationId xmlns:a16="http://schemas.microsoft.com/office/drawing/2014/main" id="{15C629A5-D6A7-BB36-F381-5D627F1F4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384" y="1600200"/>
            <a:ext cx="2374900" cy="19431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Dog</a:t>
            </a:r>
            <a:endParaRPr lang="en-US" dirty="0"/>
          </a:p>
          <a:p>
            <a:pPr marL="0" indent="0">
              <a:buSzTx/>
              <a:buNone/>
              <a:defRPr b="1"/>
            </a:pPr>
            <a:endParaRPr lang="en-US" dirty="0"/>
          </a:p>
          <a:p>
            <a:pPr marL="0" indent="0">
              <a:buSzTx/>
              <a:buNone/>
              <a:defRPr b="1"/>
            </a:pPr>
            <a:endParaRPr dirty="0"/>
          </a:p>
        </p:txBody>
      </p:sp>
      <p:sp>
        <p:nvSpPr>
          <p:cNvPr id="234" name="Google Shape;149;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Motorcycle + Bicycle</a:t>
            </a:r>
            <a:endParaRPr lang="en-US" dirty="0"/>
          </a:p>
          <a:p>
            <a:pPr marL="0" indent="0">
              <a:buSzTx/>
              <a:buNone/>
              <a:defRPr sz="1400" b="1"/>
            </a:pPr>
            <a:endParaRPr lang="en-US" dirty="0"/>
          </a:p>
          <a:p>
            <a:pPr marL="0" indent="0">
              <a:buSzTx/>
              <a:buNone/>
              <a:defRPr sz="1400" b="1"/>
            </a:pPr>
            <a:endParaRPr dirty="0"/>
          </a:p>
        </p:txBody>
      </p:sp>
      <p:pic>
        <p:nvPicPr>
          <p:cNvPr id="3" name="Picture 2" descr="A picture containing cat, mammal, indoor, domestic cat&#10;&#10;Description automatically generated">
            <a:extLst>
              <a:ext uri="{FF2B5EF4-FFF2-40B4-BE49-F238E27FC236}">
                <a16:creationId xmlns:a16="http://schemas.microsoft.com/office/drawing/2014/main" id="{A870B000-E249-E11D-D179-02C55F672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056" y="1916430"/>
            <a:ext cx="2603500" cy="2286000"/>
          </a:xfrm>
          <a:prstGeom prst="rect">
            <a:avLst/>
          </a:prstGeom>
        </p:spPr>
      </p:pic>
      <p:pic>
        <p:nvPicPr>
          <p:cNvPr id="5" name="Picture 4" descr="A picture containing bicycle, wall, indoor, transport&#10;&#10;Description automatically generated">
            <a:extLst>
              <a:ext uri="{FF2B5EF4-FFF2-40B4-BE49-F238E27FC236}">
                <a16:creationId xmlns:a16="http://schemas.microsoft.com/office/drawing/2014/main" id="{CF0A50A6-1736-CA66-1488-7CC1EAEA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832" y="2019845"/>
            <a:ext cx="2870200" cy="19050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Bird</a:t>
            </a:r>
            <a:endParaRPr lang="en-US" dirty="0"/>
          </a:p>
          <a:p>
            <a:pPr marL="0" indent="0">
              <a:buSzTx/>
              <a:buNone/>
              <a:defRPr b="1"/>
            </a:pPr>
            <a:endParaRPr lang="en-US" dirty="0"/>
          </a:p>
          <a:p>
            <a:pPr marL="0" indent="0">
              <a:buSzTx/>
              <a:buNone/>
              <a:defRPr b="1"/>
            </a:pPr>
            <a:endParaRPr dirty="0"/>
          </a:p>
        </p:txBody>
      </p:sp>
      <p:sp>
        <p:nvSpPr>
          <p:cNvPr id="238" name="Google Shape;156;p33"/>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Einstein + Marilyn</a:t>
            </a:r>
          </a:p>
          <a:p>
            <a:pPr marL="0" indent="0">
              <a:spcBef>
                <a:spcPts val="1600"/>
              </a:spcBef>
              <a:buSzTx/>
              <a:buNone/>
              <a:defRPr sz="1400"/>
            </a:pPr>
            <a:endParaRPr dirty="0"/>
          </a:p>
        </p:txBody>
      </p:sp>
      <p:pic>
        <p:nvPicPr>
          <p:cNvPr id="3" name="Picture 2" descr="A bird flying in the sky&#10;&#10;Description automatically generated with medium confidence">
            <a:extLst>
              <a:ext uri="{FF2B5EF4-FFF2-40B4-BE49-F238E27FC236}">
                <a16:creationId xmlns:a16="http://schemas.microsoft.com/office/drawing/2014/main" id="{0A126177-58C6-F854-874D-2E12C8FCB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50" y="1895525"/>
            <a:ext cx="2374900" cy="2095500"/>
          </a:xfrm>
          <a:prstGeom prst="rect">
            <a:avLst/>
          </a:prstGeom>
        </p:spPr>
      </p:pic>
      <p:pic>
        <p:nvPicPr>
          <p:cNvPr id="5" name="Picture 4" descr="A person with the mouth open&#10;&#10;Description automatically generated with low confidence">
            <a:extLst>
              <a:ext uri="{FF2B5EF4-FFF2-40B4-BE49-F238E27FC236}">
                <a16:creationId xmlns:a16="http://schemas.microsoft.com/office/drawing/2014/main" id="{7D66F58C-378B-CE15-A6E6-520C82F7E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891" y="2105075"/>
            <a:ext cx="1422400" cy="16764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1485</TotalTime>
  <Words>922</Words>
  <Application>Microsoft Macintosh PowerPoint</Application>
  <PresentationFormat>On-screen Show (16:9)</PresentationFormat>
  <Paragraphs>121</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Goel, Hardik</cp:lastModifiedBy>
  <cp:revision>12</cp:revision>
  <dcterms:modified xsi:type="dcterms:W3CDTF">2022-09-14T03:45:25Z</dcterms:modified>
</cp:coreProperties>
</file>