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l/KIhr3QggQAe0TlUnjNvitrp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2"/>
    <p:restoredTop sz="94669"/>
  </p:normalViewPr>
  <p:slideViewPr>
    <p:cSldViewPr snapToGrid="0">
      <p:cViewPr varScale="1">
        <p:scale>
          <a:sx n="152" d="100"/>
          <a:sy n="152" d="100"/>
        </p:scale>
        <p:origin x="72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dirty="0"/>
          </a:p>
        </p:txBody>
      </p:sp>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74d7d17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74d7d17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4d7d171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4d7d17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99"/>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7"/>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
        <p:nvSpPr>
          <p:cNvPr id="53" name="Google Shape;53;p27"/>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 sz="5200" b="0" i="0" u="none" strike="noStrike" cap="none">
                <a:solidFill>
                  <a:srgbClr val="000000"/>
                </a:solidFill>
                <a:latin typeface="Arial"/>
                <a:ea typeface="Arial"/>
                <a:cs typeface="Arial"/>
                <a:sym typeface="Arial"/>
              </a:rPr>
              <a:t>CS 4476/6476 Project 3</a:t>
            </a:r>
            <a:endParaRPr sz="5200" b="0" i="0" u="none" strike="noStrike" cap="none">
              <a:solidFill>
                <a:schemeClr val="dk1"/>
              </a:solidFill>
              <a:latin typeface="Arial"/>
              <a:ea typeface="Arial"/>
              <a:cs typeface="Arial"/>
              <a:sym typeface="Arial"/>
            </a:endParaRPr>
          </a:p>
        </p:txBody>
      </p:sp>
      <p:sp>
        <p:nvSpPr>
          <p:cNvPr id="59" name="Google Shape;59;p1"/>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Hardik Goel</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595959"/>
                </a:solidFill>
                <a:latin typeface="Arial"/>
                <a:ea typeface="Arial"/>
                <a:cs typeface="Arial"/>
                <a:sym typeface="Arial"/>
              </a:rPr>
              <a:t>Hgoel</a:t>
            </a:r>
            <a:r>
              <a:rPr lang="en-US" sz="2800" dirty="0">
                <a:solidFill>
                  <a:srgbClr val="595959"/>
                </a:solidFill>
              </a:rPr>
              <a:t>7@gatech.edu</a:t>
            </a:r>
            <a:endParaRPr sz="2800" b="0" i="0" u="none" strike="noStrike" cap="none" dirty="0">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595959"/>
                </a:solidFill>
                <a:latin typeface="Arial"/>
                <a:ea typeface="Arial"/>
                <a:cs typeface="Arial"/>
                <a:sym typeface="Arial"/>
              </a:rPr>
              <a:t>hgoel7</a:t>
            </a:r>
            <a:endParaRPr sz="2800" b="0" i="0" u="none" strike="noStrike" cap="none" dirty="0">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dirty="0">
                <a:solidFill>
                  <a:srgbClr val="595959"/>
                </a:solidFill>
              </a:rPr>
              <a:t>903536536</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8" name="Google Shape;118;p10"/>
          <p:cNvSpPr txBox="1">
            <a:spLocks noGrp="1"/>
          </p:cNvSpPr>
          <p:nvPr>
            <p:ph type="body" idx="1"/>
          </p:nvPr>
        </p:nvSpPr>
        <p:spPr>
          <a:xfrm>
            <a:off x="311700" y="1152474"/>
            <a:ext cx="3999900" cy="3771863"/>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sz="1200" dirty="0"/>
              <a:t>[How many RANSAC iterations would we need to find the fundamental matrix with 99.9% certainty from your Mt. Rushmore and Notre Dame SIFT results assuming that they had a 90% point correspondence accuracy if there are 9 points?] </a:t>
            </a:r>
            <a:endParaRPr sz="1200" dirty="0"/>
          </a:p>
          <a:p>
            <a:pPr marL="0" lvl="0" indent="0" algn="l" rtl="0">
              <a:lnSpc>
                <a:spcPct val="115000"/>
              </a:lnSpc>
              <a:spcBef>
                <a:spcPts val="1200"/>
              </a:spcBef>
              <a:spcAft>
                <a:spcPts val="0"/>
              </a:spcAft>
              <a:buSzPts val="1400"/>
              <a:buNone/>
            </a:pPr>
            <a:r>
              <a:rPr lang="en-US" sz="1200" dirty="0"/>
              <a:t>14 Iterations</a:t>
            </a:r>
            <a:endParaRPr sz="1200" dirty="0"/>
          </a:p>
          <a:p>
            <a:pPr marL="0" lvl="0" indent="0" algn="l" rtl="0">
              <a:lnSpc>
                <a:spcPct val="115000"/>
              </a:lnSpc>
              <a:spcBef>
                <a:spcPts val="1200"/>
              </a:spcBef>
              <a:spcAft>
                <a:spcPts val="1200"/>
              </a:spcAft>
              <a:buSzPts val="1400"/>
              <a:buNone/>
            </a:pPr>
            <a:r>
              <a:rPr lang="en" sz="1200" dirty="0"/>
              <a:t>[One might imagine that if we had more than 9 point correspondences, it would be better to use more of them to solve for the fundamental matrix. Investigate this by finding the # of RANSAC iterations you would need to run with 18 points.]</a:t>
            </a:r>
          </a:p>
          <a:p>
            <a:pPr marL="0" lvl="0" indent="0" algn="l" rtl="0">
              <a:lnSpc>
                <a:spcPct val="115000"/>
              </a:lnSpc>
              <a:spcBef>
                <a:spcPts val="1200"/>
              </a:spcBef>
              <a:spcAft>
                <a:spcPts val="1200"/>
              </a:spcAft>
              <a:buSzPts val="1400"/>
              <a:buNone/>
            </a:pPr>
            <a:r>
              <a:rPr lang="en-US" sz="1200" dirty="0"/>
              <a:t>13 Iterations at correspondence = 99.9% and E = 0.95</a:t>
            </a:r>
          </a:p>
          <a:p>
            <a:pPr marL="0" lvl="0" indent="0" algn="l" rtl="0">
              <a:lnSpc>
                <a:spcPct val="115000"/>
              </a:lnSpc>
              <a:spcBef>
                <a:spcPts val="1200"/>
              </a:spcBef>
              <a:spcAft>
                <a:spcPts val="1200"/>
              </a:spcAft>
              <a:buSzPts val="1400"/>
              <a:buNone/>
            </a:pPr>
            <a:endParaRPr sz="1200" dirty="0"/>
          </a:p>
        </p:txBody>
      </p:sp>
      <p:sp>
        <p:nvSpPr>
          <p:cNvPr id="119" name="Google Shape;119;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[If our dataset had a lower point correspondence accuracy, say 70%, what is the minimum # of iterations needed to find the fundamental matrix with 99.9% certainty?]</a:t>
            </a:r>
          </a:p>
          <a:p>
            <a:pPr marL="0" lvl="0" indent="0" algn="l" rtl="0">
              <a:lnSpc>
                <a:spcPct val="115000"/>
              </a:lnSpc>
              <a:spcBef>
                <a:spcPts val="0"/>
              </a:spcBef>
              <a:spcAft>
                <a:spcPts val="1200"/>
              </a:spcAft>
              <a:buSzPts val="1400"/>
              <a:buNone/>
            </a:pPr>
            <a:r>
              <a:rPr lang="en" dirty="0"/>
              <a:t>At least 241 iterations for sample size 10.</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pic>
        <p:nvPicPr>
          <p:cNvPr id="4" name="Picture 3">
            <a:extLst>
              <a:ext uri="{FF2B5EF4-FFF2-40B4-BE49-F238E27FC236}">
                <a16:creationId xmlns:a16="http://schemas.microsoft.com/office/drawing/2014/main" id="{76B36485-4BCC-A211-C463-32DF36C9547C}"/>
              </a:ext>
            </a:extLst>
          </p:cNvPr>
          <p:cNvPicPr>
            <a:picLocks noChangeAspect="1"/>
          </p:cNvPicPr>
          <p:nvPr/>
        </p:nvPicPr>
        <p:blipFill>
          <a:blip r:embed="rId3"/>
          <a:stretch>
            <a:fillRect/>
          </a:stretch>
        </p:blipFill>
        <p:spPr>
          <a:xfrm>
            <a:off x="311700" y="1083240"/>
            <a:ext cx="5938077" cy="1867531"/>
          </a:xfrm>
          <a:prstGeom prst="rect">
            <a:avLst/>
          </a:prstGeom>
        </p:spPr>
      </p:pic>
      <p:pic>
        <p:nvPicPr>
          <p:cNvPr id="7" name="Picture 6">
            <a:extLst>
              <a:ext uri="{FF2B5EF4-FFF2-40B4-BE49-F238E27FC236}">
                <a16:creationId xmlns:a16="http://schemas.microsoft.com/office/drawing/2014/main" id="{C7D4C3BA-D978-E40E-ADCB-B98B0684A8F8}"/>
              </a:ext>
            </a:extLst>
          </p:cNvPr>
          <p:cNvPicPr>
            <a:picLocks noChangeAspect="1"/>
          </p:cNvPicPr>
          <p:nvPr/>
        </p:nvPicPr>
        <p:blipFill>
          <a:blip r:embed="rId4"/>
          <a:stretch>
            <a:fillRect/>
          </a:stretch>
        </p:blipFill>
        <p:spPr>
          <a:xfrm>
            <a:off x="311700" y="3072572"/>
            <a:ext cx="6071185" cy="1909393"/>
          </a:xfrm>
          <a:prstGeom prst="rect">
            <a:avLst/>
          </a:prstGeom>
        </p:spPr>
      </p:pic>
      <p:sp>
        <p:nvSpPr>
          <p:cNvPr id="8" name="TextBox 7">
            <a:extLst>
              <a:ext uri="{FF2B5EF4-FFF2-40B4-BE49-F238E27FC236}">
                <a16:creationId xmlns:a16="http://schemas.microsoft.com/office/drawing/2014/main" id="{7F84EB22-EE9A-B76D-F9EC-2432EA14D4A8}"/>
              </a:ext>
            </a:extLst>
          </p:cNvPr>
          <p:cNvSpPr txBox="1"/>
          <p:nvPr/>
        </p:nvSpPr>
        <p:spPr>
          <a:xfrm>
            <a:off x="6922292" y="1709228"/>
            <a:ext cx="833883" cy="307777"/>
          </a:xfrm>
          <a:prstGeom prst="rect">
            <a:avLst/>
          </a:prstGeom>
          <a:noFill/>
        </p:spPr>
        <p:txBody>
          <a:bodyPr wrap="none" rtlCol="0">
            <a:spAutoFit/>
          </a:bodyPr>
          <a:lstStyle/>
          <a:p>
            <a:r>
              <a:rPr lang="en-US" dirty="0"/>
              <a:t>LINEAR</a:t>
            </a:r>
          </a:p>
        </p:txBody>
      </p:sp>
      <p:sp>
        <p:nvSpPr>
          <p:cNvPr id="9" name="TextBox 8">
            <a:extLst>
              <a:ext uri="{FF2B5EF4-FFF2-40B4-BE49-F238E27FC236}">
                <a16:creationId xmlns:a16="http://schemas.microsoft.com/office/drawing/2014/main" id="{3F3B1D2A-011D-A9C1-B0BA-163FE5DF91B6}"/>
              </a:ext>
            </a:extLst>
          </p:cNvPr>
          <p:cNvSpPr txBox="1"/>
          <p:nvPr/>
        </p:nvSpPr>
        <p:spPr>
          <a:xfrm>
            <a:off x="6997107" y="3873379"/>
            <a:ext cx="934871" cy="307777"/>
          </a:xfrm>
          <a:prstGeom prst="rect">
            <a:avLst/>
          </a:prstGeom>
          <a:noFill/>
        </p:spPr>
        <p:txBody>
          <a:bodyPr wrap="none" rtlCol="0">
            <a:spAutoFit/>
          </a:bodyPr>
          <a:lstStyle/>
          <a:p>
            <a:r>
              <a:rPr lang="en-US" dirty="0"/>
              <a:t>RANSAC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32" name="Google Shape;13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sz="1200" dirty="0"/>
              <a:t>[Describe the different performance of the two methods.]</a:t>
            </a:r>
            <a:endParaRPr sz="1200" dirty="0"/>
          </a:p>
          <a:p>
            <a:pPr marL="0" indent="0">
              <a:spcBef>
                <a:spcPts val="1200"/>
              </a:spcBef>
              <a:buNone/>
            </a:pPr>
            <a:r>
              <a:rPr lang="en-US" sz="1200" dirty="0">
                <a:solidFill>
                  <a:srgbClr val="565656"/>
                </a:solidFill>
                <a:effectLst/>
                <a:latin typeface="ArialMT"/>
              </a:rPr>
              <a:t>Linear produced near parallel lines that didn’t interest each other. Has more number of matches than RANSAC.</a:t>
            </a:r>
          </a:p>
          <a:p>
            <a:pPr marL="0" indent="0">
              <a:spcBef>
                <a:spcPts val="1200"/>
              </a:spcBef>
              <a:buNone/>
            </a:pPr>
            <a:r>
              <a:rPr lang="en-US" sz="1200" dirty="0">
                <a:solidFill>
                  <a:srgbClr val="565656"/>
                </a:solidFill>
                <a:effectLst/>
                <a:latin typeface="ArialMT"/>
              </a:rPr>
              <a:t>RANSAC performed better overall and we see epipolar lines that intersect and pass through a common point. RANSAC ends up producing more accurate matches.</a:t>
            </a:r>
            <a:endParaRPr sz="1200" dirty="0"/>
          </a:p>
          <a:p>
            <a:pPr marL="0" lvl="0" indent="0" algn="l" rtl="0">
              <a:lnSpc>
                <a:spcPct val="115000"/>
              </a:lnSpc>
              <a:spcBef>
                <a:spcPts val="1200"/>
              </a:spcBef>
              <a:spcAft>
                <a:spcPts val="0"/>
              </a:spcAft>
              <a:buSzPts val="1400"/>
              <a:buNone/>
            </a:pPr>
            <a:r>
              <a:rPr lang="en" sz="1200" dirty="0"/>
              <a:t>[Why do these differences appear?]</a:t>
            </a:r>
            <a:endParaRPr sz="1200" dirty="0"/>
          </a:p>
          <a:p>
            <a:pPr marL="0" lvl="0" indent="0" algn="l" rtl="0">
              <a:lnSpc>
                <a:spcPct val="115000"/>
              </a:lnSpc>
              <a:spcBef>
                <a:spcPts val="1200"/>
              </a:spcBef>
              <a:spcAft>
                <a:spcPts val="1200"/>
              </a:spcAft>
              <a:buSzPts val="1400"/>
              <a:buNone/>
            </a:pPr>
            <a:r>
              <a:rPr lang="en-US" sz="1200" dirty="0"/>
              <a:t>Linear is sensitive to outliers. RANSAC on the other hand uses sampling, and takes care of outliers, while taking in consideration of the inliers. </a:t>
            </a:r>
          </a:p>
          <a:p>
            <a:pPr marL="0" lvl="0" indent="0" algn="l" rtl="0">
              <a:lnSpc>
                <a:spcPct val="115000"/>
              </a:lnSpc>
              <a:spcBef>
                <a:spcPts val="1200"/>
              </a:spcBef>
              <a:spcAft>
                <a:spcPts val="1200"/>
              </a:spcAft>
              <a:buSzPts val="1400"/>
              <a:buNone/>
            </a:pPr>
            <a:endParaRPr sz="1200" dirty="0"/>
          </a:p>
        </p:txBody>
      </p:sp>
      <p:sp>
        <p:nvSpPr>
          <p:cNvPr id="133" name="Google Shape;13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sz="1200" dirty="0"/>
              <a:t>[Which one should be more robust in real applications? Why?]</a:t>
            </a:r>
          </a:p>
          <a:p>
            <a:pPr marL="0" lvl="0" indent="0" algn="l" rtl="0">
              <a:lnSpc>
                <a:spcPct val="115000"/>
              </a:lnSpc>
              <a:spcBef>
                <a:spcPts val="0"/>
              </a:spcBef>
              <a:spcAft>
                <a:spcPts val="1200"/>
              </a:spcAft>
              <a:buSzPts val="1400"/>
              <a:buNone/>
            </a:pPr>
            <a:r>
              <a:rPr lang="en-US" sz="1200" dirty="0"/>
              <a:t>RANSAC would be a better because of its ability to pick high accuracy matches. Random sampling of data points and estimation of fundamental matrix based on a thresholds for distance makes it better at handling outliers efficiently and generalization.</a:t>
            </a:r>
          </a:p>
          <a:p>
            <a:pPr marL="0" lvl="0" indent="0" algn="l" rtl="0">
              <a:lnSpc>
                <a:spcPct val="115000"/>
              </a:lnSpc>
              <a:spcBef>
                <a:spcPts val="0"/>
              </a:spcBef>
              <a:spcAft>
                <a:spcPts val="1200"/>
              </a:spcAft>
              <a:buSzPts val="1400"/>
              <a:buNone/>
            </a:pPr>
            <a:endParaRPr lang="e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39" name="Google Shape;139;p13"/>
          <p:cNvSpPr/>
          <p:nvPr/>
        </p:nvSpPr>
        <p:spPr>
          <a:xfrm>
            <a:off x="311760" y="1152359"/>
            <a:ext cx="8519400" cy="3612587"/>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[How can we use our code from part 2 and part 3 to determine the “ego-motion” of a camera attached to a robot (i.e., motion of the robot)?]</a:t>
            </a:r>
          </a:p>
          <a:p>
            <a:pPr marL="0" marR="0" lvl="0" indent="0" algn="l" rtl="0">
              <a:lnSpc>
                <a:spcPct val="115000"/>
              </a:lnSpc>
              <a:spcBef>
                <a:spcPts val="0"/>
              </a:spcBef>
              <a:spcAft>
                <a:spcPts val="0"/>
              </a:spcAft>
              <a:buClr>
                <a:srgbClr val="000000"/>
              </a:buClr>
              <a:buSzPts val="1400"/>
              <a:buFont typeface="Arial"/>
              <a:buNone/>
            </a:pPr>
            <a:endParaRPr lang="en" sz="1400" b="0" i="0" u="none" strike="noStrike" cap="none" dirty="0">
              <a:solidFill>
                <a:schemeClr val="dk2"/>
              </a:solidFill>
              <a:latin typeface="Arial"/>
              <a:ea typeface="Arial"/>
              <a:cs typeface="Arial"/>
              <a:sym typeface="Arial"/>
            </a:endParaRPr>
          </a:p>
          <a:p>
            <a:pPr>
              <a:lnSpc>
                <a:spcPct val="115000"/>
              </a:lnSpc>
              <a:buSzPts val="1400"/>
            </a:pPr>
            <a:r>
              <a:rPr lang="en-US" sz="1400" b="0" i="0" u="none" strike="noStrike" cap="none" dirty="0">
                <a:solidFill>
                  <a:schemeClr val="dk2"/>
                </a:solidFill>
                <a:latin typeface="Arial"/>
                <a:ea typeface="Arial"/>
                <a:cs typeface="Arial"/>
                <a:sym typeface="Arial"/>
              </a:rPr>
              <a:t>To determine the ego-motion of a camera attached to a robot:</a:t>
            </a:r>
            <a:endParaRPr sz="1400" b="0" i="0" u="none" strike="noStrike" cap="none" dirty="0">
              <a:solidFill>
                <a:schemeClr val="dk2"/>
              </a:solidFill>
              <a:latin typeface="Arial"/>
              <a:ea typeface="Arial"/>
              <a:cs typeface="Arial"/>
              <a:sym typeface="Arial"/>
            </a:endParaRPr>
          </a:p>
          <a:p>
            <a:pPr marL="342900" marR="0" lvl="0" indent="-342900" algn="l" rtl="0">
              <a:lnSpc>
                <a:spcPct val="115000"/>
              </a:lnSpc>
              <a:spcBef>
                <a:spcPts val="1200"/>
              </a:spcBef>
              <a:spcAft>
                <a:spcPts val="0"/>
              </a:spcAft>
              <a:buClr>
                <a:srgbClr val="000000"/>
              </a:buClr>
              <a:buSzPts val="1400"/>
              <a:buFont typeface="Arial"/>
              <a:buAutoNum type="arabicPeriod"/>
            </a:pPr>
            <a:r>
              <a:rPr lang="en-US" sz="1400" b="0" i="0" u="none" strike="noStrike" cap="none" dirty="0">
                <a:solidFill>
                  <a:schemeClr val="dk2"/>
                </a:solidFill>
                <a:latin typeface="Arial"/>
                <a:ea typeface="Arial"/>
                <a:cs typeface="Arial"/>
                <a:sym typeface="Arial"/>
              </a:rPr>
              <a:t>Find matches in images. </a:t>
            </a:r>
          </a:p>
          <a:p>
            <a:pPr marL="342900" marR="0" lvl="0" indent="-342900" algn="l" rtl="0">
              <a:lnSpc>
                <a:spcPct val="115000"/>
              </a:lnSpc>
              <a:spcBef>
                <a:spcPts val="1200"/>
              </a:spcBef>
              <a:spcAft>
                <a:spcPts val="0"/>
              </a:spcAft>
              <a:buClr>
                <a:srgbClr val="000000"/>
              </a:buClr>
              <a:buSzPts val="1400"/>
              <a:buFont typeface="Arial"/>
              <a:buAutoNum type="arabicPeriod"/>
            </a:pPr>
            <a:r>
              <a:rPr lang="en-US" sz="1400" b="0" i="0" u="none" strike="noStrike" cap="none" dirty="0">
                <a:solidFill>
                  <a:schemeClr val="dk2"/>
                </a:solidFill>
                <a:latin typeface="Arial"/>
                <a:ea typeface="Arial"/>
                <a:cs typeface="Arial"/>
                <a:sym typeface="Arial"/>
              </a:rPr>
              <a:t>Use RANSAC and estimate the fundamental matrix in a robust way. </a:t>
            </a:r>
          </a:p>
          <a:p>
            <a:pPr marL="342900" marR="0" lvl="0" indent="-342900" algn="l" rtl="0">
              <a:lnSpc>
                <a:spcPct val="115000"/>
              </a:lnSpc>
              <a:spcBef>
                <a:spcPts val="1200"/>
              </a:spcBef>
              <a:spcAft>
                <a:spcPts val="0"/>
              </a:spcAft>
              <a:buClr>
                <a:srgbClr val="000000"/>
              </a:buClr>
              <a:buSzPts val="1400"/>
              <a:buFont typeface="Arial"/>
              <a:buAutoNum type="arabicPeriod"/>
            </a:pPr>
            <a:r>
              <a:rPr lang="en-US" sz="1400" b="0" i="0" u="none" strike="noStrike" cap="none" dirty="0">
                <a:solidFill>
                  <a:schemeClr val="dk2"/>
                </a:solidFill>
                <a:latin typeface="Arial"/>
                <a:ea typeface="Arial"/>
                <a:cs typeface="Arial"/>
                <a:sym typeface="Arial"/>
              </a:rPr>
              <a:t>Use the estimation function (already from part 2), and then we use the intrinsic parameters of the camera, and estimate the essential matrix.</a:t>
            </a:r>
          </a:p>
          <a:p>
            <a:pPr marR="0" lvl="0" algn="l" rtl="0">
              <a:lnSpc>
                <a:spcPct val="115000"/>
              </a:lnSpc>
              <a:spcBef>
                <a:spcPts val="1200"/>
              </a:spcBef>
              <a:spcAft>
                <a:spcPts val="0"/>
              </a:spcAft>
              <a:buClr>
                <a:srgbClr val="000000"/>
              </a:buClr>
              <a:buSzPts val="1400"/>
            </a:pPr>
            <a:r>
              <a:rPr lang="en" sz="1400" b="0" i="0" u="none" strike="noStrike" cap="none" dirty="0">
                <a:solidFill>
                  <a:schemeClr val="dk2"/>
                </a:solidFill>
                <a:latin typeface="Arial"/>
                <a:ea typeface="Arial"/>
                <a:cs typeface="Arial"/>
                <a:sym typeface="Arial"/>
              </a:rPr>
              <a:t>[In addition to the fundamental matrix, what additional camera information is required to recover the ego-motion?]</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US" sz="1400" b="0" i="0" u="none" strike="noStrike" cap="none" dirty="0">
                <a:solidFill>
                  <a:schemeClr val="dk2"/>
                </a:solidFill>
                <a:latin typeface="Arial"/>
                <a:ea typeface="Arial"/>
                <a:cs typeface="Arial"/>
                <a:sym typeface="Arial"/>
              </a:rPr>
              <a:t>To estimate ego-motion we need focal length as well as position.</a:t>
            </a: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7519843F-A63C-EDA7-2B8E-AFFE7B2F621D}"/>
              </a:ext>
            </a:extLst>
          </p:cNvPr>
          <p:cNvPicPr>
            <a:picLocks noChangeAspect="1"/>
          </p:cNvPicPr>
          <p:nvPr/>
        </p:nvPicPr>
        <p:blipFill>
          <a:blip r:embed="rId3"/>
          <a:stretch>
            <a:fillRect/>
          </a:stretch>
        </p:blipFill>
        <p:spPr>
          <a:xfrm>
            <a:off x="4571460" y="530168"/>
            <a:ext cx="3860800" cy="4432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74d7d171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1" name="Google Shape;151;g1174d7d1715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[Please add a README style documentation here for your implementation of panorama stitching with: description of what you implemented, instructions on how to replicate the results in clear steps that can be followed by course staff. Failure to replicate results by following this documentation will result in point penalties on this question of the assignment.]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74d7d1715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7" name="Google Shape;157;g1174d7d1715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visualizations of your stitched panorama here along with the 2 images you used to stitch this panorama (</a:t>
            </a:r>
            <a:r>
              <a:rPr lang="en" b="1"/>
              <a:t>there should be 3 images in this slide</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pic>
        <p:nvPicPr>
          <p:cNvPr id="2" name="Picture 1">
            <a:extLst>
              <a:ext uri="{FF2B5EF4-FFF2-40B4-BE49-F238E27FC236}">
                <a16:creationId xmlns:a16="http://schemas.microsoft.com/office/drawing/2014/main" id="{E441114C-7D04-E264-3BB9-66A020BC4056}"/>
              </a:ext>
            </a:extLst>
          </p:cNvPr>
          <p:cNvPicPr>
            <a:picLocks noChangeAspect="1"/>
          </p:cNvPicPr>
          <p:nvPr/>
        </p:nvPicPr>
        <p:blipFill>
          <a:blip r:embed="rId3"/>
          <a:stretch>
            <a:fillRect/>
          </a:stretch>
        </p:blipFill>
        <p:spPr>
          <a:xfrm>
            <a:off x="403976" y="1152475"/>
            <a:ext cx="3797300" cy="3695700"/>
          </a:xfrm>
          <a:prstGeom prst="rect">
            <a:avLst/>
          </a:prstGeom>
        </p:spPr>
      </p:pic>
      <p:pic>
        <p:nvPicPr>
          <p:cNvPr id="5" name="Picture 4">
            <a:extLst>
              <a:ext uri="{FF2B5EF4-FFF2-40B4-BE49-F238E27FC236}">
                <a16:creationId xmlns:a16="http://schemas.microsoft.com/office/drawing/2014/main" id="{C6DA599E-0FC7-2F67-93F8-6800A9704F4C}"/>
              </a:ext>
            </a:extLst>
          </p:cNvPr>
          <p:cNvPicPr>
            <a:picLocks noChangeAspect="1"/>
          </p:cNvPicPr>
          <p:nvPr/>
        </p:nvPicPr>
        <p:blipFill>
          <a:blip r:embed="rId4"/>
          <a:stretch>
            <a:fillRect/>
          </a:stretch>
        </p:blipFill>
        <p:spPr>
          <a:xfrm>
            <a:off x="4801765" y="857150"/>
            <a:ext cx="3991025" cy="3991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pic>
        <p:nvPicPr>
          <p:cNvPr id="4" name="Picture 3">
            <a:extLst>
              <a:ext uri="{FF2B5EF4-FFF2-40B4-BE49-F238E27FC236}">
                <a16:creationId xmlns:a16="http://schemas.microsoft.com/office/drawing/2014/main" id="{F60FAA2C-8582-9F4D-FB3B-5984185EB3AF}"/>
              </a:ext>
            </a:extLst>
          </p:cNvPr>
          <p:cNvPicPr>
            <a:picLocks noChangeAspect="1"/>
          </p:cNvPicPr>
          <p:nvPr/>
        </p:nvPicPr>
        <p:blipFill>
          <a:blip r:embed="rId3"/>
          <a:stretch>
            <a:fillRect/>
          </a:stretch>
        </p:blipFill>
        <p:spPr>
          <a:xfrm>
            <a:off x="367185" y="1152475"/>
            <a:ext cx="3962400" cy="3695700"/>
          </a:xfrm>
          <a:prstGeom prst="rect">
            <a:avLst/>
          </a:prstGeom>
        </p:spPr>
      </p:pic>
      <p:pic>
        <p:nvPicPr>
          <p:cNvPr id="7" name="Picture 6">
            <a:extLst>
              <a:ext uri="{FF2B5EF4-FFF2-40B4-BE49-F238E27FC236}">
                <a16:creationId xmlns:a16="http://schemas.microsoft.com/office/drawing/2014/main" id="{3A2ED682-896B-3B2F-17DC-56E66898591E}"/>
              </a:ext>
            </a:extLst>
          </p:cNvPr>
          <p:cNvPicPr>
            <a:picLocks noChangeAspect="1"/>
          </p:cNvPicPr>
          <p:nvPr/>
        </p:nvPicPr>
        <p:blipFill>
          <a:blip r:embed="rId4"/>
          <a:stretch>
            <a:fillRect/>
          </a:stretch>
        </p:blipFill>
        <p:spPr>
          <a:xfrm>
            <a:off x="4667209" y="738569"/>
            <a:ext cx="4109606" cy="41096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9" name="Google Shape;79;p4"/>
          <p:cNvSpPr txBox="1">
            <a:spLocks noGrp="1"/>
          </p:cNvSpPr>
          <p:nvPr>
            <p:ph type="body" idx="1"/>
          </p:nvPr>
        </p:nvSpPr>
        <p:spPr>
          <a:xfrm>
            <a:off x="311700" y="1152475"/>
            <a:ext cx="3999900" cy="3546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400"/>
              <a:buNone/>
            </a:pPr>
            <a:r>
              <a:rPr lang="en" dirty="0"/>
              <a:t>[What two quantities does the camera matrix relate?]</a:t>
            </a:r>
            <a:endParaRPr dirty="0"/>
          </a:p>
          <a:p>
            <a:pPr marL="0" lvl="0" indent="0" algn="l" rtl="0">
              <a:lnSpc>
                <a:spcPct val="115000"/>
              </a:lnSpc>
              <a:spcBef>
                <a:spcPts val="1200"/>
              </a:spcBef>
              <a:spcAft>
                <a:spcPts val="0"/>
              </a:spcAft>
              <a:buSzPts val="1400"/>
              <a:buNone/>
            </a:pPr>
            <a:r>
              <a:rPr lang="en-US" dirty="0"/>
              <a:t>Camera matrix map 3D world coordinates to 2D image coordinates. </a:t>
            </a:r>
            <a:endParaRPr dirty="0"/>
          </a:p>
          <a:p>
            <a:pPr marL="0" lvl="0" indent="0" algn="l" rtl="0">
              <a:lnSpc>
                <a:spcPct val="115000"/>
              </a:lnSpc>
              <a:spcBef>
                <a:spcPts val="1200"/>
              </a:spcBef>
              <a:spcAft>
                <a:spcPts val="0"/>
              </a:spcAft>
              <a:buSzPts val="1400"/>
              <a:buNone/>
            </a:pPr>
            <a:endParaRPr dirty="0"/>
          </a:p>
          <a:p>
            <a:pPr marL="0" lvl="0" indent="0" algn="l" rtl="0">
              <a:lnSpc>
                <a:spcPct val="115000"/>
              </a:lnSpc>
              <a:spcBef>
                <a:spcPts val="1200"/>
              </a:spcBef>
              <a:spcAft>
                <a:spcPts val="1200"/>
              </a:spcAft>
              <a:buSzPts val="1400"/>
              <a:buNone/>
            </a:pPr>
            <a:r>
              <a:rPr lang="en" dirty="0"/>
              <a:t>[What quantities can the camera matrix be decomposed into?]</a:t>
            </a:r>
          </a:p>
          <a:p>
            <a:pPr marL="0" indent="0">
              <a:spcBef>
                <a:spcPts val="1200"/>
              </a:spcBef>
              <a:spcAft>
                <a:spcPts val="1200"/>
              </a:spcAft>
              <a:buNone/>
            </a:pPr>
            <a:r>
              <a:rPr lang="en" dirty="0"/>
              <a:t>Intrinsic params - </a:t>
            </a:r>
            <a:r>
              <a:rPr lang="en-US" dirty="0"/>
              <a:t>matrix K </a:t>
            </a:r>
          </a:p>
          <a:p>
            <a:pPr marL="0" indent="0">
              <a:spcBef>
                <a:spcPts val="1200"/>
              </a:spcBef>
              <a:spcAft>
                <a:spcPts val="1200"/>
              </a:spcAft>
              <a:buNone/>
            </a:pPr>
            <a:r>
              <a:rPr lang="en-US" dirty="0"/>
              <a:t>Extrinsic params - matrix [R|T] </a:t>
            </a:r>
          </a:p>
          <a:p>
            <a:pPr marL="0" indent="0">
              <a:spcBef>
                <a:spcPts val="1200"/>
              </a:spcBef>
              <a:spcAft>
                <a:spcPts val="1200"/>
              </a:spcAft>
              <a:buNone/>
            </a:pPr>
            <a:endParaRPr lang="en-US" dirty="0"/>
          </a:p>
          <a:p>
            <a:pPr marL="0" indent="0">
              <a:spcBef>
                <a:spcPts val="1200"/>
              </a:spcBef>
              <a:spcAft>
                <a:spcPts val="1200"/>
              </a:spcAft>
              <a:buNone/>
            </a:pPr>
            <a:endParaRPr lang="en" dirty="0"/>
          </a:p>
        </p:txBody>
      </p:sp>
      <p:sp>
        <p:nvSpPr>
          <p:cNvPr id="80" name="Google Shape;8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[List any 3 factors that affect the camera projection matrix.]</a:t>
            </a:r>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r>
              <a:rPr lang="en-US" dirty="0"/>
              <a:t>Image Skew </a:t>
            </a:r>
          </a:p>
          <a:p>
            <a:pPr marL="0" lvl="0" indent="0" algn="l" rtl="0">
              <a:lnSpc>
                <a:spcPct val="115000"/>
              </a:lnSpc>
              <a:spcBef>
                <a:spcPts val="0"/>
              </a:spcBef>
              <a:spcAft>
                <a:spcPts val="1200"/>
              </a:spcAft>
              <a:buSzPts val="1400"/>
              <a:buNone/>
            </a:pPr>
            <a:r>
              <a:rPr lang="en-US" dirty="0"/>
              <a:t>Scale / Aspect Ratio</a:t>
            </a:r>
          </a:p>
          <a:p>
            <a:pPr marL="0" lvl="0" indent="0" algn="l" rtl="0">
              <a:lnSpc>
                <a:spcPct val="115000"/>
              </a:lnSpc>
              <a:spcBef>
                <a:spcPts val="0"/>
              </a:spcBef>
              <a:spcAft>
                <a:spcPts val="1200"/>
              </a:spcAft>
              <a:buSzPts val="1400"/>
              <a:buNone/>
            </a:pPr>
            <a:r>
              <a:rPr lang="en-US" dirty="0"/>
              <a:t>Focal Length, Optical Centre Position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pic>
        <p:nvPicPr>
          <p:cNvPr id="4" name="Picture 3">
            <a:extLst>
              <a:ext uri="{FF2B5EF4-FFF2-40B4-BE49-F238E27FC236}">
                <a16:creationId xmlns:a16="http://schemas.microsoft.com/office/drawing/2014/main" id="{077DF5B4-B804-0147-E339-9CB48CBA99BF}"/>
              </a:ext>
            </a:extLst>
          </p:cNvPr>
          <p:cNvPicPr>
            <a:picLocks noChangeAspect="1"/>
          </p:cNvPicPr>
          <p:nvPr/>
        </p:nvPicPr>
        <p:blipFill>
          <a:blip r:embed="rId3"/>
          <a:stretch>
            <a:fillRect/>
          </a:stretch>
        </p:blipFill>
        <p:spPr>
          <a:xfrm>
            <a:off x="155850" y="1346082"/>
            <a:ext cx="8832300" cy="29274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2" name="Google Shape;9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400"/>
              <a:buNone/>
            </a:pPr>
            <a:r>
              <a:rPr lang="en" dirty="0"/>
              <a:t>[Why is it that points in one image are projected by the fundamental matrix onto </a:t>
            </a:r>
            <a:r>
              <a:rPr lang="en" dirty="0" err="1"/>
              <a:t>epipolar</a:t>
            </a:r>
            <a:r>
              <a:rPr lang="en" dirty="0"/>
              <a:t> lines in the other image?]</a:t>
            </a:r>
          </a:p>
          <a:p>
            <a:pPr marL="0" indent="0">
              <a:spcAft>
                <a:spcPts val="1200"/>
              </a:spcAft>
              <a:buNone/>
            </a:pPr>
            <a:r>
              <a:rPr lang="en-US" dirty="0"/>
              <a:t>The relation between the fundamental matrix and epipolar line is given by l’=</a:t>
            </a:r>
            <a:r>
              <a:rPr lang="en-US" dirty="0" err="1"/>
              <a:t>Fx.The</a:t>
            </a:r>
            <a:r>
              <a:rPr lang="en-US" dirty="0"/>
              <a:t> F matrix is a mapping between a point and a line from different images.</a:t>
            </a:r>
          </a:p>
          <a:p>
            <a:pPr marL="0" lvl="0" indent="0" algn="l" rtl="0">
              <a:lnSpc>
                <a:spcPct val="115000"/>
              </a:lnSpc>
              <a:spcBef>
                <a:spcPts val="0"/>
              </a:spcBef>
              <a:spcAft>
                <a:spcPts val="1200"/>
              </a:spcAft>
              <a:buSzPts val="1400"/>
              <a:buNone/>
            </a:pPr>
            <a:r>
              <a:rPr lang="en-US" dirty="0"/>
              <a:t>For instance, reversing the projection of point x, a point in image, we can estimate </a:t>
            </a:r>
            <a:r>
              <a:rPr lang="en-US" dirty="0" err="1"/>
              <a:t>wh</a:t>
            </a:r>
            <a:r>
              <a:rPr lang="en-US" dirty="0"/>
              <a:t> it falls on the ray l’, but cannot exactly estimate it’s position, which means points from one image can be projected by the matrix onto epipolar lines in the other image.</a:t>
            </a:r>
            <a:endParaRPr dirty="0"/>
          </a:p>
        </p:txBody>
      </p:sp>
      <p:sp>
        <p:nvSpPr>
          <p:cNvPr id="93" name="Google Shape;9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 dirty="0"/>
              <a:t>[What happens to the </a:t>
            </a:r>
            <a:r>
              <a:rPr lang="en" dirty="0" err="1"/>
              <a:t>epipoles</a:t>
            </a:r>
            <a:r>
              <a:rPr lang="en" dirty="0"/>
              <a:t> and </a:t>
            </a:r>
            <a:r>
              <a:rPr lang="en" dirty="0" err="1"/>
              <a:t>epipolar</a:t>
            </a:r>
            <a:r>
              <a:rPr lang="en" dirty="0"/>
              <a:t> lines when you take two images where the camera centers are within the images? Why?]</a:t>
            </a:r>
          </a:p>
          <a:p>
            <a:pPr marL="0" indent="0">
              <a:spcAft>
                <a:spcPts val="1200"/>
              </a:spcAft>
              <a:buClr>
                <a:schemeClr val="dk1"/>
              </a:buClr>
              <a:buSzPts val="1100"/>
              <a:buNone/>
            </a:pPr>
            <a:r>
              <a:rPr lang="en-US" sz="1400" dirty="0"/>
              <a:t>The epipolar lines intersect at the centers of the camera. This happens because epipolar lines represents the project from a camera, and every projective lines goes through the camera center. </a:t>
            </a:r>
            <a:r>
              <a:rPr lang="en-US" dirty="0"/>
              <a:t>The intersections can also be observed within the image.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9" name="Google Shape;99;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n" dirty="0"/>
              <a:t>[What does it mean when your </a:t>
            </a:r>
            <a:r>
              <a:rPr lang="en" dirty="0" err="1"/>
              <a:t>epipolar</a:t>
            </a:r>
            <a:r>
              <a:rPr lang="en" dirty="0"/>
              <a:t> lines are all horizontal across the two images?]</a:t>
            </a:r>
            <a:endParaRPr dirty="0"/>
          </a:p>
          <a:p>
            <a:pPr marL="0" indent="0">
              <a:spcBef>
                <a:spcPts val="1200"/>
              </a:spcBef>
              <a:buClr>
                <a:schemeClr val="dk1"/>
              </a:buClr>
              <a:buSzPts val="1100"/>
              <a:buNone/>
            </a:pPr>
            <a:r>
              <a:rPr lang="en-US" dirty="0"/>
              <a:t>Horizontal epipolar lines across two images indicates that every point in the first image is mapped to the horizontal epipolar line in second image.</a:t>
            </a:r>
            <a:endParaRPr dirty="0"/>
          </a:p>
          <a:p>
            <a:pPr marL="0" lvl="0" indent="0" algn="l" rtl="0">
              <a:lnSpc>
                <a:spcPct val="115000"/>
              </a:lnSpc>
              <a:spcBef>
                <a:spcPts val="1200"/>
              </a:spcBef>
              <a:spcAft>
                <a:spcPts val="0"/>
              </a:spcAft>
              <a:buClr>
                <a:schemeClr val="dk1"/>
              </a:buClr>
              <a:buSzPts val="1100"/>
              <a:buFont typeface="Arial"/>
              <a:buNone/>
            </a:pPr>
            <a:r>
              <a:rPr lang="en" dirty="0"/>
              <a:t>[Why is the fundamental matrix defined up to a scale?]</a:t>
            </a:r>
          </a:p>
          <a:p>
            <a:pPr marL="0" lvl="0" indent="0" algn="l" rtl="0">
              <a:lnSpc>
                <a:spcPct val="115000"/>
              </a:lnSpc>
              <a:spcBef>
                <a:spcPts val="1200"/>
              </a:spcBef>
              <a:spcAft>
                <a:spcPts val="0"/>
              </a:spcAft>
              <a:buClr>
                <a:schemeClr val="dk1"/>
              </a:buClr>
              <a:buSzPts val="1100"/>
              <a:buFont typeface="Arial"/>
              <a:buNone/>
            </a:pPr>
            <a:r>
              <a:rPr lang="en-US" dirty="0"/>
              <a:t>Multiplying fundamental matrix expression any scalar value still results in a valid matrix. It is defined up to scale, where there are infinite valid solutions.</a:t>
            </a:r>
            <a:endParaRPr dirty="0"/>
          </a:p>
          <a:p>
            <a:pPr marL="0" lvl="0" indent="0" algn="l" rtl="0">
              <a:lnSpc>
                <a:spcPct val="115000"/>
              </a:lnSpc>
              <a:spcBef>
                <a:spcPts val="1200"/>
              </a:spcBef>
              <a:spcAft>
                <a:spcPts val="1200"/>
              </a:spcAft>
              <a:buSzPts val="1400"/>
              <a:buNone/>
            </a:pPr>
            <a:endParaRPr dirty="0"/>
          </a:p>
        </p:txBody>
      </p:sp>
      <p:sp>
        <p:nvSpPr>
          <p:cNvPr id="100" name="Google Shape;100;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[Why is the fundamental matrix rank 2?]</a:t>
            </a:r>
          </a:p>
          <a:p>
            <a:pPr marL="0" lvl="0" indent="0" algn="l" rtl="0">
              <a:lnSpc>
                <a:spcPct val="115000"/>
              </a:lnSpc>
              <a:spcBef>
                <a:spcPts val="0"/>
              </a:spcBef>
              <a:spcAft>
                <a:spcPts val="1200"/>
              </a:spcAft>
              <a:buSzPts val="1400"/>
              <a:buNone/>
            </a:pPr>
            <a:endParaRPr lang="en" dirty="0"/>
          </a:p>
          <a:p>
            <a:pPr marL="0" indent="0">
              <a:spcAft>
                <a:spcPts val="1200"/>
              </a:spcAft>
              <a:buNone/>
            </a:pPr>
            <a:r>
              <a:rPr lang="en" dirty="0"/>
              <a:t>Fundamental matrix is rank 2 since it maps </a:t>
            </a:r>
            <a:r>
              <a:rPr lang="en-US" dirty="0"/>
              <a:t>maps 2D image onto a 1-D projective space. </a:t>
            </a:r>
          </a:p>
          <a:p>
            <a:pPr marL="0" indent="0">
              <a:spcAft>
                <a:spcPts val="1200"/>
              </a:spcAft>
              <a:buNone/>
            </a:pPr>
            <a:r>
              <a:rPr lang="en-US" dirty="0">
                <a:latin typeface="Arial" panose="020B0604020202020204" pitchFamily="34" charset="0"/>
                <a:cs typeface="Arial" panose="020B0604020202020204" pitchFamily="34" charset="0"/>
              </a:rPr>
              <a:t>W</a:t>
            </a:r>
            <a:r>
              <a:rPr lang="en-US" dirty="0">
                <a:effectLst/>
                <a:latin typeface="Arial" panose="020B0604020202020204" pitchFamily="34" charset="0"/>
                <a:cs typeface="Arial" panose="020B0604020202020204" pitchFamily="34" charset="0"/>
              </a:rPr>
              <a:t>e decompose F using singular value decomposition (</a:t>
            </a:r>
            <a:r>
              <a:rPr lang="en-US" dirty="0">
                <a:solidFill>
                  <a:srgbClr val="565656"/>
                </a:solidFill>
                <a:effectLst/>
                <a:latin typeface="Arial" panose="020B0604020202020204" pitchFamily="34" charset="0"/>
                <a:cs typeface="Arial" panose="020B0604020202020204" pitchFamily="34" charset="0"/>
              </a:rPr>
              <a:t>det =0) </a:t>
            </a:r>
            <a:r>
              <a:rPr lang="en-US" dirty="0">
                <a:effectLst/>
                <a:latin typeface="Arial" panose="020B0604020202020204" pitchFamily="34" charset="0"/>
                <a:cs typeface="Arial" panose="020B0604020202020204" pitchFamily="34" charset="0"/>
              </a:rPr>
              <a:t>into the matrices U </a:t>
            </a:r>
            <a:r>
              <a:rPr lang="el-GR" dirty="0">
                <a:effectLst/>
                <a:latin typeface="Arial" panose="020B0604020202020204" pitchFamily="34" charset="0"/>
                <a:cs typeface="Arial" panose="020B0604020202020204" pitchFamily="34" charset="0"/>
              </a:rPr>
              <a:t>Σ</a:t>
            </a:r>
            <a:r>
              <a:rPr lang="en-US" dirty="0">
                <a:effectLst/>
                <a:latin typeface="Arial" panose="020B0604020202020204" pitchFamily="34" charset="0"/>
                <a:cs typeface="Arial" panose="020B0604020202020204" pitchFamily="34" charset="0"/>
              </a:rPr>
              <a:t>V ′ = F and reconstruct F from F = U</a:t>
            </a:r>
            <a:r>
              <a:rPr lang="el-GR" dirty="0">
                <a:effectLst/>
                <a:latin typeface="Arial" panose="020B0604020202020204" pitchFamily="34" charset="0"/>
                <a:cs typeface="Arial" panose="020B0604020202020204" pitchFamily="34" charset="0"/>
              </a:rPr>
              <a:t>Σ2</a:t>
            </a:r>
            <a:r>
              <a:rPr lang="en-US" dirty="0">
                <a:effectLst/>
                <a:latin typeface="Arial" panose="020B0604020202020204" pitchFamily="34" charset="0"/>
                <a:cs typeface="Arial" panose="020B0604020202020204" pitchFamily="34" charset="0"/>
              </a:rPr>
              <a:t>V ′.</a:t>
            </a:r>
          </a:p>
          <a:p>
            <a:pPr marL="0" indent="0">
              <a:spcAft>
                <a:spcPts val="1200"/>
              </a:spcAft>
              <a:buNone/>
            </a:pPr>
            <a:r>
              <a:rPr lang="en-US" dirty="0">
                <a:effectLst/>
                <a:latin typeface="Arial" panose="020B0604020202020204" pitchFamily="34" charset="0"/>
                <a:cs typeface="Arial" panose="020B0604020202020204" pitchFamily="34" charset="0"/>
              </a:rPr>
              <a:t> </a:t>
            </a:r>
          </a:p>
          <a:p>
            <a:pPr marL="0" indent="0">
              <a:spcAft>
                <a:spcPts val="1200"/>
              </a:spcAft>
              <a:buNone/>
            </a:pPr>
            <a:endParaRPr lang="en-US" dirty="0">
              <a:latin typeface="Arial" panose="020B0604020202020204" pitchFamily="34" charset="0"/>
              <a:cs typeface="Arial" panose="020B0604020202020204" pitchFamily="34" charset="0"/>
            </a:endParaRPr>
          </a:p>
          <a:p>
            <a:pPr marL="0" indent="0">
              <a:spcAft>
                <a:spcPts val="1200"/>
              </a:spcAft>
              <a:buNone/>
            </a:pP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pic>
        <p:nvPicPr>
          <p:cNvPr id="6" name="Picture 5">
            <a:extLst>
              <a:ext uri="{FF2B5EF4-FFF2-40B4-BE49-F238E27FC236}">
                <a16:creationId xmlns:a16="http://schemas.microsoft.com/office/drawing/2014/main" id="{1DB9445F-283B-D8B6-5476-8E9D528970BD}"/>
              </a:ext>
            </a:extLst>
          </p:cNvPr>
          <p:cNvPicPr>
            <a:picLocks noChangeAspect="1"/>
          </p:cNvPicPr>
          <p:nvPr/>
        </p:nvPicPr>
        <p:blipFill>
          <a:blip r:embed="rId3"/>
          <a:stretch>
            <a:fillRect/>
          </a:stretch>
        </p:blipFill>
        <p:spPr>
          <a:xfrm>
            <a:off x="4736176" y="1601585"/>
            <a:ext cx="4000500" cy="2705100"/>
          </a:xfrm>
          <a:prstGeom prst="rect">
            <a:avLst/>
          </a:prstGeom>
        </p:spPr>
      </p:pic>
      <p:pic>
        <p:nvPicPr>
          <p:cNvPr id="7" name="Picture 6">
            <a:extLst>
              <a:ext uri="{FF2B5EF4-FFF2-40B4-BE49-F238E27FC236}">
                <a16:creationId xmlns:a16="http://schemas.microsoft.com/office/drawing/2014/main" id="{5C649ED7-9F92-7E90-0D8D-5D5195FA3E1B}"/>
              </a:ext>
            </a:extLst>
          </p:cNvPr>
          <p:cNvPicPr>
            <a:picLocks noChangeAspect="1"/>
          </p:cNvPicPr>
          <p:nvPr/>
        </p:nvPicPr>
        <p:blipFill>
          <a:blip r:embed="rId4"/>
          <a:stretch>
            <a:fillRect/>
          </a:stretch>
        </p:blipFill>
        <p:spPr>
          <a:xfrm>
            <a:off x="202623" y="1601585"/>
            <a:ext cx="4000500" cy="2705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pic>
        <p:nvPicPr>
          <p:cNvPr id="4" name="Picture 3">
            <a:extLst>
              <a:ext uri="{FF2B5EF4-FFF2-40B4-BE49-F238E27FC236}">
                <a16:creationId xmlns:a16="http://schemas.microsoft.com/office/drawing/2014/main" id="{DA93B429-7879-7015-B837-43C51AAF6953}"/>
              </a:ext>
            </a:extLst>
          </p:cNvPr>
          <p:cNvPicPr>
            <a:picLocks noChangeAspect="1"/>
          </p:cNvPicPr>
          <p:nvPr/>
        </p:nvPicPr>
        <p:blipFill>
          <a:blip r:embed="rId3"/>
          <a:stretch>
            <a:fillRect/>
          </a:stretch>
        </p:blipFill>
        <p:spPr>
          <a:xfrm>
            <a:off x="1224857" y="1085850"/>
            <a:ext cx="6311900" cy="38862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974</Words>
  <Application>Microsoft Macintosh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ArialMT</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lpstr>Part 6: Panorama Stitching</vt:lpstr>
      <vt:lpstr>Part 6: Panorama Stitching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Goel, Hardik</cp:lastModifiedBy>
  <cp:revision>21</cp:revision>
  <dcterms:modified xsi:type="dcterms:W3CDTF">2022-10-26T03:06:00Z</dcterms:modified>
</cp:coreProperties>
</file>