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38"/>
  </p:normalViewPr>
  <p:slideViewPr>
    <p:cSldViewPr snapToGrid="0">
      <p:cViewPr varScale="1">
        <p:scale>
          <a:sx n="170" d="100"/>
          <a:sy n="170" d="100"/>
        </p:scale>
        <p:origin x="20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7971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Hardik Goel</a:t>
            </a:r>
            <a:endParaRPr dirty="0"/>
          </a:p>
          <a:p>
            <a:pPr marL="0" lvl="0" indent="0" algn="ctr" rtl="0">
              <a:lnSpc>
                <a:spcPct val="100000"/>
              </a:lnSpc>
              <a:spcBef>
                <a:spcPts val="0"/>
              </a:spcBef>
              <a:spcAft>
                <a:spcPts val="0"/>
              </a:spcAft>
              <a:buSzPts val="2800"/>
              <a:buNone/>
            </a:pPr>
            <a:r>
              <a:rPr lang="en-US" dirty="0"/>
              <a:t>hgoel7@gatech.edu</a:t>
            </a:r>
          </a:p>
          <a:p>
            <a:pPr marL="0" lvl="0" indent="0" algn="ctr" rtl="0">
              <a:lnSpc>
                <a:spcPct val="100000"/>
              </a:lnSpc>
              <a:spcBef>
                <a:spcPts val="0"/>
              </a:spcBef>
              <a:spcAft>
                <a:spcPts val="0"/>
              </a:spcAft>
              <a:buSzPts val="2800"/>
              <a:buNone/>
            </a:pPr>
            <a:r>
              <a:rPr lang="en-US" dirty="0"/>
              <a:t>hgoel7</a:t>
            </a:r>
          </a:p>
          <a:p>
            <a:pPr marL="0" lvl="0" indent="0" algn="ctr" rtl="0">
              <a:lnSpc>
                <a:spcPct val="100000"/>
              </a:lnSpc>
              <a:spcBef>
                <a:spcPts val="0"/>
              </a:spcBef>
              <a:spcAft>
                <a:spcPts val="0"/>
              </a:spcAft>
              <a:buSzPts val="2800"/>
              <a:buNone/>
            </a:pPr>
            <a:r>
              <a:rPr lang="en" dirty="0"/>
              <a:t>903536536</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Finetuning a network means to take a </a:t>
            </a:r>
            <a:r>
              <a:rPr lang="en" dirty="0" err="1"/>
              <a:t>pretained</a:t>
            </a:r>
            <a:r>
              <a:rPr lang="en" dirty="0"/>
              <a:t> model’s weights to create .a new model</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a:t>
            </a:r>
            <a:r>
              <a:rPr lang="en" dirty="0" err="1"/>
              <a:t>ResNet</a:t>
            </a:r>
            <a:r>
              <a:rPr lang="en" dirty="0"/>
              <a:t>? Why can we do this?]</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We freeze layers to ensure that weights are not updated during training. It’s used to prevent overfitting and improve speed. This is possible since the weights for pretrained models already exist and now we would just like to update how it’s been classified.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loss plot here]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Final training accuracy:</a:t>
            </a:r>
            <a:endParaRPr/>
          </a:p>
          <a:p>
            <a:pPr marL="0" lvl="0" indent="0" algn="l" rtl="0">
              <a:spcBef>
                <a:spcPts val="0"/>
              </a:spcBef>
              <a:spcAft>
                <a:spcPts val="0"/>
              </a:spcAft>
              <a:buNone/>
            </a:pPr>
            <a:endParaRPr/>
          </a:p>
          <a:p>
            <a:pPr marL="0" lvl="0" indent="0" algn="l" rtl="0">
              <a:spcBef>
                <a:spcPts val="0"/>
              </a:spcBef>
              <a:spcAft>
                <a:spcPts val="0"/>
              </a:spcAft>
              <a:buNone/>
            </a:pPr>
            <a:r>
              <a:rPr lang="en"/>
              <a:t>Final validation accuracy:</a:t>
            </a:r>
            <a:endParaRPr/>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spTree>
    <p:extLst>
      <p:ext uri="{BB962C8B-B14F-4D97-AF65-F5344CB8AC3E}">
        <p14:creationId xmlns:p14="http://schemas.microsoft.com/office/powerpoint/2010/main" val="109875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endParaRPr dirty="0"/>
          </a:p>
        </p:txBody>
      </p:sp>
    </p:spTree>
    <p:extLst>
      <p:ext uri="{BB962C8B-B14F-4D97-AF65-F5344CB8AC3E}">
        <p14:creationId xmlns:p14="http://schemas.microsoft.com/office/powerpoint/2010/main" val="248632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endParaRPr dirty="0"/>
          </a:p>
        </p:txBody>
      </p:sp>
    </p:spTree>
    <p:extLst>
      <p:ext uri="{BB962C8B-B14F-4D97-AF65-F5344CB8AC3E}">
        <p14:creationId xmlns:p14="http://schemas.microsoft.com/office/powerpoint/2010/main" val="311213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endParaRPr dirty="0"/>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p:sp>
        <p:nvSpPr>
          <p:cNvPr id="61" name="Google Shape;61;p14"/>
          <p:cNvSpPr txBox="1">
            <a:spLocks noGrp="1"/>
          </p:cNvSpPr>
          <p:nvPr>
            <p:ph type="body" idx="1"/>
          </p:nvPr>
        </p:nvSpPr>
        <p:spPr>
          <a:xfrm>
            <a:off x="311700" y="1152475"/>
            <a:ext cx="3999900" cy="3782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0.5720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0.4800</a:t>
            </a:r>
            <a:endParaRPr dirty="0"/>
          </a:p>
        </p:txBody>
      </p:sp>
      <p:pic>
        <p:nvPicPr>
          <p:cNvPr id="2" name="Picture 1">
            <a:extLst>
              <a:ext uri="{FF2B5EF4-FFF2-40B4-BE49-F238E27FC236}">
                <a16:creationId xmlns:a16="http://schemas.microsoft.com/office/drawing/2014/main" id="{B3E56D3A-B405-7F99-8F56-11C99C7F9ACF}"/>
              </a:ext>
            </a:extLst>
          </p:cNvPr>
          <p:cNvPicPr>
            <a:picLocks noChangeAspect="1"/>
          </p:cNvPicPr>
          <p:nvPr/>
        </p:nvPicPr>
        <p:blipFill>
          <a:blip r:embed="rId3"/>
          <a:stretch>
            <a:fillRect/>
          </a:stretch>
        </p:blipFill>
        <p:spPr>
          <a:xfrm>
            <a:off x="311700" y="1136650"/>
            <a:ext cx="3657600" cy="2870200"/>
          </a:xfrm>
          <a:prstGeom prst="rect">
            <a:avLst/>
          </a:prstGeom>
        </p:spPr>
      </p:pic>
      <p:pic>
        <p:nvPicPr>
          <p:cNvPr id="5" name="Picture 4">
            <a:extLst>
              <a:ext uri="{FF2B5EF4-FFF2-40B4-BE49-F238E27FC236}">
                <a16:creationId xmlns:a16="http://schemas.microsoft.com/office/drawing/2014/main" id="{60A80F04-CFB2-2880-C16E-20F9E952B683}"/>
              </a:ext>
            </a:extLst>
          </p:cNvPr>
          <p:cNvPicPr>
            <a:picLocks noChangeAspect="1"/>
          </p:cNvPicPr>
          <p:nvPr/>
        </p:nvPicPr>
        <p:blipFill>
          <a:blip r:embed="rId4"/>
          <a:stretch>
            <a:fillRect/>
          </a:stretch>
        </p:blipFill>
        <p:spPr>
          <a:xfrm>
            <a:off x="4832402" y="1136650"/>
            <a:ext cx="3594100" cy="2870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a:t>
            </a:r>
            <a:r>
              <a:rPr lang="en" dirty="0" err="1"/>
              <a:t>SimpleNetFinal</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each of the following (keeping the changes as you move to the next row):</a:t>
            </a:r>
            <a:endParaRPr dirty="0"/>
          </a:p>
        </p:txBody>
      </p:sp>
      <p:graphicFrame>
        <p:nvGraphicFramePr>
          <p:cNvPr id="69" name="Google Shape;69;p15"/>
          <p:cNvGraphicFramePr/>
          <p:nvPr>
            <p:extLst>
              <p:ext uri="{D42A27DB-BD31-4B8C-83A1-F6EECF244321}">
                <p14:modId xmlns:p14="http://schemas.microsoft.com/office/powerpoint/2010/main" val="2424513544"/>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pPr marL="0" lvl="0" indent="0" algn="l" rtl="0">
                        <a:spcBef>
                          <a:spcPts val="0"/>
                        </a:spcBef>
                        <a:spcAft>
                          <a:spcPts val="0"/>
                        </a:spcAft>
                        <a:buNone/>
                      </a:pPr>
                      <a:r>
                        <a:rPr lang="en-US" dirty="0"/>
                        <a:t>0.568</a:t>
                      </a:r>
                      <a:endParaRPr dirty="0"/>
                    </a:p>
                  </a:txBody>
                  <a:tcPr marL="91425" marR="91425" marT="91425" marB="91425"/>
                </a:tc>
                <a:tc>
                  <a:txBody>
                    <a:bodyPr/>
                    <a:lstStyle/>
                    <a:p>
                      <a:pPr marL="0" lvl="0" indent="0" algn="l" rtl="0">
                        <a:spcBef>
                          <a:spcPts val="0"/>
                        </a:spcBef>
                        <a:spcAft>
                          <a:spcPts val="0"/>
                        </a:spcAft>
                        <a:buNone/>
                      </a:pPr>
                      <a:r>
                        <a:rPr lang="en-US" dirty="0"/>
                        <a:t>0.470</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Jittering</a:t>
                      </a:r>
                      <a:endParaRPr/>
                    </a:p>
                  </a:txBody>
                  <a:tcPr marL="91425" marR="91425" marT="91425" marB="91425"/>
                </a:tc>
                <a:tc>
                  <a:txBody>
                    <a:bodyPr/>
                    <a:lstStyle/>
                    <a:p>
                      <a:pPr marL="0" lvl="0" indent="0" algn="l" rtl="0">
                        <a:spcBef>
                          <a:spcPts val="0"/>
                        </a:spcBef>
                        <a:spcAft>
                          <a:spcPts val="0"/>
                        </a:spcAft>
                        <a:buNone/>
                      </a:pPr>
                      <a:r>
                        <a:rPr lang="en-US" dirty="0"/>
                        <a:t>0.527</a:t>
                      </a:r>
                      <a:endParaRPr dirty="0"/>
                    </a:p>
                  </a:txBody>
                  <a:tcPr marL="91425" marR="91425" marT="91425" marB="91425"/>
                </a:tc>
                <a:tc>
                  <a:txBody>
                    <a:bodyPr/>
                    <a:lstStyle/>
                    <a:p>
                      <a:pPr marL="0" lvl="0" indent="0" algn="l" rtl="0">
                        <a:spcBef>
                          <a:spcPts val="0"/>
                        </a:spcBef>
                        <a:spcAft>
                          <a:spcPts val="0"/>
                        </a:spcAft>
                        <a:buNone/>
                      </a:pPr>
                      <a:r>
                        <a:rPr lang="en-US" dirty="0"/>
                        <a:t>0.452</a:t>
                      </a:r>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dirty="0"/>
                        <a:t>Zero-centering &amp; variance-normalization</a:t>
                      </a:r>
                      <a:endParaRPr dirty="0"/>
                    </a:p>
                  </a:txBody>
                  <a:tcPr marL="91425" marR="91425" marT="91425" marB="91425"/>
                </a:tc>
                <a:tc>
                  <a:txBody>
                    <a:bodyPr/>
                    <a:lstStyle/>
                    <a:p>
                      <a:pPr marL="0" lvl="0" indent="0" algn="l" rtl="0">
                        <a:spcBef>
                          <a:spcPts val="0"/>
                        </a:spcBef>
                        <a:spcAft>
                          <a:spcPts val="0"/>
                        </a:spcAft>
                        <a:buNone/>
                      </a:pPr>
                      <a:r>
                        <a:rPr lang="en-US" dirty="0"/>
                        <a:t>0.772</a:t>
                      </a:r>
                      <a:endParaRPr dirty="0"/>
                    </a:p>
                  </a:txBody>
                  <a:tcPr marL="91425" marR="91425" marT="91425" marB="91425"/>
                </a:tc>
                <a:tc>
                  <a:txBody>
                    <a:bodyPr/>
                    <a:lstStyle/>
                    <a:p>
                      <a:pPr marL="0" lvl="0" indent="0" algn="l" rtl="0">
                        <a:spcBef>
                          <a:spcPts val="0"/>
                        </a:spcBef>
                        <a:spcAft>
                          <a:spcPts val="0"/>
                        </a:spcAft>
                        <a:buNone/>
                      </a:pPr>
                      <a:r>
                        <a:rPr lang="en-US" dirty="0"/>
                        <a:t>0.59</a:t>
                      </a:r>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dirty="0"/>
                        <a:t>Dropout regularization</a:t>
                      </a:r>
                      <a:endParaRPr dirty="0"/>
                    </a:p>
                  </a:txBody>
                  <a:tcPr marL="91425" marR="91425" marT="91425" marB="91425"/>
                </a:tc>
                <a:tc>
                  <a:txBody>
                    <a:bodyPr/>
                    <a:lstStyle/>
                    <a:p>
                      <a:pPr marL="0" lvl="0" indent="0" algn="l" rtl="0">
                        <a:spcBef>
                          <a:spcPts val="0"/>
                        </a:spcBef>
                        <a:spcAft>
                          <a:spcPts val="0"/>
                        </a:spcAft>
                        <a:buNone/>
                      </a:pPr>
                      <a:r>
                        <a:rPr lang="en-US" dirty="0"/>
                        <a:t>0.731</a:t>
                      </a:r>
                      <a:endParaRPr dirty="0"/>
                    </a:p>
                  </a:txBody>
                  <a:tcPr marL="91425" marR="91425" marT="91425" marB="91425"/>
                </a:tc>
                <a:tc>
                  <a:txBody>
                    <a:bodyPr/>
                    <a:lstStyle/>
                    <a:p>
                      <a:pPr marL="0" lvl="0" indent="0" algn="l" rtl="0">
                        <a:spcBef>
                          <a:spcPts val="0"/>
                        </a:spcBef>
                        <a:spcAft>
                          <a:spcPts val="0"/>
                        </a:spcAft>
                        <a:buNone/>
                      </a:pPr>
                      <a:r>
                        <a:rPr lang="en-US" dirty="0"/>
                        <a:t>0.568</a:t>
                      </a:r>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pPr marL="0" lvl="0" indent="0" algn="l" rtl="0">
                        <a:spcBef>
                          <a:spcPts val="0"/>
                        </a:spcBef>
                        <a:spcAft>
                          <a:spcPts val="0"/>
                        </a:spcAft>
                        <a:buNone/>
                      </a:pPr>
                      <a:r>
                        <a:rPr lang="en-US" dirty="0"/>
                        <a:t>0.785</a:t>
                      </a:r>
                      <a:endParaRPr dirty="0"/>
                    </a:p>
                  </a:txBody>
                  <a:tcPr marL="91425" marR="91425" marT="91425" marB="91425"/>
                </a:tc>
                <a:tc>
                  <a:txBody>
                    <a:bodyPr/>
                    <a:lstStyle/>
                    <a:p>
                      <a:pPr marL="0" lvl="0" indent="0" algn="l" rtl="0">
                        <a:spcBef>
                          <a:spcPts val="0"/>
                        </a:spcBef>
                        <a:spcAft>
                          <a:spcPts val="0"/>
                        </a:spcAft>
                        <a:buNone/>
                      </a:pPr>
                      <a:r>
                        <a:rPr lang="en-US" dirty="0"/>
                        <a:t>0.599</a:t>
                      </a:r>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dirty="0"/>
                        <a:t>Batch normalization</a:t>
                      </a:r>
                      <a:endParaRPr dirty="0"/>
                    </a:p>
                  </a:txBody>
                  <a:tcPr marL="91425" marR="91425" marT="91425" marB="91425"/>
                </a:tc>
                <a:tc>
                  <a:txBody>
                    <a:bodyPr/>
                    <a:lstStyle/>
                    <a:p>
                      <a:pPr marL="0" lvl="0" indent="0" algn="l" rtl="0">
                        <a:spcBef>
                          <a:spcPts val="0"/>
                        </a:spcBef>
                        <a:spcAft>
                          <a:spcPts val="0"/>
                        </a:spcAft>
                        <a:buNone/>
                      </a:pPr>
                      <a:r>
                        <a:rPr lang="en-US" dirty="0"/>
                        <a:t>0.72</a:t>
                      </a:r>
                      <a:endParaRPr dirty="0"/>
                    </a:p>
                  </a:txBody>
                  <a:tcPr marL="91425" marR="91425" marT="91425" marB="91425"/>
                </a:tc>
                <a:tc>
                  <a:txBody>
                    <a:bodyPr/>
                    <a:lstStyle/>
                    <a:p>
                      <a:pPr marL="0" lvl="0" indent="0" algn="l" rtl="0">
                        <a:spcBef>
                          <a:spcPts val="0"/>
                        </a:spcBef>
                        <a:spcAft>
                          <a:spcPts val="0"/>
                        </a:spcAft>
                        <a:buNone/>
                      </a:pPr>
                      <a:r>
                        <a:rPr lang="en-US" dirty="0"/>
                        <a:t>0.603</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 training accuracy: 72.09%</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60.06%</a:t>
            </a:r>
            <a:endParaRPr dirty="0"/>
          </a:p>
        </p:txBody>
      </p:sp>
      <p:pic>
        <p:nvPicPr>
          <p:cNvPr id="2052" name="Picture 4">
            <a:extLst>
              <a:ext uri="{FF2B5EF4-FFF2-40B4-BE49-F238E27FC236}">
                <a16:creationId xmlns:a16="http://schemas.microsoft.com/office/drawing/2014/main" id="{0CDC02F5-1B28-C173-CB87-9D9098F82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83" y="1103545"/>
            <a:ext cx="3671734" cy="28874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BF5BAEE-176B-ACF7-FE75-43B3E248EB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674" y="1057259"/>
            <a:ext cx="3671735" cy="2933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Name 10 different possible transformations for data augmentation.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Cropping</a:t>
            </a:r>
          </a:p>
          <a:p>
            <a:pPr marL="0" lvl="0" indent="0" algn="l" rtl="0">
              <a:spcBef>
                <a:spcPts val="0"/>
              </a:spcBef>
              <a:spcAft>
                <a:spcPts val="0"/>
              </a:spcAft>
              <a:buNone/>
            </a:pPr>
            <a:r>
              <a:rPr lang="en-US" dirty="0"/>
              <a:t>Mirroring</a:t>
            </a:r>
          </a:p>
          <a:p>
            <a:pPr marL="0" lvl="0" indent="0" algn="l" rtl="0">
              <a:spcBef>
                <a:spcPts val="0"/>
              </a:spcBef>
              <a:spcAft>
                <a:spcPts val="0"/>
              </a:spcAft>
              <a:buNone/>
            </a:pPr>
            <a:r>
              <a:rPr lang="en-US" dirty="0"/>
              <a:t>Rescaling</a:t>
            </a:r>
          </a:p>
          <a:p>
            <a:pPr marL="0" lvl="0" indent="0" algn="l" rtl="0">
              <a:spcBef>
                <a:spcPts val="0"/>
              </a:spcBef>
              <a:spcAft>
                <a:spcPts val="0"/>
              </a:spcAft>
              <a:buNone/>
            </a:pPr>
            <a:r>
              <a:rPr lang="en-US" dirty="0"/>
              <a:t>Color Jittering</a:t>
            </a:r>
          </a:p>
          <a:p>
            <a:pPr marL="0" lvl="0" indent="0" algn="l" rtl="0">
              <a:spcBef>
                <a:spcPts val="0"/>
              </a:spcBef>
              <a:spcAft>
                <a:spcPts val="0"/>
              </a:spcAft>
              <a:buNone/>
            </a:pPr>
            <a:r>
              <a:rPr lang="en-US" dirty="0"/>
              <a:t>Rotations</a:t>
            </a:r>
          </a:p>
          <a:p>
            <a:pPr marL="0" lvl="0" indent="0" algn="l" rtl="0">
              <a:spcBef>
                <a:spcPts val="0"/>
              </a:spcBef>
              <a:spcAft>
                <a:spcPts val="0"/>
              </a:spcAft>
              <a:buNone/>
            </a:pPr>
            <a:r>
              <a:rPr lang="en-US" dirty="0"/>
              <a:t>Normalization</a:t>
            </a:r>
          </a:p>
          <a:p>
            <a:pPr marL="0" lvl="0" indent="0" algn="l" rtl="0">
              <a:spcBef>
                <a:spcPts val="0"/>
              </a:spcBef>
              <a:spcAft>
                <a:spcPts val="0"/>
              </a:spcAft>
              <a:buNone/>
            </a:pPr>
            <a:r>
              <a:rPr lang="en-US" dirty="0"/>
              <a:t>Translations</a:t>
            </a:r>
          </a:p>
          <a:p>
            <a:pPr marL="0" lvl="0" indent="0" algn="l" rtl="0">
              <a:spcBef>
                <a:spcPts val="0"/>
              </a:spcBef>
              <a:spcAft>
                <a:spcPts val="0"/>
              </a:spcAft>
              <a:buNone/>
            </a:pPr>
            <a:r>
              <a:rPr lang="en-US" dirty="0"/>
              <a:t>Noise</a:t>
            </a:r>
          </a:p>
          <a:p>
            <a:pPr marL="0" lvl="0" indent="0" algn="l" rtl="0">
              <a:spcBef>
                <a:spcPts val="0"/>
              </a:spcBef>
              <a:spcAft>
                <a:spcPts val="0"/>
              </a:spcAft>
              <a:buNone/>
            </a:pPr>
            <a:r>
              <a:rPr lang="en-US" dirty="0"/>
              <a:t>Flipping</a:t>
            </a:r>
          </a:p>
          <a:p>
            <a:pPr marL="0" lvl="0" indent="0" algn="l" rtl="0">
              <a:spcBef>
                <a:spcPts val="0"/>
              </a:spcBef>
              <a:spcAft>
                <a:spcPts val="0"/>
              </a:spcAft>
              <a:buNone/>
            </a:pPr>
            <a:endParaRPr lang="en-US"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Unit variance is desired after each layer because transforms after each input have unit variances hence the layers ideally should too.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Bernoulli’s distribution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a:t>
            </a:r>
            <a:r>
              <a:rPr lang="en" dirty="0" err="1"/>
              <a:t>SimpleNet</a:t>
            </a:r>
            <a:r>
              <a:rPr lang="en" dirty="0"/>
              <a:t> model have? How many parameters does your </a:t>
            </a:r>
            <a:r>
              <a:rPr lang="en" dirty="0" err="1"/>
              <a:t>SimpleNetFinal</a:t>
            </a:r>
            <a:r>
              <a:rPr lang="en" dirty="0"/>
              <a:t> model have?]</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err="1"/>
              <a:t>SimpleNet</a:t>
            </a:r>
            <a:r>
              <a:rPr lang="en" dirty="0"/>
              <a:t>: 56985</a:t>
            </a:r>
          </a:p>
          <a:p>
            <a:pPr marL="0" lvl="0" indent="0" algn="l" rtl="0">
              <a:spcBef>
                <a:spcPts val="0"/>
              </a:spcBef>
              <a:spcAft>
                <a:spcPts val="0"/>
              </a:spcAft>
              <a:buClr>
                <a:schemeClr val="dk1"/>
              </a:buClr>
              <a:buSzPts val="1100"/>
              <a:buFont typeface="Arial"/>
              <a:buNone/>
            </a:pPr>
            <a:r>
              <a:rPr lang="en" dirty="0" err="1"/>
              <a:t>SimpleNetFinal</a:t>
            </a:r>
            <a:r>
              <a:rPr lang="en" dirty="0"/>
              <a:t>: 1316930</a:t>
            </a: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US" dirty="0"/>
              <a:t>Batch normalization by mean values shifts the activation which eliminates constants.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96" name="Google Shape;96;p19"/>
          <p:cNvSpPr txBox="1">
            <a:spLocks noGrp="1"/>
          </p:cNvSpPr>
          <p:nvPr>
            <p:ph type="body" idx="1"/>
          </p:nvPr>
        </p:nvSpPr>
        <p:spPr>
          <a:xfrm>
            <a:off x="311700" y="1152474"/>
            <a:ext cx="3999900" cy="36293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 training accuracy: 88.97%</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88.26%</a:t>
            </a:r>
            <a:endParaRPr dirty="0"/>
          </a:p>
        </p:txBody>
      </p:sp>
      <p:pic>
        <p:nvPicPr>
          <p:cNvPr id="1026" name="Picture 2">
            <a:extLst>
              <a:ext uri="{FF2B5EF4-FFF2-40B4-BE49-F238E27FC236}">
                <a16:creationId xmlns:a16="http://schemas.microsoft.com/office/drawing/2014/main" id="{A465B6AC-66B3-BB22-0678-1C06F9A5A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10" y="1152474"/>
            <a:ext cx="3635843" cy="2815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4ED03B-1175-A62F-7949-2088785EF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02" y="1152474"/>
            <a:ext cx="3663704" cy="2881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1415969"/>
            <a:ext cx="3038602" cy="10873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 dirty="0" err="1"/>
              <a:t>ResNet</a:t>
            </a:r>
            <a:br>
              <a:rPr lang="en" dirty="0"/>
            </a:br>
            <a:r>
              <a:rPr lang="en" sz="2000" dirty="0"/>
              <a:t>Confusion Matrix</a:t>
            </a:r>
            <a:endParaRPr dirty="0"/>
          </a:p>
        </p:txBody>
      </p:sp>
      <p:pic>
        <p:nvPicPr>
          <p:cNvPr id="3074" name="Picture 2">
            <a:extLst>
              <a:ext uri="{FF2B5EF4-FFF2-40B4-BE49-F238E27FC236}">
                <a16:creationId xmlns:a16="http://schemas.microsoft.com/office/drawing/2014/main" id="{BA6093C0-E8DA-14E0-5253-8CCB7092A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369" y="0"/>
            <a:ext cx="5121275"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My function for viewing images failed, I was able to retrieve indices but not load them.</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TotalTime>
  <Words>532</Words>
  <Application>Microsoft Macintosh PowerPoint</Application>
  <PresentationFormat>On-screen Show (16:9)</PresentationFormat>
  <Paragraphs>137</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 Confusion Matrix</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Goel, Hardik</cp:lastModifiedBy>
  <cp:revision>27</cp:revision>
  <dcterms:modified xsi:type="dcterms:W3CDTF">2022-11-14T04:47:25Z</dcterms:modified>
</cp:coreProperties>
</file>