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70" r:id="rId10"/>
    <p:sldId id="264" r:id="rId11"/>
    <p:sldId id="265" r:id="rId12"/>
    <p:sldId id="267" r:id="rId13"/>
    <p:sldId id="271" r:id="rId14"/>
    <p:sldId id="268" r:id="rId15"/>
    <p:sldId id="266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83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CFBE-EAD1-4749-A8B8-D2FF80ED2649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4F3C-AD46-4EBD-8614-B92962C0AF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Message</a:t>
            </a:r>
            <a:br>
              <a:rPr lang="en-US" altLang="zh-CN" dirty="0" smtClean="0"/>
            </a:br>
            <a:r>
              <a:rPr lang="zh-CN" altLang="en-US" dirty="0" smtClean="0"/>
              <a:t>消息，消息是不具名的，它由消息头和消息体组成。消息体是不透明的，而消息头则由一系列的可选属性组成，这些属性包括</a:t>
            </a:r>
            <a:r>
              <a:rPr lang="en-US" altLang="zh-CN" dirty="0" smtClean="0"/>
              <a:t>routing-key</a:t>
            </a:r>
            <a:r>
              <a:rPr lang="zh-CN" altLang="en-US" dirty="0" smtClean="0"/>
              <a:t>（路由键）、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（相对于其他消息的优先权）、</a:t>
            </a:r>
            <a:r>
              <a:rPr lang="en-US" altLang="zh-CN" dirty="0" smtClean="0"/>
              <a:t>delivery-mode</a:t>
            </a:r>
            <a:r>
              <a:rPr lang="zh-CN" altLang="en-US" dirty="0" smtClean="0"/>
              <a:t>（指出该消息可能需要持久性存储）等。 </a:t>
            </a:r>
            <a:r>
              <a:rPr lang="en-US" altLang="zh-CN" dirty="0" smtClean="0"/>
              <a:t>Publisher</a:t>
            </a:r>
            <a:br>
              <a:rPr lang="en-US" altLang="zh-CN" dirty="0" smtClean="0"/>
            </a:br>
            <a:r>
              <a:rPr lang="zh-CN" altLang="en-US" dirty="0" smtClean="0"/>
              <a:t>消息的生产者，也是一个向交换器发布消息的客户端应用程序。 </a:t>
            </a:r>
            <a:r>
              <a:rPr lang="en-US" altLang="zh-CN" dirty="0" smtClean="0"/>
              <a:t>Exchange</a:t>
            </a:r>
            <a:br>
              <a:rPr lang="en-US" altLang="zh-CN" dirty="0" smtClean="0"/>
            </a:br>
            <a:r>
              <a:rPr lang="zh-CN" altLang="en-US" dirty="0" smtClean="0"/>
              <a:t>交换器，用来接收生产者发送的消息并将这些消息路由给服务器中的队列。 </a:t>
            </a:r>
            <a:r>
              <a:rPr lang="en-US" altLang="zh-CN" dirty="0" smtClean="0"/>
              <a:t>Binding</a:t>
            </a:r>
            <a:br>
              <a:rPr lang="en-US" altLang="zh-CN" dirty="0" smtClean="0"/>
            </a:br>
            <a:r>
              <a:rPr lang="zh-CN" altLang="en-US" dirty="0" smtClean="0"/>
              <a:t>绑定，用于消息队列和交换器之间的关联。一个绑定就是基于路由键将交换器和消息队列连接起来的路由规则，所以可以将交换器理解成一个由绑定构成的路由表。 </a:t>
            </a:r>
            <a:r>
              <a:rPr lang="en-US" altLang="zh-CN" dirty="0" smtClean="0"/>
              <a:t>Queue</a:t>
            </a:r>
            <a:br>
              <a:rPr lang="en-US" altLang="zh-CN" dirty="0" smtClean="0"/>
            </a:br>
            <a:r>
              <a:rPr lang="zh-CN" altLang="en-US" dirty="0" smtClean="0"/>
              <a:t>消息队列，用来保存消息直到发送给消费者。它是消息的容器，也是消息的终点。一个消息可投入一个或多个队列。消息一直在队列里面，等待消费者连接到这个队列将其取走。 </a:t>
            </a:r>
            <a:r>
              <a:rPr lang="en-US" altLang="zh-CN" dirty="0" smtClean="0"/>
              <a:t>Connection</a:t>
            </a:r>
            <a:br>
              <a:rPr lang="en-US" altLang="zh-CN" dirty="0" smtClean="0"/>
            </a:br>
            <a:r>
              <a:rPr lang="zh-CN" altLang="en-US" dirty="0" smtClean="0"/>
              <a:t>网络连接，比如一个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连接。 </a:t>
            </a:r>
            <a:r>
              <a:rPr lang="en-US" altLang="zh-CN" dirty="0" smtClean="0"/>
              <a:t>Channel</a:t>
            </a:r>
            <a:br>
              <a:rPr lang="en-US" altLang="zh-CN" dirty="0" smtClean="0"/>
            </a:br>
            <a:r>
              <a:rPr lang="zh-CN" altLang="en-US" dirty="0" smtClean="0"/>
              <a:t>信道，多路复用连接中的一条独立的双向数据流通道。信道是建立在真实的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连接内地虚拟连接，</a:t>
            </a:r>
            <a:r>
              <a:rPr lang="en-US" altLang="zh-CN" dirty="0" err="1" smtClean="0"/>
              <a:t>AMQP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命令都是通过信道发出去的，不管是发布消息、订阅队列还是接收消息，这些动作都是通过信道完成。因为对于操作系统来说建立和销毁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都是非常昂贵的开销，所以引入了信道的概念，以复用一条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连接。 </a:t>
            </a:r>
            <a:r>
              <a:rPr lang="en-US" altLang="zh-CN" dirty="0" smtClean="0"/>
              <a:t>Consumer</a:t>
            </a:r>
            <a:br>
              <a:rPr lang="en-US" altLang="zh-CN" dirty="0" smtClean="0"/>
            </a:br>
            <a:r>
              <a:rPr lang="zh-CN" altLang="en-US" dirty="0" smtClean="0"/>
              <a:t>消息的消费者，表示一个从消息队列中取得消息的客户端应用程序。 </a:t>
            </a:r>
            <a:r>
              <a:rPr lang="en-US" altLang="zh-CN" dirty="0" smtClean="0"/>
              <a:t>Virtual Host</a:t>
            </a:r>
            <a:br>
              <a:rPr lang="en-US" altLang="zh-CN" dirty="0" smtClean="0"/>
            </a:br>
            <a:r>
              <a:rPr lang="zh-CN" altLang="en-US" dirty="0" smtClean="0"/>
              <a:t>虚拟主机，表示一批交换器、消息队列和相关对象。虚拟主机是共享相同的身份认证和加密环境的独立服务器域。每个 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本质上就是一个 </a:t>
            </a:r>
            <a:r>
              <a:rPr lang="en-US" altLang="zh-CN" dirty="0" smtClean="0"/>
              <a:t>mini </a:t>
            </a:r>
            <a:r>
              <a:rPr lang="zh-CN" altLang="en-US" dirty="0" smtClean="0"/>
              <a:t>版的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服务器，拥有自己的队列、交换器、绑定和权限机制。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AMQP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概念的基础，必须在连接时指定，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默认的 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/ 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Broker</a:t>
            </a:r>
            <a:br>
              <a:rPr lang="en-US" altLang="zh-CN" dirty="0" smtClean="0"/>
            </a:br>
            <a:r>
              <a:rPr lang="zh-CN" altLang="en-US" dirty="0" smtClean="0"/>
              <a:t>表示消息队列服务器实体。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Message</a:t>
            </a:r>
            <a:br>
              <a:rPr lang="en-US" altLang="zh-CN" dirty="0" smtClean="0"/>
            </a:br>
            <a:r>
              <a:rPr lang="zh-CN" altLang="en-US" dirty="0" smtClean="0"/>
              <a:t>消息，消息是不具名的，它由消息头和消息体组成。消息体是不透明的，而消息头则由一系列的可选属性组成，这些属性包括</a:t>
            </a:r>
            <a:r>
              <a:rPr lang="en-US" altLang="zh-CN" dirty="0" smtClean="0"/>
              <a:t>routing-key</a:t>
            </a:r>
            <a:r>
              <a:rPr lang="zh-CN" altLang="en-US" dirty="0" smtClean="0"/>
              <a:t>（路由键）、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（相对于其他消息的优先权）、</a:t>
            </a:r>
            <a:r>
              <a:rPr lang="en-US" altLang="zh-CN" dirty="0" smtClean="0"/>
              <a:t>delivery-mode</a:t>
            </a:r>
            <a:r>
              <a:rPr lang="zh-CN" altLang="en-US" dirty="0" smtClean="0"/>
              <a:t>（指出该消息可能需要持久性存储）等。 </a:t>
            </a:r>
            <a:r>
              <a:rPr lang="en-US" altLang="zh-CN" dirty="0" smtClean="0"/>
              <a:t>Publisher</a:t>
            </a:r>
            <a:br>
              <a:rPr lang="en-US" altLang="zh-CN" dirty="0" smtClean="0"/>
            </a:br>
            <a:r>
              <a:rPr lang="zh-CN" altLang="en-US" dirty="0" smtClean="0"/>
              <a:t>消息的生产者，也是一个向交换器发布消息的客户端应用程序。 </a:t>
            </a:r>
            <a:r>
              <a:rPr lang="en-US" altLang="zh-CN" dirty="0" smtClean="0"/>
              <a:t>Exchange</a:t>
            </a:r>
            <a:br>
              <a:rPr lang="en-US" altLang="zh-CN" dirty="0" smtClean="0"/>
            </a:br>
            <a:r>
              <a:rPr lang="zh-CN" altLang="en-US" dirty="0" smtClean="0"/>
              <a:t>交换器，用来接收生产者发送的消息并将这些消息路由给服务器中的队列。 </a:t>
            </a:r>
            <a:r>
              <a:rPr lang="en-US" altLang="zh-CN" dirty="0" smtClean="0"/>
              <a:t>Binding</a:t>
            </a:r>
            <a:br>
              <a:rPr lang="en-US" altLang="zh-CN" dirty="0" smtClean="0"/>
            </a:br>
            <a:r>
              <a:rPr lang="zh-CN" altLang="en-US" dirty="0" smtClean="0"/>
              <a:t>绑定，用于消息队列和交换器之间的关联。一个绑定就是基于路由键将交换器和消息队列连接起来的路由规则，所以可以将交换器理解成一个由绑定构成的路由表。 </a:t>
            </a:r>
            <a:r>
              <a:rPr lang="en-US" altLang="zh-CN" dirty="0" smtClean="0"/>
              <a:t>Queue</a:t>
            </a:r>
            <a:br>
              <a:rPr lang="en-US" altLang="zh-CN" dirty="0" smtClean="0"/>
            </a:br>
            <a:r>
              <a:rPr lang="zh-CN" altLang="en-US" dirty="0" smtClean="0"/>
              <a:t>消息队列，用来保存消息直到发送给消费者。它是消息的容器，也是消息的终点。一个消息可投入一个或多个队列。消息一直在队列里面，等待消费者连接到这个队列将其取走。 </a:t>
            </a:r>
            <a:r>
              <a:rPr lang="en-US" altLang="zh-CN" dirty="0" smtClean="0"/>
              <a:t>Connection</a:t>
            </a:r>
            <a:br>
              <a:rPr lang="en-US" altLang="zh-CN" dirty="0" smtClean="0"/>
            </a:br>
            <a:r>
              <a:rPr lang="zh-CN" altLang="en-US" dirty="0" smtClean="0"/>
              <a:t>网络连接，比如一个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连接。 </a:t>
            </a:r>
            <a:r>
              <a:rPr lang="en-US" altLang="zh-CN" dirty="0" smtClean="0"/>
              <a:t>Channel</a:t>
            </a:r>
            <a:br>
              <a:rPr lang="en-US" altLang="zh-CN" dirty="0" smtClean="0"/>
            </a:br>
            <a:r>
              <a:rPr lang="zh-CN" altLang="en-US" dirty="0" smtClean="0"/>
              <a:t>信道，多路复用连接中的一条独立的双向数据流通道。信道是建立在真实的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连接内地虚拟连接，</a:t>
            </a:r>
            <a:r>
              <a:rPr lang="en-US" altLang="zh-CN" dirty="0" err="1" smtClean="0"/>
              <a:t>AMQP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命令都是通过信道发出去的，不管是发布消息、订阅队列还是接收消息，这些动作都是通过信道完成。因为对于操作系统来说建立和销毁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都是非常昂贵的开销，所以引入了信道的概念，以复用一条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连接。 </a:t>
            </a:r>
            <a:r>
              <a:rPr lang="en-US" altLang="zh-CN" dirty="0" smtClean="0"/>
              <a:t>Consumer</a:t>
            </a:r>
            <a:br>
              <a:rPr lang="en-US" altLang="zh-CN" dirty="0" smtClean="0"/>
            </a:br>
            <a:r>
              <a:rPr lang="zh-CN" altLang="en-US" dirty="0" smtClean="0"/>
              <a:t>消息的消费者，表示一个从消息队列中取得消息的客户端应用程序。 </a:t>
            </a:r>
            <a:r>
              <a:rPr lang="en-US" altLang="zh-CN" dirty="0" smtClean="0"/>
              <a:t>Virtual Host</a:t>
            </a:r>
            <a:br>
              <a:rPr lang="en-US" altLang="zh-CN" dirty="0" smtClean="0"/>
            </a:br>
            <a:r>
              <a:rPr lang="zh-CN" altLang="en-US" dirty="0" smtClean="0"/>
              <a:t>虚拟主机，表示一批交换器、消息队列和相关对象。虚拟主机是共享相同的身份认证和加密环境的独立服务器域。每个 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本质上就是一个 </a:t>
            </a:r>
            <a:r>
              <a:rPr lang="en-US" altLang="zh-CN" dirty="0" smtClean="0"/>
              <a:t>mini </a:t>
            </a:r>
            <a:r>
              <a:rPr lang="zh-CN" altLang="en-US" dirty="0" smtClean="0"/>
              <a:t>版的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服务器，拥有自己的队列、交换器、绑定和权限机制。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AMQP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概念的基础，必须在连接时指定，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默认的 </a:t>
            </a:r>
            <a:r>
              <a:rPr lang="en-US" altLang="zh-CN" dirty="0" err="1" smtClean="0"/>
              <a:t>vhost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/ 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Broker</a:t>
            </a:r>
            <a:br>
              <a:rPr lang="en-US" altLang="zh-CN" dirty="0" smtClean="0"/>
            </a:br>
            <a:r>
              <a:rPr lang="zh-CN" altLang="en-US" dirty="0" smtClean="0"/>
              <a:t>表示消息队列服务器实体。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作者：预流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https://www.jianshu.com/p/79ca08116d57</a:t>
            </a:r>
            <a:br>
              <a:rPr lang="en-US" altLang="zh-CN" dirty="0" smtClean="0"/>
            </a:br>
            <a:r>
              <a:rPr lang="zh-CN" altLang="en-US" dirty="0" smtClean="0"/>
              <a:t>来源：简书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作者：预流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https://www.jianshu.com/p/79ca08116d57</a:t>
            </a:r>
            <a:br>
              <a:rPr lang="en-US" altLang="zh-CN" dirty="0" smtClean="0"/>
            </a:br>
            <a:r>
              <a:rPr lang="zh-CN" altLang="en-US" dirty="0" smtClean="0"/>
              <a:t>来源：简书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4F3C-AD46-4EBD-8614-B92962C0AFC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me.maiz.trainning.framework.simple;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com.rabbitmq.client.Channel;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com.rabbitmq.client.Connection;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com.rabbitmq.client.ConnectionFactory;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java.io.IOException;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java.util.concurrent.TimeoutException;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Sender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"Hello"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main(String[] args)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ConnectionFactory f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ConnectionFactory();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f.setHost(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"localhost"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创建链接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 connection = f.newConnection();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创建信道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 channel = connection.createChannel();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创建一个队列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   queue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队列名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   durable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是否持久化，如果为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则会持久化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服务器重启后仍存在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   exclusive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是否独占，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则为独占队列，其他链接不能使用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   autoDelete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是否自动删除消息，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则在使用完后删除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   arguments – map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类型，其他参数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*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channel.queueDeclare(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String message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"Hello Rabbit!"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发布消息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 * exchange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发布到的交换器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routingKey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路由键，这里近似的看做队列名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props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其他属性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body –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消息体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channel.basicPublish(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message.getBytes());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System.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 [x] Sent '"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message 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"'"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关闭链接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connection.close();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(IOException 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e.printStackTrace();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(TimeoutException 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e.printStackTrace();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4F3C-AD46-4EBD-8614-B92962C0AF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me.maiz.trainning.framework.simple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com.rabbitmq.client</a:t>
            </a:r>
            <a:r>
              <a:rPr lang="en-US" altLang="zh-CN" dirty="0" smtClean="0"/>
              <a:t>.*;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java.io.IOException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java.util.concurrent.TimeoutException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dirty="0" err="1" smtClean="0"/>
              <a:t>Reciever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dirty="0" smtClean="0"/>
              <a:t>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ConnectionFactory</a:t>
            </a:r>
            <a:r>
              <a:rPr lang="en-US" altLang="zh-CN" dirty="0" smtClean="0"/>
              <a:t> f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ConnectionFactory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f.setHost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Connection </a:t>
            </a:r>
            <a:r>
              <a:rPr lang="en-US" altLang="zh-CN" dirty="0" err="1" smtClean="0"/>
              <a:t>connection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f.newConnection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    Channel </a:t>
            </a:r>
            <a:r>
              <a:rPr lang="en-US" altLang="zh-CN" dirty="0" err="1" smtClean="0"/>
              <a:t>channel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connection.createChannel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channel.queueDeclare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Sender.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QUEUE_NAME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[*] Waiting for messages. To exit press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DeliverCallback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deliverCallback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DeliverCallback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handle(String </a:t>
            </a:r>
            <a:r>
              <a:rPr lang="en-US" altLang="zh-CN" dirty="0" err="1" smtClean="0"/>
              <a:t>consumerTag</a:t>
            </a:r>
            <a:r>
              <a:rPr lang="en-US" altLang="zh-CN" dirty="0" smtClean="0"/>
              <a:t>, Delivery delivery)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                String message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String(</a:t>
            </a:r>
            <a:r>
              <a:rPr lang="en-US" altLang="zh-CN" dirty="0" err="1" smtClean="0"/>
              <a:t>delivery.getBody</a:t>
            </a:r>
            <a:r>
              <a:rPr lang="en-US" altLang="zh-CN" dirty="0" smtClean="0"/>
              <a:t>(),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[x] Received '" </a:t>
            </a:r>
            <a:r>
              <a:rPr lang="en-US" altLang="zh-CN" dirty="0" smtClean="0"/>
              <a:t>+ message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"'"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       }</a:t>
            </a:r>
            <a:br>
              <a:rPr lang="en-US" altLang="zh-CN" dirty="0" smtClean="0"/>
            </a:br>
            <a:r>
              <a:rPr lang="en-US" altLang="zh-CN" dirty="0" smtClean="0"/>
              <a:t>            };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CancelCallback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emptyCallback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CancelCallback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handle(String </a:t>
            </a:r>
            <a:r>
              <a:rPr lang="en-US" altLang="zh-CN" dirty="0" err="1" smtClean="0"/>
              <a:t>consumerTag</a:t>
            </a:r>
            <a:r>
              <a:rPr lang="en-US" altLang="zh-CN" dirty="0" smtClean="0"/>
              <a:t>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}</a:t>
            </a:r>
            <a:br>
              <a:rPr lang="en-US" altLang="zh-CN" dirty="0" smtClean="0"/>
            </a:br>
            <a:r>
              <a:rPr lang="en-US" altLang="zh-CN" dirty="0" smtClean="0"/>
              <a:t>            };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channel.basicConsume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Sender.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deliverCallback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emptyCallback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}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e)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}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TimeoutException</a:t>
            </a:r>
            <a:r>
              <a:rPr lang="en-US" altLang="zh-CN" dirty="0" smtClean="0"/>
              <a:t> e) {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4F3C-AD46-4EBD-8614-B92962C0AF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0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4F3C-AD46-4EBD-8614-B92962C0AF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4" y="144901"/>
            <a:ext cx="9144000" cy="2387600"/>
          </a:xfrm>
        </p:spPr>
        <p:txBody>
          <a:bodyPr/>
          <a:lstStyle/>
          <a:p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pic>
        <p:nvPicPr>
          <p:cNvPr id="1026" name="Picture 2" descr="Image result for rab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81" y="2866314"/>
            <a:ext cx="3792045" cy="23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发布</a:t>
            </a:r>
            <a:r>
              <a:rPr lang="zh-CN" altLang="en-US" dirty="0"/>
              <a:t>订阅  </a:t>
            </a:r>
            <a:r>
              <a:rPr lang="en-US" altLang="zh-CN" dirty="0"/>
              <a:t>publish/subscribe (</a:t>
            </a:r>
            <a:r>
              <a:rPr lang="zh-CN" altLang="en-US" dirty="0"/>
              <a:t>广播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62368" cy="1915102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00568" y="2540398"/>
            <a:ext cx="555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接受时，消费者负责创建队列并绑定到交换器</a:t>
            </a:r>
            <a:endParaRPr lang="en-US" altLang="zh-CN" sz="24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328" y="4240864"/>
            <a:ext cx="8797636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声明交换器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channel.exchangeDeclare(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BuiltinExchangeType.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FANOUT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随机产生队列名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queueName = channel.queueDeclare().getQueue();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将该队列绑定到信道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channel.queueBind(queueName,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等待消息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.println(id+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 [*] Waiting for messages. To exit press CTRL+C"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channel.basicConsume(queueName,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deliverCallback, consumerTag -&gt; { });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路由 </a:t>
            </a:r>
            <a:r>
              <a:rPr lang="en-US" altLang="zh-CN" dirty="0"/>
              <a:t>routing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00568" y="201296"/>
            <a:ext cx="555567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消息生产者将消息发送给交换机按照路由判断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路由是字符串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(info)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当前产生的消息携带路由字符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对象的方法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交换机根据路由的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key,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只能匹配上路由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对应的消息队列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对应的消费者才能消费消息</a:t>
            </a:r>
            <a:r>
              <a:rPr lang="en-US" altLang="zh-CN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根据业务功能定义路由</a:t>
            </a:r>
            <a:r>
              <a:rPr lang="zh-CN" altLang="en-US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字符串</a:t>
            </a:r>
            <a:endParaRPr lang="zh-CN" altLang="en-US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从系统的代码逻辑中获取对应的功能字符串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将消息任务扔到对应的队列中</a:t>
            </a:r>
            <a:r>
              <a:rPr lang="zh-CN" altLang="en-US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zh-CN" altLang="en-US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业务场景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- error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通知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- EXCEPTION;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错误通知的功能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传统意义的错误通知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客户通知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利用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路由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可以将程序中的错误封装成消息传入到消息队列中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开发者可以自定义消费者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实时接收错误</a:t>
            </a:r>
            <a:r>
              <a:rPr lang="en-US" altLang="zh-CN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direct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类型的交换器</a:t>
            </a: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发送</a:t>
            </a:r>
            <a:r>
              <a:rPr lang="zh-CN" altLang="en-US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时指定</a:t>
            </a:r>
            <a:r>
              <a:rPr lang="en-US" altLang="zh-CN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routing key</a:t>
            </a:r>
            <a:r>
              <a:rPr lang="zh-CN" altLang="en-US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endParaRPr lang="en-US" altLang="zh-CN" sz="16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04762" cy="164761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4072" y="5289550"/>
            <a:ext cx="543098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3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channel.basicPublish(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routingKey,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message.getBytes(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"UTF-8"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4072" y="4727677"/>
            <a:ext cx="5326496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channel.exchangeDeclare(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BuiltinExchangeType.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DIRECT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路由 </a:t>
            </a:r>
            <a:r>
              <a:rPr lang="en-US" altLang="zh-CN" dirty="0"/>
              <a:t>routing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00568" y="2786619"/>
            <a:ext cx="55556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接收的时候，指定绑定</a:t>
            </a:r>
            <a:r>
              <a:rPr lang="en-US" altLang="zh-CN" sz="16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key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4762" cy="164761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817485"/>
            <a:ext cx="945572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声明交换器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channel.exchangeDeclare(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BuiltinExchangeType.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DIRECT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随机产生队列名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queueName = channel.queueDeclare().getQueue();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将该队列绑定到信道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 bindingKey:bindingKeys)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channel.queueBind(queueName,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EXCHANGE_NAME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bindingKey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路由 </a:t>
            </a:r>
            <a:r>
              <a:rPr lang="en-US" altLang="zh-CN" dirty="0"/>
              <a:t>routing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30049" y="3194138"/>
            <a:ext cx="2141951" cy="16283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x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561556" y="2079321"/>
            <a:ext cx="2693096" cy="116492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3064" y="4380130"/>
            <a:ext cx="2693096" cy="116492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1081" y="1529903"/>
            <a:ext cx="113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error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993444" y="362910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debug</a:t>
            </a:r>
            <a:endParaRPr lang="zh-CN" altLang="en-US" sz="3600" dirty="0"/>
          </a:p>
        </p:txBody>
      </p:sp>
      <p:cxnSp>
        <p:nvCxnSpPr>
          <p:cNvPr id="7" name="直接箭头连接符 6"/>
          <p:cNvCxnSpPr>
            <a:stCxn id="3" idx="7"/>
            <a:endCxn id="4" idx="1"/>
          </p:cNvCxnSpPr>
          <p:nvPr/>
        </p:nvCxnSpPr>
        <p:spPr>
          <a:xfrm flipV="1">
            <a:off x="4258319" y="2661781"/>
            <a:ext cx="1303237" cy="7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8" idx="1"/>
          </p:cNvCxnSpPr>
          <p:nvPr/>
        </p:nvCxnSpPr>
        <p:spPr>
          <a:xfrm>
            <a:off x="4258319" y="4584050"/>
            <a:ext cx="1314745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" idx="2"/>
          </p:cNvCxnSpPr>
          <p:nvPr/>
        </p:nvCxnSpPr>
        <p:spPr>
          <a:xfrm>
            <a:off x="576197" y="4008329"/>
            <a:ext cx="185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预定义过程 19"/>
          <p:cNvSpPr/>
          <p:nvPr/>
        </p:nvSpPr>
        <p:spPr>
          <a:xfrm>
            <a:off x="576197" y="3053544"/>
            <a:ext cx="1253647" cy="75813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1554" y="301170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58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主题订阅 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16" y="2623283"/>
            <a:ext cx="5657982" cy="146380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0" y="1778239"/>
            <a:ext cx="5507182" cy="3477875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* # 代表通配符，* 代表一个单词,#代表零个或多个单词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路由功能添加模糊匹配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消息产生者产生消息,把消息交给交换机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交换机根据key的规则模糊匹配到对应的队列,由队列的监听消费者接收消息消费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发送时，指定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topic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交换机，指定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routingKey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接收时，指定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topic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交换机，指定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bindingkey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为模糊匹配字符串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7626" y="4174642"/>
            <a:ext cx="5657982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发布消息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(channel,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快速的橘黄色兔子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"quick.orange.rabbit"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(channel,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懒橘黄大象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"lazy.orange.elephant"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(channel,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懒橘黄色的狐狸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"lazy.orange.fox"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(channel,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快速的棕色的狐狸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"quick.brown.fox"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2509" y="5354800"/>
            <a:ext cx="9227127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300" i="1" dirty="0" smtClean="0">
                <a:solidFill>
                  <a:srgbClr val="808080"/>
                </a:solidFill>
                <a:latin typeface="Source Code Pro" panose="020B0509030403020204" pitchFamily="49" charset="0"/>
              </a:rPr>
              <a:t>接收时：</a:t>
            </a:r>
            <a:endParaRPr lang="en-US" altLang="zh-CN" sz="1300" i="1" dirty="0" smtClean="0">
              <a:solidFill>
                <a:srgbClr val="808080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收集所有兔子的信息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LogConsumerTopic().consume(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"*.*.rabbit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==&gt;"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String[]{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"*.*.rabbit"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收集所有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orange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的动物信息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LogConsumerTopic().consume(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"*.orange.*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==&gt;"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String[]{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"*.orange.*"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收集所有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lazy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的动物信息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LogConsumerTopic().consume(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"lazy.#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\t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==&gt;"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String[]{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"lazy.#"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Exchange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220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Exchange 主要用于将消息发送到指定的队列。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Exchange有多个种类，常用的有direct，fanout，topic。前三种类似集合对应关系那样，（direct）1:1,（fanout）1：N,（topic）N:1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direct： 1:1类似完全匹配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fanout：1：N 可以把一个消息并行发布到多个队列上去，简单的说就是，当多个队列绑定到fanout的交换器,那么交换器一次性拷贝多个消息分别发送到绑定的队列上，每个队列有这个消息的副本。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topic N:1 ，多个交换器可以路由消息到同一个队列。根据模糊匹配，比如一个队列的routing key 为*.test ，那么凡是到达交换器的消息中的routing key 后缀.test都被路由到这个队列上。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8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消息确认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Confirm 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发送成功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   </a:t>
            </a:r>
            <a:r>
              <a:rPr lang="en-US" altLang="zh-CN" dirty="0" smtClean="0">
                <a:sym typeface="Wingdings" panose="05000000000000000000" pitchFamily="2" charset="2"/>
              </a:rPr>
              <a:t>  </a:t>
            </a:r>
            <a:r>
              <a:rPr lang="zh-CN" altLang="en-US" dirty="0" smtClean="0">
                <a:sym typeface="Wingdings" panose="05000000000000000000" pitchFamily="2" charset="2"/>
              </a:rPr>
              <a:t>被退回</a:t>
            </a:r>
            <a:endParaRPr lang="en-US" altLang="zh-CN" dirty="0" smtClean="0"/>
          </a:p>
          <a:p>
            <a:r>
              <a:rPr lang="zh-CN" altLang="en-US" dirty="0" smtClean="0"/>
              <a:t>消费阶段  （自动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或者手动</a:t>
            </a:r>
            <a:r>
              <a:rPr lang="en-US" altLang="zh-CN" dirty="0" err="1" smtClean="0"/>
              <a:t>ACK</a:t>
            </a:r>
            <a:r>
              <a:rPr lang="zh-CN" altLang="en-US" dirty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65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853852" y="275573"/>
            <a:ext cx="8961031" cy="6313117"/>
          </a:xfrm>
          <a:prstGeom prst="roundRect">
            <a:avLst>
              <a:gd name="adj" fmla="val 75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4726" y="2873147"/>
            <a:ext cx="1555531" cy="7199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Publisher</a:t>
            </a:r>
          </a:p>
          <a:p>
            <a:pPr algn="ctr"/>
            <a:r>
              <a:rPr lang="zh-CN" altLang="en-US" sz="1600" dirty="0"/>
              <a:t>发布者</a:t>
            </a:r>
          </a:p>
        </p:txBody>
      </p:sp>
      <p:sp>
        <p:nvSpPr>
          <p:cNvPr id="5" name="矩形 4"/>
          <p:cNvSpPr/>
          <p:nvPr/>
        </p:nvSpPr>
        <p:spPr>
          <a:xfrm>
            <a:off x="2079139" y="1514683"/>
            <a:ext cx="5339256" cy="352096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930392" y="2869445"/>
            <a:ext cx="1249082" cy="7199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Consumer</a:t>
            </a:r>
          </a:p>
          <a:p>
            <a:pPr algn="ctr"/>
            <a:r>
              <a:rPr lang="zh-CN" altLang="en-US" sz="1600" dirty="0"/>
              <a:t>消费者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2331388" y="1787944"/>
            <a:ext cx="4750675" cy="2801749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流程图: 过程 9"/>
          <p:cNvSpPr/>
          <p:nvPr/>
        </p:nvSpPr>
        <p:spPr>
          <a:xfrm>
            <a:off x="2735245" y="2846868"/>
            <a:ext cx="1282262" cy="788276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Exchange</a:t>
            </a:r>
          </a:p>
          <a:p>
            <a:pPr algn="ctr"/>
            <a:r>
              <a:rPr lang="zh-CN" altLang="en-US" sz="1600" dirty="0"/>
              <a:t>交换器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81815" y="4187882"/>
            <a:ext cx="2248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Virtual host </a:t>
            </a:r>
            <a:r>
              <a:rPr lang="zh-CN" altLang="en-US" dirty="0" smtClean="0"/>
              <a:t>虚拟主机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85910" y="4628004"/>
            <a:ext cx="13148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 </a:t>
            </a:r>
            <a:r>
              <a:rPr lang="zh-CN" altLang="en-US" dirty="0"/>
              <a:t>中介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67176" y="2360300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Binding</a:t>
            </a:r>
          </a:p>
          <a:p>
            <a:r>
              <a:rPr lang="zh-CN" altLang="en-US" sz="1400" dirty="0"/>
              <a:t>绑定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748767" y="2227717"/>
            <a:ext cx="1907627" cy="457667"/>
            <a:chOff x="4706724" y="2915186"/>
            <a:chExt cx="1907627" cy="677920"/>
          </a:xfrm>
        </p:grpSpPr>
        <p:sp>
          <p:nvSpPr>
            <p:cNvPr id="11" name="流程图: 磁盘 10"/>
            <p:cNvSpPr/>
            <p:nvPr/>
          </p:nvSpPr>
          <p:spPr>
            <a:xfrm rot="5400000">
              <a:off x="5321578" y="2300332"/>
              <a:ext cx="677920" cy="1907627"/>
            </a:xfrm>
            <a:prstGeom prst="flowChartMagneticDisk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75045" y="3035767"/>
              <a:ext cx="1032655" cy="455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Queue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队列</a:t>
              </a:r>
            </a:p>
          </p:txBody>
        </p:sp>
      </p:grpSp>
      <p:cxnSp>
        <p:nvCxnSpPr>
          <p:cNvPr id="27" name="直接连接符 26"/>
          <p:cNvCxnSpPr>
            <a:stCxn id="4" idx="3"/>
            <a:endCxn id="10" idx="1"/>
          </p:cNvCxnSpPr>
          <p:nvPr/>
        </p:nvCxnSpPr>
        <p:spPr>
          <a:xfrm>
            <a:off x="1690257" y="3233127"/>
            <a:ext cx="1044988" cy="7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1"/>
            <a:endCxn id="7" idx="4"/>
          </p:cNvCxnSpPr>
          <p:nvPr/>
        </p:nvCxnSpPr>
        <p:spPr>
          <a:xfrm>
            <a:off x="6656395" y="2456551"/>
            <a:ext cx="1455173" cy="77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7958627" y="2020406"/>
            <a:ext cx="2971847" cy="2295786"/>
            <a:chOff x="12038" y="2696"/>
            <a:chExt cx="5946" cy="4593"/>
          </a:xfrm>
        </p:grpSpPr>
        <p:sp>
          <p:nvSpPr>
            <p:cNvPr id="28" name="矩形 27"/>
            <p:cNvSpPr/>
            <p:nvPr/>
          </p:nvSpPr>
          <p:spPr>
            <a:xfrm>
              <a:off x="12038" y="2696"/>
              <a:ext cx="4759" cy="45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流程图: 磁盘 6"/>
            <p:cNvSpPr/>
            <p:nvPr/>
          </p:nvSpPr>
          <p:spPr>
            <a:xfrm rot="5400000">
              <a:off x="12611" y="3109"/>
              <a:ext cx="3488" cy="4022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-1" fmla="*/ 10000 w 10000"/>
                <a:gd name="connsiteY0-2" fmla="*/ 1667 h 10000"/>
                <a:gd name="connsiteX1-3" fmla="*/ 5000 w 10000"/>
                <a:gd name="connsiteY1-4" fmla="*/ 3334 h 10000"/>
                <a:gd name="connsiteX2-5" fmla="*/ 0 w 10000"/>
                <a:gd name="connsiteY2-6" fmla="*/ 1667 h 10000"/>
                <a:gd name="connsiteX0-7" fmla="*/ 0 w 10000"/>
                <a:gd name="connsiteY0-8" fmla="*/ 1667 h 10000"/>
                <a:gd name="connsiteX1-9" fmla="*/ 5000 w 10000"/>
                <a:gd name="connsiteY1-10" fmla="*/ 0 h 10000"/>
                <a:gd name="connsiteX2-11" fmla="*/ 10000 w 10000"/>
                <a:gd name="connsiteY2-12" fmla="*/ 1667 h 10000"/>
                <a:gd name="connsiteX3-13" fmla="*/ 10000 w 10000"/>
                <a:gd name="connsiteY3-14" fmla="*/ 8333 h 10000"/>
                <a:gd name="connsiteX4-15" fmla="*/ 5000 w 10000"/>
                <a:gd name="connsiteY4-16" fmla="*/ 10000 h 10000"/>
                <a:gd name="connsiteX5-17" fmla="*/ 0 w 10000"/>
                <a:gd name="connsiteY5-18" fmla="*/ 8333 h 10000"/>
                <a:gd name="connsiteX6-19" fmla="*/ 0 w 10000"/>
                <a:gd name="connsiteY6-20" fmla="*/ 1667 h 10000"/>
                <a:gd name="connsiteX0-21" fmla="*/ 0 w 10000"/>
                <a:gd name="connsiteY0-22" fmla="*/ 1667 h 10000"/>
                <a:gd name="connsiteX1-23" fmla="*/ 5000 w 10000"/>
                <a:gd name="connsiteY1-24" fmla="*/ 0 h 10000"/>
                <a:gd name="connsiteX2-25" fmla="*/ 10000 w 10000"/>
                <a:gd name="connsiteY2-26" fmla="*/ 1667 h 10000"/>
                <a:gd name="connsiteX3-27" fmla="*/ 10000 w 10000"/>
                <a:gd name="connsiteY3-28" fmla="*/ 8333 h 10000"/>
                <a:gd name="connsiteX4-29" fmla="*/ 5000 w 10000"/>
                <a:gd name="connsiteY4-30" fmla="*/ 10000 h 10000"/>
                <a:gd name="connsiteX5-31" fmla="*/ 0 w 10000"/>
                <a:gd name="connsiteY5-32" fmla="*/ 8333 h 10000"/>
                <a:gd name="connsiteX6-33" fmla="*/ 0 w 10000"/>
                <a:gd name="connsiteY6-34" fmla="*/ 1667 h 10000"/>
                <a:gd name="connsiteX0-35" fmla="*/ 10000 w 10000"/>
                <a:gd name="connsiteY0-36" fmla="*/ 1667 h 10000"/>
                <a:gd name="connsiteX1-37" fmla="*/ 5042 w 10000"/>
                <a:gd name="connsiteY1-38" fmla="*/ 2881 h 10000"/>
                <a:gd name="connsiteX2-39" fmla="*/ 0 w 10000"/>
                <a:gd name="connsiteY2-40" fmla="*/ 1667 h 10000"/>
                <a:gd name="connsiteX0-41" fmla="*/ 0 w 10000"/>
                <a:gd name="connsiteY0-42" fmla="*/ 1667 h 10000"/>
                <a:gd name="connsiteX1-43" fmla="*/ 5000 w 10000"/>
                <a:gd name="connsiteY1-44" fmla="*/ 0 h 10000"/>
                <a:gd name="connsiteX2-45" fmla="*/ 10000 w 10000"/>
                <a:gd name="connsiteY2-46" fmla="*/ 1667 h 10000"/>
                <a:gd name="connsiteX3-47" fmla="*/ 10000 w 10000"/>
                <a:gd name="connsiteY3-48" fmla="*/ 8333 h 10000"/>
                <a:gd name="connsiteX4-49" fmla="*/ 5000 w 10000"/>
                <a:gd name="connsiteY4-50" fmla="*/ 10000 h 10000"/>
                <a:gd name="connsiteX5-51" fmla="*/ 0 w 10000"/>
                <a:gd name="connsiteY5-52" fmla="*/ 8333 h 10000"/>
                <a:gd name="connsiteX6-53" fmla="*/ 0 w 10000"/>
                <a:gd name="connsiteY6-54" fmla="*/ 166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3" y="connsiteY3-14"/>
                </a:cxn>
                <a:cxn ang="0">
                  <a:pos x="connsiteX4-15" y="connsiteY4-16"/>
                </a:cxn>
                <a:cxn ang="0">
                  <a:pos x="connsiteX5-17" y="connsiteY5-18"/>
                </a:cxn>
                <a:cxn ang="0">
                  <a:pos x="connsiteX6-19" y="connsiteY6-20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803" y="2881"/>
                    <a:pt x="5042" y="2881"/>
                  </a:cubicBezTo>
                  <a:cubicBezTo>
                    <a:pt x="2281" y="2881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695" y="2774"/>
              <a:ext cx="2647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/>
                <a:t>Connection </a:t>
              </a:r>
              <a:r>
                <a:rPr lang="zh-CN" altLang="en-US" sz="1050" dirty="0" smtClean="0"/>
                <a:t>连接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618" y="3881"/>
              <a:ext cx="2532" cy="709"/>
              <a:chOff x="7777656" y="1856386"/>
              <a:chExt cx="1608082" cy="450339"/>
            </a:xfrm>
          </p:grpSpPr>
          <p:sp>
            <p:nvSpPr>
              <p:cNvPr id="16" name="流程图: 磁盘 15"/>
              <p:cNvSpPr/>
              <p:nvPr/>
            </p:nvSpPr>
            <p:spPr>
              <a:xfrm rot="5400000">
                <a:off x="8356527" y="1277515"/>
                <a:ext cx="450339" cy="1608082"/>
              </a:xfrm>
              <a:custGeom>
                <a:avLst/>
                <a:gdLst>
                  <a:gd name="connsiteX0" fmla="*/ 0 w 10000"/>
                  <a:gd name="connsiteY0" fmla="*/ 1667 h 10000"/>
                  <a:gd name="connsiteX1" fmla="*/ 5000 w 10000"/>
                  <a:gd name="connsiteY1" fmla="*/ 0 h 10000"/>
                  <a:gd name="connsiteX2" fmla="*/ 10000 w 10000"/>
                  <a:gd name="connsiteY2" fmla="*/ 1667 h 10000"/>
                  <a:gd name="connsiteX3" fmla="*/ 10000 w 10000"/>
                  <a:gd name="connsiteY3" fmla="*/ 8333 h 10000"/>
                  <a:gd name="connsiteX4" fmla="*/ 5000 w 10000"/>
                  <a:gd name="connsiteY4" fmla="*/ 10000 h 10000"/>
                  <a:gd name="connsiteX5" fmla="*/ 0 w 10000"/>
                  <a:gd name="connsiteY5" fmla="*/ 8333 h 10000"/>
                  <a:gd name="connsiteX6" fmla="*/ 0 w 10000"/>
                  <a:gd name="connsiteY6" fmla="*/ 1667 h 10000"/>
                  <a:gd name="connsiteX0-1" fmla="*/ 10000 w 10000"/>
                  <a:gd name="connsiteY0-2" fmla="*/ 1667 h 10000"/>
                  <a:gd name="connsiteX1-3" fmla="*/ 5000 w 10000"/>
                  <a:gd name="connsiteY1-4" fmla="*/ 3334 h 10000"/>
                  <a:gd name="connsiteX2-5" fmla="*/ 0 w 10000"/>
                  <a:gd name="connsiteY2-6" fmla="*/ 1667 h 10000"/>
                  <a:gd name="connsiteX0-7" fmla="*/ 0 w 10000"/>
                  <a:gd name="connsiteY0-8" fmla="*/ 1667 h 10000"/>
                  <a:gd name="connsiteX1-9" fmla="*/ 5000 w 10000"/>
                  <a:gd name="connsiteY1-10" fmla="*/ 0 h 10000"/>
                  <a:gd name="connsiteX2-11" fmla="*/ 10000 w 10000"/>
                  <a:gd name="connsiteY2-12" fmla="*/ 1667 h 10000"/>
                  <a:gd name="connsiteX3-13" fmla="*/ 10000 w 10000"/>
                  <a:gd name="connsiteY3-14" fmla="*/ 8333 h 10000"/>
                  <a:gd name="connsiteX4-15" fmla="*/ 5000 w 10000"/>
                  <a:gd name="connsiteY4-16" fmla="*/ 10000 h 10000"/>
                  <a:gd name="connsiteX5-17" fmla="*/ 0 w 10000"/>
                  <a:gd name="connsiteY5-18" fmla="*/ 8333 h 10000"/>
                  <a:gd name="connsiteX6-19" fmla="*/ 0 w 10000"/>
                  <a:gd name="connsiteY6-20" fmla="*/ 1667 h 10000"/>
                  <a:gd name="connsiteX0-21" fmla="*/ 0 w 10000"/>
                  <a:gd name="connsiteY0-22" fmla="*/ 1667 h 10000"/>
                  <a:gd name="connsiteX1-23" fmla="*/ 5000 w 10000"/>
                  <a:gd name="connsiteY1-24" fmla="*/ 0 h 10000"/>
                  <a:gd name="connsiteX2-25" fmla="*/ 10000 w 10000"/>
                  <a:gd name="connsiteY2-26" fmla="*/ 1667 h 10000"/>
                  <a:gd name="connsiteX3-27" fmla="*/ 10000 w 10000"/>
                  <a:gd name="connsiteY3-28" fmla="*/ 8333 h 10000"/>
                  <a:gd name="connsiteX4-29" fmla="*/ 5000 w 10000"/>
                  <a:gd name="connsiteY4-30" fmla="*/ 10000 h 10000"/>
                  <a:gd name="connsiteX5-31" fmla="*/ 0 w 10000"/>
                  <a:gd name="connsiteY5-32" fmla="*/ 8333 h 10000"/>
                  <a:gd name="connsiteX6-33" fmla="*/ 0 w 10000"/>
                  <a:gd name="connsiteY6-34" fmla="*/ 1667 h 10000"/>
                  <a:gd name="connsiteX0-35" fmla="*/ 10000 w 10000"/>
                  <a:gd name="connsiteY0-36" fmla="*/ 1667 h 10000"/>
                  <a:gd name="connsiteX1-37" fmla="*/ 5000 w 10000"/>
                  <a:gd name="connsiteY1-38" fmla="*/ 3334 h 10000"/>
                  <a:gd name="connsiteX2-39" fmla="*/ 0 w 10000"/>
                  <a:gd name="connsiteY2-40" fmla="*/ 1667 h 10000"/>
                  <a:gd name="connsiteX0-41" fmla="*/ 0 w 10000"/>
                  <a:gd name="connsiteY0-42" fmla="*/ 1667 h 10000"/>
                  <a:gd name="connsiteX1-43" fmla="*/ 5000 w 10000"/>
                  <a:gd name="connsiteY1-44" fmla="*/ 0 h 10000"/>
                  <a:gd name="connsiteX2-45" fmla="*/ 10000 w 10000"/>
                  <a:gd name="connsiteY2-46" fmla="*/ 1667 h 10000"/>
                  <a:gd name="connsiteX3-47" fmla="*/ 10000 w 10000"/>
                  <a:gd name="connsiteY3-48" fmla="*/ 8333 h 10000"/>
                  <a:gd name="connsiteX4-49" fmla="*/ 5000 w 10000"/>
                  <a:gd name="connsiteY4-50" fmla="*/ 10000 h 10000"/>
                  <a:gd name="connsiteX5-51" fmla="*/ 0 w 10000"/>
                  <a:gd name="connsiteY5-52" fmla="*/ 8333 h 10000"/>
                  <a:gd name="connsiteX6-53" fmla="*/ 0 w 10000"/>
                  <a:gd name="connsiteY6-54" fmla="*/ 166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13" y="connsiteY3-14"/>
                  </a:cxn>
                  <a:cxn ang="0">
                    <a:pos x="connsiteX4-15" y="connsiteY4-16"/>
                  </a:cxn>
                  <a:cxn ang="0">
                    <a:pos x="connsiteX5-17" y="connsiteY5-18"/>
                  </a:cxn>
                  <a:cxn ang="0">
                    <a:pos x="connsiteX6-19" y="connsiteY6-20"/>
                  </a:cxn>
                </a:cxnLst>
                <a:rect l="l" t="t" r="r" b="b"/>
                <a:pathLst>
                  <a:path w="10000" h="10000" stroke="0" extrusionOk="0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  <a:path w="10000" h="10000" fill="none" extrusionOk="0">
                    <a:moveTo>
                      <a:pt x="10000" y="1667"/>
                    </a:moveTo>
                    <a:cubicBezTo>
                      <a:pt x="10000" y="2588"/>
                      <a:pt x="7761" y="3334"/>
                      <a:pt x="5000" y="3334"/>
                    </a:cubicBezTo>
                    <a:cubicBezTo>
                      <a:pt x="2239" y="3334"/>
                      <a:pt x="0" y="2588"/>
                      <a:pt x="0" y="1667"/>
                    </a:cubicBezTo>
                  </a:path>
                  <a:path w="10000" h="10000" fill="none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845975" y="1896889"/>
                <a:ext cx="1221810" cy="32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050" dirty="0" smtClean="0">
                    <a:solidFill>
                      <a:schemeClr val="bg1"/>
                    </a:solidFill>
                  </a:rPr>
                  <a:t>Channel </a:t>
                </a:r>
                <a:r>
                  <a:rPr lang="zh-CN" altLang="en-US" sz="1050" dirty="0" smtClean="0">
                    <a:solidFill>
                      <a:schemeClr val="bg1"/>
                    </a:solidFill>
                  </a:rPr>
                  <a:t>信道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2618" y="4699"/>
              <a:ext cx="2532" cy="709"/>
              <a:chOff x="7777656" y="1856386"/>
              <a:chExt cx="1608082" cy="450339"/>
            </a:xfrm>
          </p:grpSpPr>
          <p:sp>
            <p:nvSpPr>
              <p:cNvPr id="20" name="流程图: 磁盘 15"/>
              <p:cNvSpPr/>
              <p:nvPr/>
            </p:nvSpPr>
            <p:spPr>
              <a:xfrm rot="5400000">
                <a:off x="8356527" y="1277515"/>
                <a:ext cx="450339" cy="1608082"/>
              </a:xfrm>
              <a:custGeom>
                <a:avLst/>
                <a:gdLst>
                  <a:gd name="connsiteX0" fmla="*/ 0 w 10000"/>
                  <a:gd name="connsiteY0" fmla="*/ 1667 h 10000"/>
                  <a:gd name="connsiteX1" fmla="*/ 5000 w 10000"/>
                  <a:gd name="connsiteY1" fmla="*/ 0 h 10000"/>
                  <a:gd name="connsiteX2" fmla="*/ 10000 w 10000"/>
                  <a:gd name="connsiteY2" fmla="*/ 1667 h 10000"/>
                  <a:gd name="connsiteX3" fmla="*/ 10000 w 10000"/>
                  <a:gd name="connsiteY3" fmla="*/ 8333 h 10000"/>
                  <a:gd name="connsiteX4" fmla="*/ 5000 w 10000"/>
                  <a:gd name="connsiteY4" fmla="*/ 10000 h 10000"/>
                  <a:gd name="connsiteX5" fmla="*/ 0 w 10000"/>
                  <a:gd name="connsiteY5" fmla="*/ 8333 h 10000"/>
                  <a:gd name="connsiteX6" fmla="*/ 0 w 10000"/>
                  <a:gd name="connsiteY6" fmla="*/ 1667 h 10000"/>
                  <a:gd name="connsiteX0-1" fmla="*/ 10000 w 10000"/>
                  <a:gd name="connsiteY0-2" fmla="*/ 1667 h 10000"/>
                  <a:gd name="connsiteX1-3" fmla="*/ 5000 w 10000"/>
                  <a:gd name="connsiteY1-4" fmla="*/ 3334 h 10000"/>
                  <a:gd name="connsiteX2-5" fmla="*/ 0 w 10000"/>
                  <a:gd name="connsiteY2-6" fmla="*/ 1667 h 10000"/>
                  <a:gd name="connsiteX0-7" fmla="*/ 0 w 10000"/>
                  <a:gd name="connsiteY0-8" fmla="*/ 1667 h 10000"/>
                  <a:gd name="connsiteX1-9" fmla="*/ 5000 w 10000"/>
                  <a:gd name="connsiteY1-10" fmla="*/ 0 h 10000"/>
                  <a:gd name="connsiteX2-11" fmla="*/ 10000 w 10000"/>
                  <a:gd name="connsiteY2-12" fmla="*/ 1667 h 10000"/>
                  <a:gd name="connsiteX3-13" fmla="*/ 10000 w 10000"/>
                  <a:gd name="connsiteY3-14" fmla="*/ 8333 h 10000"/>
                  <a:gd name="connsiteX4-15" fmla="*/ 5000 w 10000"/>
                  <a:gd name="connsiteY4-16" fmla="*/ 10000 h 10000"/>
                  <a:gd name="connsiteX5-17" fmla="*/ 0 w 10000"/>
                  <a:gd name="connsiteY5-18" fmla="*/ 8333 h 10000"/>
                  <a:gd name="connsiteX6-19" fmla="*/ 0 w 10000"/>
                  <a:gd name="connsiteY6-20" fmla="*/ 1667 h 10000"/>
                  <a:gd name="connsiteX0-21" fmla="*/ 0 w 10000"/>
                  <a:gd name="connsiteY0-22" fmla="*/ 1667 h 10000"/>
                  <a:gd name="connsiteX1-23" fmla="*/ 5000 w 10000"/>
                  <a:gd name="connsiteY1-24" fmla="*/ 0 h 10000"/>
                  <a:gd name="connsiteX2-25" fmla="*/ 10000 w 10000"/>
                  <a:gd name="connsiteY2-26" fmla="*/ 1667 h 10000"/>
                  <a:gd name="connsiteX3-27" fmla="*/ 10000 w 10000"/>
                  <a:gd name="connsiteY3-28" fmla="*/ 8333 h 10000"/>
                  <a:gd name="connsiteX4-29" fmla="*/ 5000 w 10000"/>
                  <a:gd name="connsiteY4-30" fmla="*/ 10000 h 10000"/>
                  <a:gd name="connsiteX5-31" fmla="*/ 0 w 10000"/>
                  <a:gd name="connsiteY5-32" fmla="*/ 8333 h 10000"/>
                  <a:gd name="connsiteX6-33" fmla="*/ 0 w 10000"/>
                  <a:gd name="connsiteY6-34" fmla="*/ 1667 h 10000"/>
                  <a:gd name="connsiteX0-35" fmla="*/ 10000 w 10000"/>
                  <a:gd name="connsiteY0-36" fmla="*/ 1667 h 10000"/>
                  <a:gd name="connsiteX1-37" fmla="*/ 5000 w 10000"/>
                  <a:gd name="connsiteY1-38" fmla="*/ 3334 h 10000"/>
                  <a:gd name="connsiteX2-39" fmla="*/ 0 w 10000"/>
                  <a:gd name="connsiteY2-40" fmla="*/ 1667 h 10000"/>
                  <a:gd name="connsiteX0-41" fmla="*/ 0 w 10000"/>
                  <a:gd name="connsiteY0-42" fmla="*/ 1667 h 10000"/>
                  <a:gd name="connsiteX1-43" fmla="*/ 5000 w 10000"/>
                  <a:gd name="connsiteY1-44" fmla="*/ 0 h 10000"/>
                  <a:gd name="connsiteX2-45" fmla="*/ 10000 w 10000"/>
                  <a:gd name="connsiteY2-46" fmla="*/ 1667 h 10000"/>
                  <a:gd name="connsiteX3-47" fmla="*/ 10000 w 10000"/>
                  <a:gd name="connsiteY3-48" fmla="*/ 8333 h 10000"/>
                  <a:gd name="connsiteX4-49" fmla="*/ 5000 w 10000"/>
                  <a:gd name="connsiteY4-50" fmla="*/ 10000 h 10000"/>
                  <a:gd name="connsiteX5-51" fmla="*/ 0 w 10000"/>
                  <a:gd name="connsiteY5-52" fmla="*/ 8333 h 10000"/>
                  <a:gd name="connsiteX6-53" fmla="*/ 0 w 10000"/>
                  <a:gd name="connsiteY6-54" fmla="*/ 166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13" y="connsiteY3-14"/>
                  </a:cxn>
                  <a:cxn ang="0">
                    <a:pos x="connsiteX4-15" y="connsiteY4-16"/>
                  </a:cxn>
                  <a:cxn ang="0">
                    <a:pos x="connsiteX5-17" y="connsiteY5-18"/>
                  </a:cxn>
                  <a:cxn ang="0">
                    <a:pos x="connsiteX6-19" y="connsiteY6-20"/>
                  </a:cxn>
                </a:cxnLst>
                <a:rect l="l" t="t" r="r" b="b"/>
                <a:pathLst>
                  <a:path w="10000" h="10000" stroke="0" extrusionOk="0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  <a:path w="10000" h="10000" fill="none" extrusionOk="0">
                    <a:moveTo>
                      <a:pt x="10000" y="1667"/>
                    </a:moveTo>
                    <a:cubicBezTo>
                      <a:pt x="10000" y="2588"/>
                      <a:pt x="7761" y="3334"/>
                      <a:pt x="5000" y="3334"/>
                    </a:cubicBezTo>
                    <a:cubicBezTo>
                      <a:pt x="2239" y="3334"/>
                      <a:pt x="0" y="2588"/>
                      <a:pt x="0" y="1667"/>
                    </a:cubicBezTo>
                  </a:path>
                  <a:path w="10000" h="10000" fill="none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845975" y="1896889"/>
                <a:ext cx="1261884" cy="32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</a:rPr>
                  <a:t>  Channel </a:t>
                </a:r>
                <a:r>
                  <a:rPr lang="zh-CN" altLang="en-US" sz="1050" dirty="0" smtClean="0">
                    <a:solidFill>
                      <a:schemeClr val="bg1"/>
                    </a:solidFill>
                  </a:rPr>
                  <a:t>信道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2695" y="5546"/>
              <a:ext cx="2532" cy="709"/>
              <a:chOff x="7777656" y="1856386"/>
              <a:chExt cx="1608082" cy="450339"/>
            </a:xfrm>
          </p:grpSpPr>
          <p:sp>
            <p:nvSpPr>
              <p:cNvPr id="23" name="流程图: 磁盘 15"/>
              <p:cNvSpPr/>
              <p:nvPr/>
            </p:nvSpPr>
            <p:spPr>
              <a:xfrm rot="5400000">
                <a:off x="8356527" y="1277515"/>
                <a:ext cx="450339" cy="1608082"/>
              </a:xfrm>
              <a:custGeom>
                <a:avLst/>
                <a:gdLst>
                  <a:gd name="connsiteX0" fmla="*/ 0 w 10000"/>
                  <a:gd name="connsiteY0" fmla="*/ 1667 h 10000"/>
                  <a:gd name="connsiteX1" fmla="*/ 5000 w 10000"/>
                  <a:gd name="connsiteY1" fmla="*/ 0 h 10000"/>
                  <a:gd name="connsiteX2" fmla="*/ 10000 w 10000"/>
                  <a:gd name="connsiteY2" fmla="*/ 1667 h 10000"/>
                  <a:gd name="connsiteX3" fmla="*/ 10000 w 10000"/>
                  <a:gd name="connsiteY3" fmla="*/ 8333 h 10000"/>
                  <a:gd name="connsiteX4" fmla="*/ 5000 w 10000"/>
                  <a:gd name="connsiteY4" fmla="*/ 10000 h 10000"/>
                  <a:gd name="connsiteX5" fmla="*/ 0 w 10000"/>
                  <a:gd name="connsiteY5" fmla="*/ 8333 h 10000"/>
                  <a:gd name="connsiteX6" fmla="*/ 0 w 10000"/>
                  <a:gd name="connsiteY6" fmla="*/ 1667 h 10000"/>
                  <a:gd name="connsiteX0-1" fmla="*/ 10000 w 10000"/>
                  <a:gd name="connsiteY0-2" fmla="*/ 1667 h 10000"/>
                  <a:gd name="connsiteX1-3" fmla="*/ 5000 w 10000"/>
                  <a:gd name="connsiteY1-4" fmla="*/ 3334 h 10000"/>
                  <a:gd name="connsiteX2-5" fmla="*/ 0 w 10000"/>
                  <a:gd name="connsiteY2-6" fmla="*/ 1667 h 10000"/>
                  <a:gd name="connsiteX0-7" fmla="*/ 0 w 10000"/>
                  <a:gd name="connsiteY0-8" fmla="*/ 1667 h 10000"/>
                  <a:gd name="connsiteX1-9" fmla="*/ 5000 w 10000"/>
                  <a:gd name="connsiteY1-10" fmla="*/ 0 h 10000"/>
                  <a:gd name="connsiteX2-11" fmla="*/ 10000 w 10000"/>
                  <a:gd name="connsiteY2-12" fmla="*/ 1667 h 10000"/>
                  <a:gd name="connsiteX3-13" fmla="*/ 10000 w 10000"/>
                  <a:gd name="connsiteY3-14" fmla="*/ 8333 h 10000"/>
                  <a:gd name="connsiteX4-15" fmla="*/ 5000 w 10000"/>
                  <a:gd name="connsiteY4-16" fmla="*/ 10000 h 10000"/>
                  <a:gd name="connsiteX5-17" fmla="*/ 0 w 10000"/>
                  <a:gd name="connsiteY5-18" fmla="*/ 8333 h 10000"/>
                  <a:gd name="connsiteX6-19" fmla="*/ 0 w 10000"/>
                  <a:gd name="connsiteY6-20" fmla="*/ 1667 h 10000"/>
                  <a:gd name="connsiteX0-21" fmla="*/ 0 w 10000"/>
                  <a:gd name="connsiteY0-22" fmla="*/ 1667 h 10000"/>
                  <a:gd name="connsiteX1-23" fmla="*/ 5000 w 10000"/>
                  <a:gd name="connsiteY1-24" fmla="*/ 0 h 10000"/>
                  <a:gd name="connsiteX2-25" fmla="*/ 10000 w 10000"/>
                  <a:gd name="connsiteY2-26" fmla="*/ 1667 h 10000"/>
                  <a:gd name="connsiteX3-27" fmla="*/ 10000 w 10000"/>
                  <a:gd name="connsiteY3-28" fmla="*/ 8333 h 10000"/>
                  <a:gd name="connsiteX4-29" fmla="*/ 5000 w 10000"/>
                  <a:gd name="connsiteY4-30" fmla="*/ 10000 h 10000"/>
                  <a:gd name="connsiteX5-31" fmla="*/ 0 w 10000"/>
                  <a:gd name="connsiteY5-32" fmla="*/ 8333 h 10000"/>
                  <a:gd name="connsiteX6-33" fmla="*/ 0 w 10000"/>
                  <a:gd name="connsiteY6-34" fmla="*/ 1667 h 10000"/>
                  <a:gd name="connsiteX0-35" fmla="*/ 10000 w 10000"/>
                  <a:gd name="connsiteY0-36" fmla="*/ 1667 h 10000"/>
                  <a:gd name="connsiteX1-37" fmla="*/ 5000 w 10000"/>
                  <a:gd name="connsiteY1-38" fmla="*/ 3334 h 10000"/>
                  <a:gd name="connsiteX2-39" fmla="*/ 0 w 10000"/>
                  <a:gd name="connsiteY2-40" fmla="*/ 1667 h 10000"/>
                  <a:gd name="connsiteX0-41" fmla="*/ 0 w 10000"/>
                  <a:gd name="connsiteY0-42" fmla="*/ 1667 h 10000"/>
                  <a:gd name="connsiteX1-43" fmla="*/ 5000 w 10000"/>
                  <a:gd name="connsiteY1-44" fmla="*/ 0 h 10000"/>
                  <a:gd name="connsiteX2-45" fmla="*/ 10000 w 10000"/>
                  <a:gd name="connsiteY2-46" fmla="*/ 1667 h 10000"/>
                  <a:gd name="connsiteX3-47" fmla="*/ 10000 w 10000"/>
                  <a:gd name="connsiteY3-48" fmla="*/ 8333 h 10000"/>
                  <a:gd name="connsiteX4-49" fmla="*/ 5000 w 10000"/>
                  <a:gd name="connsiteY4-50" fmla="*/ 10000 h 10000"/>
                  <a:gd name="connsiteX5-51" fmla="*/ 0 w 10000"/>
                  <a:gd name="connsiteY5-52" fmla="*/ 8333 h 10000"/>
                  <a:gd name="connsiteX6-53" fmla="*/ 0 w 10000"/>
                  <a:gd name="connsiteY6-54" fmla="*/ 166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13" y="connsiteY3-14"/>
                  </a:cxn>
                  <a:cxn ang="0">
                    <a:pos x="connsiteX4-15" y="connsiteY4-16"/>
                  </a:cxn>
                  <a:cxn ang="0">
                    <a:pos x="connsiteX5-17" y="connsiteY5-18"/>
                  </a:cxn>
                  <a:cxn ang="0">
                    <a:pos x="connsiteX6-19" y="connsiteY6-20"/>
                  </a:cxn>
                </a:cxnLst>
                <a:rect l="l" t="t" r="r" b="b"/>
                <a:pathLst>
                  <a:path w="10000" h="10000" stroke="0" extrusionOk="0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  <a:path w="10000" h="10000" fill="none" extrusionOk="0">
                    <a:moveTo>
                      <a:pt x="10000" y="1667"/>
                    </a:moveTo>
                    <a:cubicBezTo>
                      <a:pt x="10000" y="2588"/>
                      <a:pt x="7761" y="3334"/>
                      <a:pt x="5000" y="3334"/>
                    </a:cubicBezTo>
                    <a:cubicBezTo>
                      <a:pt x="2239" y="3334"/>
                      <a:pt x="0" y="2588"/>
                      <a:pt x="0" y="1667"/>
                    </a:cubicBezTo>
                  </a:path>
                  <a:path w="10000" h="10000" fill="none">
                    <a:moveTo>
                      <a:pt x="0" y="1667"/>
                    </a:moveTo>
                    <a:cubicBezTo>
                      <a:pt x="0" y="746"/>
                      <a:pt x="2239" y="0"/>
                      <a:pt x="5000" y="0"/>
                    </a:cubicBezTo>
                    <a:cubicBezTo>
                      <a:pt x="7761" y="0"/>
                      <a:pt x="10000" y="746"/>
                      <a:pt x="10000" y="1667"/>
                    </a:cubicBezTo>
                    <a:lnTo>
                      <a:pt x="10000" y="8333"/>
                    </a:lnTo>
                    <a:cubicBezTo>
                      <a:pt x="10000" y="9254"/>
                      <a:pt x="7761" y="10000"/>
                      <a:pt x="5000" y="10000"/>
                    </a:cubicBezTo>
                    <a:cubicBezTo>
                      <a:pt x="2239" y="10000"/>
                      <a:pt x="0" y="9254"/>
                      <a:pt x="0" y="8333"/>
                    </a:cubicBezTo>
                    <a:lnTo>
                      <a:pt x="0" y="1667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845975" y="1896889"/>
                <a:ext cx="1261884" cy="32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chemeClr val="bg1"/>
                    </a:solidFill>
                  </a:rPr>
                  <a:t>  Channel </a:t>
                </a:r>
                <a:r>
                  <a:rPr lang="zh-CN" altLang="en-US" sz="1050" dirty="0" smtClean="0">
                    <a:solidFill>
                      <a:schemeClr val="bg1"/>
                    </a:solidFill>
                  </a:rPr>
                  <a:t>信道</a:t>
                </a:r>
              </a:p>
            </p:txBody>
          </p:sp>
        </p:grpSp>
        <p:cxnSp>
          <p:nvCxnSpPr>
            <p:cNvPr id="32" name="直接连接符 31"/>
            <p:cNvCxnSpPr>
              <a:stCxn id="7" idx="1"/>
              <a:endCxn id="8" idx="1"/>
            </p:cNvCxnSpPr>
            <p:nvPr/>
          </p:nvCxnSpPr>
          <p:spPr>
            <a:xfrm flipV="1">
              <a:off x="15025" y="5115"/>
              <a:ext cx="2959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772823" y="839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5672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682698" y="5035648"/>
            <a:ext cx="2474116" cy="146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WebUI</a:t>
            </a:r>
            <a:r>
              <a:rPr lang="zh-CN" altLang="en-US" dirty="0" smtClean="0"/>
              <a:t>管理系统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15672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38520" y="753666"/>
            <a:ext cx="191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rabbitmq</a:t>
            </a:r>
            <a:endParaRPr lang="zh-CN" altLang="en-US" sz="36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1602"/>
              </p:ext>
            </p:extLst>
          </p:nvPr>
        </p:nvGraphicFramePr>
        <p:xfrm>
          <a:off x="247178" y="974132"/>
          <a:ext cx="15128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>
                  <a:extLst>
                    <a:ext uri="{9D8B030D-6E8A-4147-A177-3AD203B41FA5}">
                      <a16:colId xmlns:a16="http://schemas.microsoft.com/office/drawing/2014/main" val="2619793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消息头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消息本身的属性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Routing-Key]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消息体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内容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38125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9933"/>
              </p:ext>
            </p:extLst>
          </p:nvPr>
        </p:nvGraphicFramePr>
        <p:xfrm>
          <a:off x="1791446" y="2947701"/>
          <a:ext cx="539941" cy="51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41">
                  <a:extLst>
                    <a:ext uri="{9D8B030D-6E8A-4147-A177-3AD203B41FA5}">
                      <a16:colId xmlns:a16="http://schemas.microsoft.com/office/drawing/2014/main" val="3014921080"/>
                    </a:ext>
                  </a:extLst>
                </a:gridCol>
              </a:tblGrid>
              <a:tr h="25715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0758"/>
                  </a:ext>
                </a:extLst>
              </a:tr>
              <a:tr h="257151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13077"/>
                  </a:ext>
                </a:extLst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4748767" y="2954830"/>
            <a:ext cx="1907627" cy="457667"/>
            <a:chOff x="4706724" y="2915186"/>
            <a:chExt cx="1907627" cy="677920"/>
          </a:xfrm>
        </p:grpSpPr>
        <p:sp>
          <p:nvSpPr>
            <p:cNvPr id="40" name="流程图: 磁盘 39"/>
            <p:cNvSpPr/>
            <p:nvPr/>
          </p:nvSpPr>
          <p:spPr>
            <a:xfrm rot="5400000">
              <a:off x="5321578" y="2300332"/>
              <a:ext cx="677920" cy="1907627"/>
            </a:xfrm>
            <a:prstGeom prst="flowChartMagneticDisk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775045" y="3035767"/>
              <a:ext cx="1032655" cy="455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Queue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队列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74837" y="3538136"/>
            <a:ext cx="1907627" cy="457667"/>
            <a:chOff x="4706724" y="2915186"/>
            <a:chExt cx="1907627" cy="677920"/>
          </a:xfrm>
        </p:grpSpPr>
        <p:sp>
          <p:nvSpPr>
            <p:cNvPr id="44" name="流程图: 磁盘 43"/>
            <p:cNvSpPr/>
            <p:nvPr/>
          </p:nvSpPr>
          <p:spPr>
            <a:xfrm rot="5400000">
              <a:off x="5321578" y="2300332"/>
              <a:ext cx="677920" cy="1907627"/>
            </a:xfrm>
            <a:prstGeom prst="flowChartMagneticDisk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775045" y="3035767"/>
              <a:ext cx="1032655" cy="455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Queue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队列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146424" y="2799147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Binding</a:t>
            </a:r>
          </a:p>
          <a:p>
            <a:r>
              <a:rPr lang="zh-CN" altLang="en-US" sz="1400" dirty="0"/>
              <a:t>绑定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006182" y="345420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Binding</a:t>
            </a:r>
          </a:p>
          <a:p>
            <a:r>
              <a:rPr lang="zh-CN" altLang="en-US" sz="1400" dirty="0"/>
              <a:t>绑定</a:t>
            </a:r>
          </a:p>
        </p:txBody>
      </p:sp>
      <p:cxnSp>
        <p:nvCxnSpPr>
          <p:cNvPr id="31" name="直接箭头连接符 30"/>
          <p:cNvCxnSpPr>
            <a:stCxn id="11" idx="3"/>
          </p:cNvCxnSpPr>
          <p:nvPr/>
        </p:nvCxnSpPr>
        <p:spPr>
          <a:xfrm flipH="1">
            <a:off x="4055085" y="2456551"/>
            <a:ext cx="693683" cy="56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3"/>
            <a:endCxn id="10" idx="3"/>
          </p:cNvCxnSpPr>
          <p:nvPr/>
        </p:nvCxnSpPr>
        <p:spPr>
          <a:xfrm flipH="1" flipV="1">
            <a:off x="4017507" y="3241006"/>
            <a:ext cx="757331" cy="52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1"/>
          </p:cNvCxnSpPr>
          <p:nvPr/>
        </p:nvCxnSpPr>
        <p:spPr>
          <a:xfrm flipH="1">
            <a:off x="4055085" y="3190124"/>
            <a:ext cx="762003" cy="85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/>
          <p:cNvSpPr/>
          <p:nvPr/>
        </p:nvSpPr>
        <p:spPr>
          <a:xfrm>
            <a:off x="2679945" y="1866784"/>
            <a:ext cx="1282262" cy="788276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Exchange</a:t>
            </a:r>
          </a:p>
          <a:p>
            <a:pPr algn="ctr"/>
            <a:r>
              <a:rPr lang="zh-CN" altLang="en-US" sz="1600" dirty="0"/>
              <a:t>交换器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12" y="1045152"/>
            <a:ext cx="5064663" cy="4081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7670" y="2162337"/>
            <a:ext cx="516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生产者生产消息，发送到</a:t>
            </a:r>
            <a:r>
              <a:rPr lang="en-US" altLang="zh-CN" dirty="0" smtClean="0"/>
              <a:t>Exchange</a:t>
            </a:r>
          </a:p>
          <a:p>
            <a:r>
              <a:rPr lang="en-US" altLang="zh-CN" dirty="0" smtClean="0"/>
              <a:t>Exchange</a:t>
            </a:r>
            <a:r>
              <a:rPr lang="zh-CN" altLang="en-US" dirty="0" smtClean="0"/>
              <a:t>有路由规则，通过</a:t>
            </a:r>
            <a:r>
              <a:rPr lang="en-US" altLang="zh-CN" dirty="0" smtClean="0"/>
              <a:t>binding</a:t>
            </a:r>
            <a:r>
              <a:rPr lang="zh-CN" altLang="en-US" dirty="0" smtClean="0"/>
              <a:t>发到队列</a:t>
            </a:r>
            <a:r>
              <a:rPr lang="en-US" altLang="zh-CN" dirty="0" smtClean="0"/>
              <a:t>Queue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客户端依赖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934520"/>
            <a:ext cx="598516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&gt;com.rabbitmq&lt;/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&gt;amqp-client&lt;/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&gt;5.7.1&lt;/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8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简单模式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64" y="2500683"/>
            <a:ext cx="4971170" cy="1471911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1672" y="3770806"/>
            <a:ext cx="86590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904508" y="726971"/>
            <a:ext cx="7287492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ConnectionFactory f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ConnectionFactory();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f.setHost(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"localhost"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Connection connection = f.newConnection();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 channel = connection.createChannel();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queue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队列名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durable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是否持久化，如果为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则会持久化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服务器重启后仍存在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exclusive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是否独占，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则为独占队列，其他链接不能使用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autoDelete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是否自动删除消息，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则在使用完后删除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arguments – map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类型，其他参数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* */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channel.queueDeclare(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String message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"Hello Rabbit!"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发布消息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* exchange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发布到的交换器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routingKey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路由键，这里近似的看做队列名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props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其他属性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body –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消息体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channel.basicPublish(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message.getBytes());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 [x] Sent '"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message +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"'"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8982" y="3651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0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简单模式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64" y="2500683"/>
            <a:ext cx="4971170" cy="1471911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1672" y="3770806"/>
            <a:ext cx="86590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9785" y="983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59927" y="1353005"/>
            <a:ext cx="707967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DeliverCallback deliverCallback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DeliverCallback()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handle(String consumerTag, Delivery delivery)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String message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String(delivery.getBody(),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"UTF-8"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System.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 [x] Received '"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message +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"'"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CancelCallback emptyCallback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CancelCallback()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@Override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void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handle(String consumerTag)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channel.basicConsume(Sender.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deliverCallback, emptyCallback);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工作模式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4436"/>
            <a:ext cx="3561905" cy="105714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75564" y="1084915"/>
            <a:ext cx="6096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消息产生者将消息放入队列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消费者可以有多个,消费者1,消费者2同时监听同一个队列,消息被消费。C1 C2共同争抢当前的消息队列内容,谁先拿到谁负责消费消息(隐患：高并发情况下,默认会产生某一个消息被多个消费者共同使用,可以设置一个开关(syncronize) 保证一条消息只能被一个消费者使用)。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发布消息与简单模式相同</a:t>
            </a:r>
            <a:endParaRPr lang="en-US" altLang="zh-CN" sz="24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接受消息，增加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autoACK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9922" y="5023562"/>
            <a:ext cx="6733310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boolean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autoAck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channel.basicConsume(NewTask.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QUEUE_NAME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autoAck,deliverCallback, emptyCallback);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增加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autoACK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将会确认消息消费，另一方无法消费到信息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发布</a:t>
            </a:r>
            <a:r>
              <a:rPr lang="zh-CN" altLang="en-US" dirty="0"/>
              <a:t>订阅  </a:t>
            </a:r>
            <a:r>
              <a:rPr lang="en-US" altLang="zh-CN" dirty="0"/>
              <a:t>publish/subscribe (</a:t>
            </a:r>
            <a:r>
              <a:rPr lang="zh-CN" altLang="en-US" dirty="0"/>
              <a:t>广播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62368" cy="1915102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4500679"/>
            <a:ext cx="77031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声明交换器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channel.exchangeDeclare(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"logs"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BuiltinExchangeType.</a:t>
            </a:r>
            <a:r>
              <a:rPr kumimoji="0" lang="zh-CN" altLang="zh-CN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FANOUT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message 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"[info] publishing logs"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发布消息</a:t>
            </a:r>
            <a:br>
              <a:rPr kumimoji="0" lang="zh-CN" altLang="zh-CN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channel.basicPublish(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"logs"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message.getBytes(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"UTF-8"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00568" y="1617069"/>
            <a:ext cx="55556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每个消费者监听自己的队列；生产者将消息发给broker，由交换机将消息转发到绑定此交换机的每个队列，每个绑定交换机的队列都将接收到消息。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发送时，指定发送到</a:t>
            </a:r>
            <a:r>
              <a:rPr lang="en-US" altLang="zh-CN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exchange</a:t>
            </a: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而不是</a:t>
            </a:r>
            <a:r>
              <a:rPr lang="en-US" altLang="zh-CN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Queue</a:t>
            </a: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en-US" altLang="zh-CN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exchange</a:t>
            </a: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为</a:t>
            </a:r>
            <a:r>
              <a:rPr lang="en-US" altLang="zh-CN" sz="2400" dirty="0" err="1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fanout</a:t>
            </a:r>
            <a:r>
              <a:rPr lang="zh-CN" altLang="en-US" sz="24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类型</a:t>
            </a:r>
            <a:endParaRPr lang="en-US" altLang="zh-CN" sz="24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827" y="241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生产者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15363" y="2413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交换器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30596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71089" y="1471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发布</a:t>
            </a:r>
            <a:r>
              <a:rPr lang="zh-CN" altLang="en-US" dirty="0"/>
              <a:t>订阅  </a:t>
            </a:r>
            <a:r>
              <a:rPr lang="en-US" altLang="zh-CN" dirty="0"/>
              <a:t>publish/subscribe (</a:t>
            </a:r>
            <a:r>
              <a:rPr lang="zh-CN" altLang="en-US" dirty="0"/>
              <a:t>广播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30049" y="3194138"/>
            <a:ext cx="2141951" cy="16283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x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561556" y="2079321"/>
            <a:ext cx="2693096" cy="116492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73064" y="4380130"/>
            <a:ext cx="2693096" cy="116492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" idx="7"/>
            <a:endCxn id="4" idx="1"/>
          </p:cNvCxnSpPr>
          <p:nvPr/>
        </p:nvCxnSpPr>
        <p:spPr>
          <a:xfrm flipV="1">
            <a:off x="4258319" y="2661781"/>
            <a:ext cx="1303237" cy="77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8" idx="1"/>
          </p:cNvCxnSpPr>
          <p:nvPr/>
        </p:nvCxnSpPr>
        <p:spPr>
          <a:xfrm>
            <a:off x="4258319" y="4584050"/>
            <a:ext cx="1314745" cy="37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" idx="2"/>
          </p:cNvCxnSpPr>
          <p:nvPr/>
        </p:nvCxnSpPr>
        <p:spPr>
          <a:xfrm>
            <a:off x="576197" y="4008329"/>
            <a:ext cx="185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8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835</Words>
  <Application>Microsoft Office PowerPoint</Application>
  <PresentationFormat>宽屏</PresentationFormat>
  <Paragraphs>125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等线</vt:lpstr>
      <vt:lpstr>微软雅黑</vt:lpstr>
      <vt:lpstr>Arial</vt:lpstr>
      <vt:lpstr>Calibri</vt:lpstr>
      <vt:lpstr>Open Sans</vt:lpstr>
      <vt:lpstr>Source Code Pro</vt:lpstr>
      <vt:lpstr>Wingdings</vt:lpstr>
      <vt:lpstr>Office 主题</vt:lpstr>
      <vt:lpstr>RabbitMQ</vt:lpstr>
      <vt:lpstr>PowerPoint 演示文稿</vt:lpstr>
      <vt:lpstr>PowerPoint 演示文稿</vt:lpstr>
      <vt:lpstr>Java 客户端依赖</vt:lpstr>
      <vt:lpstr>1.简单模式</vt:lpstr>
      <vt:lpstr>1.简单模式</vt:lpstr>
      <vt:lpstr>2.工作模式</vt:lpstr>
      <vt:lpstr>3.发布订阅  publish/subscribe (广播)</vt:lpstr>
      <vt:lpstr>3.发布订阅  publish/subscribe (广播)</vt:lpstr>
      <vt:lpstr>3.发布订阅  publish/subscribe (广播)</vt:lpstr>
      <vt:lpstr>4.路由 routing </vt:lpstr>
      <vt:lpstr>4.路由 routing </vt:lpstr>
      <vt:lpstr>4.路由 routing </vt:lpstr>
      <vt:lpstr>5.主题订阅 topic</vt:lpstr>
      <vt:lpstr>Exchange的类型</vt:lpstr>
      <vt:lpstr>消息确认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Lucas</dc:creator>
  <cp:lastModifiedBy>Lucas</cp:lastModifiedBy>
  <cp:revision>107</cp:revision>
  <dcterms:created xsi:type="dcterms:W3CDTF">2019-12-05T08:54:00Z</dcterms:created>
  <dcterms:modified xsi:type="dcterms:W3CDTF">2020-05-14T07:13:03Z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