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8" r:id="rId6"/>
    <p:sldId id="269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embeddedFontLst>
    <p:embeddedFont>
      <p:font typeface="나눔스퀘어라운드 ExtraBold" pitchFamily="50" charset="-127"/>
      <p:bold r:id="rId14"/>
    </p:embeddedFont>
    <p:embeddedFont>
      <p:font typeface="KoPubWorld돋움체 Light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나눔스퀘어라운드 Bold" pitchFamily="50" charset="-127"/>
      <p:bold r:id="rId18"/>
    </p:embeddedFont>
    <p:embeddedFont>
      <p:font typeface="KoPubWorld돋움체 Bold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FE2"/>
    <a:srgbClr val="CCFFFF"/>
    <a:srgbClr val="0CDCC8"/>
    <a:srgbClr val="36D2CE"/>
    <a:srgbClr val="64DECF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 autoAdjust="0"/>
  </p:normalViewPr>
  <p:slideViewPr>
    <p:cSldViewPr snapToGrid="0">
      <p:cViewPr varScale="1">
        <p:scale>
          <a:sx n="58" d="100"/>
          <a:sy n="58" d="100"/>
        </p:scale>
        <p:origin x="-108" y="-1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5692-2AE4-4E1A-AE3B-D547397B3AD0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0586-F98B-4A46-B8B5-C00ED41D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7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2465963" y="2637628"/>
            <a:ext cx="54874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금리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,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채권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,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FRN 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2593577" y="2256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2593577" y="221376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금융 상품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118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charset="-127"/>
                <a:ea typeface="KoPubWorld돋움체 Light" charset="-127"/>
                <a:cs typeface="KoPubWorld돋움체 Light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2530" y="1757375"/>
            <a:ext cx="2909454" cy="2063533"/>
            <a:chOff x="1092530" y="1757375"/>
            <a:chExt cx="2909454" cy="206353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1410218" y="1757375"/>
              <a:ext cx="1803325" cy="830997"/>
              <a:chOff x="6454034" y="2598003"/>
              <a:chExt cx="1803325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 smtClean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금</a:t>
                </a:r>
                <a:r>
                  <a:rPr lang="ko-KR" altLang="en-US" sz="3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리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92530" y="2897578"/>
              <a:ext cx="2909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금리의 종류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지표 금리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96405" y="1757375"/>
            <a:ext cx="2909454" cy="2617531"/>
            <a:chOff x="4796405" y="1757375"/>
            <a:chExt cx="2909454" cy="26175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5074713" y="1757375"/>
              <a:ext cx="1803325" cy="830997"/>
              <a:chOff x="6454034" y="2598003"/>
              <a:chExt cx="180332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채권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96405" y="2897578"/>
              <a:ext cx="29094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채권이란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특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성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분류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발행 조건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5)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관련 용어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00279" y="1757375"/>
            <a:ext cx="2909454" cy="2340532"/>
            <a:chOff x="8500279" y="1757375"/>
            <a:chExt cx="2909454" cy="234053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D308CA84-006B-484A-8754-1324C45CC9BF}"/>
                </a:ext>
              </a:extLst>
            </p:cNvPr>
            <p:cNvGrpSpPr/>
            <p:nvPr/>
          </p:nvGrpSpPr>
          <p:grpSpPr>
            <a:xfrm>
              <a:off x="8739207" y="1757375"/>
              <a:ext cx="1869049" cy="830997"/>
              <a:chOff x="3403338" y="2598003"/>
              <a:chExt cx="186904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0903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FRN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500279" y="2897578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277853" y="3787921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77853" y="2623605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38724" y="2623605"/>
            <a:ext cx="8476901" cy="1532567"/>
            <a:chOff x="1812757" y="1627909"/>
            <a:chExt cx="8476901" cy="1532567"/>
          </a:xfrm>
        </p:grpSpPr>
        <p:sp>
          <p:nvSpPr>
            <p:cNvPr id="2" name="타원 1"/>
            <p:cNvSpPr/>
            <p:nvPr/>
          </p:nvSpPr>
          <p:spPr>
            <a:xfrm>
              <a:off x="1812757" y="1997241"/>
              <a:ext cx="2005263" cy="9785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현재가치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8222932" y="2053385"/>
              <a:ext cx="2066726" cy="97856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미래가치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4379495" y="2213811"/>
              <a:ext cx="340092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4284345" y="2566733"/>
              <a:ext cx="349607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99610" y="1627909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할증금리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이자율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99610" y="2791144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2946" y="1427747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빌리거나 빌려준 돈에 대한 이자율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2945" y="5358063"/>
            <a:ext cx="8678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무위험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실질이자율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위험 프리미엄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명목이자율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물가상승률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 +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신용위험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유동성위험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0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494920" y="1315458"/>
            <a:ext cx="2043627" cy="5775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73615" y="1315458"/>
            <a:ext cx="2043627" cy="5775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3982" y="2085480"/>
            <a:ext cx="2545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Money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미만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CD, CP</a:t>
            </a: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6109" y="2118479"/>
            <a:ext cx="2458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Capital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이상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국공채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51329" y="3373859"/>
            <a:ext cx="5289341" cy="6873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일반적으로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장기금리가 단기 금리보다 더 높음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214704" y="4352214"/>
            <a:ext cx="2152410" cy="2129160"/>
            <a:chOff x="2498431" y="4352214"/>
            <a:chExt cx="2152410" cy="2129160"/>
          </a:xfrm>
        </p:grpSpPr>
        <p:pic>
          <p:nvPicPr>
            <p:cNvPr id="1026" name="Picture 2" descr="C:\Users\cyshin\Desktop\1476203-200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85EFE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431" y="4352214"/>
              <a:ext cx="1560343" cy="156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607214" y="6112042"/>
              <a:ext cx="2043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인플레이션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773594" y="4352214"/>
            <a:ext cx="1995274" cy="2145566"/>
            <a:chOff x="5531255" y="4352214"/>
            <a:chExt cx="1995274" cy="2145566"/>
          </a:xfrm>
        </p:grpSpPr>
        <p:pic>
          <p:nvPicPr>
            <p:cNvPr id="1029" name="Picture 5" descr="C:\Users\cyshin\Desktop\164649-200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85EFE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255" y="4352214"/>
              <a:ext cx="1759828" cy="1759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5745063" y="6128448"/>
              <a:ext cx="178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유동성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725576" y="4545775"/>
            <a:ext cx="1689557" cy="1952005"/>
            <a:chOff x="8891780" y="4529369"/>
            <a:chExt cx="1689557" cy="1952005"/>
          </a:xfrm>
        </p:grpSpPr>
        <p:pic>
          <p:nvPicPr>
            <p:cNvPr id="1030" name="Picture 6" descr="C:\Users\cyshin\Desktop\2674498-200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85EFE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780" y="4529369"/>
              <a:ext cx="1450924" cy="145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9070239" y="6112042"/>
              <a:ext cx="151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신용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64018"/>
              </p:ext>
            </p:extLst>
          </p:nvPr>
        </p:nvGraphicFramePr>
        <p:xfrm>
          <a:off x="872671" y="1585080"/>
          <a:ext cx="10524670" cy="442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934"/>
                <a:gridCol w="2104934"/>
                <a:gridCol w="2104934"/>
                <a:gridCol w="2104934"/>
                <a:gridCol w="2104934"/>
              </a:tblGrid>
              <a:tr h="7373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CD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특징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초 단기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개인 불가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은행의 단기 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단기 회사채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재구매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조건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거래기관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발행기관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이자 방식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재판매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하루짜리를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?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환매가능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28253" y="332558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예금금리 </a:t>
            </a:r>
            <a:r>
              <a:rPr lang="en-US" altLang="ko-KR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 </a:t>
            </a:r>
            <a:r>
              <a:rPr lang="ko-KR" altLang="en-US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대출금리</a:t>
            </a:r>
            <a:endParaRPr lang="ko-KR" altLang="en-US" sz="2800" dirty="0">
              <a:solidFill>
                <a:srgbClr val="85EFE2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975" y="4877154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정</a:t>
            </a:r>
            <a:r>
              <a:rPr lang="ko-KR" altLang="en-US" sz="2800" dirty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책</a:t>
            </a:r>
            <a:r>
              <a:rPr lang="ko-KR" altLang="en-US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800" dirty="0">
              <a:solidFill>
                <a:srgbClr val="85EFE2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9535" y="3827034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리보금리</a:t>
            </a:r>
            <a:endParaRPr lang="ko-KR" altLang="en-US" sz="2800" dirty="0">
              <a:solidFill>
                <a:srgbClr val="85EFE2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6678" y="170396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통화채금리</a:t>
            </a:r>
            <a:endParaRPr lang="ko-KR" altLang="en-US" sz="2800" dirty="0">
              <a:solidFill>
                <a:srgbClr val="85EFE2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809" y="5116992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가산금리</a:t>
            </a:r>
            <a:endParaRPr lang="ko-KR" altLang="en-US" sz="2800" dirty="0">
              <a:solidFill>
                <a:srgbClr val="85EFE2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9252" y="222209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5EFE2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기준금리</a:t>
            </a:r>
            <a:endParaRPr lang="ko-KR" altLang="en-US" sz="2800" dirty="0">
              <a:solidFill>
                <a:srgbClr val="85EFE2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리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6772CAD-D3BF-45B3-9598-E76B4DF1AE88}"/>
              </a:ext>
            </a:extLst>
          </p:cNvPr>
          <p:cNvSpPr txBox="1"/>
          <p:nvPr/>
        </p:nvSpPr>
        <p:spPr>
          <a:xfrm>
            <a:off x="1676359" y="4581198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01A833D-B967-4C52-872C-491730BAC9D3}"/>
              </a:ext>
            </a:extLst>
          </p:cNvPr>
          <p:cNvSpPr txBox="1"/>
          <p:nvPr/>
        </p:nvSpPr>
        <p:spPr>
          <a:xfrm>
            <a:off x="4827063" y="4581198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AE2228-20A0-40A8-A22F-D90296298EB0}"/>
              </a:ext>
            </a:extLst>
          </p:cNvPr>
          <p:cNvSpPr txBox="1"/>
          <p:nvPr/>
        </p:nvSpPr>
        <p:spPr>
          <a:xfrm>
            <a:off x="7977767" y="4581197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9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네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5224589" y="2431323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060B323-B658-4AFE-8D3D-E1D8D4538DE4}"/>
              </a:ext>
            </a:extLst>
          </p:cNvPr>
          <p:cNvSpPr txBox="1"/>
          <p:nvPr/>
        </p:nvSpPr>
        <p:spPr>
          <a:xfrm>
            <a:off x="5224589" y="3778260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3752460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C31294A-7DC5-47B9-AC90-66BBE0915C49}"/>
              </a:ext>
            </a:extLst>
          </p:cNvPr>
          <p:cNvSpPr txBox="1"/>
          <p:nvPr/>
        </p:nvSpPr>
        <p:spPr>
          <a:xfrm>
            <a:off x="5224589" y="5100736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9" y="5064544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388</Words>
  <Application>Microsoft Office PowerPoint</Application>
  <PresentationFormat>사용자 지정</PresentationFormat>
  <Paragraphs>128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나눔스퀘어라운드 ExtraBold</vt:lpstr>
      <vt:lpstr>KoPubWorld돋움체 Light</vt:lpstr>
      <vt:lpstr>맑은 고딕</vt:lpstr>
      <vt:lpstr>나눔스퀘어라운드 Bold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cyshin</cp:lastModifiedBy>
  <cp:revision>38</cp:revision>
  <dcterms:created xsi:type="dcterms:W3CDTF">2020-01-03T14:16:53Z</dcterms:created>
  <dcterms:modified xsi:type="dcterms:W3CDTF">2021-02-17T09:19:33Z</dcterms:modified>
</cp:coreProperties>
</file>