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56" r:id="rId3"/>
    <p:sldId id="268" r:id="rId4"/>
    <p:sldId id="269" r:id="rId5"/>
    <p:sldId id="258" r:id="rId6"/>
    <p:sldId id="270" r:id="rId7"/>
    <p:sldId id="260" r:id="rId8"/>
    <p:sldId id="261" r:id="rId9"/>
    <p:sldId id="271" r:id="rId10"/>
    <p:sldId id="262" r:id="rId11"/>
    <p:sldId id="273" r:id="rId12"/>
    <p:sldId id="263" r:id="rId13"/>
    <p:sldId id="264" r:id="rId14"/>
    <p:sldId id="275" r:id="rId15"/>
    <p:sldId id="274" r:id="rId16"/>
    <p:sldId id="276" r:id="rId17"/>
    <p:sldId id="277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4" autoAdjust="0"/>
  </p:normalViewPr>
  <p:slideViewPr>
    <p:cSldViewPr>
      <p:cViewPr varScale="1">
        <p:scale>
          <a:sx n="79" d="100"/>
          <a:sy n="79" d="100"/>
        </p:scale>
        <p:origin x="-84" y="-7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9D9AB-BE76-4378-9115-3C4CCD0C199B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0E6EA-F3EB-46E0-A622-9343C685A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243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1822-F629-4821-8D0F-FEA7E86EE17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EA37-B707-4302-83BC-66A0F945A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36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1822-F629-4821-8D0F-FEA7E86EE17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EA37-B707-4302-83BC-66A0F945A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1822-F629-4821-8D0F-FEA7E86EE17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EA37-B707-4302-83BC-66A0F945A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476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1822-F629-4821-8D0F-FEA7E86EE17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EA37-B707-4302-83BC-66A0F945A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80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1822-F629-4821-8D0F-FEA7E86EE17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EA37-B707-4302-83BC-66A0F945A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919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1822-F629-4821-8D0F-FEA7E86EE17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EA37-B707-4302-83BC-66A0F945A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09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1822-F629-4821-8D0F-FEA7E86EE17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EA37-B707-4302-83BC-66A0F945A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74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1822-F629-4821-8D0F-FEA7E86EE17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EA37-B707-4302-83BC-66A0F945A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71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1822-F629-4821-8D0F-FEA7E86EE17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EA37-B707-4302-83BC-66A0F945A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9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1822-F629-4821-8D0F-FEA7E86EE17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EA37-B707-4302-83BC-66A0F945A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18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1822-F629-4821-8D0F-FEA7E86EE17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8EA37-B707-4302-83BC-66A0F945A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68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10000">
              <a:schemeClr val="tx2">
                <a:lumMod val="10000"/>
                <a:lumOff val="90000"/>
                <a:alpha val="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41822-F629-4821-8D0F-FEA7E86EE171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8EA37-B707-4302-83BC-66A0F945A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03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73177"/>
            <a:ext cx="5976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latin typeface="나눔스퀘어라운드 ExtraBold" pitchFamily="50" charset="-127"/>
                <a:ea typeface="나눔스퀘어라운드 ExtraBold" pitchFamily="50" charset="-127"/>
              </a:rPr>
              <a:t>옵션 </a:t>
            </a:r>
            <a:r>
              <a:rPr lang="en-US" altLang="ko-KR" sz="6000" dirty="0" smtClean="0">
                <a:latin typeface="나눔스퀘어라운드 ExtraBold" pitchFamily="50" charset="-127"/>
                <a:ea typeface="나눔스퀘어라운드 ExtraBold" pitchFamily="50" charset="-127"/>
              </a:rPr>
              <a:t>Payoff</a:t>
            </a:r>
            <a:endParaRPr lang="ko-KR" altLang="en-US" sz="60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3271624"/>
            <a:ext cx="70567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dirty="0" smtClean="0">
                <a:latin typeface="나눔스퀘어라운드 Bold" pitchFamily="50" charset="-127"/>
                <a:ea typeface="나눔스퀘어라운드 Bold" pitchFamily="50" charset="-127"/>
              </a:rPr>
              <a:t>Single Barrier</a:t>
            </a:r>
          </a:p>
          <a:p>
            <a:pPr marL="342900" indent="-342900">
              <a:buAutoNum type="arabicPeriod"/>
            </a:pPr>
            <a:r>
              <a:rPr lang="en-US" altLang="ko-KR" sz="2400" dirty="0" smtClean="0">
                <a:latin typeface="나눔스퀘어라운드 Bold" pitchFamily="50" charset="-127"/>
                <a:ea typeface="나눔스퀘어라운드 Bold" pitchFamily="50" charset="-127"/>
              </a:rPr>
              <a:t>Double Barrier</a:t>
            </a:r>
          </a:p>
          <a:p>
            <a:pPr marL="342900" indent="-342900">
              <a:buAutoNum type="arabicPeriod"/>
            </a:pPr>
            <a:r>
              <a:rPr lang="en-US" altLang="ko-KR" sz="2400" dirty="0" smtClean="0">
                <a:latin typeface="나눔스퀘어라운드 Bold" pitchFamily="50" charset="-127"/>
                <a:ea typeface="나눔스퀘어라운드 Bold" pitchFamily="50" charset="-127"/>
              </a:rPr>
              <a:t>Range Barrier</a:t>
            </a:r>
          </a:p>
          <a:p>
            <a:pPr marL="342900" indent="-342900">
              <a:buAutoNum type="arabicPeriod"/>
            </a:pPr>
            <a:r>
              <a:rPr lang="en-US" altLang="ko-KR" sz="2400" dirty="0" smtClean="0">
                <a:latin typeface="나눔스퀘어라운드 Bold" pitchFamily="50" charset="-127"/>
                <a:ea typeface="나눔스퀘어라운드 Bold" pitchFamily="50" charset="-127"/>
              </a:rPr>
              <a:t>Binary</a:t>
            </a:r>
          </a:p>
          <a:p>
            <a:pPr marL="342900" indent="-342900">
              <a:buAutoNum type="arabicPeriod"/>
            </a:pPr>
            <a:r>
              <a:rPr lang="en-US" altLang="ko-KR" sz="2400" dirty="0" smtClean="0">
                <a:latin typeface="나눔스퀘어라운드 Bold" pitchFamily="50" charset="-127"/>
                <a:ea typeface="나눔스퀘어라운드 Bold" pitchFamily="50" charset="-127"/>
              </a:rPr>
              <a:t>Gap</a:t>
            </a:r>
          </a:p>
          <a:p>
            <a:pPr marL="342900" indent="-342900">
              <a:buAutoNum type="arabicPeriod"/>
            </a:pPr>
            <a:r>
              <a:rPr lang="en-US" altLang="ko-KR" sz="2400" dirty="0" smtClean="0">
                <a:latin typeface="나눔스퀘어라운드 Bold" pitchFamily="50" charset="-127"/>
                <a:ea typeface="나눔스퀘어라운드 Bold" pitchFamily="50" charset="-127"/>
              </a:rPr>
              <a:t>Superfund</a:t>
            </a:r>
          </a:p>
          <a:p>
            <a:pPr marL="342900" indent="-342900">
              <a:buAutoNum type="arabicPeriod"/>
            </a:pPr>
            <a:r>
              <a:rPr lang="en-US" altLang="ko-KR" sz="2400" dirty="0" smtClean="0">
                <a:latin typeface="나눔스퀘어라운드 Bold" pitchFamily="50" charset="-127"/>
                <a:ea typeface="나눔스퀘어라운드 Bold" pitchFamily="50" charset="-127"/>
              </a:rPr>
              <a:t>Binary Barrier</a:t>
            </a:r>
            <a:endParaRPr lang="ko-KR" altLang="en-US" sz="24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39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5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. Gap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94" y="1040704"/>
            <a:ext cx="8210546" cy="79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814795" y="5733256"/>
            <a:ext cx="807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만기에 기초자산가격이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클 때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S(T)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– K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만큼의 수익률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단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K &gt; X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일 때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Negative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값을 가질 수 있다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. 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038622" y="2204864"/>
            <a:ext cx="2989762" cy="2770057"/>
            <a:chOff x="5038622" y="2204864"/>
            <a:chExt cx="2989762" cy="2770057"/>
          </a:xfrm>
        </p:grpSpPr>
        <p:cxnSp>
          <p:nvCxnSpPr>
            <p:cNvPr id="38" name="직선 연결선 37"/>
            <p:cNvCxnSpPr/>
            <p:nvPr/>
          </p:nvCxnSpPr>
          <p:spPr>
            <a:xfrm flipH="1">
              <a:off x="6243916" y="3308608"/>
              <a:ext cx="1552126" cy="1476748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5701435" y="2268594"/>
              <a:ext cx="4763" cy="27063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5701435" y="4307953"/>
              <a:ext cx="219767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575922" y="4335972"/>
              <a:ext cx="452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나눔스퀘어라운드 Bold" pitchFamily="50" charset="-127"/>
                  <a:ea typeface="나눔스퀘어라운드 Bold" pitchFamily="50" charset="-127"/>
                </a:rPr>
                <a:t>S(T)</a:t>
              </a:r>
              <a:endParaRPr lang="ko-KR" altLang="en-US" sz="1200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52017" y="2204864"/>
              <a:ext cx="6786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나눔스퀘어라운드 Bold" pitchFamily="50" charset="-127"/>
                  <a:ea typeface="나눔스퀘어라운드 Bold" pitchFamily="50" charset="-127"/>
                </a:rPr>
                <a:t>Payoff</a:t>
              </a:r>
              <a:endParaRPr lang="ko-KR" altLang="en-US" sz="1200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975057" y="3942127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5706198" y="4293096"/>
              <a:ext cx="525939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6" name="타원 45"/>
            <p:cNvSpPr/>
            <p:nvPr/>
          </p:nvSpPr>
          <p:spPr>
            <a:xfrm>
              <a:off x="6171908" y="4221088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48" name="타원 47"/>
            <p:cNvSpPr/>
            <p:nvPr/>
          </p:nvSpPr>
          <p:spPr>
            <a:xfrm>
              <a:off x="6171908" y="4713348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6243916" y="4293096"/>
              <a:ext cx="0" cy="49226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574041" y="4391177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K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315924" y="2268594"/>
              <a:ext cx="1064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K &gt; X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38622" y="4587622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X - K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 flipH="1">
              <a:off x="5706198" y="4776462"/>
              <a:ext cx="537719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02" name="그룹 4101"/>
          <p:cNvGrpSpPr/>
          <p:nvPr/>
        </p:nvGrpSpPr>
        <p:grpSpPr>
          <a:xfrm>
            <a:off x="539551" y="2204864"/>
            <a:ext cx="3020384" cy="2614280"/>
            <a:chOff x="539551" y="2204864"/>
            <a:chExt cx="3020384" cy="2614280"/>
          </a:xfrm>
        </p:grpSpPr>
        <p:grpSp>
          <p:nvGrpSpPr>
            <p:cNvPr id="35" name="그룹 34"/>
            <p:cNvGrpSpPr/>
            <p:nvPr/>
          </p:nvGrpSpPr>
          <p:grpSpPr>
            <a:xfrm>
              <a:off x="683568" y="2204864"/>
              <a:ext cx="2876367" cy="2614280"/>
              <a:chOff x="683568" y="2204864"/>
              <a:chExt cx="2876367" cy="2614280"/>
            </a:xfrm>
          </p:grpSpPr>
          <p:cxnSp>
            <p:nvCxnSpPr>
              <p:cNvPr id="8" name="직선 연결선 7"/>
              <p:cNvCxnSpPr/>
              <p:nvPr/>
            </p:nvCxnSpPr>
            <p:spPr>
              <a:xfrm flipH="1">
                <a:off x="2281997" y="2806767"/>
                <a:ext cx="1045596" cy="1000626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9" name="그룹 8"/>
              <p:cNvGrpSpPr/>
              <p:nvPr/>
            </p:nvGrpSpPr>
            <p:grpSpPr>
              <a:xfrm>
                <a:off x="683568" y="2204864"/>
                <a:ext cx="2876367" cy="2408107"/>
                <a:chOff x="215516" y="2204864"/>
                <a:chExt cx="3204356" cy="2720901"/>
              </a:xfrm>
            </p:grpSpPr>
            <p:cxnSp>
              <p:nvCxnSpPr>
                <p:cNvPr id="15" name="직선 연결선 14"/>
                <p:cNvCxnSpPr/>
                <p:nvPr/>
              </p:nvCxnSpPr>
              <p:spPr>
                <a:xfrm>
                  <a:off x="827584" y="2276872"/>
                  <a:ext cx="0" cy="230425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>
                  <a:off x="827584" y="4581128"/>
                  <a:ext cx="244827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/>
                <p:cNvSpPr txBox="1"/>
                <p:nvPr/>
              </p:nvSpPr>
              <p:spPr>
                <a:xfrm>
                  <a:off x="2915816" y="4612786"/>
                  <a:ext cx="504056" cy="3129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>
                      <a:latin typeface="나눔스퀘어라운드 Bold" pitchFamily="50" charset="-127"/>
                      <a:ea typeface="나눔스퀘어라운드 Bold" pitchFamily="50" charset="-127"/>
                    </a:rPr>
                    <a:t>S(T)</a:t>
                  </a:r>
                  <a:endParaRPr lang="ko-KR" altLang="en-US" sz="1200" dirty="0">
                    <a:latin typeface="나눔스퀘어라운드 Bold" pitchFamily="50" charset="-127"/>
                    <a:ea typeface="나눔스퀘어라운드 Bold" pitchFamily="50" charset="-127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15516" y="2204864"/>
                  <a:ext cx="756084" cy="3129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>
                      <a:latin typeface="나눔스퀘어라운드 Bold" pitchFamily="50" charset="-127"/>
                      <a:ea typeface="나눔스퀘어라운드 Bold" pitchFamily="50" charset="-127"/>
                    </a:rPr>
                    <a:t>Payoff</a:t>
                  </a:r>
                  <a:endParaRPr lang="ko-KR" altLang="en-US" sz="1200" dirty="0">
                    <a:latin typeface="나눔스퀘어라운드 Bold" pitchFamily="50" charset="-127"/>
                    <a:ea typeface="나눔스퀘어라운드 Bold" pitchFamily="50" charset="-127"/>
                  </a:endParaRPr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1979712" y="4449812"/>
                <a:ext cx="570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나눔스퀘어라운드 Bold" pitchFamily="50" charset="-127"/>
                    <a:ea typeface="나눔스퀘어라운드 Bold" pitchFamily="50" charset="-127"/>
                  </a:rPr>
                  <a:t>X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cxnSp>
            <p:nvCxnSpPr>
              <p:cNvPr id="11" name="직선 연결선 10"/>
              <p:cNvCxnSpPr>
                <a:endCxn id="12" idx="2"/>
              </p:cNvCxnSpPr>
              <p:nvPr/>
            </p:nvCxnSpPr>
            <p:spPr>
              <a:xfrm>
                <a:off x="1237749" y="4295311"/>
                <a:ext cx="973588" cy="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2" name="타원 11"/>
              <p:cNvSpPr/>
              <p:nvPr/>
            </p:nvSpPr>
            <p:spPr>
              <a:xfrm>
                <a:off x="2211337" y="4223303"/>
                <a:ext cx="144016" cy="14401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직선 연결선 12"/>
              <p:cNvCxnSpPr/>
              <p:nvPr/>
            </p:nvCxnSpPr>
            <p:spPr>
              <a:xfrm flipH="1">
                <a:off x="1763688" y="3811035"/>
                <a:ext cx="519658" cy="48427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타원 13"/>
              <p:cNvSpPr/>
              <p:nvPr/>
            </p:nvSpPr>
            <p:spPr>
              <a:xfrm>
                <a:off x="2212249" y="3725859"/>
                <a:ext cx="144016" cy="144016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>
                <a:off x="2281997" y="3819199"/>
                <a:ext cx="0" cy="49226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1527250" y="4449812"/>
                <a:ext cx="452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K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1836818" y="2268594"/>
              <a:ext cx="1078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X &gt; K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39551" y="3613201"/>
              <a:ext cx="822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X - K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 flipH="1">
              <a:off x="1237749" y="3789040"/>
              <a:ext cx="102451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4716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5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. Gap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14795" y="5733256"/>
            <a:ext cx="807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만기에 기초자산가격이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작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을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때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K –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S(T)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만큼의 수익률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단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X &gt; K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일 때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Negative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값을 가질 수 있다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. 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28" y="1052736"/>
            <a:ext cx="8256383" cy="79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" name="그룹 27"/>
          <p:cNvGrpSpPr/>
          <p:nvPr/>
        </p:nvGrpSpPr>
        <p:grpSpPr>
          <a:xfrm>
            <a:off x="537872" y="2204864"/>
            <a:ext cx="3022063" cy="2614280"/>
            <a:chOff x="537872" y="2204864"/>
            <a:chExt cx="3022063" cy="2614280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1237749" y="2637926"/>
              <a:ext cx="1044248" cy="1169467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9" name="그룹 8"/>
            <p:cNvGrpSpPr/>
            <p:nvPr/>
          </p:nvGrpSpPr>
          <p:grpSpPr>
            <a:xfrm>
              <a:off x="683568" y="2204864"/>
              <a:ext cx="2876367" cy="2408107"/>
              <a:chOff x="215516" y="2204864"/>
              <a:chExt cx="3204356" cy="2720901"/>
            </a:xfrm>
          </p:grpSpPr>
          <p:cxnSp>
            <p:nvCxnSpPr>
              <p:cNvPr id="15" name="직선 연결선 14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15516" y="2204864"/>
                <a:ext cx="756084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2057114" y="4449812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11" name="직선 연결선 10"/>
            <p:cNvCxnSpPr>
              <a:endCxn id="12" idx="2"/>
            </p:cNvCxnSpPr>
            <p:nvPr/>
          </p:nvCxnSpPr>
          <p:spPr>
            <a:xfrm flipH="1">
              <a:off x="2211337" y="4293096"/>
              <a:ext cx="896136" cy="2215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2211337" y="4223303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283346" y="3811035"/>
              <a:ext cx="488454" cy="52493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12249" y="3725859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2281997" y="3819199"/>
              <a:ext cx="0" cy="49226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549823" y="4441924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K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36818" y="2268594"/>
              <a:ext cx="1078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 K &gt; X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79178" y="2485147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K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37872" y="3604374"/>
              <a:ext cx="793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K - 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H="1">
              <a:off x="1237749" y="3789040"/>
              <a:ext cx="102451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5009526" y="2204864"/>
            <a:ext cx="3018858" cy="2625586"/>
            <a:chOff x="5009526" y="2204864"/>
            <a:chExt cx="3018858" cy="2625586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5706198" y="3255499"/>
              <a:ext cx="1328645" cy="141128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5701435" y="2268594"/>
              <a:ext cx="0" cy="25426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5701435" y="4307953"/>
              <a:ext cx="219767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575922" y="4335972"/>
              <a:ext cx="452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나눔스퀘어라운드 Bold" pitchFamily="50" charset="-127"/>
                  <a:ea typeface="나눔스퀘어라운드 Bold" pitchFamily="50" charset="-127"/>
                </a:rPr>
                <a:t>S(T)</a:t>
              </a:r>
              <a:endParaRPr lang="ko-KR" altLang="en-US" sz="1200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52017" y="2204864"/>
              <a:ext cx="6786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나눔스퀘어라운드 Bold" pitchFamily="50" charset="-127"/>
                  <a:ea typeface="나눔스퀘어라운드 Bold" pitchFamily="50" charset="-127"/>
                </a:rPr>
                <a:t>Payoff</a:t>
              </a:r>
              <a:endParaRPr lang="ko-KR" altLang="en-US" sz="1200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749508" y="3880663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7019979" y="4307953"/>
              <a:ext cx="648365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6" name="타원 45"/>
            <p:cNvSpPr/>
            <p:nvPr/>
          </p:nvSpPr>
          <p:spPr>
            <a:xfrm>
              <a:off x="6962835" y="4235945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48" name="타원 47"/>
            <p:cNvSpPr/>
            <p:nvPr/>
          </p:nvSpPr>
          <p:spPr>
            <a:xfrm>
              <a:off x="6962835" y="4594771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7034843" y="4311459"/>
              <a:ext cx="0" cy="35532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444208" y="4335972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K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315924" y="2268594"/>
              <a:ext cx="1064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X &gt; K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 flipH="1">
              <a:off x="5706198" y="4661861"/>
              <a:ext cx="131378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5009526" y="4461118"/>
              <a:ext cx="793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K - 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865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6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. Superfund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5"/>
            <a:ext cx="8136904" cy="792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655067" y="2241606"/>
            <a:ext cx="2876367" cy="2583924"/>
            <a:chOff x="655067" y="2241606"/>
            <a:chExt cx="2876367" cy="2583924"/>
          </a:xfrm>
        </p:grpSpPr>
        <p:sp>
          <p:nvSpPr>
            <p:cNvPr id="5" name="TextBox 4"/>
            <p:cNvSpPr txBox="1"/>
            <p:nvPr/>
          </p:nvSpPr>
          <p:spPr>
            <a:xfrm>
              <a:off x="827584" y="3563724"/>
              <a:ext cx="506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X1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655067" y="2241606"/>
              <a:ext cx="2876367" cy="2408107"/>
              <a:chOff x="215516" y="2204864"/>
              <a:chExt cx="3204356" cy="2720901"/>
            </a:xfrm>
          </p:grpSpPr>
          <p:cxnSp>
            <p:nvCxnSpPr>
              <p:cNvPr id="8" name="직선 연결선 7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12" name="직선 연결선 11"/>
            <p:cNvCxnSpPr/>
            <p:nvPr/>
          </p:nvCxnSpPr>
          <p:spPr>
            <a:xfrm flipV="1">
              <a:off x="1893031" y="3089880"/>
              <a:ext cx="735484" cy="627152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1821023" y="3661772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2550157" y="3017872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204485" y="4328264"/>
              <a:ext cx="688546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627784" y="4332567"/>
              <a:ext cx="734753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893031" y="3717032"/>
              <a:ext cx="0" cy="62766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622165" y="3068960"/>
              <a:ext cx="6350" cy="126951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1821023" y="4256256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2550157" y="4266471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83760" y="4437112"/>
              <a:ext cx="589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X1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324255" y="4456198"/>
              <a:ext cx="58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X2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27584" y="2905214"/>
              <a:ext cx="506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X2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 flipH="1">
              <a:off x="1219123" y="3733780"/>
              <a:ext cx="67390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1204485" y="3089880"/>
              <a:ext cx="141768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814795" y="5733256"/>
            <a:ext cx="807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만기에 기초자산가격이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X1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크거나 같고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X2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작을 때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 typeface="Symbol"/>
              <a:buChar char="Þ"/>
            </a:pP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S(T)/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X1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의 수익률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4716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7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. Binary 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Barrier (In ,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Cash)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8136904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683568" y="2611116"/>
            <a:ext cx="2876367" cy="2408107"/>
            <a:chOff x="683568" y="2611116"/>
            <a:chExt cx="2876367" cy="2408107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1232986" y="3694525"/>
              <a:ext cx="2100718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96683" y="3509859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K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683568" y="2611116"/>
              <a:ext cx="2876367" cy="2408107"/>
              <a:chOff x="215516" y="2204864"/>
              <a:chExt cx="3204356" cy="2720901"/>
            </a:xfrm>
          </p:grpSpPr>
          <p:cxnSp>
            <p:nvCxnSpPr>
              <p:cNvPr id="16" name="직선 연결선 15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1859538" y="2636912"/>
              <a:ext cx="1002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455269" y="2611116"/>
            <a:ext cx="3645123" cy="2408107"/>
            <a:chOff x="4455269" y="2611116"/>
            <a:chExt cx="3645123" cy="2408107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5785475" y="4683119"/>
              <a:ext cx="2149196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/>
          </p:nvGrpSpPr>
          <p:grpSpPr>
            <a:xfrm>
              <a:off x="5224025" y="2611116"/>
              <a:ext cx="2876367" cy="2408107"/>
              <a:chOff x="215516" y="2204864"/>
              <a:chExt cx="3204356" cy="2720901"/>
            </a:xfrm>
          </p:grpSpPr>
          <p:cxnSp>
            <p:nvCxnSpPr>
              <p:cNvPr id="29" name="직선 연결선 28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6415682" y="2636912"/>
              <a:ext cx="952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55269" y="4459178"/>
              <a:ext cx="1537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Nothing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814795" y="5733256"/>
            <a:ext cx="8077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기초자산 가격이 만기 전에 </a:t>
            </a:r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한번이라도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(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내려가면서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/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올라가면서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Hit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하면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 K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만큼의 수익률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 typeface="Symbol"/>
              <a:buChar char="Þ"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기초자산 가격이 만기 전까지 </a:t>
            </a:r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No Hit -&gt; Nothing</a:t>
            </a:r>
          </a:p>
        </p:txBody>
      </p:sp>
    </p:spTree>
    <p:extLst>
      <p:ext uri="{BB962C8B-B14F-4D97-AF65-F5344CB8AC3E}">
        <p14:creationId xmlns:p14="http://schemas.microsoft.com/office/powerpoint/2010/main" val="126107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7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. Binary 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Barrier (In, Asset)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683568" y="2611116"/>
            <a:ext cx="2876367" cy="2408107"/>
            <a:chOff x="683568" y="2611116"/>
            <a:chExt cx="2876367" cy="2408107"/>
          </a:xfrm>
        </p:grpSpPr>
        <p:cxnSp>
          <p:nvCxnSpPr>
            <p:cNvPr id="8" name="직선 연결선 7"/>
            <p:cNvCxnSpPr/>
            <p:nvPr/>
          </p:nvCxnSpPr>
          <p:spPr>
            <a:xfrm flipV="1">
              <a:off x="1232986" y="2846586"/>
              <a:ext cx="1970862" cy="1868873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0" name="그룹 9"/>
            <p:cNvGrpSpPr/>
            <p:nvPr/>
          </p:nvGrpSpPr>
          <p:grpSpPr>
            <a:xfrm>
              <a:off x="683568" y="2611116"/>
              <a:ext cx="2876367" cy="2408107"/>
              <a:chOff x="215516" y="2204864"/>
              <a:chExt cx="3204356" cy="2720901"/>
            </a:xfrm>
          </p:grpSpPr>
          <p:cxnSp>
            <p:nvCxnSpPr>
              <p:cNvPr id="16" name="직선 연결선 15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1859538" y="2636912"/>
              <a:ext cx="1002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455269" y="2611116"/>
            <a:ext cx="3645123" cy="2408107"/>
            <a:chOff x="4455269" y="2611116"/>
            <a:chExt cx="3645123" cy="2408107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5785475" y="4683119"/>
              <a:ext cx="2149196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/>
          </p:nvGrpSpPr>
          <p:grpSpPr>
            <a:xfrm>
              <a:off x="5224025" y="2611116"/>
              <a:ext cx="2876367" cy="2408107"/>
              <a:chOff x="215516" y="2204864"/>
              <a:chExt cx="3204356" cy="2720901"/>
            </a:xfrm>
          </p:grpSpPr>
          <p:cxnSp>
            <p:nvCxnSpPr>
              <p:cNvPr id="29" name="직선 연결선 28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6415682" y="2636912"/>
              <a:ext cx="952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55269" y="4459178"/>
              <a:ext cx="1537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Nothing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8136904" cy="122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814795" y="5733256"/>
            <a:ext cx="8077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기초자산 가격이 만기 전에 </a:t>
            </a:r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한번이라도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(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내려가면서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/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올라가면서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Hit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하면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S(T)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만큼의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수익률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 typeface="Symbol"/>
              <a:buChar char="Þ"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기초자산 가격이 만기 전까지 </a:t>
            </a:r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No Hit -&gt; Nothing</a:t>
            </a:r>
          </a:p>
        </p:txBody>
      </p:sp>
    </p:spTree>
    <p:extLst>
      <p:ext uri="{BB962C8B-B14F-4D97-AF65-F5344CB8AC3E}">
        <p14:creationId xmlns:p14="http://schemas.microsoft.com/office/powerpoint/2010/main" val="156761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7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. Binary 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Barrier (Out, Cash)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85" y="1052736"/>
            <a:ext cx="3935379" cy="822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487" y="1036602"/>
            <a:ext cx="3935379" cy="838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814795" y="5733256"/>
            <a:ext cx="8077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가격이 만기 전에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한번이라도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(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내려가면서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/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올라가면서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Hit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하면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Nothing</a:t>
            </a:r>
          </a:p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가격이 만기 전까지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No Hit -&gt; K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만큼의 수익률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4114609" y="2163729"/>
            <a:ext cx="3625743" cy="2633423"/>
            <a:chOff x="4114609" y="2163729"/>
            <a:chExt cx="3625743" cy="2633423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5417663" y="3247138"/>
              <a:ext cx="1353992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977100" y="3062472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K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4863985" y="2163729"/>
              <a:ext cx="2876367" cy="2408107"/>
              <a:chOff x="215516" y="2204864"/>
              <a:chExt cx="3204356" cy="2720901"/>
            </a:xfrm>
          </p:grpSpPr>
          <p:cxnSp>
            <p:nvCxnSpPr>
              <p:cNvPr id="34" name="직선 연결선 33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29" name="직선 연결선 28"/>
            <p:cNvCxnSpPr/>
            <p:nvPr/>
          </p:nvCxnSpPr>
          <p:spPr>
            <a:xfrm>
              <a:off x="6771655" y="3256430"/>
              <a:ext cx="0" cy="101968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479075" y="4427820"/>
              <a:ext cx="589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6774374" y="4260788"/>
              <a:ext cx="753264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6699647" y="3184422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6699647" y="4208717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114609" y="4005064"/>
              <a:ext cx="1537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Nothing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-40068" y="2173021"/>
            <a:ext cx="3600003" cy="2633423"/>
            <a:chOff x="-40068" y="2173021"/>
            <a:chExt cx="3600003" cy="2633423"/>
          </a:xfrm>
        </p:grpSpPr>
        <p:grpSp>
          <p:nvGrpSpPr>
            <p:cNvPr id="20" name="그룹 19"/>
            <p:cNvGrpSpPr/>
            <p:nvPr/>
          </p:nvGrpSpPr>
          <p:grpSpPr>
            <a:xfrm>
              <a:off x="-40068" y="2173021"/>
              <a:ext cx="3600003" cy="2633423"/>
              <a:chOff x="-40068" y="2173021"/>
              <a:chExt cx="3600003" cy="2633423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683568" y="2173021"/>
                <a:ext cx="2876367" cy="2633423"/>
                <a:chOff x="683568" y="2173021"/>
                <a:chExt cx="2876367" cy="2633423"/>
              </a:xfrm>
            </p:grpSpPr>
            <p:cxnSp>
              <p:nvCxnSpPr>
                <p:cNvPr id="8" name="직선 연결선 7"/>
                <p:cNvCxnSpPr/>
                <p:nvPr/>
              </p:nvCxnSpPr>
              <p:spPr>
                <a:xfrm>
                  <a:off x="1979712" y="3256430"/>
                  <a:ext cx="1353992" cy="0"/>
                </a:xfrm>
                <a:prstGeom prst="line">
                  <a:avLst/>
                </a:prstGeom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/>
                <p:cNvSpPr txBox="1"/>
                <p:nvPr/>
              </p:nvSpPr>
              <p:spPr>
                <a:xfrm>
                  <a:off x="796683" y="3071764"/>
                  <a:ext cx="4524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나눔스퀘어라운드 Bold" pitchFamily="50" charset="-127"/>
                      <a:ea typeface="나눔스퀘어라운드 Bold" pitchFamily="50" charset="-127"/>
                    </a:rPr>
                    <a:t>K</a:t>
                  </a:r>
                  <a:endParaRPr lang="ko-KR" altLang="en-US" dirty="0">
                    <a:latin typeface="나눔스퀘어라운드 Bold" pitchFamily="50" charset="-127"/>
                    <a:ea typeface="나눔스퀘어라운드 Bold" pitchFamily="50" charset="-127"/>
                  </a:endParaRPr>
                </a:p>
              </p:txBody>
            </p:sp>
            <p:grpSp>
              <p:nvGrpSpPr>
                <p:cNvPr id="10" name="그룹 9"/>
                <p:cNvGrpSpPr/>
                <p:nvPr/>
              </p:nvGrpSpPr>
              <p:grpSpPr>
                <a:xfrm>
                  <a:off x="683568" y="2173021"/>
                  <a:ext cx="2876367" cy="2408107"/>
                  <a:chOff x="215516" y="2204864"/>
                  <a:chExt cx="3204356" cy="2720901"/>
                </a:xfrm>
              </p:grpSpPr>
              <p:cxnSp>
                <p:nvCxnSpPr>
                  <p:cNvPr id="12" name="직선 연결선 11"/>
                  <p:cNvCxnSpPr/>
                  <p:nvPr/>
                </p:nvCxnSpPr>
                <p:spPr>
                  <a:xfrm>
                    <a:off x="827584" y="2276872"/>
                    <a:ext cx="0" cy="230425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직선 연결선 12"/>
                  <p:cNvCxnSpPr/>
                  <p:nvPr/>
                </p:nvCxnSpPr>
                <p:spPr>
                  <a:xfrm>
                    <a:off x="827584" y="4581128"/>
                    <a:ext cx="2448272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915816" y="4612786"/>
                    <a:ext cx="504056" cy="3129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dirty="0" smtClean="0">
                        <a:latin typeface="나눔스퀘어라운드 Bold" pitchFamily="50" charset="-127"/>
                        <a:ea typeface="나눔스퀘어라운드 Bold" pitchFamily="50" charset="-127"/>
                      </a:rPr>
                      <a:t>S(T)</a:t>
                    </a:r>
                    <a:endParaRPr lang="ko-KR" altLang="en-US" sz="1200" dirty="0">
                      <a:latin typeface="나눔스퀘어라운드 Bold" pitchFamily="50" charset="-127"/>
                      <a:ea typeface="나눔스퀘어라운드 Bold" pitchFamily="50" charset="-127"/>
                    </a:endParaRPr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15516" y="2204864"/>
                    <a:ext cx="75608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dirty="0" smtClean="0">
                        <a:latin typeface="나눔스퀘어라운드 Bold" pitchFamily="50" charset="-127"/>
                        <a:ea typeface="나눔스퀘어라운드 Bold" pitchFamily="50" charset="-127"/>
                      </a:rPr>
                      <a:t>Payoff</a:t>
                    </a:r>
                    <a:endParaRPr lang="ko-KR" altLang="en-US" sz="1200" dirty="0">
                      <a:latin typeface="나눔스퀘어라운드 Bold" pitchFamily="50" charset="-127"/>
                      <a:ea typeface="나눔스퀘어라운드 Bold" pitchFamily="50" charset="-127"/>
                    </a:endParaRPr>
                  </a:p>
                </p:txBody>
              </p:sp>
            </p:grpSp>
            <p:cxnSp>
              <p:nvCxnSpPr>
                <p:cNvPr id="16" name="직선 연결선 15"/>
                <p:cNvCxnSpPr/>
                <p:nvPr/>
              </p:nvCxnSpPr>
              <p:spPr>
                <a:xfrm>
                  <a:off x="1985234" y="3256430"/>
                  <a:ext cx="0" cy="101968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/>
                <p:cNvSpPr txBox="1"/>
                <p:nvPr/>
              </p:nvSpPr>
              <p:spPr>
                <a:xfrm>
                  <a:off x="1691680" y="4437112"/>
                  <a:ext cx="5891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>
                      <a:latin typeface="나눔스퀘어라운드 Bold" pitchFamily="50" charset="-127"/>
                      <a:ea typeface="나눔스퀘어라운드 Bold" pitchFamily="50" charset="-127"/>
                    </a:rPr>
                    <a:t>H</a:t>
                  </a:r>
                  <a:endParaRPr lang="ko-KR" altLang="en-US" dirty="0">
                    <a:latin typeface="나눔스퀘어라운드 Bold" pitchFamily="50" charset="-127"/>
                    <a:ea typeface="나눔스퀘어라운드 Bold" pitchFamily="50" charset="-127"/>
                  </a:endParaRPr>
                </a:p>
              </p:txBody>
            </p:sp>
            <p:cxnSp>
              <p:nvCxnSpPr>
                <p:cNvPr id="19" name="직선 연결선 18"/>
                <p:cNvCxnSpPr/>
                <p:nvPr/>
              </p:nvCxnSpPr>
              <p:spPr>
                <a:xfrm>
                  <a:off x="1232986" y="4249590"/>
                  <a:ext cx="753264" cy="0"/>
                </a:xfrm>
                <a:prstGeom prst="line">
                  <a:avLst/>
                </a:prstGeom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21" name="타원 20"/>
                <p:cNvSpPr/>
                <p:nvPr/>
              </p:nvSpPr>
              <p:spPr>
                <a:xfrm>
                  <a:off x="1914242" y="3184422"/>
                  <a:ext cx="144016" cy="144016"/>
                </a:xfrm>
                <a:prstGeom prst="ellipse">
                  <a:avLst/>
                </a:prstGeom>
                <a:no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타원 21"/>
                <p:cNvSpPr/>
                <p:nvPr/>
              </p:nvSpPr>
              <p:spPr>
                <a:xfrm>
                  <a:off x="1914242" y="4204102"/>
                  <a:ext cx="144016" cy="14401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0" name="TextBox 39"/>
              <p:cNvSpPr txBox="1"/>
              <p:nvPr/>
            </p:nvSpPr>
            <p:spPr>
              <a:xfrm>
                <a:off x="-40068" y="3955412"/>
                <a:ext cx="15375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Nothing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43" name="직선 연결선 42"/>
            <p:cNvCxnSpPr/>
            <p:nvPr/>
          </p:nvCxnSpPr>
          <p:spPr>
            <a:xfrm flipH="1">
              <a:off x="1256305" y="3256430"/>
              <a:ext cx="72994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912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7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. Binary 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Barrier (Out, Asset)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14795" y="5733256"/>
            <a:ext cx="8077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가격이 만기 전에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한번이라도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(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내려가면서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/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올라가면서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) Hit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하면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Nothing</a:t>
            </a:r>
          </a:p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가격이 만기 전까지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No Hit -&gt;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S(T)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만큼의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수익률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114609" y="2163729"/>
            <a:ext cx="3625743" cy="2633423"/>
            <a:chOff x="4114609" y="2163729"/>
            <a:chExt cx="3625743" cy="2633423"/>
          </a:xfrm>
        </p:grpSpPr>
        <p:grpSp>
          <p:nvGrpSpPr>
            <p:cNvPr id="42" name="그룹 41"/>
            <p:cNvGrpSpPr/>
            <p:nvPr/>
          </p:nvGrpSpPr>
          <p:grpSpPr>
            <a:xfrm>
              <a:off x="4863985" y="2163729"/>
              <a:ext cx="2876367" cy="2633423"/>
              <a:chOff x="4863985" y="2163729"/>
              <a:chExt cx="2876367" cy="2633423"/>
            </a:xfrm>
          </p:grpSpPr>
          <p:cxnSp>
            <p:nvCxnSpPr>
              <p:cNvPr id="25" name="직선 연결선 24"/>
              <p:cNvCxnSpPr/>
              <p:nvPr/>
            </p:nvCxnSpPr>
            <p:spPr>
              <a:xfrm flipV="1">
                <a:off x="5417663" y="2924944"/>
                <a:ext cx="1353992" cy="1335844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27" name="그룹 26"/>
              <p:cNvGrpSpPr/>
              <p:nvPr/>
            </p:nvGrpSpPr>
            <p:grpSpPr>
              <a:xfrm>
                <a:off x="4863985" y="2163729"/>
                <a:ext cx="2876367" cy="2408107"/>
                <a:chOff x="215516" y="2204864"/>
                <a:chExt cx="3204356" cy="2720901"/>
              </a:xfrm>
            </p:grpSpPr>
            <p:cxnSp>
              <p:nvCxnSpPr>
                <p:cNvPr id="34" name="직선 연결선 33"/>
                <p:cNvCxnSpPr/>
                <p:nvPr/>
              </p:nvCxnSpPr>
              <p:spPr>
                <a:xfrm>
                  <a:off x="827584" y="2276872"/>
                  <a:ext cx="0" cy="230425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/>
                <p:cNvCxnSpPr/>
                <p:nvPr/>
              </p:nvCxnSpPr>
              <p:spPr>
                <a:xfrm>
                  <a:off x="827584" y="4581128"/>
                  <a:ext cx="244827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/>
                <p:cNvSpPr txBox="1"/>
                <p:nvPr/>
              </p:nvSpPr>
              <p:spPr>
                <a:xfrm>
                  <a:off x="2915816" y="4612786"/>
                  <a:ext cx="504056" cy="3129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>
                      <a:latin typeface="나눔스퀘어라운드 Bold" pitchFamily="50" charset="-127"/>
                      <a:ea typeface="나눔스퀘어라운드 Bold" pitchFamily="50" charset="-127"/>
                    </a:rPr>
                    <a:t>S(T)</a:t>
                  </a:r>
                  <a:endParaRPr lang="ko-KR" altLang="en-US" sz="1200" dirty="0">
                    <a:latin typeface="나눔스퀘어라운드 Bold" pitchFamily="50" charset="-127"/>
                    <a:ea typeface="나눔스퀘어라운드 Bold" pitchFamily="50" charset="-127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215516" y="2204864"/>
                  <a:ext cx="7560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>
                      <a:latin typeface="나눔스퀘어라운드 Bold" pitchFamily="50" charset="-127"/>
                      <a:ea typeface="나눔스퀘어라운드 Bold" pitchFamily="50" charset="-127"/>
                    </a:rPr>
                    <a:t>Payoff</a:t>
                  </a:r>
                  <a:endParaRPr lang="ko-KR" altLang="en-US" sz="1200" dirty="0">
                    <a:latin typeface="나눔스퀘어라운드 Bold" pitchFamily="50" charset="-127"/>
                    <a:ea typeface="나눔스퀘어라운드 Bold" pitchFamily="50" charset="-127"/>
                  </a:endParaRPr>
                </a:p>
              </p:txBody>
            </p:sp>
          </p:grpSp>
          <p:cxnSp>
            <p:nvCxnSpPr>
              <p:cNvPr id="29" name="직선 연결선 28"/>
              <p:cNvCxnSpPr/>
              <p:nvPr/>
            </p:nvCxnSpPr>
            <p:spPr>
              <a:xfrm>
                <a:off x="6771655" y="2935192"/>
                <a:ext cx="0" cy="134091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6479075" y="4427820"/>
                <a:ext cx="5891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H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6774374" y="4260788"/>
                <a:ext cx="753264" cy="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2" name="타원 31"/>
              <p:cNvSpPr/>
              <p:nvPr/>
            </p:nvSpPr>
            <p:spPr>
              <a:xfrm>
                <a:off x="6699647" y="2863184"/>
                <a:ext cx="144016" cy="144016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6699647" y="4208717"/>
                <a:ext cx="144016" cy="14401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4114609" y="4005064"/>
              <a:ext cx="1537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Nothing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-40068" y="2173021"/>
            <a:ext cx="3600003" cy="2633423"/>
            <a:chOff x="-40068" y="2173021"/>
            <a:chExt cx="3600003" cy="2633423"/>
          </a:xfrm>
        </p:grpSpPr>
        <p:grpSp>
          <p:nvGrpSpPr>
            <p:cNvPr id="41" name="그룹 40"/>
            <p:cNvGrpSpPr/>
            <p:nvPr/>
          </p:nvGrpSpPr>
          <p:grpSpPr>
            <a:xfrm>
              <a:off x="683568" y="2173021"/>
              <a:ext cx="2876367" cy="2633423"/>
              <a:chOff x="683568" y="2173021"/>
              <a:chExt cx="2876367" cy="2633423"/>
            </a:xfrm>
          </p:grpSpPr>
          <p:cxnSp>
            <p:nvCxnSpPr>
              <p:cNvPr id="8" name="직선 연결선 7"/>
              <p:cNvCxnSpPr/>
              <p:nvPr/>
            </p:nvCxnSpPr>
            <p:spPr>
              <a:xfrm flipV="1">
                <a:off x="1979712" y="2286306"/>
                <a:ext cx="1224136" cy="128671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10" name="그룹 9"/>
              <p:cNvGrpSpPr/>
              <p:nvPr/>
            </p:nvGrpSpPr>
            <p:grpSpPr>
              <a:xfrm>
                <a:off x="683568" y="2173021"/>
                <a:ext cx="2876367" cy="2408107"/>
                <a:chOff x="215516" y="2204864"/>
                <a:chExt cx="3204356" cy="2720901"/>
              </a:xfrm>
            </p:grpSpPr>
            <p:cxnSp>
              <p:nvCxnSpPr>
                <p:cNvPr id="12" name="직선 연결선 11"/>
                <p:cNvCxnSpPr/>
                <p:nvPr/>
              </p:nvCxnSpPr>
              <p:spPr>
                <a:xfrm>
                  <a:off x="827584" y="2276872"/>
                  <a:ext cx="0" cy="230425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/>
                <p:cNvCxnSpPr/>
                <p:nvPr/>
              </p:nvCxnSpPr>
              <p:spPr>
                <a:xfrm>
                  <a:off x="827584" y="4581128"/>
                  <a:ext cx="244827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/>
                <p:cNvSpPr txBox="1"/>
                <p:nvPr/>
              </p:nvSpPr>
              <p:spPr>
                <a:xfrm>
                  <a:off x="2915816" y="4612786"/>
                  <a:ext cx="504056" cy="3129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>
                      <a:latin typeface="나눔스퀘어라운드 Bold" pitchFamily="50" charset="-127"/>
                      <a:ea typeface="나눔스퀘어라운드 Bold" pitchFamily="50" charset="-127"/>
                    </a:rPr>
                    <a:t>S(T)</a:t>
                  </a:r>
                  <a:endParaRPr lang="ko-KR" altLang="en-US" sz="1200" dirty="0">
                    <a:latin typeface="나눔스퀘어라운드 Bold" pitchFamily="50" charset="-127"/>
                    <a:ea typeface="나눔스퀘어라운드 Bold" pitchFamily="50" charset="-127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215516" y="2204864"/>
                  <a:ext cx="7560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>
                      <a:latin typeface="나눔스퀘어라운드 Bold" pitchFamily="50" charset="-127"/>
                      <a:ea typeface="나눔스퀘어라운드 Bold" pitchFamily="50" charset="-127"/>
                    </a:rPr>
                    <a:t>Payoff</a:t>
                  </a:r>
                  <a:endParaRPr lang="ko-KR" altLang="en-US" sz="1200" dirty="0">
                    <a:latin typeface="나눔스퀘어라운드 Bold" pitchFamily="50" charset="-127"/>
                    <a:ea typeface="나눔스퀘어라운드 Bold" pitchFamily="50" charset="-127"/>
                  </a:endParaRPr>
                </a:p>
              </p:txBody>
            </p:sp>
          </p:grpSp>
          <p:cxnSp>
            <p:nvCxnSpPr>
              <p:cNvPr id="16" name="직선 연결선 15"/>
              <p:cNvCxnSpPr/>
              <p:nvPr/>
            </p:nvCxnSpPr>
            <p:spPr>
              <a:xfrm flipH="1">
                <a:off x="1985234" y="3573016"/>
                <a:ext cx="1016" cy="70309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1691680" y="4437112"/>
                <a:ext cx="5891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H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1232986" y="4249590"/>
                <a:ext cx="753264" cy="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1" name="타원 20"/>
              <p:cNvSpPr/>
              <p:nvPr/>
            </p:nvSpPr>
            <p:spPr>
              <a:xfrm>
                <a:off x="1914242" y="3501008"/>
                <a:ext cx="144016" cy="144016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1914242" y="4204102"/>
                <a:ext cx="144016" cy="14401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-40068" y="3955412"/>
              <a:ext cx="1537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Nothing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3924436" cy="821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022" y="1052736"/>
            <a:ext cx="3924436" cy="837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120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7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. Binary 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Barrier (</a:t>
            </a:r>
            <a:r>
              <a:rPr lang="en-US" altLang="ko-KR" sz="2400" b="1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Dn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, In, Cash, Call)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14795" y="5085184"/>
            <a:ext cx="8077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가격이 만기 전에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한번이라도 내려가면서 치고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</a:t>
            </a:r>
          </a:p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    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만기 시점의 기초자산 가격이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크면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K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만큼의 수익률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가격이 만기까지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한번도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못치거나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    만기 시점에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작거나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같으면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Nothing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23528" y="1052736"/>
            <a:ext cx="8136904" cy="792088"/>
            <a:chOff x="323528" y="1052736"/>
            <a:chExt cx="8136904" cy="764459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412776"/>
              <a:ext cx="8136904" cy="404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052736"/>
              <a:ext cx="8136904" cy="404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097" name="그룹 4096"/>
          <p:cNvGrpSpPr/>
          <p:nvPr/>
        </p:nvGrpSpPr>
        <p:grpSpPr>
          <a:xfrm>
            <a:off x="5656073" y="2060848"/>
            <a:ext cx="2876367" cy="2408107"/>
            <a:chOff x="5656073" y="2060848"/>
            <a:chExt cx="2876367" cy="2408107"/>
          </a:xfrm>
        </p:grpSpPr>
        <p:cxnSp>
          <p:nvCxnSpPr>
            <p:cNvPr id="62" name="직선 연결선 61"/>
            <p:cNvCxnSpPr/>
            <p:nvPr/>
          </p:nvCxnSpPr>
          <p:spPr>
            <a:xfrm>
              <a:off x="6205491" y="4139555"/>
              <a:ext cx="2100718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828590" y="3995772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0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5656073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66" name="직선 연결선 65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6859806" y="2195572"/>
              <a:ext cx="952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75449" y="2060848"/>
            <a:ext cx="2876367" cy="2609468"/>
            <a:chOff x="475449" y="2060848"/>
            <a:chExt cx="2876367" cy="2609468"/>
          </a:xfrm>
        </p:grpSpPr>
        <p:grpSp>
          <p:nvGrpSpPr>
            <p:cNvPr id="44" name="그룹 43"/>
            <p:cNvGrpSpPr/>
            <p:nvPr/>
          </p:nvGrpSpPr>
          <p:grpSpPr>
            <a:xfrm>
              <a:off x="475449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46" name="직선 연결선 45"/>
            <p:cNvCxnSpPr/>
            <p:nvPr/>
          </p:nvCxnSpPr>
          <p:spPr>
            <a:xfrm>
              <a:off x="1703173" y="3255431"/>
              <a:ext cx="1362588" cy="999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657783" y="2195572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1631165" y="3183423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409042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175322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75449" y="3059668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K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>
            <a:xfrm>
              <a:off x="1024867" y="4139555"/>
              <a:ext cx="669510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03173" y="3255431"/>
              <a:ext cx="0" cy="8936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H="1">
              <a:off x="1032116" y="3256430"/>
              <a:ext cx="65956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타원 82"/>
            <p:cNvSpPr/>
            <p:nvPr/>
          </p:nvSpPr>
          <p:spPr>
            <a:xfrm>
              <a:off x="1631165" y="4091929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96" name="그룹 4095"/>
          <p:cNvGrpSpPr/>
          <p:nvPr/>
        </p:nvGrpSpPr>
        <p:grpSpPr>
          <a:xfrm>
            <a:off x="2991777" y="2060848"/>
            <a:ext cx="2876367" cy="2609468"/>
            <a:chOff x="2991777" y="2060848"/>
            <a:chExt cx="2876367" cy="2609468"/>
          </a:xfrm>
        </p:grpSpPr>
        <p:grpSp>
          <p:nvGrpSpPr>
            <p:cNvPr id="86" name="그룹 85"/>
            <p:cNvGrpSpPr/>
            <p:nvPr/>
          </p:nvGrpSpPr>
          <p:grpSpPr>
            <a:xfrm>
              <a:off x="2991777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98" name="직선 연결선 97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TextBox 99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87" name="직선 연결선 86"/>
            <p:cNvCxnSpPr/>
            <p:nvPr/>
          </p:nvCxnSpPr>
          <p:spPr>
            <a:xfrm>
              <a:off x="4917881" y="3255431"/>
              <a:ext cx="664208" cy="999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4174111" y="2195572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89" name="타원 88"/>
            <p:cNvSpPr/>
            <p:nvPr/>
          </p:nvSpPr>
          <p:spPr>
            <a:xfrm>
              <a:off x="4845873" y="3184422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925370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691650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991777" y="3059668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K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93" name="직선 연결선 92"/>
            <p:cNvCxnSpPr/>
            <p:nvPr/>
          </p:nvCxnSpPr>
          <p:spPr>
            <a:xfrm>
              <a:off x="3541195" y="4139555"/>
              <a:ext cx="1376686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 flipH="1" flipV="1">
              <a:off x="3548444" y="3256430"/>
              <a:ext cx="1377201" cy="1385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4917881" y="3270289"/>
              <a:ext cx="0" cy="8936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타원 96"/>
            <p:cNvSpPr/>
            <p:nvPr/>
          </p:nvSpPr>
          <p:spPr>
            <a:xfrm>
              <a:off x="4853637" y="4077071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777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7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. Binary 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Barrier (Up,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In, Cash, Call)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5656073" y="2060848"/>
            <a:ext cx="2876367" cy="2408107"/>
            <a:chOff x="5656073" y="2060848"/>
            <a:chExt cx="2876367" cy="2408107"/>
          </a:xfrm>
        </p:grpSpPr>
        <p:cxnSp>
          <p:nvCxnSpPr>
            <p:cNvPr id="62" name="직선 연결선 61"/>
            <p:cNvCxnSpPr/>
            <p:nvPr/>
          </p:nvCxnSpPr>
          <p:spPr>
            <a:xfrm>
              <a:off x="6205491" y="4139555"/>
              <a:ext cx="2100718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828590" y="3995772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0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5656073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66" name="직선 연결선 65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6859806" y="2195572"/>
              <a:ext cx="952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75449" y="2060848"/>
            <a:ext cx="2876367" cy="2609468"/>
            <a:chOff x="475449" y="2060848"/>
            <a:chExt cx="2876367" cy="2609468"/>
          </a:xfrm>
        </p:grpSpPr>
        <p:grpSp>
          <p:nvGrpSpPr>
            <p:cNvPr id="44" name="그룹 43"/>
            <p:cNvGrpSpPr/>
            <p:nvPr/>
          </p:nvGrpSpPr>
          <p:grpSpPr>
            <a:xfrm>
              <a:off x="475449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46" name="직선 연결선 45"/>
            <p:cNvCxnSpPr/>
            <p:nvPr/>
          </p:nvCxnSpPr>
          <p:spPr>
            <a:xfrm>
              <a:off x="1703173" y="3255431"/>
              <a:ext cx="1362588" cy="999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657783" y="2195572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1631165" y="3183423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409042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175322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75449" y="3059668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K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>
            <a:xfrm>
              <a:off x="1024867" y="4139555"/>
              <a:ext cx="669510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03173" y="3255431"/>
              <a:ext cx="0" cy="8936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H="1">
              <a:off x="1032116" y="3256430"/>
              <a:ext cx="65956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타원 82"/>
            <p:cNvSpPr/>
            <p:nvPr/>
          </p:nvSpPr>
          <p:spPr>
            <a:xfrm>
              <a:off x="1631165" y="4091929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991777" y="2060848"/>
            <a:ext cx="2876367" cy="2609468"/>
            <a:chOff x="2991777" y="2060848"/>
            <a:chExt cx="2876367" cy="2609468"/>
          </a:xfrm>
        </p:grpSpPr>
        <p:grpSp>
          <p:nvGrpSpPr>
            <p:cNvPr id="86" name="그룹 85"/>
            <p:cNvGrpSpPr/>
            <p:nvPr/>
          </p:nvGrpSpPr>
          <p:grpSpPr>
            <a:xfrm>
              <a:off x="2991777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98" name="직선 연결선 97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TextBox 99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87" name="직선 연결선 86"/>
            <p:cNvCxnSpPr/>
            <p:nvPr/>
          </p:nvCxnSpPr>
          <p:spPr>
            <a:xfrm>
              <a:off x="4917881" y="3255431"/>
              <a:ext cx="664208" cy="999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4174111" y="2195572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89" name="타원 88"/>
            <p:cNvSpPr/>
            <p:nvPr/>
          </p:nvSpPr>
          <p:spPr>
            <a:xfrm>
              <a:off x="4845873" y="3184422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925370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691650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991777" y="3059668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K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93" name="직선 연결선 92"/>
            <p:cNvCxnSpPr/>
            <p:nvPr/>
          </p:nvCxnSpPr>
          <p:spPr>
            <a:xfrm>
              <a:off x="3541195" y="4139555"/>
              <a:ext cx="1376686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 flipH="1" flipV="1">
              <a:off x="3548444" y="3256430"/>
              <a:ext cx="1377201" cy="1385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4917881" y="3270289"/>
              <a:ext cx="0" cy="8936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타원 96"/>
            <p:cNvSpPr/>
            <p:nvPr/>
          </p:nvSpPr>
          <p:spPr>
            <a:xfrm>
              <a:off x="4853637" y="4077071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12" y="1052736"/>
            <a:ext cx="8116920" cy="821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814795" y="5085184"/>
            <a:ext cx="8077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가격이 만기 전에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한번이라도 올라가면서 치고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</a:t>
            </a:r>
          </a:p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    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만기 시점의 기초자산 가격이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크면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K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만큼의 수익률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가격이 만기까지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한번도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못치거나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    만기 시점에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작거나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같으면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Nothing</a:t>
            </a:r>
          </a:p>
        </p:txBody>
      </p:sp>
    </p:spTree>
    <p:extLst>
      <p:ext uri="{BB962C8B-B14F-4D97-AF65-F5344CB8AC3E}">
        <p14:creationId xmlns:p14="http://schemas.microsoft.com/office/powerpoint/2010/main" val="224120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7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. Binary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Barrier (</a:t>
            </a:r>
            <a:r>
              <a:rPr lang="en-US" altLang="ko-KR" sz="2400" b="1" dirty="0" err="1">
                <a:latin typeface="나눔스퀘어라운드 ExtraBold" pitchFamily="50" charset="-127"/>
                <a:ea typeface="나눔스퀘어라운드 ExtraBold" pitchFamily="50" charset="-127"/>
              </a:rPr>
              <a:t>Dn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, In, 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Asset,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Call)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5656073" y="2060848"/>
            <a:ext cx="2876367" cy="2408107"/>
            <a:chOff x="5656073" y="2060848"/>
            <a:chExt cx="2876367" cy="2408107"/>
          </a:xfrm>
        </p:grpSpPr>
        <p:cxnSp>
          <p:nvCxnSpPr>
            <p:cNvPr id="62" name="직선 연결선 61"/>
            <p:cNvCxnSpPr/>
            <p:nvPr/>
          </p:nvCxnSpPr>
          <p:spPr>
            <a:xfrm>
              <a:off x="6205491" y="4139555"/>
              <a:ext cx="2100718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828590" y="3995772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0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5656073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66" name="직선 연결선 65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6859806" y="2195572"/>
              <a:ext cx="952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75449" y="2060848"/>
            <a:ext cx="2876367" cy="2609468"/>
            <a:chOff x="475449" y="2060848"/>
            <a:chExt cx="2876367" cy="2609468"/>
          </a:xfrm>
        </p:grpSpPr>
        <p:grpSp>
          <p:nvGrpSpPr>
            <p:cNvPr id="44" name="그룹 43"/>
            <p:cNvGrpSpPr/>
            <p:nvPr/>
          </p:nvGrpSpPr>
          <p:grpSpPr>
            <a:xfrm>
              <a:off x="475449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46" name="직선 연결선 45"/>
            <p:cNvCxnSpPr/>
            <p:nvPr/>
          </p:nvCxnSpPr>
          <p:spPr>
            <a:xfrm flipV="1">
              <a:off x="1703173" y="2492896"/>
              <a:ext cx="924611" cy="1007114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657783" y="2195572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1622369" y="3429000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409042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175322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>
            <a:xfrm>
              <a:off x="1024867" y="4139555"/>
              <a:ext cx="669510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03173" y="3501008"/>
              <a:ext cx="0" cy="64807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H="1">
              <a:off x="1032116" y="3501008"/>
              <a:ext cx="65956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타원 82"/>
            <p:cNvSpPr/>
            <p:nvPr/>
          </p:nvSpPr>
          <p:spPr>
            <a:xfrm>
              <a:off x="1631165" y="4091929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991777" y="2060848"/>
            <a:ext cx="2876367" cy="2609468"/>
            <a:chOff x="2991777" y="2060848"/>
            <a:chExt cx="2876367" cy="2609468"/>
          </a:xfrm>
        </p:grpSpPr>
        <p:grpSp>
          <p:nvGrpSpPr>
            <p:cNvPr id="86" name="그룹 85"/>
            <p:cNvGrpSpPr/>
            <p:nvPr/>
          </p:nvGrpSpPr>
          <p:grpSpPr>
            <a:xfrm>
              <a:off x="2991777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98" name="직선 연결선 97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TextBox 99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87" name="직선 연결선 86"/>
            <p:cNvCxnSpPr/>
            <p:nvPr/>
          </p:nvCxnSpPr>
          <p:spPr>
            <a:xfrm flipV="1">
              <a:off x="4917881" y="2195572"/>
              <a:ext cx="497801" cy="585356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4174111" y="2195572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89" name="타원 88"/>
            <p:cNvSpPr/>
            <p:nvPr/>
          </p:nvSpPr>
          <p:spPr>
            <a:xfrm>
              <a:off x="4857458" y="2708920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925370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691650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93" name="직선 연결선 92"/>
            <p:cNvCxnSpPr/>
            <p:nvPr/>
          </p:nvCxnSpPr>
          <p:spPr>
            <a:xfrm>
              <a:off x="3541195" y="4139555"/>
              <a:ext cx="1376686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 flipH="1" flipV="1">
              <a:off x="3548444" y="2781927"/>
              <a:ext cx="1377201" cy="1385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flipH="1">
              <a:off x="4917881" y="2788856"/>
              <a:ext cx="7764" cy="137508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타원 96"/>
            <p:cNvSpPr/>
            <p:nvPr/>
          </p:nvSpPr>
          <p:spPr>
            <a:xfrm>
              <a:off x="4853637" y="4077071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814795" y="5085184"/>
            <a:ext cx="8077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가격이 만기 전에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한번이라도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내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려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가면서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치고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</a:t>
            </a:r>
          </a:p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    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만기 시점의 기초자산 가격이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크면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S(T)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만큼의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수익률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가격이 만기까지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한번도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못치거나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    만기 시점에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작거나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같으면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Nothing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8136904" cy="825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12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1. Single Barrier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475449" y="2790974"/>
            <a:ext cx="2876367" cy="2673587"/>
            <a:chOff x="475449" y="2790974"/>
            <a:chExt cx="2876367" cy="2673587"/>
          </a:xfrm>
        </p:grpSpPr>
        <p:grpSp>
          <p:nvGrpSpPr>
            <p:cNvPr id="12" name="그룹 11"/>
            <p:cNvGrpSpPr/>
            <p:nvPr/>
          </p:nvGrpSpPr>
          <p:grpSpPr>
            <a:xfrm>
              <a:off x="475449" y="2790974"/>
              <a:ext cx="2876367" cy="2408107"/>
              <a:chOff x="215516" y="2204864"/>
              <a:chExt cx="3204356" cy="2720901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37" name="직선 연결선 36"/>
            <p:cNvCxnSpPr/>
            <p:nvPr/>
          </p:nvCxnSpPr>
          <p:spPr>
            <a:xfrm flipV="1">
              <a:off x="2051720" y="3892182"/>
              <a:ext cx="1001881" cy="1001881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1024867" y="4872992"/>
              <a:ext cx="1026853" cy="7394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657783" y="5095229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065761" y="2790974"/>
            <a:ext cx="2876367" cy="2673587"/>
            <a:chOff x="3065761" y="2790974"/>
            <a:chExt cx="2876367" cy="2673587"/>
          </a:xfrm>
        </p:grpSpPr>
        <p:grpSp>
          <p:nvGrpSpPr>
            <p:cNvPr id="26" name="그룹 25"/>
            <p:cNvGrpSpPr/>
            <p:nvPr/>
          </p:nvGrpSpPr>
          <p:grpSpPr>
            <a:xfrm>
              <a:off x="3065761" y="2790974"/>
              <a:ext cx="2876367" cy="2408107"/>
              <a:chOff x="215516" y="2204864"/>
              <a:chExt cx="3204356" cy="2720901"/>
            </a:xfrm>
          </p:grpSpPr>
          <p:cxnSp>
            <p:nvCxnSpPr>
              <p:cNvPr id="27" name="직선 연결선 26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39" name="직선 연결선 38"/>
            <p:cNvCxnSpPr/>
            <p:nvPr/>
          </p:nvCxnSpPr>
          <p:spPr>
            <a:xfrm>
              <a:off x="3635896" y="3871093"/>
              <a:ext cx="1078120" cy="1016687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4714016" y="4879205"/>
              <a:ext cx="942057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361110" y="5095229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656073" y="2790974"/>
            <a:ext cx="2876367" cy="2673587"/>
            <a:chOff x="5656073" y="2790974"/>
            <a:chExt cx="2876367" cy="2673587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6205491" y="3874383"/>
              <a:ext cx="2100718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828590" y="3689717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R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5656073" y="2790974"/>
              <a:ext cx="2876367" cy="2408107"/>
              <a:chOff x="215516" y="2204864"/>
              <a:chExt cx="3204356" cy="2720901"/>
            </a:xfrm>
          </p:grpSpPr>
          <p:cxnSp>
            <p:nvCxnSpPr>
              <p:cNvPr id="32" name="직선 연결선 31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6859806" y="5095229"/>
              <a:ext cx="952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70" y="1105795"/>
            <a:ext cx="8064896" cy="153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814795" y="5733256"/>
            <a:ext cx="726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=&gt;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가격이 만기 전에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Barrier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를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H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it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하면 옵션을 행사할 권리 발생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091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7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. Binary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Barrier 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(Up,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In, 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Asset,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Call)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5656073" y="2060848"/>
            <a:ext cx="2876367" cy="2408107"/>
            <a:chOff x="5656073" y="2060848"/>
            <a:chExt cx="2876367" cy="2408107"/>
          </a:xfrm>
        </p:grpSpPr>
        <p:cxnSp>
          <p:nvCxnSpPr>
            <p:cNvPr id="62" name="직선 연결선 61"/>
            <p:cNvCxnSpPr/>
            <p:nvPr/>
          </p:nvCxnSpPr>
          <p:spPr>
            <a:xfrm>
              <a:off x="6205491" y="4139555"/>
              <a:ext cx="2100718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828590" y="3995772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0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5656073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66" name="직선 연결선 65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6859806" y="2195572"/>
              <a:ext cx="952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75449" y="2060848"/>
            <a:ext cx="2876367" cy="2609468"/>
            <a:chOff x="475449" y="2060848"/>
            <a:chExt cx="2876367" cy="2609468"/>
          </a:xfrm>
        </p:grpSpPr>
        <p:grpSp>
          <p:nvGrpSpPr>
            <p:cNvPr id="44" name="그룹 43"/>
            <p:cNvGrpSpPr/>
            <p:nvPr/>
          </p:nvGrpSpPr>
          <p:grpSpPr>
            <a:xfrm>
              <a:off x="475449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46" name="직선 연결선 45"/>
            <p:cNvCxnSpPr/>
            <p:nvPr/>
          </p:nvCxnSpPr>
          <p:spPr>
            <a:xfrm flipV="1">
              <a:off x="1703173" y="2492896"/>
              <a:ext cx="924611" cy="1007114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657783" y="2195572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1622369" y="3429000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409042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175322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>
            <a:xfrm>
              <a:off x="1024867" y="4139555"/>
              <a:ext cx="669510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03173" y="3501008"/>
              <a:ext cx="0" cy="64807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H="1">
              <a:off x="1032116" y="3501008"/>
              <a:ext cx="65956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타원 82"/>
            <p:cNvSpPr/>
            <p:nvPr/>
          </p:nvSpPr>
          <p:spPr>
            <a:xfrm>
              <a:off x="1631165" y="4091929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991777" y="2060848"/>
            <a:ext cx="2876367" cy="2609468"/>
            <a:chOff x="2991777" y="2060848"/>
            <a:chExt cx="2876367" cy="2609468"/>
          </a:xfrm>
        </p:grpSpPr>
        <p:grpSp>
          <p:nvGrpSpPr>
            <p:cNvPr id="86" name="그룹 85"/>
            <p:cNvGrpSpPr/>
            <p:nvPr/>
          </p:nvGrpSpPr>
          <p:grpSpPr>
            <a:xfrm>
              <a:off x="2991777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98" name="직선 연결선 97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TextBox 99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87" name="직선 연결선 86"/>
            <p:cNvCxnSpPr/>
            <p:nvPr/>
          </p:nvCxnSpPr>
          <p:spPr>
            <a:xfrm flipV="1">
              <a:off x="4917881" y="2195572"/>
              <a:ext cx="497801" cy="585356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4174111" y="2195572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89" name="타원 88"/>
            <p:cNvSpPr/>
            <p:nvPr/>
          </p:nvSpPr>
          <p:spPr>
            <a:xfrm>
              <a:off x="4857458" y="2708920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925370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691650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93" name="직선 연결선 92"/>
            <p:cNvCxnSpPr/>
            <p:nvPr/>
          </p:nvCxnSpPr>
          <p:spPr>
            <a:xfrm>
              <a:off x="3541195" y="4139555"/>
              <a:ext cx="1376686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 flipH="1" flipV="1">
              <a:off x="3548444" y="2781927"/>
              <a:ext cx="1377201" cy="1385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flipH="1">
              <a:off x="4917881" y="2788856"/>
              <a:ext cx="7764" cy="137508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타원 96"/>
            <p:cNvSpPr/>
            <p:nvPr/>
          </p:nvSpPr>
          <p:spPr>
            <a:xfrm>
              <a:off x="4853637" y="4077071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814795" y="5085184"/>
            <a:ext cx="8077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가격이 만기 전에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한번이라도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올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가면서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치고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</a:t>
            </a:r>
          </a:p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    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만기 시점의 기초자산 가격이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크면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S(T)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만큼의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수익률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가격이 만기까지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한번도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못치거나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    만기 시점에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작거나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같으면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Nothing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8136904" cy="805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538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7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. Binary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Barrier (</a:t>
            </a:r>
            <a:r>
              <a:rPr lang="en-US" altLang="ko-KR" sz="2400" b="1" dirty="0" err="1">
                <a:latin typeface="나눔스퀘어라운드 ExtraBold" pitchFamily="50" charset="-127"/>
                <a:ea typeface="나눔스퀘어라운드 ExtraBold" pitchFamily="50" charset="-127"/>
              </a:rPr>
              <a:t>Dn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, In, Cash, 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Put)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14795" y="5085184"/>
            <a:ext cx="8077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가격이 만기 전에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한번이라도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내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려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가면서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치고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</a:t>
            </a:r>
          </a:p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    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만기 시점의 기초자산 가격이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작으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면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K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만큼의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수익률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가격이 만기까지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한번도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못치거나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    만기 시점에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크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거나 같으면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Nothing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8136904" cy="821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5656073" y="2060848"/>
            <a:ext cx="2876367" cy="2408107"/>
            <a:chOff x="5656073" y="2060848"/>
            <a:chExt cx="2876367" cy="2408107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6205491" y="4139555"/>
              <a:ext cx="2100718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828590" y="3995772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0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5656073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6859806" y="2195572"/>
              <a:ext cx="952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75449" y="2060848"/>
            <a:ext cx="2876367" cy="2609468"/>
            <a:chOff x="475449" y="2060848"/>
            <a:chExt cx="2876367" cy="2609468"/>
          </a:xfrm>
        </p:grpSpPr>
        <p:grpSp>
          <p:nvGrpSpPr>
            <p:cNvPr id="70" name="그룹 69"/>
            <p:cNvGrpSpPr/>
            <p:nvPr/>
          </p:nvGrpSpPr>
          <p:grpSpPr>
            <a:xfrm>
              <a:off x="475449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102" name="직선 연결선 101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71" name="직선 연결선 70"/>
            <p:cNvCxnSpPr/>
            <p:nvPr/>
          </p:nvCxnSpPr>
          <p:spPr>
            <a:xfrm>
              <a:off x="1024867" y="3245994"/>
              <a:ext cx="681294" cy="999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657783" y="2195572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76" name="타원 75"/>
            <p:cNvSpPr/>
            <p:nvPr/>
          </p:nvSpPr>
          <p:spPr>
            <a:xfrm>
              <a:off x="1631165" y="3183423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409042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175322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75449" y="3059668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K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84" name="직선 연결선 83"/>
            <p:cNvCxnSpPr/>
            <p:nvPr/>
          </p:nvCxnSpPr>
          <p:spPr>
            <a:xfrm>
              <a:off x="1694377" y="4139555"/>
              <a:ext cx="1431208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1703173" y="3255431"/>
              <a:ext cx="0" cy="8936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타원 93"/>
            <p:cNvSpPr/>
            <p:nvPr/>
          </p:nvSpPr>
          <p:spPr>
            <a:xfrm>
              <a:off x="1631165" y="4091929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991777" y="2060848"/>
            <a:ext cx="2876367" cy="2609468"/>
            <a:chOff x="2991777" y="2060848"/>
            <a:chExt cx="2876367" cy="2609468"/>
          </a:xfrm>
        </p:grpSpPr>
        <p:grpSp>
          <p:nvGrpSpPr>
            <p:cNvPr id="107" name="그룹 106"/>
            <p:cNvGrpSpPr/>
            <p:nvPr/>
          </p:nvGrpSpPr>
          <p:grpSpPr>
            <a:xfrm>
              <a:off x="2991777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118" name="직선 연결선 117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0" name="TextBox 119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108" name="직선 연결선 107"/>
            <p:cNvCxnSpPr/>
            <p:nvPr/>
          </p:nvCxnSpPr>
          <p:spPr>
            <a:xfrm flipH="1">
              <a:off x="3541195" y="3255431"/>
              <a:ext cx="1376686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4174111" y="2195572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10" name="타원 109"/>
            <p:cNvSpPr/>
            <p:nvPr/>
          </p:nvSpPr>
          <p:spPr>
            <a:xfrm>
              <a:off x="4845873" y="3184422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925370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691650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991777" y="3059668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K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114" name="직선 연결선 113"/>
            <p:cNvCxnSpPr/>
            <p:nvPr/>
          </p:nvCxnSpPr>
          <p:spPr>
            <a:xfrm flipH="1">
              <a:off x="4917881" y="4139555"/>
              <a:ext cx="738192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4917881" y="3270289"/>
              <a:ext cx="0" cy="8936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타원 116"/>
            <p:cNvSpPr/>
            <p:nvPr/>
          </p:nvSpPr>
          <p:spPr>
            <a:xfrm>
              <a:off x="4853637" y="4077071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379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7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. Binary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Barrier 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(Up,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In, Cash, 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Put)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14795" y="5085184"/>
            <a:ext cx="8077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가격이 만기 전에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한번이라도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올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가면서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치고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</a:t>
            </a:r>
          </a:p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    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만기 시점의 기초자산 가격이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작으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면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K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만큼의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수익률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가격이 만기까지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한번도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못치거나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    만기 시점에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크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거나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같으면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Nothing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5656073" y="2060848"/>
            <a:ext cx="2876367" cy="2408107"/>
            <a:chOff x="5656073" y="2060848"/>
            <a:chExt cx="2876367" cy="2408107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6205491" y="4139555"/>
              <a:ext cx="2100718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828590" y="3995772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0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5656073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6859806" y="2195572"/>
              <a:ext cx="952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75449" y="2060848"/>
            <a:ext cx="2876367" cy="2609468"/>
            <a:chOff x="475449" y="2060848"/>
            <a:chExt cx="2876367" cy="2609468"/>
          </a:xfrm>
        </p:grpSpPr>
        <p:grpSp>
          <p:nvGrpSpPr>
            <p:cNvPr id="70" name="그룹 69"/>
            <p:cNvGrpSpPr/>
            <p:nvPr/>
          </p:nvGrpSpPr>
          <p:grpSpPr>
            <a:xfrm>
              <a:off x="475449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102" name="직선 연결선 101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71" name="직선 연결선 70"/>
            <p:cNvCxnSpPr/>
            <p:nvPr/>
          </p:nvCxnSpPr>
          <p:spPr>
            <a:xfrm>
              <a:off x="1024867" y="3245994"/>
              <a:ext cx="681294" cy="999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657783" y="2195572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76" name="타원 75"/>
            <p:cNvSpPr/>
            <p:nvPr/>
          </p:nvSpPr>
          <p:spPr>
            <a:xfrm>
              <a:off x="1631165" y="3183423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409042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175322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75449" y="3059668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K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84" name="직선 연결선 83"/>
            <p:cNvCxnSpPr/>
            <p:nvPr/>
          </p:nvCxnSpPr>
          <p:spPr>
            <a:xfrm>
              <a:off x="1694377" y="4139555"/>
              <a:ext cx="1431208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1703173" y="3255431"/>
              <a:ext cx="0" cy="8936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타원 93"/>
            <p:cNvSpPr/>
            <p:nvPr/>
          </p:nvSpPr>
          <p:spPr>
            <a:xfrm>
              <a:off x="1631165" y="4091929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991777" y="2060848"/>
            <a:ext cx="2876367" cy="2609468"/>
            <a:chOff x="2991777" y="2060848"/>
            <a:chExt cx="2876367" cy="2609468"/>
          </a:xfrm>
        </p:grpSpPr>
        <p:grpSp>
          <p:nvGrpSpPr>
            <p:cNvPr id="107" name="그룹 106"/>
            <p:cNvGrpSpPr/>
            <p:nvPr/>
          </p:nvGrpSpPr>
          <p:grpSpPr>
            <a:xfrm>
              <a:off x="2991777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118" name="직선 연결선 117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0" name="TextBox 119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108" name="직선 연결선 107"/>
            <p:cNvCxnSpPr/>
            <p:nvPr/>
          </p:nvCxnSpPr>
          <p:spPr>
            <a:xfrm flipH="1">
              <a:off x="3541195" y="3255431"/>
              <a:ext cx="1376686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4174111" y="2195572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10" name="타원 109"/>
            <p:cNvSpPr/>
            <p:nvPr/>
          </p:nvSpPr>
          <p:spPr>
            <a:xfrm>
              <a:off x="4845873" y="3184422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925370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691650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991777" y="3059668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K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114" name="직선 연결선 113"/>
            <p:cNvCxnSpPr/>
            <p:nvPr/>
          </p:nvCxnSpPr>
          <p:spPr>
            <a:xfrm flipH="1">
              <a:off x="4917881" y="4139555"/>
              <a:ext cx="738192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4917881" y="3270289"/>
              <a:ext cx="0" cy="8936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타원 116"/>
            <p:cNvSpPr/>
            <p:nvPr/>
          </p:nvSpPr>
          <p:spPr>
            <a:xfrm>
              <a:off x="4853637" y="4077071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03" y="980728"/>
            <a:ext cx="8146629" cy="822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52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7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. Binary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Barrier 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(</a:t>
            </a:r>
            <a:r>
              <a:rPr lang="en-US" altLang="ko-KR" sz="2400" b="1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Dn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,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In, 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Asset, Put)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14795" y="5085184"/>
            <a:ext cx="8077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가격이 만기 전에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한번이라도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내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려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가면서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치고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</a:t>
            </a:r>
          </a:p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    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만기 시점의 기초자산 가격이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작으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면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S(T)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만큼의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수익률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가격이 만기까지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한번도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못치거나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    만기 시점에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크거나 같으면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Nothing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78719"/>
            <a:ext cx="8136904" cy="83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5656073" y="2060848"/>
            <a:ext cx="2876367" cy="2408107"/>
            <a:chOff x="5656073" y="2060848"/>
            <a:chExt cx="2876367" cy="2408107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6205491" y="4139555"/>
              <a:ext cx="2100718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828590" y="3995772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0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5656073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51" name="직선 연결선 50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6859806" y="2195572"/>
              <a:ext cx="952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75449" y="2060848"/>
            <a:ext cx="2876367" cy="2609468"/>
            <a:chOff x="475449" y="2060848"/>
            <a:chExt cx="2876367" cy="2609468"/>
          </a:xfrm>
        </p:grpSpPr>
        <p:grpSp>
          <p:nvGrpSpPr>
            <p:cNvPr id="65" name="그룹 64"/>
            <p:cNvGrpSpPr/>
            <p:nvPr/>
          </p:nvGrpSpPr>
          <p:grpSpPr>
            <a:xfrm>
              <a:off x="475449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81" name="직선 연결선 80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66" name="직선 연결선 65"/>
            <p:cNvCxnSpPr/>
            <p:nvPr/>
          </p:nvCxnSpPr>
          <p:spPr>
            <a:xfrm flipH="1">
              <a:off x="1024867" y="3500010"/>
              <a:ext cx="678306" cy="663927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657783" y="2195572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1622369" y="3429000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409042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175322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74" name="직선 연결선 73"/>
            <p:cNvCxnSpPr/>
            <p:nvPr/>
          </p:nvCxnSpPr>
          <p:spPr>
            <a:xfrm flipH="1">
              <a:off x="1694377" y="4139555"/>
              <a:ext cx="1431208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1703173" y="3501008"/>
              <a:ext cx="0" cy="64807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flipH="1">
              <a:off x="1032116" y="3501008"/>
              <a:ext cx="65956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타원 79"/>
            <p:cNvSpPr/>
            <p:nvPr/>
          </p:nvSpPr>
          <p:spPr>
            <a:xfrm>
              <a:off x="1631165" y="4091929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991777" y="2060848"/>
            <a:ext cx="2876367" cy="2609468"/>
            <a:chOff x="2991777" y="2060848"/>
            <a:chExt cx="2876367" cy="2609468"/>
          </a:xfrm>
        </p:grpSpPr>
        <p:grpSp>
          <p:nvGrpSpPr>
            <p:cNvPr id="89" name="그룹 88"/>
            <p:cNvGrpSpPr/>
            <p:nvPr/>
          </p:nvGrpSpPr>
          <p:grpSpPr>
            <a:xfrm>
              <a:off x="2991777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100" name="직선 연결선 99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TextBox 105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90" name="직선 연결선 89"/>
            <p:cNvCxnSpPr/>
            <p:nvPr/>
          </p:nvCxnSpPr>
          <p:spPr>
            <a:xfrm flipH="1">
              <a:off x="3548444" y="2780928"/>
              <a:ext cx="1369437" cy="1368151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4174111" y="2195572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92" name="타원 91"/>
            <p:cNvSpPr/>
            <p:nvPr/>
          </p:nvSpPr>
          <p:spPr>
            <a:xfrm>
              <a:off x="4857458" y="2708920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925370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691650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96" name="직선 연결선 95"/>
            <p:cNvCxnSpPr/>
            <p:nvPr/>
          </p:nvCxnSpPr>
          <p:spPr>
            <a:xfrm flipH="1">
              <a:off x="4917881" y="4139555"/>
              <a:ext cx="806247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flipH="1" flipV="1">
              <a:off x="3548444" y="2781927"/>
              <a:ext cx="1377201" cy="1385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 flipH="1">
              <a:off x="4917881" y="2788856"/>
              <a:ext cx="7764" cy="137508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타원 98"/>
            <p:cNvSpPr/>
            <p:nvPr/>
          </p:nvSpPr>
          <p:spPr>
            <a:xfrm>
              <a:off x="4853637" y="4077071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036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7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. Binary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Barrier 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(Up,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In, 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Asset, Put)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14795" y="5085184"/>
            <a:ext cx="8077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가격이 만기 전에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한번이라도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올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가면서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치고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</a:t>
            </a:r>
          </a:p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    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만기 시점의 기초자산 가격이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작으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면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S(T)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만큼의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수익률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가격이 만기까지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한번도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못치거나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    만기 시점에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크거나 같으면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Nothing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5656073" y="2060848"/>
            <a:ext cx="2876367" cy="2408107"/>
            <a:chOff x="5656073" y="2060848"/>
            <a:chExt cx="2876367" cy="2408107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6205491" y="4139555"/>
              <a:ext cx="2100718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828590" y="3995772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0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5656073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51" name="직선 연결선 50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6859806" y="2195572"/>
              <a:ext cx="952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75449" y="2060848"/>
            <a:ext cx="2876367" cy="2609468"/>
            <a:chOff x="475449" y="2060848"/>
            <a:chExt cx="2876367" cy="2609468"/>
          </a:xfrm>
        </p:grpSpPr>
        <p:grpSp>
          <p:nvGrpSpPr>
            <p:cNvPr id="65" name="그룹 64"/>
            <p:cNvGrpSpPr/>
            <p:nvPr/>
          </p:nvGrpSpPr>
          <p:grpSpPr>
            <a:xfrm>
              <a:off x="475449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81" name="직선 연결선 80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66" name="직선 연결선 65"/>
            <p:cNvCxnSpPr/>
            <p:nvPr/>
          </p:nvCxnSpPr>
          <p:spPr>
            <a:xfrm flipH="1">
              <a:off x="1024867" y="3500010"/>
              <a:ext cx="678306" cy="663927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657783" y="2195572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1622369" y="3429000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409042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175322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74" name="직선 연결선 73"/>
            <p:cNvCxnSpPr/>
            <p:nvPr/>
          </p:nvCxnSpPr>
          <p:spPr>
            <a:xfrm flipH="1">
              <a:off x="1694377" y="4139555"/>
              <a:ext cx="1431208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1703173" y="3501008"/>
              <a:ext cx="0" cy="64807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flipH="1">
              <a:off x="1032116" y="3501008"/>
              <a:ext cx="65956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타원 79"/>
            <p:cNvSpPr/>
            <p:nvPr/>
          </p:nvSpPr>
          <p:spPr>
            <a:xfrm>
              <a:off x="1631165" y="4091929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991777" y="2060848"/>
            <a:ext cx="2876367" cy="2609468"/>
            <a:chOff x="2991777" y="2060848"/>
            <a:chExt cx="2876367" cy="2609468"/>
          </a:xfrm>
        </p:grpSpPr>
        <p:grpSp>
          <p:nvGrpSpPr>
            <p:cNvPr id="89" name="그룹 88"/>
            <p:cNvGrpSpPr/>
            <p:nvPr/>
          </p:nvGrpSpPr>
          <p:grpSpPr>
            <a:xfrm>
              <a:off x="2991777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100" name="직선 연결선 99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TextBox 105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90" name="직선 연결선 89"/>
            <p:cNvCxnSpPr/>
            <p:nvPr/>
          </p:nvCxnSpPr>
          <p:spPr>
            <a:xfrm flipH="1">
              <a:off x="3548444" y="2780928"/>
              <a:ext cx="1369437" cy="1368151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4174111" y="2195572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92" name="타원 91"/>
            <p:cNvSpPr/>
            <p:nvPr/>
          </p:nvSpPr>
          <p:spPr>
            <a:xfrm>
              <a:off x="4857458" y="2708920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925370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691650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96" name="직선 연결선 95"/>
            <p:cNvCxnSpPr/>
            <p:nvPr/>
          </p:nvCxnSpPr>
          <p:spPr>
            <a:xfrm flipH="1">
              <a:off x="4917881" y="4139555"/>
              <a:ext cx="806247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flipH="1" flipV="1">
              <a:off x="3548444" y="2781927"/>
              <a:ext cx="1377201" cy="1385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 flipH="1">
              <a:off x="4917881" y="2788856"/>
              <a:ext cx="7764" cy="137508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타원 98"/>
            <p:cNvSpPr/>
            <p:nvPr/>
          </p:nvSpPr>
          <p:spPr>
            <a:xfrm>
              <a:off x="4853637" y="4077071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8244"/>
            <a:ext cx="8136904" cy="805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5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7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. Binary 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Barrier (</a:t>
            </a:r>
            <a:r>
              <a:rPr lang="en-US" altLang="ko-KR" sz="2400" b="1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Dn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, Out,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Cash, Call)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5656073" y="2060848"/>
            <a:ext cx="2876367" cy="2408107"/>
            <a:chOff x="5656073" y="2060848"/>
            <a:chExt cx="2876367" cy="2408107"/>
          </a:xfrm>
        </p:grpSpPr>
        <p:cxnSp>
          <p:nvCxnSpPr>
            <p:cNvPr id="62" name="직선 연결선 61"/>
            <p:cNvCxnSpPr/>
            <p:nvPr/>
          </p:nvCxnSpPr>
          <p:spPr>
            <a:xfrm>
              <a:off x="6205491" y="4139555"/>
              <a:ext cx="2100718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828590" y="3995772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0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5656073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66" name="직선 연결선 65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6859806" y="2195572"/>
              <a:ext cx="952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75449" y="2060848"/>
            <a:ext cx="2876367" cy="2609468"/>
            <a:chOff x="475449" y="2060848"/>
            <a:chExt cx="2876367" cy="2609468"/>
          </a:xfrm>
        </p:grpSpPr>
        <p:grpSp>
          <p:nvGrpSpPr>
            <p:cNvPr id="44" name="그룹 43"/>
            <p:cNvGrpSpPr/>
            <p:nvPr/>
          </p:nvGrpSpPr>
          <p:grpSpPr>
            <a:xfrm>
              <a:off x="475449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46" name="직선 연결선 45"/>
            <p:cNvCxnSpPr/>
            <p:nvPr/>
          </p:nvCxnSpPr>
          <p:spPr>
            <a:xfrm>
              <a:off x="2401553" y="3256430"/>
              <a:ext cx="664208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657782" y="2195572"/>
              <a:ext cx="970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</a:t>
              </a:r>
              <a:r>
                <a:rPr lang="ko-KR" altLang="en-US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 </a:t>
              </a:r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2323551" y="3191351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409042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175322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75449" y="3059668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K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>
            <a:xfrm>
              <a:off x="1024867" y="4139555"/>
              <a:ext cx="1376686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2401553" y="3263359"/>
              <a:ext cx="0" cy="8936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H="1" flipV="1">
              <a:off x="1032116" y="3256430"/>
              <a:ext cx="1369437" cy="1385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타원 82"/>
            <p:cNvSpPr/>
            <p:nvPr/>
          </p:nvSpPr>
          <p:spPr>
            <a:xfrm>
              <a:off x="2329545" y="4077071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991777" y="2060848"/>
            <a:ext cx="2876367" cy="2609468"/>
            <a:chOff x="2991777" y="2060848"/>
            <a:chExt cx="2876367" cy="2609468"/>
          </a:xfrm>
        </p:grpSpPr>
        <p:grpSp>
          <p:nvGrpSpPr>
            <p:cNvPr id="86" name="그룹 85"/>
            <p:cNvGrpSpPr/>
            <p:nvPr/>
          </p:nvGrpSpPr>
          <p:grpSpPr>
            <a:xfrm>
              <a:off x="2991777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98" name="직선 연결선 97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TextBox 99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87" name="직선 연결선 86"/>
            <p:cNvCxnSpPr/>
            <p:nvPr/>
          </p:nvCxnSpPr>
          <p:spPr>
            <a:xfrm>
              <a:off x="4917881" y="3255431"/>
              <a:ext cx="664208" cy="999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4174110" y="2195572"/>
              <a:ext cx="970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89" name="타원 88"/>
            <p:cNvSpPr/>
            <p:nvPr/>
          </p:nvSpPr>
          <p:spPr>
            <a:xfrm>
              <a:off x="4845873" y="3184422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925370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691650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991777" y="3059668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K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93" name="직선 연결선 92"/>
            <p:cNvCxnSpPr/>
            <p:nvPr/>
          </p:nvCxnSpPr>
          <p:spPr>
            <a:xfrm>
              <a:off x="3541195" y="4139555"/>
              <a:ext cx="1376686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 flipH="1" flipV="1">
              <a:off x="3548444" y="3256430"/>
              <a:ext cx="1377201" cy="1385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4917881" y="3270289"/>
              <a:ext cx="0" cy="8936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타원 96"/>
            <p:cNvSpPr/>
            <p:nvPr/>
          </p:nvSpPr>
          <p:spPr>
            <a:xfrm>
              <a:off x="4853637" y="4077071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814795" y="5085184"/>
            <a:ext cx="8077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가격이 만기까지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한번도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안치고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    만기 시점에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크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K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만큼의 수익률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 typeface="Symbol"/>
              <a:buChar char="Þ"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기초자산 가격이 만기 전에 </a:t>
            </a:r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한번이라도 내려가면서 치거나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,</a:t>
            </a:r>
          </a:p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    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만기 시점에 기초자산가격이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보다 작거나 같으면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Nothing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95536"/>
            <a:ext cx="8136904" cy="85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264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7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. Binary 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Barrier (Up, Out,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Cash, Call)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5656073" y="2060848"/>
            <a:ext cx="2876367" cy="2408107"/>
            <a:chOff x="5656073" y="2060848"/>
            <a:chExt cx="2876367" cy="2408107"/>
          </a:xfrm>
        </p:grpSpPr>
        <p:cxnSp>
          <p:nvCxnSpPr>
            <p:cNvPr id="62" name="직선 연결선 61"/>
            <p:cNvCxnSpPr/>
            <p:nvPr/>
          </p:nvCxnSpPr>
          <p:spPr>
            <a:xfrm>
              <a:off x="6205491" y="4139555"/>
              <a:ext cx="2100718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828590" y="3995772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0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5656073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66" name="직선 연결선 65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6859806" y="2195572"/>
              <a:ext cx="952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991777" y="2060848"/>
            <a:ext cx="2876367" cy="2609468"/>
            <a:chOff x="2991777" y="2060848"/>
            <a:chExt cx="2876367" cy="2609468"/>
          </a:xfrm>
        </p:grpSpPr>
        <p:grpSp>
          <p:nvGrpSpPr>
            <p:cNvPr id="86" name="그룹 85"/>
            <p:cNvGrpSpPr/>
            <p:nvPr/>
          </p:nvGrpSpPr>
          <p:grpSpPr>
            <a:xfrm>
              <a:off x="2991777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98" name="직선 연결선 97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TextBox 99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4174110" y="2195572"/>
              <a:ext cx="970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925370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691650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991777" y="3059668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K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814795" y="5085184"/>
            <a:ext cx="8077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가격이 만기까지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한번도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안치고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    만기 시점에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크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K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만큼의 수익률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 typeface="Symbol"/>
              <a:buChar char="Þ"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기초자산 가격이 만기 전에 </a:t>
            </a:r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한번이라도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올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가면서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치거나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,</a:t>
            </a:r>
          </a:p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    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만기 시점에 기초자산가격이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보다 작거나 같으면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Nothing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95536"/>
            <a:ext cx="8136904" cy="805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475449" y="2060848"/>
            <a:ext cx="2876367" cy="2609468"/>
            <a:chOff x="475449" y="2060848"/>
            <a:chExt cx="2876367" cy="2609468"/>
          </a:xfrm>
        </p:grpSpPr>
        <p:grpSp>
          <p:nvGrpSpPr>
            <p:cNvPr id="44" name="그룹 43"/>
            <p:cNvGrpSpPr/>
            <p:nvPr/>
          </p:nvGrpSpPr>
          <p:grpSpPr>
            <a:xfrm>
              <a:off x="475449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46" name="직선 연결선 45"/>
            <p:cNvCxnSpPr/>
            <p:nvPr/>
          </p:nvCxnSpPr>
          <p:spPr>
            <a:xfrm>
              <a:off x="1694377" y="3244334"/>
              <a:ext cx="707176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657782" y="2195572"/>
              <a:ext cx="897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1622369" y="3172326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409042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175322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75449" y="3059668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K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>
            <a:xfrm>
              <a:off x="1024867" y="4139555"/>
              <a:ext cx="669510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2401553" y="3263359"/>
              <a:ext cx="0" cy="8936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H="1" flipV="1">
              <a:off x="1032117" y="3256431"/>
              <a:ext cx="625665" cy="633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타원 82"/>
            <p:cNvSpPr/>
            <p:nvPr/>
          </p:nvSpPr>
          <p:spPr>
            <a:xfrm>
              <a:off x="1622369" y="4091929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1694377" y="3263359"/>
              <a:ext cx="0" cy="8936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2401553" y="4139555"/>
              <a:ext cx="707176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5" name="타원 54"/>
            <p:cNvSpPr/>
            <p:nvPr/>
          </p:nvSpPr>
          <p:spPr>
            <a:xfrm>
              <a:off x="2329545" y="3184423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2329545" y="4091929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756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7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. Binary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Barrier (</a:t>
            </a:r>
            <a:r>
              <a:rPr lang="en-US" altLang="ko-KR" sz="2400" b="1" dirty="0" err="1">
                <a:latin typeface="나눔스퀘어라운드 ExtraBold" pitchFamily="50" charset="-127"/>
                <a:ea typeface="나눔스퀘어라운드 ExtraBold" pitchFamily="50" charset="-127"/>
              </a:rPr>
              <a:t>Dn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, 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Out, Asset,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Call)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5656073" y="2060848"/>
            <a:ext cx="2876367" cy="2408107"/>
            <a:chOff x="5656073" y="2060848"/>
            <a:chExt cx="2876367" cy="2408107"/>
          </a:xfrm>
        </p:grpSpPr>
        <p:cxnSp>
          <p:nvCxnSpPr>
            <p:cNvPr id="62" name="직선 연결선 61"/>
            <p:cNvCxnSpPr/>
            <p:nvPr/>
          </p:nvCxnSpPr>
          <p:spPr>
            <a:xfrm>
              <a:off x="6205491" y="4139555"/>
              <a:ext cx="2100718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828590" y="3995772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0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5656073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66" name="직선 연결선 65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6859806" y="2195572"/>
              <a:ext cx="952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991777" y="2060848"/>
            <a:ext cx="2876367" cy="2609468"/>
            <a:chOff x="2991777" y="2060848"/>
            <a:chExt cx="2876367" cy="2609468"/>
          </a:xfrm>
        </p:grpSpPr>
        <p:grpSp>
          <p:nvGrpSpPr>
            <p:cNvPr id="86" name="그룹 85"/>
            <p:cNvGrpSpPr/>
            <p:nvPr/>
          </p:nvGrpSpPr>
          <p:grpSpPr>
            <a:xfrm>
              <a:off x="2991777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98" name="직선 연결선 97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TextBox 99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87" name="직선 연결선 86"/>
            <p:cNvCxnSpPr/>
            <p:nvPr/>
          </p:nvCxnSpPr>
          <p:spPr>
            <a:xfrm flipV="1">
              <a:off x="4917881" y="2195572"/>
              <a:ext cx="497801" cy="585356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4174110" y="2195572"/>
              <a:ext cx="901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89" name="타원 88"/>
            <p:cNvSpPr/>
            <p:nvPr/>
          </p:nvSpPr>
          <p:spPr>
            <a:xfrm>
              <a:off x="4857458" y="2708920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925370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691650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93" name="직선 연결선 92"/>
            <p:cNvCxnSpPr/>
            <p:nvPr/>
          </p:nvCxnSpPr>
          <p:spPr>
            <a:xfrm>
              <a:off x="3541195" y="4139555"/>
              <a:ext cx="1376686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 flipH="1" flipV="1">
              <a:off x="3548444" y="2781927"/>
              <a:ext cx="1377201" cy="1385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flipH="1">
              <a:off x="4917881" y="2788856"/>
              <a:ext cx="7764" cy="137508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타원 96"/>
            <p:cNvSpPr/>
            <p:nvPr/>
          </p:nvSpPr>
          <p:spPr>
            <a:xfrm>
              <a:off x="4853637" y="4077071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3481"/>
            <a:ext cx="8136904" cy="823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471497" y="2060848"/>
            <a:ext cx="2876367" cy="2609468"/>
            <a:chOff x="2991777" y="2060848"/>
            <a:chExt cx="2876367" cy="2609468"/>
          </a:xfrm>
        </p:grpSpPr>
        <p:grpSp>
          <p:nvGrpSpPr>
            <p:cNvPr id="58" name="그룹 57"/>
            <p:cNvGrpSpPr/>
            <p:nvPr/>
          </p:nvGrpSpPr>
          <p:grpSpPr>
            <a:xfrm>
              <a:off x="2991777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82" name="직선 연결선 81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59" name="직선 연결선 58"/>
            <p:cNvCxnSpPr/>
            <p:nvPr/>
          </p:nvCxnSpPr>
          <p:spPr>
            <a:xfrm flipV="1">
              <a:off x="4917881" y="2195572"/>
              <a:ext cx="497801" cy="585356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4174110" y="2195572"/>
              <a:ext cx="970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4857458" y="2708920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925370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691650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3541195" y="4139555"/>
              <a:ext cx="1376686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flipH="1" flipV="1">
              <a:off x="3548444" y="2781927"/>
              <a:ext cx="1377201" cy="1385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H="1">
              <a:off x="4917881" y="2788856"/>
              <a:ext cx="7764" cy="137508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타원 77"/>
            <p:cNvSpPr/>
            <p:nvPr/>
          </p:nvSpPr>
          <p:spPr>
            <a:xfrm>
              <a:off x="4853637" y="4077071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814795" y="5085184"/>
            <a:ext cx="8077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가격이 만기까지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한번도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안치고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    만기 시점에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크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S(T)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만큼의 수익률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 typeface="Symbol"/>
              <a:buChar char="Þ"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기초자산 가격이 만기 전에 </a:t>
            </a:r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한번이라도 내려가면서 치거나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,</a:t>
            </a:r>
          </a:p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    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만기 시점에 기초자산가격이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보다 작거나 같으면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Nothing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806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7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. Binary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Barrier 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(Up, Out, Asset,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Call)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5656073" y="2060848"/>
            <a:ext cx="2876367" cy="2408107"/>
            <a:chOff x="5656073" y="2060848"/>
            <a:chExt cx="2876367" cy="2408107"/>
          </a:xfrm>
        </p:grpSpPr>
        <p:cxnSp>
          <p:nvCxnSpPr>
            <p:cNvPr id="62" name="직선 연결선 61"/>
            <p:cNvCxnSpPr/>
            <p:nvPr/>
          </p:nvCxnSpPr>
          <p:spPr>
            <a:xfrm>
              <a:off x="6205491" y="4139555"/>
              <a:ext cx="2100718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828590" y="3995772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0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5656073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66" name="직선 연결선 65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6859806" y="2195572"/>
              <a:ext cx="952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991777" y="2060848"/>
            <a:ext cx="2876367" cy="2609468"/>
            <a:chOff x="2991777" y="2060848"/>
            <a:chExt cx="2876367" cy="2609468"/>
          </a:xfrm>
        </p:grpSpPr>
        <p:grpSp>
          <p:nvGrpSpPr>
            <p:cNvPr id="86" name="그룹 85"/>
            <p:cNvGrpSpPr/>
            <p:nvPr/>
          </p:nvGrpSpPr>
          <p:grpSpPr>
            <a:xfrm>
              <a:off x="2991777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98" name="직선 연결선 97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TextBox 99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4174111" y="2195572"/>
              <a:ext cx="992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925370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691650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3481"/>
            <a:ext cx="8136904" cy="823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475449" y="2060848"/>
            <a:ext cx="2876367" cy="2609468"/>
            <a:chOff x="475449" y="2060848"/>
            <a:chExt cx="2876367" cy="2609468"/>
          </a:xfrm>
        </p:grpSpPr>
        <p:grpSp>
          <p:nvGrpSpPr>
            <p:cNvPr id="44" name="그룹 43"/>
            <p:cNvGrpSpPr/>
            <p:nvPr/>
          </p:nvGrpSpPr>
          <p:grpSpPr>
            <a:xfrm>
              <a:off x="475449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46" name="직선 연결선 45"/>
            <p:cNvCxnSpPr/>
            <p:nvPr/>
          </p:nvCxnSpPr>
          <p:spPr>
            <a:xfrm flipV="1">
              <a:off x="1703173" y="2773998"/>
              <a:ext cx="694498" cy="726012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657782" y="2195572"/>
              <a:ext cx="897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1622369" y="3429000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409042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175322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>
            <a:xfrm>
              <a:off x="1024867" y="4139555"/>
              <a:ext cx="669510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03173" y="3501008"/>
              <a:ext cx="0" cy="64807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H="1">
              <a:off x="1032116" y="3501008"/>
              <a:ext cx="65956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타원 82"/>
            <p:cNvSpPr/>
            <p:nvPr/>
          </p:nvSpPr>
          <p:spPr>
            <a:xfrm>
              <a:off x="1631165" y="4091929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/>
            <p:cNvCxnSpPr/>
            <p:nvPr/>
          </p:nvCxnSpPr>
          <p:spPr>
            <a:xfrm flipH="1">
              <a:off x="2397671" y="2773998"/>
              <a:ext cx="7764" cy="137508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타원 51"/>
            <p:cNvSpPr/>
            <p:nvPr/>
          </p:nvSpPr>
          <p:spPr>
            <a:xfrm>
              <a:off x="2325663" y="2716848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2397671" y="4139555"/>
              <a:ext cx="669510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5" name="타원 54"/>
            <p:cNvSpPr/>
            <p:nvPr/>
          </p:nvSpPr>
          <p:spPr>
            <a:xfrm>
              <a:off x="2333427" y="4077072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14795" y="5085184"/>
            <a:ext cx="8077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가격이 만기까지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한번도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안치고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    만기 시점에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크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K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만큼의 수익률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 typeface="Symbol"/>
              <a:buChar char="Þ"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기초자산 가격이 만기 전에 </a:t>
            </a:r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한번이라도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올라가면서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치거나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,</a:t>
            </a:r>
          </a:p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    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만기 시점에 기초자산가격이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보다 작거나 같으면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Nothing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76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7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. Binary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Barrier (</a:t>
            </a:r>
            <a:r>
              <a:rPr lang="en-US" altLang="ko-KR" sz="2400" b="1" dirty="0" err="1">
                <a:latin typeface="나눔스퀘어라운드 ExtraBold" pitchFamily="50" charset="-127"/>
                <a:ea typeface="나눔스퀘어라운드 ExtraBold" pitchFamily="50" charset="-127"/>
              </a:rPr>
              <a:t>Dn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, 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Out,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Cash, 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Put)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5656073" y="2060848"/>
            <a:ext cx="2876367" cy="2408107"/>
            <a:chOff x="5656073" y="2060848"/>
            <a:chExt cx="2876367" cy="2408107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6205491" y="4139555"/>
              <a:ext cx="2100718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828590" y="3995772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0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5656073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6859806" y="2195572"/>
              <a:ext cx="952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75449" y="2060848"/>
            <a:ext cx="2876367" cy="2609468"/>
            <a:chOff x="475449" y="2060848"/>
            <a:chExt cx="2876367" cy="2609468"/>
          </a:xfrm>
        </p:grpSpPr>
        <p:grpSp>
          <p:nvGrpSpPr>
            <p:cNvPr id="70" name="그룹 69"/>
            <p:cNvGrpSpPr/>
            <p:nvPr/>
          </p:nvGrpSpPr>
          <p:grpSpPr>
            <a:xfrm>
              <a:off x="475449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102" name="직선 연결선 101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657782" y="2195572"/>
              <a:ext cx="970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409042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175322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8243"/>
            <a:ext cx="8136904" cy="80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2991777" y="2060848"/>
            <a:ext cx="2876367" cy="2609468"/>
            <a:chOff x="2991777" y="2060848"/>
            <a:chExt cx="2876367" cy="2609468"/>
          </a:xfrm>
        </p:grpSpPr>
        <p:grpSp>
          <p:nvGrpSpPr>
            <p:cNvPr id="107" name="그룹 106"/>
            <p:cNvGrpSpPr/>
            <p:nvPr/>
          </p:nvGrpSpPr>
          <p:grpSpPr>
            <a:xfrm>
              <a:off x="2991777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118" name="직선 연결선 117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0" name="TextBox 119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108" name="직선 연결선 107"/>
            <p:cNvCxnSpPr/>
            <p:nvPr/>
          </p:nvCxnSpPr>
          <p:spPr>
            <a:xfrm flipH="1">
              <a:off x="4210705" y="3255431"/>
              <a:ext cx="707176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4174111" y="2195572"/>
              <a:ext cx="1112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10" name="타원 109"/>
            <p:cNvSpPr/>
            <p:nvPr/>
          </p:nvSpPr>
          <p:spPr>
            <a:xfrm>
              <a:off x="4845873" y="3184422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925370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691650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991777" y="3059668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K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114" name="직선 연결선 113"/>
            <p:cNvCxnSpPr/>
            <p:nvPr/>
          </p:nvCxnSpPr>
          <p:spPr>
            <a:xfrm flipH="1">
              <a:off x="4917881" y="4139555"/>
              <a:ext cx="738192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4917881" y="3270289"/>
              <a:ext cx="0" cy="8936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타원 116"/>
            <p:cNvSpPr/>
            <p:nvPr/>
          </p:nvSpPr>
          <p:spPr>
            <a:xfrm>
              <a:off x="4853637" y="4077071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4210705" y="3270289"/>
              <a:ext cx="0" cy="8936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H="1">
              <a:off x="3541195" y="4145259"/>
              <a:ext cx="669510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0" name="타원 49"/>
            <p:cNvSpPr/>
            <p:nvPr/>
          </p:nvSpPr>
          <p:spPr>
            <a:xfrm>
              <a:off x="4138697" y="3186353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4135155" y="4080400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14795" y="5085184"/>
            <a:ext cx="8077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가격이 만기까지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한번도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안치고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    만기 시점에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작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K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만큼의 수익률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 typeface="Symbol"/>
              <a:buChar char="Þ"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기초자산 가격이 만기 전에 </a:t>
            </a:r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한번이라도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내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려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가면서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치거나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,</a:t>
            </a:r>
          </a:p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    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만기 시점에 기초자산가격이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보다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크거나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같으면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Nothing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233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1. Single Barrier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5656073" y="2204864"/>
            <a:ext cx="2876367" cy="2942282"/>
            <a:chOff x="5656073" y="2204864"/>
            <a:chExt cx="2876367" cy="2942282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6205491" y="3288273"/>
              <a:ext cx="2100718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828590" y="3103607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R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5656073" y="2204864"/>
              <a:ext cx="2876367" cy="2408107"/>
              <a:chOff x="215516" y="2204864"/>
              <a:chExt cx="3204356" cy="2720901"/>
            </a:xfrm>
          </p:grpSpPr>
          <p:cxnSp>
            <p:nvCxnSpPr>
              <p:cNvPr id="32" name="직선 연결선 31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6859806" y="4777814"/>
              <a:ext cx="952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814795" y="5733256"/>
            <a:ext cx="807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=&gt;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가격이 만기 전에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Barrier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를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No Hit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하면 옵션을 행사할 권리 발생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36" y="1124743"/>
            <a:ext cx="8208912" cy="800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475449" y="2204864"/>
            <a:ext cx="2876367" cy="2942282"/>
            <a:chOff x="475449" y="2204864"/>
            <a:chExt cx="2876367" cy="2942282"/>
          </a:xfrm>
        </p:grpSpPr>
        <p:grpSp>
          <p:nvGrpSpPr>
            <p:cNvPr id="12" name="그룹 11"/>
            <p:cNvGrpSpPr/>
            <p:nvPr/>
          </p:nvGrpSpPr>
          <p:grpSpPr>
            <a:xfrm>
              <a:off x="475449" y="2204864"/>
              <a:ext cx="2876367" cy="2408107"/>
              <a:chOff x="215516" y="2204864"/>
              <a:chExt cx="3204356" cy="2720901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37" name="직선 연결선 36"/>
            <p:cNvCxnSpPr/>
            <p:nvPr/>
          </p:nvCxnSpPr>
          <p:spPr>
            <a:xfrm flipV="1">
              <a:off x="2051720" y="3306072"/>
              <a:ext cx="1001881" cy="1001881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1538293" y="4293095"/>
              <a:ext cx="513427" cy="1182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657782" y="4777814"/>
              <a:ext cx="894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825489" y="4335972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312062" y="4335972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475656" y="4221088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065761" y="2204864"/>
            <a:ext cx="2876367" cy="2951574"/>
            <a:chOff x="3065761" y="2204864"/>
            <a:chExt cx="2876367" cy="2951574"/>
          </a:xfrm>
        </p:grpSpPr>
        <p:grpSp>
          <p:nvGrpSpPr>
            <p:cNvPr id="26" name="그룹 25"/>
            <p:cNvGrpSpPr/>
            <p:nvPr/>
          </p:nvGrpSpPr>
          <p:grpSpPr>
            <a:xfrm>
              <a:off x="3065761" y="2204864"/>
              <a:ext cx="2876367" cy="2408107"/>
              <a:chOff x="215516" y="2204864"/>
              <a:chExt cx="3204356" cy="2720901"/>
            </a:xfrm>
          </p:grpSpPr>
          <p:cxnSp>
            <p:nvCxnSpPr>
              <p:cNvPr id="27" name="직선 연결선 26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39" name="직선 연결선 38"/>
            <p:cNvCxnSpPr/>
            <p:nvPr/>
          </p:nvCxnSpPr>
          <p:spPr>
            <a:xfrm>
              <a:off x="4174956" y="3793326"/>
              <a:ext cx="539060" cy="508344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4714016" y="4293095"/>
              <a:ext cx="942057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361110" y="4787106"/>
              <a:ext cx="1002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487785" y="4335972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948725" y="4335972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70" name="타원 69"/>
            <p:cNvSpPr/>
            <p:nvPr/>
          </p:nvSpPr>
          <p:spPr>
            <a:xfrm>
              <a:off x="4108562" y="3735004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4174956" y="3793326"/>
              <a:ext cx="0" cy="51462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099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7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. Binary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Barrier 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(Up, Out,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Cash, 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Put)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5656073" y="2060848"/>
            <a:ext cx="2876367" cy="2408107"/>
            <a:chOff x="5656073" y="2060848"/>
            <a:chExt cx="2876367" cy="2408107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6205491" y="4139555"/>
              <a:ext cx="2100718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828590" y="3995772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0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5656073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6859806" y="2195572"/>
              <a:ext cx="952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75449" y="2060848"/>
            <a:ext cx="2876367" cy="2609468"/>
            <a:chOff x="475449" y="2060848"/>
            <a:chExt cx="2876367" cy="2609468"/>
          </a:xfrm>
        </p:grpSpPr>
        <p:grpSp>
          <p:nvGrpSpPr>
            <p:cNvPr id="70" name="그룹 69"/>
            <p:cNvGrpSpPr/>
            <p:nvPr/>
          </p:nvGrpSpPr>
          <p:grpSpPr>
            <a:xfrm>
              <a:off x="475449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102" name="직선 연결선 101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4" name="TextBox 103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71" name="직선 연결선 70"/>
            <p:cNvCxnSpPr/>
            <p:nvPr/>
          </p:nvCxnSpPr>
          <p:spPr>
            <a:xfrm>
              <a:off x="1024867" y="3245994"/>
              <a:ext cx="681294" cy="999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657782" y="2195572"/>
              <a:ext cx="970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76" name="타원 75"/>
            <p:cNvSpPr/>
            <p:nvPr/>
          </p:nvSpPr>
          <p:spPr>
            <a:xfrm>
              <a:off x="1631165" y="3183423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409042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175322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75449" y="3059668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K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84" name="직선 연결선 83"/>
            <p:cNvCxnSpPr/>
            <p:nvPr/>
          </p:nvCxnSpPr>
          <p:spPr>
            <a:xfrm>
              <a:off x="1694377" y="4139555"/>
              <a:ext cx="1431208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1703173" y="3255431"/>
              <a:ext cx="0" cy="8936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타원 93"/>
            <p:cNvSpPr/>
            <p:nvPr/>
          </p:nvSpPr>
          <p:spPr>
            <a:xfrm>
              <a:off x="1631165" y="4091929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991777" y="2060848"/>
            <a:ext cx="2876367" cy="2609468"/>
            <a:chOff x="2991777" y="2060848"/>
            <a:chExt cx="2876367" cy="2609468"/>
          </a:xfrm>
        </p:grpSpPr>
        <p:grpSp>
          <p:nvGrpSpPr>
            <p:cNvPr id="107" name="그룹 106"/>
            <p:cNvGrpSpPr/>
            <p:nvPr/>
          </p:nvGrpSpPr>
          <p:grpSpPr>
            <a:xfrm>
              <a:off x="2991777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118" name="직선 연결선 117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0" name="TextBox 119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108" name="직선 연결선 107"/>
            <p:cNvCxnSpPr/>
            <p:nvPr/>
          </p:nvCxnSpPr>
          <p:spPr>
            <a:xfrm flipH="1" flipV="1">
              <a:off x="3541195" y="3255431"/>
              <a:ext cx="669510" cy="999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4174110" y="2195572"/>
              <a:ext cx="970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10" name="타원 109"/>
            <p:cNvSpPr/>
            <p:nvPr/>
          </p:nvSpPr>
          <p:spPr>
            <a:xfrm>
              <a:off x="4138697" y="3184422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925370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691650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991777" y="3059668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K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114" name="직선 연결선 113"/>
            <p:cNvCxnSpPr/>
            <p:nvPr/>
          </p:nvCxnSpPr>
          <p:spPr>
            <a:xfrm flipH="1">
              <a:off x="4210705" y="4139555"/>
              <a:ext cx="1445368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4210705" y="3255431"/>
              <a:ext cx="0" cy="8936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타원 116"/>
            <p:cNvSpPr/>
            <p:nvPr/>
          </p:nvSpPr>
          <p:spPr>
            <a:xfrm>
              <a:off x="4138697" y="4078597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12" y="983481"/>
            <a:ext cx="8148520" cy="824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814795" y="5085184"/>
            <a:ext cx="8077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가격이 만기까지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한번도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안치고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    만기 시점에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작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K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만큼의 수익률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 typeface="Symbol"/>
              <a:buChar char="Þ"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기초자산 가격이 만기 전에 </a:t>
            </a:r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한번이라도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올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가면서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치거나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,</a:t>
            </a:r>
          </a:p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    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만기 시점에 기초자산가격이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보다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크거나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같으면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Nothing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692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7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. Binary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Barrier 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(</a:t>
            </a:r>
            <a:r>
              <a:rPr lang="en-US" altLang="ko-KR" sz="2400" b="1" dirty="0" err="1" smtClean="0">
                <a:latin typeface="나눔스퀘어라운드 ExtraBold" pitchFamily="50" charset="-127"/>
                <a:ea typeface="나눔스퀘어라운드 ExtraBold" pitchFamily="50" charset="-127"/>
              </a:rPr>
              <a:t>Dn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,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Out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, Asset, Put)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5656073" y="2060848"/>
            <a:ext cx="2876367" cy="2408107"/>
            <a:chOff x="5656073" y="2060848"/>
            <a:chExt cx="2876367" cy="2408107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6205491" y="4139555"/>
              <a:ext cx="2100718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828590" y="3995772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0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5656073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51" name="직선 연결선 50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6859806" y="2195572"/>
              <a:ext cx="952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75449" y="2060848"/>
            <a:ext cx="2876367" cy="2609468"/>
            <a:chOff x="475449" y="2060848"/>
            <a:chExt cx="2876367" cy="2609468"/>
          </a:xfrm>
        </p:grpSpPr>
        <p:grpSp>
          <p:nvGrpSpPr>
            <p:cNvPr id="65" name="그룹 64"/>
            <p:cNvGrpSpPr/>
            <p:nvPr/>
          </p:nvGrpSpPr>
          <p:grpSpPr>
            <a:xfrm>
              <a:off x="475449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81" name="직선 연결선 80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1657782" y="2195572"/>
              <a:ext cx="970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</a:t>
              </a:r>
              <a:r>
                <a:rPr lang="ko-KR" altLang="en-US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 </a:t>
              </a:r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409042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175322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3481"/>
            <a:ext cx="8136904" cy="821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814795" y="5085184"/>
            <a:ext cx="8077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가격이 만기까지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한번도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안치고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    만기 시점에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작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S(T)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만큼의 수익률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 typeface="Symbol"/>
              <a:buChar char="Þ"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기초자산 가격이 만기 전에 </a:t>
            </a:r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한번이라도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내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려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가면서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치거나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,</a:t>
            </a:r>
          </a:p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    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만기 시점에 기초자산가격이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보다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크거나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같으면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Nothing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991777" y="2060848"/>
            <a:ext cx="2876367" cy="2609468"/>
            <a:chOff x="2991777" y="2060848"/>
            <a:chExt cx="2876367" cy="2609468"/>
          </a:xfrm>
        </p:grpSpPr>
        <p:grpSp>
          <p:nvGrpSpPr>
            <p:cNvPr id="89" name="그룹 88"/>
            <p:cNvGrpSpPr/>
            <p:nvPr/>
          </p:nvGrpSpPr>
          <p:grpSpPr>
            <a:xfrm>
              <a:off x="2991777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100" name="직선 연결선 99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TextBox 105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90" name="직선 연결선 89"/>
            <p:cNvCxnSpPr/>
            <p:nvPr/>
          </p:nvCxnSpPr>
          <p:spPr>
            <a:xfrm flipH="1">
              <a:off x="4221759" y="2780928"/>
              <a:ext cx="696123" cy="695468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4174110" y="2195572"/>
              <a:ext cx="970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92" name="타원 91"/>
            <p:cNvSpPr/>
            <p:nvPr/>
          </p:nvSpPr>
          <p:spPr>
            <a:xfrm>
              <a:off x="4857458" y="2708920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925370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691650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96" name="직선 연결선 95"/>
            <p:cNvCxnSpPr/>
            <p:nvPr/>
          </p:nvCxnSpPr>
          <p:spPr>
            <a:xfrm flipH="1">
              <a:off x="4917881" y="4139555"/>
              <a:ext cx="806247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flipH="1" flipV="1">
              <a:off x="3548444" y="2781927"/>
              <a:ext cx="1377201" cy="1385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 flipH="1">
              <a:off x="4917881" y="2788856"/>
              <a:ext cx="7764" cy="137508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타원 98"/>
            <p:cNvSpPr/>
            <p:nvPr/>
          </p:nvSpPr>
          <p:spPr>
            <a:xfrm>
              <a:off x="4853637" y="4077071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4206823" y="3476396"/>
              <a:ext cx="0" cy="68335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타원 54"/>
            <p:cNvSpPr/>
            <p:nvPr/>
          </p:nvSpPr>
          <p:spPr>
            <a:xfrm>
              <a:off x="4138697" y="3404388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연결선 55"/>
            <p:cNvCxnSpPr/>
            <p:nvPr/>
          </p:nvCxnSpPr>
          <p:spPr>
            <a:xfrm flipH="1">
              <a:off x="3541196" y="4151609"/>
              <a:ext cx="665627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8" name="타원 57"/>
            <p:cNvSpPr/>
            <p:nvPr/>
          </p:nvSpPr>
          <p:spPr>
            <a:xfrm>
              <a:off x="4138697" y="4079601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연결선 58"/>
            <p:cNvCxnSpPr/>
            <p:nvPr/>
          </p:nvCxnSpPr>
          <p:spPr>
            <a:xfrm flipH="1" flipV="1">
              <a:off x="3541195" y="3468960"/>
              <a:ext cx="663980" cy="668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549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7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. Binary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Barrier 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(Up, </a:t>
            </a:r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Out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, Asset, Put)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5656073" y="2060848"/>
            <a:ext cx="2876367" cy="2408107"/>
            <a:chOff x="5656073" y="2060848"/>
            <a:chExt cx="2876367" cy="2408107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6205491" y="4139555"/>
              <a:ext cx="2100718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828590" y="3995772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0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5656073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51" name="직선 연결선 50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6859806" y="2195572"/>
              <a:ext cx="952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75449" y="2060848"/>
            <a:ext cx="2876367" cy="2609468"/>
            <a:chOff x="475449" y="2060848"/>
            <a:chExt cx="2876367" cy="2609468"/>
          </a:xfrm>
        </p:grpSpPr>
        <p:grpSp>
          <p:nvGrpSpPr>
            <p:cNvPr id="65" name="그룹 64"/>
            <p:cNvGrpSpPr/>
            <p:nvPr/>
          </p:nvGrpSpPr>
          <p:grpSpPr>
            <a:xfrm>
              <a:off x="475449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81" name="직선 연결선 80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66" name="직선 연결선 65"/>
            <p:cNvCxnSpPr/>
            <p:nvPr/>
          </p:nvCxnSpPr>
          <p:spPr>
            <a:xfrm flipH="1">
              <a:off x="1024867" y="3500010"/>
              <a:ext cx="678306" cy="663927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657782" y="2195572"/>
              <a:ext cx="970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</a:t>
              </a:r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1622369" y="3429000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409042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175322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74" name="직선 연결선 73"/>
            <p:cNvCxnSpPr/>
            <p:nvPr/>
          </p:nvCxnSpPr>
          <p:spPr>
            <a:xfrm flipH="1">
              <a:off x="1694377" y="4139555"/>
              <a:ext cx="1431208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1703173" y="3501008"/>
              <a:ext cx="0" cy="64807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flipH="1">
              <a:off x="1032116" y="3501008"/>
              <a:ext cx="65956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타원 79"/>
            <p:cNvSpPr/>
            <p:nvPr/>
          </p:nvSpPr>
          <p:spPr>
            <a:xfrm>
              <a:off x="1631165" y="4091929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78718"/>
            <a:ext cx="8136904" cy="837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814795" y="5085184"/>
            <a:ext cx="8077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가격이 만기까지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한번도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안치고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     만기 시점에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작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으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S(T)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만큼의 수익률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 typeface="Symbol"/>
              <a:buChar char="Þ"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기초자산 가격이 만기 전에 </a:t>
            </a:r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배리어를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 한번이라도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올라가면서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치거나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,</a:t>
            </a:r>
          </a:p>
          <a:p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    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만기 시점에 기초자산가격이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보다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크거나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같으면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Nothing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991777" y="2060848"/>
            <a:ext cx="2876367" cy="2609468"/>
            <a:chOff x="2991777" y="2060848"/>
            <a:chExt cx="2876367" cy="2609468"/>
          </a:xfrm>
        </p:grpSpPr>
        <p:cxnSp>
          <p:nvCxnSpPr>
            <p:cNvPr id="54" name="직선 연결선 53"/>
            <p:cNvCxnSpPr/>
            <p:nvPr/>
          </p:nvCxnSpPr>
          <p:spPr>
            <a:xfrm>
              <a:off x="4207162" y="3501008"/>
              <a:ext cx="0" cy="66292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9" name="그룹 88"/>
            <p:cNvGrpSpPr/>
            <p:nvPr/>
          </p:nvGrpSpPr>
          <p:grpSpPr>
            <a:xfrm>
              <a:off x="2991777" y="2060848"/>
              <a:ext cx="2876367" cy="2408107"/>
              <a:chOff x="215516" y="2204864"/>
              <a:chExt cx="3204356" cy="2720901"/>
            </a:xfrm>
          </p:grpSpPr>
          <p:cxnSp>
            <p:nvCxnSpPr>
              <p:cNvPr id="100" name="직선 연결선 99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TextBox 105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90" name="직선 연결선 89"/>
            <p:cNvCxnSpPr/>
            <p:nvPr/>
          </p:nvCxnSpPr>
          <p:spPr>
            <a:xfrm flipH="1">
              <a:off x="3548445" y="3501008"/>
              <a:ext cx="648679" cy="648071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4174110" y="2195572"/>
              <a:ext cx="1045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92" name="타원 91"/>
            <p:cNvSpPr/>
            <p:nvPr/>
          </p:nvSpPr>
          <p:spPr>
            <a:xfrm>
              <a:off x="4138697" y="3429198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925370" y="4300984"/>
              <a:ext cx="57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691650" y="429309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96" name="직선 연결선 95"/>
            <p:cNvCxnSpPr/>
            <p:nvPr/>
          </p:nvCxnSpPr>
          <p:spPr>
            <a:xfrm flipH="1">
              <a:off x="4210705" y="4139555"/>
              <a:ext cx="1513424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99" name="타원 98"/>
            <p:cNvSpPr/>
            <p:nvPr/>
          </p:nvSpPr>
          <p:spPr>
            <a:xfrm>
              <a:off x="4138697" y="4067547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 flipH="1" flipV="1">
              <a:off x="3543598" y="3494296"/>
              <a:ext cx="667107" cy="67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069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1. Single Barrier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5656073" y="2204864"/>
            <a:ext cx="2876367" cy="2961620"/>
            <a:chOff x="5656073" y="2204864"/>
            <a:chExt cx="2876367" cy="2961620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6205491" y="3288273"/>
              <a:ext cx="2100718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828590" y="3103607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R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5656073" y="2204864"/>
              <a:ext cx="2876367" cy="2408107"/>
              <a:chOff x="215516" y="2204864"/>
              <a:chExt cx="3204356" cy="2720901"/>
            </a:xfrm>
          </p:grpSpPr>
          <p:cxnSp>
            <p:nvCxnSpPr>
              <p:cNvPr id="32" name="직선 연결선 31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6859806" y="4797152"/>
              <a:ext cx="952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814795" y="5733256"/>
            <a:ext cx="807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=&gt;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가격이 만기 전에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Barrier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를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No Hit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하면 옵션을 행사할 권리 발생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80795" y="1161923"/>
            <a:ext cx="8079637" cy="754909"/>
            <a:chOff x="323527" y="1052736"/>
            <a:chExt cx="8079637" cy="754909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7" y="1052736"/>
              <a:ext cx="8079637" cy="4100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412776"/>
              <a:ext cx="8079636" cy="394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" name="그룹 6"/>
          <p:cNvGrpSpPr/>
          <p:nvPr/>
        </p:nvGrpSpPr>
        <p:grpSpPr>
          <a:xfrm>
            <a:off x="475449" y="2204864"/>
            <a:ext cx="2876367" cy="2961620"/>
            <a:chOff x="475449" y="2204864"/>
            <a:chExt cx="2876367" cy="2961620"/>
          </a:xfrm>
        </p:grpSpPr>
        <p:grpSp>
          <p:nvGrpSpPr>
            <p:cNvPr id="12" name="그룹 11"/>
            <p:cNvGrpSpPr/>
            <p:nvPr/>
          </p:nvGrpSpPr>
          <p:grpSpPr>
            <a:xfrm>
              <a:off x="475449" y="2204864"/>
              <a:ext cx="2876367" cy="2408107"/>
              <a:chOff x="215516" y="2204864"/>
              <a:chExt cx="3204356" cy="2720901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37" name="직선 연결선 36"/>
            <p:cNvCxnSpPr/>
            <p:nvPr/>
          </p:nvCxnSpPr>
          <p:spPr>
            <a:xfrm flipV="1">
              <a:off x="2051720" y="3717032"/>
              <a:ext cx="590921" cy="590922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1024867" y="4286882"/>
              <a:ext cx="1026853" cy="7394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657782" y="4797152"/>
              <a:ext cx="894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490987" y="4335972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25489" y="4335972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2570633" y="3644607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2642641" y="3716615"/>
              <a:ext cx="0" cy="58505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3065761" y="2204864"/>
            <a:ext cx="2876367" cy="2970912"/>
            <a:chOff x="3065761" y="2204864"/>
            <a:chExt cx="2876367" cy="2970912"/>
          </a:xfrm>
        </p:grpSpPr>
        <p:grpSp>
          <p:nvGrpSpPr>
            <p:cNvPr id="26" name="그룹 25"/>
            <p:cNvGrpSpPr/>
            <p:nvPr/>
          </p:nvGrpSpPr>
          <p:grpSpPr>
            <a:xfrm>
              <a:off x="3065761" y="2204864"/>
              <a:ext cx="2876367" cy="2408107"/>
              <a:chOff x="215516" y="2204864"/>
              <a:chExt cx="3204356" cy="2720901"/>
            </a:xfrm>
          </p:grpSpPr>
          <p:cxnSp>
            <p:nvCxnSpPr>
              <p:cNvPr id="27" name="직선 연결선 26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39" name="직선 연결선 38"/>
            <p:cNvCxnSpPr/>
            <p:nvPr/>
          </p:nvCxnSpPr>
          <p:spPr>
            <a:xfrm>
              <a:off x="3635896" y="3284983"/>
              <a:ext cx="1078120" cy="1016687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4714016" y="4293095"/>
              <a:ext cx="650072" cy="1181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361110" y="4806444"/>
              <a:ext cx="1002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127650" y="4335972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H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487785" y="4335972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5292080" y="4214874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40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2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. Double Barrier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7"/>
            <a:ext cx="8064896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그룹 25"/>
          <p:cNvGrpSpPr/>
          <p:nvPr/>
        </p:nvGrpSpPr>
        <p:grpSpPr>
          <a:xfrm>
            <a:off x="5656073" y="2781682"/>
            <a:ext cx="2876367" cy="2942282"/>
            <a:chOff x="5656073" y="2781682"/>
            <a:chExt cx="2876367" cy="2942282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6205491" y="3865091"/>
              <a:ext cx="2100718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828590" y="3680425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R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5656073" y="2781682"/>
              <a:ext cx="2876367" cy="2408107"/>
              <a:chOff x="215516" y="2204864"/>
              <a:chExt cx="3204356" cy="2720901"/>
            </a:xfrm>
          </p:grpSpPr>
          <p:cxnSp>
            <p:nvCxnSpPr>
              <p:cNvPr id="19" name="직선 연결선 18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6859806" y="5354632"/>
              <a:ext cx="952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75449" y="2781682"/>
            <a:ext cx="2876367" cy="2942282"/>
            <a:chOff x="475449" y="2781682"/>
            <a:chExt cx="2876367" cy="2942282"/>
          </a:xfrm>
        </p:grpSpPr>
        <p:sp>
          <p:nvSpPr>
            <p:cNvPr id="27" name="TextBox 26"/>
            <p:cNvSpPr txBox="1"/>
            <p:nvPr/>
          </p:nvSpPr>
          <p:spPr>
            <a:xfrm>
              <a:off x="1657782" y="5354632"/>
              <a:ext cx="894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475449" y="2781682"/>
              <a:ext cx="2876367" cy="2519526"/>
              <a:chOff x="475449" y="2781682"/>
              <a:chExt cx="2876367" cy="2519526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475449" y="2781682"/>
                <a:ext cx="2876367" cy="2408107"/>
                <a:chOff x="215516" y="2204864"/>
                <a:chExt cx="3204356" cy="2720901"/>
              </a:xfrm>
            </p:grpSpPr>
            <p:cxnSp>
              <p:nvCxnSpPr>
                <p:cNvPr id="7" name="직선 연결선 6"/>
                <p:cNvCxnSpPr/>
                <p:nvPr/>
              </p:nvCxnSpPr>
              <p:spPr>
                <a:xfrm>
                  <a:off x="827584" y="2276872"/>
                  <a:ext cx="0" cy="230425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직선 연결선 7"/>
                <p:cNvCxnSpPr/>
                <p:nvPr/>
              </p:nvCxnSpPr>
              <p:spPr>
                <a:xfrm>
                  <a:off x="827584" y="4581128"/>
                  <a:ext cx="244827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/>
                <p:cNvSpPr txBox="1"/>
                <p:nvPr/>
              </p:nvSpPr>
              <p:spPr>
                <a:xfrm>
                  <a:off x="2915816" y="4612786"/>
                  <a:ext cx="504056" cy="3129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>
                      <a:latin typeface="나눔스퀘어라운드 Bold" pitchFamily="50" charset="-127"/>
                      <a:ea typeface="나눔스퀘어라운드 Bold" pitchFamily="50" charset="-127"/>
                    </a:rPr>
                    <a:t>S(T)</a:t>
                  </a:r>
                  <a:endParaRPr lang="ko-KR" altLang="en-US" sz="1200" dirty="0">
                    <a:latin typeface="나눔스퀘어라운드 Bold" pitchFamily="50" charset="-127"/>
                    <a:ea typeface="나눔스퀘어라운드 Bold" pitchFamily="50" charset="-127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215516" y="2204864"/>
                  <a:ext cx="7560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>
                      <a:latin typeface="나눔스퀘어라운드 Bold" pitchFamily="50" charset="-127"/>
                      <a:ea typeface="나눔스퀘어라운드 Bold" pitchFamily="50" charset="-127"/>
                    </a:rPr>
                    <a:t>Payoff</a:t>
                  </a:r>
                  <a:endParaRPr lang="ko-KR" altLang="en-US" sz="1200" dirty="0">
                    <a:latin typeface="나눔스퀘어라운드 Bold" pitchFamily="50" charset="-127"/>
                    <a:ea typeface="나눔스퀘어라운드 Bold" pitchFamily="50" charset="-127"/>
                  </a:endParaRPr>
                </a:p>
              </p:txBody>
            </p:sp>
          </p:grpSp>
          <p:cxnSp>
            <p:nvCxnSpPr>
              <p:cNvPr id="25" name="직선 연결선 24"/>
              <p:cNvCxnSpPr/>
              <p:nvPr/>
            </p:nvCxnSpPr>
            <p:spPr>
              <a:xfrm>
                <a:off x="1538293" y="4869913"/>
                <a:ext cx="513427" cy="1182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1825489" y="4912790"/>
                <a:ext cx="452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X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312062" y="4912790"/>
                <a:ext cx="452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L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1475656" y="4797906"/>
                <a:ext cx="144016" cy="144016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 flipV="1">
                <a:off x="2051720" y="4278238"/>
                <a:ext cx="590921" cy="590922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2642641" y="4277821"/>
                <a:ext cx="0" cy="58505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타원 38"/>
              <p:cNvSpPr/>
              <p:nvPr/>
            </p:nvSpPr>
            <p:spPr>
              <a:xfrm>
                <a:off x="2570633" y="4221088"/>
                <a:ext cx="144016" cy="144016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411760" y="4931876"/>
                <a:ext cx="452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U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</p:grpSp>
      <p:grpSp>
        <p:nvGrpSpPr>
          <p:cNvPr id="46" name="그룹 45"/>
          <p:cNvGrpSpPr/>
          <p:nvPr/>
        </p:nvGrpSpPr>
        <p:grpSpPr>
          <a:xfrm>
            <a:off x="3065761" y="2781682"/>
            <a:ext cx="2876367" cy="2951574"/>
            <a:chOff x="3065761" y="2781682"/>
            <a:chExt cx="2876367" cy="2951574"/>
          </a:xfrm>
        </p:grpSpPr>
        <p:sp>
          <p:nvSpPr>
            <p:cNvPr id="28" name="TextBox 27"/>
            <p:cNvSpPr txBox="1"/>
            <p:nvPr/>
          </p:nvSpPr>
          <p:spPr>
            <a:xfrm>
              <a:off x="4361110" y="5363924"/>
              <a:ext cx="1002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065761" y="2781682"/>
              <a:ext cx="2876367" cy="2510234"/>
              <a:chOff x="3065761" y="2781682"/>
              <a:chExt cx="2876367" cy="2510234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3065761" y="2781682"/>
                <a:ext cx="2876367" cy="2408107"/>
                <a:chOff x="215516" y="2204864"/>
                <a:chExt cx="3204356" cy="2720901"/>
              </a:xfrm>
            </p:grpSpPr>
            <p:cxnSp>
              <p:nvCxnSpPr>
                <p:cNvPr id="14" name="직선 연결선 13"/>
                <p:cNvCxnSpPr/>
                <p:nvPr/>
              </p:nvCxnSpPr>
              <p:spPr>
                <a:xfrm>
                  <a:off x="827584" y="2276872"/>
                  <a:ext cx="0" cy="230425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/>
                <p:cNvCxnSpPr/>
                <p:nvPr/>
              </p:nvCxnSpPr>
              <p:spPr>
                <a:xfrm>
                  <a:off x="827584" y="4581128"/>
                  <a:ext cx="244827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2915816" y="4612786"/>
                  <a:ext cx="504056" cy="3129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>
                      <a:latin typeface="나눔스퀘어라운드 Bold" pitchFamily="50" charset="-127"/>
                      <a:ea typeface="나눔스퀘어라운드 Bold" pitchFamily="50" charset="-127"/>
                    </a:rPr>
                    <a:t>S(T)</a:t>
                  </a:r>
                  <a:endParaRPr lang="ko-KR" altLang="en-US" sz="1200" dirty="0">
                    <a:latin typeface="나눔스퀘어라운드 Bold" pitchFamily="50" charset="-127"/>
                    <a:ea typeface="나눔스퀘어라운드 Bold" pitchFamily="50" charset="-127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215516" y="2204864"/>
                  <a:ext cx="7560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>
                      <a:latin typeface="나눔스퀘어라운드 Bold" pitchFamily="50" charset="-127"/>
                      <a:ea typeface="나눔스퀘어라운드 Bold" pitchFamily="50" charset="-127"/>
                    </a:rPr>
                    <a:t>Payoff</a:t>
                  </a:r>
                  <a:endParaRPr lang="ko-KR" altLang="en-US" sz="1200" dirty="0">
                    <a:latin typeface="나눔스퀘어라운드 Bold" pitchFamily="50" charset="-127"/>
                    <a:ea typeface="나눔스퀘어라운드 Bold" pitchFamily="50" charset="-127"/>
                  </a:endParaRPr>
                </a:p>
              </p:txBody>
            </p:sp>
          </p:grpSp>
          <p:cxnSp>
            <p:nvCxnSpPr>
              <p:cNvPr id="24" name="직선 연결선 23"/>
              <p:cNvCxnSpPr/>
              <p:nvPr/>
            </p:nvCxnSpPr>
            <p:spPr>
              <a:xfrm>
                <a:off x="4174956" y="4370144"/>
                <a:ext cx="539060" cy="508344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551586" y="4912790"/>
                <a:ext cx="452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나눔스퀘어라운드 Bold" pitchFamily="50" charset="-127"/>
                    <a:ea typeface="나눔스퀘어라운드 Bold" pitchFamily="50" charset="-127"/>
                  </a:rPr>
                  <a:t>X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948725" y="4912790"/>
                <a:ext cx="452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L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4108562" y="4311822"/>
                <a:ext cx="144016" cy="144016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6" name="직선 연결선 35"/>
              <p:cNvCxnSpPr/>
              <p:nvPr/>
            </p:nvCxnSpPr>
            <p:spPr>
              <a:xfrm>
                <a:off x="4174956" y="4370144"/>
                <a:ext cx="0" cy="51462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4714016" y="4875373"/>
                <a:ext cx="650072" cy="1181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41" name="타원 40"/>
              <p:cNvSpPr/>
              <p:nvPr/>
            </p:nvSpPr>
            <p:spPr>
              <a:xfrm>
                <a:off x="5292080" y="4797152"/>
                <a:ext cx="144016" cy="144016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127650" y="4922584"/>
                <a:ext cx="452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U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</p:grpSp>
      <p:sp>
        <p:nvSpPr>
          <p:cNvPr id="44" name="TextBox 43"/>
          <p:cNvSpPr txBox="1"/>
          <p:nvPr/>
        </p:nvSpPr>
        <p:spPr>
          <a:xfrm>
            <a:off x="814795" y="5733256"/>
            <a:ext cx="807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=&gt;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가격이 만기 전에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Barrier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를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No Hit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하면 옵션을 행사할 권리 발생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575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2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. Double Barrier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14795" y="5733256"/>
            <a:ext cx="807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=&gt;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 가격이 만기 전에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Barrier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를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 Hit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하면 옵션을 행사할 권리 발생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8136904" cy="794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475449" y="2204864"/>
            <a:ext cx="2876367" cy="2673587"/>
            <a:chOff x="475449" y="2204864"/>
            <a:chExt cx="2876367" cy="2673587"/>
          </a:xfrm>
        </p:grpSpPr>
        <p:grpSp>
          <p:nvGrpSpPr>
            <p:cNvPr id="45" name="그룹 44"/>
            <p:cNvGrpSpPr/>
            <p:nvPr/>
          </p:nvGrpSpPr>
          <p:grpSpPr>
            <a:xfrm>
              <a:off x="475449" y="2204864"/>
              <a:ext cx="2876367" cy="2408107"/>
              <a:chOff x="215516" y="2204864"/>
              <a:chExt cx="3204356" cy="2720901"/>
            </a:xfrm>
          </p:grpSpPr>
          <p:cxnSp>
            <p:nvCxnSpPr>
              <p:cNvPr id="46" name="직선 연결선 45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62" name="직선 연결선 61"/>
            <p:cNvCxnSpPr/>
            <p:nvPr/>
          </p:nvCxnSpPr>
          <p:spPr>
            <a:xfrm flipV="1">
              <a:off x="2051720" y="3306072"/>
              <a:ext cx="1001881" cy="1001881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1024867" y="4286882"/>
              <a:ext cx="1026853" cy="7394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657783" y="4509119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065761" y="2204864"/>
            <a:ext cx="2876367" cy="2673587"/>
            <a:chOff x="3065761" y="2204864"/>
            <a:chExt cx="2876367" cy="2673587"/>
          </a:xfrm>
        </p:grpSpPr>
        <p:grpSp>
          <p:nvGrpSpPr>
            <p:cNvPr id="52" name="그룹 51"/>
            <p:cNvGrpSpPr/>
            <p:nvPr/>
          </p:nvGrpSpPr>
          <p:grpSpPr>
            <a:xfrm>
              <a:off x="3065761" y="2204864"/>
              <a:ext cx="2876367" cy="2408107"/>
              <a:chOff x="215516" y="2204864"/>
              <a:chExt cx="3204356" cy="2720901"/>
            </a:xfrm>
          </p:grpSpPr>
          <p:cxnSp>
            <p:nvCxnSpPr>
              <p:cNvPr id="53" name="직선 연결선 52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63" name="직선 연결선 62"/>
            <p:cNvCxnSpPr/>
            <p:nvPr/>
          </p:nvCxnSpPr>
          <p:spPr>
            <a:xfrm>
              <a:off x="3635896" y="3284983"/>
              <a:ext cx="1078120" cy="1016687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4714016" y="4293095"/>
              <a:ext cx="942057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4361110" y="4509119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656073" y="2204864"/>
            <a:ext cx="2876367" cy="2673587"/>
            <a:chOff x="5656073" y="2204864"/>
            <a:chExt cx="2876367" cy="2673587"/>
          </a:xfrm>
        </p:grpSpPr>
        <p:cxnSp>
          <p:nvCxnSpPr>
            <p:cNvPr id="50" name="직선 연결선 49"/>
            <p:cNvCxnSpPr/>
            <p:nvPr/>
          </p:nvCxnSpPr>
          <p:spPr>
            <a:xfrm>
              <a:off x="6205491" y="3288273"/>
              <a:ext cx="2100718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828590" y="3103607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R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5656073" y="2204864"/>
              <a:ext cx="2876367" cy="2408107"/>
              <a:chOff x="215516" y="2204864"/>
              <a:chExt cx="3204356" cy="2720901"/>
            </a:xfrm>
          </p:grpSpPr>
          <p:cxnSp>
            <p:nvCxnSpPr>
              <p:cNvPr id="58" name="직선 연결선 57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6859806" y="4509119"/>
              <a:ext cx="952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No Hit</a:t>
              </a:r>
              <a:endParaRPr lang="ko-KR" altLang="en-US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858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3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. Range Binary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60" y="1055626"/>
            <a:ext cx="8136904" cy="765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814795" y="5733256"/>
            <a:ext cx="807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기초자산가격이 최초부터 만기까지 두 장벽 사이에 있으면 만기에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C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지급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 typeface="Symbol"/>
              <a:buChar char="Þ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장벽을 하나라도 도달하게 되면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0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55067" y="2241606"/>
            <a:ext cx="2876367" cy="2655932"/>
            <a:chOff x="655067" y="2241606"/>
            <a:chExt cx="2876367" cy="2655932"/>
          </a:xfrm>
        </p:grpSpPr>
        <p:sp>
          <p:nvSpPr>
            <p:cNvPr id="5" name="TextBox 4"/>
            <p:cNvSpPr txBox="1"/>
            <p:nvPr/>
          </p:nvSpPr>
          <p:spPr>
            <a:xfrm>
              <a:off x="827584" y="3140349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C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655067" y="2241606"/>
              <a:ext cx="2876367" cy="2408107"/>
              <a:chOff x="215516" y="2204864"/>
              <a:chExt cx="3204356" cy="2720901"/>
            </a:xfrm>
          </p:grpSpPr>
          <p:cxnSp>
            <p:nvCxnSpPr>
              <p:cNvPr id="8" name="직선 연결선 7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cxnSp>
          <p:nvCxnSpPr>
            <p:cNvPr id="12" name="직선 연결선 11"/>
            <p:cNvCxnSpPr/>
            <p:nvPr/>
          </p:nvCxnSpPr>
          <p:spPr>
            <a:xfrm>
              <a:off x="1893031" y="3288273"/>
              <a:ext cx="734753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1821023" y="3216265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555776" y="3216265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1204485" y="4328264"/>
              <a:ext cx="688546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2627784" y="4332567"/>
              <a:ext cx="734753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1893031" y="3288273"/>
              <a:ext cx="0" cy="105642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2628515" y="3282057"/>
              <a:ext cx="0" cy="105642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1821023" y="4252229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2550157" y="4266471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71266" y="4509120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L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11760" y="4528206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나눔스퀘어라운드 Bold" pitchFamily="50" charset="-127"/>
                  <a:ea typeface="나눔스퀘어라운드 Bold" pitchFamily="50" charset="-127"/>
                </a:rPr>
                <a:t>U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575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4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. Binary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63" y="1040704"/>
            <a:ext cx="4068454" cy="829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945" y="1040702"/>
            <a:ext cx="3989822" cy="86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48" name="그룹 2047"/>
          <p:cNvGrpSpPr/>
          <p:nvPr/>
        </p:nvGrpSpPr>
        <p:grpSpPr>
          <a:xfrm>
            <a:off x="683568" y="2220115"/>
            <a:ext cx="2876367" cy="2618084"/>
            <a:chOff x="683568" y="2260368"/>
            <a:chExt cx="2876367" cy="2618084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283345" y="3343777"/>
              <a:ext cx="1050359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856085" y="3159111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K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683568" y="2260368"/>
              <a:ext cx="2876367" cy="2408107"/>
              <a:chOff x="215516" y="2204864"/>
              <a:chExt cx="3204356" cy="2720901"/>
            </a:xfrm>
          </p:grpSpPr>
          <p:cxnSp>
            <p:nvCxnSpPr>
              <p:cNvPr id="10" name="직선 연결선 9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2057114" y="4509120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237749" y="4350815"/>
              <a:ext cx="1118516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3" name="타원 22"/>
            <p:cNvSpPr/>
            <p:nvPr/>
          </p:nvSpPr>
          <p:spPr>
            <a:xfrm>
              <a:off x="2207486" y="4293096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2283345" y="3343777"/>
              <a:ext cx="0" cy="101502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타원 28"/>
            <p:cNvSpPr/>
            <p:nvPr/>
          </p:nvSpPr>
          <p:spPr>
            <a:xfrm>
              <a:off x="2217011" y="3271769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49" name="그룹 2048"/>
          <p:cNvGrpSpPr/>
          <p:nvPr/>
        </p:nvGrpSpPr>
        <p:grpSpPr>
          <a:xfrm>
            <a:off x="5224025" y="2220115"/>
            <a:ext cx="2876367" cy="2618084"/>
            <a:chOff x="5224025" y="2220115"/>
            <a:chExt cx="2876367" cy="2618084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6872280" y="4304150"/>
              <a:ext cx="1050359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396542" y="3118858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K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5224025" y="2220115"/>
              <a:ext cx="2876367" cy="2408107"/>
              <a:chOff x="215516" y="2204864"/>
              <a:chExt cx="3204356" cy="2720901"/>
            </a:xfrm>
          </p:grpSpPr>
          <p:cxnSp>
            <p:nvCxnSpPr>
              <p:cNvPr id="33" name="직선 연결선 32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6597571" y="4468867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5773443" y="3313548"/>
              <a:ext cx="1050359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9" name="타원 38"/>
            <p:cNvSpPr/>
            <p:nvPr/>
          </p:nvSpPr>
          <p:spPr>
            <a:xfrm>
              <a:off x="6747943" y="4252843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/>
            <p:cNvCxnSpPr/>
            <p:nvPr/>
          </p:nvCxnSpPr>
          <p:spPr>
            <a:xfrm>
              <a:off x="6823802" y="3303524"/>
              <a:ext cx="0" cy="101502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타원 40"/>
            <p:cNvSpPr/>
            <p:nvPr/>
          </p:nvSpPr>
          <p:spPr>
            <a:xfrm>
              <a:off x="6757468" y="3231516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814795" y="5733256"/>
            <a:ext cx="807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Cash-or-Nothing Call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의 경우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만기에 기초자산가격이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크면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K</a:t>
            </a:r>
          </a:p>
          <a:p>
            <a:pPr marL="285750" indent="-285750">
              <a:buFont typeface="Symbol"/>
              <a:buChar char="Þ"/>
            </a:pP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Cash-or-Nothing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Put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의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경우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만기에 기초자산가격이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보다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작으면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K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575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9537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라운드 ExtraBold" pitchFamily="50" charset="-127"/>
                <a:ea typeface="나눔스퀘어라운드 ExtraBold" pitchFamily="50" charset="-127"/>
              </a:rPr>
              <a:t>4</a:t>
            </a:r>
            <a:r>
              <a:rPr lang="en-US" altLang="ko-KR" sz="2400" b="1" dirty="0" smtClean="0">
                <a:latin typeface="나눔스퀘어라운드 ExtraBold" pitchFamily="50" charset="-127"/>
                <a:ea typeface="나눔스퀘어라운드 ExtraBold" pitchFamily="50" charset="-127"/>
              </a:rPr>
              <a:t>. Binary</a:t>
            </a:r>
            <a:endParaRPr lang="ko-KR" altLang="en-US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08720"/>
            <a:ext cx="8136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48" name="그룹 2047"/>
          <p:cNvGrpSpPr/>
          <p:nvPr/>
        </p:nvGrpSpPr>
        <p:grpSpPr>
          <a:xfrm>
            <a:off x="683568" y="2220115"/>
            <a:ext cx="2876367" cy="2618084"/>
            <a:chOff x="683568" y="2260368"/>
            <a:chExt cx="2876367" cy="2618084"/>
          </a:xfrm>
        </p:grpSpPr>
        <p:cxnSp>
          <p:nvCxnSpPr>
            <p:cNvPr id="7" name="직선 연결선 6"/>
            <p:cNvCxnSpPr/>
            <p:nvPr/>
          </p:nvCxnSpPr>
          <p:spPr>
            <a:xfrm flipH="1">
              <a:off x="2283345" y="2343151"/>
              <a:ext cx="1045596" cy="1000626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9" name="그룹 8"/>
            <p:cNvGrpSpPr/>
            <p:nvPr/>
          </p:nvGrpSpPr>
          <p:grpSpPr>
            <a:xfrm>
              <a:off x="683568" y="2260368"/>
              <a:ext cx="2876367" cy="2408107"/>
              <a:chOff x="215516" y="2204864"/>
              <a:chExt cx="3204356" cy="2720901"/>
            </a:xfrm>
          </p:grpSpPr>
          <p:cxnSp>
            <p:nvCxnSpPr>
              <p:cNvPr id="10" name="직선 연결선 9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15516" y="2204864"/>
                <a:ext cx="756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2057114" y="4509120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237749" y="4350815"/>
              <a:ext cx="1118516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3" name="타원 22"/>
            <p:cNvSpPr/>
            <p:nvPr/>
          </p:nvSpPr>
          <p:spPr>
            <a:xfrm>
              <a:off x="2207486" y="4293096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2283345" y="3343777"/>
              <a:ext cx="0" cy="101502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타원 28"/>
            <p:cNvSpPr/>
            <p:nvPr/>
          </p:nvSpPr>
          <p:spPr>
            <a:xfrm>
              <a:off x="2217011" y="3271769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49" name="그룹 2048"/>
          <p:cNvGrpSpPr/>
          <p:nvPr/>
        </p:nvGrpSpPr>
        <p:grpSpPr>
          <a:xfrm>
            <a:off x="5224025" y="2220115"/>
            <a:ext cx="2876367" cy="2618084"/>
            <a:chOff x="5224025" y="2220115"/>
            <a:chExt cx="2876367" cy="2618084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6872280" y="4304150"/>
              <a:ext cx="1050359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32" name="그룹 31"/>
            <p:cNvGrpSpPr/>
            <p:nvPr/>
          </p:nvGrpSpPr>
          <p:grpSpPr>
            <a:xfrm>
              <a:off x="5224025" y="2220115"/>
              <a:ext cx="2876367" cy="2408107"/>
              <a:chOff x="215516" y="2204864"/>
              <a:chExt cx="3204356" cy="2720901"/>
            </a:xfrm>
          </p:grpSpPr>
          <p:cxnSp>
            <p:nvCxnSpPr>
              <p:cNvPr id="33" name="직선 연결선 32"/>
              <p:cNvCxnSpPr/>
              <p:nvPr/>
            </p:nvCxnSpPr>
            <p:spPr>
              <a:xfrm>
                <a:off x="827584" y="2276872"/>
                <a:ext cx="0" cy="2304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827584" y="4581128"/>
                <a:ext cx="24482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2915816" y="4612786"/>
                <a:ext cx="504056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S(T)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15516" y="2204864"/>
                <a:ext cx="756084" cy="31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latin typeface="나눔스퀘어라운드 Bold" pitchFamily="50" charset="-127"/>
                    <a:ea typeface="나눔스퀘어라운드 Bold" pitchFamily="50" charset="-127"/>
                  </a:rPr>
                  <a:t>Payoff</a:t>
                </a:r>
                <a:endParaRPr lang="ko-KR" altLang="en-US" sz="1200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6597571" y="4468867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라운드 Bold" pitchFamily="50" charset="-127"/>
                  <a:ea typeface="나눔스퀘어라운드 Bold" pitchFamily="50" charset="-127"/>
                </a:rPr>
                <a:t>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 flipV="1">
              <a:off x="5773443" y="3313548"/>
              <a:ext cx="1050359" cy="1011303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9" name="타원 38"/>
            <p:cNvSpPr/>
            <p:nvPr/>
          </p:nvSpPr>
          <p:spPr>
            <a:xfrm>
              <a:off x="6747943" y="4252843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/>
            <p:cNvCxnSpPr/>
            <p:nvPr/>
          </p:nvCxnSpPr>
          <p:spPr>
            <a:xfrm>
              <a:off x="6823802" y="3303524"/>
              <a:ext cx="0" cy="101502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타원 40"/>
            <p:cNvSpPr/>
            <p:nvPr/>
          </p:nvSpPr>
          <p:spPr>
            <a:xfrm>
              <a:off x="6757468" y="3231516"/>
              <a:ext cx="144016" cy="14401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814795" y="5733256"/>
            <a:ext cx="807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Asset-or-Nothing Call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의 경우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만기에 기초자산가격이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보다 크면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S(T)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 typeface="Symbol"/>
              <a:buChar char="Þ"/>
            </a:pP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Asset-or-Nothing Put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의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경우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만기에 기초자산가격이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보다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작으면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S(T)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4041333" cy="787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160" y="1052736"/>
            <a:ext cx="3972288" cy="779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281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613</TotalTime>
  <Words>1666</Words>
  <Application>Microsoft Office PowerPoint</Application>
  <PresentationFormat>화면 슬라이드 쇼(4:3)</PresentationFormat>
  <Paragraphs>514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cyshin</dc:creator>
  <cp:lastModifiedBy>cyshin</cp:lastModifiedBy>
  <cp:revision>37</cp:revision>
  <dcterms:created xsi:type="dcterms:W3CDTF">2021-01-29T02:22:15Z</dcterms:created>
  <dcterms:modified xsi:type="dcterms:W3CDTF">2021-02-03T01:37:39Z</dcterms:modified>
</cp:coreProperties>
</file>