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2"/>
  </p:notesMasterIdLst>
  <p:sldIdLst>
    <p:sldId id="256" r:id="rId2"/>
    <p:sldId id="309" r:id="rId3"/>
    <p:sldId id="257" r:id="rId4"/>
    <p:sldId id="258" r:id="rId5"/>
    <p:sldId id="260" r:id="rId6"/>
    <p:sldId id="264" r:id="rId7"/>
    <p:sldId id="261" r:id="rId8"/>
    <p:sldId id="266" r:id="rId9"/>
    <p:sldId id="267" r:id="rId10"/>
    <p:sldId id="269" r:id="rId11"/>
    <p:sldId id="268" r:id="rId12"/>
    <p:sldId id="270" r:id="rId13"/>
    <p:sldId id="310" r:id="rId14"/>
    <p:sldId id="25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8" r:id="rId25"/>
    <p:sldId id="287" r:id="rId26"/>
    <p:sldId id="282" r:id="rId27"/>
    <p:sldId id="293" r:id="rId28"/>
    <p:sldId id="280" r:id="rId29"/>
    <p:sldId id="281" r:id="rId30"/>
    <p:sldId id="283" r:id="rId31"/>
    <p:sldId id="284" r:id="rId32"/>
    <p:sldId id="286" r:id="rId33"/>
    <p:sldId id="285" r:id="rId34"/>
    <p:sldId id="311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8" r:id="rId43"/>
    <p:sldId id="299" r:id="rId44"/>
    <p:sldId id="312" r:id="rId45"/>
    <p:sldId id="303" r:id="rId46"/>
    <p:sldId id="304" r:id="rId47"/>
    <p:sldId id="305" r:id="rId48"/>
    <p:sldId id="306" r:id="rId49"/>
    <p:sldId id="307" r:id="rId50"/>
    <p:sldId id="308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FDF6D-FD8F-470F-8861-4F8EAD22568E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FA12-20F1-463E-A013-A2F6FC727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75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FA12-20F1-463E-A013-A2F6FC727D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4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8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4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4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0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0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3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8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8EE2-1F86-4AF5-92C4-AD6BAABB6D03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5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7885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금융상품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주식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924944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목차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ko-KR" altLang="en-US" sz="2400" dirty="0" smtClean="0"/>
              <a:t>금융시장 및 분류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ko-KR" altLang="en-US" sz="2400" dirty="0" smtClean="0"/>
              <a:t>주식시장 및 분류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ko-KR" altLang="en-US" sz="2400" dirty="0" smtClean="0"/>
              <a:t>주가지수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ko-KR" altLang="en-US" sz="2400" dirty="0" smtClean="0"/>
              <a:t>수익률과 통계지표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11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체계와 분류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만기에 따른 분류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       </a:t>
            </a:r>
            <a:r>
              <a:rPr lang="ko-KR" altLang="en-US" b="1" dirty="0" smtClean="0"/>
              <a:t>  ○화폐시장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만기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이내 단기 상품의 거래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콜시장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표지어음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기업어음시장</a:t>
            </a:r>
            <a:r>
              <a:rPr lang="en-US" altLang="ko-KR" dirty="0" smtClean="0"/>
              <a:t>(Commercial Paper, CP),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양도성예금증서</a:t>
            </a:r>
            <a:r>
              <a:rPr lang="en-US" altLang="ko-KR" dirty="0" smtClean="0"/>
              <a:t>(Certificate of Deposit, CD)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환매조건부채권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RePurchase</a:t>
            </a:r>
            <a:r>
              <a:rPr lang="en-US" altLang="ko-KR" dirty="0" smtClean="0"/>
              <a:t> Agreement, RP)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일시적 자금 부족을 조절할 수 있는 수단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       </a:t>
            </a:r>
            <a:r>
              <a:rPr lang="ko-KR" altLang="en-US" b="1" dirty="0" smtClean="0"/>
              <a:t>  ○자본시장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- </a:t>
            </a:r>
            <a:r>
              <a:rPr lang="ko-KR" altLang="en-US" dirty="0" smtClean="0"/>
              <a:t>만기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이상의 장기 상품의 거래</a:t>
            </a:r>
            <a:endParaRPr lang="en-US" altLang="ko-KR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- </a:t>
            </a:r>
            <a:r>
              <a:rPr lang="ko-KR" altLang="en-US" dirty="0" smtClean="0"/>
              <a:t>장기자금조달 수</a:t>
            </a:r>
            <a:r>
              <a:rPr lang="ko-KR" altLang="en-US" dirty="0"/>
              <a:t>단</a:t>
            </a:r>
            <a:r>
              <a:rPr lang="ko-KR" altLang="en-US" dirty="0" smtClean="0"/>
              <a:t>인 주식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채권이 거래되는 시장</a:t>
            </a:r>
            <a:endParaRPr lang="en-US" altLang="ko-KR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증권시장</a:t>
            </a:r>
            <a:r>
              <a:rPr lang="ko-KR" altLang="en-US" dirty="0" smtClean="0"/>
              <a:t>과 같은 의미</a:t>
            </a:r>
            <a:endParaRPr lang="en-US" altLang="ko-KR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- </a:t>
            </a:r>
            <a:r>
              <a:rPr lang="ko-KR" altLang="en-US" dirty="0" smtClean="0"/>
              <a:t>주식시장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장기 채권시장</a:t>
            </a:r>
            <a:endParaRPr lang="ko-KR" altLang="en-US" b="1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7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체계와 분류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유통 단계에 따른 분류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       </a:t>
            </a:r>
            <a:r>
              <a:rPr lang="ko-KR" altLang="en-US" b="1" dirty="0" smtClean="0"/>
              <a:t>  ○발행시장 </a:t>
            </a:r>
            <a:r>
              <a:rPr lang="en-US" altLang="ko-KR" b="1" dirty="0" smtClean="0"/>
              <a:t>(1</a:t>
            </a:r>
            <a:r>
              <a:rPr lang="ko-KR" altLang="en-US" b="1" dirty="0" smtClean="0"/>
              <a:t>차 시장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종적시장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  <a:p>
            <a:r>
              <a:rPr lang="ko-KR" altLang="en-US" dirty="0" smtClean="0"/>
              <a:t>          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발행시장</a:t>
            </a:r>
            <a:r>
              <a:rPr lang="en-US" altLang="ko-KR" dirty="0" smtClean="0"/>
              <a:t>(Primary market)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증권이 처음 발행되어 투자자들이 이를 발행자로부터 매입하는 </a:t>
            </a:r>
            <a:r>
              <a:rPr lang="en-US" altLang="ko-KR" dirty="0" smtClean="0"/>
              <a:t>	</a:t>
            </a:r>
            <a:r>
              <a:rPr lang="ko-KR" altLang="en-US" dirty="0" smtClean="0"/>
              <a:t>시장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금융 중개기관은 증권을 지급 보증하여 일반인에게 되파는 방식</a:t>
            </a:r>
            <a:r>
              <a:rPr lang="en-US" altLang="ko-KR" dirty="0" smtClean="0"/>
              <a:t>	</a:t>
            </a:r>
            <a:r>
              <a:rPr lang="ko-KR" altLang="en-US" dirty="0" smtClean="0"/>
              <a:t>을 취하는 경우가 많음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       </a:t>
            </a:r>
            <a:r>
              <a:rPr lang="ko-KR" altLang="en-US" b="1" dirty="0" smtClean="0"/>
              <a:t>  ○유통시장</a:t>
            </a:r>
            <a:r>
              <a:rPr lang="en-US" altLang="ko-KR" b="1" dirty="0" smtClean="0"/>
              <a:t>(</a:t>
            </a:r>
            <a:r>
              <a:rPr lang="en-US" altLang="ko-KR" b="1" dirty="0"/>
              <a:t>2</a:t>
            </a:r>
            <a:r>
              <a:rPr lang="ko-KR" altLang="en-US" b="1" dirty="0" smtClean="0"/>
              <a:t>차 시장</a:t>
            </a:r>
            <a:r>
              <a:rPr lang="en-US" altLang="ko-KR" b="1" dirty="0" smtClean="0"/>
              <a:t>: </a:t>
            </a:r>
            <a:r>
              <a:rPr lang="ko-KR" altLang="en-US" b="1" dirty="0" err="1"/>
              <a:t>횡</a:t>
            </a:r>
            <a:r>
              <a:rPr lang="ko-KR" altLang="en-US" b="1" dirty="0" err="1" smtClean="0"/>
              <a:t>적시장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           - </a:t>
            </a:r>
            <a:r>
              <a:rPr lang="ko-KR" altLang="en-US" dirty="0" smtClean="0"/>
              <a:t>유통시장</a:t>
            </a:r>
            <a:r>
              <a:rPr lang="en-US" altLang="ko-KR" dirty="0" smtClean="0"/>
              <a:t>(</a:t>
            </a:r>
            <a:r>
              <a:rPr lang="en-US" altLang="ko-KR" dirty="0"/>
              <a:t>S</a:t>
            </a:r>
            <a:r>
              <a:rPr lang="en-US" altLang="ko-KR" dirty="0" smtClean="0"/>
              <a:t>econdary market)</a:t>
            </a:r>
          </a:p>
          <a:p>
            <a:r>
              <a:rPr lang="en-US" altLang="ko-KR" dirty="0" smtClean="0"/>
              <a:t>	: </a:t>
            </a:r>
            <a:r>
              <a:rPr lang="ko-KR" altLang="en-US" dirty="0" smtClean="0"/>
              <a:t>이미 발행된 금융 상품이 재판되고 거래되는 시장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브로커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일반인이 주식을 매매할 때 거래수수료를 받고 </a:t>
            </a:r>
            <a:r>
              <a:rPr lang="ko-KR" altLang="en-US" dirty="0" err="1" smtClean="0"/>
              <a:t>판매자와</a:t>
            </a:r>
            <a:r>
              <a:rPr lang="en-US" altLang="ko-KR" dirty="0" smtClean="0"/>
              <a:t>	</a:t>
            </a:r>
            <a:r>
              <a:rPr lang="ko-KR" altLang="en-US" dirty="0" smtClean="0"/>
              <a:t>구매자를 연결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딜러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시장에서 직접 주식 매매역할 담당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유통시장은 거래소시장과 </a:t>
            </a:r>
            <a:r>
              <a:rPr lang="ko-KR" altLang="en-US" dirty="0" err="1" smtClean="0"/>
              <a:t>점두시장</a:t>
            </a:r>
            <a:r>
              <a:rPr lang="en-US" altLang="ko-KR" dirty="0" smtClean="0"/>
              <a:t>(Over the Counter, OTC)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	</a:t>
            </a:r>
            <a:r>
              <a:rPr lang="ko-KR" altLang="en-US" dirty="0" smtClean="0"/>
              <a:t>분류하기도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87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체계와 분류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장소에 따른 분류      </a:t>
            </a:r>
            <a:endParaRPr lang="en-US" altLang="ko-KR" dirty="0" smtClean="0"/>
          </a:p>
          <a:p>
            <a:r>
              <a:rPr lang="ko-KR" altLang="en-US" dirty="0" smtClean="0"/>
              <a:t> </a:t>
            </a:r>
            <a:r>
              <a:rPr lang="ko-KR" altLang="en-US" b="1" dirty="0" smtClean="0"/>
              <a:t>  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ko-KR" altLang="en-US" b="1" dirty="0" smtClean="0"/>
              <a:t>○장내시장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 - </a:t>
            </a:r>
            <a:r>
              <a:rPr lang="ko-KR" altLang="en-US" dirty="0" smtClean="0"/>
              <a:t>거래소 시장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표준화된 상품을 표준화된 기준으로 거래하는 시장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거래정보가 투명함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상대방 익명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	</a:t>
            </a:r>
            <a:r>
              <a:rPr lang="ko-KR" altLang="en-US" b="1" dirty="0" smtClean="0"/>
              <a:t>○장외시장</a:t>
            </a:r>
            <a:endParaRPr lang="en-US" altLang="ko-KR" b="1" dirty="0" smtClean="0"/>
          </a:p>
          <a:p>
            <a:r>
              <a:rPr lang="en-US" altLang="ko-KR" dirty="0" smtClean="0"/>
              <a:t>	- </a:t>
            </a:r>
            <a:r>
              <a:rPr lang="ko-KR" altLang="en-US" dirty="0" err="1" smtClean="0"/>
              <a:t>점두시장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표준화되지 않은 상품을 필요에 따라 거래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거래정보 투명성 낮고 상대방 익명성 낮음 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51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주식시장 및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투자란</a:t>
            </a:r>
            <a:endParaRPr lang="ko-KR" altLang="en-US" sz="2000" b="1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1007269" y="1204119"/>
            <a:ext cx="7272337" cy="1295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b="0" dirty="0">
                <a:solidFill>
                  <a:sysClr val="windowText" lastClr="000000"/>
                </a:solidFill>
                <a:latin typeface="+mn-lt"/>
                <a:ea typeface="굴림" pitchFamily="50" charset="-127"/>
              </a:rPr>
              <a:t>    투자에는 기회비용과 불확실성</a:t>
            </a:r>
            <a:r>
              <a:rPr lang="en-US" altLang="ko-KR" b="0" dirty="0">
                <a:solidFill>
                  <a:sysClr val="windowText" lastClr="000000"/>
                </a:solidFill>
                <a:latin typeface="+mn-lt"/>
                <a:ea typeface="굴림" pitchFamily="50" charset="-127"/>
              </a:rPr>
              <a:t>(</a:t>
            </a:r>
            <a:r>
              <a:rPr lang="ko-KR" altLang="en-US" b="0" dirty="0">
                <a:solidFill>
                  <a:sysClr val="windowText" lastClr="000000"/>
                </a:solidFill>
                <a:latin typeface="+mn-lt"/>
                <a:ea typeface="굴림" pitchFamily="50" charset="-127"/>
              </a:rPr>
              <a:t>위험</a:t>
            </a:r>
            <a:r>
              <a:rPr lang="en-US" altLang="ko-KR" b="0" dirty="0">
                <a:solidFill>
                  <a:sysClr val="windowText" lastClr="000000"/>
                </a:solidFill>
                <a:latin typeface="+mn-lt"/>
                <a:ea typeface="굴림" pitchFamily="50" charset="-127"/>
              </a:rPr>
              <a:t>)</a:t>
            </a:r>
            <a:r>
              <a:rPr lang="ko-KR" altLang="en-US" b="0" dirty="0">
                <a:solidFill>
                  <a:sysClr val="windowText" lastClr="000000"/>
                </a:solidFill>
                <a:latin typeface="+mn-lt"/>
                <a:ea typeface="굴림" pitchFamily="50" charset="-127"/>
              </a:rPr>
              <a:t>이 따름 </a:t>
            </a:r>
          </a:p>
          <a:p>
            <a:pPr algn="l">
              <a:defRPr/>
            </a:pPr>
            <a:r>
              <a:rPr lang="ko-KR" altLang="en-US" b="0" dirty="0">
                <a:solidFill>
                  <a:sysClr val="windowText" lastClr="000000"/>
                </a:solidFill>
                <a:latin typeface="+mn-lt"/>
                <a:ea typeface="굴림" pitchFamily="50" charset="-127"/>
              </a:rPr>
              <a:t>                              → 시간적 보상과 위험에 대한 보상 기대 </a:t>
            </a:r>
          </a:p>
        </p:txBody>
      </p:sp>
      <p:pic>
        <p:nvPicPr>
          <p:cNvPr id="9" name="Picture 9" descr="29"/>
          <p:cNvPicPr>
            <a:picLocks noChangeAspect="1" noChangeArrowheads="1"/>
          </p:cNvPicPr>
          <p:nvPr/>
        </p:nvPicPr>
        <p:blipFill>
          <a:blip r:embed="rId2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69" y="4585494"/>
            <a:ext cx="11842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2"/>
          <a:stretch>
            <a:fillRect/>
          </a:stretch>
        </p:blipFill>
        <p:spPr bwMode="auto">
          <a:xfrm>
            <a:off x="6047581" y="3364706"/>
            <a:ext cx="20002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2"/>
          <a:stretch>
            <a:fillRect/>
          </a:stretch>
        </p:blipFill>
        <p:spPr bwMode="auto">
          <a:xfrm>
            <a:off x="5974556" y="3652044"/>
            <a:ext cx="200025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2"/>
          <a:stretch>
            <a:fillRect/>
          </a:stretch>
        </p:blipFill>
        <p:spPr bwMode="auto">
          <a:xfrm>
            <a:off x="1223169" y="3652044"/>
            <a:ext cx="20002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3"/>
          <p:cNvSpPr>
            <a:spLocks noChangeArrowheads="1"/>
          </p:cNvSpPr>
          <p:nvPr/>
        </p:nvSpPr>
        <p:spPr bwMode="gray">
          <a:xfrm>
            <a:off x="1151731" y="2715419"/>
            <a:ext cx="1952625" cy="563562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ko-KR" altLang="en-US" sz="2000" dirty="0">
                <a:ea typeface="굴림" pitchFamily="50" charset="-127"/>
              </a:rPr>
              <a:t>현재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gray">
          <a:xfrm>
            <a:off x="5831681" y="2715419"/>
            <a:ext cx="1952625" cy="563562"/>
          </a:xfrm>
          <a:prstGeom prst="roundRect">
            <a:avLst>
              <a:gd name="adj" fmla="val 50000"/>
            </a:avLst>
          </a:prstGeom>
          <a:solidFill>
            <a:srgbClr val="666699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ea typeface="굴림" pitchFamily="50" charset="-127"/>
              </a:rPr>
              <a:t>미래</a:t>
            </a:r>
            <a:endParaRPr lang="en-US" altLang="ko-KR" sz="200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15" name="Freeform 15"/>
          <p:cNvSpPr>
            <a:spLocks/>
          </p:cNvSpPr>
          <p:nvPr/>
        </p:nvSpPr>
        <p:spPr bwMode="ltGray">
          <a:xfrm rot="2298344">
            <a:off x="3455194" y="3075781"/>
            <a:ext cx="2160587" cy="2160588"/>
          </a:xfrm>
          <a:custGeom>
            <a:avLst/>
            <a:gdLst>
              <a:gd name="T0" fmla="*/ 0 w 1291"/>
              <a:gd name="T1" fmla="*/ 2147483647 h 886"/>
              <a:gd name="T2" fmla="*/ 2147483647 w 1291"/>
              <a:gd name="T3" fmla="*/ 2147483647 h 886"/>
              <a:gd name="T4" fmla="*/ 2147483647 w 1291"/>
              <a:gd name="T5" fmla="*/ 2147483647 h 886"/>
              <a:gd name="T6" fmla="*/ 2147483647 w 1291"/>
              <a:gd name="T7" fmla="*/ 2147483647 h 886"/>
              <a:gd name="T8" fmla="*/ 2147483647 w 1291"/>
              <a:gd name="T9" fmla="*/ 0 h 886"/>
              <a:gd name="T10" fmla="*/ 2147483647 w 1291"/>
              <a:gd name="T11" fmla="*/ 2147483647 h 886"/>
              <a:gd name="T12" fmla="*/ 2147483647 w 1291"/>
              <a:gd name="T13" fmla="*/ 2147483647 h 886"/>
              <a:gd name="T14" fmla="*/ 2147483647 w 1291"/>
              <a:gd name="T15" fmla="*/ 2147483647 h 886"/>
              <a:gd name="T16" fmla="*/ 2147483647 w 1291"/>
              <a:gd name="T17" fmla="*/ 2147483647 h 886"/>
              <a:gd name="T18" fmla="*/ 0 w 1291"/>
              <a:gd name="T19" fmla="*/ 2147483647 h 88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91"/>
              <a:gd name="T31" fmla="*/ 0 h 886"/>
              <a:gd name="T32" fmla="*/ 1291 w 1291"/>
              <a:gd name="T33" fmla="*/ 886 h 88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91" h="886">
                <a:moveTo>
                  <a:pt x="0" y="687"/>
                </a:moveTo>
                <a:cubicBezTo>
                  <a:pt x="261" y="646"/>
                  <a:pt x="345" y="660"/>
                  <a:pt x="671" y="532"/>
                </a:cubicBezTo>
                <a:cubicBezTo>
                  <a:pt x="997" y="404"/>
                  <a:pt x="1069" y="227"/>
                  <a:pt x="1103" y="149"/>
                </a:cubicBezTo>
                <a:cubicBezTo>
                  <a:pt x="1045" y="140"/>
                  <a:pt x="988" y="131"/>
                  <a:pt x="988" y="131"/>
                </a:cubicBezTo>
                <a:lnTo>
                  <a:pt x="1164" y="0"/>
                </a:lnTo>
                <a:lnTo>
                  <a:pt x="1291" y="183"/>
                </a:lnTo>
                <a:lnTo>
                  <a:pt x="1164" y="161"/>
                </a:lnTo>
                <a:cubicBezTo>
                  <a:pt x="1120" y="317"/>
                  <a:pt x="981" y="576"/>
                  <a:pt x="798" y="714"/>
                </a:cubicBezTo>
                <a:cubicBezTo>
                  <a:pt x="615" y="852"/>
                  <a:pt x="749" y="772"/>
                  <a:pt x="554" y="886"/>
                </a:cubicBezTo>
                <a:lnTo>
                  <a:pt x="0" y="687"/>
                </a:lnTo>
                <a:close/>
              </a:path>
            </a:pathLst>
          </a:custGeom>
          <a:gradFill rotWithShape="1">
            <a:gsLst>
              <a:gs pos="0">
                <a:srgbClr val="333399">
                  <a:alpha val="57001"/>
                </a:srgbClr>
              </a:gs>
              <a:gs pos="100000">
                <a:srgbClr val="181847">
                  <a:alpha val="32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50144" y="5091906"/>
            <a:ext cx="2057400" cy="515938"/>
          </a:xfrm>
          <a:prstGeom prst="roundRect">
            <a:avLst>
              <a:gd name="adj" fmla="val 50000"/>
            </a:avLst>
          </a:prstGeom>
          <a:noFill/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굴림" pitchFamily="50" charset="-127"/>
              </a:rPr>
              <a:t>1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굴림" pitchFamily="50" charset="-127"/>
              </a:rPr>
              <a:t>억</a:t>
            </a: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5183981" y="5091906"/>
            <a:ext cx="3384550" cy="576263"/>
          </a:xfrm>
          <a:prstGeom prst="roundRect">
            <a:avLst>
              <a:gd name="adj" fmla="val 50000"/>
            </a:avLst>
          </a:prstGeom>
          <a:solidFill>
            <a:srgbClr val="FF00FF">
              <a:alpha val="16078"/>
            </a:srgbClr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ko-KR">
                <a:latin typeface="Verdana" pitchFamily="34" charset="0"/>
                <a:ea typeface="굴림" pitchFamily="50" charset="-127"/>
              </a:rPr>
              <a:t>1</a:t>
            </a:r>
            <a:r>
              <a:rPr lang="ko-KR" altLang="en-US">
                <a:latin typeface="Verdana" pitchFamily="34" charset="0"/>
                <a:ea typeface="굴림" pitchFamily="50" charset="-127"/>
              </a:rPr>
              <a:t>억</a:t>
            </a:r>
            <a:r>
              <a:rPr lang="en-US" altLang="ko-KR">
                <a:latin typeface="Verdana" pitchFamily="34" charset="0"/>
                <a:ea typeface="굴림" pitchFamily="50" charset="-127"/>
              </a:rPr>
              <a:t>+(</a:t>
            </a:r>
            <a:r>
              <a:rPr lang="ko-KR" altLang="en-US">
                <a:latin typeface="Verdana" pitchFamily="34" charset="0"/>
                <a:ea typeface="굴림" pitchFamily="50" charset="-127"/>
              </a:rPr>
              <a:t>시간적 보상</a:t>
            </a:r>
            <a:r>
              <a:rPr lang="en-US" altLang="ko-KR">
                <a:latin typeface="Verdana" pitchFamily="34" charset="0"/>
                <a:ea typeface="굴림" pitchFamily="50" charset="-127"/>
              </a:rPr>
              <a:t>+</a:t>
            </a:r>
            <a:r>
              <a:rPr lang="ko-KR" altLang="en-US">
                <a:latin typeface="Verdana" pitchFamily="34" charset="0"/>
                <a:ea typeface="굴림" pitchFamily="50" charset="-127"/>
              </a:rPr>
              <a:t>위험보상</a:t>
            </a:r>
            <a:r>
              <a:rPr lang="en-US" altLang="ko-KR">
                <a:latin typeface="Verdana" pitchFamily="34" charset="0"/>
                <a:ea typeface="굴림" pitchFamily="50" charset="-127"/>
              </a:rPr>
              <a:t>)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599656" y="3652044"/>
            <a:ext cx="1820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b="0" dirty="0">
                <a:ea typeface="굴림" pitchFamily="50" charset="-127"/>
              </a:rPr>
              <a:t>기회비용과</a:t>
            </a:r>
          </a:p>
          <a:p>
            <a:pPr algn="ctr" eaLnBrk="1" hangingPunct="1"/>
            <a:r>
              <a:rPr lang="ko-KR" altLang="en-US" b="0" dirty="0">
                <a:ea typeface="굴림" pitchFamily="50" charset="-127"/>
              </a:rPr>
              <a:t>위험 부담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526631" y="4299744"/>
            <a:ext cx="1820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>
                <a:ea typeface="굴림" pitchFamily="50" charset="-127"/>
              </a:rPr>
              <a:t>투자</a:t>
            </a:r>
          </a:p>
        </p:txBody>
      </p:sp>
    </p:spTree>
    <p:extLst>
      <p:ext uri="{BB962C8B-B14F-4D97-AF65-F5344CB8AC3E}">
        <p14:creationId xmlns:p14="http://schemas.microsoft.com/office/powerpoint/2010/main" val="931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주식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투자</a:t>
            </a:r>
            <a:r>
              <a:rPr lang="ko-KR" altLang="en-US" sz="2000" b="1" dirty="0"/>
              <a:t>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74" y="1340768"/>
            <a:ext cx="824228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6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주식시장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○ </a:t>
            </a:r>
            <a:r>
              <a:rPr lang="ko-KR" altLang="en-US" dirty="0" smtClean="0"/>
              <a:t>주식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주식회사의 자본을 이루는 단위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/>
              <a:t>○ </a:t>
            </a:r>
            <a:r>
              <a:rPr lang="ko-KR" altLang="en-US" dirty="0" smtClean="0"/>
              <a:t>주식시장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주식이 거래되는 시장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○ </a:t>
            </a:r>
            <a:r>
              <a:rPr lang="ko-KR" altLang="en-US" dirty="0" smtClean="0"/>
              <a:t>주식시장의 역할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1) </a:t>
            </a:r>
            <a:r>
              <a:rPr lang="ko-KR" altLang="en-US" dirty="0" smtClean="0"/>
              <a:t>기업에게는 장기자금 조달의 역할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2) </a:t>
            </a:r>
            <a:r>
              <a:rPr lang="ko-KR" altLang="en-US" dirty="0" smtClean="0"/>
              <a:t>투자자에게는 자금운용시장으로서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3) </a:t>
            </a:r>
            <a:r>
              <a:rPr lang="ko-KR" altLang="en-US" dirty="0" smtClean="0"/>
              <a:t>기업의 타인자본비율을 낮춰 재무 안정성에 기여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ko-KR" altLang="en-US" dirty="0" smtClean="0"/>
          </a:p>
          <a:p>
            <a:r>
              <a:rPr lang="en-US" altLang="ko-K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769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증권시장의 분류</a:t>
            </a:r>
            <a:endParaRPr lang="ko-KR" altLang="en-US" sz="2000" b="1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467519" y="2150269"/>
            <a:ext cx="8208962" cy="300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b="0">
              <a:ea typeface="굴림" pitchFamily="50" charset="-127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571331" y="2464594"/>
            <a:ext cx="2963863" cy="2379662"/>
            <a:chOff x="3504" y="2016"/>
            <a:chExt cx="1440" cy="1680"/>
          </a:xfrm>
        </p:grpSpPr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3504" y="2016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endParaRPr lang="ko-KR" altLang="en-US" b="0"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3600" y="2139"/>
              <a:ext cx="1296" cy="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2000" b="0">
                  <a:solidFill>
                    <a:srgbClr val="000000"/>
                  </a:solidFill>
                  <a:ea typeface="굴림" pitchFamily="50" charset="-127"/>
                </a:rPr>
                <a:t>     </a:t>
              </a:r>
              <a:r>
                <a:rPr lang="ko-KR" altLang="en-US" sz="2000">
                  <a:solidFill>
                    <a:srgbClr val="000000"/>
                  </a:solidFill>
                  <a:ea typeface="굴림" pitchFamily="50" charset="-127"/>
                </a:rPr>
                <a:t>유통시장</a:t>
              </a:r>
            </a:p>
            <a:p>
              <a:pPr algn="l">
                <a:buFont typeface="Wingdings" pitchFamily="2" charset="2"/>
                <a:buChar char="§"/>
              </a:pP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발행시장을 통하여 이미 발행된 증권이 투자자간에 유통 및 이전되는 시장 </a:t>
              </a:r>
            </a:p>
            <a:p>
              <a:pPr algn="l">
                <a:buFont typeface="Wingdings" pitchFamily="2" charset="2"/>
                <a:buChar char="§"/>
              </a:pP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2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차시장</a:t>
              </a:r>
            </a:p>
            <a:p>
              <a:pPr algn="l">
                <a:buFont typeface="Wingdings" pitchFamily="2" charset="2"/>
                <a:buChar char="§"/>
              </a:pP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구조  </a:t>
              </a: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: 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투자자</a:t>
              </a: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, 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한국거래소</a:t>
              </a: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, 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증권회사 등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08806" y="2464594"/>
            <a:ext cx="2884488" cy="2590800"/>
            <a:chOff x="720" y="2016"/>
            <a:chExt cx="1440" cy="1829"/>
          </a:xfrm>
        </p:grpSpPr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720" y="2016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endParaRPr lang="ko-KR" altLang="en-US" b="0"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780" y="2142"/>
              <a:ext cx="1284" cy="1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2000" b="0">
                  <a:solidFill>
                    <a:srgbClr val="000000"/>
                  </a:solidFill>
                  <a:ea typeface="굴림" pitchFamily="50" charset="-127"/>
                </a:rPr>
                <a:t>    </a:t>
              </a:r>
              <a:r>
                <a:rPr lang="ko-KR" altLang="en-US" sz="2000">
                  <a:solidFill>
                    <a:srgbClr val="000000"/>
                  </a:solidFill>
                  <a:ea typeface="굴림" pitchFamily="50" charset="-127"/>
                </a:rPr>
                <a:t>발행시장</a:t>
              </a:r>
            </a:p>
            <a:p>
              <a:pPr algn="l">
                <a:buFont typeface="Wingdings" pitchFamily="2" charset="2"/>
                <a:buChar char="§"/>
              </a:pP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발행된 증권이 발행자로부터 최초의 투자자에게 판매되는 시장</a:t>
              </a:r>
            </a:p>
            <a:p>
              <a:pPr algn="l">
                <a:buFont typeface="Wingdings" pitchFamily="2" charset="2"/>
                <a:buChar char="§"/>
              </a:pP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1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차시장</a:t>
              </a:r>
            </a:p>
            <a:p>
              <a:pPr algn="l">
                <a:buFont typeface="Wingdings" pitchFamily="2" charset="2"/>
                <a:buChar char="§"/>
              </a:pP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구조 </a:t>
              </a: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: 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발행주체</a:t>
              </a: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, 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발행기관</a:t>
              </a: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, 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투자자 등</a:t>
              </a:r>
              <a:r>
                <a:rPr lang="ko-KR" altLang="en-US" b="0">
                  <a:ea typeface="굴림" pitchFamily="50" charset="-127"/>
                </a:rPr>
                <a:t> </a:t>
              </a:r>
            </a:p>
            <a:p>
              <a:pPr algn="l">
                <a:buFont typeface="Wingdings" pitchFamily="2" charset="2"/>
                <a:buChar char="§"/>
              </a:pPr>
              <a:endParaRPr lang="en-US" altLang="ko-KR" b="0">
                <a:ea typeface="굴림" pitchFamily="50" charset="-127"/>
              </a:endParaRPr>
            </a:p>
          </p:txBody>
        </p:sp>
      </p:grpSp>
      <p:sp>
        <p:nvSpPr>
          <p:cNvPr id="8" name="Freeform 10"/>
          <p:cNvSpPr>
            <a:spLocks/>
          </p:cNvSpPr>
          <p:nvPr/>
        </p:nvSpPr>
        <p:spPr bwMode="gray">
          <a:xfrm>
            <a:off x="3291681" y="2682081"/>
            <a:ext cx="881063" cy="10795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9" name="AutoShape 11"/>
          <p:cNvSpPr>
            <a:spLocks noChangeAspect="1" noChangeArrowheads="1" noTextEdit="1"/>
          </p:cNvSpPr>
          <p:nvPr/>
        </p:nvSpPr>
        <p:spPr bwMode="gray">
          <a:xfrm flipH="1">
            <a:off x="4896644" y="2678906"/>
            <a:ext cx="8858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gray">
          <a:xfrm flipH="1">
            <a:off x="4902994" y="2682081"/>
            <a:ext cx="879475" cy="10795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3121819" y="1701006"/>
            <a:ext cx="2817812" cy="958850"/>
            <a:chOff x="1920" y="930"/>
            <a:chExt cx="1889" cy="1009"/>
          </a:xfrm>
        </p:grpSpPr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920" y="930"/>
              <a:ext cx="1889" cy="1009"/>
              <a:chOff x="1997" y="1314"/>
              <a:chExt cx="1889" cy="1009"/>
            </a:xfrm>
          </p:grpSpPr>
          <p:grpSp>
            <p:nvGrpSpPr>
              <p:cNvPr id="14" name="Group 15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19" name="Oval 16"/>
                <p:cNvSpPr>
                  <a:spLocks noChangeArrowheads="1"/>
                </p:cNvSpPr>
                <p:nvPr/>
              </p:nvSpPr>
              <p:spPr bwMode="gray">
                <a:xfrm>
                  <a:off x="1994" y="1058"/>
                  <a:ext cx="1905" cy="90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20" name="Oval 17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ko-KR" altLang="en-US">
                    <a:ea typeface="굴림" pitchFamily="50" charset="-127"/>
                  </a:endParaRPr>
                </a:p>
              </p:txBody>
            </p:sp>
          </p:grpSp>
          <p:sp>
            <p:nvSpPr>
              <p:cNvPr id="15" name="Oval 18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16" name="Oval 19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4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17" name="Oval 20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1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3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2377" y="1044"/>
              <a:ext cx="923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>
                  <a:solidFill>
                    <a:srgbClr val="000000"/>
                  </a:solidFill>
                  <a:ea typeface="굴림" pitchFamily="50" charset="-127"/>
                </a:rPr>
                <a:t>증권시장</a:t>
              </a:r>
              <a:endParaRPr lang="en-US" altLang="ko-KR" sz="1400" b="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0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발행시장의 구조</a:t>
            </a:r>
            <a:endParaRPr lang="ko-KR" altLang="en-US" sz="2000" b="1" dirty="0"/>
          </a:p>
        </p:txBody>
      </p:sp>
      <p:pic>
        <p:nvPicPr>
          <p:cNvPr id="25" name="Picture 3" descr="EMB00000a2430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340768"/>
            <a:ext cx="82804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7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발행방법</a:t>
            </a:r>
            <a:endParaRPr lang="ko-KR" altLang="en-US" sz="2000" b="1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2951956" y="3787353"/>
            <a:ext cx="5832475" cy="25939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ko-KR" altLang="en-US" b="0">
              <a:ea typeface="굴림" pitchFamily="50" charset="-127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2880519" y="1312440"/>
            <a:ext cx="5903912" cy="23193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ko-KR" altLang="en-US" b="0">
              <a:ea typeface="굴림" pitchFamily="50" charset="-127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359569" y="1528340"/>
            <a:ext cx="2846387" cy="2089150"/>
          </a:xfrm>
          <a:prstGeom prst="rightArrow">
            <a:avLst>
              <a:gd name="adj1" fmla="val 62787"/>
              <a:gd name="adj2" fmla="val 56214"/>
            </a:avLst>
          </a:prstGeom>
          <a:solidFill>
            <a:schemeClr val="accent5">
              <a:lumMod val="40000"/>
              <a:lumOff val="60000"/>
            </a:schemeClr>
          </a:solidFill>
          <a:ln w="19050" cap="rnd" algn="ctr">
            <a:solidFill>
              <a:schemeClr val="tx2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ko-KR" altLang="en-US" b="0">
              <a:ea typeface="굴림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">
          <a:xfrm>
            <a:off x="575469" y="2176040"/>
            <a:ext cx="1868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ko-KR" altLang="en-US" sz="2000" dirty="0">
                <a:solidFill>
                  <a:sysClr val="windowText" lastClr="000000"/>
                </a:solidFill>
                <a:ea typeface="굴림" pitchFamily="50" charset="-127"/>
              </a:rPr>
              <a:t>주식의 수요자</a:t>
            </a:r>
          </a:p>
          <a:p>
            <a:pPr algn="ctr">
              <a:buFont typeface="Wingdings" pitchFamily="2" charset="2"/>
              <a:buNone/>
            </a:pPr>
            <a:r>
              <a:rPr lang="en-US" altLang="ko-KR" sz="2000" dirty="0">
                <a:solidFill>
                  <a:sysClr val="windowText" lastClr="000000"/>
                </a:solidFill>
                <a:ea typeface="굴림" pitchFamily="50" charset="-127"/>
              </a:rPr>
              <a:t>(</a:t>
            </a:r>
            <a:r>
              <a:rPr lang="ko-KR" altLang="en-US" sz="2000" dirty="0">
                <a:solidFill>
                  <a:sysClr val="windowText" lastClr="000000"/>
                </a:solidFill>
                <a:ea typeface="굴림" pitchFamily="50" charset="-127"/>
              </a:rPr>
              <a:t>발행대상</a:t>
            </a:r>
            <a:r>
              <a:rPr lang="en-US" altLang="ko-KR" sz="2000" dirty="0">
                <a:solidFill>
                  <a:sysClr val="windowText" lastClr="000000"/>
                </a:solidFill>
                <a:ea typeface="굴림" pitchFamily="50" charset="-127"/>
              </a:rPr>
              <a:t>)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412331" y="1377528"/>
            <a:ext cx="5235575" cy="1128712"/>
            <a:chOff x="2304" y="1200"/>
            <a:chExt cx="3102" cy="77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gray">
            <a:xfrm>
              <a:off x="2334" y="1200"/>
              <a:ext cx="3072" cy="774"/>
            </a:xfrm>
            <a:prstGeom prst="roundRect">
              <a:avLst>
                <a:gd name="adj" fmla="val 1088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gray">
            <a:xfrm>
              <a:off x="2304" y="148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3426619" y="2506240"/>
            <a:ext cx="5227637" cy="965200"/>
            <a:chOff x="2304" y="2058"/>
            <a:chExt cx="3102" cy="77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AutoShape 10"/>
            <p:cNvSpPr>
              <a:spLocks noChangeArrowheads="1"/>
            </p:cNvSpPr>
            <p:nvPr/>
          </p:nvSpPr>
          <p:spPr bwMode="gray">
            <a:xfrm>
              <a:off x="2334" y="2058"/>
              <a:ext cx="3072" cy="774"/>
            </a:xfrm>
            <a:prstGeom prst="roundRect">
              <a:avLst>
                <a:gd name="adj" fmla="val 10889"/>
              </a:avLst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gray">
            <a:xfrm>
              <a:off x="2304" y="2352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10" name="Text Box 12"/>
          <p:cNvSpPr txBox="1">
            <a:spLocks noChangeArrowheads="1"/>
          </p:cNvSpPr>
          <p:nvPr/>
        </p:nvSpPr>
        <p:spPr bwMode="gray">
          <a:xfrm>
            <a:off x="4090194" y="2607840"/>
            <a:ext cx="46085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ko-KR" altLang="en-US" sz="1600" dirty="0">
                <a:ea typeface="굴림" pitchFamily="50" charset="-127"/>
              </a:rPr>
              <a:t>사모</a:t>
            </a:r>
          </a:p>
          <a:p>
            <a:pPr algn="l" eaLnBrk="0" hangingPunct="0"/>
            <a:r>
              <a:rPr lang="ko-KR" altLang="en-US" sz="1600" b="0" dirty="0">
                <a:ea typeface="굴림" pitchFamily="50" charset="-127"/>
              </a:rPr>
              <a:t>불특정 다수를 대상으로 하지 않고 </a:t>
            </a:r>
            <a:r>
              <a:rPr lang="ko-KR" altLang="en-US" sz="1600" dirty="0">
                <a:ea typeface="굴림" pitchFamily="50" charset="-127"/>
              </a:rPr>
              <a:t>소수의 특정인</a:t>
            </a:r>
            <a:r>
              <a:rPr lang="ko-KR" altLang="en-US" sz="1600" b="0" dirty="0">
                <a:ea typeface="굴림" pitchFamily="50" charset="-127"/>
              </a:rPr>
              <a:t>을 대상으로 주식을 발행하는 방식 </a:t>
            </a:r>
            <a:endParaRPr lang="en-US" altLang="ko-KR" sz="1600" b="0" dirty="0">
              <a:ea typeface="굴림" pitchFamily="50" charset="-127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gray">
          <a:xfrm>
            <a:off x="4104481" y="1426740"/>
            <a:ext cx="46085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ko-KR" altLang="en-US" sz="1600" dirty="0">
                <a:ea typeface="굴림" pitchFamily="50" charset="-127"/>
              </a:rPr>
              <a:t>공모</a:t>
            </a:r>
          </a:p>
          <a:p>
            <a:pPr algn="l" eaLnBrk="0" hangingPunct="0"/>
            <a:r>
              <a:rPr lang="ko-KR" altLang="en-US" sz="1600" b="0" dirty="0">
                <a:ea typeface="굴림" pitchFamily="50" charset="-127"/>
              </a:rPr>
              <a:t>발행주체가 </a:t>
            </a:r>
            <a:r>
              <a:rPr lang="ko-KR" altLang="en-US" sz="1600" dirty="0">
                <a:ea typeface="굴림" pitchFamily="50" charset="-127"/>
              </a:rPr>
              <a:t>불특정 다수</a:t>
            </a:r>
            <a:r>
              <a:rPr lang="en-US" altLang="ko-KR" sz="1600" dirty="0">
                <a:ea typeface="굴림" pitchFamily="50" charset="-127"/>
              </a:rPr>
              <a:t>(50</a:t>
            </a:r>
            <a:r>
              <a:rPr lang="ko-KR" altLang="en-US" sz="1600" dirty="0">
                <a:ea typeface="굴림" pitchFamily="50" charset="-127"/>
              </a:rPr>
              <a:t>인 이상</a:t>
            </a:r>
            <a:r>
              <a:rPr lang="en-US" altLang="ko-KR" sz="1600" dirty="0">
                <a:ea typeface="굴림" pitchFamily="50" charset="-127"/>
              </a:rPr>
              <a:t>)</a:t>
            </a:r>
            <a:r>
              <a:rPr lang="ko-KR" altLang="en-US" sz="1600" b="0" dirty="0">
                <a:ea typeface="굴림" pitchFamily="50" charset="-127"/>
              </a:rPr>
              <a:t>를 대상으로 하여 동일한 가격과 조건으로 주식을 발행하는 방식 → 모집과 매출</a:t>
            </a:r>
            <a:r>
              <a:rPr lang="en-US" altLang="ko-KR" sz="1600" dirty="0">
                <a:ea typeface="굴림" pitchFamily="50" charset="-127"/>
              </a:rPr>
              <a:t> 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gray">
          <a:xfrm>
            <a:off x="389731" y="4093740"/>
            <a:ext cx="2846388" cy="2089150"/>
          </a:xfrm>
          <a:prstGeom prst="rightArrow">
            <a:avLst>
              <a:gd name="adj1" fmla="val 62787"/>
              <a:gd name="adj2" fmla="val 56214"/>
            </a:avLst>
          </a:prstGeom>
          <a:solidFill>
            <a:schemeClr val="accent5">
              <a:lumMod val="40000"/>
              <a:lumOff val="60000"/>
            </a:schemeClr>
          </a:solidFill>
          <a:ln w="19050" cap="rnd" algn="ctr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 smtClean="0">
                <a:ea typeface="굴림" pitchFamily="50" charset="-127"/>
              </a:rPr>
              <a:t> </a:t>
            </a:r>
            <a:endParaRPr lang="ko-KR" altLang="en-US" b="0" dirty="0">
              <a:ea typeface="굴림" pitchFamily="50" charset="-127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black">
          <a:xfrm>
            <a:off x="605631" y="4741440"/>
            <a:ext cx="18684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None/>
            </a:pPr>
            <a:r>
              <a:rPr lang="ko-KR" altLang="en-US" sz="2000" dirty="0">
                <a:solidFill>
                  <a:sysClr val="windowText" lastClr="000000"/>
                </a:solidFill>
                <a:ea typeface="굴림" pitchFamily="50" charset="-127"/>
              </a:rPr>
              <a:t>발행기관의 </a:t>
            </a:r>
            <a:endParaRPr lang="en-US" altLang="ko-KR" sz="2000" dirty="0" smtClean="0">
              <a:solidFill>
                <a:sysClr val="windowText" lastClr="000000"/>
              </a:solidFill>
              <a:ea typeface="굴림" pitchFamily="50" charset="-127"/>
            </a:endParaRPr>
          </a:p>
          <a:p>
            <a:pPr algn="l">
              <a:buFont typeface="Wingdings" pitchFamily="2" charset="2"/>
              <a:buNone/>
            </a:pPr>
            <a:r>
              <a:rPr lang="ko-KR" altLang="en-US" sz="2000" dirty="0" smtClean="0">
                <a:solidFill>
                  <a:sysClr val="windowText" lastClr="000000"/>
                </a:solidFill>
                <a:ea typeface="굴림" pitchFamily="50" charset="-127"/>
              </a:rPr>
              <a:t>개입여부</a:t>
            </a:r>
            <a:endParaRPr lang="en-US" altLang="ko-KR" sz="2000" dirty="0">
              <a:solidFill>
                <a:sysClr val="windowText" lastClr="000000"/>
              </a:solidFill>
              <a:ea typeface="굴림" pitchFamily="50" charset="-127"/>
            </a:endParaRPr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3442494" y="3885778"/>
            <a:ext cx="5235575" cy="1247775"/>
            <a:chOff x="2304" y="1200"/>
            <a:chExt cx="3102" cy="77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2334" y="1200"/>
              <a:ext cx="3072" cy="774"/>
            </a:xfrm>
            <a:prstGeom prst="roundRect">
              <a:avLst>
                <a:gd name="adj" fmla="val 1088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gray">
            <a:xfrm>
              <a:off x="2304" y="148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3456781" y="5100215"/>
            <a:ext cx="5227638" cy="1208088"/>
            <a:chOff x="2304" y="2058"/>
            <a:chExt cx="3102" cy="77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" name="AutoShape 20"/>
            <p:cNvSpPr>
              <a:spLocks noChangeArrowheads="1"/>
            </p:cNvSpPr>
            <p:nvPr/>
          </p:nvSpPr>
          <p:spPr bwMode="gray">
            <a:xfrm>
              <a:off x="2334" y="2058"/>
              <a:ext cx="3072" cy="774"/>
            </a:xfrm>
            <a:prstGeom prst="roundRect">
              <a:avLst>
                <a:gd name="adj" fmla="val 10889"/>
              </a:avLst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gray">
            <a:xfrm>
              <a:off x="2304" y="2352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16" name="Text Box 22"/>
          <p:cNvSpPr txBox="1">
            <a:spLocks noChangeArrowheads="1"/>
          </p:cNvSpPr>
          <p:nvPr/>
        </p:nvSpPr>
        <p:spPr bwMode="gray">
          <a:xfrm>
            <a:off x="4060031" y="5084340"/>
            <a:ext cx="4608513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ko-KR" altLang="en-US" sz="1600" dirty="0">
                <a:ea typeface="굴림" pitchFamily="50" charset="-127"/>
              </a:rPr>
              <a:t>간접발행</a:t>
            </a:r>
          </a:p>
          <a:p>
            <a:pPr algn="l" eaLnBrk="0" hangingPunct="0"/>
            <a:r>
              <a:rPr lang="ko-KR" altLang="en-US" sz="1600" b="0" dirty="0">
                <a:ea typeface="굴림" pitchFamily="50" charset="-127"/>
              </a:rPr>
              <a:t>발행주체인 발행회사가 전문적인 조직 및 경험을 가진 발행기관을 통하여 주식을 발행하는 방식 </a:t>
            </a:r>
          </a:p>
          <a:p>
            <a:pPr algn="l" eaLnBrk="0" hangingPunct="0"/>
            <a:r>
              <a:rPr lang="ko-KR" altLang="en-US" sz="1600" b="0" dirty="0">
                <a:ea typeface="굴림" pitchFamily="50" charset="-127"/>
              </a:rPr>
              <a:t> </a:t>
            </a:r>
            <a:r>
              <a:rPr lang="ko-KR" altLang="en-US" b="0" dirty="0">
                <a:ea typeface="굴림" pitchFamily="50" charset="-127"/>
              </a:rPr>
              <a:t>→ </a:t>
            </a:r>
            <a:r>
              <a:rPr lang="ko-KR" altLang="en-US" sz="1600" b="0" dirty="0">
                <a:ea typeface="굴림" pitchFamily="50" charset="-127"/>
              </a:rPr>
              <a:t>모집주선</a:t>
            </a:r>
            <a:r>
              <a:rPr lang="en-US" altLang="ko-KR" sz="1600" b="0" dirty="0">
                <a:ea typeface="굴림" pitchFamily="50" charset="-127"/>
              </a:rPr>
              <a:t>, </a:t>
            </a:r>
            <a:r>
              <a:rPr lang="ko-KR" altLang="en-US" sz="1600" b="0" dirty="0">
                <a:ea typeface="굴림" pitchFamily="50" charset="-127"/>
              </a:rPr>
              <a:t>잔액인수</a:t>
            </a:r>
            <a:r>
              <a:rPr lang="en-US" altLang="ko-KR" sz="1600" b="0" dirty="0">
                <a:ea typeface="굴림" pitchFamily="50" charset="-127"/>
              </a:rPr>
              <a:t>, </a:t>
            </a:r>
            <a:r>
              <a:rPr lang="ko-KR" altLang="en-US" sz="1600" b="0" dirty="0">
                <a:ea typeface="굴림" pitchFamily="50" charset="-127"/>
              </a:rPr>
              <a:t>총액인수 등</a:t>
            </a:r>
            <a:endParaRPr lang="en-US" altLang="ko-KR" sz="1600" b="0" dirty="0">
              <a:ea typeface="굴림" pitchFamily="50" charset="-127"/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gray">
          <a:xfrm>
            <a:off x="4104481" y="4004840"/>
            <a:ext cx="46085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ko-KR" altLang="en-US" sz="1600" dirty="0">
                <a:ea typeface="굴림" pitchFamily="50" charset="-127"/>
              </a:rPr>
              <a:t>직접발행</a:t>
            </a:r>
          </a:p>
          <a:p>
            <a:pPr algn="l" eaLnBrk="0" hangingPunct="0"/>
            <a:r>
              <a:rPr lang="ko-KR" altLang="en-US" sz="1600" b="0" dirty="0">
                <a:ea typeface="굴림" pitchFamily="50" charset="-127"/>
              </a:rPr>
              <a:t>발행주체가 스스로 발행과 관련된 사무를 담당할 뿐만 아니라 발행위험까지도 스스로 부담하는 방식 → 자기모집 </a:t>
            </a:r>
            <a:endParaRPr lang="en-US" altLang="ko-KR" sz="1600" b="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8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금융시장 및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0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간접발행의 유형</a:t>
            </a:r>
            <a:endParaRPr lang="ko-KR" altLang="en-US" sz="2000" b="1" dirty="0"/>
          </a:p>
        </p:txBody>
      </p:sp>
      <p:sp>
        <p:nvSpPr>
          <p:cNvPr id="4" name="Freeform 2"/>
          <p:cNvSpPr>
            <a:spLocks/>
          </p:cNvSpPr>
          <p:nvPr/>
        </p:nvSpPr>
        <p:spPr bwMode="gray">
          <a:xfrm>
            <a:off x="5520532" y="1557809"/>
            <a:ext cx="1276350" cy="863600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90980"/>
                  <a:invGamma/>
                  <a:alpha val="32001"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375819" y="2880196"/>
            <a:ext cx="2549525" cy="2278063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D08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241257" y="2416646"/>
            <a:ext cx="2519362" cy="2452688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6574632" y="2040409"/>
            <a:ext cx="1804987" cy="5111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flipH="1">
            <a:off x="8093869" y="2159471"/>
            <a:ext cx="68263" cy="25241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flipH="1">
            <a:off x="6874669" y="2159471"/>
            <a:ext cx="69850" cy="25241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gray">
          <a:xfrm>
            <a:off x="2209007" y="2205509"/>
            <a:ext cx="1420812" cy="1069975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folHlink">
                  <a:gamma/>
                  <a:tint val="57647"/>
                  <a:invGamma/>
                  <a:alpha val="32001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3593307" y="2488084"/>
            <a:ext cx="1971675" cy="5445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flipH="1">
            <a:off x="5130007" y="2637309"/>
            <a:ext cx="77787" cy="277812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flipH="1">
            <a:off x="3864769" y="2637309"/>
            <a:ext cx="74613" cy="2746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gray">
          <a:xfrm>
            <a:off x="3936207" y="2565871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>
                <a:solidFill>
                  <a:schemeClr val="bg1"/>
                </a:solidFill>
                <a:ea typeface="굴림" pitchFamily="50" charset="-127"/>
              </a:rPr>
              <a:t>잔액인수</a:t>
            </a:r>
            <a:endParaRPr lang="en-US" altLang="ko-KR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gray">
          <a:xfrm>
            <a:off x="6992144" y="2095971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>
                <a:solidFill>
                  <a:srgbClr val="FFFFFF"/>
                </a:solidFill>
                <a:ea typeface="굴림" pitchFamily="50" charset="-127"/>
              </a:rPr>
              <a:t>총액인수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551657" y="3789834"/>
            <a:ext cx="2520950" cy="1943100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2D8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gray">
          <a:xfrm>
            <a:off x="767557" y="3429471"/>
            <a:ext cx="180498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shade val="38824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38824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flipH="1">
            <a:off x="2209007" y="3558059"/>
            <a:ext cx="68262" cy="25082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flipH="1">
            <a:off x="983457" y="3573934"/>
            <a:ext cx="69850" cy="25082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gray">
          <a:xfrm>
            <a:off x="1072357" y="3472334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>
                <a:solidFill>
                  <a:schemeClr val="bg1"/>
                </a:solidFill>
                <a:ea typeface="굴림" pitchFamily="50" charset="-127"/>
              </a:rPr>
              <a:t>위탁판매</a:t>
            </a:r>
            <a:endParaRPr lang="en-US" altLang="ko-KR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24682" y="4150196"/>
            <a:ext cx="2447925" cy="140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ko-KR" altLang="en-US" sz="1600" b="0" dirty="0">
                <a:ea typeface="굴림" pitchFamily="50" charset="-127"/>
              </a:rPr>
              <a:t>발행기관은</a:t>
            </a:r>
            <a:r>
              <a:rPr lang="en-US" altLang="ko-KR" sz="1600" b="0" dirty="0">
                <a:ea typeface="굴림" pitchFamily="50" charset="-127"/>
              </a:rPr>
              <a:t> </a:t>
            </a:r>
            <a:r>
              <a:rPr lang="ko-KR" altLang="en-US" sz="1600" b="0" dirty="0">
                <a:ea typeface="굴림" pitchFamily="50" charset="-127"/>
              </a:rPr>
              <a:t>발행과 관련된 </a:t>
            </a:r>
            <a:r>
              <a:rPr lang="ko-KR" altLang="en-US" sz="1600" dirty="0">
                <a:ea typeface="굴림" pitchFamily="50" charset="-127"/>
              </a:rPr>
              <a:t>사무만 담당</a:t>
            </a:r>
          </a:p>
          <a:p>
            <a:pPr algn="l">
              <a:buFont typeface="Wingdings" pitchFamily="2" charset="2"/>
              <a:buChar char="§"/>
            </a:pPr>
            <a:r>
              <a:rPr lang="ko-KR" altLang="en-US" b="0" dirty="0">
                <a:ea typeface="굴림" pitchFamily="50" charset="-127"/>
              </a:rPr>
              <a:t>주식발행에 따른 위험은 </a:t>
            </a:r>
            <a:r>
              <a:rPr lang="ko-KR" altLang="en-US" dirty="0">
                <a:ea typeface="굴림" pitchFamily="50" charset="-127"/>
              </a:rPr>
              <a:t>발행주체가 모두 부담</a:t>
            </a:r>
            <a:r>
              <a:rPr lang="ko-KR" altLang="en-US" sz="1600" dirty="0">
                <a:ea typeface="굴림" pitchFamily="50" charset="-127"/>
              </a:rPr>
              <a:t> 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404394" y="3140546"/>
            <a:ext cx="23764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ko-KR" altLang="en-US" sz="1600" b="0" dirty="0">
                <a:ea typeface="굴림" pitchFamily="50" charset="-127"/>
              </a:rPr>
              <a:t>발행기관이 발행주체를 대신하여 주식을 </a:t>
            </a:r>
            <a:r>
              <a:rPr lang="ko-KR" altLang="en-US" sz="1600" b="0" dirty="0" err="1">
                <a:ea typeface="굴림" pitchFamily="50" charset="-127"/>
              </a:rPr>
              <a:t>위탁판매한</a:t>
            </a:r>
            <a:r>
              <a:rPr lang="ko-KR" altLang="en-US" sz="1600" b="0" dirty="0">
                <a:ea typeface="굴림" pitchFamily="50" charset="-127"/>
              </a:rPr>
              <a:t> 후 </a:t>
            </a:r>
            <a:r>
              <a:rPr lang="en-US" altLang="ko-KR" sz="1600" b="0" dirty="0">
                <a:ea typeface="굴림" pitchFamily="50" charset="-127"/>
              </a:rPr>
              <a:t> </a:t>
            </a:r>
            <a:r>
              <a:rPr lang="ko-KR" altLang="en-US" sz="1600" dirty="0">
                <a:ea typeface="굴림" pitchFamily="50" charset="-127"/>
              </a:rPr>
              <a:t>매각되지 않고 남은 주식에 대하여 인수 </a:t>
            </a:r>
          </a:p>
          <a:p>
            <a:pPr algn="l">
              <a:buFont typeface="Wingdings" pitchFamily="2" charset="2"/>
              <a:buChar char="§"/>
            </a:pPr>
            <a:r>
              <a:rPr lang="ko-KR" altLang="en-US" sz="1600" b="0" dirty="0">
                <a:ea typeface="굴림" pitchFamily="50" charset="-127"/>
                <a:cs typeface="Arial" charset="0"/>
              </a:rPr>
              <a:t>발행기관은 주식발행에 따른 위험 </a:t>
            </a:r>
            <a:r>
              <a:rPr lang="ko-KR" altLang="en-US" sz="1600" dirty="0">
                <a:ea typeface="굴림" pitchFamily="50" charset="-127"/>
                <a:cs typeface="Arial" charset="0"/>
              </a:rPr>
              <a:t>일부 부담</a:t>
            </a:r>
            <a:endParaRPr lang="ko-KR" altLang="ko-KR" sz="1600" dirty="0">
              <a:ea typeface="굴림" pitchFamily="50" charset="-127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312694" y="2603971"/>
            <a:ext cx="25209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0" hangingPunct="0">
              <a:buFont typeface="Wingdings" pitchFamily="2" charset="2"/>
              <a:buChar char="§"/>
            </a:pPr>
            <a:r>
              <a:rPr lang="ko-KR" altLang="en-US" sz="1600" dirty="0">
                <a:ea typeface="굴림" pitchFamily="50" charset="-127"/>
              </a:rPr>
              <a:t>발행기관이 발행예정인 주식의 전액을 자기명의로 인수</a:t>
            </a:r>
            <a:r>
              <a:rPr lang="ko-KR" altLang="en-US" sz="1600" b="0" dirty="0">
                <a:ea typeface="굴림" pitchFamily="50" charset="-127"/>
              </a:rPr>
              <a:t>하여 인수된 주식을 자기책임하에 투자자에게 매각하는 방법</a:t>
            </a:r>
          </a:p>
          <a:p>
            <a:pPr algn="l" eaLnBrk="0" hangingPunct="0">
              <a:buFont typeface="Wingdings" pitchFamily="2" charset="2"/>
              <a:buChar char="§"/>
            </a:pPr>
            <a:r>
              <a:rPr lang="ko-KR" altLang="en-US" sz="1600" b="0" dirty="0">
                <a:ea typeface="굴림" pitchFamily="50" charset="-127"/>
              </a:rPr>
              <a:t>주식발행에 따른 위험은 </a:t>
            </a:r>
            <a:r>
              <a:rPr lang="ko-KR" altLang="en-US" sz="1600" dirty="0">
                <a:ea typeface="굴림" pitchFamily="50" charset="-127"/>
              </a:rPr>
              <a:t>발행기관이 모두 부담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black">
          <a:xfrm>
            <a:off x="4152107" y="1484784"/>
            <a:ext cx="17256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ko-KR" altLang="en-US" sz="1600" b="0" dirty="0">
                <a:ea typeface="굴림" pitchFamily="50" charset="-127"/>
              </a:rPr>
              <a:t>발행기관의 위험부담 정도</a:t>
            </a:r>
            <a:endParaRPr lang="en-US" altLang="ko-KR" sz="1600" b="0" dirty="0">
              <a:ea typeface="굴림" pitchFamily="50" charset="-127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12019" y="1534319"/>
            <a:ext cx="25463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>
                <a:solidFill>
                  <a:schemeClr val="bg1"/>
                </a:solidFill>
                <a:ea typeface="굴림" pitchFamily="50" charset="-127"/>
              </a:rPr>
              <a:t>간접발행의 유형</a:t>
            </a:r>
            <a:endParaRPr lang="en-US" altLang="ko-KR">
              <a:solidFill>
                <a:schemeClr val="bg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8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주식발행의 유형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1412776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b="1" dirty="0" smtClean="0"/>
              <a:t>유상증자  </a:t>
            </a:r>
            <a:r>
              <a:rPr lang="ko-KR" altLang="en-US" dirty="0" smtClean="0"/>
              <a:t>    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신규로 자기회사 주식을 발행해 불특정 다수에게 파는 것</a:t>
            </a:r>
            <a:endParaRPr lang="en-US" altLang="ko-KR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- </a:t>
            </a:r>
            <a:r>
              <a:rPr lang="ko-KR" altLang="en-US" dirty="0" smtClean="0"/>
              <a:t>문제점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주주의 지분이 낮아져 지분이 희석됨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dirty="0" smtClean="0"/>
              <a:t>(2) </a:t>
            </a:r>
            <a:r>
              <a:rPr lang="ko-KR" altLang="en-US" b="1" dirty="0" smtClean="0"/>
              <a:t>무상증자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자본잉여금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이익준비금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법정준비금을 자본에 전입하고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해당하는 만큼 신주를 발행함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구주주의 소유주식수에 비례하여 무상으로 교부함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b="1" dirty="0" smtClean="0"/>
              <a:t>감자</a:t>
            </a:r>
            <a:endParaRPr lang="en-US" altLang="ko-KR" b="1" dirty="0" smtClean="0"/>
          </a:p>
          <a:p>
            <a:r>
              <a:rPr lang="en-US" altLang="ko-KR" dirty="0" smtClean="0"/>
              <a:t>	- </a:t>
            </a:r>
            <a:r>
              <a:rPr lang="ko-KR" altLang="en-US" b="1" dirty="0" smtClean="0"/>
              <a:t>유상감자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자본을 감소시킨 만큼 주주들에게 비율에 따라 보상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무상감자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주주들이 보상을 받지 못한 채 비율만큼 주식 감소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(3) </a:t>
            </a:r>
            <a:r>
              <a:rPr lang="ko-KR" altLang="en-US" b="1" dirty="0" smtClean="0"/>
              <a:t>주식배당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현금대신 주식으로 배당하는 것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이익을 자본으로 전입함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38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주식발행의 유형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141277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(4) </a:t>
            </a:r>
            <a:r>
              <a:rPr lang="ko-KR" altLang="en-US" b="1" dirty="0" smtClean="0"/>
              <a:t>전환사채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전환사채권자가</a:t>
            </a:r>
            <a:r>
              <a:rPr lang="ko-KR" altLang="en-US" dirty="0" smtClean="0"/>
              <a:t> 전환권을 행사하여 사채를 주식으로 전환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부채가 감소하고 자본이 증가함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(5) </a:t>
            </a:r>
            <a:r>
              <a:rPr lang="ko-KR" altLang="en-US" b="1" dirty="0" smtClean="0"/>
              <a:t>신주인수권부사채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신주인수권부사채권자가 신주인수권을 행사함으로 신주 발행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신주인수권과 사채가 분리된 형태도 존재함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(6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주식병합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주식의 총 수가 감소하고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주긔</a:t>
            </a:r>
            <a:r>
              <a:rPr lang="ko-KR" altLang="en-US" dirty="0" smtClean="0"/>
              <a:t> 금액이 변경됨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지분의 변동은 없으나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주의 금액이 변경된 신주식 발행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(7) </a:t>
            </a:r>
            <a:r>
              <a:rPr lang="ko-KR" altLang="en-US" b="1" dirty="0" smtClean="0"/>
              <a:t>주식분할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주식병합의 반대되는 개념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주식을 세분화하여 발행주식 총 수를 증가시키는 절차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22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주식발행의 유형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141277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(8) </a:t>
            </a:r>
            <a:r>
              <a:rPr lang="ko-KR" altLang="en-US" b="1" dirty="0"/>
              <a:t>합병</a:t>
            </a:r>
            <a:endParaRPr lang="en-US" altLang="ko-KR" b="1" dirty="0"/>
          </a:p>
          <a:p>
            <a:r>
              <a:rPr lang="en-US" altLang="ko-KR" dirty="0"/>
              <a:t>	- </a:t>
            </a:r>
            <a:r>
              <a:rPr lang="ko-KR" altLang="en-US" dirty="0"/>
              <a:t>존속하는 회사가 소멸하는 회사의 주주에게 신주 </a:t>
            </a:r>
            <a:r>
              <a:rPr lang="ko-KR" altLang="en-US" dirty="0" smtClean="0"/>
              <a:t>발행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(9) </a:t>
            </a:r>
            <a:r>
              <a:rPr lang="ko-KR" altLang="en-US" b="1" dirty="0" smtClean="0"/>
              <a:t>기업공개 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기업 설립 후 처음으로 외부 투자자에게 주식을 공개하고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이를 매도하는 업무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비상장 기업이 유가증권시장이나 코스닥시장에 상장하기 위해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주식을 불특정 다수의 투자자에게 팔고 재무내용을 공시하는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b="1" dirty="0" smtClean="0"/>
              <a:t>수정주가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액면분할 등의 이벤트가 발생하면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주가 차트는 연속성을 잃고 단층을 보이게 됨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이를 해결하기 위해 </a:t>
            </a:r>
            <a:r>
              <a:rPr lang="ko-KR" altLang="en-US" dirty="0" err="1" smtClean="0"/>
              <a:t>권리락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액면분할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배당락을</a:t>
            </a:r>
            <a:r>
              <a:rPr lang="ko-KR" altLang="en-US" dirty="0" smtClean="0"/>
              <a:t> 보정하는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22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err="1" smtClean="0"/>
              <a:t>배당락</a:t>
            </a:r>
            <a:r>
              <a:rPr lang="ko-KR" altLang="en-US" sz="2000" b="1" dirty="0" smtClean="0"/>
              <a:t> 및 </a:t>
            </a:r>
            <a:r>
              <a:rPr lang="ko-KR" altLang="en-US" sz="2000" b="1" dirty="0" err="1" smtClean="0"/>
              <a:t>권리락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○ </a:t>
            </a:r>
            <a:r>
              <a:rPr lang="ko-KR" altLang="en-US" b="1" dirty="0" err="1" smtClean="0"/>
              <a:t>권리락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회사가 증자하는 경우 당해 증자에 따른 신주를 받을 수 있는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권리가 소멸되었음을 의미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주지시키기 위한 시장조치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조치시기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신주 배정일 기준일 전일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13104"/>
            <a:ext cx="7272808" cy="87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3501008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○ </a:t>
            </a:r>
            <a:r>
              <a:rPr lang="ko-KR" altLang="en-US" b="1" dirty="0" smtClean="0"/>
              <a:t>배당</a:t>
            </a:r>
            <a:endParaRPr lang="en-US" altLang="ko-KR" b="1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기업이 일정기간 영업활동을 해 벌어들인 이익 중 일부를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주주에게 나눠주는 것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배당률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배당금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액면가액 </a:t>
            </a:r>
            <a:r>
              <a:rPr lang="en-US" altLang="ko-KR" dirty="0" smtClean="0"/>
              <a:t>* 100(%)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배당수익률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배당금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주가 </a:t>
            </a:r>
            <a:r>
              <a:rPr lang="en-US" altLang="ko-KR" dirty="0" smtClean="0"/>
              <a:t>* 100(%)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99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err="1" smtClean="0"/>
              <a:t>배당락</a:t>
            </a:r>
            <a:r>
              <a:rPr lang="ko-KR" altLang="en-US" sz="2000" b="1" dirty="0" smtClean="0"/>
              <a:t> 및 </a:t>
            </a:r>
            <a:r>
              <a:rPr lang="ko-KR" altLang="en-US" sz="2000" b="1" dirty="0" err="1" smtClean="0"/>
              <a:t>권리락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141277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○ </a:t>
            </a:r>
            <a:r>
              <a:rPr lang="ko-KR" altLang="en-US" b="1" dirty="0" err="1" smtClean="0"/>
              <a:t>배당락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당해 </a:t>
            </a:r>
            <a:r>
              <a:rPr lang="ko-KR" altLang="en-US" dirty="0" err="1" smtClean="0"/>
              <a:t>사업년도에</a:t>
            </a:r>
            <a:r>
              <a:rPr lang="ko-KR" altLang="en-US" dirty="0" smtClean="0"/>
              <a:t> 대한 이익배당을 받을 권리가 소멸되었음을 의미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조치시기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배당락</a:t>
            </a:r>
            <a:r>
              <a:rPr lang="ko-KR" altLang="en-US" dirty="0" smtClean="0"/>
              <a:t> 기준일의 전일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348880"/>
            <a:ext cx="7560840" cy="113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62293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4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매매거래제도</a:t>
            </a:r>
            <a:endParaRPr lang="ko-KR" altLang="en-US" sz="2000" b="1" dirty="0"/>
          </a:p>
        </p:txBody>
      </p:sp>
      <p:pic>
        <p:nvPicPr>
          <p:cNvPr id="4" name="Picture 11" descr="그림3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" y="1268760"/>
            <a:ext cx="8351837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5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종류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 KOSPI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증권시장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변동성이 비교적 크지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상장 기준이 엄격함 </a:t>
            </a:r>
            <a:endParaRPr lang="en-US" altLang="ko-KR" dirty="0" smtClean="0"/>
          </a:p>
          <a:p>
            <a:r>
              <a:rPr lang="en-US" altLang="ko-KR" b="1" dirty="0" smtClean="0"/>
              <a:t>2)  KOSDAQ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증권시장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en-US" altLang="ko-KR" dirty="0"/>
              <a:t>IT, </a:t>
            </a:r>
            <a:r>
              <a:rPr lang="ko-KR" altLang="en-US" dirty="0"/>
              <a:t>바이오</a:t>
            </a:r>
            <a:r>
              <a:rPr lang="en-US" altLang="ko-KR" dirty="0"/>
              <a:t>, </a:t>
            </a:r>
            <a:r>
              <a:rPr lang="ko-KR" altLang="en-US" dirty="0"/>
              <a:t>기술을 영위하는 중소기업과 </a:t>
            </a:r>
            <a:r>
              <a:rPr lang="ko-KR" altLang="en-US" dirty="0" smtClean="0"/>
              <a:t>벤처기업이 상장됨</a:t>
            </a:r>
            <a:endParaRPr lang="en-US" altLang="ko-KR" dirty="0" smtClean="0"/>
          </a:p>
          <a:p>
            <a:r>
              <a:rPr lang="en-US" altLang="ko-KR" b="1" dirty="0" smtClean="0"/>
              <a:t>3)  KONEX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 </a:t>
            </a:r>
            <a:r>
              <a:rPr lang="en-US" altLang="ko-KR" dirty="0"/>
              <a:t>3</a:t>
            </a:r>
            <a:r>
              <a:rPr lang="ko-KR" altLang="en-US" dirty="0" smtClean="0"/>
              <a:t>의 증권시장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한국거래소에서 운영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중소기업 전용 시장</a:t>
            </a:r>
            <a:endParaRPr lang="en-US" altLang="ko-KR" dirty="0" smtClean="0"/>
          </a:p>
          <a:p>
            <a:r>
              <a:rPr lang="en-US" altLang="ko-KR" b="1" dirty="0" smtClean="0"/>
              <a:t>4)  K-OTC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증권시장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장외시장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등록과 지정 절차 필요</a:t>
            </a:r>
            <a:r>
              <a:rPr lang="en-US" altLang="ko-KR" dirty="0" smtClean="0"/>
              <a:t>( </a:t>
            </a:r>
            <a:r>
              <a:rPr lang="ko-KR" altLang="en-US" dirty="0" smtClean="0"/>
              <a:t>상장 </a:t>
            </a:r>
            <a:r>
              <a:rPr lang="en-US" altLang="ko-KR" dirty="0" smtClean="0"/>
              <a:t>X )</a:t>
            </a:r>
          </a:p>
          <a:p>
            <a:r>
              <a:rPr lang="en-US" altLang="ko-KR" b="1" dirty="0" smtClean="0"/>
              <a:t>5)  </a:t>
            </a:r>
            <a:r>
              <a:rPr lang="ko-KR" altLang="en-US" b="1" dirty="0" smtClean="0"/>
              <a:t>비상장주식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 </a:t>
            </a:r>
            <a:r>
              <a:rPr lang="en-US" altLang="ko-KR" dirty="0" smtClean="0"/>
              <a:t>1)~4)</a:t>
            </a:r>
            <a:r>
              <a:rPr lang="ko-KR" altLang="en-US" dirty="0" smtClean="0"/>
              <a:t>에 등록되지 않은 모든 주식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8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매매거래제도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○ 휴장일 제도</a:t>
            </a:r>
            <a:endParaRPr lang="en-US" altLang="ko-KR" b="1" dirty="0" smtClean="0"/>
          </a:p>
          <a:p>
            <a:r>
              <a:rPr lang="en-US" altLang="ko-KR" dirty="0" smtClean="0"/>
              <a:t>	- </a:t>
            </a:r>
            <a:r>
              <a:rPr lang="ko-KR" altLang="en-US" dirty="0"/>
              <a:t> 매매거래일 </a:t>
            </a:r>
            <a:r>
              <a:rPr lang="en-US" altLang="ko-KR" dirty="0"/>
              <a:t>: </a:t>
            </a:r>
            <a:r>
              <a:rPr lang="ko-KR" altLang="en-US" dirty="0"/>
              <a:t>월요일 </a:t>
            </a:r>
            <a:r>
              <a:rPr lang="en-US" altLang="ko-KR" dirty="0"/>
              <a:t>~ </a:t>
            </a:r>
            <a:r>
              <a:rPr lang="ko-KR" altLang="en-US" dirty="0"/>
              <a:t>금요일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다음의 </a:t>
            </a:r>
            <a:r>
              <a:rPr lang="ko-KR" altLang="en-US" dirty="0" err="1"/>
              <a:t>휴장일에는</a:t>
            </a:r>
            <a:r>
              <a:rPr lang="ko-KR" altLang="en-US" dirty="0"/>
              <a:t> 매매거래 및 결제를 하지 않음 </a:t>
            </a:r>
          </a:p>
          <a:p>
            <a:r>
              <a:rPr lang="ko-KR" altLang="en-US" dirty="0"/>
              <a:t> </a:t>
            </a:r>
            <a:r>
              <a:rPr lang="en-US" altLang="ko-KR" dirty="0" smtClean="0"/>
              <a:t>	- </a:t>
            </a:r>
            <a:r>
              <a:rPr lang="ko-KR" altLang="en-US" dirty="0" smtClean="0"/>
              <a:t>관공서의 </a:t>
            </a:r>
            <a:r>
              <a:rPr lang="ko-KR" altLang="en-US" dirty="0"/>
              <a:t>공휴일에 관한 규정에 의한 공휴일 </a:t>
            </a:r>
          </a:p>
          <a:p>
            <a:r>
              <a:rPr lang="ko-KR" altLang="en-US" dirty="0"/>
              <a:t> </a:t>
            </a:r>
            <a:r>
              <a:rPr lang="en-US" altLang="ko-KR" dirty="0" smtClean="0"/>
              <a:t>	- </a:t>
            </a:r>
            <a:r>
              <a:rPr lang="ko-KR" altLang="en-US" dirty="0" smtClean="0"/>
              <a:t>근로자의 </a:t>
            </a:r>
            <a:r>
              <a:rPr lang="ko-KR" altLang="en-US" dirty="0"/>
              <a:t>날 제정에 관한 법률에 의한 근로자의 날</a:t>
            </a:r>
            <a:r>
              <a:rPr lang="en-US" altLang="ko-KR" dirty="0"/>
              <a:t>(5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 </a:t>
            </a:r>
            <a:r>
              <a:rPr lang="en-US" altLang="ko-KR" dirty="0" smtClean="0"/>
              <a:t>	- </a:t>
            </a:r>
            <a:r>
              <a:rPr lang="ko-KR" altLang="en-US" dirty="0" smtClean="0"/>
              <a:t>토요일 </a:t>
            </a:r>
            <a:endParaRPr lang="ko-KR" altLang="en-US" dirty="0"/>
          </a:p>
          <a:p>
            <a:r>
              <a:rPr lang="ko-KR" altLang="en-US" dirty="0"/>
              <a:t> </a:t>
            </a:r>
            <a:r>
              <a:rPr lang="en-US" altLang="ko-KR" dirty="0" smtClean="0"/>
              <a:t>	- </a:t>
            </a:r>
            <a:r>
              <a:rPr lang="en-US" altLang="ko-KR" b="1" dirty="0" smtClean="0"/>
              <a:t>12</a:t>
            </a:r>
            <a:r>
              <a:rPr lang="ko-KR" altLang="en-US" b="1" dirty="0"/>
              <a:t>월 </a:t>
            </a:r>
            <a:r>
              <a:rPr lang="en-US" altLang="ko-KR" b="1" dirty="0"/>
              <a:t>31</a:t>
            </a:r>
            <a:r>
              <a:rPr lang="ko-KR" altLang="en-US" b="1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공휴일 또는 토요일인 경우에는 직전의 매매거래일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 </a:t>
            </a:r>
            <a:r>
              <a:rPr lang="en-US" altLang="ko-KR" dirty="0" smtClean="0"/>
              <a:t>	- </a:t>
            </a:r>
            <a:r>
              <a:rPr lang="ko-KR" altLang="en-US" dirty="0" smtClean="0"/>
              <a:t>기타 </a:t>
            </a:r>
            <a:r>
              <a:rPr lang="ko-KR" altLang="en-US" dirty="0"/>
              <a:t>거래소가 필요하다고 인정하는 날 </a:t>
            </a:r>
          </a:p>
          <a:p>
            <a:endParaRPr lang="en-US" altLang="ko-KR" dirty="0" smtClean="0"/>
          </a:p>
          <a:p>
            <a:r>
              <a:rPr lang="ko-KR" altLang="en-US" b="1" dirty="0"/>
              <a:t>○ </a:t>
            </a:r>
            <a:r>
              <a:rPr lang="ko-KR" altLang="en-US" b="1" dirty="0" smtClean="0"/>
              <a:t>기세제도</a:t>
            </a:r>
            <a:endParaRPr lang="en-US" altLang="ko-KR" b="1" dirty="0" smtClean="0"/>
          </a:p>
          <a:p>
            <a:r>
              <a:rPr lang="en-US" altLang="ko-KR" b="1" dirty="0" smtClean="0"/>
              <a:t>	- </a:t>
            </a:r>
            <a:r>
              <a:rPr lang="ko-KR" altLang="en-US" dirty="0" smtClean="0"/>
              <a:t>당일 </a:t>
            </a:r>
            <a:r>
              <a:rPr lang="ko-KR" altLang="en-US" dirty="0"/>
              <a:t>중 매매거래가 성립되지 않은 상태에서 기준가격에 비하여 </a:t>
            </a:r>
            <a:r>
              <a:rPr lang="en-US" altLang="ko-KR" dirty="0" smtClean="0"/>
              <a:t>	  </a:t>
            </a:r>
            <a:r>
              <a:rPr lang="ko-KR" altLang="en-US" dirty="0" smtClean="0"/>
              <a:t>낮은</a:t>
            </a:r>
            <a:r>
              <a:rPr lang="en-US" altLang="ko-KR" dirty="0"/>
              <a:t>(</a:t>
            </a:r>
            <a:r>
              <a:rPr lang="ko-KR" altLang="en-US" dirty="0"/>
              <a:t>높은</a:t>
            </a:r>
            <a:r>
              <a:rPr lang="en-US" altLang="ko-KR" dirty="0"/>
              <a:t>) </a:t>
            </a:r>
            <a:r>
              <a:rPr lang="ko-KR" altLang="en-US" dirty="0" smtClean="0"/>
              <a:t>매도</a:t>
            </a:r>
            <a:r>
              <a:rPr lang="en-US" altLang="ko-KR" dirty="0"/>
              <a:t>(</a:t>
            </a:r>
            <a:r>
              <a:rPr lang="ko-KR" altLang="en-US" dirty="0"/>
              <a:t>매수</a:t>
            </a:r>
            <a:r>
              <a:rPr lang="en-US" altLang="ko-KR" dirty="0"/>
              <a:t>)</a:t>
            </a:r>
            <a:r>
              <a:rPr lang="ko-KR" altLang="en-US" dirty="0"/>
              <a:t>호가가 있는 경우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가장 </a:t>
            </a:r>
            <a:r>
              <a:rPr lang="ko-KR" altLang="en-US" dirty="0"/>
              <a:t>낮은</a:t>
            </a:r>
            <a:r>
              <a:rPr lang="en-US" altLang="ko-KR" dirty="0"/>
              <a:t>(</a:t>
            </a:r>
            <a:r>
              <a:rPr lang="ko-KR" altLang="en-US" dirty="0"/>
              <a:t>높은</a:t>
            </a:r>
            <a:r>
              <a:rPr lang="en-US" altLang="ko-KR" dirty="0"/>
              <a:t>) </a:t>
            </a:r>
            <a:r>
              <a:rPr lang="ko-KR" altLang="en-US" dirty="0"/>
              <a:t>매도</a:t>
            </a:r>
            <a:r>
              <a:rPr lang="en-US" altLang="ko-KR" dirty="0"/>
              <a:t>(</a:t>
            </a:r>
            <a:r>
              <a:rPr lang="ko-KR" altLang="en-US" dirty="0" smtClean="0"/>
              <a:t>매수</a:t>
            </a:r>
            <a:r>
              <a:rPr lang="en-US" altLang="ko-KR" dirty="0"/>
              <a:t>)</a:t>
            </a:r>
            <a:r>
              <a:rPr lang="ko-KR" altLang="en-US" dirty="0"/>
              <a:t>호가의 가격 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기세는 </a:t>
            </a:r>
            <a:r>
              <a:rPr lang="ko-KR" altLang="en-US" dirty="0"/>
              <a:t>종가로 인정 → 다음날의 기준가격이 되고</a:t>
            </a:r>
            <a:r>
              <a:rPr lang="en-US" altLang="ko-KR" dirty="0"/>
              <a:t>, </a:t>
            </a:r>
            <a:r>
              <a:rPr lang="ko-KR" altLang="en-US" dirty="0" err="1"/>
              <a:t>코스피지수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산출 등 </a:t>
            </a:r>
            <a:r>
              <a:rPr lang="ko-KR" altLang="en-US" dirty="0"/>
              <a:t>주가지수 </a:t>
            </a:r>
            <a:r>
              <a:rPr lang="ko-KR" altLang="en-US" dirty="0" err="1"/>
              <a:t>산출시에도</a:t>
            </a:r>
            <a:r>
              <a:rPr lang="ko-KR" altLang="en-US" dirty="0"/>
              <a:t> 반영 </a:t>
            </a:r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9109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매매거래제도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○ 매매거래의 일반 원칙</a:t>
            </a:r>
            <a:endParaRPr lang="en-US" altLang="ko-KR" dirty="0" smtClean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gray">
          <a:xfrm>
            <a:off x="5523707" y="2571750"/>
            <a:ext cx="2819400" cy="2195513"/>
          </a:xfrm>
          <a:prstGeom prst="chevron">
            <a:avLst>
              <a:gd name="adj" fmla="val 2114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gray">
          <a:xfrm>
            <a:off x="3163094" y="2571750"/>
            <a:ext cx="2970213" cy="2195513"/>
          </a:xfrm>
          <a:prstGeom prst="chevron">
            <a:avLst>
              <a:gd name="adj" fmla="val 23518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800894" y="2571750"/>
            <a:ext cx="2971800" cy="2195513"/>
          </a:xfrm>
          <a:prstGeom prst="chevron">
            <a:avLst>
              <a:gd name="adj" fmla="val 2353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9804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gray">
          <a:xfrm>
            <a:off x="1069182" y="2090738"/>
            <a:ext cx="2057400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ko-KR" altLang="en-US" b="1">
                <a:solidFill>
                  <a:schemeClr val="bg1"/>
                </a:solidFill>
                <a:ea typeface="굴림" pitchFamily="50" charset="-127"/>
              </a:rPr>
              <a:t>가격우선의 원칙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gray">
          <a:xfrm>
            <a:off x="3374232" y="2090738"/>
            <a:ext cx="20558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>
                <a:solidFill>
                  <a:schemeClr val="bg1"/>
                </a:solidFill>
                <a:ea typeface="굴림" pitchFamily="50" charset="-127"/>
              </a:rPr>
              <a:t>시간우선의 원칙</a:t>
            </a:r>
            <a:endParaRPr lang="en-US" altLang="ko-KR" b="1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gray">
          <a:xfrm>
            <a:off x="5750719" y="2092325"/>
            <a:ext cx="2057400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>
                <a:solidFill>
                  <a:schemeClr val="bg1"/>
                </a:solidFill>
                <a:ea typeface="굴림" pitchFamily="50" charset="-127"/>
              </a:rPr>
              <a:t>거래량우선의 원칙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481932" y="2843213"/>
            <a:ext cx="1604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endParaRPr lang="ko-KR" altLang="en-US">
              <a:ea typeface="굴림" pitchFamily="50" charset="-127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502569" y="3040063"/>
            <a:ext cx="19446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고가</a:t>
            </a:r>
            <a:r>
              <a:rPr lang="en-US" altLang="ko-KR" sz="1600" b="1" dirty="0">
                <a:solidFill>
                  <a:schemeClr val="bg1"/>
                </a:solidFill>
                <a:ea typeface="굴림" pitchFamily="50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저가</a:t>
            </a:r>
            <a:r>
              <a:rPr lang="en-US" altLang="ko-KR" sz="1600" b="1" dirty="0">
                <a:solidFill>
                  <a:schemeClr val="bg1"/>
                </a:solidFill>
                <a:ea typeface="굴림" pitchFamily="50" charset="-127"/>
              </a:rPr>
              <a:t>)</a:t>
            </a:r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의 매수</a:t>
            </a:r>
            <a:r>
              <a:rPr lang="en-US" altLang="ko-KR" sz="1600" b="1" dirty="0">
                <a:solidFill>
                  <a:schemeClr val="bg1"/>
                </a:solidFill>
                <a:ea typeface="굴림" pitchFamily="50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매도</a:t>
            </a:r>
            <a:r>
              <a:rPr lang="en-US" altLang="ko-KR" sz="1600" b="1" dirty="0">
                <a:solidFill>
                  <a:schemeClr val="bg1"/>
                </a:solidFill>
                <a:ea typeface="굴림" pitchFamily="50" charset="-127"/>
              </a:rPr>
              <a:t>)</a:t>
            </a:r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호가는 저가</a:t>
            </a:r>
            <a:r>
              <a:rPr lang="en-US" altLang="ko-KR" sz="1600" b="1" dirty="0">
                <a:solidFill>
                  <a:schemeClr val="bg1"/>
                </a:solidFill>
                <a:ea typeface="굴림" pitchFamily="50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고가</a:t>
            </a:r>
            <a:r>
              <a:rPr lang="en-US" altLang="ko-KR" sz="1600" b="1" dirty="0">
                <a:solidFill>
                  <a:schemeClr val="bg1"/>
                </a:solidFill>
                <a:ea typeface="굴림" pitchFamily="50" charset="-127"/>
              </a:rPr>
              <a:t>)</a:t>
            </a:r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의 </a:t>
            </a:r>
            <a:r>
              <a:rPr lang="ko-KR" altLang="en-US" sz="1600" b="1" dirty="0" smtClean="0">
                <a:solidFill>
                  <a:schemeClr val="bg1"/>
                </a:solidFill>
                <a:ea typeface="굴림" pitchFamily="50" charset="-127"/>
              </a:rPr>
              <a:t>매수</a:t>
            </a:r>
            <a:r>
              <a:rPr lang="en-US" altLang="ko-KR" sz="1600" b="1" dirty="0" smtClean="0">
                <a:solidFill>
                  <a:schemeClr val="bg1"/>
                </a:solidFill>
                <a:ea typeface="굴림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ea typeface="굴림" pitchFamily="50" charset="-127"/>
              </a:rPr>
              <a:t>매도</a:t>
            </a:r>
            <a:r>
              <a:rPr lang="en-US" altLang="ko-KR" sz="1600" b="1" dirty="0" smtClean="0">
                <a:solidFill>
                  <a:schemeClr val="bg1"/>
                </a:solidFill>
                <a:ea typeface="굴림" pitchFamily="50" charset="-127"/>
              </a:rPr>
              <a:t>)</a:t>
            </a:r>
            <a:r>
              <a:rPr lang="ko-KR" altLang="en-US" sz="1600" b="1" dirty="0" smtClean="0">
                <a:solidFill>
                  <a:schemeClr val="bg1"/>
                </a:solidFill>
                <a:ea typeface="굴림" pitchFamily="50" charset="-127"/>
              </a:rPr>
              <a:t>호가에  </a:t>
            </a:r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우선 체결 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3806032" y="3040063"/>
            <a:ext cx="19446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굴림" pitchFamily="50" charset="-127"/>
              </a:rPr>
              <a:t>가격이 동일한 경우 시간적으로 빠른 주문이 우선 체결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6253957" y="3111500"/>
            <a:ext cx="19446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1600" b="1">
                <a:solidFill>
                  <a:schemeClr val="bg1"/>
                </a:solidFill>
                <a:ea typeface="굴림" pitchFamily="50" charset="-127"/>
              </a:rPr>
              <a:t>가격과 시간이 동일한 경우 거래량이 많은 주문이 우선 체결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086894" y="5517232"/>
            <a:ext cx="4897437" cy="7207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tx2"/>
                </a:solidFill>
                <a:ea typeface="굴림" pitchFamily="50" charset="-127"/>
              </a:rPr>
              <a:t>고객의 위탁매매 주문은 증권회사의 </a:t>
            </a:r>
          </a:p>
          <a:p>
            <a:pPr algn="ctr"/>
            <a:r>
              <a:rPr lang="ko-KR" altLang="en-US" sz="1600">
                <a:solidFill>
                  <a:schemeClr val="tx2"/>
                </a:solidFill>
                <a:ea typeface="굴림" pitchFamily="50" charset="-127"/>
              </a:rPr>
              <a:t>자기매매에 우선하여 체결 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gray">
          <a:xfrm>
            <a:off x="1070769" y="5374357"/>
            <a:ext cx="2663825" cy="434975"/>
          </a:xfrm>
          <a:prstGeom prst="roundRect">
            <a:avLst>
              <a:gd name="adj" fmla="val 50000"/>
            </a:avLst>
          </a:prstGeom>
          <a:solidFill>
            <a:srgbClr val="99CCFF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>
                <a:ea typeface="굴림" pitchFamily="50" charset="-127"/>
              </a:rPr>
              <a:t>위탁매매 우선의 원칙</a:t>
            </a:r>
            <a:endParaRPr lang="en-US" altLang="ko-KR" b="1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8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168352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금융과 금융 시장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금융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r>
              <a:rPr lang="ko-KR" altLang="ko-KR" dirty="0" smtClean="0"/>
              <a:t>돈을 필요로 하는 사람에게 자금을 원활하게 공급하여 경제 활동이 지속적으로 이루어지게 하는 활동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금융 시장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 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금융기관 등 </a:t>
            </a:r>
            <a:r>
              <a:rPr lang="ko-KR" altLang="en-US" b="1" dirty="0" smtClean="0"/>
              <a:t>경제 주체</a:t>
            </a:r>
            <a:r>
              <a:rPr lang="ko-KR" altLang="en-US" dirty="0" smtClean="0"/>
              <a:t>들이 </a:t>
            </a:r>
            <a:r>
              <a:rPr lang="ko-KR" altLang="en-US" b="1" dirty="0" smtClean="0"/>
              <a:t>금융상품을 거래</a:t>
            </a:r>
            <a:r>
              <a:rPr lang="ko-KR" altLang="en-US" dirty="0" smtClean="0"/>
              <a:t>하여 필요한 자금을 조달하고 여유자금을 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투자하는 </a:t>
            </a:r>
            <a:r>
              <a:rPr lang="ko-KR" altLang="en-US" b="1" dirty="0" smtClean="0"/>
              <a:t>조직화된 장소</a:t>
            </a:r>
            <a:r>
              <a:rPr lang="en-US" altLang="ko-KR" b="1" dirty="0" smtClean="0"/>
              <a:t>(places)</a:t>
            </a:r>
            <a:r>
              <a:rPr lang="ko-KR" altLang="en-US" dirty="0" smtClean="0"/>
              <a:t>를 말함</a:t>
            </a:r>
            <a:endParaRPr lang="en-US" altLang="ko-KR" dirty="0" smtClean="0"/>
          </a:p>
          <a:p>
            <a:r>
              <a:rPr lang="en-US" altLang="ko-KR" dirty="0" smtClean="0"/>
              <a:t>Ex)  </a:t>
            </a:r>
            <a:r>
              <a:rPr lang="ko-KR" altLang="en-US" dirty="0" smtClean="0"/>
              <a:t>물질적 공간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은행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추상적 공간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증권거래소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금융 상품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현재 또는 미래 현금흐름</a:t>
            </a:r>
            <a:r>
              <a:rPr lang="en-US" altLang="ko-KR" dirty="0" smtClean="0"/>
              <a:t>(cash flow)</a:t>
            </a:r>
            <a:r>
              <a:rPr lang="ko-KR" altLang="en-US" dirty="0" smtClean="0"/>
              <a:t>에 대한 </a:t>
            </a:r>
            <a:r>
              <a:rPr lang="ko-KR" altLang="en-US" b="1" dirty="0" smtClean="0"/>
              <a:t>청구권</a:t>
            </a:r>
            <a:r>
              <a:rPr lang="ko-KR" altLang="en-US" dirty="0" smtClean="0"/>
              <a:t>을 의미하며 여기에는 기업어음</a:t>
            </a:r>
            <a:r>
              <a:rPr lang="en-US" altLang="ko-KR" dirty="0" smtClean="0"/>
              <a:t>, </a:t>
            </a:r>
            <a:r>
              <a:rPr lang="ko-KR" altLang="en-US" dirty="0" smtClean="0"/>
              <a:t>채권</a:t>
            </a:r>
            <a:r>
              <a:rPr lang="en-US" altLang="ko-KR" dirty="0" smtClean="0"/>
              <a:t>, </a:t>
            </a:r>
            <a:r>
              <a:rPr lang="ko-KR" altLang="en-US" dirty="0" smtClean="0"/>
              <a:t>주식</a:t>
            </a:r>
            <a:r>
              <a:rPr lang="en-US" altLang="ko-KR" dirty="0" smtClean="0"/>
              <a:t>, </a:t>
            </a:r>
            <a:r>
              <a:rPr lang="ko-KR" altLang="en-US" dirty="0" smtClean="0"/>
              <a:t>예금증서 등과 같은 </a:t>
            </a:r>
            <a:r>
              <a:rPr lang="ko-KR" altLang="en-US" b="1" dirty="0" smtClean="0"/>
              <a:t>기초자산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(underlying asset)</a:t>
            </a:r>
            <a:r>
              <a:rPr lang="ko-KR" altLang="en-US" dirty="0" smtClean="0"/>
              <a:t>뿐만 아니라 그 기초자산에서 파생되는</a:t>
            </a:r>
          </a:p>
          <a:p>
            <a:r>
              <a:rPr lang="ko-KR" altLang="en-US" dirty="0" smtClean="0"/>
              <a:t> 선물</a:t>
            </a:r>
            <a:r>
              <a:rPr lang="en-US" altLang="ko-KR" dirty="0" smtClean="0"/>
              <a:t>, 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, 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 등과 같은 </a:t>
            </a:r>
            <a:r>
              <a:rPr lang="ko-KR" altLang="en-US" b="1" dirty="0" smtClean="0"/>
              <a:t>파생상품</a:t>
            </a:r>
            <a:r>
              <a:rPr lang="en-US" altLang="ko-KR" dirty="0" smtClean="0"/>
              <a:t>(derivatives)</a:t>
            </a:r>
            <a:r>
              <a:rPr lang="ko-KR" altLang="en-US" dirty="0" smtClean="0"/>
              <a:t>까지도 포함</a:t>
            </a:r>
            <a:r>
              <a:rPr lang="en-US" altLang="ko-KR" dirty="0" smtClean="0"/>
              <a:t>. </a:t>
            </a:r>
          </a:p>
          <a:p>
            <a:pPr marL="285750" indent="-285750">
              <a:buFontTx/>
              <a:buChar char="-"/>
            </a:pPr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966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매매거래제도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○ 매매체결 방식</a:t>
            </a:r>
            <a:endParaRPr lang="en-US" altLang="ko-KR" dirty="0" smtClean="0"/>
          </a:p>
        </p:txBody>
      </p: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767556" y="2131466"/>
            <a:ext cx="3371850" cy="538162"/>
            <a:chOff x="555" y="1126"/>
            <a:chExt cx="1502" cy="339"/>
          </a:xfrm>
        </p:grpSpPr>
        <p:sp>
          <p:nvSpPr>
            <p:cNvPr id="33" name="AutoShape 9"/>
            <p:cNvSpPr>
              <a:spLocks noChangeArrowheads="1"/>
            </p:cNvSpPr>
            <p:nvPr/>
          </p:nvSpPr>
          <p:spPr bwMode="gray">
            <a:xfrm>
              <a:off x="555" y="1126"/>
              <a:ext cx="1502" cy="33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3607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36078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40161" dir="4293903" algn="ctr" rotWithShape="0">
                <a:srgbClr val="FFFFCC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" name="AutoShape 10"/>
            <p:cNvSpPr>
              <a:spLocks noChangeArrowheads="1"/>
            </p:cNvSpPr>
            <p:nvPr/>
          </p:nvSpPr>
          <p:spPr bwMode="gray">
            <a:xfrm>
              <a:off x="574" y="1145"/>
              <a:ext cx="1464" cy="3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89999"/>
                  </a:schemeClr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89999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18" name="Rectangle 11"/>
          <p:cNvSpPr>
            <a:spLocks noChangeArrowheads="1"/>
          </p:cNvSpPr>
          <p:nvPr/>
        </p:nvSpPr>
        <p:spPr bwMode="gray">
          <a:xfrm>
            <a:off x="1705769" y="2187028"/>
            <a:ext cx="1303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rgbClr val="1C1C1C"/>
                </a:solidFill>
                <a:ea typeface="굴림" pitchFamily="50" charset="-127"/>
              </a:rPr>
              <a:t>단일가매매</a:t>
            </a:r>
            <a:endParaRPr lang="en-US" altLang="ko-KR" b="1">
              <a:solidFill>
                <a:srgbClr val="1C1C1C"/>
              </a:solidFill>
              <a:ea typeface="굴림" pitchFamily="50" charset="-127"/>
            </a:endParaRPr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gray">
          <a:xfrm flipV="1">
            <a:off x="953294" y="2706141"/>
            <a:ext cx="2928937" cy="59213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gray">
          <a:xfrm rot="5400000">
            <a:off x="1177131" y="2969666"/>
            <a:ext cx="2506663" cy="3741737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" name="Freeform 14"/>
          <p:cNvSpPr>
            <a:spLocks/>
          </p:cNvSpPr>
          <p:nvPr/>
        </p:nvSpPr>
        <p:spPr bwMode="gray">
          <a:xfrm>
            <a:off x="558006" y="3430041"/>
            <a:ext cx="3759200" cy="836612"/>
          </a:xfrm>
          <a:custGeom>
            <a:avLst/>
            <a:gdLst>
              <a:gd name="T0" fmla="*/ 5 w 1270"/>
              <a:gd name="T1" fmla="*/ 303 h 303"/>
              <a:gd name="T2" fmla="*/ 21 w 1270"/>
              <a:gd name="T3" fmla="*/ 177 h 303"/>
              <a:gd name="T4" fmla="*/ 172 w 1270"/>
              <a:gd name="T5" fmla="*/ 22 h 303"/>
              <a:gd name="T6" fmla="*/ 361 w 1270"/>
              <a:gd name="T7" fmla="*/ 11 h 303"/>
              <a:gd name="T8" fmla="*/ 932 w 1270"/>
              <a:gd name="T9" fmla="*/ 12 h 303"/>
              <a:gd name="T10" fmla="*/ 1070 w 1270"/>
              <a:gd name="T11" fmla="*/ 14 h 303"/>
              <a:gd name="T12" fmla="*/ 1260 w 1270"/>
              <a:gd name="T13" fmla="*/ 189 h 303"/>
              <a:gd name="T14" fmla="*/ 1266 w 1270"/>
              <a:gd name="T15" fmla="*/ 302 h 303"/>
              <a:gd name="T16" fmla="*/ 5 w 1270"/>
              <a:gd name="T17" fmla="*/ 303 h 3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70"/>
              <a:gd name="T28" fmla="*/ 0 h 303"/>
              <a:gd name="T29" fmla="*/ 1270 w 1270"/>
              <a:gd name="T30" fmla="*/ 303 h 3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70" h="303">
                <a:moveTo>
                  <a:pt x="5" y="303"/>
                </a:moveTo>
                <a:cubicBezTo>
                  <a:pt x="5" y="303"/>
                  <a:pt x="0" y="253"/>
                  <a:pt x="21" y="177"/>
                </a:cubicBezTo>
                <a:cubicBezTo>
                  <a:pt x="48" y="130"/>
                  <a:pt x="69" y="44"/>
                  <a:pt x="172" y="22"/>
                </a:cubicBezTo>
                <a:cubicBezTo>
                  <a:pt x="275" y="0"/>
                  <a:pt x="235" y="13"/>
                  <a:pt x="361" y="11"/>
                </a:cubicBezTo>
                <a:cubicBezTo>
                  <a:pt x="487" y="9"/>
                  <a:pt x="813" y="12"/>
                  <a:pt x="932" y="12"/>
                </a:cubicBezTo>
                <a:cubicBezTo>
                  <a:pt x="1050" y="12"/>
                  <a:pt x="998" y="2"/>
                  <a:pt x="1070" y="14"/>
                </a:cubicBezTo>
                <a:cubicBezTo>
                  <a:pt x="1143" y="26"/>
                  <a:pt x="1215" y="84"/>
                  <a:pt x="1260" y="189"/>
                </a:cubicBezTo>
                <a:cubicBezTo>
                  <a:pt x="1270" y="262"/>
                  <a:pt x="1266" y="302"/>
                  <a:pt x="1266" y="302"/>
                </a:cubicBezTo>
                <a:lnTo>
                  <a:pt x="5" y="303"/>
                </a:lnTo>
                <a:close/>
              </a:path>
            </a:pathLst>
          </a:cu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gray">
          <a:xfrm>
            <a:off x="550069" y="4371428"/>
            <a:ext cx="38957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2"/>
                </a:solidFill>
                <a:ea typeface="굴림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ea typeface="굴림" pitchFamily="50" charset="-127"/>
              </a:rPr>
              <a:t>일정시간동안</a:t>
            </a:r>
            <a:r>
              <a:rPr lang="ko-KR" altLang="en-US" sz="1400" dirty="0">
                <a:solidFill>
                  <a:schemeClr val="tx2"/>
                </a:solidFill>
                <a:ea typeface="굴림" pitchFamily="50" charset="-127"/>
              </a:rPr>
              <a:t> 호가를 접수하여  체결 수량이 최대가 될 수 있는 가격수준에서  가격우선</a:t>
            </a:r>
            <a:r>
              <a:rPr lang="en-US" altLang="ko-KR" sz="1400" dirty="0">
                <a:solidFill>
                  <a:schemeClr val="tx2"/>
                </a:solidFill>
                <a:ea typeface="굴림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ea typeface="굴림" pitchFamily="50" charset="-127"/>
              </a:rPr>
              <a:t>시간우선의 원칙에 따라 단일가격 매매체결</a:t>
            </a:r>
            <a:endParaRPr lang="en-US" altLang="ko-KR" sz="1400" dirty="0">
              <a:solidFill>
                <a:schemeClr val="tx2"/>
              </a:solidFill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2"/>
                </a:solidFill>
                <a:ea typeface="굴림" pitchFamily="50" charset="-127"/>
              </a:rPr>
              <a:t>매매거래 전 </a:t>
            </a:r>
            <a:r>
              <a:rPr lang="ko-KR" altLang="en-US" sz="1400" dirty="0" err="1">
                <a:solidFill>
                  <a:schemeClr val="tx2"/>
                </a:solidFill>
                <a:ea typeface="굴림" pitchFamily="50" charset="-127"/>
              </a:rPr>
              <a:t>비거래시간</a:t>
            </a:r>
            <a:r>
              <a:rPr lang="ko-KR" altLang="en-US" sz="1400" dirty="0">
                <a:solidFill>
                  <a:schemeClr val="tx2"/>
                </a:solidFill>
                <a:ea typeface="굴림" pitchFamily="50" charset="-127"/>
              </a:rPr>
              <a:t> 또는 시장상황에 대한 구체적 정보를 가지지 못하는 경우 등에 적용 </a:t>
            </a:r>
            <a:r>
              <a:rPr lang="en-US" altLang="ko-KR" sz="1400" dirty="0">
                <a:solidFill>
                  <a:schemeClr val="tx2"/>
                </a:solidFill>
                <a:ea typeface="굴림" pitchFamily="50" charset="-127"/>
              </a:rPr>
              <a:t>(</a:t>
            </a:r>
            <a:r>
              <a:rPr lang="ko-KR" altLang="en-US" sz="1400" b="1" dirty="0">
                <a:solidFill>
                  <a:schemeClr val="tx2"/>
                </a:solidFill>
                <a:ea typeface="굴림" pitchFamily="50" charset="-127"/>
              </a:rPr>
              <a:t>주로 시가 또는 종가 등 결정</a:t>
            </a:r>
            <a:r>
              <a:rPr lang="en-US" altLang="ko-KR" dirty="0">
                <a:solidFill>
                  <a:schemeClr val="tx2"/>
                </a:solidFill>
                <a:ea typeface="굴림" pitchFamily="50" charset="-127"/>
              </a:rPr>
              <a:t>)</a:t>
            </a: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5003006" y="2134641"/>
            <a:ext cx="3529013" cy="523875"/>
            <a:chOff x="2251" y="1126"/>
            <a:chExt cx="1501" cy="339"/>
          </a:xfrm>
        </p:grpSpPr>
        <p:sp>
          <p:nvSpPr>
            <p:cNvPr id="31" name="AutoShape 18"/>
            <p:cNvSpPr>
              <a:spLocks noChangeArrowheads="1"/>
            </p:cNvSpPr>
            <p:nvPr/>
          </p:nvSpPr>
          <p:spPr bwMode="gray">
            <a:xfrm>
              <a:off x="2251" y="1126"/>
              <a:ext cx="1501" cy="339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dist="40161" dir="4293903" algn="ctr" rotWithShape="0">
                <a:srgbClr val="FFFFCC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2" name="AutoShape 19"/>
            <p:cNvSpPr>
              <a:spLocks noChangeArrowheads="1"/>
            </p:cNvSpPr>
            <p:nvPr/>
          </p:nvSpPr>
          <p:spPr bwMode="gray">
            <a:xfrm>
              <a:off x="2269" y="1145"/>
              <a:ext cx="1465" cy="303"/>
            </a:xfrm>
            <a:prstGeom prst="roundRect">
              <a:avLst>
                <a:gd name="adj" fmla="val 50000"/>
              </a:avLst>
            </a:prstGeom>
            <a:solidFill>
              <a:srgbClr val="0000FF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24" name="Rectangle 20"/>
          <p:cNvSpPr>
            <a:spLocks noChangeArrowheads="1"/>
          </p:cNvSpPr>
          <p:nvPr/>
        </p:nvSpPr>
        <p:spPr bwMode="gray">
          <a:xfrm>
            <a:off x="6069806" y="2193378"/>
            <a:ext cx="1181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>
                <a:solidFill>
                  <a:schemeClr val="bg1"/>
                </a:solidFill>
                <a:ea typeface="굴림" pitchFamily="50" charset="-127"/>
              </a:rPr>
              <a:t>접속매매</a:t>
            </a:r>
            <a:endParaRPr lang="en-US" altLang="ko-KR" sz="2000" b="1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 flipV="1">
            <a:off x="5166519" y="2709316"/>
            <a:ext cx="3232150" cy="57626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gray">
          <a:xfrm rot="5400000">
            <a:off x="5319712" y="2819647"/>
            <a:ext cx="2803525" cy="3887788"/>
          </a:xfrm>
          <a:prstGeom prst="roundRect">
            <a:avLst>
              <a:gd name="adj" fmla="val 28287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" name="Freeform 23"/>
          <p:cNvSpPr>
            <a:spLocks/>
          </p:cNvSpPr>
          <p:nvPr/>
        </p:nvSpPr>
        <p:spPr bwMode="gray">
          <a:xfrm>
            <a:off x="4777581" y="3357016"/>
            <a:ext cx="3851275" cy="720725"/>
          </a:xfrm>
          <a:custGeom>
            <a:avLst/>
            <a:gdLst>
              <a:gd name="T0" fmla="*/ 6 w 1261"/>
              <a:gd name="T1" fmla="*/ 297 h 303"/>
              <a:gd name="T2" fmla="*/ 18 w 1261"/>
              <a:gd name="T3" fmla="*/ 174 h 303"/>
              <a:gd name="T4" fmla="*/ 171 w 1261"/>
              <a:gd name="T5" fmla="*/ 30 h 303"/>
              <a:gd name="T6" fmla="*/ 352 w 1261"/>
              <a:gd name="T7" fmla="*/ 13 h 303"/>
              <a:gd name="T8" fmla="*/ 922 w 1261"/>
              <a:gd name="T9" fmla="*/ 10 h 303"/>
              <a:gd name="T10" fmla="*/ 1061 w 1261"/>
              <a:gd name="T11" fmla="*/ 12 h 303"/>
              <a:gd name="T12" fmla="*/ 1251 w 1261"/>
              <a:gd name="T13" fmla="*/ 190 h 303"/>
              <a:gd name="T14" fmla="*/ 1257 w 1261"/>
              <a:gd name="T15" fmla="*/ 303 h 303"/>
              <a:gd name="T16" fmla="*/ 6 w 1261"/>
              <a:gd name="T17" fmla="*/ 297 h 3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1"/>
              <a:gd name="T28" fmla="*/ 0 h 303"/>
              <a:gd name="T29" fmla="*/ 1261 w 1261"/>
              <a:gd name="T30" fmla="*/ 303 h 3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1" h="303">
                <a:moveTo>
                  <a:pt x="6" y="297"/>
                </a:moveTo>
                <a:cubicBezTo>
                  <a:pt x="6" y="297"/>
                  <a:pt x="0" y="225"/>
                  <a:pt x="18" y="174"/>
                </a:cubicBezTo>
                <a:cubicBezTo>
                  <a:pt x="36" y="123"/>
                  <a:pt x="105" y="45"/>
                  <a:pt x="171" y="30"/>
                </a:cubicBezTo>
                <a:cubicBezTo>
                  <a:pt x="237" y="15"/>
                  <a:pt x="227" y="16"/>
                  <a:pt x="352" y="13"/>
                </a:cubicBezTo>
                <a:cubicBezTo>
                  <a:pt x="477" y="10"/>
                  <a:pt x="804" y="10"/>
                  <a:pt x="922" y="10"/>
                </a:cubicBezTo>
                <a:cubicBezTo>
                  <a:pt x="1039" y="10"/>
                  <a:pt x="988" y="0"/>
                  <a:pt x="1061" y="12"/>
                </a:cubicBezTo>
                <a:cubicBezTo>
                  <a:pt x="1133" y="24"/>
                  <a:pt x="1206" y="83"/>
                  <a:pt x="1251" y="190"/>
                </a:cubicBezTo>
                <a:cubicBezTo>
                  <a:pt x="1261" y="263"/>
                  <a:pt x="1257" y="303"/>
                  <a:pt x="1257" y="303"/>
                </a:cubicBezTo>
                <a:lnTo>
                  <a:pt x="6" y="29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gray">
          <a:xfrm>
            <a:off x="4877594" y="4222203"/>
            <a:ext cx="37877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90488" indent="-90488" algn="l"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2"/>
                </a:solidFill>
                <a:ea typeface="굴림" pitchFamily="50" charset="-127"/>
              </a:rPr>
              <a:t>매매거래 시간 중에 매도호가와 매수호가의 경합에 의하여 매매거래를 성립시키는 매매방법 </a:t>
            </a:r>
          </a:p>
          <a:p>
            <a:pPr marL="90488" indent="-90488" algn="l"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2"/>
                </a:solidFill>
                <a:ea typeface="굴림" pitchFamily="50" charset="-127"/>
              </a:rPr>
              <a:t>매매거래 시간 중에 매도호가와 매수호가의 경합에 의하여 매매거래를 성립시키는 매매방법</a:t>
            </a:r>
          </a:p>
          <a:p>
            <a:pPr marL="90488" indent="-90488" algn="l">
              <a:buFont typeface="Wingdings" pitchFamily="2" charset="2"/>
              <a:buChar char="§"/>
            </a:pPr>
            <a:r>
              <a:rPr lang="ko-KR" altLang="en-US" sz="1400" b="1" dirty="0">
                <a:solidFill>
                  <a:schemeClr val="tx2"/>
                </a:solidFill>
                <a:ea typeface="굴림" pitchFamily="50" charset="-127"/>
              </a:rPr>
              <a:t>가격우선의 원칙</a:t>
            </a:r>
            <a:r>
              <a:rPr lang="en-US" altLang="ko-KR" sz="1400" b="1" dirty="0">
                <a:solidFill>
                  <a:schemeClr val="tx2"/>
                </a:solidFill>
                <a:ea typeface="굴림" pitchFamily="50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ea typeface="굴림" pitchFamily="50" charset="-127"/>
              </a:rPr>
              <a:t>시간우선의 원칙</a:t>
            </a:r>
            <a:r>
              <a:rPr lang="en-US" altLang="ko-KR" sz="1400" b="1" dirty="0">
                <a:solidFill>
                  <a:schemeClr val="tx2"/>
                </a:solidFill>
                <a:ea typeface="굴림" pitchFamily="50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ea typeface="굴림" pitchFamily="50" charset="-127"/>
              </a:rPr>
              <a:t>그리고 수량우선의 원칙이 적용 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478631" y="3542753"/>
            <a:ext cx="3919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2"/>
                </a:solidFill>
                <a:ea typeface="굴림" pitchFamily="50" charset="-127"/>
              </a:rPr>
              <a:t>수요와 공급을 집중시켜 </a:t>
            </a:r>
          </a:p>
          <a:p>
            <a:pPr algn="ctr"/>
            <a:r>
              <a:rPr lang="ko-KR" altLang="en-US">
                <a:solidFill>
                  <a:schemeClr val="tx2"/>
                </a:solidFill>
                <a:ea typeface="굴림" pitchFamily="50" charset="-127"/>
              </a:rPr>
              <a:t>가격을 결정하는 매매체결 방식 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gray">
          <a:xfrm>
            <a:off x="5064919" y="3430041"/>
            <a:ext cx="3527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ea typeface="굴림" pitchFamily="50" charset="-127"/>
              </a:rPr>
              <a:t>복수가격에 의한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ea typeface="굴림" pitchFamily="50" charset="-127"/>
              </a:rPr>
              <a:t>개별 </a:t>
            </a:r>
            <a:r>
              <a:rPr lang="ko-KR" altLang="en-US" b="1" dirty="0">
                <a:solidFill>
                  <a:schemeClr val="bg1"/>
                </a:solidFill>
                <a:ea typeface="굴림" pitchFamily="50" charset="-127"/>
              </a:rPr>
              <a:t>경쟁매매</a:t>
            </a:r>
            <a:r>
              <a:rPr lang="ko-KR" altLang="en-US" dirty="0">
                <a:solidFill>
                  <a:schemeClr val="bg1"/>
                </a:solidFill>
                <a:ea typeface="굴림" pitchFamily="50" charset="-127"/>
              </a:rPr>
              <a:t> 방식</a:t>
            </a:r>
          </a:p>
        </p:txBody>
      </p:sp>
    </p:spTree>
    <p:extLst>
      <p:ext uri="{BB962C8B-B14F-4D97-AF65-F5344CB8AC3E}">
        <p14:creationId xmlns:p14="http://schemas.microsoft.com/office/powerpoint/2010/main" val="19051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매매거래제도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○ 주문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/>
              <a:t>시</a:t>
            </a:r>
            <a:r>
              <a:rPr lang="ko-KR" altLang="en-US" dirty="0" smtClean="0"/>
              <a:t>장에 참여하는 투자자들의 의사표시</a:t>
            </a: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호가와 동일한 의미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/>
              <a:t>○ </a:t>
            </a:r>
            <a:r>
              <a:rPr lang="ko-KR" altLang="en-US" b="1" dirty="0" smtClean="0"/>
              <a:t>주문의 종류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dirty="0" smtClean="0"/>
              <a:t>1) </a:t>
            </a:r>
            <a:r>
              <a:rPr lang="ko-KR" altLang="en-US" dirty="0" err="1" smtClean="0"/>
              <a:t>지정가</a:t>
            </a:r>
            <a:r>
              <a:rPr lang="ko-KR" altLang="en-US" dirty="0" smtClean="0"/>
              <a:t> 주문</a:t>
            </a:r>
            <a:endParaRPr lang="en-US" altLang="ko-KR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투자자가 지정한 가격 또는 그보다 유리한 가격으로 매매체결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	</a:t>
            </a:r>
            <a:r>
              <a:rPr lang="en-US" altLang="ko-KR" dirty="0" smtClean="0"/>
              <a:t>2) </a:t>
            </a:r>
            <a:r>
              <a:rPr lang="ko-KR" altLang="en-US" dirty="0" err="1" smtClean="0"/>
              <a:t>시장가</a:t>
            </a:r>
            <a:r>
              <a:rPr lang="ko-KR" altLang="en-US" dirty="0" smtClean="0"/>
              <a:t> 주문</a:t>
            </a:r>
            <a:endParaRPr lang="en-US" altLang="ko-KR" b="1" dirty="0"/>
          </a:p>
          <a:p>
            <a:r>
              <a:rPr lang="en-US" altLang="ko-KR" b="1" dirty="0" smtClean="0"/>
              <a:t>	  -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현시점에서 가장 유리한 가격조건 또는 시장에서 형성되는 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가격으로 매매체결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3) </a:t>
            </a:r>
            <a:r>
              <a:rPr lang="ko-KR" altLang="en-US" dirty="0" smtClean="0"/>
              <a:t>조건부 </a:t>
            </a:r>
            <a:r>
              <a:rPr lang="ko-KR" altLang="en-US" dirty="0" err="1" smtClean="0"/>
              <a:t>지정가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매매거래시간 중에는 </a:t>
            </a:r>
            <a:r>
              <a:rPr lang="ko-KR" altLang="en-US" dirty="0" err="1" smtClean="0"/>
              <a:t>지정가</a:t>
            </a:r>
            <a:r>
              <a:rPr lang="ko-KR" altLang="en-US" dirty="0" smtClean="0"/>
              <a:t> 주문으로 참여하지만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매매체결이 안된 경우 종가결정 시에 시장가로 전환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50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매매거래제도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○ 주문의 종류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dirty="0" smtClean="0"/>
              <a:t>4) </a:t>
            </a:r>
            <a:r>
              <a:rPr lang="ko-KR" altLang="en-US" dirty="0" err="1" smtClean="0"/>
              <a:t>최유리지정가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매도의 경우 가장 높은 매수주문가격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매수의 경우 가장 낮은 매도주문가격으로 매매체결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5) </a:t>
            </a:r>
            <a:r>
              <a:rPr lang="ko-KR" altLang="en-US" dirty="0" err="1" smtClean="0"/>
              <a:t>최우선지정가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매도의 경우 가장 높은 매도주문 가격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매수의 경우 가장 낮은 매수주문 가격으로 매매체결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지정가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시장가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최유리지정가</a:t>
            </a:r>
            <a:r>
              <a:rPr lang="ko-KR" altLang="en-US" dirty="0" smtClean="0"/>
              <a:t> 주문은 </a:t>
            </a:r>
            <a:r>
              <a:rPr lang="en-US" altLang="ko-KR" dirty="0" smtClean="0"/>
              <a:t>FOK, IOC </a:t>
            </a:r>
            <a:r>
              <a:rPr lang="ko-KR" altLang="en-US" dirty="0" smtClean="0"/>
              <a:t>조건부여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FOK(Fill or Kill)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거래소시스템에 호가가 제출된 즉시 전량 체결시키되</a:t>
            </a:r>
            <a:endParaRPr lang="en-US" altLang="ko-KR" dirty="0" smtClean="0"/>
          </a:p>
          <a:p>
            <a:r>
              <a:rPr lang="en-US" altLang="ko-KR" dirty="0" smtClean="0"/>
              <a:t>	    </a:t>
            </a:r>
            <a:r>
              <a:rPr lang="ko-KR" altLang="en-US" dirty="0" smtClean="0"/>
              <a:t>전량체결이 불가능한 경우에는 호가수량 전량을 취소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/>
              <a:t> </a:t>
            </a:r>
            <a:r>
              <a:rPr lang="en-US" altLang="ko-KR" dirty="0" smtClean="0"/>
              <a:t>IOC(Immediate or Cancel)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거래소시스템에 호가가 제출된 즉시 체결 가능한 수량은</a:t>
            </a:r>
            <a:endParaRPr lang="en-US" altLang="ko-KR" dirty="0" smtClean="0"/>
          </a:p>
          <a:p>
            <a:r>
              <a:rPr lang="en-US" altLang="ko-KR" dirty="0" smtClean="0"/>
              <a:t>	    </a:t>
            </a:r>
            <a:r>
              <a:rPr lang="ko-KR" altLang="en-US" dirty="0" smtClean="0"/>
              <a:t>체결하고 </a:t>
            </a:r>
            <a:r>
              <a:rPr lang="ko-KR" altLang="en-US" dirty="0" err="1" smtClean="0"/>
              <a:t>미체결</a:t>
            </a:r>
            <a:r>
              <a:rPr lang="ko-KR" altLang="en-US" dirty="0" smtClean="0"/>
              <a:t> 잔량은 취소하는 조건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41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매매거래제도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93936"/>
            <a:ext cx="8772525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0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주가지수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주가지수</a:t>
            </a:r>
            <a:endParaRPr lang="ko-KR" altLang="en-US" sz="2000" b="1" dirty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gray">
          <a:xfrm>
            <a:off x="1956593" y="1326357"/>
            <a:ext cx="6815138" cy="19875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105818" y="1508919"/>
            <a:ext cx="1312863" cy="1625600"/>
            <a:chOff x="999" y="1092"/>
            <a:chExt cx="768" cy="746"/>
          </a:xfrm>
        </p:grpSpPr>
        <p:sp>
          <p:nvSpPr>
            <p:cNvPr id="18" name="AutoShape 11"/>
            <p:cNvSpPr>
              <a:spLocks noChangeArrowheads="1"/>
            </p:cNvSpPr>
            <p:nvPr/>
          </p:nvSpPr>
          <p:spPr bwMode="gray">
            <a:xfrm>
              <a:off x="999" y="1092"/>
              <a:ext cx="768" cy="74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1047" y="1140"/>
              <a:ext cx="383" cy="37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gray">
            <a:xfrm>
              <a:off x="1057" y="1347"/>
              <a:ext cx="63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ko-KR" altLang="en-US" b="1" dirty="0">
                  <a:solidFill>
                    <a:srgbClr val="FFFFFF"/>
                  </a:solidFill>
                  <a:ea typeface="굴림" pitchFamily="50" charset="-127"/>
                </a:rPr>
                <a:t>단순주가</a:t>
              </a:r>
            </a:p>
            <a:p>
              <a:pPr algn="ctr" eaLnBrk="0" hangingPunct="0"/>
              <a:r>
                <a:rPr lang="ko-KR" altLang="en-US" b="1" dirty="0">
                  <a:solidFill>
                    <a:srgbClr val="FFFFFF"/>
                  </a:solidFill>
                  <a:ea typeface="굴림" pitchFamily="50" charset="-127"/>
                </a:rPr>
                <a:t>평균</a:t>
              </a:r>
              <a:endParaRPr lang="en-US" altLang="ko-KR" b="1" dirty="0">
                <a:solidFill>
                  <a:srgbClr val="FFFFFF"/>
                </a:solidFill>
                <a:ea typeface="굴림" pitchFamily="50" charset="-127"/>
              </a:endParaRPr>
            </a:p>
          </p:txBody>
        </p:sp>
      </p:grp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3612356" y="2334419"/>
            <a:ext cx="50101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주가가 높은 종목의 영향을 많이 받음 </a:t>
            </a:r>
          </a:p>
          <a:p>
            <a:pPr algn="l">
              <a:buFont typeface="Wingdings" pitchFamily="2" charset="2"/>
              <a:buChar char="§"/>
            </a:pPr>
            <a:r>
              <a:rPr lang="ko-KR" altLang="en-US" sz="1600" dirty="0" err="1">
                <a:solidFill>
                  <a:schemeClr val="tx2"/>
                </a:solidFill>
                <a:ea typeface="굴림" pitchFamily="50" charset="-127"/>
              </a:rPr>
              <a:t>권리락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 등의 경우 주가평균 사이에 단층으로 연속성 결여</a:t>
            </a:r>
            <a:r>
              <a:rPr lang="ko-KR" altLang="en-US" sz="1600" dirty="0">
                <a:ea typeface="굴림" pitchFamily="50" charset="-127"/>
              </a:rPr>
              <a:t> 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gray">
          <a:xfrm>
            <a:off x="1958181" y="3544094"/>
            <a:ext cx="6813550" cy="19875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9216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2107406" y="3726657"/>
            <a:ext cx="1312862" cy="1625600"/>
            <a:chOff x="999" y="2100"/>
            <a:chExt cx="768" cy="746"/>
          </a:xfrm>
        </p:grpSpPr>
        <p:sp>
          <p:nvSpPr>
            <p:cNvPr id="15" name="AutoShape 18"/>
            <p:cNvSpPr>
              <a:spLocks noChangeArrowheads="1"/>
            </p:cNvSpPr>
            <p:nvPr/>
          </p:nvSpPr>
          <p:spPr bwMode="gray">
            <a:xfrm>
              <a:off x="999" y="2100"/>
              <a:ext cx="768" cy="74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gray">
            <a:xfrm>
              <a:off x="1047" y="2148"/>
              <a:ext cx="383" cy="37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gray">
            <a:xfrm>
              <a:off x="1048" y="2355"/>
              <a:ext cx="64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ea typeface="굴림" pitchFamily="50" charset="-127"/>
                </a:rPr>
                <a:t>가중주가</a:t>
              </a:r>
            </a:p>
            <a:p>
              <a:pPr algn="ctr" eaLnBrk="0" hangingPunct="0"/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ea typeface="굴림" pitchFamily="50" charset="-127"/>
                </a:rPr>
                <a:t>평균</a:t>
              </a:r>
              <a:endParaRPr lang="en-US" altLang="ko-KR" b="1" dirty="0">
                <a:solidFill>
                  <a:schemeClr val="bg1">
                    <a:lumMod val="95000"/>
                  </a:schemeClr>
                </a:solidFill>
                <a:ea typeface="굴림" pitchFamily="50" charset="-127"/>
              </a:endParaRPr>
            </a:p>
          </p:txBody>
        </p:sp>
      </p:grpSp>
      <p:sp>
        <p:nvSpPr>
          <p:cNvPr id="9" name="AutoShape 27"/>
          <p:cNvSpPr>
            <a:spLocks noChangeArrowheads="1"/>
          </p:cNvSpPr>
          <p:nvPr/>
        </p:nvSpPr>
        <p:spPr bwMode="gray">
          <a:xfrm>
            <a:off x="372268" y="1974057"/>
            <a:ext cx="1655763" cy="3043237"/>
          </a:xfrm>
          <a:prstGeom prst="rightArrow">
            <a:avLst>
              <a:gd name="adj1" fmla="val 62787"/>
              <a:gd name="adj2" fmla="val 41259"/>
            </a:avLst>
          </a:prstGeom>
          <a:solidFill>
            <a:schemeClr val="accent2">
              <a:alpha val="50195"/>
            </a:schemeClr>
          </a:solidFill>
          <a:ln w="19050" cap="rnd" algn="ctr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16731" y="3199607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  <a:ea typeface="굴림" pitchFamily="50" charset="-127"/>
              </a:rPr>
              <a:t>주식 수의 가중 여부</a:t>
            </a:r>
          </a:p>
        </p:txBody>
      </p:sp>
      <p:sp>
        <p:nvSpPr>
          <p:cNvPr id="11" name="AutoShape 29" descr="PIC46F"/>
          <p:cNvSpPr>
            <a:spLocks noChangeAspect="1" noChangeArrowheads="1"/>
          </p:cNvSpPr>
          <p:nvPr/>
        </p:nvSpPr>
        <p:spPr bwMode="auto">
          <a:xfrm>
            <a:off x="4468018" y="254238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2" name="그림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818" y="1542257"/>
            <a:ext cx="40322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06" y="3702844"/>
            <a:ext cx="4570412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 Box 32"/>
          <p:cNvSpPr txBox="1">
            <a:spLocks noChangeArrowheads="1"/>
          </p:cNvSpPr>
          <p:nvPr/>
        </p:nvSpPr>
        <p:spPr bwMode="gray">
          <a:xfrm>
            <a:off x="3540918" y="4423569"/>
            <a:ext cx="51831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상장주식 수가 많은 대형주의 주가가 상장주식 수가 적은 소형주의 주가보다 낮으면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높으면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) 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가중주가평균 이 단순주가평균보다 낮음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높음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599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주가지수</a:t>
            </a:r>
            <a:endParaRPr lang="ko-KR" altLang="en-US" sz="2000" b="1" dirty="0"/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gray">
          <a:xfrm>
            <a:off x="1957458" y="1326357"/>
            <a:ext cx="6815138" cy="19875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2093983" y="1508919"/>
            <a:ext cx="1325563" cy="1625600"/>
            <a:chOff x="992" y="1092"/>
            <a:chExt cx="775" cy="746"/>
          </a:xfrm>
        </p:grpSpPr>
        <p:sp>
          <p:nvSpPr>
            <p:cNvPr id="35" name="AutoShape 9"/>
            <p:cNvSpPr>
              <a:spLocks noChangeArrowheads="1"/>
            </p:cNvSpPr>
            <p:nvPr/>
          </p:nvSpPr>
          <p:spPr bwMode="gray">
            <a:xfrm>
              <a:off x="999" y="1092"/>
              <a:ext cx="768" cy="74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gray">
            <a:xfrm>
              <a:off x="1047" y="1140"/>
              <a:ext cx="383" cy="37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gray">
            <a:xfrm>
              <a:off x="992" y="1347"/>
              <a:ext cx="76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ko-KR" altLang="en-US" b="1">
                  <a:solidFill>
                    <a:srgbClr val="FFFFFF"/>
                  </a:solidFill>
                  <a:ea typeface="굴림" pitchFamily="50" charset="-127"/>
                </a:rPr>
                <a:t>가격가중식</a:t>
              </a:r>
            </a:p>
            <a:p>
              <a:pPr algn="ctr" eaLnBrk="0" hangingPunct="0"/>
              <a:r>
                <a:rPr lang="ko-KR" altLang="en-US" b="1">
                  <a:solidFill>
                    <a:srgbClr val="FFFFFF"/>
                  </a:solidFill>
                  <a:ea typeface="굴림" pitchFamily="50" charset="-127"/>
                </a:rPr>
                <a:t>주가지수</a:t>
              </a:r>
              <a:endParaRPr lang="en-US" altLang="ko-KR" b="1">
                <a:solidFill>
                  <a:srgbClr val="FFFFFF"/>
                </a:solidFill>
                <a:ea typeface="굴림" pitchFamily="50" charset="-127"/>
              </a:endParaRPr>
            </a:p>
          </p:txBody>
        </p:sp>
      </p:grpSp>
      <p:sp>
        <p:nvSpPr>
          <p:cNvPr id="23" name="Text Box 12"/>
          <p:cNvSpPr txBox="1">
            <a:spLocks noChangeArrowheads="1"/>
          </p:cNvSpPr>
          <p:nvPr/>
        </p:nvSpPr>
        <p:spPr bwMode="gray">
          <a:xfrm>
            <a:off x="3613221" y="2334419"/>
            <a:ext cx="5010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미국의 다우존스 산업평균지수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(Dow Jones Industrial Average Index), 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일본의 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Nikkei225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지수 등</a:t>
            </a:r>
            <a:endParaRPr lang="en-US" altLang="ko-KR" sz="1600" dirty="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gray">
          <a:xfrm>
            <a:off x="1959046" y="3544094"/>
            <a:ext cx="6813550" cy="19875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9216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2098746" y="3726657"/>
            <a:ext cx="1322387" cy="1625600"/>
            <a:chOff x="994" y="2100"/>
            <a:chExt cx="773" cy="746"/>
          </a:xfrm>
        </p:grpSpPr>
        <p:sp>
          <p:nvSpPr>
            <p:cNvPr id="32" name="AutoShape 15"/>
            <p:cNvSpPr>
              <a:spLocks noChangeArrowheads="1"/>
            </p:cNvSpPr>
            <p:nvPr/>
          </p:nvSpPr>
          <p:spPr bwMode="gray">
            <a:xfrm>
              <a:off x="999" y="2100"/>
              <a:ext cx="768" cy="74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gray">
            <a:xfrm>
              <a:off x="1047" y="2148"/>
              <a:ext cx="383" cy="37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gray">
            <a:xfrm>
              <a:off x="994" y="2355"/>
              <a:ext cx="76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ko-KR" altLang="en-US" b="1" dirty="0" err="1">
                  <a:solidFill>
                    <a:schemeClr val="bg1"/>
                  </a:solidFill>
                  <a:ea typeface="굴림" pitchFamily="50" charset="-127"/>
                </a:rPr>
                <a:t>시가총액식</a:t>
              </a:r>
              <a:endParaRPr lang="ko-KR" altLang="en-US" b="1" dirty="0">
                <a:solidFill>
                  <a:schemeClr val="bg1"/>
                </a:solidFill>
                <a:ea typeface="굴림" pitchFamily="50" charset="-127"/>
              </a:endParaRPr>
            </a:p>
            <a:p>
              <a:pPr algn="ctr" eaLnBrk="0" hangingPunct="0"/>
              <a:r>
                <a:rPr lang="ko-KR" altLang="en-US" b="1" dirty="0">
                  <a:solidFill>
                    <a:schemeClr val="bg1"/>
                  </a:solidFill>
                  <a:ea typeface="굴림" pitchFamily="50" charset="-127"/>
                </a:rPr>
                <a:t>주가지수</a:t>
              </a:r>
            </a:p>
          </p:txBody>
        </p:sp>
      </p:grpSp>
      <p:sp>
        <p:nvSpPr>
          <p:cNvPr id="26" name="AutoShape 19"/>
          <p:cNvSpPr>
            <a:spLocks noChangeArrowheads="1"/>
          </p:cNvSpPr>
          <p:nvPr/>
        </p:nvSpPr>
        <p:spPr bwMode="gray">
          <a:xfrm>
            <a:off x="373133" y="1974057"/>
            <a:ext cx="1655763" cy="3043237"/>
          </a:xfrm>
          <a:prstGeom prst="rightArrow">
            <a:avLst>
              <a:gd name="adj1" fmla="val 62787"/>
              <a:gd name="adj2" fmla="val 41259"/>
            </a:avLst>
          </a:prstGeom>
          <a:solidFill>
            <a:schemeClr val="accent2">
              <a:alpha val="50195"/>
            </a:schemeClr>
          </a:solidFill>
          <a:ln w="19050" cap="rnd" algn="ctr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51520" y="3053557"/>
            <a:ext cx="16472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/>
                </a:solidFill>
                <a:ea typeface="굴림" pitchFamily="50" charset="-127"/>
              </a:rPr>
              <a:t>주가평균 측정방법에 따라</a:t>
            </a:r>
          </a:p>
        </p:txBody>
      </p:sp>
      <p:sp>
        <p:nvSpPr>
          <p:cNvPr id="28" name="AutoShape 21" descr="PIC46F"/>
          <p:cNvSpPr>
            <a:spLocks noChangeAspect="1" noChangeArrowheads="1"/>
          </p:cNvSpPr>
          <p:nvPr/>
        </p:nvSpPr>
        <p:spPr bwMode="auto">
          <a:xfrm>
            <a:off x="4468883" y="254238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29" name="그림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71" y="1499394"/>
            <a:ext cx="5256212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Text Box 24"/>
          <p:cNvSpPr txBox="1">
            <a:spLocks noChangeArrowheads="1"/>
          </p:cNvSpPr>
          <p:nvPr/>
        </p:nvSpPr>
        <p:spPr bwMode="gray">
          <a:xfrm>
            <a:off x="3613221" y="4595019"/>
            <a:ext cx="51831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미국의 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NYSE 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지수와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 S&amp;P500, 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일본의 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TOPIX,</a:t>
            </a:r>
          </a:p>
          <a:p>
            <a:pPr algn="l"/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한국의 </a:t>
            </a:r>
            <a:r>
              <a:rPr lang="ko-KR" altLang="en-US" sz="1600" dirty="0" err="1">
                <a:solidFill>
                  <a:schemeClr val="tx2"/>
                </a:solidFill>
                <a:ea typeface="굴림" pitchFamily="50" charset="-127"/>
              </a:rPr>
              <a:t>코스피지수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 및 코스닥지수 </a:t>
            </a:r>
            <a:endParaRPr lang="en-US" altLang="ko-KR" sz="1600" dirty="0">
              <a:solidFill>
                <a:schemeClr val="tx2"/>
              </a:solidFill>
              <a:ea typeface="굴림" pitchFamily="50" charset="-127"/>
            </a:endParaRPr>
          </a:p>
        </p:txBody>
      </p:sp>
      <p:pic>
        <p:nvPicPr>
          <p:cNvPr id="31" name="그림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46" y="3802857"/>
            <a:ext cx="502443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7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한국의 주가지수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1412776"/>
            <a:ext cx="7920880" cy="460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1) </a:t>
            </a:r>
            <a:r>
              <a:rPr kumimoji="1" lang="ko-KR" altLang="en-US" b="1" dirty="0">
                <a:latin typeface="HY그래픽M" pitchFamily="18" charset="-127"/>
                <a:ea typeface="HY그래픽M" pitchFamily="18" charset="-127"/>
              </a:rPr>
              <a:t>한국종합주가지수</a:t>
            </a: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(</a:t>
            </a:r>
            <a:r>
              <a:rPr kumimoji="1" lang="en-US" altLang="ko-KR" b="1" dirty="0"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KOSPI)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      -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기준시점을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1980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년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월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4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일로 삼고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 err="1">
                <a:latin typeface="HY그래픽M" pitchFamily="18" charset="-127"/>
                <a:ea typeface="HY그래픽M" pitchFamily="18" charset="-127"/>
              </a:rPr>
              <a:t>전종목을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채용종목</a:t>
            </a:r>
          </a:p>
          <a:p>
            <a:pPr>
              <a:lnSpc>
                <a:spcPct val="90000"/>
              </a:lnSpc>
            </a:pPr>
            <a:endParaRPr kumimoji="1" lang="en-US" altLang="ko-KR" b="1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b="1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b="1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     </a:t>
            </a:r>
          </a:p>
          <a:p>
            <a:pPr>
              <a:lnSpc>
                <a:spcPct val="90000"/>
              </a:lnSpc>
            </a:pPr>
            <a:endParaRPr kumimoji="1" lang="ko-KR" altLang="en-US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</a:pPr>
            <a:endParaRPr kumimoji="1" lang="ko-KR" altLang="en-US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</a:pPr>
            <a:endParaRPr kumimoji="1" lang="ko-KR" altLang="en-US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   2) </a:t>
            </a:r>
            <a:r>
              <a:rPr kumimoji="1" lang="en-US" altLang="ko-KR" b="1" dirty="0">
                <a:latin typeface="Times New Roman" pitchFamily="18" charset="0"/>
                <a:ea typeface="HY그래픽M" pitchFamily="18" charset="-127"/>
              </a:rPr>
              <a:t>KOSPI 200</a:t>
            </a:r>
            <a:r>
              <a:rPr kumimoji="1" lang="ko-KR" altLang="en-US" b="1" dirty="0">
                <a:latin typeface="HY그래픽M" pitchFamily="18" charset="-127"/>
                <a:ea typeface="HY그래픽M" pitchFamily="18" charset="-127"/>
              </a:rPr>
              <a:t>지수</a:t>
            </a:r>
            <a:endParaRPr kumimoji="1" lang="en-US" altLang="ko-KR" b="1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    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-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주가지수선물과 주가지수옵션 시장에서 매매거래대상지수를 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산출하기 위해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1994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년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6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월부터 발표하기 시작한 주가지수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 -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1990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년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월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3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일 기준일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.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시장대표성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업종대표성 및 유동성 등을 감안하여 선정되는 구성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종목의 시가총액이 전체 시가총액의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70%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이상이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200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종목을 대상</a:t>
            </a:r>
            <a:endParaRPr kumimoji="1" lang="ko-KR" altLang="en-US" b="1" dirty="0">
              <a:latin typeface="HY그래픽M" pitchFamily="18" charset="-127"/>
              <a:ea typeface="HY그래픽M" pitchFamily="18" charset="-127"/>
            </a:endParaRPr>
          </a:p>
          <a:p>
            <a:endParaRPr lang="en-US" altLang="ko-KR" dirty="0"/>
          </a:p>
        </p:txBody>
      </p:sp>
      <p:grpSp>
        <p:nvGrpSpPr>
          <p:cNvPr id="23" name="그룹 22"/>
          <p:cNvGrpSpPr>
            <a:grpSpLocks/>
          </p:cNvGrpSpPr>
          <p:nvPr/>
        </p:nvGrpSpPr>
        <p:grpSpPr bwMode="auto">
          <a:xfrm>
            <a:off x="971600" y="2348880"/>
            <a:ext cx="5172075" cy="776288"/>
            <a:chOff x="1067825" y="1643050"/>
            <a:chExt cx="5172088" cy="776100"/>
          </a:xfrm>
        </p:grpSpPr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1067825" y="1849375"/>
              <a:ext cx="5172088" cy="366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 latinLnBrk="1">
                <a:defRPr/>
              </a:pPr>
              <a:r>
                <a:rPr kumimoji="1" lang="ko-KR" altLang="en-US" b="1" dirty="0">
                  <a:solidFill>
                    <a:schemeClr val="accent1">
                      <a:lumMod val="75000"/>
                    </a:schemeClr>
                  </a:solidFill>
                  <a:latin typeface="HY그래픽M" pitchFamily="18" charset="-127"/>
                  <a:ea typeface="HY그래픽M" pitchFamily="18" charset="-127"/>
                </a:rPr>
                <a:t>주가지수  </a:t>
              </a:r>
              <a:r>
                <a:rPr kumimoji="1" lang="en-US" altLang="ko-KR" b="1" dirty="0">
                  <a:solidFill>
                    <a:schemeClr val="accent1">
                      <a:lumMod val="75000"/>
                    </a:schemeClr>
                  </a:solidFill>
                  <a:latin typeface="HY그래픽M" pitchFamily="18" charset="-127"/>
                  <a:ea typeface="HY그래픽M" pitchFamily="18" charset="-127"/>
                </a:rPr>
                <a:t>=                                          X  100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  <a:latin typeface="HY그래픽M" pitchFamily="18" charset="-127"/>
                <a:ea typeface="HY그래픽M" pitchFamily="18" charset="-127"/>
              </a:endParaRPr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517216" y="1643050"/>
              <a:ext cx="2795595" cy="366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 latinLnBrk="1">
                <a:defRPr/>
              </a:pPr>
              <a:r>
                <a:rPr kumimoji="1" lang="ko-KR" altLang="en-US" b="1" dirty="0">
                  <a:solidFill>
                    <a:schemeClr val="accent1">
                      <a:lumMod val="75000"/>
                    </a:schemeClr>
                  </a:solidFill>
                  <a:latin typeface="HY그래픽M" pitchFamily="18" charset="-127"/>
                  <a:ea typeface="HY그래픽M" pitchFamily="18" charset="-127"/>
                </a:rPr>
                <a:t>비교시점에서의  시가총액</a:t>
              </a:r>
            </a:p>
          </p:txBody>
        </p:sp>
        <p:cxnSp>
          <p:nvCxnSpPr>
            <p:cNvPr id="26" name="직선 연결선 25"/>
            <p:cNvCxnSpPr>
              <a:cxnSpLocks noChangeShapeType="1"/>
            </p:cNvCxnSpPr>
            <p:nvPr/>
          </p:nvCxnSpPr>
          <p:spPr bwMode="auto">
            <a:xfrm flipV="1">
              <a:off x="2601354" y="2044591"/>
              <a:ext cx="2649544" cy="0"/>
            </a:xfrm>
            <a:prstGeom prst="line">
              <a:avLst/>
            </a:prstGeom>
            <a:noFill/>
            <a:ln w="16510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27" name="TextBox 5"/>
            <p:cNvSpPr txBox="1">
              <a:spLocks noChangeArrowheads="1"/>
            </p:cNvSpPr>
            <p:nvPr/>
          </p:nvSpPr>
          <p:spPr bwMode="auto">
            <a:xfrm>
              <a:off x="2517216" y="2052526"/>
              <a:ext cx="2795595" cy="366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 latinLnBrk="1">
                <a:defRPr/>
              </a:pPr>
              <a:r>
                <a:rPr kumimoji="1" lang="ko-KR" altLang="en-US" b="1" dirty="0">
                  <a:solidFill>
                    <a:schemeClr val="accent1">
                      <a:lumMod val="75000"/>
                    </a:schemeClr>
                  </a:solidFill>
                  <a:latin typeface="HY그래픽M" pitchFamily="18" charset="-127"/>
                  <a:ea typeface="HY그래픽M" pitchFamily="18" charset="-127"/>
                </a:rPr>
                <a:t>기준시점에서의  시가총액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87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한국의 주가지수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412776"/>
            <a:ext cx="7920880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3) </a:t>
            </a:r>
            <a:r>
              <a:rPr kumimoji="1" lang="ko-KR" altLang="en-US" b="1" dirty="0">
                <a:latin typeface="HY그래픽M" pitchFamily="18" charset="-127"/>
                <a:ea typeface="HY그래픽M" pitchFamily="18" charset="-127"/>
              </a:rPr>
              <a:t>코스닥지수</a:t>
            </a: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(</a:t>
            </a:r>
            <a:r>
              <a:rPr kumimoji="1" lang="en-US" altLang="ko-KR" b="1" dirty="0"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KOSDAQ</a:t>
            </a: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),  </a:t>
            </a:r>
            <a:r>
              <a:rPr kumimoji="1" lang="ko-KR" altLang="en-US" b="1" dirty="0">
                <a:latin typeface="HY그래픽M" pitchFamily="18" charset="-127"/>
                <a:ea typeface="HY그래픽M" pitchFamily="18" charset="-127"/>
              </a:rPr>
              <a:t>코스닥스타지수</a:t>
            </a:r>
            <a:endParaRPr kumimoji="1" lang="en-US" altLang="ko-KR" b="1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  -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코스닥시장 상장 종목을 대상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시가총액방식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1996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년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7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월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일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1,000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기준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- </a:t>
            </a:r>
            <a:r>
              <a:rPr kumimoji="1" lang="ko-KR" altLang="en-US" b="1" dirty="0">
                <a:latin typeface="HY그래픽M" pitchFamily="18" charset="-127"/>
                <a:ea typeface="HY그래픽M" pitchFamily="18" charset="-127"/>
              </a:rPr>
              <a:t>코스닥스타지수</a:t>
            </a: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(</a:t>
            </a:r>
            <a:r>
              <a:rPr kumimoji="1" lang="en-US" altLang="ko-KR" b="1" dirty="0">
                <a:latin typeface="Times New Roman" pitchFamily="18" charset="0"/>
                <a:ea typeface="HY그래픽M" pitchFamily="18" charset="-127"/>
              </a:rPr>
              <a:t>KOSTAR Index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)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는 기존의 ‘코스닥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50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지수’를 대체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코스닥시장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30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개 우량 종목을 대상으로 작성되는 지수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. 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기준시점은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2003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년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월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2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일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기준지수는 </a:t>
            </a:r>
            <a:r>
              <a:rPr kumimoji="1" lang="en-US" altLang="ko-KR" dirty="0" smtClean="0">
                <a:latin typeface="HY그래픽M" pitchFamily="18" charset="-127"/>
                <a:ea typeface="HY그래픽M" pitchFamily="18" charset="-127"/>
              </a:rPr>
              <a:t>1,000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endParaRPr kumimoji="1" lang="en-US" altLang="ko-KR" b="1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 4) KRX 100</a:t>
            </a:r>
            <a:r>
              <a:rPr kumimoji="1" lang="ko-KR" altLang="en-US" b="1" dirty="0">
                <a:latin typeface="HY그래픽M" pitchFamily="18" charset="-127"/>
                <a:ea typeface="HY그래픽M" pitchFamily="18" charset="-127"/>
              </a:rPr>
              <a:t>지수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(</a:t>
            </a:r>
            <a:r>
              <a:rPr kumimoji="1" lang="en-US" altLang="ko-KR" b="1" dirty="0">
                <a:latin typeface="Times New Roman" pitchFamily="18" charset="0"/>
                <a:ea typeface="HY그래픽M" pitchFamily="18" charset="-127"/>
              </a:rPr>
              <a:t>Korea Exchange 100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):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유가증권시장과 코스닥시장의 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주가움직임이 모두 고려되도록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유가증권시장에서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90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개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코스닥시장에서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개의 우량종목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(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수익성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안전성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건전성 면에서 양호하고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유동성이 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풍부한 시장 대표기업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),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총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100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개 종목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시가총액 기준으로 작성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.  2001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년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월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2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일을 기준시점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(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주가지수＝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1,000).</a:t>
            </a:r>
            <a:endParaRPr kumimoji="1" lang="ko-KR" altLang="en-US" b="1" dirty="0">
              <a:latin typeface="HY그래픽M" pitchFamily="18" charset="-127"/>
              <a:ea typeface="HY그래픽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1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해</a:t>
            </a:r>
            <a:r>
              <a:rPr lang="ko-KR" altLang="en-US" sz="2000" b="1" dirty="0"/>
              <a:t>외</a:t>
            </a:r>
            <a:r>
              <a:rPr lang="ko-KR" altLang="en-US" sz="2000" b="1" dirty="0" smtClean="0"/>
              <a:t>의 주가지수</a:t>
            </a:r>
            <a:endParaRPr lang="ko-KR" altLang="en-US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28750"/>
            <a:ext cx="82137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거래 수단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자금의 공급자는 대부자금에 대한 대가로 단지 약속증서만 받음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채권과 같은 금융 청구권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저축성</a:t>
            </a:r>
            <a:r>
              <a:rPr lang="ko-KR" altLang="en-US" dirty="0" smtClean="0"/>
              <a:t> 예금증서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요구불</a:t>
            </a:r>
            <a:r>
              <a:rPr lang="ko-KR" altLang="en-US" dirty="0" smtClean="0"/>
              <a:t> 예금통장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보험증서 등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금융 청구권은 미래 소득흐름 약속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배당금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주식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이자 지급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ko-KR" altLang="en-US" dirty="0"/>
              <a:t>금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자본이득</a:t>
            </a:r>
            <a:r>
              <a:rPr lang="en-US" altLang="ko-KR" dirty="0" smtClean="0"/>
              <a:t>(</a:t>
            </a:r>
            <a:r>
              <a:rPr lang="ko-KR" altLang="en-US" dirty="0" smtClean="0"/>
              <a:t>채권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등 여러 유형의 수익으로 형성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자금 공금자는 자신이 투자원금 회수 및 소비를 미래로 연기한 것에 대한 위험 부담의 대가로 미래소득 기대</a:t>
            </a:r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ko-KR" altLang="en-US" b="1" dirty="0" smtClean="0"/>
              <a:t>미래소득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화폐의 시간가치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위험수익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31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해</a:t>
            </a:r>
            <a:r>
              <a:rPr lang="ko-KR" altLang="en-US" sz="2000" b="1" dirty="0"/>
              <a:t>외</a:t>
            </a:r>
            <a:r>
              <a:rPr lang="ko-KR" altLang="en-US" sz="2000" b="1" dirty="0" smtClean="0"/>
              <a:t>의 주가지수</a:t>
            </a:r>
            <a:endParaRPr lang="ko-KR" altLang="en-US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68760"/>
            <a:ext cx="8286750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/>
              <a:t>Fixed income, Currency, and Commodity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한국 </a:t>
            </a:r>
            <a:r>
              <a:rPr lang="ko-KR" altLang="en-US" dirty="0" err="1" smtClean="0"/>
              <a:t>국고채</a:t>
            </a:r>
            <a:r>
              <a:rPr lang="en-US" altLang="ko-KR" dirty="0" smtClean="0"/>
              <a:t>(3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</a:t>
            </a:r>
            <a:r>
              <a:rPr lang="ko-KR" altLang="en-US" dirty="0" err="1" smtClean="0"/>
              <a:t>국고채는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년짜리가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정기적으로 발행됨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- 3</a:t>
            </a:r>
            <a:r>
              <a:rPr lang="ko-KR" altLang="en-US" dirty="0" smtClean="0"/>
              <a:t>년 만기 </a:t>
            </a:r>
            <a:r>
              <a:rPr lang="ko-KR" altLang="en-US" dirty="0" err="1" smtClean="0"/>
              <a:t>국고채가</a:t>
            </a:r>
            <a:r>
              <a:rPr lang="ko-KR" altLang="en-US" dirty="0" smtClean="0"/>
              <a:t> 가장 활발히 유통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채권금리지표로 사용됨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한국 </a:t>
            </a:r>
            <a:r>
              <a:rPr lang="en-US" altLang="ko-KR" dirty="0" smtClean="0"/>
              <a:t>CD (91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은행이 단기자금 조달을 위해 발행하는 무기명 정기예금증서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금융투자협회에서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증권사가 입력한 값 중에서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가장 </a:t>
            </a:r>
            <a:r>
              <a:rPr lang="ko-KR" altLang="en-US" dirty="0"/>
              <a:t>높은 값과 낮은 </a:t>
            </a:r>
            <a:r>
              <a:rPr lang="ko-KR" altLang="en-US" dirty="0" smtClean="0"/>
              <a:t>뺀 </a:t>
            </a:r>
            <a:r>
              <a:rPr lang="ko-KR" altLang="en-US" dirty="0"/>
              <a:t>나머지 개의 금리를 </a:t>
            </a:r>
            <a:r>
              <a:rPr lang="ko-KR" altLang="en-US" dirty="0" smtClean="0"/>
              <a:t>평균해</a:t>
            </a:r>
            <a:r>
              <a:rPr lang="en-US" altLang="ko-KR" dirty="0"/>
              <a:t> </a:t>
            </a:r>
            <a:r>
              <a:rPr lang="ko-KR" altLang="en-US" dirty="0" smtClean="0"/>
              <a:t>고시함</a:t>
            </a:r>
            <a:endParaRPr lang="en-US" altLang="ko-KR" dirty="0" smtClean="0"/>
          </a:p>
          <a:p>
            <a:pPr marL="342900" indent="-342900">
              <a:buAutoNum type="arabicParenR" startAt="3"/>
            </a:pPr>
            <a:r>
              <a:rPr lang="en-US" altLang="ko-KR" dirty="0" smtClean="0"/>
              <a:t>Credit Spread( </a:t>
            </a:r>
            <a:r>
              <a:rPr lang="ko-KR" altLang="en-US" dirty="0" smtClean="0"/>
              <a:t>회사채 </a:t>
            </a:r>
            <a:r>
              <a:rPr lang="en-US" altLang="ko-KR" dirty="0" smtClean="0"/>
              <a:t>BBB, 3Y)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회사채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년과 </a:t>
            </a:r>
            <a:r>
              <a:rPr lang="ko-KR" altLang="en-US" dirty="0" err="1" smtClean="0"/>
              <a:t>국고채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 금리간의 차이를 지칭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스프레드가 높을수록 신용위험이 높음을 의미</a:t>
            </a:r>
            <a:endParaRPr lang="en-US" altLang="ko-KR" dirty="0" smtClean="0"/>
          </a:p>
          <a:p>
            <a:pPr marL="342900" indent="-342900">
              <a:buAutoNum type="arabicParenR" startAt="4"/>
            </a:pPr>
            <a:r>
              <a:rPr lang="ko-KR" altLang="en-US" dirty="0" smtClean="0"/>
              <a:t>미국 국채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미국의 장기채권으로 미 </a:t>
            </a:r>
            <a:r>
              <a:rPr lang="ko-KR" altLang="en-US" dirty="0" err="1" smtClean="0"/>
              <a:t>재무성이</a:t>
            </a:r>
            <a:r>
              <a:rPr lang="ko-KR" altLang="en-US" dirty="0" smtClean="0"/>
              <a:t> 발행하는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 만기 채권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장기전망을 대리하는 지표로 전망이 나쁘면 국채가격이 상승</a:t>
            </a:r>
            <a:endParaRPr lang="en-US" altLang="ko-KR" dirty="0" smtClean="0"/>
          </a:p>
          <a:p>
            <a:pPr marL="342900" indent="-342900">
              <a:buAutoNum type="arabicParenR" startAt="5"/>
            </a:pPr>
            <a:r>
              <a:rPr lang="en-US" altLang="ko-KR" dirty="0" smtClean="0"/>
              <a:t>TED Spread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미  </a:t>
            </a:r>
            <a:r>
              <a:rPr lang="en-US" altLang="ko-KR" dirty="0" smtClean="0"/>
              <a:t>T-Bill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LIBOR</a:t>
            </a:r>
            <a:r>
              <a:rPr lang="ko-KR" altLang="en-US" dirty="0" smtClean="0"/>
              <a:t>간 스프레드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스프레드의 증가는 단기자금 조달비용이 더 들어감을 의미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0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/>
              <a:t>Fixed income, Currency, and Commodity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달러 </a:t>
            </a:r>
            <a:r>
              <a:rPr lang="en-US" altLang="ko-KR" dirty="0" smtClean="0"/>
              <a:t>NDF(Non-Deliverable Forward)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일종의 선물환 계약</a:t>
            </a:r>
            <a:r>
              <a:rPr lang="en-US" altLang="ko-KR" dirty="0" smtClean="0"/>
              <a:t>, 1,2,3,6,9</a:t>
            </a:r>
            <a:r>
              <a:rPr lang="ko-KR" altLang="en-US" dirty="0" smtClean="0"/>
              <a:t>개월 </a:t>
            </a:r>
            <a:r>
              <a:rPr lang="en-US" altLang="ko-KR" dirty="0" smtClean="0"/>
              <a:t>1,2,3,4,5</a:t>
            </a:r>
            <a:r>
              <a:rPr lang="ko-KR" altLang="en-US" dirty="0" smtClean="0"/>
              <a:t>년 물 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외국인들이 국내 주식을 팔고 대금을 환전할 경우 발생하는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환차손을 방지하기 위해 </a:t>
            </a:r>
            <a:r>
              <a:rPr lang="en-US" altLang="ko-KR" dirty="0" smtClean="0"/>
              <a:t>NDF</a:t>
            </a:r>
            <a:r>
              <a:rPr lang="ko-KR" altLang="en-US" dirty="0" smtClean="0"/>
              <a:t>시장에서 선물환을 삼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원</a:t>
            </a:r>
            <a:r>
              <a:rPr lang="en-US" altLang="ko-KR" dirty="0" smtClean="0"/>
              <a:t>/100</a:t>
            </a:r>
            <a:r>
              <a:rPr lang="ko-KR" altLang="en-US" dirty="0" smtClean="0"/>
              <a:t>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원달러</a:t>
            </a:r>
            <a:r>
              <a:rPr lang="ko-KR" altLang="en-US" dirty="0" smtClean="0"/>
              <a:t> 환율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엔달러</a:t>
            </a:r>
            <a:r>
              <a:rPr lang="ko-KR" altLang="en-US" dirty="0" smtClean="0"/>
              <a:t> 환율로 나눈 수치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외환시장에 고시되는 환율은 아님</a:t>
            </a:r>
            <a:endParaRPr lang="en-US" altLang="ko-KR" dirty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원화와 엔화간 교환비율을 계산하기 위해 산출한 환율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R" startAt="3"/>
            </a:pPr>
            <a:r>
              <a:rPr lang="ko-KR" altLang="en-US" dirty="0" smtClean="0"/>
              <a:t>달러인덱스 </a:t>
            </a:r>
            <a:endParaRPr lang="en-US" altLang="ko-KR" dirty="0"/>
          </a:p>
          <a:p>
            <a:r>
              <a:rPr lang="en-US" altLang="ko-KR" dirty="0" smtClean="0"/>
              <a:t>	- 6</a:t>
            </a:r>
            <a:r>
              <a:rPr lang="ko-KR" altLang="en-US" dirty="0" smtClean="0"/>
              <a:t>개국 통화</a:t>
            </a:r>
            <a:r>
              <a:rPr lang="en-US" altLang="ko-KR" dirty="0" smtClean="0"/>
              <a:t>(EUR, JPY, GBP, CAD, SEK, CHF)</a:t>
            </a:r>
            <a:r>
              <a:rPr lang="ko-KR" altLang="en-US" dirty="0" smtClean="0"/>
              <a:t>에 대한 달러 가치</a:t>
            </a:r>
            <a:endParaRPr lang="en-US" altLang="ko-KR" dirty="0" smtClean="0"/>
          </a:p>
          <a:p>
            <a:r>
              <a:rPr lang="en-US" altLang="ko-KR" dirty="0" smtClean="0"/>
              <a:t>	- 1973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월을 기준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경제규모에 비례해 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49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/>
              <a:t>Fixed income, Currency, and Commodity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Comex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뉴욕 상품거래소에서 거래되는 세계 최대 </a:t>
            </a:r>
            <a:r>
              <a:rPr lang="ko-KR" altLang="en-US" dirty="0" err="1" smtClean="0"/>
              <a:t>금선물가격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 smtClean="0"/>
              <a:t>WTI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뉴욕 상품거래소</a:t>
            </a:r>
            <a:r>
              <a:rPr lang="en-US" altLang="ko-KR" dirty="0" smtClean="0"/>
              <a:t>(NYMEX)</a:t>
            </a:r>
            <a:r>
              <a:rPr lang="ko-KR" altLang="en-US" dirty="0" smtClean="0"/>
              <a:t>에서 거래되는 유종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 startAt="3"/>
            </a:pPr>
            <a:r>
              <a:rPr lang="ko-KR" altLang="en-US" dirty="0" err="1" smtClean="0"/>
              <a:t>브렌트유</a:t>
            </a:r>
            <a:endParaRPr lang="en-US" altLang="ko-KR" dirty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런던 석유거래소</a:t>
            </a:r>
            <a:r>
              <a:rPr lang="en-US" altLang="ko-KR" dirty="0" smtClean="0"/>
              <a:t>(IPE)</a:t>
            </a:r>
            <a:r>
              <a:rPr lang="ko-KR" altLang="en-US" dirty="0" smtClean="0"/>
              <a:t>에서 거래되는 유종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 startAt="4"/>
            </a:pPr>
            <a:r>
              <a:rPr lang="ko-KR" altLang="en-US" dirty="0" err="1" smtClean="0"/>
              <a:t>두바이유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중동권과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싱가폴에서</a:t>
            </a:r>
            <a:r>
              <a:rPr lang="ko-KR" altLang="en-US" dirty="0" smtClean="0"/>
              <a:t> 거래되는 유종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5)  BDI(Baltic Dry Index)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원자재를 이송하는 </a:t>
            </a:r>
            <a:r>
              <a:rPr lang="ko-KR" altLang="en-US" dirty="0" err="1" smtClean="0"/>
              <a:t>벌크선의</a:t>
            </a:r>
            <a:r>
              <a:rPr lang="ko-KR" altLang="en-US" dirty="0" smtClean="0"/>
              <a:t> 시황을 나타내는 지수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BDI</a:t>
            </a:r>
            <a:r>
              <a:rPr lang="ko-KR" altLang="en-US" dirty="0" smtClean="0"/>
              <a:t>가 높으면 경제가 활황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낮으면 불황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218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수익률과 통계지표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gray">
          <a:xfrm>
            <a:off x="565150" y="1467644"/>
            <a:ext cx="822960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185738" indent="-185738" algn="just">
              <a:buFont typeface="Wingdings" pitchFamily="2" charset="2"/>
              <a:buNone/>
            </a:pPr>
            <a:r>
              <a:rPr lang="en-US" altLang="ko-KR" sz="12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수익률의 개념 </a:t>
            </a:r>
          </a:p>
          <a:p>
            <a:pPr marL="185738" indent="-185738">
              <a:buFont typeface="Wingdings" pitchFamily="2" charset="2"/>
              <a:buNone/>
            </a:pPr>
            <a:endParaRPr lang="en-US" altLang="ko-KR" sz="1600" b="0" dirty="0">
              <a:latin typeface="굴림" pitchFamily="50" charset="-127"/>
              <a:ea typeface="굴림" pitchFamily="50" charset="-127"/>
            </a:endParaRPr>
          </a:p>
          <a:p>
            <a:pPr marL="185738" indent="-185738" algn="just">
              <a:buFont typeface="Wingdings" pitchFamily="2" charset="2"/>
              <a:buNone/>
            </a:pPr>
            <a:endParaRPr lang="en-US" altLang="ko-KR" sz="1600" b="0" dirty="0">
              <a:solidFill>
                <a:srgbClr val="000000"/>
              </a:solidFill>
              <a:latin typeface="한양신명조"/>
              <a:ea typeface="굴림" pitchFamily="50" charset="-127"/>
            </a:endParaRPr>
          </a:p>
          <a:p>
            <a:pPr marL="185738" indent="-185738" algn="just">
              <a:buFont typeface="Wingdings" pitchFamily="2" charset="2"/>
              <a:buNone/>
            </a:pPr>
            <a:endParaRPr lang="en-US" altLang="ko-KR" sz="1600" b="0" dirty="0">
              <a:solidFill>
                <a:srgbClr val="000000"/>
              </a:solidFill>
              <a:latin typeface="한양신명조"/>
              <a:ea typeface="굴림" pitchFamily="50" charset="-127"/>
            </a:endParaRPr>
          </a:p>
          <a:p>
            <a:pPr marL="185738" indent="-185738" algn="just">
              <a:buFont typeface="Wingdings" pitchFamily="2" charset="2"/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 </a:t>
            </a:r>
            <a:r>
              <a:rPr lang="en-US" altLang="ko-KR" sz="1600" b="0" dirty="0">
                <a:solidFill>
                  <a:srgbClr val="000000"/>
                </a:solidFill>
                <a:latin typeface="한양신명조"/>
                <a:ea typeface="굴림" pitchFamily="50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☞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투자수익률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확률변수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 ← </a:t>
            </a:r>
            <a:r>
              <a:rPr lang="ko-KR" altLang="en-US" sz="16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투자안의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기말가치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불확실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  </a:t>
            </a:r>
          </a:p>
          <a:p>
            <a:pPr marL="185738" indent="-185738" algn="just">
              <a:buFont typeface="Wingdings" pitchFamily="2" charset="2"/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 </a:t>
            </a:r>
            <a:r>
              <a:rPr lang="en-US" altLang="ko-KR" sz="12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▶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확률분포표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(probability distribution table) </a:t>
            </a:r>
          </a:p>
          <a:p>
            <a:pPr marL="185738" indent="-185738" algn="just">
              <a:buFont typeface="Wingdings" pitchFamily="2" charset="2"/>
              <a:buNone/>
            </a:pPr>
            <a:endParaRPr lang="en-US" altLang="ko-KR" sz="1000" b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85738" indent="-185738" algn="just">
              <a:buFont typeface="Wingdings" pitchFamily="2" charset="2"/>
              <a:buNone/>
            </a:pPr>
            <a:r>
              <a:rPr lang="en-US" altLang="ko-KR" sz="12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기대수익률과 위험의 측정 </a:t>
            </a:r>
          </a:p>
          <a:p>
            <a:pPr marL="185738" indent="-185738" algn="just">
              <a:buFont typeface="Wingdings" pitchFamily="2" charset="2"/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•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기대수익률 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= (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수익률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×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확률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 총합</a:t>
            </a:r>
          </a:p>
          <a:p>
            <a:pPr marL="185738" indent="-185738" algn="just">
              <a:buFont typeface="Wingdings" pitchFamily="2" charset="2"/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•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수익률의 분산 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= (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편차</a:t>
            </a:r>
            <a:r>
              <a:rPr lang="en-US" altLang="ko-KR" sz="1600" b="0" baseline="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×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확률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 총합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   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sym typeface="Wingdings" pitchFamily="2" charset="2"/>
              </a:rPr>
              <a:t>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                 </a:t>
            </a:r>
          </a:p>
          <a:p>
            <a:pPr marL="185738" indent="-185738">
              <a:buFont typeface="Wingdings" pitchFamily="2" charset="2"/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☞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수익률의 분산 또는 표준편차가 크면 클수록 미래 수익률이 기대수익률로부터 이탈할 가능성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즉 투자위험이 높아지게 됨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85738" indent="-185738">
              <a:buFont typeface="Wingdings" pitchFamily="2" charset="2"/>
              <a:buNone/>
            </a:pPr>
            <a:endParaRPr lang="ko-KR" altLang="en-US" sz="1000" b="0" dirty="0">
              <a:ea typeface="굴림" pitchFamily="50" charset="-127"/>
            </a:endParaRPr>
          </a:p>
          <a:p>
            <a:pPr marL="185738" indent="-185738">
              <a:buFont typeface="Wingdings" pitchFamily="2" charset="2"/>
              <a:buNone/>
            </a:pPr>
            <a:r>
              <a:rPr lang="en-US" altLang="ko-KR" sz="12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ko-KR" altLang="en-US" sz="1600" dirty="0">
                <a:solidFill>
                  <a:srgbClr val="FF0000"/>
                </a:solidFill>
                <a:ea typeface="굴림" pitchFamily="50" charset="-127"/>
              </a:rPr>
              <a:t>표본의 평균수익률과 분산</a:t>
            </a:r>
          </a:p>
          <a:p>
            <a:pPr marL="185738" indent="-185738" algn="just">
              <a:buFont typeface="Wingdings" pitchFamily="2" charset="2"/>
              <a:buNone/>
            </a:pPr>
            <a:r>
              <a:rPr lang="en-US" altLang="ko-KR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 • </a:t>
            </a:r>
            <a:r>
              <a:rPr lang="ko-KR" altLang="en-US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평균수익률 </a:t>
            </a:r>
            <a:r>
              <a:rPr lang="en-US" altLang="ko-KR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= </a:t>
            </a:r>
            <a:r>
              <a:rPr lang="ko-KR" altLang="en-US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수익률의 총합</a:t>
            </a:r>
            <a:r>
              <a:rPr lang="en-US" altLang="ko-KR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표본기간 수</a:t>
            </a:r>
          </a:p>
          <a:p>
            <a:pPr marL="185738" indent="-185738" algn="just">
              <a:buFont typeface="Wingdings" pitchFamily="2" charset="2"/>
              <a:buNone/>
            </a:pPr>
            <a:r>
              <a:rPr lang="en-US" altLang="ko-KR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 • </a:t>
            </a:r>
            <a:r>
              <a:rPr lang="ko-KR" altLang="en-US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수익률의 분산 </a:t>
            </a:r>
            <a:r>
              <a:rPr lang="en-US" altLang="ko-KR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= </a:t>
            </a:r>
            <a:r>
              <a:rPr lang="ko-KR" altLang="en-US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편차</a:t>
            </a:r>
            <a:r>
              <a:rPr lang="en-US" altLang="ko-KR" sz="1600" baseline="300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의 총합</a:t>
            </a:r>
            <a:r>
              <a:rPr lang="en-US" altLang="ko-KR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/(</a:t>
            </a:r>
            <a:r>
              <a:rPr lang="ko-KR" altLang="en-US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표본기간 수</a:t>
            </a:r>
            <a:r>
              <a:rPr lang="en-US" altLang="ko-KR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-1)</a:t>
            </a:r>
            <a:endParaRPr lang="en-US" altLang="ko-KR" sz="1600" dirty="0">
              <a:solidFill>
                <a:srgbClr val="FF0000"/>
              </a:solidFill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756569"/>
            <a:ext cx="5400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4017169"/>
            <a:ext cx="2305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제목 2"/>
          <p:cNvSpPr txBox="1">
            <a:spLocks/>
          </p:cNvSpPr>
          <p:nvPr/>
        </p:nvSpPr>
        <p:spPr>
          <a:xfrm>
            <a:off x="539552" y="548680"/>
            <a:ext cx="5832648" cy="6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개별증권의 기대수익률과 위험측정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306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 bwMode="auto">
          <a:xfrm>
            <a:off x="220340" y="3023762"/>
            <a:ext cx="1819256" cy="6429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algn="ctr" eaLnBrk="0" hangingPunct="0">
              <a:lnSpc>
                <a:spcPct val="60000"/>
              </a:lnSpc>
              <a:buClrTx/>
              <a:buFontTx/>
              <a:buNone/>
            </a:pPr>
            <a:endParaRPr lang="ko-KR" altLang="en-US" sz="1900" b="0">
              <a:latin typeface="Times New Roman" pitchFamily="18" charset="0"/>
              <a:ea typeface="휴먼매직체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220340" y="1975991"/>
            <a:ext cx="1819256" cy="6477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algn="ctr" eaLnBrk="0" hangingPunct="0">
              <a:lnSpc>
                <a:spcPct val="60000"/>
              </a:lnSpc>
              <a:buClrTx/>
              <a:buFontTx/>
              <a:buNone/>
            </a:pPr>
            <a:endParaRPr lang="ko-KR" altLang="en-US" sz="1900" b="0">
              <a:latin typeface="Times New Roman" pitchFamily="18" charset="0"/>
              <a:ea typeface="휴먼매직체" pitchFamily="18" charset="-127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10802" y="1436266"/>
            <a:ext cx="942975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latinLnBrk="1">
              <a:lnSpc>
                <a:spcPct val="60000"/>
              </a:lnSpc>
              <a:buClrTx/>
              <a:buFontTx/>
              <a:buNone/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-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확률분포로부터 </a:t>
            </a:r>
            <a:r>
              <a:rPr kumimoji="1" lang="ko-KR" altLang="en-US" dirty="0">
                <a:solidFill>
                  <a:srgbClr val="0066FF"/>
                </a:solidFill>
                <a:latin typeface="HY그래픽M" pitchFamily="18" charset="-127"/>
                <a:ea typeface="HY그래픽M" pitchFamily="18" charset="-127"/>
              </a:rPr>
              <a:t>평균</a:t>
            </a:r>
            <a:r>
              <a:rPr kumimoji="1" lang="en-US" altLang="ko-KR" dirty="0">
                <a:solidFill>
                  <a:srgbClr val="0066FF"/>
                </a:solidFill>
                <a:latin typeface="HY그래픽M" pitchFamily="18" charset="-127"/>
                <a:ea typeface="HY그래픽M" pitchFamily="18" charset="-127"/>
              </a:rPr>
              <a:t>/</a:t>
            </a:r>
            <a:r>
              <a:rPr kumimoji="1" lang="ko-KR" altLang="en-US" dirty="0">
                <a:solidFill>
                  <a:srgbClr val="0066FF"/>
                </a:solidFill>
                <a:latin typeface="HY그래픽M" pitchFamily="18" charset="-127"/>
                <a:ea typeface="HY그래픽M" pitchFamily="18" charset="-127"/>
              </a:rPr>
              <a:t>분산을 측정</a:t>
            </a:r>
          </a:p>
          <a:p>
            <a:pPr latinLnBrk="1">
              <a:lnSpc>
                <a:spcPct val="60000"/>
              </a:lnSpc>
              <a:spcBef>
                <a:spcPts val="4000"/>
              </a:spcBef>
              <a:buClrTx/>
              <a:buFontTx/>
              <a:buNone/>
            </a:pP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기대수익 ⇒   예상평균수익률 ⇒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(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기대수익률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)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로 측정 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 latinLnBrk="1">
              <a:lnSpc>
                <a:spcPct val="60000"/>
              </a:lnSpc>
              <a:spcBef>
                <a:spcPts val="1000"/>
              </a:spcBef>
              <a:buClrTx/>
              <a:buFontTx/>
              <a:buNone/>
            </a:pP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                      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E</a:t>
            </a:r>
            <a:r>
              <a:rPr kumimoji="1" lang="en-US" altLang="ko-KR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(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R</a:t>
            </a:r>
            <a:r>
              <a:rPr kumimoji="1" lang="en-US" altLang="ko-KR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)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 = </a:t>
            </a:r>
            <a:r>
              <a:rPr kumimoji="1" lang="en-US" altLang="ko-KR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  <a:sym typeface="Symbol" pitchFamily="18" charset="2"/>
              </a:rPr>
              <a:t>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ko-KR" i="1" dirty="0" err="1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  <a:sym typeface="Symbol" pitchFamily="18" charset="2"/>
              </a:rPr>
              <a:t>r</a:t>
            </a:r>
            <a:r>
              <a:rPr kumimoji="1" lang="en-US" altLang="ko-KR" i="1" baseline="-25000" dirty="0" err="1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ko-KR" altLang="en-US" i="1" dirty="0" err="1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  <a:sym typeface="Symbol" pitchFamily="18" charset="2"/>
              </a:rPr>
              <a:t>ㆍ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p</a:t>
            </a:r>
            <a:r>
              <a:rPr kumimoji="1" lang="en-US" altLang="ko-KR" i="1" baseline="-25000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i</a:t>
            </a:r>
          </a:p>
          <a:p>
            <a:pPr latinLnBrk="1">
              <a:lnSpc>
                <a:spcPct val="60000"/>
              </a:lnSpc>
              <a:spcBef>
                <a:spcPts val="4000"/>
              </a:spcBef>
              <a:buClrTx/>
              <a:buFontTx/>
              <a:buNone/>
            </a:pP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  위  험   ⇒   투자수익률의 변동성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예상기대수익이 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 latinLnBrk="1">
              <a:lnSpc>
                <a:spcPct val="60000"/>
              </a:lnSpc>
              <a:spcBef>
                <a:spcPts val="1000"/>
              </a:spcBef>
              <a:buClrTx/>
              <a:buFontTx/>
              <a:buNone/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           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실현되지 않을 가능성 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 latinLnBrk="1">
              <a:lnSpc>
                <a:spcPct val="60000"/>
              </a:lnSpc>
              <a:spcBef>
                <a:spcPts val="1000"/>
              </a:spcBef>
              <a:buClrTx/>
              <a:buFontTx/>
              <a:buNone/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                 (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분산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/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표준편차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)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로 측정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 latinLnBrk="1">
              <a:lnSpc>
                <a:spcPct val="60000"/>
              </a:lnSpc>
              <a:spcBef>
                <a:spcPts val="1000"/>
              </a:spcBef>
              <a:buClrTx/>
              <a:buFontTx/>
              <a:buNone/>
            </a:pPr>
            <a:r>
              <a:rPr kumimoji="1" lang="ko-KR" altLang="en-US" i="1" dirty="0">
                <a:latin typeface="HY그래픽M" pitchFamily="18" charset="-127"/>
                <a:ea typeface="HY그래픽M" pitchFamily="18" charset="-127"/>
              </a:rPr>
              <a:t>                        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sym typeface="Symbol" pitchFamily="18" charset="2"/>
              </a:rPr>
              <a:t></a:t>
            </a:r>
            <a:r>
              <a:rPr kumimoji="1" lang="en-US" altLang="ko-KR" i="1" baseline="30000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2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 = E</a:t>
            </a:r>
            <a:r>
              <a:rPr kumimoji="1" lang="en-US" altLang="ko-KR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[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r</a:t>
            </a:r>
            <a:r>
              <a:rPr kumimoji="1" lang="en-US" altLang="ko-KR" i="1" baseline="-25000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 </a:t>
            </a:r>
            <a:r>
              <a:rPr kumimoji="1" lang="en-US" altLang="ko-KR" i="1" baseline="-25000" dirty="0" err="1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i</a:t>
            </a:r>
            <a:r>
              <a:rPr kumimoji="1" lang="en-US" altLang="ko-KR" i="1" baseline="-25000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 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- E</a:t>
            </a:r>
            <a:r>
              <a:rPr kumimoji="1" lang="en-US" altLang="ko-KR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(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R</a:t>
            </a:r>
            <a:r>
              <a:rPr kumimoji="1" lang="en-US" altLang="ko-KR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)]</a:t>
            </a:r>
            <a:r>
              <a:rPr kumimoji="1" lang="en-US" altLang="ko-KR" i="1" baseline="30000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2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98127" y="5236741"/>
            <a:ext cx="8863012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latinLnBrk="1">
              <a:buClrTx/>
              <a:buFontTx/>
              <a:buNone/>
            </a:pPr>
            <a:r>
              <a:rPr kumimoji="1" lang="ko-KR" altLang="en-US" sz="2000">
                <a:latin typeface="HY그래픽M" pitchFamily="18" charset="-127"/>
                <a:ea typeface="HY그래픽M" pitchFamily="18" charset="-127"/>
              </a:rPr>
              <a:t>여기서</a:t>
            </a:r>
            <a:r>
              <a:rPr kumimoji="1" lang="en-US" altLang="ko-KR" sz="2000">
                <a:latin typeface="HY그래픽M" pitchFamily="18" charset="-127"/>
                <a:ea typeface="HY그래픽M" pitchFamily="18" charset="-127"/>
              </a:rPr>
              <a:t>,    E(R) = </a:t>
            </a:r>
            <a:r>
              <a:rPr kumimoji="1" lang="ko-KR" altLang="en-US" sz="2000">
                <a:latin typeface="HY그래픽M" pitchFamily="18" charset="-127"/>
                <a:ea typeface="HY그래픽M" pitchFamily="18" charset="-127"/>
              </a:rPr>
              <a:t>기대수익률</a:t>
            </a:r>
          </a:p>
          <a:p>
            <a:pPr latinLnBrk="1">
              <a:spcBef>
                <a:spcPts val="500"/>
              </a:spcBef>
              <a:buClrTx/>
              <a:buFontTx/>
              <a:buNone/>
            </a:pPr>
            <a:r>
              <a:rPr kumimoji="1" lang="ko-KR" altLang="en-US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                </a:t>
            </a:r>
            <a:r>
              <a:rPr kumimoji="1" lang="en-US" altLang="ko-KR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= </a:t>
            </a:r>
            <a:r>
              <a:rPr kumimoji="1" lang="ko-KR" altLang="en-US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수익률의 표준편차         </a:t>
            </a:r>
            <a:r>
              <a:rPr kumimoji="1" lang="en-US" altLang="ko-KR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r</a:t>
            </a:r>
            <a:r>
              <a:rPr kumimoji="1" lang="en-US" altLang="ko-KR" sz="2000" baseline="-25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i</a:t>
            </a:r>
            <a:r>
              <a:rPr kumimoji="1" lang="en-US" altLang="ko-KR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 =  i </a:t>
            </a:r>
            <a:r>
              <a:rPr kumimoji="1" lang="ko-KR" altLang="en-US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상황에서의 발생가능수익률</a:t>
            </a:r>
          </a:p>
          <a:p>
            <a:pPr latinLnBrk="1">
              <a:spcBef>
                <a:spcPts val="500"/>
              </a:spcBef>
              <a:buClrTx/>
              <a:buFontTx/>
              <a:buNone/>
            </a:pPr>
            <a:r>
              <a:rPr kumimoji="1" lang="en-US" altLang="ko-KR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               p</a:t>
            </a:r>
            <a:r>
              <a:rPr kumimoji="1" lang="en-US" altLang="ko-KR" sz="2000" baseline="-25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i</a:t>
            </a:r>
            <a:r>
              <a:rPr kumimoji="1" lang="en-US" altLang="ko-KR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 = </a:t>
            </a:r>
            <a:r>
              <a:rPr kumimoji="1" lang="ko-KR" altLang="en-US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발생가능확률              </a:t>
            </a:r>
            <a:r>
              <a:rPr kumimoji="1" lang="en-US" altLang="ko-KR" sz="2000" baseline="30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2</a:t>
            </a:r>
            <a:r>
              <a:rPr kumimoji="1" lang="en-US" altLang="ko-KR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 = </a:t>
            </a:r>
            <a:r>
              <a:rPr kumimoji="1" lang="ko-KR" altLang="en-US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수익률의 분산 </a:t>
            </a:r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539552" y="548680"/>
            <a:ext cx="5832648" cy="6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개별증권의 기대수익률과 위험측정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311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539552" y="548680"/>
            <a:ext cx="5832648" cy="6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포트폴리</a:t>
            </a:r>
            <a:r>
              <a:rPr lang="ko-KR" altLang="en-US" sz="2000" b="1" dirty="0"/>
              <a:t>오</a:t>
            </a:r>
            <a:r>
              <a:rPr lang="ko-KR" altLang="en-US" sz="2000" b="1" dirty="0" smtClean="0"/>
              <a:t>의 기대수익률과 위험</a:t>
            </a:r>
            <a:endParaRPr lang="ko-KR" altLang="en-US" sz="2000" b="1" dirty="0"/>
          </a:p>
        </p:txBody>
      </p:sp>
      <p:sp>
        <p:nvSpPr>
          <p:cNvPr id="8" name="Rectangle 4"/>
          <p:cNvSpPr>
            <a:spLocks noGrp="1" noChangeArrowheads="1"/>
          </p:cNvSpPr>
          <p:nvPr/>
        </p:nvSpPr>
        <p:spPr bwMode="gray">
          <a:xfrm>
            <a:off x="359569" y="1412875"/>
            <a:ext cx="8424862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200" b="0" dirty="0">
                <a:latin typeface="굴림" pitchFamily="50" charset="-127"/>
                <a:ea typeface="굴림" pitchFamily="50" charset="-127"/>
              </a:rPr>
              <a:t>■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포트폴리오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한양견고딕"/>
              </a:rPr>
              <a:t>두 개 이상의 자산의 조합</a:t>
            </a: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200" b="0" dirty="0">
                <a:latin typeface="굴림" pitchFamily="50" charset="-127"/>
                <a:ea typeface="굴림" pitchFamily="50" charset="-127"/>
              </a:rPr>
              <a:t>■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개 자산으로 구성된 포트폴리오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(portfolio)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 수익률 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en-US" altLang="ko-KR" sz="18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="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p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8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="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="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+ </a:t>
            </a:r>
            <a:r>
              <a:rPr lang="en-US" altLang="ko-KR" sz="18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="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="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endParaRPr lang="en-US" altLang="ko-KR" sz="1800" b="0" dirty="0">
              <a:latin typeface="굴림" pitchFamily="50" charset="-127"/>
              <a:ea typeface="굴림" pitchFamily="50" charset="-127"/>
            </a:endParaRP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en-US" altLang="ko-KR" sz="1200" b="0" dirty="0">
                <a:latin typeface="굴림" pitchFamily="50" charset="-127"/>
                <a:ea typeface="굴림" pitchFamily="50" charset="-127"/>
              </a:rPr>
              <a:t> ■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포트폴리오의 기대수익률과 위험</a:t>
            </a:r>
            <a:endParaRPr lang="ko-KR" altLang="en-US" sz="1800" b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• 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기대수익률 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E(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 = E(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 = W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E(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 +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E(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 </a:t>
            </a: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• 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분산 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 = 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 = W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baseline="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Var(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)+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baseline="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Var(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)+2W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Cov(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•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8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공분산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Cov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 = E[(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-E(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))(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-E(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))] </a:t>
            </a: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*</a:t>
            </a:r>
            <a:r>
              <a:rPr lang="ko-KR" altLang="en-US" sz="16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공분산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&gt; 0 :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평균적으로 두 자산수익률이 서로 같은 방향으로 변동</a:t>
            </a: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*</a:t>
            </a:r>
            <a:r>
              <a:rPr lang="ko-KR" altLang="en-US" sz="16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공분산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&lt; 0 :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평균적으로 두 자산수익률이 서로 다른 방향으로 변동</a:t>
            </a: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  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•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상관계수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(correlation coefficient)  </a:t>
            </a:r>
            <a:r>
              <a:rPr lang="en-US" altLang="ko-KR" sz="1800" b="0" i="1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173038" indent="-173038">
              <a:buFont typeface="Wingdings" pitchFamily="2" charset="2"/>
              <a:buNone/>
            </a:pPr>
            <a:endParaRPr lang="en-US" altLang="ko-KR" sz="1800" b="0" i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4" y="4870450"/>
            <a:ext cx="302418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0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539552" y="548680"/>
            <a:ext cx="5832648" cy="6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포트폴리오 위험과 분산효과</a:t>
            </a:r>
            <a:endParaRPr lang="ko-KR" altLang="en-US" sz="20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719931" y="1197000"/>
            <a:ext cx="7416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None/>
            </a:pPr>
            <a:r>
              <a:rPr lang="en-US" altLang="ko-KR" sz="1200" b="0">
                <a:solidFill>
                  <a:srgbClr val="000000"/>
                </a:solidFill>
                <a:latin typeface="굴림" pitchFamily="50" charset="-127"/>
              </a:rPr>
              <a:t>■</a:t>
            </a:r>
            <a:r>
              <a:rPr lang="en-US" altLang="ko-KR" sz="1600" b="0">
                <a:solidFill>
                  <a:srgbClr val="000000"/>
                </a:solidFill>
                <a:latin typeface="굴림" pitchFamily="50" charset="-127"/>
              </a:rPr>
              <a:t> </a:t>
            </a:r>
            <a:r>
              <a:rPr lang="ko-KR" altLang="en-US" sz="1600" b="0">
                <a:latin typeface="굴림" pitchFamily="50" charset="-127"/>
              </a:rPr>
              <a:t>포트폴리오 구성자산 수와 위험분산효과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altLang="ko-KR" sz="1600" b="0">
                <a:solidFill>
                  <a:srgbClr val="000000"/>
                </a:solidFill>
                <a:latin typeface="굴림" pitchFamily="50" charset="-127"/>
              </a:rPr>
              <a:t>  • </a:t>
            </a:r>
            <a:r>
              <a:rPr lang="ko-KR" altLang="en-US" sz="1600" b="0">
                <a:solidFill>
                  <a:srgbClr val="000000"/>
                </a:solidFill>
                <a:latin typeface="굴림" pitchFamily="50" charset="-127"/>
              </a:rPr>
              <a:t>구성자산 수↑ → 포트폴리오의 위험↓ </a:t>
            </a:r>
          </a:p>
          <a:p>
            <a:pPr marL="342900" indent="-342900">
              <a:buFont typeface="Wingdings" pitchFamily="2" charset="2"/>
              <a:buNone/>
            </a:pPr>
            <a:r>
              <a:rPr lang="ko-KR" altLang="en-US" sz="1600" b="0">
                <a:solidFill>
                  <a:srgbClr val="000000"/>
                </a:solidFill>
                <a:latin typeface="굴림" pitchFamily="50" charset="-127"/>
              </a:rPr>
              <a:t>   ☞ 자산의 총위험 </a:t>
            </a:r>
            <a:r>
              <a:rPr lang="en-US" altLang="ko-KR" sz="1600" b="0">
                <a:solidFill>
                  <a:srgbClr val="000000"/>
                </a:solidFill>
                <a:latin typeface="굴림" pitchFamily="50" charset="-127"/>
              </a:rPr>
              <a:t>= </a:t>
            </a:r>
            <a:r>
              <a:rPr lang="ko-KR" altLang="en-US" sz="1600" b="0">
                <a:solidFill>
                  <a:srgbClr val="000000"/>
                </a:solidFill>
                <a:latin typeface="굴림" pitchFamily="50" charset="-127"/>
              </a:rPr>
              <a:t>체계적 위험 </a:t>
            </a:r>
            <a:r>
              <a:rPr lang="en-US" altLang="ko-KR" sz="1600" b="0">
                <a:solidFill>
                  <a:srgbClr val="000000"/>
                </a:solidFill>
                <a:latin typeface="굴림" pitchFamily="50" charset="-127"/>
              </a:rPr>
              <a:t>+ </a:t>
            </a:r>
            <a:r>
              <a:rPr lang="ko-KR" altLang="en-US" sz="1600" b="0">
                <a:solidFill>
                  <a:srgbClr val="000000"/>
                </a:solidFill>
                <a:latin typeface="굴림" pitchFamily="50" charset="-127"/>
              </a:rPr>
              <a:t>비체계적 위험</a:t>
            </a:r>
          </a:p>
        </p:txBody>
      </p:sp>
      <p:pic>
        <p:nvPicPr>
          <p:cNvPr id="10" name="Picture 6" descr="EMB0000088001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" y="2205062"/>
            <a:ext cx="7993063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539552" y="548680"/>
            <a:ext cx="5832648" cy="6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투자의 성과평가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2" y="1412776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베타 계수</a:t>
            </a:r>
            <a:r>
              <a:rPr lang="en-US" altLang="ko-KR" b="1" dirty="0" smtClean="0"/>
              <a:t>(</a:t>
            </a:r>
            <a:r>
              <a:rPr lang="el-GR" altLang="ko-KR" b="1" dirty="0"/>
              <a:t>β</a:t>
            </a:r>
            <a:r>
              <a:rPr lang="el-GR" altLang="ko-KR" b="1" dirty="0" smtClean="0"/>
              <a:t>)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개별 주식이나 펀드가 시장의 지수변동에 반응하는 정도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민감도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l-GR" altLang="ko-KR" dirty="0" smtClean="0"/>
              <a:t>β</a:t>
            </a:r>
            <a:r>
              <a:rPr lang="en-US" altLang="ko-KR" dirty="0" smtClean="0"/>
              <a:t> = 1 </a:t>
            </a:r>
            <a:r>
              <a:rPr lang="ko-KR" altLang="en-US" dirty="0" smtClean="0"/>
              <a:t>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종목의 수익률이 시장의 수익률과 같음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l-GR" altLang="ko-KR" dirty="0" smtClean="0"/>
              <a:t>β</a:t>
            </a:r>
            <a:r>
              <a:rPr lang="en-US" altLang="ko-KR" dirty="0" smtClean="0"/>
              <a:t> &gt; 1 </a:t>
            </a:r>
            <a:r>
              <a:rPr lang="ko-KR" altLang="en-US" dirty="0" smtClean="0"/>
              <a:t>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 및 기대수익률이 큼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l-GR" altLang="ko-KR" dirty="0" smtClean="0"/>
              <a:t>β</a:t>
            </a:r>
            <a:r>
              <a:rPr lang="en-US" altLang="ko-KR" dirty="0" smtClean="0"/>
              <a:t> &lt; 1 </a:t>
            </a:r>
            <a:r>
              <a:rPr lang="ko-KR" altLang="en-US" dirty="0" smtClean="0"/>
              <a:t>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 및 기대수익률이 작음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19" y="3068960"/>
            <a:ext cx="436114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3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기능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7169838" cy="336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41277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금융시장의 자금 흐름</a:t>
            </a:r>
            <a:r>
              <a:rPr lang="en-US" altLang="ko-KR" dirty="0" smtClean="0"/>
              <a:t>( </a:t>
            </a:r>
            <a:r>
              <a:rPr lang="ko-KR" altLang="en-US" dirty="0" smtClean="0"/>
              <a:t>간접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0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539552" y="548680"/>
            <a:ext cx="5832648" cy="6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투자의 성과평가</a:t>
            </a:r>
            <a:endParaRPr lang="ko-KR" altLang="en-US" sz="2000" b="1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gray">
          <a:xfrm>
            <a:off x="468312" y="1448594"/>
            <a:ext cx="8351838" cy="349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0" dirty="0">
                <a:solidFill>
                  <a:schemeClr val="tx2"/>
                </a:solidFill>
                <a:latin typeface="Verdana" pitchFamily="34" charset="0"/>
              </a:rPr>
              <a:t>■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 샤프지수</a:t>
            </a:r>
            <a: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  <a:t>: 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포트폴리오의 추가적인 위험</a:t>
            </a:r>
            <a: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표준편차</a:t>
            </a:r>
            <a: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  <a:t>) 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한 단위에 대한 자본시장 에서의 보상액</a:t>
            </a:r>
            <a: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위험프리미엄</a:t>
            </a:r>
            <a: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  <a:t>)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을 </a:t>
            </a:r>
            <a:r>
              <a:rPr lang="ko-KR" altLang="en-US" sz="1600" b="0" dirty="0" smtClean="0">
                <a:solidFill>
                  <a:schemeClr val="tx2"/>
                </a:solidFill>
                <a:latin typeface="Verdana" pitchFamily="34" charset="0"/>
              </a:rPr>
              <a:t>나타냄</a:t>
            </a:r>
            <a:endParaRPr lang="en-US" altLang="ko-KR" sz="1600" b="0" dirty="0" smtClean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b="0" dirty="0" smtClean="0"/>
              <a:t>-&gt; </a:t>
            </a:r>
            <a:r>
              <a:rPr lang="ko-KR" altLang="en-US" sz="1600" b="0" dirty="0" smtClean="0"/>
              <a:t>위험자산에 투자해서 얻는 초과수익이 얼마인지 나타내는 지표</a:t>
            </a:r>
            <a:endParaRPr lang="ko-KR" altLang="en-US" sz="160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ko-KR" altLang="en-US" sz="1600" b="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ko-KR" altLang="en-US" sz="1600" b="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ko-KR" altLang="en-US" sz="160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ko-KR" altLang="en-US" sz="160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ko-KR" altLang="en-US" sz="160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0" dirty="0">
                <a:solidFill>
                  <a:schemeClr val="tx2"/>
                </a:solidFill>
                <a:latin typeface="Verdana" pitchFamily="34" charset="0"/>
              </a:rPr>
              <a:t>■ 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트레이너지수</a:t>
            </a:r>
            <a: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  <a:t>: </a:t>
            </a:r>
            <a:r>
              <a:rPr lang="ko-KR" altLang="en-US" sz="1600" b="0" dirty="0" err="1">
                <a:solidFill>
                  <a:schemeClr val="tx2"/>
                </a:solidFill>
                <a:latin typeface="Verdana" pitchFamily="34" charset="0"/>
              </a:rPr>
              <a:t>총위험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 대신 체계적 위험을 사용   </a:t>
            </a:r>
            <a:endParaRPr lang="ko-KR" altLang="en-US" sz="160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  <a:t/>
            </a:r>
            <a:b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</a:br>
            <a:endParaRPr lang="en-US" altLang="ko-KR" sz="1600" b="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altLang="ko-KR" sz="1600" dirty="0">
              <a:solidFill>
                <a:schemeClr val="tx2"/>
              </a:solidFill>
              <a:latin typeface="Verdana" pitchFamily="34" charset="0"/>
            </a:endParaRPr>
          </a:p>
        </p:txBody>
      </p:sp>
      <p:pic>
        <p:nvPicPr>
          <p:cNvPr id="14" name="그림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2408113"/>
            <a:ext cx="2016125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185444"/>
            <a:ext cx="2305050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 Box 19"/>
          <p:cNvSpPr txBox="1">
            <a:spLocks noChangeArrowheads="1"/>
          </p:cNvSpPr>
          <p:nvPr/>
        </p:nvSpPr>
        <p:spPr bwMode="gray">
          <a:xfrm>
            <a:off x="1404937" y="5049044"/>
            <a:ext cx="578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l-GR" altLang="ko-KR">
                <a:solidFill>
                  <a:srgbClr val="0033CC"/>
                </a:solidFill>
                <a:latin typeface="Verdana" pitchFamily="34" charset="0"/>
              </a:rPr>
              <a:t>β</a:t>
            </a:r>
            <a:r>
              <a:rPr lang="en-US" altLang="ko-KR" baseline="-25000">
                <a:solidFill>
                  <a:srgbClr val="0033CC"/>
                </a:solidFill>
                <a:latin typeface="Verdana" pitchFamily="34" charset="0"/>
              </a:rPr>
              <a:t>p</a:t>
            </a:r>
            <a:r>
              <a:rPr lang="ko-KR" altLang="en-US">
                <a:solidFill>
                  <a:srgbClr val="0033CC"/>
                </a:solidFill>
                <a:latin typeface="Verdana" pitchFamily="34" charset="0"/>
              </a:rPr>
              <a:t> </a:t>
            </a:r>
            <a:r>
              <a:rPr lang="en-US" altLang="ko-KR">
                <a:solidFill>
                  <a:srgbClr val="0033CC"/>
                </a:solidFill>
                <a:latin typeface="Verdana" pitchFamily="34" charset="0"/>
              </a:rPr>
              <a:t>= COV (R</a:t>
            </a:r>
            <a:r>
              <a:rPr lang="en-US" altLang="ko-KR" baseline="-25000">
                <a:solidFill>
                  <a:srgbClr val="0033CC"/>
                </a:solidFill>
                <a:latin typeface="Verdana" pitchFamily="34" charset="0"/>
              </a:rPr>
              <a:t>p </a:t>
            </a:r>
            <a:r>
              <a:rPr lang="en-US" altLang="ko-KR">
                <a:solidFill>
                  <a:srgbClr val="0033CC"/>
                </a:solidFill>
                <a:latin typeface="Verdana" pitchFamily="34" charset="0"/>
              </a:rPr>
              <a:t>, R</a:t>
            </a:r>
            <a:r>
              <a:rPr lang="en-US" altLang="ko-KR" baseline="-25000">
                <a:solidFill>
                  <a:srgbClr val="0033CC"/>
                </a:solidFill>
                <a:latin typeface="Verdana" pitchFamily="34" charset="0"/>
              </a:rPr>
              <a:t>M</a:t>
            </a:r>
            <a:r>
              <a:rPr lang="en-US" altLang="ko-KR">
                <a:solidFill>
                  <a:srgbClr val="0033CC"/>
                </a:solidFill>
                <a:latin typeface="Verdana" pitchFamily="34" charset="0"/>
              </a:rPr>
              <a:t>)/</a:t>
            </a:r>
            <a:r>
              <a:rPr lang="el-GR" altLang="ko-KR">
                <a:solidFill>
                  <a:srgbClr val="0033CC"/>
                </a:solidFill>
                <a:latin typeface="Verdana" pitchFamily="34" charset="0"/>
              </a:rPr>
              <a:t>σ</a:t>
            </a:r>
            <a:r>
              <a:rPr lang="en-US" altLang="ko-KR" baseline="-25000">
                <a:solidFill>
                  <a:srgbClr val="0033CC"/>
                </a:solidFill>
                <a:latin typeface="Verdana" pitchFamily="34" charset="0"/>
              </a:rPr>
              <a:t>M</a:t>
            </a:r>
            <a:r>
              <a:rPr lang="en-US" altLang="ko-KR" baseline="30000">
                <a:solidFill>
                  <a:srgbClr val="0033CC"/>
                </a:solidFill>
                <a:latin typeface="Verdana" pitchFamily="34" charset="0"/>
              </a:rPr>
              <a:t>2</a:t>
            </a:r>
            <a:endParaRPr lang="ko-KR" altLang="en-US" baseline="30000">
              <a:solidFill>
                <a:srgbClr val="0033CC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기능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12776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/>
              <a:t>자금중개기능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자금잉여집단으로부터 자금을 집합하여 자금부족집단에게 공급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 smtClean="0"/>
              <a:t>2)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수급균형조절기능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투자자에게 다양한 금융 운용수단을 제공하고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차입자에게는</a:t>
            </a:r>
            <a:r>
              <a:rPr lang="ko-KR" altLang="en-US" dirty="0" smtClean="0"/>
              <a:t> 다양한 차입수단을 제공하여 국가경제의 자본형성을 촉진하고 금융상품의 수요와 공급을 균형 있게 조절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 smtClean="0"/>
              <a:t>3)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가격결정기능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금융시장에서 거래되는 금융상품의 신속한 가격결정기능을 수행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 smtClean="0"/>
              <a:t>4) </a:t>
            </a:r>
            <a:r>
              <a:rPr lang="ko-KR" altLang="en-US" b="1" dirty="0" smtClean="0"/>
              <a:t>환금성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유동성 제공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금융상품 보유자에게 유동성을 신속히 제공하고 환금성을 보장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 smtClean="0"/>
              <a:t>5) </a:t>
            </a:r>
            <a:r>
              <a:rPr lang="ko-KR" altLang="en-US" b="1" dirty="0" smtClean="0"/>
              <a:t>파생상품 제공으로 </a:t>
            </a:r>
            <a:r>
              <a:rPr lang="ko-KR" altLang="en-US" b="1" dirty="0" err="1" smtClean="0"/>
              <a:t>리스크</a:t>
            </a:r>
            <a:r>
              <a:rPr lang="ko-KR" altLang="en-US" b="1" dirty="0" smtClean="0"/>
              <a:t> 관리기능</a:t>
            </a:r>
            <a:endParaRPr lang="en-US" altLang="ko-KR" b="1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시장 참여자들에게 다양한 파생금융상품의 거래기회를 위험선호도에 따라 제공함으로써 위험관리기능</a:t>
            </a:r>
            <a:r>
              <a:rPr lang="en-US" altLang="ko-KR" dirty="0" smtClean="0"/>
              <a:t>(Risk-Hedging)</a:t>
            </a:r>
            <a:r>
              <a:rPr lang="ko-KR" altLang="en-US" dirty="0" smtClean="0"/>
              <a:t>을 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6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체계와 분류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금융 시장 구조</a:t>
            </a:r>
            <a:endParaRPr lang="en-US" altLang="ko-KR" b="1" dirty="0" smtClean="0"/>
          </a:p>
          <a:p>
            <a:r>
              <a:rPr lang="ko-KR" altLang="en-US" dirty="0" smtClean="0"/>
              <a:t>금융 시장의 구조는 크게 자금의 조달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운용과 관련하여 전통 금융시장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외환시장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파생금융시장으로 구분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319"/>
            <a:ext cx="7776864" cy="381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8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체계와 분류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청구권 특성에 따른 분류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ko-KR" altLang="en-US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○ </a:t>
            </a:r>
            <a:r>
              <a:rPr lang="ko-KR" altLang="en-US" b="1" dirty="0" smtClean="0"/>
              <a:t>부채시장</a:t>
            </a:r>
            <a:r>
              <a:rPr lang="en-US" altLang="ko-KR" b="1" dirty="0" smtClean="0"/>
              <a:t>(debt market)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은행대출</a:t>
            </a:r>
            <a:r>
              <a:rPr lang="en-US" altLang="ko-KR" dirty="0" smtClean="0"/>
              <a:t>(bank loan)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자금의 융통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일반대출금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중소기업자금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</a:t>
            </a:r>
            <a:r>
              <a:rPr lang="ko-KR" altLang="en-US" dirty="0" smtClean="0"/>
              <a:t>약정만기에 원금과 소정이자 상환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- </a:t>
            </a:r>
            <a:r>
              <a:rPr lang="ko-KR" altLang="en-US" dirty="0" smtClean="0"/>
              <a:t>채권발행 </a:t>
            </a:r>
            <a:r>
              <a:rPr lang="en-US" altLang="ko-KR" dirty="0" smtClean="0"/>
              <a:t>(bond issuance)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직접개인 발행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금융기관의 채권인수를 통해 자금 조달</a:t>
            </a:r>
          </a:p>
          <a:p>
            <a:r>
              <a:rPr lang="ko-KR" altLang="en-US" dirty="0" smtClean="0"/>
              <a:t>           약정만기에 원리금 상환</a:t>
            </a:r>
            <a:endParaRPr lang="en-US" altLang="ko-KR" dirty="0" smtClean="0"/>
          </a:p>
          <a:p>
            <a:r>
              <a:rPr lang="en-US" altLang="ko-KR" dirty="0" smtClean="0"/>
              <a:t>	 </a:t>
            </a:r>
            <a:r>
              <a:rPr lang="ko-KR" altLang="en-US" dirty="0" smtClean="0"/>
              <a:t>기업 청산 시 </a:t>
            </a:r>
            <a:r>
              <a:rPr lang="ko-KR" altLang="en-US" b="1" dirty="0" smtClean="0"/>
              <a:t>우선 </a:t>
            </a:r>
            <a:r>
              <a:rPr lang="ko-KR" altLang="en-US" b="1" dirty="0" err="1" smtClean="0"/>
              <a:t>변제권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행사</a:t>
            </a:r>
          </a:p>
          <a:p>
            <a:endParaRPr lang="ko-KR" altLang="en-US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○ </a:t>
            </a:r>
            <a:r>
              <a:rPr lang="ko-KR" altLang="en-US" b="1" dirty="0" smtClean="0"/>
              <a:t>주식시장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기업의 순이익과 자산에 대한 주주의 지분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주식소유자는 배당청구권 및 잔여재산 청구권 행사 가능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국내 주식시장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증권거래소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코스닥</a:t>
            </a:r>
            <a:r>
              <a:rPr lang="en-US" altLang="ko-KR" dirty="0" smtClean="0"/>
              <a:t>(KOSDAQ),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주식시장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- </a:t>
            </a:r>
            <a:r>
              <a:rPr lang="ko-KR" altLang="en-US" dirty="0" smtClean="0"/>
              <a:t>잔여 자산에 대해 </a:t>
            </a:r>
            <a:r>
              <a:rPr lang="ko-KR" altLang="en-US" b="1" dirty="0" smtClean="0"/>
              <a:t>지분권</a:t>
            </a:r>
            <a:r>
              <a:rPr lang="ko-KR" altLang="en-US" dirty="0" smtClean="0"/>
              <a:t> 행사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04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체계와 분류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청구권 특성에 따른 분류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ko-KR" altLang="en-US" dirty="0" smtClean="0"/>
          </a:p>
          <a:p>
            <a:r>
              <a:rPr lang="ko-KR" altLang="en-US" dirty="0" smtClean="0"/>
              <a:t>       </a:t>
            </a:r>
            <a:r>
              <a:rPr lang="ko-KR" altLang="en-US" b="1" dirty="0" smtClean="0"/>
              <a:t>  ○복합형시장</a:t>
            </a:r>
          </a:p>
          <a:p>
            <a:r>
              <a:rPr lang="ko-KR" altLang="en-US" dirty="0" smtClean="0"/>
              <a:t>    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전환사채</a:t>
            </a:r>
            <a:r>
              <a:rPr lang="en-US" altLang="ko-KR" dirty="0" smtClean="0"/>
              <a:t>(Convertible Bond, CB)  </a:t>
            </a:r>
          </a:p>
          <a:p>
            <a:r>
              <a:rPr lang="en-US" altLang="ko-KR" dirty="0" smtClean="0"/>
              <a:t>              : </a:t>
            </a:r>
            <a:r>
              <a:rPr lang="ko-KR" altLang="en-US" dirty="0" smtClean="0"/>
              <a:t>부채를 주식으로 전환할 수 있는 권리가 부여된 채권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    </a:t>
            </a:r>
            <a:r>
              <a:rPr lang="ko-KR" altLang="en-US" dirty="0" smtClean="0"/>
              <a:t>안정적 이자수익 보장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    </a:t>
            </a:r>
            <a:r>
              <a:rPr lang="ko-KR" altLang="en-US" dirty="0" smtClean="0"/>
              <a:t>주가 상승 시  채권자는 원리금 청구권 포기 후 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        </a:t>
            </a:r>
            <a:r>
              <a:rPr lang="ko-KR" altLang="en-US" dirty="0" smtClean="0"/>
              <a:t>주식으로 바꾸어 시세차익 가능 채권자에게 유리한 투자</a:t>
            </a:r>
            <a:r>
              <a:rPr lang="en-US" altLang="ko-KR" dirty="0" smtClean="0"/>
              <a:t>.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   - </a:t>
            </a:r>
            <a:r>
              <a:rPr lang="ko-KR" altLang="en-US" dirty="0" smtClean="0"/>
              <a:t>신주인수권부사채</a:t>
            </a:r>
            <a:r>
              <a:rPr lang="en-US" altLang="ko-KR" dirty="0" smtClean="0"/>
              <a:t>(Bond with Warrant, BW)</a:t>
            </a:r>
          </a:p>
          <a:p>
            <a:r>
              <a:rPr lang="en-US" altLang="ko-KR" dirty="0" smtClean="0"/>
              <a:t>                 : </a:t>
            </a:r>
            <a:r>
              <a:rPr lang="ko-KR" altLang="en-US" dirty="0" smtClean="0"/>
              <a:t>새로 발행되는 신주를 인수할 수 있는 권리가 부여된 사채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   </a:t>
            </a:r>
            <a:r>
              <a:rPr lang="ko-KR" altLang="en-US" dirty="0" smtClean="0"/>
              <a:t>주가 상승 시  채권자는 그 부채에 정해진 가격으로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       </a:t>
            </a:r>
            <a:r>
              <a:rPr lang="ko-KR" altLang="en-US" dirty="0" smtClean="0"/>
              <a:t>신주를 인수할 수 있으므로 유리한 투자기회를 갖게 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6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1240</Words>
  <Application>Microsoft Office PowerPoint</Application>
  <PresentationFormat>화면 슬라이드 쇼(4:3)</PresentationFormat>
  <Paragraphs>499</Paragraphs>
  <Slides>50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금융상품 - 주식</vt:lpstr>
      <vt:lpstr>금융시장 및 분류</vt:lpstr>
      <vt:lpstr>금융과 금융 시장</vt:lpstr>
      <vt:lpstr>금융 거래 수단</vt:lpstr>
      <vt:lpstr>금융 시장의 기능</vt:lpstr>
      <vt:lpstr>금융 시장의 기능</vt:lpstr>
      <vt:lpstr>금융 시장의 체계와 분류</vt:lpstr>
      <vt:lpstr>금융 시장의 체계와 분류</vt:lpstr>
      <vt:lpstr>금융 시장의 체계와 분류</vt:lpstr>
      <vt:lpstr>금융 시장의 체계와 분류</vt:lpstr>
      <vt:lpstr>금융 시장의 체계와 분류</vt:lpstr>
      <vt:lpstr>금융 시장의 체계와 분류</vt:lpstr>
      <vt:lpstr>주식시장 및 분류</vt:lpstr>
      <vt:lpstr>투자란</vt:lpstr>
      <vt:lpstr>주식 - 투자란</vt:lpstr>
      <vt:lpstr>주식시장</vt:lpstr>
      <vt:lpstr>증권시장의 분류</vt:lpstr>
      <vt:lpstr>발행시장의 구조</vt:lpstr>
      <vt:lpstr>발행방법</vt:lpstr>
      <vt:lpstr>간접발행의 유형</vt:lpstr>
      <vt:lpstr>주식발행의 유형</vt:lpstr>
      <vt:lpstr>주식발행의 유형</vt:lpstr>
      <vt:lpstr>주식발행의 유형</vt:lpstr>
      <vt:lpstr>배당락 및 권리락 </vt:lpstr>
      <vt:lpstr>배당락 및 권리락 </vt:lpstr>
      <vt:lpstr>유통시장의 매매거래제도</vt:lpstr>
      <vt:lpstr>유통시장의 종류</vt:lpstr>
      <vt:lpstr>유통시장의 매매거래제도</vt:lpstr>
      <vt:lpstr>유통시장의 매매거래제도</vt:lpstr>
      <vt:lpstr>유통시장의 매매거래제도</vt:lpstr>
      <vt:lpstr>유통시장의 매매거래제도</vt:lpstr>
      <vt:lpstr>유통시장의 매매거래제도</vt:lpstr>
      <vt:lpstr>유통시장의 매매거래제도</vt:lpstr>
      <vt:lpstr>주가지수</vt:lpstr>
      <vt:lpstr>주가지수</vt:lpstr>
      <vt:lpstr>주가지수</vt:lpstr>
      <vt:lpstr>한국의 주가지수</vt:lpstr>
      <vt:lpstr>한국의 주가지수</vt:lpstr>
      <vt:lpstr>해외의 주가지수</vt:lpstr>
      <vt:lpstr>해외의 주가지수</vt:lpstr>
      <vt:lpstr>Fixed income, Currency, and Commodity</vt:lpstr>
      <vt:lpstr>Fixed income, Currency, and Commodity</vt:lpstr>
      <vt:lpstr>Fixed income, Currency, and Commodity</vt:lpstr>
      <vt:lpstr>수익률과 통계지표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금융상품 - 주식, 선물, 옵션</dc:title>
  <dc:creator>cyshin</dc:creator>
  <cp:lastModifiedBy>cyshin</cp:lastModifiedBy>
  <cp:revision>61</cp:revision>
  <dcterms:created xsi:type="dcterms:W3CDTF">2020-12-14T05:27:06Z</dcterms:created>
  <dcterms:modified xsi:type="dcterms:W3CDTF">2021-01-20T02:20:02Z</dcterms:modified>
</cp:coreProperties>
</file>