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7"/>
  </p:notesMasterIdLst>
  <p:sldIdLst>
    <p:sldId id="256" r:id="rId2"/>
    <p:sldId id="299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00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7" r:id="rId25"/>
    <p:sldId id="288" r:id="rId26"/>
    <p:sldId id="284" r:id="rId27"/>
    <p:sldId id="285" r:id="rId28"/>
    <p:sldId id="286" r:id="rId29"/>
    <p:sldId id="290" r:id="rId30"/>
    <p:sldId id="291" r:id="rId31"/>
    <p:sldId id="292" r:id="rId32"/>
    <p:sldId id="307" r:id="rId33"/>
    <p:sldId id="293" r:id="rId34"/>
    <p:sldId id="294" r:id="rId35"/>
    <p:sldId id="302" r:id="rId36"/>
    <p:sldId id="308" r:id="rId37"/>
    <p:sldId id="295" r:id="rId38"/>
    <p:sldId id="296" r:id="rId39"/>
    <p:sldId id="297" r:id="rId40"/>
    <p:sldId id="298" r:id="rId41"/>
    <p:sldId id="301" r:id="rId42"/>
    <p:sldId id="305" r:id="rId43"/>
    <p:sldId id="306" r:id="rId44"/>
    <p:sldId id="304" r:id="rId45"/>
    <p:sldId id="309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75940" autoAdjust="0"/>
  </p:normalViewPr>
  <p:slideViewPr>
    <p:cSldViewPr>
      <p:cViewPr>
        <p:scale>
          <a:sx n="75" d="100"/>
          <a:sy n="75" d="100"/>
        </p:scale>
        <p:origin x="-162" y="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2EB1B-F571-406C-9A9F-8FD733578FE4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FF09F-4F94-44AD-95DC-3726D139A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78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선물과 비슷한 개념으로 선도라는 것이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선물과 선도의 가장 큰 차이는 </a:t>
            </a:r>
            <a:r>
              <a:rPr lang="ko-KR" altLang="en-US" dirty="0" err="1" smtClean="0"/>
              <a:t>청산소</a:t>
            </a:r>
            <a:r>
              <a:rPr lang="ko-KR" altLang="en-US" dirty="0" smtClean="0"/>
              <a:t> 존재의 유무입니다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선물거래는 </a:t>
            </a:r>
            <a:r>
              <a:rPr lang="ko-KR" altLang="en-US" dirty="0" err="1" smtClean="0"/>
              <a:t>청산소가</a:t>
            </a:r>
            <a:r>
              <a:rPr lang="ko-KR" altLang="en-US" dirty="0" smtClean="0"/>
              <a:t> 있어 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거래가 표준화되어 있고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증거금을 통해 계약이행을 보증하고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매일 손익정산이 이루어지며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만기에 실물인수 대신 차액정산으로 계약</a:t>
            </a:r>
            <a:r>
              <a:rPr lang="ko-KR" altLang="en-US" baseline="0" dirty="0" smtClean="0"/>
              <a:t> 종료됩니다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FF09F-4F94-44AD-95DC-3726D139AF1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00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FF09F-4F94-44AD-95DC-3726D139AF1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00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FF09F-4F94-44AD-95DC-3726D139AF1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00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행사가격이 내재가치</a:t>
            </a:r>
            <a:endParaRPr lang="en-US" altLang="ko-KR" dirty="0" smtClean="0"/>
          </a:p>
          <a:p>
            <a:r>
              <a:rPr lang="ko-KR" altLang="en-US" dirty="0" smtClean="0"/>
              <a:t>변동성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이자율이 외재가치에 영향을 미침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FF09F-4F94-44AD-95DC-3726D139AF1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00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내재가치가 </a:t>
            </a:r>
            <a:r>
              <a:rPr lang="en-US" altLang="ko-KR" dirty="0" smtClean="0"/>
              <a:t>+</a:t>
            </a:r>
            <a:r>
              <a:rPr lang="ko-KR" altLang="en-US" dirty="0" smtClean="0"/>
              <a:t>인 경우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내가격</a:t>
            </a:r>
            <a:r>
              <a:rPr lang="en-US" altLang="ko-KR" baseline="0" dirty="0" smtClean="0"/>
              <a:t>,</a:t>
            </a:r>
          </a:p>
          <a:p>
            <a:r>
              <a:rPr lang="ko-KR" altLang="en-US" dirty="0" smtClean="0"/>
              <a:t>내재가치가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인 경우 </a:t>
            </a:r>
            <a:r>
              <a:rPr lang="ko-KR" altLang="en-US" dirty="0" err="1" smtClean="0"/>
              <a:t>외가격</a:t>
            </a:r>
            <a:endParaRPr lang="en-US" altLang="ko-KR" dirty="0" smtClean="0"/>
          </a:p>
          <a:p>
            <a:r>
              <a:rPr lang="ko-KR" altLang="en-US" dirty="0" smtClean="0"/>
              <a:t>주가와 행사가격이 일치하는 경우 </a:t>
            </a:r>
            <a:r>
              <a:rPr lang="ko-KR" altLang="en-US" dirty="0" err="1" smtClean="0"/>
              <a:t>등가격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등가격일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시간가치가 가장 큰 형태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FF09F-4F94-44AD-95DC-3726D139AF1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00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FF09F-4F94-44AD-95DC-3726D139AF1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00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FF09F-4F94-44AD-95DC-3726D139AF1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00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FF09F-4F94-44AD-95DC-3726D139AF1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00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FF09F-4F94-44AD-95DC-3726D139AF1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00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FF09F-4F94-44AD-95DC-3726D139AF1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00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앞에서 본 기초자산가격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행사가격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무위험</a:t>
            </a:r>
            <a:r>
              <a:rPr lang="ko-KR" altLang="en-US" dirty="0" smtClean="0"/>
              <a:t> 이자율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변동성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만기가</a:t>
            </a:r>
            <a:endParaRPr lang="en-US" altLang="ko-KR" dirty="0" smtClean="0"/>
          </a:p>
          <a:p>
            <a:r>
              <a:rPr lang="ko-KR" altLang="en-US" dirty="0" smtClean="0"/>
              <a:t>블랙 </a:t>
            </a:r>
            <a:r>
              <a:rPr lang="ko-KR" altLang="en-US" dirty="0" err="1" smtClean="0"/>
              <a:t>숄즈</a:t>
            </a:r>
            <a:r>
              <a:rPr lang="ko-KR" altLang="en-US" dirty="0" smtClean="0"/>
              <a:t> 모형에서 사용되는 것을 알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또한 </a:t>
            </a:r>
            <a:r>
              <a:rPr lang="ko-KR" altLang="en-US" dirty="0" err="1" smtClean="0"/>
              <a:t>풋콜</a:t>
            </a:r>
            <a:r>
              <a:rPr lang="ko-KR" altLang="en-US" dirty="0" smtClean="0"/>
              <a:t> 패리티를 이용해서 둘 중 하나의 값만 알아도 나머지를 구할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FF09F-4F94-44AD-95DC-3726D139AF1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00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롱 포지션은 선물 가격이 상승할 것이라고 예상하고 매수하는 투자입니다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반대로 </a:t>
            </a:r>
            <a:r>
              <a:rPr lang="ko-KR" altLang="en-US" dirty="0" err="1" smtClean="0"/>
              <a:t>숏</a:t>
            </a:r>
            <a:r>
              <a:rPr lang="ko-KR" altLang="en-US" dirty="0" smtClean="0"/>
              <a:t> 포지션은 선물 가격이 하락할 것이라고 예상하고 매도하는 투자입니다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FF09F-4F94-44AD-95DC-3726D139AF1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00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깊은 외가격일 경우 델타는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 가깝고</a:t>
            </a:r>
            <a:endParaRPr lang="en-US" altLang="ko-KR" dirty="0" smtClean="0"/>
          </a:p>
          <a:p>
            <a:r>
              <a:rPr lang="ko-KR" altLang="en-US" dirty="0" smtClean="0"/>
              <a:t>깊은 </a:t>
            </a:r>
            <a:r>
              <a:rPr lang="ko-KR" altLang="en-US" dirty="0" err="1" smtClean="0"/>
              <a:t>내가격일</a:t>
            </a:r>
            <a:r>
              <a:rPr lang="ko-KR" altLang="en-US" dirty="0" smtClean="0"/>
              <a:t> 경우 델타는 </a:t>
            </a:r>
            <a:r>
              <a:rPr lang="en-US" altLang="ko-KR" dirty="0" smtClean="0"/>
              <a:t>1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에 가깝습니다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기초자산의 가격이 상승하면 델타는 상승합니다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</a:t>
            </a:r>
            <a:r>
              <a:rPr lang="ko-KR" altLang="en-US" dirty="0" err="1" smtClean="0"/>
              <a:t>콜옵션은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가까워지고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풋옵션은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 가까워집니다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옵션이 만기일에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내가격으로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종료될 확률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즉 옵션을 행사할 확률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헤지를 위한 대상자산의 수를 구할 때 사용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델타 중립 포지션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FF09F-4F94-44AD-95DC-3726D139AF1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00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FF09F-4F94-44AD-95DC-3726D139AF1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00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풋</a:t>
            </a:r>
            <a:r>
              <a:rPr lang="ko-KR" altLang="en-US" dirty="0" smtClean="0"/>
              <a:t> 매수는 자산의 급변을 바라는 포지션으로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감마값을</a:t>
            </a:r>
            <a:r>
              <a:rPr lang="ko-KR" altLang="en-US" dirty="0" smtClean="0"/>
              <a:t> 가지므로 그래프 위에 있고</a:t>
            </a:r>
            <a:endParaRPr lang="en-US" altLang="ko-KR" dirty="0" smtClean="0"/>
          </a:p>
          <a:p>
            <a:r>
              <a:rPr lang="ko-KR" altLang="en-US" dirty="0" smtClean="0"/>
              <a:t>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풋</a:t>
            </a:r>
            <a:r>
              <a:rPr lang="ko-KR" altLang="en-US" dirty="0" smtClean="0"/>
              <a:t> 매도는 자산의 안정을 바라는 포지션으로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감마값을</a:t>
            </a:r>
            <a:r>
              <a:rPr lang="ko-KR" altLang="en-US" dirty="0" smtClean="0"/>
              <a:t> 가지므로 그래프 아래쪽에 위치합니다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감마는 기울기의 </a:t>
            </a:r>
            <a:r>
              <a:rPr lang="ko-KR" altLang="en-US" dirty="0" err="1" smtClean="0"/>
              <a:t>변화도를</a:t>
            </a:r>
            <a:r>
              <a:rPr lang="ko-KR" altLang="en-US" dirty="0" smtClean="0"/>
              <a:t> 나타내기 때문에 등가격일 때 가장 큰 값을 가지고</a:t>
            </a:r>
            <a:endParaRPr lang="en-US" altLang="ko-KR" dirty="0" smtClean="0"/>
          </a:p>
          <a:p>
            <a:r>
              <a:rPr lang="ko-KR" altLang="en-US" dirty="0" err="1" smtClean="0"/>
              <a:t>내가격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외가격일 때 감소합니다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만기일이 가까워질수록 </a:t>
            </a:r>
            <a:r>
              <a:rPr lang="ko-KR" altLang="en-US" dirty="0" err="1" smtClean="0"/>
              <a:t>내가격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외가격</a:t>
            </a:r>
            <a:r>
              <a:rPr lang="ko-KR" altLang="en-US" dirty="0" smtClean="0"/>
              <a:t> 옵션의 감마가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 가까워지는 이유는</a:t>
            </a:r>
            <a:endParaRPr lang="en-US" altLang="ko-KR" dirty="0" smtClean="0"/>
          </a:p>
          <a:p>
            <a:r>
              <a:rPr lang="ko-KR" altLang="en-US" dirty="0" err="1" smtClean="0"/>
              <a:t>내가격이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외가격으로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외가격이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내가격으로</a:t>
            </a:r>
            <a:r>
              <a:rPr lang="ko-KR" altLang="en-US" dirty="0" smtClean="0"/>
              <a:t> 바뀔 가능성이 낮아짐을 의미합니다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반면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등가격</a:t>
            </a:r>
            <a:r>
              <a:rPr lang="ko-KR" altLang="en-US" dirty="0" smtClean="0"/>
              <a:t> 옵션은 만기가 가까워질수록 급격히 상승합니다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이는 만기에 가격변동이 커서 차익을 노리는 투기세력이 많아지는 것을 의미합니다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FF09F-4F94-44AD-95DC-3726D139AF1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00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FF09F-4F94-44AD-95DC-3726D139AF1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002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델타위험이나 감마위험이 없는 포지션일지라도 </a:t>
            </a:r>
            <a:r>
              <a:rPr lang="ko-KR" altLang="en-US" dirty="0" err="1" smtClean="0"/>
              <a:t>베가위험이</a:t>
            </a:r>
            <a:r>
              <a:rPr lang="ko-KR" altLang="en-US" dirty="0" smtClean="0"/>
              <a:t> 존재함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하지만 변동성 측정이 어렵기 때문에 실제로는 델타나 감마보다 덜 중요하게 취급되는 경향이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FF09F-4F94-44AD-95DC-3726D139AF1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002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FF09F-4F94-44AD-95DC-3726D139AF1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002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FF09F-4F94-44AD-95DC-3726D139AF1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002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내가격일</a:t>
            </a:r>
            <a:r>
              <a:rPr lang="ko-KR" altLang="en-US" dirty="0" smtClean="0"/>
              <a:t> 경우 현재시점에서 </a:t>
            </a:r>
            <a:r>
              <a:rPr lang="ko-KR" altLang="en-US" dirty="0" err="1" smtClean="0"/>
              <a:t>반대매매하면</a:t>
            </a:r>
            <a:r>
              <a:rPr lang="ko-KR" altLang="en-US" dirty="0" smtClean="0"/>
              <a:t> 손익은 제로가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내재가치가 있어 만기일에 행사할 가능성이 많습니다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등가격일 경우 현재시점에서 </a:t>
            </a:r>
            <a:r>
              <a:rPr lang="ko-KR" altLang="en-US" dirty="0" err="1" smtClean="0"/>
              <a:t>반대매매하면</a:t>
            </a:r>
            <a:r>
              <a:rPr lang="ko-KR" altLang="en-US" dirty="0" smtClean="0"/>
              <a:t> 손익은 제로가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만약 주가변동 없이 만기가 되면 프리미엄 만큼 손해가  됩니다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외가격의</a:t>
            </a:r>
            <a:r>
              <a:rPr lang="ko-KR" altLang="en-US" dirty="0" smtClean="0"/>
              <a:t> 경우 현재시점에서 반대매매 하면 손익은 제로가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프리미엄은 가장 적게 지불하지만 수익을 </a:t>
            </a:r>
            <a:r>
              <a:rPr lang="ko-KR" altLang="en-US" dirty="0" err="1" smtClean="0"/>
              <a:t>내기위해서는</a:t>
            </a:r>
            <a:r>
              <a:rPr lang="ko-KR" altLang="en-US" dirty="0" smtClean="0"/>
              <a:t> 크게 움직여야 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FF09F-4F94-44AD-95DC-3726D139AF1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002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내가격인</a:t>
            </a:r>
            <a:r>
              <a:rPr lang="ko-KR" altLang="en-US" dirty="0" smtClean="0"/>
              <a:t> 옵션을 주가 </a:t>
            </a:r>
            <a:r>
              <a:rPr lang="en-US" altLang="ko-KR" dirty="0" smtClean="0"/>
              <a:t>140</a:t>
            </a:r>
            <a:r>
              <a:rPr lang="ko-KR" altLang="en-US" dirty="0" smtClean="0"/>
              <a:t>포인트에서 프리미엄 </a:t>
            </a:r>
            <a:r>
              <a:rPr lang="en-US" altLang="ko-KR" dirty="0" smtClean="0"/>
              <a:t>10.90</a:t>
            </a:r>
            <a:r>
              <a:rPr lang="ko-KR" altLang="en-US" dirty="0" smtClean="0"/>
              <a:t>포인트를 주고 구입한 후 주가가 하루에 </a:t>
            </a:r>
            <a:r>
              <a:rPr lang="en-US" altLang="ko-KR" dirty="0" smtClean="0"/>
              <a:t>15% </a:t>
            </a:r>
            <a:r>
              <a:rPr lang="ko-KR" altLang="en-US" dirty="0" smtClean="0"/>
              <a:t>상승하면 하루에 </a:t>
            </a:r>
            <a:r>
              <a:rPr lang="en-US" altLang="ko-KR" dirty="0" smtClean="0"/>
              <a:t>190%</a:t>
            </a:r>
            <a:r>
              <a:rPr lang="ko-KR" altLang="en-US" dirty="0" smtClean="0"/>
              <a:t>의 수익률이 발생합니다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만기까지 보유 시 만기일 종가가 </a:t>
            </a:r>
            <a:r>
              <a:rPr lang="en-US" altLang="ko-KR" dirty="0" smtClean="0"/>
              <a:t>140.90</a:t>
            </a:r>
            <a:r>
              <a:rPr lang="ko-KR" altLang="en-US" baseline="0" dirty="0" smtClean="0"/>
              <a:t> 보다 높아야 이익이 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등가격인</a:t>
            </a:r>
            <a:r>
              <a:rPr lang="ko-KR" altLang="en-US" baseline="0" dirty="0" smtClean="0"/>
              <a:t> 옵션을 주가 </a:t>
            </a:r>
            <a:r>
              <a:rPr lang="en-US" altLang="ko-KR" baseline="0" dirty="0" smtClean="0"/>
              <a:t>140</a:t>
            </a:r>
            <a:r>
              <a:rPr lang="ko-KR" altLang="en-US" baseline="0" dirty="0" smtClean="0"/>
              <a:t>포인트에서 프리미엄 </a:t>
            </a:r>
            <a:r>
              <a:rPr lang="en-US" altLang="ko-KR" baseline="0" dirty="0" smtClean="0"/>
              <a:t>3.65</a:t>
            </a:r>
            <a:r>
              <a:rPr lang="ko-KR" altLang="en-US" baseline="0" dirty="0" smtClean="0"/>
              <a:t>포인트를 주고 구입한 후 주가가 하루에 </a:t>
            </a:r>
            <a:r>
              <a:rPr lang="en-US" altLang="ko-KR" baseline="0" dirty="0" smtClean="0"/>
              <a:t>15%</a:t>
            </a:r>
            <a:r>
              <a:rPr lang="ko-KR" altLang="en-US" baseline="0" dirty="0" smtClean="0"/>
              <a:t> 상승하면 하루에 </a:t>
            </a:r>
            <a:r>
              <a:rPr lang="en-US" altLang="ko-KR" baseline="0" dirty="0" smtClean="0"/>
              <a:t>490%</a:t>
            </a:r>
            <a:r>
              <a:rPr lang="ko-KR" altLang="en-US" baseline="0" dirty="0" smtClean="0"/>
              <a:t>의 수익이 발생합니다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만기까지 보유 시 만기일 종가가 </a:t>
            </a:r>
            <a:r>
              <a:rPr lang="en-US" altLang="ko-KR" dirty="0" smtClean="0"/>
              <a:t>143.65</a:t>
            </a:r>
            <a:r>
              <a:rPr lang="ko-KR" altLang="en-US" dirty="0" smtClean="0"/>
              <a:t>보다 높아야 이익이 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외가격인</a:t>
            </a:r>
            <a:r>
              <a:rPr lang="ko-KR" altLang="en-US" baseline="0" dirty="0" smtClean="0"/>
              <a:t> 옵션을 주가 </a:t>
            </a:r>
            <a:r>
              <a:rPr lang="en-US" altLang="ko-KR" baseline="0" dirty="0" smtClean="0"/>
              <a:t>140</a:t>
            </a:r>
            <a:r>
              <a:rPr lang="ko-KR" altLang="en-US" baseline="0" dirty="0" smtClean="0"/>
              <a:t>포인트에서 프리미엄 </a:t>
            </a:r>
            <a:r>
              <a:rPr lang="en-US" altLang="ko-KR" baseline="0" dirty="0" smtClean="0"/>
              <a:t>0.65</a:t>
            </a:r>
            <a:r>
              <a:rPr lang="ko-KR" altLang="en-US" baseline="0" dirty="0" smtClean="0"/>
              <a:t>포인트를 주고 구입한 후 주가가 하루에 </a:t>
            </a:r>
            <a:r>
              <a:rPr lang="en-US" altLang="ko-KR" baseline="0" dirty="0" smtClean="0"/>
              <a:t>15%</a:t>
            </a:r>
            <a:r>
              <a:rPr lang="ko-KR" altLang="en-US" baseline="0" dirty="0" smtClean="0"/>
              <a:t> 상승하면 하루에 </a:t>
            </a:r>
            <a:r>
              <a:rPr lang="en-US" altLang="ko-KR" baseline="0" dirty="0" smtClean="0"/>
              <a:t>1750%</a:t>
            </a:r>
            <a:r>
              <a:rPr lang="ko-KR" altLang="en-US" baseline="0" dirty="0" smtClean="0"/>
              <a:t>의 수익이 발생합니다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만기까지 보유 시 만기일 종가가 </a:t>
            </a:r>
            <a:r>
              <a:rPr lang="en-US" altLang="ko-KR" dirty="0" smtClean="0"/>
              <a:t>150.65</a:t>
            </a:r>
            <a:r>
              <a:rPr lang="ko-KR" altLang="en-US" dirty="0" smtClean="0"/>
              <a:t>보다 높아야 이익이 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요약하자면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외가격</a:t>
            </a:r>
            <a:r>
              <a:rPr lang="ko-KR" altLang="en-US" baseline="0" dirty="0" smtClean="0"/>
              <a:t> 옵션은 </a:t>
            </a:r>
            <a:r>
              <a:rPr lang="ko-KR" altLang="en-US" baseline="0" dirty="0" err="1" smtClean="0"/>
              <a:t>레버리지가</a:t>
            </a:r>
            <a:r>
              <a:rPr lang="ko-KR" altLang="en-US" baseline="0" dirty="0" smtClean="0"/>
              <a:t> 높아 적은 프리미엄으로 높은 수익률을 낼 수 있지만 가능성이 낮고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err="1" smtClean="0"/>
              <a:t>내가격</a:t>
            </a:r>
            <a:r>
              <a:rPr lang="ko-KR" altLang="en-US" baseline="0" dirty="0" smtClean="0"/>
              <a:t> 옵션은 프리미엄을 모두 날리는 위험은 적지만 수익률 역시 비교적 적습니다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FF09F-4F94-44AD-95DC-3726D139AF1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002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FF09F-4F94-44AD-95DC-3726D139AF1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00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/>
              <a:t>청산</a:t>
            </a:r>
            <a:r>
              <a:rPr lang="ko-KR" altLang="en-US" dirty="0" smtClean="0"/>
              <a:t>이란 사거나 팔았던 계약을 정리하는 것을 말합니다</a:t>
            </a:r>
            <a:r>
              <a:rPr lang="en-US" altLang="ko-KR" dirty="0" smtClean="0"/>
              <a:t>.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전매</a:t>
            </a:r>
            <a:r>
              <a:rPr lang="ko-KR" altLang="en-US" dirty="0" smtClean="0"/>
              <a:t>는 매수한 계약을 청산하는 것을 말합니다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일반적인 현물을 매도하는 것과 같이 선물의 일부 혹은 전부를 파는 것을 말합니다</a:t>
            </a:r>
            <a:r>
              <a:rPr lang="en-US" altLang="ko-KR" dirty="0" smtClean="0"/>
              <a:t>.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환매</a:t>
            </a:r>
            <a:r>
              <a:rPr lang="ko-KR" altLang="en-US" dirty="0" smtClean="0"/>
              <a:t>는</a:t>
            </a:r>
            <a:r>
              <a:rPr lang="ko-KR" altLang="en-US" baseline="0" dirty="0" smtClean="0"/>
              <a:t> 외상으로 먼저 팔고 나중에 반대 포지션을 매수해서 갚는 것을 말합니다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endParaRPr lang="en-US" altLang="ko-KR" b="1" baseline="0" dirty="0" smtClean="0"/>
          </a:p>
          <a:p>
            <a:r>
              <a:rPr lang="ko-KR" altLang="en-US" b="1" dirty="0" smtClean="0"/>
              <a:t>미결제 약정</a:t>
            </a:r>
            <a:r>
              <a:rPr lang="ko-KR" altLang="en-US" dirty="0" smtClean="0"/>
              <a:t>은 특정 </a:t>
            </a:r>
            <a:r>
              <a:rPr lang="ko-KR" altLang="en-US" dirty="0" err="1" smtClean="0"/>
              <a:t>결제월을</a:t>
            </a:r>
            <a:r>
              <a:rPr lang="ko-KR" altLang="en-US" dirty="0" smtClean="0"/>
              <a:t> 만기로 하는 계약이 만기 이전의 </a:t>
            </a:r>
            <a:r>
              <a:rPr lang="ko-KR" altLang="en-US" dirty="0" err="1" smtClean="0"/>
              <a:t>기간동안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반대매매</a:t>
            </a:r>
            <a:r>
              <a:rPr lang="ko-KR" altLang="en-US" baseline="0" dirty="0" err="1" smtClean="0"/>
              <a:t>되지</a:t>
            </a:r>
            <a:r>
              <a:rPr lang="ko-KR" altLang="en-US" baseline="0" dirty="0" smtClean="0"/>
              <a:t> 않고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남아있는 수량을 말합니다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미결제 약정의 증가는 변동성이 커짐을 의미합니다</a:t>
            </a:r>
            <a:r>
              <a:rPr lang="en-US" altLang="ko-KR" baseline="0" dirty="0" smtClean="0"/>
              <a:t>.</a:t>
            </a:r>
          </a:p>
          <a:p>
            <a:endParaRPr lang="en-US" altLang="ko-KR" b="1" baseline="0" dirty="0" smtClean="0"/>
          </a:p>
          <a:p>
            <a:r>
              <a:rPr lang="ko-KR" altLang="en-US" b="1" baseline="0" dirty="0" err="1" smtClean="0"/>
              <a:t>베이시스</a:t>
            </a:r>
            <a:r>
              <a:rPr lang="ko-KR" altLang="en-US" baseline="0" dirty="0" err="1" smtClean="0"/>
              <a:t>란</a:t>
            </a:r>
            <a:r>
              <a:rPr lang="ko-KR" altLang="en-US" baseline="0" dirty="0" smtClean="0"/>
              <a:t> 선물가격과 현물가격의 차이를 말합니다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일반적으로 선물의 가격이 현물의 가격보다 높은데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이러한 상황을 </a:t>
            </a:r>
            <a:r>
              <a:rPr lang="ko-KR" altLang="en-US" b="1" baseline="0" dirty="0" err="1" smtClean="0"/>
              <a:t>콘탱고</a:t>
            </a:r>
            <a:r>
              <a:rPr lang="ko-KR" altLang="en-US" baseline="0" dirty="0" err="1" smtClean="0"/>
              <a:t>라고</a:t>
            </a:r>
            <a:r>
              <a:rPr lang="ko-KR" altLang="en-US" baseline="0" dirty="0" smtClean="0"/>
              <a:t> 합니다</a:t>
            </a:r>
            <a:r>
              <a:rPr lang="en-US" altLang="ko-KR" baseline="0" dirty="0" smtClean="0"/>
              <a:t>.</a:t>
            </a:r>
          </a:p>
          <a:p>
            <a:endParaRPr lang="en-US" altLang="ko-KR" b="1" baseline="0" dirty="0" smtClean="0"/>
          </a:p>
          <a:p>
            <a:r>
              <a:rPr lang="ko-KR" altLang="en-US" b="1" baseline="0" dirty="0" err="1" smtClean="0"/>
              <a:t>백워데이션</a:t>
            </a:r>
            <a:r>
              <a:rPr lang="ko-KR" altLang="en-US" baseline="0" dirty="0" err="1" smtClean="0"/>
              <a:t>이란</a:t>
            </a:r>
            <a:r>
              <a:rPr lang="ko-KR" altLang="en-US" baseline="0" dirty="0" smtClean="0"/>
              <a:t> 현물의 가격이 선물의 가격보다 높은 상황으로 선물이 </a:t>
            </a:r>
            <a:r>
              <a:rPr lang="ko-KR" altLang="en-US" baseline="0" dirty="0" err="1" smtClean="0"/>
              <a:t>저평가</a:t>
            </a:r>
            <a:r>
              <a:rPr lang="ko-KR" altLang="en-US" baseline="0" dirty="0" smtClean="0"/>
              <a:t> 되어있는 상황이라고 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FF09F-4F94-44AD-95DC-3726D139AF1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002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헤지전략을</a:t>
            </a:r>
            <a:r>
              <a:rPr lang="ko-KR" altLang="en-US" dirty="0" smtClean="0"/>
              <a:t> 사용할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헤지 비율을 구하고 </a:t>
            </a:r>
            <a:r>
              <a:rPr lang="ko-KR" altLang="en-US" dirty="0" err="1" smtClean="0"/>
              <a:t>헤지비율을</a:t>
            </a:r>
            <a:r>
              <a:rPr lang="ko-KR" altLang="en-US" dirty="0" smtClean="0"/>
              <a:t> 이용하여 </a:t>
            </a:r>
            <a:r>
              <a:rPr lang="ko-KR" altLang="en-US" dirty="0" err="1" smtClean="0"/>
              <a:t>선물계약수를</a:t>
            </a:r>
            <a:r>
              <a:rPr lang="ko-KR" altLang="en-US" dirty="0" smtClean="0"/>
              <a:t> 구합니다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이렇게 계산한 선물 계약 수 대로 매수 혹은 매도 헤지를 하면 </a:t>
            </a:r>
            <a:r>
              <a:rPr lang="ko-KR" altLang="en-US" dirty="0" err="1" smtClean="0"/>
              <a:t>완전헤지의</a:t>
            </a:r>
            <a:r>
              <a:rPr lang="ko-KR" altLang="en-US" dirty="0" smtClean="0"/>
              <a:t> 효과를 기대할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FF09F-4F94-44AD-95DC-3726D139AF1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002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-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코스피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200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과 유사한 현물 구성으로 차익거래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	-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포트폴리오를 구성해서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비체계적위험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제거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	-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트래킹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에러가 발생하면 손실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	※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트래킹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에러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구성한 포트폴리오와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코스피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200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지수간 불일치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FF09F-4F94-44AD-95DC-3726D139AF1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002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FF09F-4F94-44AD-95DC-3726D139AF1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002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베이시스가</a:t>
            </a:r>
            <a:r>
              <a:rPr lang="ko-KR" altLang="en-US" dirty="0" smtClean="0"/>
              <a:t> 비정상적으로 확대되거나 축소된 경우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FF09F-4F94-44AD-95DC-3726D139AF1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002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베이시스가</a:t>
            </a:r>
            <a:r>
              <a:rPr lang="ko-KR" altLang="en-US" dirty="0" smtClean="0"/>
              <a:t> 비정상적으로 확대되거나 축소된 경우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FF09F-4F94-44AD-95DC-3726D139AF1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002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베이시스가</a:t>
            </a:r>
            <a:r>
              <a:rPr lang="ko-KR" altLang="en-US" dirty="0" smtClean="0"/>
              <a:t> 비정상적으로 확대되거나 축소된 경우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FF09F-4F94-44AD-95DC-3726D139AF1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002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Covered</a:t>
            </a:r>
            <a:r>
              <a:rPr lang="en-US" altLang="ko-KR" baseline="0" dirty="0" smtClean="0"/>
              <a:t> Call</a:t>
            </a:r>
          </a:p>
          <a:p>
            <a:r>
              <a:rPr lang="ko-KR" altLang="en-US" dirty="0" smtClean="0"/>
              <a:t>주가 하락 시 손실을 </a:t>
            </a:r>
            <a:r>
              <a:rPr lang="ko-KR" altLang="en-US" dirty="0" err="1" smtClean="0"/>
              <a:t>콜옵션</a:t>
            </a:r>
            <a:r>
              <a:rPr lang="ko-KR" altLang="en-US" dirty="0" smtClean="0"/>
              <a:t> 프리미엄으로 보충</a:t>
            </a:r>
            <a:endParaRPr lang="en-US" altLang="ko-KR" dirty="0" smtClean="0"/>
          </a:p>
          <a:p>
            <a:r>
              <a:rPr lang="ko-KR" altLang="en-US" dirty="0" smtClean="0"/>
              <a:t>기초자산 횡보 시 이익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Protected</a:t>
            </a:r>
            <a:r>
              <a:rPr lang="en-US" altLang="ko-KR" baseline="0" dirty="0" smtClean="0"/>
              <a:t> Put</a:t>
            </a:r>
          </a:p>
          <a:p>
            <a:r>
              <a:rPr lang="ko-KR" altLang="en-US" baseline="0" dirty="0" smtClean="0"/>
              <a:t>주가 하락 시 손실을 </a:t>
            </a:r>
            <a:r>
              <a:rPr lang="ko-KR" altLang="en-US" baseline="0" dirty="0" err="1" smtClean="0"/>
              <a:t>풋옵션</a:t>
            </a:r>
            <a:r>
              <a:rPr lang="ko-KR" altLang="en-US" baseline="0" dirty="0" smtClean="0"/>
              <a:t> 이익으로 보충</a:t>
            </a:r>
            <a:endParaRPr lang="en-US" altLang="ko-KR" baseline="0" dirty="0" smtClean="0"/>
          </a:p>
          <a:p>
            <a:r>
              <a:rPr lang="ko-KR" altLang="en-US" baseline="0" dirty="0" smtClean="0"/>
              <a:t>폭락 예상 시 이익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FF09F-4F94-44AD-95DC-3726D139AF1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002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가격이 서로 다르거나 만기일이 서로 다른 </a:t>
            </a:r>
            <a:r>
              <a:rPr lang="ko-KR" altLang="en-US" dirty="0" err="1" smtClean="0"/>
              <a:t>풋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콜옵션을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r>
              <a:rPr lang="ko-KR" altLang="en-US" dirty="0" smtClean="0"/>
              <a:t>두 옵션간의 가격차이를 스프레드라고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FF09F-4F94-44AD-95DC-3726D139AF1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002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변동성이 작을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나비형</a:t>
            </a:r>
            <a:r>
              <a:rPr lang="ko-KR" altLang="en-US" dirty="0" smtClean="0"/>
              <a:t> 스프레드 매수</a:t>
            </a:r>
            <a:endParaRPr lang="en-US" altLang="ko-KR" dirty="0" smtClean="0"/>
          </a:p>
          <a:p>
            <a:r>
              <a:rPr lang="ko-KR" altLang="en-US" dirty="0" err="1" smtClean="0"/>
              <a:t>두개의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콜매수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콜매도</a:t>
            </a:r>
            <a:r>
              <a:rPr lang="ko-KR" altLang="en-US" dirty="0" smtClean="0"/>
              <a:t> 혹은 </a:t>
            </a:r>
            <a:r>
              <a:rPr lang="ko-KR" altLang="en-US" dirty="0" err="1" smtClean="0"/>
              <a:t>두개의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풋매수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풋매도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변동성이 클 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때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나비형</a:t>
            </a:r>
            <a:r>
              <a:rPr lang="ko-KR" altLang="en-US" baseline="0" dirty="0" smtClean="0"/>
              <a:t> 스프레드 매도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FF09F-4F94-44AD-95DC-3726D139AF1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002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FF09F-4F94-44AD-95DC-3726D139AF1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00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만약 선물의 가격이 상승할 것으로 예상되면 롱 포지션을 잡게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많은 사람들이 롱 포지션을 잡게 되면 미결제약정이 증가하게 되고 이는 상승이 지속된다고 예측할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만약 미결제 약정이 줄어들게 되면 추세가 전환된다고 예상할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반대로 선물의 가격이 하락할 것으로 예상하여 </a:t>
            </a:r>
            <a:r>
              <a:rPr lang="ko-KR" altLang="en-US" dirty="0" err="1" smtClean="0"/>
              <a:t>숏</a:t>
            </a:r>
            <a:r>
              <a:rPr lang="ko-KR" altLang="en-US" dirty="0" smtClean="0"/>
              <a:t> 포지션을 잡을 때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미결제 약정이 증가하면 하락이 지속될 것으로 예상되고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미결제 약정이 감소하면 추세가 전환될 것으로 예상됩니다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따라서 미결제 약정의 증감에 따라 시장의 방향 예측이 가능합니다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FF09F-4F94-44AD-95DC-3726D139AF1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002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FF09F-4F94-44AD-95DC-3726D139AF1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00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증거금이란 </a:t>
            </a:r>
            <a:r>
              <a:rPr lang="ko-KR" altLang="en-US" dirty="0" err="1" smtClean="0"/>
              <a:t>일일정산시</a:t>
            </a:r>
            <a:r>
              <a:rPr lang="ko-KR" altLang="en-US" dirty="0" smtClean="0"/>
              <a:t> 발생될 수 있는 계약불이행을 방지하기 위한 수단으로 예치해야 하는 현금 또는 </a:t>
            </a:r>
            <a:r>
              <a:rPr lang="ko-KR" altLang="en-US" dirty="0" err="1" smtClean="0"/>
              <a:t>현금성</a:t>
            </a:r>
            <a:r>
              <a:rPr lang="ko-KR" altLang="en-US" dirty="0" smtClean="0"/>
              <a:t> 자산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FF09F-4F94-44AD-95DC-3726D139AF1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00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헤저는</a:t>
            </a:r>
            <a:r>
              <a:rPr lang="ko-KR" altLang="en-US" dirty="0" smtClean="0"/>
              <a:t> 보유자산의 </a:t>
            </a:r>
            <a:r>
              <a:rPr lang="ko-KR" altLang="en-US" baseline="0" dirty="0" smtClean="0"/>
              <a:t>가격변동에 따른 손해를 최소화하고자 하는 사람입니다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대표적으로 농산물 선물거래에서 농부는 선물을 매도함으로 농산물의 가격 하락을 대비합니다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현물 매도자는 선물을 매수함으로 위험을 회피하는데 이를 </a:t>
            </a:r>
            <a:r>
              <a:rPr lang="ko-KR" altLang="en-US" dirty="0" err="1" smtClean="0"/>
              <a:t>매수헤지라고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투기 거래자는 위험에 대한 대비 없이 한쪽으로만 투자해 큰 이익을 얻고자 하는 사람이다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차익거래자는 스프레드를 이용해 위험을 회피하면서 동시에 이익을 취하는 사람이다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스프레드란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만기가 다른 두 선물계약의 가격차이를 의미하고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</a:p>
          <a:p>
            <a:r>
              <a:rPr lang="ko-KR" altLang="en-US" baseline="0" dirty="0" smtClean="0"/>
              <a:t>스프레드가 크면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차익거래가 활발해져 현물과 선물의 가격차이가 줄어드는 긍정적인 효과가 생긴다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FF09F-4F94-44AD-95DC-3726D139AF1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00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따라서 선물의 가격에 영향을 미치는 요소는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현물의 가격 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이자율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잔존만기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FF09F-4F94-44AD-95DC-3726D139AF1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00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FF09F-4F94-44AD-95DC-3726D139AF1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00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FF09F-4F94-44AD-95DC-3726D139AF1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00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7559-8C6D-4638-92BD-733443A8488A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1D9E84-DDC5-47AA-B348-F1D7A7313FD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7559-8C6D-4638-92BD-733443A8488A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9E84-DDC5-47AA-B348-F1D7A7313F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7559-8C6D-4638-92BD-733443A8488A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9E84-DDC5-47AA-B348-F1D7A7313F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7559-8C6D-4638-92BD-733443A8488A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9E84-DDC5-47AA-B348-F1D7A7313F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7559-8C6D-4638-92BD-733443A8488A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9E84-DDC5-47AA-B348-F1D7A7313FD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7559-8C6D-4638-92BD-733443A8488A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9E84-DDC5-47AA-B348-F1D7A7313FD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7559-8C6D-4638-92BD-733443A8488A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9E84-DDC5-47AA-B348-F1D7A7313FD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7559-8C6D-4638-92BD-733443A8488A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9E84-DDC5-47AA-B348-F1D7A7313F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7559-8C6D-4638-92BD-733443A8488A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9E84-DDC5-47AA-B348-F1D7A7313F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7559-8C6D-4638-92BD-733443A8488A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9E84-DDC5-47AA-B348-F1D7A7313F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7559-8C6D-4638-92BD-733443A8488A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9E84-DDC5-47AA-B348-F1D7A7313F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5367559-8C6D-4638-92BD-733443A8488A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D1D9E84-DDC5-47AA-B348-F1D7A7313FD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6000" dirty="0" smtClean="0">
                <a:latin typeface="나눔스퀘어라운드 ExtraBold" pitchFamily="50" charset="-127"/>
                <a:ea typeface="나눔스퀘어라운드 ExtraBold" pitchFamily="50" charset="-127"/>
              </a:rPr>
              <a:t>선물 </a:t>
            </a:r>
            <a:r>
              <a:rPr lang="en-US" altLang="ko-KR" sz="6000" dirty="0" smtClean="0">
                <a:latin typeface="나눔스퀘어라운드 ExtraBold" pitchFamily="50" charset="-127"/>
                <a:ea typeface="나눔스퀘어라운드 ExtraBold" pitchFamily="50" charset="-127"/>
              </a:rPr>
              <a:t>&amp; </a:t>
            </a:r>
            <a:r>
              <a:rPr lang="ko-KR" altLang="en-US" sz="6000" dirty="0" smtClean="0">
                <a:latin typeface="나눔스퀘어라운드 ExtraBold" pitchFamily="50" charset="-127"/>
                <a:ea typeface="나눔스퀘어라운드 ExtraBold" pitchFamily="50" charset="-127"/>
              </a:rPr>
              <a:t>옵션</a:t>
            </a:r>
            <a:endParaRPr lang="ko-KR" altLang="en-US" sz="6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552" y="2492896"/>
            <a:ext cx="381642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나눔스퀘어라운드 Bold" pitchFamily="50" charset="-127"/>
                <a:ea typeface="나눔스퀘어라운드 Bold" pitchFamily="50" charset="-127"/>
              </a:rPr>
              <a:t>목차</a:t>
            </a:r>
            <a:endParaRPr lang="en-US" altLang="ko-KR" sz="40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sz="25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선물</a:t>
            </a:r>
            <a:endParaRPr lang="en-US" altLang="ko-KR" sz="25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옵션</a:t>
            </a:r>
            <a:endParaRPr lang="en-US" altLang="ko-KR" sz="25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선물 투자전략</a:t>
            </a:r>
            <a:endParaRPr lang="en-US" altLang="ko-KR" sz="25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옵션 투자전략 </a:t>
            </a:r>
            <a:endParaRPr lang="ko-KR" altLang="en-US" sz="25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41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6000" dirty="0" smtClean="0">
                <a:latin typeface="나눔스퀘어라운드 ExtraBold" pitchFamily="50" charset="-127"/>
                <a:ea typeface="나눔스퀘어라운드 ExtraBold" pitchFamily="50" charset="-127"/>
              </a:rPr>
              <a:t>옵</a:t>
            </a:r>
            <a:r>
              <a:rPr lang="ko-KR" altLang="en-US" sz="6000" dirty="0">
                <a:latin typeface="나눔스퀘어라운드 ExtraBold" pitchFamily="50" charset="-127"/>
                <a:ea typeface="나눔스퀘어라운드 ExtraBold" pitchFamily="50" charset="-127"/>
              </a:rPr>
              <a:t>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1552" y="2492896"/>
            <a:ext cx="70487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나눔스퀘어라운드 Bold" pitchFamily="50" charset="-127"/>
                <a:ea typeface="나눔스퀘어라운드 Bold" pitchFamily="50" charset="-127"/>
              </a:rPr>
              <a:t>2-1. </a:t>
            </a:r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옵</a:t>
            </a:r>
            <a:r>
              <a:rPr lang="ko-KR" altLang="en-US" sz="2500" dirty="0">
                <a:latin typeface="나눔스퀘어라운드 Bold" pitchFamily="50" charset="-127"/>
                <a:ea typeface="나눔스퀘어라운드 Bold" pitchFamily="50" charset="-127"/>
              </a:rPr>
              <a:t>션</a:t>
            </a:r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이란</a:t>
            </a:r>
            <a:endParaRPr lang="en-US" altLang="ko-KR" sz="25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2500" dirty="0">
                <a:latin typeface="나눔스퀘어라운드 Bold" pitchFamily="50" charset="-127"/>
                <a:ea typeface="나눔스퀘어라운드 Bold" pitchFamily="50" charset="-127"/>
              </a:rPr>
              <a:t>2</a:t>
            </a:r>
            <a:r>
              <a:rPr lang="en-US" altLang="ko-KR" sz="2500" dirty="0" smtClean="0">
                <a:latin typeface="나눔스퀘어라운드 Bold" pitchFamily="50" charset="-127"/>
                <a:ea typeface="나눔스퀘어라운드 Bold" pitchFamily="50" charset="-127"/>
              </a:rPr>
              <a:t>-2. </a:t>
            </a:r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옵션의 종류</a:t>
            </a:r>
            <a:endParaRPr lang="en-US" altLang="ko-KR" sz="25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2500" dirty="0">
                <a:latin typeface="나눔스퀘어라운드 Bold" pitchFamily="50" charset="-127"/>
                <a:ea typeface="나눔스퀘어라운드 Bold" pitchFamily="50" charset="-127"/>
              </a:rPr>
              <a:t>2</a:t>
            </a:r>
            <a:r>
              <a:rPr lang="en-US" altLang="ko-KR" sz="2500" dirty="0" smtClean="0">
                <a:latin typeface="나눔스퀘어라운드 Bold" pitchFamily="50" charset="-127"/>
                <a:ea typeface="나눔스퀘어라운드 Bold" pitchFamily="50" charset="-127"/>
              </a:rPr>
              <a:t>-3. </a:t>
            </a:r>
            <a:r>
              <a:rPr lang="ko-KR" altLang="en-US" sz="2500" dirty="0">
                <a:latin typeface="나눔스퀘어라운드 Bold" pitchFamily="50" charset="-127"/>
                <a:ea typeface="나눔스퀘어라운드 Bold" pitchFamily="50" charset="-127"/>
              </a:rPr>
              <a:t>옵션의 </a:t>
            </a:r>
            <a:r>
              <a:rPr lang="en-US" altLang="ko-KR" sz="2500" dirty="0">
                <a:latin typeface="나눔스퀘어라운드 Bold" pitchFamily="50" charset="-127"/>
                <a:ea typeface="나눔스퀘어라운드 Bold" pitchFamily="50" charset="-127"/>
              </a:rPr>
              <a:t>Payoff</a:t>
            </a:r>
            <a:endParaRPr lang="en-US" altLang="ko-KR" sz="25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2500" dirty="0">
                <a:latin typeface="나눔스퀘어라운드 Bold" pitchFamily="50" charset="-127"/>
                <a:ea typeface="나눔스퀘어라운드 Bold" pitchFamily="50" charset="-127"/>
              </a:rPr>
              <a:t>2</a:t>
            </a:r>
            <a:r>
              <a:rPr lang="en-US" altLang="ko-KR" sz="2500" dirty="0" smtClean="0">
                <a:latin typeface="나눔스퀘어라운드 Bold" pitchFamily="50" charset="-127"/>
                <a:ea typeface="나눔스퀘어라운드 Bold" pitchFamily="50" charset="-127"/>
              </a:rPr>
              <a:t>-4. </a:t>
            </a:r>
            <a:r>
              <a:rPr lang="ko-KR" altLang="en-US" sz="2500" dirty="0">
                <a:latin typeface="나눔스퀘어라운드 Bold" pitchFamily="50" charset="-127"/>
                <a:ea typeface="나눔스퀘어라운드 Bold" pitchFamily="50" charset="-127"/>
              </a:rPr>
              <a:t>옵션의 가격형성 </a:t>
            </a:r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요인</a:t>
            </a:r>
            <a:endParaRPr lang="en-US" altLang="ko-KR" sz="25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2500" dirty="0" smtClean="0">
                <a:latin typeface="나눔스퀘어라운드 Bold" pitchFamily="50" charset="-127"/>
                <a:ea typeface="나눔스퀘어라운드 Bold" pitchFamily="50" charset="-127"/>
              </a:rPr>
              <a:t>2-5</a:t>
            </a:r>
            <a:r>
              <a:rPr lang="en-US" altLang="ko-KR" sz="2500" dirty="0" smtClean="0">
                <a:latin typeface="나눔스퀘어라운드 Bold" pitchFamily="50" charset="-127"/>
                <a:ea typeface="나눔스퀘어라운드 Bold" pitchFamily="50" charset="-127"/>
              </a:rPr>
              <a:t>. </a:t>
            </a:r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옵션의 </a:t>
            </a:r>
            <a:r>
              <a:rPr lang="ko-KR" altLang="en-US" sz="2500" dirty="0">
                <a:latin typeface="나눔스퀘어라운드 Bold" pitchFamily="50" charset="-127"/>
                <a:ea typeface="나눔스퀘어라운드 Bold" pitchFamily="50" charset="-127"/>
              </a:rPr>
              <a:t>가격결정 </a:t>
            </a:r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모형</a:t>
            </a:r>
            <a:endParaRPr lang="en-US" altLang="ko-KR" sz="250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2500" smtClean="0">
                <a:latin typeface="나눔스퀘어라운드 Bold" pitchFamily="50" charset="-127"/>
                <a:ea typeface="나눔스퀘어라운드 Bold" pitchFamily="50" charset="-127"/>
              </a:rPr>
              <a:t>2-6</a:t>
            </a:r>
            <a:r>
              <a:rPr lang="en-US" altLang="ko-KR" sz="2500" dirty="0" smtClean="0">
                <a:latin typeface="나눔스퀘어라운드 Bold" pitchFamily="50" charset="-127"/>
                <a:ea typeface="나눔스퀘어라운드 Bold" pitchFamily="50" charset="-127"/>
              </a:rPr>
              <a:t>. </a:t>
            </a:r>
            <a:r>
              <a:rPr lang="ko-KR" altLang="en-US" sz="2500" dirty="0">
                <a:latin typeface="나눔스퀘어라운드 Bold" pitchFamily="50" charset="-127"/>
                <a:ea typeface="나눔스퀘어라운드 Bold" pitchFamily="50" charset="-127"/>
              </a:rPr>
              <a:t>옵션의 민감도 </a:t>
            </a:r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지표</a:t>
            </a:r>
            <a:endParaRPr lang="en-US" altLang="ko-KR" sz="25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2500" dirty="0" smtClean="0">
                <a:latin typeface="나눔스퀘어라운드 Bold" pitchFamily="50" charset="-127"/>
                <a:ea typeface="나눔스퀘어라운드 Bold" pitchFamily="50" charset="-127"/>
              </a:rPr>
              <a:t>2-7. </a:t>
            </a:r>
            <a:r>
              <a:rPr lang="ko-KR" altLang="en-US" sz="2500" dirty="0">
                <a:latin typeface="나눔스퀘어라운드 Bold" pitchFamily="50" charset="-127"/>
                <a:ea typeface="나눔스퀘어라운드 Bold" pitchFamily="50" charset="-127"/>
              </a:rPr>
              <a:t>옵션의 청산 그래프</a:t>
            </a:r>
          </a:p>
          <a:p>
            <a:r>
              <a:rPr lang="en-US" altLang="ko-KR" sz="2500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ko-KR" altLang="en-US" sz="25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14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3528" y="809710"/>
            <a:ext cx="842493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260648"/>
            <a:ext cx="84249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옵</a:t>
            </a:r>
            <a:r>
              <a:rPr lang="ko-KR" altLang="en-US" sz="2500" b="1" dirty="0">
                <a:latin typeface="나눔스퀘어라운드 ExtraBold" pitchFamily="50" charset="-127"/>
                <a:ea typeface="나눔스퀘어라운드 ExtraBold" pitchFamily="50" charset="-127"/>
              </a:rPr>
              <a:t>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80728"/>
            <a:ext cx="19442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○옵션이란</a:t>
            </a:r>
            <a:r>
              <a:rPr lang="en-US" altLang="ko-KR" sz="2500" dirty="0">
                <a:latin typeface="나눔스퀘어라운드 Bold" pitchFamily="50" charset="-127"/>
                <a:ea typeface="나눔스퀘어라운드 Bold" pitchFamily="50" charset="-127"/>
              </a:rPr>
              <a:t>?</a:t>
            </a:r>
            <a:endParaRPr lang="ko-KR" altLang="en-US" sz="25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62880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- 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미리 결정된 기간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안에 특정 기초자산을 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정해진 가격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에 사고 팔 수 있는 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권리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2276872"/>
            <a:ext cx="67687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○</a:t>
            </a:r>
            <a:r>
              <a:rPr lang="en-US" altLang="ko-KR" sz="2500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sz="2500" dirty="0" err="1" smtClean="0">
                <a:latin typeface="나눔스퀘어라운드 Bold" pitchFamily="50" charset="-127"/>
                <a:ea typeface="나눔스퀘어라운드 Bold" pitchFamily="50" charset="-127"/>
              </a:rPr>
              <a:t>콜옵션</a:t>
            </a:r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sz="2500" dirty="0" smtClean="0">
                <a:latin typeface="나눔스퀘어라운드 Bold" pitchFamily="50" charset="-127"/>
                <a:ea typeface="나눔스퀘어라운드 Bold" pitchFamily="50" charset="-127"/>
              </a:rPr>
              <a:t>VS </a:t>
            </a:r>
            <a:r>
              <a:rPr lang="ko-KR" altLang="en-US" sz="2500" dirty="0" err="1" smtClean="0">
                <a:latin typeface="나눔스퀘어라운드 Bold" pitchFamily="50" charset="-127"/>
                <a:ea typeface="나눔스퀘어라운드 Bold" pitchFamily="50" charset="-127"/>
              </a:rPr>
              <a:t>풋옵션</a:t>
            </a:r>
            <a:endParaRPr lang="ko-KR" altLang="en-US" sz="25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2987660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콜옵션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–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살 수 있는 권리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	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-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콜매수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(Long Call)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	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-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콜매도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(Short Call)</a:t>
            </a:r>
          </a:p>
          <a:p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풋옵션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–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팔 수 있는 권리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	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-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풋매수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(Long Put)</a:t>
            </a:r>
          </a:p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	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-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풋매도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(Short Put)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10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59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06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53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45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3528" y="809710"/>
            <a:ext cx="842493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260648"/>
            <a:ext cx="84249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옵</a:t>
            </a:r>
            <a:r>
              <a:rPr lang="ko-KR" altLang="en-US" sz="2500" b="1" dirty="0">
                <a:latin typeface="나눔스퀘어라운드 ExtraBold" pitchFamily="50" charset="-127"/>
                <a:ea typeface="나눔스퀘어라운드 ExtraBold" pitchFamily="50" charset="-127"/>
              </a:rPr>
              <a:t>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80728"/>
            <a:ext cx="5112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○</a:t>
            </a:r>
            <a:r>
              <a:rPr lang="ko-KR" altLang="en-US" sz="2500" smtClean="0">
                <a:latin typeface="나눔스퀘어라운드 Bold" pitchFamily="50" charset="-127"/>
                <a:ea typeface="나눔스퀘어라운드 Bold" pitchFamily="50" charset="-127"/>
              </a:rPr>
              <a:t>옵션의</a:t>
            </a:r>
            <a:r>
              <a:rPr lang="en-US" altLang="ko-KR" sz="2500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종류</a:t>
            </a:r>
            <a:endParaRPr lang="ko-KR" altLang="en-US" sz="25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628800"/>
            <a:ext cx="7920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유럽식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lvl="1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	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-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만기일에 권리 행사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lvl="1"/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미국식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lvl="1"/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	-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만기 전 언제든지 권리 행사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lvl="1"/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버뮤다식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lvl="1"/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	-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특정한 날짜에만 권리 행사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lvl="1"/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베리어식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lvl="1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	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- Knock-In :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목표치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베리어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에 도달하면 유효해지는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옵션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lvl="1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	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- Knock-Out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목표치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베리어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에 도달하면 무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효해지는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옵션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lvl="1"/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아시아식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lvl="1"/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	-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일정기간의 평균으로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행사가가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정해짐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7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59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06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53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0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3528" y="809710"/>
            <a:ext cx="842493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260648"/>
            <a:ext cx="84249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옵</a:t>
            </a:r>
            <a:r>
              <a:rPr lang="ko-KR" altLang="en-US" sz="2500" b="1" dirty="0">
                <a:latin typeface="나눔스퀘어라운드 ExtraBold" pitchFamily="50" charset="-127"/>
                <a:ea typeface="나눔스퀘어라운드 ExtraBold" pitchFamily="50" charset="-127"/>
              </a:rPr>
              <a:t>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80728"/>
            <a:ext cx="5112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○옵션의 </a:t>
            </a:r>
            <a:r>
              <a:rPr lang="en-US" altLang="ko-KR" sz="2500" dirty="0" smtClean="0">
                <a:latin typeface="나눔스퀘어라운드 Bold" pitchFamily="50" charset="-127"/>
                <a:ea typeface="나눔스퀘어라운드 Bold" pitchFamily="50" charset="-127"/>
              </a:rPr>
              <a:t>Payoff </a:t>
            </a:r>
            <a:endParaRPr lang="ko-KR" altLang="en-US" sz="25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62880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콜옵션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518892"/>
            <a:ext cx="26670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509367"/>
            <a:ext cx="260985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907704" y="2420888"/>
            <a:ext cx="1512168" cy="5040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콜매수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076056" y="2420888"/>
            <a:ext cx="1512168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콜매도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11" name="Picture 9" descr="D:\Users\cyshin\Desktop\다운로드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59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9" descr="D:\Users\cyshin\Desktop\다운로드.png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06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D:\Users\cyshin\Desktop\다운로드.png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53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9" descr="D:\Users\cyshin\Desktop\다운로드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71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3528" y="809710"/>
            <a:ext cx="842493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260648"/>
            <a:ext cx="84249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옵</a:t>
            </a:r>
            <a:r>
              <a:rPr lang="ko-KR" altLang="en-US" sz="2500" b="1" dirty="0">
                <a:latin typeface="나눔스퀘어라운드 ExtraBold" pitchFamily="50" charset="-127"/>
                <a:ea typeface="나눔스퀘어라운드 ExtraBold" pitchFamily="50" charset="-127"/>
              </a:rPr>
              <a:t>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80728"/>
            <a:ext cx="5112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○옵션의 </a:t>
            </a:r>
            <a:r>
              <a:rPr lang="en-US" altLang="ko-KR" sz="2500" dirty="0" smtClean="0">
                <a:latin typeface="나눔스퀘어라운드 Bold" pitchFamily="50" charset="-127"/>
                <a:ea typeface="나눔스퀘어라운드 Bold" pitchFamily="50" charset="-127"/>
              </a:rPr>
              <a:t>Payoff </a:t>
            </a:r>
            <a:endParaRPr lang="ko-KR" altLang="en-US" sz="25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62880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풋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옵션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907704" y="2420888"/>
            <a:ext cx="1512168" cy="5040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풋매수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076056" y="2420888"/>
            <a:ext cx="1512168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풋매도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07" y="3501008"/>
            <a:ext cx="261937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396" y="3501008"/>
            <a:ext cx="26289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9" descr="D:\Users\cyshin\Desktop\다운로드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59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9" descr="D:\Users\cyshin\Desktop\다운로드.png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06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D:\Users\cyshin\Desktop\다운로드.png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53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9" descr="D:\Users\cyshin\Desktop\다운로드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70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3528" y="809710"/>
            <a:ext cx="842493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260648"/>
            <a:ext cx="84249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옵</a:t>
            </a:r>
            <a:r>
              <a:rPr lang="ko-KR" altLang="en-US" sz="2500" b="1" dirty="0">
                <a:latin typeface="나눔스퀘어라운드 ExtraBold" pitchFamily="50" charset="-127"/>
                <a:ea typeface="나눔스퀘어라운드 ExtraBold" pitchFamily="50" charset="-127"/>
              </a:rPr>
              <a:t>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80728"/>
            <a:ext cx="5112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○옵션의 가격형성 요인</a:t>
            </a:r>
            <a:r>
              <a:rPr lang="en-US" altLang="ko-KR" sz="2500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ko-KR" altLang="en-US" sz="25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62880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주가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행사가격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변동성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잔존기간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이자율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" y="2204864"/>
            <a:ext cx="7458075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9" descr="D:\Users\cyshin\Desktop\다운로드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59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D:\Users\cyshin\Desktop\다운로드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06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D:\Users\cyshin\Desktop\다운로드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53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D:\Users\cyshin\Desktop\다운로드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3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3528" y="809710"/>
            <a:ext cx="842493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260648"/>
            <a:ext cx="84249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옵</a:t>
            </a:r>
            <a:r>
              <a:rPr lang="ko-KR" altLang="en-US" sz="2500" b="1" dirty="0">
                <a:latin typeface="나눔스퀘어라운드 ExtraBold" pitchFamily="50" charset="-127"/>
                <a:ea typeface="나눔스퀘어라운드 ExtraBold" pitchFamily="50" charset="-127"/>
              </a:rPr>
              <a:t>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80728"/>
            <a:ext cx="5112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○옵션의 가격형성 요인</a:t>
            </a:r>
            <a:r>
              <a:rPr lang="en-US" altLang="ko-KR" sz="2500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ko-KR" altLang="en-US" sz="25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628800"/>
            <a:ext cx="79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콜옵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션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	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-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내재가치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: max[(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주가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–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행사가격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),0]</a:t>
            </a:r>
          </a:p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	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-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외재가치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프리미엄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– max[(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주가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–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행사가격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)]</a:t>
            </a:r>
          </a:p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	-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내가격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/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등가격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 /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외가격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80928"/>
            <a:ext cx="5328592" cy="3746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9" descr="D:\Users\cyshin\Desktop\다운로드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59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D:\Users\cyshin\Desktop\다운로드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06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D:\Users\cyshin\Desktop\다운로드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53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D:\Users\cyshin\Desktop\다운로드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51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3528" y="809710"/>
            <a:ext cx="842493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260648"/>
            <a:ext cx="84249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옵</a:t>
            </a:r>
            <a:r>
              <a:rPr lang="ko-KR" altLang="en-US" sz="2500" b="1" dirty="0">
                <a:latin typeface="나눔스퀘어라운드 ExtraBold" pitchFamily="50" charset="-127"/>
                <a:ea typeface="나눔스퀘어라운드 ExtraBold" pitchFamily="50" charset="-127"/>
              </a:rPr>
              <a:t>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80728"/>
            <a:ext cx="5112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○옵션의 가격형성 요인</a:t>
            </a:r>
            <a:r>
              <a:rPr lang="en-US" altLang="ko-KR" sz="2500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ko-KR" altLang="en-US" sz="25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628800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풋옵션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	-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내재가치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: max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[(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행사가격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-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주가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),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0]</a:t>
            </a:r>
          </a:p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	-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외재가치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프리미엄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– max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[(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행사가격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-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주가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)]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	-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내가격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/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등가격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 /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외가격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80928"/>
            <a:ext cx="5040560" cy="3664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9" descr="D:\Users\cyshin\Desktop\다운로드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59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D:\Users\cyshin\Desktop\다운로드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06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D:\Users\cyshin\Desktop\다운로드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53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D:\Users\cyshin\Desktop\다운로드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1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3528" y="809710"/>
            <a:ext cx="842493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260648"/>
            <a:ext cx="84249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옵</a:t>
            </a:r>
            <a:r>
              <a:rPr lang="ko-KR" altLang="en-US" sz="2500" b="1" dirty="0">
                <a:latin typeface="나눔스퀘어라운드 ExtraBold" pitchFamily="50" charset="-127"/>
                <a:ea typeface="나눔스퀘어라운드 ExtraBold" pitchFamily="50" charset="-127"/>
              </a:rPr>
              <a:t>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80728"/>
            <a:ext cx="5112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○옵션의 가격형성 요인</a:t>
            </a:r>
            <a:r>
              <a:rPr lang="en-US" altLang="ko-KR" sz="2500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ko-KR" altLang="en-US" sz="25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628800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1)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주가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	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899592" y="3089865"/>
            <a:ext cx="0" cy="23762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99592" y="5466129"/>
            <a:ext cx="35492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9512" y="3161873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프리미엄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3928" y="557994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주</a:t>
            </a:r>
            <a:r>
              <a:rPr lang="ko-KR" altLang="en-US" sz="1000" dirty="0">
                <a:latin typeface="나눔스퀘어라운드 ExtraBold" pitchFamily="50" charset="-127"/>
                <a:ea typeface="나눔스퀘어라운드 ExtraBold" pitchFamily="50" charset="-127"/>
              </a:rPr>
              <a:t>가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2411760" y="5037890"/>
            <a:ext cx="0" cy="43204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131840" y="4602033"/>
            <a:ext cx="0" cy="86409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899592" y="4602033"/>
            <a:ext cx="223224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909118" y="5037554"/>
            <a:ext cx="1483151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오른쪽 화살표 22"/>
          <p:cNvSpPr/>
          <p:nvPr/>
        </p:nvSpPr>
        <p:spPr>
          <a:xfrm>
            <a:off x="2483768" y="5610145"/>
            <a:ext cx="576064" cy="267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위쪽 화살표 23"/>
          <p:cNvSpPr/>
          <p:nvPr/>
        </p:nvSpPr>
        <p:spPr>
          <a:xfrm>
            <a:off x="503548" y="4674041"/>
            <a:ext cx="324036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5220072" y="3089865"/>
            <a:ext cx="0" cy="23762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220072" y="5466129"/>
            <a:ext cx="30243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99992" y="3161873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프리미엄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84368" y="557994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주</a:t>
            </a:r>
            <a:r>
              <a:rPr lang="ko-KR" altLang="en-US" sz="1000" dirty="0">
                <a:latin typeface="나눔스퀘어라운드 ExtraBold" pitchFamily="50" charset="-127"/>
                <a:ea typeface="나눔스퀘어라운드 ExtraBold" pitchFamily="50" charset="-127"/>
              </a:rPr>
              <a:t>가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7092280" y="5106089"/>
            <a:ext cx="0" cy="36004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410591" y="4653135"/>
            <a:ext cx="0" cy="81299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5220072" y="4653136"/>
            <a:ext cx="119051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5220074" y="5106089"/>
            <a:ext cx="187220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위쪽 화살표 35"/>
          <p:cNvSpPr/>
          <p:nvPr/>
        </p:nvSpPr>
        <p:spPr>
          <a:xfrm>
            <a:off x="4824028" y="4674041"/>
            <a:ext cx="324036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왼쪽 화살표 39"/>
          <p:cNvSpPr/>
          <p:nvPr/>
        </p:nvSpPr>
        <p:spPr>
          <a:xfrm>
            <a:off x="6516216" y="5579949"/>
            <a:ext cx="499284" cy="246220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1670184" y="2419147"/>
            <a:ext cx="1209628" cy="3617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콜옵션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314700" y="2420888"/>
            <a:ext cx="1209628" cy="36178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풋옵션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 flipV="1">
            <a:off x="2627784" y="3645024"/>
            <a:ext cx="1821105" cy="18211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자유형 56"/>
          <p:cNvSpPr/>
          <p:nvPr/>
        </p:nvSpPr>
        <p:spPr>
          <a:xfrm>
            <a:off x="971600" y="3573016"/>
            <a:ext cx="3248526" cy="1684421"/>
          </a:xfrm>
          <a:custGeom>
            <a:avLst/>
            <a:gdLst>
              <a:gd name="connsiteX0" fmla="*/ 3248526 w 3248526"/>
              <a:gd name="connsiteY0" fmla="*/ 0 h 1684421"/>
              <a:gd name="connsiteX1" fmla="*/ 1720516 w 3248526"/>
              <a:gd name="connsiteY1" fmla="*/ 1335506 h 1684421"/>
              <a:gd name="connsiteX2" fmla="*/ 0 w 3248526"/>
              <a:gd name="connsiteY2" fmla="*/ 1684421 h 168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8526" h="1684421">
                <a:moveTo>
                  <a:pt x="3248526" y="0"/>
                </a:moveTo>
                <a:cubicBezTo>
                  <a:pt x="2755231" y="527384"/>
                  <a:pt x="2261937" y="1054769"/>
                  <a:pt x="1720516" y="1335506"/>
                </a:cubicBezTo>
                <a:cubicBezTo>
                  <a:pt x="1179095" y="1616243"/>
                  <a:pt x="589547" y="1650332"/>
                  <a:pt x="0" y="1684421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/>
          <p:nvPr/>
        </p:nvCxnSpPr>
        <p:spPr>
          <a:xfrm>
            <a:off x="5205373" y="3645024"/>
            <a:ext cx="1787387" cy="18211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자유형 61"/>
          <p:cNvSpPr/>
          <p:nvPr/>
        </p:nvSpPr>
        <p:spPr>
          <a:xfrm>
            <a:off x="5436096" y="3573016"/>
            <a:ext cx="2808312" cy="1677089"/>
          </a:xfrm>
          <a:custGeom>
            <a:avLst/>
            <a:gdLst>
              <a:gd name="connsiteX0" fmla="*/ 0 w 2791327"/>
              <a:gd name="connsiteY0" fmla="*/ 0 h 1355821"/>
              <a:gd name="connsiteX1" fmla="*/ 1407695 w 2791327"/>
              <a:gd name="connsiteY1" fmla="*/ 1155032 h 1355821"/>
              <a:gd name="connsiteX2" fmla="*/ 2791327 w 2791327"/>
              <a:gd name="connsiteY2" fmla="*/ 1347537 h 1355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1327" h="1355821">
                <a:moveTo>
                  <a:pt x="0" y="0"/>
                </a:moveTo>
                <a:cubicBezTo>
                  <a:pt x="471237" y="465221"/>
                  <a:pt x="942474" y="930443"/>
                  <a:pt x="1407695" y="1155032"/>
                </a:cubicBezTo>
                <a:cubicBezTo>
                  <a:pt x="1872916" y="1379621"/>
                  <a:pt x="2332121" y="1363579"/>
                  <a:pt x="2791327" y="1347537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59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06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53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1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3528" y="809710"/>
            <a:ext cx="842493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260648"/>
            <a:ext cx="84249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옵</a:t>
            </a:r>
            <a:r>
              <a:rPr lang="ko-KR" altLang="en-US" sz="2500" b="1" dirty="0">
                <a:latin typeface="나눔스퀘어라운드 ExtraBold" pitchFamily="50" charset="-127"/>
                <a:ea typeface="나눔스퀘어라운드 ExtraBold" pitchFamily="50" charset="-127"/>
              </a:rPr>
              <a:t>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80728"/>
            <a:ext cx="5112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○옵션의 가격형성 요인</a:t>
            </a:r>
            <a:r>
              <a:rPr lang="en-US" altLang="ko-KR" sz="2500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ko-KR" altLang="en-US" sz="25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628800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2)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행사가격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	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899592" y="3089865"/>
            <a:ext cx="0" cy="23762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99592" y="5466129"/>
            <a:ext cx="36364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9512" y="3161873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프리미엄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95936" y="557994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주</a:t>
            </a:r>
            <a:r>
              <a:rPr lang="ko-KR" altLang="en-US" sz="1000" dirty="0">
                <a:latin typeface="나눔스퀘어라운드 ExtraBold" pitchFamily="50" charset="-127"/>
                <a:ea typeface="나눔스퀘어라운드 ExtraBold" pitchFamily="50" charset="-127"/>
              </a:rPr>
              <a:t>가</a:t>
            </a:r>
          </a:p>
        </p:txBody>
      </p:sp>
      <p:sp>
        <p:nvSpPr>
          <p:cNvPr id="46" name="오른쪽 화살표 45"/>
          <p:cNvSpPr/>
          <p:nvPr/>
        </p:nvSpPr>
        <p:spPr>
          <a:xfrm>
            <a:off x="7104402" y="5538137"/>
            <a:ext cx="491934" cy="267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5220072" y="3089865"/>
            <a:ext cx="0" cy="23762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5220072" y="5466129"/>
            <a:ext cx="30243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499992" y="3161873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프리미엄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884368" y="557994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주</a:t>
            </a:r>
            <a:r>
              <a:rPr lang="ko-KR" altLang="en-US" sz="1000" dirty="0">
                <a:latin typeface="나눔스퀘어라운드 ExtraBold" pitchFamily="50" charset="-127"/>
                <a:ea typeface="나눔스퀘어라운드 ExtraBold" pitchFamily="50" charset="-127"/>
              </a:rPr>
              <a:t>가</a:t>
            </a:r>
          </a:p>
        </p:txBody>
      </p:sp>
      <p:sp>
        <p:nvSpPr>
          <p:cNvPr id="58" name="왼쪽 화살표 57"/>
          <p:cNvSpPr/>
          <p:nvPr/>
        </p:nvSpPr>
        <p:spPr>
          <a:xfrm>
            <a:off x="1984484" y="5589240"/>
            <a:ext cx="499284" cy="246220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1670184" y="2419147"/>
            <a:ext cx="1209628" cy="3617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콜옵션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6314700" y="2420888"/>
            <a:ext cx="1209628" cy="36178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풋옵션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 flipV="1">
            <a:off x="2627784" y="3645024"/>
            <a:ext cx="1821105" cy="1821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자유형 61"/>
          <p:cNvSpPr/>
          <p:nvPr/>
        </p:nvSpPr>
        <p:spPr>
          <a:xfrm>
            <a:off x="971600" y="3573016"/>
            <a:ext cx="3248526" cy="1684421"/>
          </a:xfrm>
          <a:custGeom>
            <a:avLst/>
            <a:gdLst>
              <a:gd name="connsiteX0" fmla="*/ 3248526 w 3248526"/>
              <a:gd name="connsiteY0" fmla="*/ 0 h 1684421"/>
              <a:gd name="connsiteX1" fmla="*/ 1720516 w 3248526"/>
              <a:gd name="connsiteY1" fmla="*/ 1335506 h 1684421"/>
              <a:gd name="connsiteX2" fmla="*/ 0 w 3248526"/>
              <a:gd name="connsiteY2" fmla="*/ 1684421 h 168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8526" h="1684421">
                <a:moveTo>
                  <a:pt x="3248526" y="0"/>
                </a:moveTo>
                <a:cubicBezTo>
                  <a:pt x="2755231" y="527384"/>
                  <a:pt x="2261937" y="1054769"/>
                  <a:pt x="1720516" y="1335506"/>
                </a:cubicBezTo>
                <a:cubicBezTo>
                  <a:pt x="1179095" y="1616243"/>
                  <a:pt x="589547" y="1650332"/>
                  <a:pt x="0" y="1684421"/>
                </a:cubicBezTo>
              </a:path>
            </a:pathLst>
          </a:cu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5205373" y="3645024"/>
            <a:ext cx="1787387" cy="1821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자유형 63"/>
          <p:cNvSpPr/>
          <p:nvPr/>
        </p:nvSpPr>
        <p:spPr>
          <a:xfrm>
            <a:off x="5436096" y="3573016"/>
            <a:ext cx="2808312" cy="1677089"/>
          </a:xfrm>
          <a:custGeom>
            <a:avLst/>
            <a:gdLst>
              <a:gd name="connsiteX0" fmla="*/ 0 w 2791327"/>
              <a:gd name="connsiteY0" fmla="*/ 0 h 1355821"/>
              <a:gd name="connsiteX1" fmla="*/ 1407695 w 2791327"/>
              <a:gd name="connsiteY1" fmla="*/ 1155032 h 1355821"/>
              <a:gd name="connsiteX2" fmla="*/ 2791327 w 2791327"/>
              <a:gd name="connsiteY2" fmla="*/ 1347537 h 1355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1327" h="1355821">
                <a:moveTo>
                  <a:pt x="0" y="0"/>
                </a:moveTo>
                <a:cubicBezTo>
                  <a:pt x="471237" y="465221"/>
                  <a:pt x="942474" y="930443"/>
                  <a:pt x="1407695" y="1155032"/>
                </a:cubicBezTo>
                <a:cubicBezTo>
                  <a:pt x="1872916" y="1379621"/>
                  <a:pt x="2332121" y="1363579"/>
                  <a:pt x="2791327" y="1347537"/>
                </a:cubicBezTo>
              </a:path>
            </a:pathLst>
          </a:cu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자유형 64"/>
          <p:cNvSpPr/>
          <p:nvPr/>
        </p:nvSpPr>
        <p:spPr>
          <a:xfrm>
            <a:off x="971600" y="3573016"/>
            <a:ext cx="2566736" cy="1684421"/>
          </a:xfrm>
          <a:custGeom>
            <a:avLst/>
            <a:gdLst>
              <a:gd name="connsiteX0" fmla="*/ 3248526 w 3248526"/>
              <a:gd name="connsiteY0" fmla="*/ 0 h 1684421"/>
              <a:gd name="connsiteX1" fmla="*/ 1720516 w 3248526"/>
              <a:gd name="connsiteY1" fmla="*/ 1335506 h 1684421"/>
              <a:gd name="connsiteX2" fmla="*/ 0 w 3248526"/>
              <a:gd name="connsiteY2" fmla="*/ 1684421 h 168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8526" h="1684421">
                <a:moveTo>
                  <a:pt x="3248526" y="0"/>
                </a:moveTo>
                <a:cubicBezTo>
                  <a:pt x="2755231" y="527384"/>
                  <a:pt x="2261937" y="1054769"/>
                  <a:pt x="1720516" y="1335506"/>
                </a:cubicBezTo>
                <a:cubicBezTo>
                  <a:pt x="1179095" y="1616243"/>
                  <a:pt x="589547" y="1650332"/>
                  <a:pt x="0" y="1684421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 65"/>
          <p:cNvSpPr/>
          <p:nvPr/>
        </p:nvSpPr>
        <p:spPr>
          <a:xfrm>
            <a:off x="6386709" y="3645024"/>
            <a:ext cx="1929707" cy="1605081"/>
          </a:xfrm>
          <a:custGeom>
            <a:avLst/>
            <a:gdLst>
              <a:gd name="connsiteX0" fmla="*/ 0 w 2791327"/>
              <a:gd name="connsiteY0" fmla="*/ 0 h 1355821"/>
              <a:gd name="connsiteX1" fmla="*/ 1407695 w 2791327"/>
              <a:gd name="connsiteY1" fmla="*/ 1155032 h 1355821"/>
              <a:gd name="connsiteX2" fmla="*/ 2791327 w 2791327"/>
              <a:gd name="connsiteY2" fmla="*/ 1347537 h 1355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1327" h="1355821">
                <a:moveTo>
                  <a:pt x="0" y="0"/>
                </a:moveTo>
                <a:cubicBezTo>
                  <a:pt x="471237" y="465221"/>
                  <a:pt x="942474" y="930443"/>
                  <a:pt x="1407695" y="1155032"/>
                </a:cubicBezTo>
                <a:cubicBezTo>
                  <a:pt x="1872916" y="1379621"/>
                  <a:pt x="2332121" y="1363579"/>
                  <a:pt x="2791327" y="1347537"/>
                </a:cubicBezTo>
              </a:path>
            </a:pathLst>
          </a:cu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 flipV="1">
            <a:off x="1958807" y="3645024"/>
            <a:ext cx="1821105" cy="1821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5880957" y="3645024"/>
            <a:ext cx="1787387" cy="1821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오른쪽 화살표 69"/>
          <p:cNvSpPr/>
          <p:nvPr/>
        </p:nvSpPr>
        <p:spPr>
          <a:xfrm rot="16200000">
            <a:off x="6835861" y="5053572"/>
            <a:ext cx="491934" cy="267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오른쪽 화살표 70"/>
          <p:cNvSpPr/>
          <p:nvPr/>
        </p:nvSpPr>
        <p:spPr>
          <a:xfrm rot="16200000">
            <a:off x="2390058" y="4981564"/>
            <a:ext cx="491934" cy="267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59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06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53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1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6000" dirty="0" smtClean="0">
                <a:latin typeface="나눔스퀘어라운드 ExtraBold" pitchFamily="50" charset="-127"/>
                <a:ea typeface="나눔스퀘어라운드 ExtraBold" pitchFamily="50" charset="-127"/>
              </a:rPr>
              <a:t>선물</a:t>
            </a:r>
            <a:endParaRPr lang="ko-KR" altLang="en-US" sz="6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1552" y="2492896"/>
            <a:ext cx="381642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나눔스퀘어라운드 Bold" pitchFamily="50" charset="-127"/>
                <a:ea typeface="나눔스퀘어라운드 Bold" pitchFamily="50" charset="-127"/>
              </a:rPr>
              <a:t>1-1. </a:t>
            </a:r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선물이란</a:t>
            </a:r>
            <a:endParaRPr lang="en-US" altLang="ko-KR" sz="25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2500" dirty="0" smtClean="0">
                <a:latin typeface="나눔스퀘어라운드 Bold" pitchFamily="50" charset="-127"/>
                <a:ea typeface="나눔스퀘어라운드 Bold" pitchFamily="50" charset="-127"/>
              </a:rPr>
              <a:t>1-2. </a:t>
            </a:r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선물 </a:t>
            </a:r>
            <a:r>
              <a:rPr lang="en-US" altLang="ko-KR" sz="2500" dirty="0" smtClean="0">
                <a:latin typeface="나눔스퀘어라운드 Bold" pitchFamily="50" charset="-127"/>
                <a:ea typeface="나눔스퀘어라운드 Bold" pitchFamily="50" charset="-127"/>
              </a:rPr>
              <a:t>VS </a:t>
            </a:r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선도</a:t>
            </a:r>
            <a:endParaRPr lang="en-US" altLang="ko-KR" sz="25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2500" dirty="0" smtClean="0">
                <a:latin typeface="나눔스퀘어라운드 Bold" pitchFamily="50" charset="-127"/>
                <a:ea typeface="나눔스퀘어라운드 Bold" pitchFamily="50" charset="-127"/>
              </a:rPr>
              <a:t>1-3. </a:t>
            </a:r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선물용어정리</a:t>
            </a:r>
            <a:endParaRPr lang="en-US" altLang="ko-KR" sz="25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2500" dirty="0" smtClean="0">
                <a:latin typeface="나눔스퀘어라운드 Bold" pitchFamily="50" charset="-127"/>
                <a:ea typeface="나눔스퀘어라운드 Bold" pitchFamily="50" charset="-127"/>
              </a:rPr>
              <a:t>1-4. </a:t>
            </a:r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선물 거래자 유형</a:t>
            </a:r>
            <a:endParaRPr lang="en-US" altLang="ko-KR" sz="25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2500" dirty="0" smtClean="0">
                <a:latin typeface="나눔스퀘어라운드 Bold" pitchFamily="50" charset="-127"/>
                <a:ea typeface="나눔스퀘어라운드 Bold" pitchFamily="50" charset="-127"/>
              </a:rPr>
              <a:t>1-5. </a:t>
            </a:r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선물 가격</a:t>
            </a:r>
            <a:endParaRPr lang="en-US" altLang="ko-KR" sz="25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2500" dirty="0" smtClean="0">
                <a:latin typeface="나눔스퀘어라운드 Bold" pitchFamily="50" charset="-127"/>
                <a:ea typeface="나눔스퀘어라운드 Bold" pitchFamily="50" charset="-127"/>
              </a:rPr>
              <a:t>1-6. </a:t>
            </a:r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매매단위 </a:t>
            </a:r>
            <a:r>
              <a:rPr lang="en-US" altLang="ko-KR" sz="2500" dirty="0">
                <a:latin typeface="나눔스퀘어라운드 Bold" pitchFamily="50" charset="-127"/>
                <a:ea typeface="나눔스퀘어라운드 Bold" pitchFamily="50" charset="-127"/>
              </a:rPr>
              <a:t>&amp; </a:t>
            </a:r>
            <a:r>
              <a:rPr lang="ko-KR" altLang="en-US" sz="2500" dirty="0">
                <a:latin typeface="나눔스퀘어라운드 Bold" pitchFamily="50" charset="-127"/>
                <a:ea typeface="나눔스퀘어라운드 Bold" pitchFamily="50" charset="-127"/>
              </a:rPr>
              <a:t>거래제도 </a:t>
            </a:r>
          </a:p>
          <a:p>
            <a:r>
              <a:rPr lang="en-US" altLang="ko-KR" sz="2500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ko-KR" altLang="en-US" sz="25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796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3528" y="809710"/>
            <a:ext cx="842493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260648"/>
            <a:ext cx="84249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옵</a:t>
            </a:r>
            <a:r>
              <a:rPr lang="ko-KR" altLang="en-US" sz="2500" b="1" dirty="0">
                <a:latin typeface="나눔스퀘어라운드 ExtraBold" pitchFamily="50" charset="-127"/>
                <a:ea typeface="나눔스퀘어라운드 ExtraBold" pitchFamily="50" charset="-127"/>
              </a:rPr>
              <a:t>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80728"/>
            <a:ext cx="5112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○옵션의 가격형성 요인</a:t>
            </a:r>
            <a:r>
              <a:rPr lang="en-US" altLang="ko-KR" sz="2500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ko-KR" altLang="en-US" sz="25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628800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3)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잔존기간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	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899592" y="3089865"/>
            <a:ext cx="0" cy="23762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99592" y="5466129"/>
            <a:ext cx="35492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9512" y="3161873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시간가</a:t>
            </a:r>
            <a:r>
              <a:rPr lang="ko-KR" altLang="en-US" sz="1000" dirty="0">
                <a:latin typeface="나눔스퀘어라운드 ExtraBold" pitchFamily="50" charset="-127"/>
                <a:ea typeface="나눔스퀘어라운드 ExtraBold" pitchFamily="50" charset="-127"/>
              </a:rPr>
              <a:t>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95936" y="557994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주</a:t>
            </a:r>
            <a:r>
              <a:rPr lang="ko-KR" altLang="en-US" sz="1000" dirty="0">
                <a:latin typeface="나눔스퀘어라운드 ExtraBold" pitchFamily="50" charset="-127"/>
                <a:ea typeface="나눔스퀘어라운드 ExtraBold" pitchFamily="50" charset="-127"/>
              </a:rPr>
              <a:t>가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5220072" y="3089865"/>
            <a:ext cx="0" cy="23762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220072" y="5466129"/>
            <a:ext cx="30243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99992" y="3161873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시간가치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84368" y="557994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주</a:t>
            </a:r>
            <a:r>
              <a:rPr lang="ko-KR" altLang="en-US" sz="1000" dirty="0">
                <a:latin typeface="나눔스퀘어라운드 ExtraBold" pitchFamily="50" charset="-127"/>
                <a:ea typeface="나눔스퀘어라운드 ExtraBold" pitchFamily="50" charset="-127"/>
              </a:rPr>
              <a:t>가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670184" y="2419147"/>
            <a:ext cx="1209628" cy="3617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콜옵션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314700" y="2420888"/>
            <a:ext cx="1209628" cy="36178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풋옵션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 flipV="1">
            <a:off x="2627784" y="3645024"/>
            <a:ext cx="1821105" cy="18211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자유형 56"/>
          <p:cNvSpPr/>
          <p:nvPr/>
        </p:nvSpPr>
        <p:spPr>
          <a:xfrm>
            <a:off x="971600" y="3573016"/>
            <a:ext cx="3248526" cy="1684421"/>
          </a:xfrm>
          <a:custGeom>
            <a:avLst/>
            <a:gdLst>
              <a:gd name="connsiteX0" fmla="*/ 3248526 w 3248526"/>
              <a:gd name="connsiteY0" fmla="*/ 0 h 1684421"/>
              <a:gd name="connsiteX1" fmla="*/ 1720516 w 3248526"/>
              <a:gd name="connsiteY1" fmla="*/ 1335506 h 1684421"/>
              <a:gd name="connsiteX2" fmla="*/ 0 w 3248526"/>
              <a:gd name="connsiteY2" fmla="*/ 1684421 h 168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8526" h="1684421">
                <a:moveTo>
                  <a:pt x="3248526" y="0"/>
                </a:moveTo>
                <a:cubicBezTo>
                  <a:pt x="2755231" y="527384"/>
                  <a:pt x="2261937" y="1054769"/>
                  <a:pt x="1720516" y="1335506"/>
                </a:cubicBezTo>
                <a:cubicBezTo>
                  <a:pt x="1179095" y="1616243"/>
                  <a:pt x="589547" y="1650332"/>
                  <a:pt x="0" y="1684421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/>
          <p:nvPr/>
        </p:nvCxnSpPr>
        <p:spPr>
          <a:xfrm>
            <a:off x="5205373" y="3645024"/>
            <a:ext cx="1787387" cy="18211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자유형 61"/>
          <p:cNvSpPr/>
          <p:nvPr/>
        </p:nvSpPr>
        <p:spPr>
          <a:xfrm>
            <a:off x="5436096" y="3573016"/>
            <a:ext cx="2808312" cy="1677089"/>
          </a:xfrm>
          <a:custGeom>
            <a:avLst/>
            <a:gdLst>
              <a:gd name="connsiteX0" fmla="*/ 0 w 2791327"/>
              <a:gd name="connsiteY0" fmla="*/ 0 h 1355821"/>
              <a:gd name="connsiteX1" fmla="*/ 1407695 w 2791327"/>
              <a:gd name="connsiteY1" fmla="*/ 1155032 h 1355821"/>
              <a:gd name="connsiteX2" fmla="*/ 2791327 w 2791327"/>
              <a:gd name="connsiteY2" fmla="*/ 1347537 h 1355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1327" h="1355821">
                <a:moveTo>
                  <a:pt x="0" y="0"/>
                </a:moveTo>
                <a:cubicBezTo>
                  <a:pt x="471237" y="465221"/>
                  <a:pt x="942474" y="930443"/>
                  <a:pt x="1407695" y="1155032"/>
                </a:cubicBezTo>
                <a:cubicBezTo>
                  <a:pt x="1872916" y="1379621"/>
                  <a:pt x="2332121" y="1363579"/>
                  <a:pt x="2791327" y="1347537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998621" y="3525253"/>
            <a:ext cx="3080084" cy="1576136"/>
          </a:xfrm>
          <a:custGeom>
            <a:avLst/>
            <a:gdLst>
              <a:gd name="connsiteX0" fmla="*/ 0 w 3080084"/>
              <a:gd name="connsiteY0" fmla="*/ 1576136 h 1576136"/>
              <a:gd name="connsiteX1" fmla="*/ 1612232 w 3080084"/>
              <a:gd name="connsiteY1" fmla="*/ 998621 h 1576136"/>
              <a:gd name="connsiteX2" fmla="*/ 3080084 w 3080084"/>
              <a:gd name="connsiteY2" fmla="*/ 0 h 1576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0084" h="1576136">
                <a:moveTo>
                  <a:pt x="0" y="1576136"/>
                </a:moveTo>
                <a:cubicBezTo>
                  <a:pt x="549442" y="1418723"/>
                  <a:pt x="1098885" y="1261310"/>
                  <a:pt x="1612232" y="998621"/>
                </a:cubicBezTo>
                <a:cubicBezTo>
                  <a:pt x="2125579" y="735932"/>
                  <a:pt x="2602831" y="367966"/>
                  <a:pt x="3080084" y="0"/>
                </a:cubicBezTo>
              </a:path>
            </a:pathLst>
          </a:cu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1115616" y="3161873"/>
            <a:ext cx="2880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75655" y="3038763"/>
            <a:ext cx="1063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잔존기간 짧을 때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1115616" y="3377897"/>
            <a:ext cx="288032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75655" y="3254787"/>
            <a:ext cx="1063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잔존기간 길 때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5534526" y="3525253"/>
            <a:ext cx="2646948" cy="1580836"/>
          </a:xfrm>
          <a:custGeom>
            <a:avLst/>
            <a:gdLst>
              <a:gd name="connsiteX0" fmla="*/ 0 w 2646948"/>
              <a:gd name="connsiteY0" fmla="*/ 0 h 1576136"/>
              <a:gd name="connsiteX1" fmla="*/ 1263316 w 2646948"/>
              <a:gd name="connsiteY1" fmla="*/ 1010652 h 1576136"/>
              <a:gd name="connsiteX2" fmla="*/ 2646948 w 2646948"/>
              <a:gd name="connsiteY2" fmla="*/ 1576136 h 1576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6948" h="1576136">
                <a:moveTo>
                  <a:pt x="0" y="0"/>
                </a:moveTo>
                <a:cubicBezTo>
                  <a:pt x="411079" y="373981"/>
                  <a:pt x="822158" y="747963"/>
                  <a:pt x="1263316" y="1010652"/>
                </a:cubicBezTo>
                <a:cubicBezTo>
                  <a:pt x="1704474" y="1273341"/>
                  <a:pt x="2175711" y="1424738"/>
                  <a:pt x="2646948" y="1576136"/>
                </a:cubicBezTo>
              </a:path>
            </a:pathLst>
          </a:cu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6876256" y="3233881"/>
            <a:ext cx="2880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236295" y="3110771"/>
            <a:ext cx="1063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잔존기간 짧을 때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6876256" y="3449905"/>
            <a:ext cx="288032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236295" y="3326795"/>
            <a:ext cx="1063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잔존기간 길 때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31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59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06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53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51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3528" y="809710"/>
            <a:ext cx="842493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260648"/>
            <a:ext cx="84249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옵</a:t>
            </a:r>
            <a:r>
              <a:rPr lang="ko-KR" altLang="en-US" sz="2500" b="1" dirty="0">
                <a:latin typeface="나눔스퀘어라운드 ExtraBold" pitchFamily="50" charset="-127"/>
                <a:ea typeface="나눔스퀘어라운드 ExtraBold" pitchFamily="50" charset="-127"/>
              </a:rPr>
              <a:t>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80728"/>
            <a:ext cx="5112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○옵션의 가격형성 요인</a:t>
            </a:r>
            <a:r>
              <a:rPr lang="en-US" altLang="ko-KR" sz="2500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ko-KR" altLang="en-US" sz="25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62880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4)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변동성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	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899592" y="3089865"/>
            <a:ext cx="0" cy="23762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99592" y="5466129"/>
            <a:ext cx="35492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9512" y="3161873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시간가</a:t>
            </a:r>
            <a:r>
              <a:rPr lang="ko-KR" altLang="en-US" sz="1000" dirty="0">
                <a:latin typeface="나눔스퀘어라운드 ExtraBold" pitchFamily="50" charset="-127"/>
                <a:ea typeface="나눔스퀘어라운드 ExtraBold" pitchFamily="50" charset="-127"/>
              </a:rPr>
              <a:t>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95936" y="557994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주</a:t>
            </a:r>
            <a:r>
              <a:rPr lang="ko-KR" altLang="en-US" sz="1000" dirty="0">
                <a:latin typeface="나눔스퀘어라운드 ExtraBold" pitchFamily="50" charset="-127"/>
                <a:ea typeface="나눔스퀘어라운드 ExtraBold" pitchFamily="50" charset="-127"/>
              </a:rPr>
              <a:t>가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5220072" y="3089865"/>
            <a:ext cx="0" cy="23762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220072" y="5466129"/>
            <a:ext cx="30243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99992" y="3161873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시간가치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84368" y="557994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주</a:t>
            </a:r>
            <a:r>
              <a:rPr lang="ko-KR" altLang="en-US" sz="1000" dirty="0">
                <a:latin typeface="나눔스퀘어라운드 ExtraBold" pitchFamily="50" charset="-127"/>
                <a:ea typeface="나눔스퀘어라운드 ExtraBold" pitchFamily="50" charset="-127"/>
              </a:rPr>
              <a:t>가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670184" y="2419147"/>
            <a:ext cx="1209628" cy="3617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콜옵션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314700" y="2420888"/>
            <a:ext cx="1209628" cy="36178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풋옵션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 flipV="1">
            <a:off x="2627784" y="3645024"/>
            <a:ext cx="1821105" cy="18211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자유형 56"/>
          <p:cNvSpPr/>
          <p:nvPr/>
        </p:nvSpPr>
        <p:spPr>
          <a:xfrm>
            <a:off x="971600" y="3573016"/>
            <a:ext cx="3248526" cy="1684421"/>
          </a:xfrm>
          <a:custGeom>
            <a:avLst/>
            <a:gdLst>
              <a:gd name="connsiteX0" fmla="*/ 3248526 w 3248526"/>
              <a:gd name="connsiteY0" fmla="*/ 0 h 1684421"/>
              <a:gd name="connsiteX1" fmla="*/ 1720516 w 3248526"/>
              <a:gd name="connsiteY1" fmla="*/ 1335506 h 1684421"/>
              <a:gd name="connsiteX2" fmla="*/ 0 w 3248526"/>
              <a:gd name="connsiteY2" fmla="*/ 1684421 h 168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8526" h="1684421">
                <a:moveTo>
                  <a:pt x="3248526" y="0"/>
                </a:moveTo>
                <a:cubicBezTo>
                  <a:pt x="2755231" y="527384"/>
                  <a:pt x="2261937" y="1054769"/>
                  <a:pt x="1720516" y="1335506"/>
                </a:cubicBezTo>
                <a:cubicBezTo>
                  <a:pt x="1179095" y="1616243"/>
                  <a:pt x="589547" y="1650332"/>
                  <a:pt x="0" y="1684421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/>
          <p:nvPr/>
        </p:nvCxnSpPr>
        <p:spPr>
          <a:xfrm>
            <a:off x="5205373" y="3645024"/>
            <a:ext cx="1787387" cy="18211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자유형 61"/>
          <p:cNvSpPr/>
          <p:nvPr/>
        </p:nvSpPr>
        <p:spPr>
          <a:xfrm>
            <a:off x="5436096" y="3573016"/>
            <a:ext cx="2808312" cy="1677089"/>
          </a:xfrm>
          <a:custGeom>
            <a:avLst/>
            <a:gdLst>
              <a:gd name="connsiteX0" fmla="*/ 0 w 2791327"/>
              <a:gd name="connsiteY0" fmla="*/ 0 h 1355821"/>
              <a:gd name="connsiteX1" fmla="*/ 1407695 w 2791327"/>
              <a:gd name="connsiteY1" fmla="*/ 1155032 h 1355821"/>
              <a:gd name="connsiteX2" fmla="*/ 2791327 w 2791327"/>
              <a:gd name="connsiteY2" fmla="*/ 1347537 h 1355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1327" h="1355821">
                <a:moveTo>
                  <a:pt x="0" y="0"/>
                </a:moveTo>
                <a:cubicBezTo>
                  <a:pt x="471237" y="465221"/>
                  <a:pt x="942474" y="930443"/>
                  <a:pt x="1407695" y="1155032"/>
                </a:cubicBezTo>
                <a:cubicBezTo>
                  <a:pt x="1872916" y="1379621"/>
                  <a:pt x="2332121" y="1363579"/>
                  <a:pt x="2791327" y="1347537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998621" y="3525253"/>
            <a:ext cx="3080084" cy="1576136"/>
          </a:xfrm>
          <a:custGeom>
            <a:avLst/>
            <a:gdLst>
              <a:gd name="connsiteX0" fmla="*/ 0 w 3080084"/>
              <a:gd name="connsiteY0" fmla="*/ 1576136 h 1576136"/>
              <a:gd name="connsiteX1" fmla="*/ 1612232 w 3080084"/>
              <a:gd name="connsiteY1" fmla="*/ 998621 h 1576136"/>
              <a:gd name="connsiteX2" fmla="*/ 3080084 w 3080084"/>
              <a:gd name="connsiteY2" fmla="*/ 0 h 1576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0084" h="1576136">
                <a:moveTo>
                  <a:pt x="0" y="1576136"/>
                </a:moveTo>
                <a:cubicBezTo>
                  <a:pt x="549442" y="1418723"/>
                  <a:pt x="1098885" y="1261310"/>
                  <a:pt x="1612232" y="998621"/>
                </a:cubicBezTo>
                <a:cubicBezTo>
                  <a:pt x="2125579" y="735932"/>
                  <a:pt x="2602831" y="367966"/>
                  <a:pt x="3080084" y="0"/>
                </a:cubicBezTo>
              </a:path>
            </a:pathLst>
          </a:cu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1115616" y="3161873"/>
            <a:ext cx="2880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75655" y="3038763"/>
            <a:ext cx="1063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변동성이 작을 때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1115616" y="3377897"/>
            <a:ext cx="288032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75655" y="3254787"/>
            <a:ext cx="1063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변동성이 클 때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5534526" y="3525253"/>
            <a:ext cx="2646948" cy="1580836"/>
          </a:xfrm>
          <a:custGeom>
            <a:avLst/>
            <a:gdLst>
              <a:gd name="connsiteX0" fmla="*/ 0 w 2646948"/>
              <a:gd name="connsiteY0" fmla="*/ 0 h 1576136"/>
              <a:gd name="connsiteX1" fmla="*/ 1263316 w 2646948"/>
              <a:gd name="connsiteY1" fmla="*/ 1010652 h 1576136"/>
              <a:gd name="connsiteX2" fmla="*/ 2646948 w 2646948"/>
              <a:gd name="connsiteY2" fmla="*/ 1576136 h 1576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6948" h="1576136">
                <a:moveTo>
                  <a:pt x="0" y="0"/>
                </a:moveTo>
                <a:cubicBezTo>
                  <a:pt x="411079" y="373981"/>
                  <a:pt x="822158" y="747963"/>
                  <a:pt x="1263316" y="1010652"/>
                </a:cubicBezTo>
                <a:cubicBezTo>
                  <a:pt x="1704474" y="1273341"/>
                  <a:pt x="2175711" y="1424738"/>
                  <a:pt x="2646948" y="1576136"/>
                </a:cubicBezTo>
              </a:path>
            </a:pathLst>
          </a:cu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6876256" y="3233881"/>
            <a:ext cx="2880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236295" y="3110771"/>
            <a:ext cx="1063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변동성이 작을 때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6876256" y="3449905"/>
            <a:ext cx="288032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236295" y="3326795"/>
            <a:ext cx="1063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변동성이 클 때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31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59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06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53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24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3528" y="809710"/>
            <a:ext cx="842493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260648"/>
            <a:ext cx="84249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옵</a:t>
            </a:r>
            <a:r>
              <a:rPr lang="ko-KR" altLang="en-US" sz="2500" b="1" dirty="0">
                <a:latin typeface="나눔스퀘어라운드 ExtraBold" pitchFamily="50" charset="-127"/>
                <a:ea typeface="나눔스퀘어라운드 ExtraBold" pitchFamily="50" charset="-127"/>
              </a:rPr>
              <a:t>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80728"/>
            <a:ext cx="5112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○옵션의 가격결정 모형</a:t>
            </a:r>
            <a:r>
              <a:rPr lang="en-US" altLang="ko-KR" sz="2500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ko-KR" altLang="en-US" sz="25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628800"/>
            <a:ext cx="7920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블랙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-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숄즈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모형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342900" indent="-342900">
              <a:buAutoNum type="arabicParenR"/>
            </a:pP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342900" indent="-342900">
              <a:buAutoNum type="arabicParenR"/>
            </a:pP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342900" indent="-342900">
              <a:buAutoNum type="arabicParenR"/>
            </a:pP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342900" indent="-342900">
              <a:buAutoNum type="arabicParenR"/>
            </a:pP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342900" indent="-342900">
              <a:buAutoNum type="arabicParenR"/>
            </a:pP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342900" indent="-342900">
              <a:buAutoNum type="arabicParenR"/>
            </a:pP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342900" indent="-342900">
              <a:buAutoNum type="arabicParenR"/>
            </a:pP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342900" indent="-342900">
              <a:buAutoNum type="arabicParenR"/>
            </a:pP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342900" indent="-342900">
              <a:buAutoNum type="arabicParenR"/>
            </a:pP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342900" indent="-342900">
              <a:buAutoNum type="arabicParenR"/>
            </a:pP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342900" indent="-342900">
              <a:buAutoNum type="arabicParenR"/>
            </a:pP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풋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콜 패리티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	</a:t>
            </a:r>
          </a:p>
        </p:txBody>
      </p:sp>
      <p:pic>
        <p:nvPicPr>
          <p:cNvPr id="6146" name="Picture 2" descr="https://t1.daumcdn.net/cfile/tistory/99121B365A9CC424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617131"/>
            <a:ext cx="4467309" cy="258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https://t1.daumcdn.net/cfile/tistory/99A0FF3A5A9CC484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17032"/>
            <a:ext cx="269776" cy="26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39552" y="2132856"/>
            <a:ext cx="25020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2000" dirty="0" smtClean="0">
                <a:solidFill>
                  <a:srgbClr val="5C5C5C"/>
                </a:solidFill>
                <a:latin typeface="나눔스퀘어라운드 Bold" pitchFamily="50" charset="-127"/>
                <a:ea typeface="나눔스퀘어라운드 Bold" pitchFamily="50" charset="-127"/>
                <a:cs typeface="굴림" pitchFamily="50" charset="-127"/>
              </a:rPr>
              <a:t>C </a:t>
            </a:r>
            <a:r>
              <a:rPr kumimoji="1" lang="ko-KR" altLang="ko-KR" sz="2000" dirty="0">
                <a:solidFill>
                  <a:srgbClr val="5C5C5C"/>
                </a:solidFill>
                <a:latin typeface="나눔스퀘어라운드 Bold" pitchFamily="50" charset="-127"/>
                <a:ea typeface="나눔스퀘어라운드 Bold" pitchFamily="50" charset="-127"/>
                <a:cs typeface="굴림" pitchFamily="50" charset="-127"/>
              </a:rPr>
              <a:t>: </a:t>
            </a:r>
            <a:r>
              <a:rPr kumimoji="1" lang="ko-KR" altLang="en-US" sz="2000" dirty="0">
                <a:solidFill>
                  <a:srgbClr val="5C5C5C"/>
                </a:solidFill>
                <a:latin typeface="나눔스퀘어라운드 Bold" pitchFamily="50" charset="-127"/>
                <a:ea typeface="나눔스퀘어라운드 Bold" pitchFamily="50" charset="-127"/>
                <a:cs typeface="굴림" pitchFamily="50" charset="-127"/>
              </a:rPr>
              <a:t>콜 프리미엄</a:t>
            </a:r>
            <a:endParaRPr kumimoji="1" lang="ko-KR" altLang="en-US" sz="2000" dirty="0">
              <a:solidFill>
                <a:prstClr val="black"/>
              </a:solidFill>
              <a:latin typeface="나눔스퀘어라운드 Bold" pitchFamily="50" charset="-127"/>
              <a:ea typeface="나눔스퀘어라운드 Bold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2000" dirty="0">
                <a:solidFill>
                  <a:srgbClr val="5C5C5C"/>
                </a:solidFill>
                <a:latin typeface="나눔스퀘어라운드 Bold" pitchFamily="50" charset="-127"/>
                <a:ea typeface="나눔스퀘어라운드 Bold" pitchFamily="50" charset="-127"/>
                <a:cs typeface="굴림" pitchFamily="50" charset="-127"/>
              </a:rPr>
              <a:t>P : </a:t>
            </a:r>
            <a:r>
              <a:rPr kumimoji="1" lang="ko-KR" altLang="en-US" sz="2000" dirty="0" err="1">
                <a:solidFill>
                  <a:srgbClr val="5C5C5C"/>
                </a:solidFill>
                <a:latin typeface="나눔스퀘어라운드 Bold" pitchFamily="50" charset="-127"/>
                <a:ea typeface="나눔스퀘어라운드 Bold" pitchFamily="50" charset="-127"/>
                <a:cs typeface="굴림" pitchFamily="50" charset="-127"/>
              </a:rPr>
              <a:t>풋</a:t>
            </a:r>
            <a:r>
              <a:rPr kumimoji="1" lang="ko-KR" altLang="en-US" sz="2000" dirty="0">
                <a:solidFill>
                  <a:srgbClr val="5C5C5C"/>
                </a:solidFill>
                <a:latin typeface="나눔스퀘어라운드 Bold" pitchFamily="50" charset="-127"/>
                <a:ea typeface="나눔스퀘어라운드 Bold" pitchFamily="50" charset="-127"/>
                <a:cs typeface="굴림" pitchFamily="50" charset="-127"/>
              </a:rPr>
              <a:t> 프리미엄</a:t>
            </a:r>
            <a:endParaRPr kumimoji="1" lang="ko-KR" altLang="en-US" sz="2000" dirty="0">
              <a:solidFill>
                <a:prstClr val="black"/>
              </a:solidFill>
              <a:latin typeface="나눔스퀘어라운드 Bold" pitchFamily="50" charset="-127"/>
              <a:ea typeface="나눔스퀘어라운드 Bold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2000" dirty="0">
                <a:solidFill>
                  <a:srgbClr val="5C5C5C"/>
                </a:solidFill>
                <a:latin typeface="나눔스퀘어라운드 Bold" pitchFamily="50" charset="-127"/>
                <a:ea typeface="나눔스퀘어라운드 Bold" pitchFamily="50" charset="-127"/>
                <a:cs typeface="굴림" pitchFamily="50" charset="-127"/>
              </a:rPr>
              <a:t>S : </a:t>
            </a:r>
            <a:r>
              <a:rPr kumimoji="1" lang="ko-KR" altLang="en-US" sz="2000" dirty="0">
                <a:solidFill>
                  <a:srgbClr val="5C5C5C"/>
                </a:solidFill>
                <a:latin typeface="나눔스퀘어라운드 Bold" pitchFamily="50" charset="-127"/>
                <a:ea typeface="나눔스퀘어라운드 Bold" pitchFamily="50" charset="-127"/>
                <a:cs typeface="굴림" pitchFamily="50" charset="-127"/>
              </a:rPr>
              <a:t>기초자산 가격</a:t>
            </a:r>
            <a:endParaRPr kumimoji="1" lang="ko-KR" altLang="en-US" sz="2000" dirty="0">
              <a:solidFill>
                <a:prstClr val="black"/>
              </a:solidFill>
              <a:latin typeface="나눔스퀘어라운드 Bold" pitchFamily="50" charset="-127"/>
              <a:ea typeface="나눔스퀘어라운드 Bold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2000" dirty="0" smtClean="0">
                <a:solidFill>
                  <a:srgbClr val="5C5C5C"/>
                </a:solidFill>
                <a:latin typeface="나눔스퀘어라운드 Bold" pitchFamily="50" charset="-127"/>
                <a:ea typeface="나눔스퀘어라운드 Bold" pitchFamily="50" charset="-127"/>
                <a:cs typeface="굴림" pitchFamily="50" charset="-127"/>
              </a:rPr>
              <a:t>K</a:t>
            </a:r>
            <a:r>
              <a:rPr kumimoji="1" lang="en-US" altLang="ko-KR" sz="2000" dirty="0" smtClean="0">
                <a:solidFill>
                  <a:srgbClr val="5C5C5C"/>
                </a:solidFill>
                <a:latin typeface="나눔스퀘어라운드 Bold" pitchFamily="50" charset="-127"/>
                <a:ea typeface="나눔스퀘어라운드 Bold" pitchFamily="50" charset="-127"/>
                <a:cs typeface="굴림" pitchFamily="50" charset="-127"/>
              </a:rPr>
              <a:t>,X</a:t>
            </a:r>
            <a:r>
              <a:rPr kumimoji="1" lang="ko-KR" altLang="ko-KR" sz="2000" dirty="0" smtClean="0">
                <a:solidFill>
                  <a:srgbClr val="5C5C5C"/>
                </a:solidFill>
                <a:latin typeface="나눔스퀘어라운드 Bold" pitchFamily="50" charset="-127"/>
                <a:ea typeface="나눔스퀘어라운드 Bold" pitchFamily="50" charset="-127"/>
                <a:cs typeface="굴림" pitchFamily="50" charset="-127"/>
              </a:rPr>
              <a:t> </a:t>
            </a:r>
            <a:r>
              <a:rPr kumimoji="1" lang="ko-KR" altLang="ko-KR" sz="2000" dirty="0">
                <a:solidFill>
                  <a:srgbClr val="5C5C5C"/>
                </a:solidFill>
                <a:latin typeface="나눔스퀘어라운드 Bold" pitchFamily="50" charset="-127"/>
                <a:ea typeface="나눔스퀘어라운드 Bold" pitchFamily="50" charset="-127"/>
                <a:cs typeface="굴림" pitchFamily="50" charset="-127"/>
              </a:rPr>
              <a:t>: </a:t>
            </a:r>
            <a:r>
              <a:rPr kumimoji="1" lang="ko-KR" altLang="en-US" sz="2000" dirty="0" smtClean="0">
                <a:solidFill>
                  <a:srgbClr val="5C5C5C"/>
                </a:solidFill>
                <a:latin typeface="나눔스퀘어라운드 Bold" pitchFamily="50" charset="-127"/>
                <a:ea typeface="나눔스퀘어라운드 Bold" pitchFamily="50" charset="-127"/>
                <a:cs typeface="굴림" pitchFamily="50" charset="-127"/>
              </a:rPr>
              <a:t>행사가격</a:t>
            </a:r>
            <a:endParaRPr kumimoji="1" lang="ko-KR" altLang="en-US" sz="2000" dirty="0">
              <a:solidFill>
                <a:prstClr val="black"/>
              </a:solidFill>
              <a:latin typeface="나눔스퀘어라운드 Bold" pitchFamily="50" charset="-127"/>
              <a:ea typeface="나눔스퀘어라운드 Bold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2000" dirty="0">
                <a:solidFill>
                  <a:srgbClr val="5C5C5C"/>
                </a:solidFill>
                <a:latin typeface="나눔스퀘어라운드 Bold" pitchFamily="50" charset="-127"/>
                <a:ea typeface="나눔스퀘어라운드 Bold" pitchFamily="50" charset="-127"/>
                <a:cs typeface="굴림" pitchFamily="50" charset="-127"/>
              </a:rPr>
              <a:t>r </a:t>
            </a:r>
            <a:r>
              <a:rPr kumimoji="1" lang="en-US" altLang="ko-KR" sz="2000" dirty="0" smtClean="0">
                <a:solidFill>
                  <a:srgbClr val="5C5C5C"/>
                </a:solidFill>
                <a:latin typeface="나눔스퀘어라운드 Bold" pitchFamily="50" charset="-127"/>
                <a:ea typeface="나눔스퀘어라운드 Bold" pitchFamily="50" charset="-127"/>
                <a:cs typeface="굴림" pitchFamily="50" charset="-127"/>
              </a:rPr>
              <a:t> </a:t>
            </a:r>
            <a:r>
              <a:rPr kumimoji="1" lang="ko-KR" altLang="ko-KR" sz="2000" dirty="0" smtClean="0">
                <a:solidFill>
                  <a:srgbClr val="5C5C5C"/>
                </a:solidFill>
                <a:latin typeface="나눔스퀘어라운드 Bold" pitchFamily="50" charset="-127"/>
                <a:ea typeface="나눔스퀘어라운드 Bold" pitchFamily="50" charset="-127"/>
                <a:cs typeface="굴림" pitchFamily="50" charset="-127"/>
              </a:rPr>
              <a:t>: </a:t>
            </a:r>
            <a:r>
              <a:rPr kumimoji="1" lang="ko-KR" altLang="en-US" sz="2000" dirty="0" err="1">
                <a:solidFill>
                  <a:srgbClr val="5C5C5C"/>
                </a:solidFill>
                <a:latin typeface="나눔스퀘어라운드 Bold" pitchFamily="50" charset="-127"/>
                <a:ea typeface="나눔스퀘어라운드 Bold" pitchFamily="50" charset="-127"/>
                <a:cs typeface="굴림" pitchFamily="50" charset="-127"/>
              </a:rPr>
              <a:t>무위험</a:t>
            </a:r>
            <a:r>
              <a:rPr kumimoji="1" lang="ko-KR" altLang="en-US" sz="2000" dirty="0">
                <a:solidFill>
                  <a:srgbClr val="5C5C5C"/>
                </a:solidFill>
                <a:latin typeface="나눔스퀘어라운드 Bold" pitchFamily="50" charset="-127"/>
                <a:ea typeface="나눔스퀘어라운드 Bold" pitchFamily="50" charset="-127"/>
                <a:cs typeface="굴림" pitchFamily="50" charset="-127"/>
              </a:rPr>
              <a:t> 이자율</a:t>
            </a:r>
            <a:endParaRPr kumimoji="1" lang="ko-KR" altLang="en-US" sz="2000" dirty="0">
              <a:solidFill>
                <a:prstClr val="black"/>
              </a:solidFill>
              <a:latin typeface="나눔스퀘어라운드 Bold" pitchFamily="50" charset="-127"/>
              <a:ea typeface="나눔스퀘어라운드 Bold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dirty="0">
                <a:solidFill>
                  <a:srgbClr val="5C5C5C"/>
                </a:solidFill>
                <a:latin typeface="나눔스퀘어라운드 Bold" pitchFamily="50" charset="-127"/>
                <a:ea typeface="나눔스퀘어라운드 Bold" pitchFamily="50" charset="-127"/>
                <a:cs typeface="굴림" pitchFamily="50" charset="-127"/>
              </a:rPr>
              <a:t>  </a:t>
            </a:r>
            <a:r>
              <a:rPr kumimoji="1" lang="ko-KR" altLang="en-US" sz="2000" dirty="0" smtClean="0">
                <a:solidFill>
                  <a:srgbClr val="5C5C5C"/>
                </a:solidFill>
                <a:latin typeface="나눔스퀘어라운드 Bold" pitchFamily="50" charset="-127"/>
                <a:ea typeface="나눔스퀘어라운드 Bold" pitchFamily="50" charset="-127"/>
                <a:cs typeface="굴림" pitchFamily="50" charset="-127"/>
              </a:rPr>
              <a:t> </a:t>
            </a:r>
            <a:r>
              <a:rPr kumimoji="1" lang="ko-KR" altLang="ko-KR" sz="2000" dirty="0" smtClean="0">
                <a:solidFill>
                  <a:srgbClr val="5C5C5C"/>
                </a:solidFill>
                <a:latin typeface="나눔스퀘어라운드 Bold" pitchFamily="50" charset="-127"/>
                <a:ea typeface="나눔스퀘어라운드 Bold" pitchFamily="50" charset="-127"/>
                <a:cs typeface="굴림" pitchFamily="50" charset="-127"/>
              </a:rPr>
              <a:t>: </a:t>
            </a:r>
            <a:r>
              <a:rPr kumimoji="1" lang="ko-KR" altLang="en-US" sz="2000" dirty="0">
                <a:solidFill>
                  <a:srgbClr val="5C5C5C"/>
                </a:solidFill>
                <a:latin typeface="나눔스퀘어라운드 Bold" pitchFamily="50" charset="-127"/>
                <a:ea typeface="나눔스퀘어라운드 Bold" pitchFamily="50" charset="-127"/>
                <a:cs typeface="굴림" pitchFamily="50" charset="-127"/>
              </a:rPr>
              <a:t>기초자산의 변동성</a:t>
            </a:r>
            <a:endParaRPr kumimoji="1" lang="ko-KR" altLang="en-US" sz="2000" dirty="0">
              <a:solidFill>
                <a:prstClr val="black"/>
              </a:solidFill>
              <a:latin typeface="나눔스퀘어라운드 Bold" pitchFamily="50" charset="-127"/>
              <a:ea typeface="나눔스퀘어라운드 Bold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2000" dirty="0">
                <a:solidFill>
                  <a:srgbClr val="5C5C5C"/>
                </a:solidFill>
                <a:latin typeface="나눔스퀘어라운드 Bold" pitchFamily="50" charset="-127"/>
                <a:ea typeface="나눔스퀘어라운드 Bold" pitchFamily="50" charset="-127"/>
                <a:cs typeface="굴림" pitchFamily="50" charset="-127"/>
              </a:rPr>
              <a:t>T </a:t>
            </a:r>
            <a:r>
              <a:rPr kumimoji="1" lang="ko-KR" altLang="ko-KR" sz="2000" dirty="0" smtClean="0">
                <a:solidFill>
                  <a:srgbClr val="5C5C5C"/>
                </a:solidFill>
                <a:latin typeface="나눔스퀘어라운드 Bold" pitchFamily="50" charset="-127"/>
                <a:ea typeface="나눔스퀘어라운드 Bold" pitchFamily="50" charset="-127"/>
                <a:cs typeface="굴림" pitchFamily="50" charset="-127"/>
              </a:rPr>
              <a:t>: </a:t>
            </a:r>
            <a:r>
              <a:rPr kumimoji="1" lang="ko-KR" altLang="en-US" sz="2000" dirty="0">
                <a:solidFill>
                  <a:srgbClr val="5C5C5C"/>
                </a:solidFill>
                <a:latin typeface="나눔스퀘어라운드 Bold" pitchFamily="50" charset="-127"/>
                <a:ea typeface="나눔스퀘어라운드 Bold" pitchFamily="50" charset="-127"/>
                <a:cs typeface="굴림" pitchFamily="50" charset="-127"/>
              </a:rPr>
              <a:t>잔존만기</a:t>
            </a:r>
            <a:endParaRPr lang="ko-KR" altLang="en-US" sz="20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045120"/>
            <a:ext cx="5760640" cy="1067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 descr="D:\Users\cyshin\Desktop\다운로드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59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D:\Users\cyshin\Desktop\다운로드.png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06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9" descr="D:\Users\cyshin\Desktop\다운로드.png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53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D:\Users\cyshin\Desktop\다운로드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33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3528" y="809710"/>
            <a:ext cx="842493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260648"/>
            <a:ext cx="84249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옵</a:t>
            </a:r>
            <a:r>
              <a:rPr lang="ko-KR" altLang="en-US" sz="2500" b="1" dirty="0">
                <a:latin typeface="나눔스퀘어라운드 ExtraBold" pitchFamily="50" charset="-127"/>
                <a:ea typeface="나눔스퀘어라운드 ExtraBold" pitchFamily="50" charset="-127"/>
              </a:rPr>
              <a:t>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80728"/>
            <a:ext cx="5112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○옵션의 민감도 지표</a:t>
            </a:r>
            <a:r>
              <a:rPr lang="en-US" altLang="ko-KR" sz="2500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ko-KR" altLang="en-US" sz="25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628800"/>
            <a:ext cx="7920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델타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(Delta, </a:t>
            </a:r>
            <a:r>
              <a:rPr lang="el-GR" altLang="ko-KR" b="1" dirty="0" smtClean="0">
                <a:latin typeface="나눔스퀘어라운드 Bold" pitchFamily="50" charset="-127"/>
                <a:ea typeface="나눔스퀘어라운드 Bold" pitchFamily="50" charset="-127"/>
              </a:rPr>
              <a:t>Δ δ</a:t>
            </a:r>
            <a:r>
              <a:rPr lang="en-US" altLang="ko-KR" b="1" dirty="0" smtClean="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</a:p>
          <a:p>
            <a:r>
              <a:rPr lang="en-US" altLang="ko-KR" b="1" dirty="0">
                <a:latin typeface="나눔스퀘어라운드 Bold" pitchFamily="50" charset="-127"/>
                <a:ea typeface="나눔스퀘어라운드 Bold" pitchFamily="50" charset="-127"/>
              </a:rPr>
              <a:t>	</a:t>
            </a:r>
            <a:r>
              <a:rPr lang="en-US" altLang="ko-KR" b="1" dirty="0" smtClean="0">
                <a:latin typeface="나눔스퀘어라운드 Bold" pitchFamily="50" charset="-127"/>
                <a:ea typeface="나눔스퀘어라운드 Bold" pitchFamily="50" charset="-127"/>
              </a:rPr>
              <a:t>- </a:t>
            </a:r>
            <a:r>
              <a:rPr lang="ko-KR" altLang="en-US" b="1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 변동에 대한 옵션</a:t>
            </a:r>
            <a:r>
              <a:rPr lang="en-US" altLang="ko-KR" b="1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b="1" dirty="0" smtClean="0">
                <a:latin typeface="나눔스퀘어라운드 Bold" pitchFamily="50" charset="-127"/>
                <a:ea typeface="나눔스퀘어라운드 Bold" pitchFamily="50" charset="-127"/>
              </a:rPr>
              <a:t>프리미엄의</a:t>
            </a:r>
            <a:r>
              <a:rPr lang="en-US" altLang="ko-KR" b="1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b="1" dirty="0" smtClean="0">
                <a:latin typeface="나눔스퀘어라운드 Bold" pitchFamily="50" charset="-127"/>
                <a:ea typeface="나눔스퀘어라운드 Bold" pitchFamily="50" charset="-127"/>
              </a:rPr>
              <a:t>변화</a:t>
            </a:r>
            <a:endParaRPr lang="en-US" altLang="ko-KR" b="1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b="1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b="1" dirty="0" smtClean="0">
                <a:latin typeface="나눔스퀘어라운드 Bold" pitchFamily="50" charset="-127"/>
                <a:ea typeface="나눔스퀘어라운드 Bold" pitchFamily="50" charset="-127"/>
              </a:rPr>
              <a:t>	- </a:t>
            </a:r>
            <a:r>
              <a:rPr lang="ko-KR" altLang="en-US" b="1" dirty="0" smtClean="0">
                <a:latin typeface="나눔스퀘어라운드 Bold" pitchFamily="50" charset="-127"/>
                <a:ea typeface="나눔스퀘어라운드 Bold" pitchFamily="50" charset="-127"/>
              </a:rPr>
              <a:t>델타의 범위</a:t>
            </a:r>
            <a:endParaRPr lang="en-US" altLang="ko-KR" b="1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b="1" dirty="0">
                <a:latin typeface="나눔스퀘어라운드 Bold" pitchFamily="50" charset="-127"/>
                <a:ea typeface="나눔스퀘어라운드 Bold" pitchFamily="50" charset="-127"/>
              </a:rPr>
              <a:t>	</a:t>
            </a:r>
            <a:r>
              <a:rPr lang="en-US" altLang="ko-KR" b="1" dirty="0" smtClean="0">
                <a:latin typeface="나눔스퀘어라운드 Bold" pitchFamily="50" charset="-127"/>
                <a:ea typeface="나눔스퀘어라운드 Bold" pitchFamily="50" charset="-127"/>
              </a:rPr>
              <a:t>0 &lt;= </a:t>
            </a:r>
            <a:r>
              <a:rPr lang="ko-KR" altLang="en-US" b="1" dirty="0" err="1" smtClean="0">
                <a:latin typeface="나눔스퀘어라운드 Bold" pitchFamily="50" charset="-127"/>
                <a:ea typeface="나눔스퀘어라운드 Bold" pitchFamily="50" charset="-127"/>
              </a:rPr>
              <a:t>콜옵션의</a:t>
            </a:r>
            <a:r>
              <a:rPr lang="ko-KR" altLang="en-US" b="1" dirty="0" smtClean="0">
                <a:latin typeface="나눔스퀘어라운드 Bold" pitchFamily="50" charset="-127"/>
                <a:ea typeface="나눔스퀘어라운드 Bold" pitchFamily="50" charset="-127"/>
              </a:rPr>
              <a:t> 델타 </a:t>
            </a:r>
            <a:r>
              <a:rPr lang="en-US" altLang="ko-KR" b="1" dirty="0" smtClean="0">
                <a:latin typeface="나눔스퀘어라운드 Bold" pitchFamily="50" charset="-127"/>
                <a:ea typeface="나눔스퀘어라운드 Bold" pitchFamily="50" charset="-127"/>
              </a:rPr>
              <a:t>&lt;= 1   /   -1 &lt;= </a:t>
            </a:r>
            <a:r>
              <a:rPr lang="ko-KR" altLang="en-US" b="1" dirty="0" err="1" smtClean="0">
                <a:latin typeface="나눔스퀘어라운드 Bold" pitchFamily="50" charset="-127"/>
                <a:ea typeface="나눔스퀘어라운드 Bold" pitchFamily="50" charset="-127"/>
              </a:rPr>
              <a:t>풋옵션의</a:t>
            </a:r>
            <a:r>
              <a:rPr lang="ko-KR" altLang="en-US" b="1" dirty="0" smtClean="0">
                <a:latin typeface="나눔스퀘어라운드 Bold" pitchFamily="50" charset="-127"/>
                <a:ea typeface="나눔스퀘어라운드 Bold" pitchFamily="50" charset="-127"/>
              </a:rPr>
              <a:t> 델타 </a:t>
            </a:r>
            <a:r>
              <a:rPr lang="en-US" altLang="ko-KR" b="1" dirty="0" smtClean="0">
                <a:latin typeface="나눔스퀘어라운드 Bold" pitchFamily="50" charset="-127"/>
                <a:ea typeface="나눔스퀘어라운드 Bold" pitchFamily="50" charset="-127"/>
              </a:rPr>
              <a:t>&lt;= 0 </a:t>
            </a:r>
            <a:r>
              <a:rPr lang="ko-KR" altLang="en-US" b="1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	</a:t>
            </a:r>
          </a:p>
          <a:p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	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-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델타 중립 포지션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	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옵션의 </a:t>
            </a:r>
            <a:r>
              <a:rPr lang="el-GR" altLang="ko-KR" b="1" dirty="0" smtClean="0">
                <a:latin typeface="나눔스퀘어라운드 Bold" pitchFamily="50" charset="-127"/>
                <a:ea typeface="나눔스퀘어라운드 Bold" pitchFamily="50" charset="-127"/>
              </a:rPr>
              <a:t>δ</a:t>
            </a:r>
            <a:r>
              <a:rPr lang="en-US" altLang="ko-KR" b="1" dirty="0" smtClean="0">
                <a:latin typeface="나눔스퀘어라운드 Bold" pitchFamily="50" charset="-127"/>
                <a:ea typeface="나눔스퀘어라운드 Bold" pitchFamily="50" charset="-127"/>
              </a:rPr>
              <a:t> * </a:t>
            </a:r>
            <a:r>
              <a:rPr lang="ko-KR" altLang="en-US" b="1" dirty="0" smtClean="0">
                <a:latin typeface="나눔스퀘어라운드 Bold" pitchFamily="50" charset="-127"/>
                <a:ea typeface="나눔스퀘어라운드 Bold" pitchFamily="50" charset="-127"/>
              </a:rPr>
              <a:t>계약 수 </a:t>
            </a:r>
            <a:r>
              <a:rPr lang="en-US" altLang="ko-KR" b="1" dirty="0" smtClean="0">
                <a:latin typeface="나눔스퀘어라운드 Bold" pitchFamily="50" charset="-127"/>
                <a:ea typeface="나눔스퀘어라운드 Bold" pitchFamily="50" charset="-127"/>
              </a:rPr>
              <a:t>* 10</a:t>
            </a:r>
            <a:r>
              <a:rPr lang="ko-KR" altLang="en-US" b="1" dirty="0" smtClean="0">
                <a:latin typeface="나눔스퀘어라운드 Bold" pitchFamily="50" charset="-127"/>
                <a:ea typeface="나눔스퀘어라운드 Bold" pitchFamily="50" charset="-127"/>
              </a:rPr>
              <a:t>만원 </a:t>
            </a:r>
            <a:r>
              <a:rPr lang="en-US" altLang="ko-KR" b="1" dirty="0" smtClean="0">
                <a:latin typeface="나눔스퀘어라운드 Bold" pitchFamily="50" charset="-127"/>
                <a:ea typeface="나눔스퀘어라운드 Bold" pitchFamily="50" charset="-127"/>
              </a:rPr>
              <a:t>= </a:t>
            </a:r>
            <a:r>
              <a:rPr lang="ko-KR" altLang="en-US" b="1" dirty="0" smtClean="0">
                <a:latin typeface="나눔스퀘어라운드 Bold" pitchFamily="50" charset="-127"/>
                <a:ea typeface="나눔스퀘어라운드 Bold" pitchFamily="50" charset="-127"/>
              </a:rPr>
              <a:t>선물의 </a:t>
            </a:r>
            <a:r>
              <a:rPr lang="el-GR" altLang="ko-KR" b="1" dirty="0" smtClean="0">
                <a:latin typeface="나눔스퀘어라운드 Bold" pitchFamily="50" charset="-127"/>
                <a:ea typeface="나눔스퀘어라운드 Bold" pitchFamily="50" charset="-127"/>
              </a:rPr>
              <a:t>δ</a:t>
            </a:r>
            <a:r>
              <a:rPr lang="en-US" altLang="ko-KR" b="1" dirty="0" smtClean="0">
                <a:latin typeface="나눔스퀘어라운드 Bold" pitchFamily="50" charset="-127"/>
                <a:ea typeface="나눔스퀘어라운드 Bold" pitchFamily="50" charset="-127"/>
              </a:rPr>
              <a:t> * </a:t>
            </a:r>
            <a:r>
              <a:rPr lang="ko-KR" altLang="en-US" b="1" dirty="0" smtClean="0">
                <a:latin typeface="나눔스퀘어라운드 Bold" pitchFamily="50" charset="-127"/>
                <a:ea typeface="나눔스퀘어라운드 Bold" pitchFamily="50" charset="-127"/>
              </a:rPr>
              <a:t>계약 수 </a:t>
            </a:r>
            <a:r>
              <a:rPr lang="en-US" altLang="ko-KR" b="1" dirty="0" smtClean="0">
                <a:latin typeface="나눔스퀘어라운드 Bold" pitchFamily="50" charset="-127"/>
                <a:ea typeface="나눔스퀘어라운드 Bold" pitchFamily="50" charset="-127"/>
              </a:rPr>
              <a:t>* 50</a:t>
            </a:r>
            <a:r>
              <a:rPr lang="ko-KR" altLang="en-US" b="1" dirty="0" smtClean="0">
                <a:latin typeface="나눔스퀘어라운드 Bold" pitchFamily="50" charset="-127"/>
                <a:ea typeface="나눔스퀘어라운드 Bold" pitchFamily="50" charset="-127"/>
              </a:rPr>
              <a:t>만원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	</a:t>
            </a:r>
          </a:p>
        </p:txBody>
      </p:sp>
      <p:pic>
        <p:nvPicPr>
          <p:cNvPr id="7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59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06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53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18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3528" y="809710"/>
            <a:ext cx="842493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260648"/>
            <a:ext cx="84249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옵</a:t>
            </a:r>
            <a:r>
              <a:rPr lang="ko-KR" altLang="en-US" sz="2500" b="1" dirty="0">
                <a:latin typeface="나눔스퀘어라운드 ExtraBold" pitchFamily="50" charset="-127"/>
                <a:ea typeface="나눔스퀘어라운드 ExtraBold" pitchFamily="50" charset="-127"/>
              </a:rPr>
              <a:t>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80728"/>
            <a:ext cx="5112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○옵션의 민감도 지표</a:t>
            </a:r>
            <a:r>
              <a:rPr lang="en-US" altLang="ko-KR" sz="2500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ko-KR" altLang="en-US" sz="25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628800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델타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(Delta, </a:t>
            </a:r>
            <a:r>
              <a:rPr lang="el-GR" altLang="ko-KR" b="1" dirty="0" smtClean="0">
                <a:latin typeface="나눔스퀘어라운드 Bold" pitchFamily="50" charset="-127"/>
                <a:ea typeface="나눔스퀘어라운드 Bold" pitchFamily="50" charset="-127"/>
              </a:rPr>
              <a:t>Δ δ</a:t>
            </a:r>
            <a:r>
              <a:rPr lang="en-US" altLang="ko-KR" b="1" dirty="0" smtClean="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</a:p>
          <a:p>
            <a:r>
              <a:rPr lang="en-US" altLang="ko-KR" b="1" dirty="0">
                <a:latin typeface="나눔스퀘어라운드 Bold" pitchFamily="50" charset="-127"/>
                <a:ea typeface="나눔스퀘어라운드 Bold" pitchFamily="50" charset="-127"/>
              </a:rPr>
              <a:t>	</a:t>
            </a:r>
            <a:r>
              <a:rPr lang="en-US" altLang="ko-KR" b="1" dirty="0" smtClean="0">
                <a:latin typeface="나눔스퀘어라운드 Bold" pitchFamily="50" charset="-127"/>
                <a:ea typeface="나눔스퀘어라운드 Bold" pitchFamily="50" charset="-127"/>
              </a:rPr>
              <a:t>- </a:t>
            </a:r>
            <a:r>
              <a:rPr lang="ko-KR" altLang="en-US" b="1" dirty="0" smtClean="0">
                <a:latin typeface="나눔스퀘어라운드 Bold" pitchFamily="50" charset="-127"/>
                <a:ea typeface="나눔스퀘어라운드 Bold" pitchFamily="50" charset="-127"/>
              </a:rPr>
              <a:t>델타 그래프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	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115616" y="2420888"/>
            <a:ext cx="0" cy="3672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15616" y="6093296"/>
            <a:ext cx="62646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15616" y="2708920"/>
            <a:ext cx="62646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15616" y="3555014"/>
            <a:ext cx="62646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15616" y="4401108"/>
            <a:ext cx="62646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115616" y="5247202"/>
            <a:ext cx="62646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3568" y="2585809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1.0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568" y="3431903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0.5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3568" y="4277997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1560" y="5124091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-0.5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1560" y="5970185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스퀘어라운드 ExtraBold" pitchFamily="50" charset="-127"/>
                <a:ea typeface="나눔스퀘어라운드 ExtraBold" pitchFamily="50" charset="-127"/>
              </a:rPr>
              <a:t>-</a:t>
            </a:r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1.0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83968" y="2420888"/>
            <a:ext cx="0" cy="3672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7740352" y="2708919"/>
            <a:ext cx="0" cy="15690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7740352" y="4509120"/>
            <a:ext cx="0" cy="15690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64760" y="3431902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콜옵션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64760" y="5124090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풋옵션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29" name="구부러진 연결선 28"/>
          <p:cNvCxnSpPr/>
          <p:nvPr/>
        </p:nvCxnSpPr>
        <p:spPr>
          <a:xfrm rot="10800000" flipV="1">
            <a:off x="1259633" y="2832029"/>
            <a:ext cx="6120680" cy="1445967"/>
          </a:xfrm>
          <a:prstGeom prst="curvedConnector3">
            <a:avLst>
              <a:gd name="adj1" fmla="val 50356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/>
          <p:nvPr/>
        </p:nvCxnSpPr>
        <p:spPr>
          <a:xfrm rot="10800000" flipV="1">
            <a:off x="1237859" y="4509120"/>
            <a:ext cx="6120681" cy="1445967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/>
          <p:nvPr/>
        </p:nvCxnSpPr>
        <p:spPr>
          <a:xfrm rot="10800000" flipV="1">
            <a:off x="1259633" y="4889018"/>
            <a:ext cx="6120681" cy="674555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구부러진 연결선 36"/>
          <p:cNvCxnSpPr/>
          <p:nvPr/>
        </p:nvCxnSpPr>
        <p:spPr>
          <a:xfrm rot="10800000" flipV="1">
            <a:off x="1259633" y="3186492"/>
            <a:ext cx="6120681" cy="674555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자유형 42"/>
          <p:cNvSpPr/>
          <p:nvPr/>
        </p:nvSpPr>
        <p:spPr>
          <a:xfrm>
            <a:off x="1547664" y="2708920"/>
            <a:ext cx="6096000" cy="1692187"/>
          </a:xfrm>
          <a:custGeom>
            <a:avLst/>
            <a:gdLst>
              <a:gd name="connsiteX0" fmla="*/ 6096000 w 6096000"/>
              <a:gd name="connsiteY0" fmla="*/ 23007 h 1732035"/>
              <a:gd name="connsiteX1" fmla="*/ 3069772 w 6096000"/>
              <a:gd name="connsiteY1" fmla="*/ 208064 h 1732035"/>
              <a:gd name="connsiteX2" fmla="*/ 2492829 w 6096000"/>
              <a:gd name="connsiteY2" fmla="*/ 1536121 h 1732035"/>
              <a:gd name="connsiteX3" fmla="*/ 0 w 6096000"/>
              <a:gd name="connsiteY3" fmla="*/ 1699407 h 173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1732035">
                <a:moveTo>
                  <a:pt x="6096000" y="23007"/>
                </a:moveTo>
                <a:cubicBezTo>
                  <a:pt x="4883150" y="-10558"/>
                  <a:pt x="3670300" y="-44122"/>
                  <a:pt x="3069772" y="208064"/>
                </a:cubicBezTo>
                <a:cubicBezTo>
                  <a:pt x="2469244" y="460250"/>
                  <a:pt x="3004458" y="1287564"/>
                  <a:pt x="2492829" y="1536121"/>
                </a:cubicBezTo>
                <a:cubicBezTo>
                  <a:pt x="1981200" y="1784678"/>
                  <a:pt x="990600" y="1742042"/>
                  <a:pt x="0" y="169940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 44"/>
          <p:cNvSpPr/>
          <p:nvPr/>
        </p:nvSpPr>
        <p:spPr>
          <a:xfrm>
            <a:off x="1547664" y="4401109"/>
            <a:ext cx="6096000" cy="1692187"/>
          </a:xfrm>
          <a:custGeom>
            <a:avLst/>
            <a:gdLst>
              <a:gd name="connsiteX0" fmla="*/ 6096000 w 6096000"/>
              <a:gd name="connsiteY0" fmla="*/ 23007 h 1732035"/>
              <a:gd name="connsiteX1" fmla="*/ 3069772 w 6096000"/>
              <a:gd name="connsiteY1" fmla="*/ 208064 h 1732035"/>
              <a:gd name="connsiteX2" fmla="*/ 2492829 w 6096000"/>
              <a:gd name="connsiteY2" fmla="*/ 1536121 h 1732035"/>
              <a:gd name="connsiteX3" fmla="*/ 0 w 6096000"/>
              <a:gd name="connsiteY3" fmla="*/ 1699407 h 173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1732035">
                <a:moveTo>
                  <a:pt x="6096000" y="23007"/>
                </a:moveTo>
                <a:cubicBezTo>
                  <a:pt x="4883150" y="-10558"/>
                  <a:pt x="3670300" y="-44122"/>
                  <a:pt x="3069772" y="208064"/>
                </a:cubicBezTo>
                <a:cubicBezTo>
                  <a:pt x="2469244" y="460250"/>
                  <a:pt x="3004458" y="1287564"/>
                  <a:pt x="2492829" y="1536121"/>
                </a:cubicBezTo>
                <a:cubicBezTo>
                  <a:pt x="1981200" y="1784678"/>
                  <a:pt x="990600" y="1742042"/>
                  <a:pt x="0" y="169940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설명선 1(테두리 없음) 47"/>
          <p:cNvSpPr/>
          <p:nvPr/>
        </p:nvSpPr>
        <p:spPr>
          <a:xfrm>
            <a:off x="4355976" y="3789040"/>
            <a:ext cx="720080" cy="254933"/>
          </a:xfrm>
          <a:prstGeom prst="callout1">
            <a:avLst>
              <a:gd name="adj1" fmla="val -6870"/>
              <a:gd name="adj2" fmla="val 42312"/>
              <a:gd name="adj3" fmla="val -318773"/>
              <a:gd name="adj4" fmla="val 211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만기일</a:t>
            </a:r>
            <a:endParaRPr lang="ko-KR" altLang="en-US" sz="1000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49" name="설명선 1(테두리 없음) 48"/>
          <p:cNvSpPr/>
          <p:nvPr/>
        </p:nvSpPr>
        <p:spPr>
          <a:xfrm>
            <a:off x="5228456" y="3789040"/>
            <a:ext cx="720080" cy="254933"/>
          </a:xfrm>
          <a:prstGeom prst="callout1">
            <a:avLst>
              <a:gd name="adj1" fmla="val -6870"/>
              <a:gd name="adj2" fmla="val 42312"/>
              <a:gd name="adj3" fmla="val -297423"/>
              <a:gd name="adj4" fmla="val 196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근월물</a:t>
            </a:r>
            <a:endParaRPr lang="ko-KR" altLang="en-US" sz="1000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50" name="설명선 1(테두리 없음) 49"/>
          <p:cNvSpPr/>
          <p:nvPr/>
        </p:nvSpPr>
        <p:spPr>
          <a:xfrm>
            <a:off x="6115000" y="3789039"/>
            <a:ext cx="720080" cy="254933"/>
          </a:xfrm>
          <a:prstGeom prst="callout1">
            <a:avLst>
              <a:gd name="adj1" fmla="val -6870"/>
              <a:gd name="adj2" fmla="val 42312"/>
              <a:gd name="adj3" fmla="val -229103"/>
              <a:gd name="adj4" fmla="val 2567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원월물</a:t>
            </a:r>
            <a:endParaRPr lang="ko-KR" altLang="en-US" sz="1000" b="1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51" name="설명선 1(테두리 없음) 50"/>
          <p:cNvSpPr/>
          <p:nvPr/>
        </p:nvSpPr>
        <p:spPr>
          <a:xfrm>
            <a:off x="4355976" y="5500095"/>
            <a:ext cx="720080" cy="254933"/>
          </a:xfrm>
          <a:prstGeom prst="callout1">
            <a:avLst>
              <a:gd name="adj1" fmla="val -6870"/>
              <a:gd name="adj2" fmla="val 42312"/>
              <a:gd name="adj3" fmla="val -318773"/>
              <a:gd name="adj4" fmla="val 211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만기일</a:t>
            </a:r>
            <a:endParaRPr lang="ko-KR" altLang="en-US" sz="1000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52" name="설명선 1(테두리 없음) 51"/>
          <p:cNvSpPr/>
          <p:nvPr/>
        </p:nvSpPr>
        <p:spPr>
          <a:xfrm>
            <a:off x="5228456" y="5500095"/>
            <a:ext cx="720080" cy="254933"/>
          </a:xfrm>
          <a:prstGeom prst="callout1">
            <a:avLst>
              <a:gd name="adj1" fmla="val -6870"/>
              <a:gd name="adj2" fmla="val 42312"/>
              <a:gd name="adj3" fmla="val -297423"/>
              <a:gd name="adj4" fmla="val 196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근월물</a:t>
            </a:r>
            <a:endParaRPr lang="ko-KR" altLang="en-US" sz="1000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53" name="설명선 1(테두리 없음) 52"/>
          <p:cNvSpPr/>
          <p:nvPr/>
        </p:nvSpPr>
        <p:spPr>
          <a:xfrm>
            <a:off x="6115000" y="5500094"/>
            <a:ext cx="720080" cy="254933"/>
          </a:xfrm>
          <a:prstGeom prst="callout1">
            <a:avLst>
              <a:gd name="adj1" fmla="val -6870"/>
              <a:gd name="adj2" fmla="val 42312"/>
              <a:gd name="adj3" fmla="val -229103"/>
              <a:gd name="adj4" fmla="val 2567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원월물</a:t>
            </a:r>
            <a:endParaRPr lang="ko-KR" altLang="en-US" sz="1000" b="1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63275" y="2832030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내가격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48546" y="5627561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내가격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782476" y="4524218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나눔스퀘어라운드 ExtraBold" pitchFamily="50" charset="-127"/>
                <a:ea typeface="나눔스퀘어라운드 ExtraBold" pitchFamily="50" charset="-127"/>
              </a:rPr>
              <a:t>외</a:t>
            </a:r>
            <a:r>
              <a:rPr lang="ko-KR" altLang="en-US" sz="1000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가격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59632" y="3928724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나눔스퀘어라운드 ExtraBold" pitchFamily="50" charset="-127"/>
                <a:ea typeface="나눔스퀘어라운드 ExtraBold" pitchFamily="50" charset="-127"/>
              </a:rPr>
              <a:t>외</a:t>
            </a:r>
            <a:r>
              <a:rPr lang="ko-KR" altLang="en-US" sz="1000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가격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38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59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06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53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9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3528" y="809710"/>
            <a:ext cx="842493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260648"/>
            <a:ext cx="84249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옵</a:t>
            </a:r>
            <a:r>
              <a:rPr lang="ko-KR" altLang="en-US" sz="2500" b="1" dirty="0">
                <a:latin typeface="나눔스퀘어라운드 ExtraBold" pitchFamily="50" charset="-127"/>
                <a:ea typeface="나눔스퀘어라운드 ExtraBold" pitchFamily="50" charset="-127"/>
              </a:rPr>
              <a:t>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80728"/>
            <a:ext cx="5112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○옵션의 민감도 지표</a:t>
            </a:r>
            <a:r>
              <a:rPr lang="en-US" altLang="ko-KR" sz="2500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ko-KR" altLang="en-US" sz="25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628800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2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)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감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마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(Gamma, </a:t>
            </a:r>
            <a:r>
              <a:rPr lang="el-GR" altLang="ko-KR" b="1" dirty="0">
                <a:latin typeface="나눔스퀘어라운드 Bold" pitchFamily="50" charset="-127"/>
                <a:ea typeface="나눔스퀘어라운드 Bold" pitchFamily="50" charset="-127"/>
              </a:rPr>
              <a:t>Γ γ</a:t>
            </a:r>
            <a:r>
              <a:rPr lang="en-US" altLang="ko-KR" b="1" dirty="0" smtClean="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</a:p>
          <a:p>
            <a:r>
              <a:rPr lang="en-US" altLang="ko-KR" b="1" dirty="0">
                <a:latin typeface="나눔스퀘어라운드 Bold" pitchFamily="50" charset="-127"/>
                <a:ea typeface="나눔스퀘어라운드 Bold" pitchFamily="50" charset="-127"/>
              </a:rPr>
              <a:t>	</a:t>
            </a:r>
            <a:r>
              <a:rPr lang="en-US" altLang="ko-KR" b="1" dirty="0" smtClean="0">
                <a:latin typeface="나눔스퀘어라운드 Bold" pitchFamily="50" charset="-127"/>
                <a:ea typeface="나눔스퀘어라운드 Bold" pitchFamily="50" charset="-127"/>
              </a:rPr>
              <a:t>- </a:t>
            </a:r>
            <a:r>
              <a:rPr lang="ko-KR" altLang="en-US" b="1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 변동에 따른 델타의 변화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	</a:t>
            </a:r>
          </a:p>
        </p:txBody>
      </p:sp>
      <p:sp>
        <p:nvSpPr>
          <p:cNvPr id="30" name="자유형 29"/>
          <p:cNvSpPr/>
          <p:nvPr/>
        </p:nvSpPr>
        <p:spPr>
          <a:xfrm>
            <a:off x="1506690" y="3316292"/>
            <a:ext cx="2596978" cy="768724"/>
          </a:xfrm>
          <a:custGeom>
            <a:avLst/>
            <a:gdLst>
              <a:gd name="connsiteX0" fmla="*/ 0 w 3962400"/>
              <a:gd name="connsiteY0" fmla="*/ 686692 h 752006"/>
              <a:gd name="connsiteX1" fmla="*/ 1153885 w 3962400"/>
              <a:gd name="connsiteY1" fmla="*/ 360120 h 752006"/>
              <a:gd name="connsiteX2" fmla="*/ 1959428 w 3962400"/>
              <a:gd name="connsiteY2" fmla="*/ 892 h 752006"/>
              <a:gd name="connsiteX3" fmla="*/ 2775857 w 3962400"/>
              <a:gd name="connsiteY3" fmla="*/ 468978 h 752006"/>
              <a:gd name="connsiteX4" fmla="*/ 3962400 w 3962400"/>
              <a:gd name="connsiteY4" fmla="*/ 752006 h 752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2400" h="752006">
                <a:moveTo>
                  <a:pt x="0" y="686692"/>
                </a:moveTo>
                <a:cubicBezTo>
                  <a:pt x="413657" y="580556"/>
                  <a:pt x="827314" y="474420"/>
                  <a:pt x="1153885" y="360120"/>
                </a:cubicBezTo>
                <a:cubicBezTo>
                  <a:pt x="1480456" y="245820"/>
                  <a:pt x="1689099" y="-17251"/>
                  <a:pt x="1959428" y="892"/>
                </a:cubicBezTo>
                <a:cubicBezTo>
                  <a:pt x="2229757" y="19035"/>
                  <a:pt x="2442028" y="343792"/>
                  <a:pt x="2775857" y="468978"/>
                </a:cubicBezTo>
                <a:cubicBezTo>
                  <a:pt x="3109686" y="594164"/>
                  <a:pt x="3536043" y="673085"/>
                  <a:pt x="3962400" y="75200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 rot="10800000">
            <a:off x="1506690" y="4291551"/>
            <a:ext cx="2511452" cy="727885"/>
          </a:xfrm>
          <a:custGeom>
            <a:avLst/>
            <a:gdLst>
              <a:gd name="connsiteX0" fmla="*/ 0 w 3962400"/>
              <a:gd name="connsiteY0" fmla="*/ 686692 h 752006"/>
              <a:gd name="connsiteX1" fmla="*/ 1153885 w 3962400"/>
              <a:gd name="connsiteY1" fmla="*/ 360120 h 752006"/>
              <a:gd name="connsiteX2" fmla="*/ 1959428 w 3962400"/>
              <a:gd name="connsiteY2" fmla="*/ 892 h 752006"/>
              <a:gd name="connsiteX3" fmla="*/ 2775857 w 3962400"/>
              <a:gd name="connsiteY3" fmla="*/ 468978 h 752006"/>
              <a:gd name="connsiteX4" fmla="*/ 3962400 w 3962400"/>
              <a:gd name="connsiteY4" fmla="*/ 752006 h 752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2400" h="752006">
                <a:moveTo>
                  <a:pt x="0" y="686692"/>
                </a:moveTo>
                <a:cubicBezTo>
                  <a:pt x="413657" y="580556"/>
                  <a:pt x="827314" y="474420"/>
                  <a:pt x="1153885" y="360120"/>
                </a:cubicBezTo>
                <a:cubicBezTo>
                  <a:pt x="1480456" y="245820"/>
                  <a:pt x="1689099" y="-17251"/>
                  <a:pt x="1959428" y="892"/>
                </a:cubicBezTo>
                <a:cubicBezTo>
                  <a:pt x="2229757" y="19035"/>
                  <a:pt x="2442028" y="343792"/>
                  <a:pt x="2775857" y="468978"/>
                </a:cubicBezTo>
                <a:cubicBezTo>
                  <a:pt x="3109686" y="594164"/>
                  <a:pt x="3536043" y="673085"/>
                  <a:pt x="3962400" y="75200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1043608" y="2996952"/>
            <a:ext cx="0" cy="2448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043608" y="4167865"/>
            <a:ext cx="34923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004048" y="2996952"/>
            <a:ext cx="0" cy="2448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5004048" y="5445224"/>
            <a:ext cx="34923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9552" y="2966039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감</a:t>
            </a:r>
            <a:r>
              <a:rPr lang="ko-KR" altLang="en-US" sz="1000" dirty="0">
                <a:latin typeface="나눔스퀘어라운드 ExtraBold" pitchFamily="50" charset="-127"/>
                <a:ea typeface="나눔스퀘어라운드 ExtraBold" pitchFamily="50" charset="-127"/>
              </a:rPr>
              <a:t>마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84368" y="5504320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만</a:t>
            </a:r>
            <a:r>
              <a:rPr lang="ko-KR" altLang="en-US" sz="1000" dirty="0">
                <a:latin typeface="나눔스퀘어라운드 ExtraBold" pitchFamily="50" charset="-127"/>
                <a:ea typeface="나눔스퀘어라운드 ExtraBold" pitchFamily="50" charset="-127"/>
              </a:rPr>
              <a:t>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35996" y="2966039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감마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11960" y="4221088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주가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2805179" y="4102594"/>
            <a:ext cx="0" cy="136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573778" y="4291551"/>
            <a:ext cx="486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ATM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2267744" y="3212260"/>
            <a:ext cx="1008112" cy="3607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2267744" y="4796436"/>
            <a:ext cx="1008112" cy="3607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1259632" y="3089149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스퀘어라운드 Bold" pitchFamily="50" charset="-127"/>
                <a:ea typeface="나눔스퀘어라운드 Bold" pitchFamily="50" charset="-127"/>
              </a:rPr>
              <a:t>+ </a:t>
            </a:r>
            <a:r>
              <a:rPr lang="ko-KR" altLang="en-US" sz="1200" dirty="0" smtClean="0">
                <a:latin typeface="나눔스퀘어라운드 Bold" pitchFamily="50" charset="-127"/>
                <a:ea typeface="나눔스퀘어라운드 Bold" pitchFamily="50" charset="-127"/>
              </a:rPr>
              <a:t>감마</a:t>
            </a:r>
            <a:endParaRPr lang="en-US" altLang="ko-KR" sz="12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1200" dirty="0" smtClean="0"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sz="1200" dirty="0" smtClean="0">
                <a:latin typeface="나눔스퀘어라운드 Bold" pitchFamily="50" charset="-127"/>
                <a:ea typeface="나눔스퀘어라운드 Bold" pitchFamily="50" charset="-127"/>
              </a:rPr>
              <a:t>콜</a:t>
            </a:r>
            <a:r>
              <a:rPr lang="en-US" altLang="ko-KR" sz="1200" dirty="0" smtClean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  <a:r>
              <a:rPr lang="ko-KR" altLang="en-US" sz="1200" dirty="0" err="1" smtClean="0">
                <a:latin typeface="나눔스퀘어라운드 Bold" pitchFamily="50" charset="-127"/>
                <a:ea typeface="나눔스퀘어라운드 Bold" pitchFamily="50" charset="-127"/>
              </a:rPr>
              <a:t>풋</a:t>
            </a:r>
            <a:r>
              <a:rPr lang="ko-KR" altLang="en-US" sz="1200" dirty="0" smtClean="0">
                <a:latin typeface="나눔스퀘어라운드 Bold" pitchFamily="50" charset="-127"/>
                <a:ea typeface="나눔스퀘어라운드 Bold" pitchFamily="50" charset="-127"/>
              </a:rPr>
              <a:t> 매수</a:t>
            </a:r>
            <a:r>
              <a:rPr lang="en-US" altLang="ko-KR" sz="1200" dirty="0" smtClean="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endParaRPr lang="ko-KR" altLang="en-US" sz="12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87624" y="4655494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-</a:t>
            </a:r>
            <a:r>
              <a:rPr lang="en-US" altLang="ko-KR" sz="1200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sz="1200" dirty="0" smtClean="0">
                <a:latin typeface="나눔스퀘어라운드 Bold" pitchFamily="50" charset="-127"/>
                <a:ea typeface="나눔스퀘어라운드 Bold" pitchFamily="50" charset="-127"/>
              </a:rPr>
              <a:t>감마</a:t>
            </a:r>
            <a:endParaRPr lang="en-US" altLang="ko-KR" sz="12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1200" dirty="0" smtClean="0"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sz="1200" dirty="0" smtClean="0">
                <a:latin typeface="나눔스퀘어라운드 Bold" pitchFamily="50" charset="-127"/>
                <a:ea typeface="나눔스퀘어라운드 Bold" pitchFamily="50" charset="-127"/>
              </a:rPr>
              <a:t>콜</a:t>
            </a:r>
            <a:r>
              <a:rPr lang="en-US" altLang="ko-KR" sz="1200" dirty="0" smtClean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  <a:r>
              <a:rPr lang="ko-KR" altLang="en-US" sz="1200" dirty="0" err="1" smtClean="0">
                <a:latin typeface="나눔스퀘어라운드 Bold" pitchFamily="50" charset="-127"/>
                <a:ea typeface="나눔스퀘어라운드 Bold" pitchFamily="50" charset="-127"/>
              </a:rPr>
              <a:t>풋</a:t>
            </a:r>
            <a:r>
              <a:rPr lang="ko-KR" altLang="en-US" sz="1200" dirty="0" smtClean="0">
                <a:latin typeface="나눔스퀘어라운드 Bold" pitchFamily="50" charset="-127"/>
                <a:ea typeface="나눔스퀘어라운드 Bold" pitchFamily="50" charset="-127"/>
              </a:rPr>
              <a:t> 매도</a:t>
            </a:r>
            <a:r>
              <a:rPr lang="en-US" altLang="ko-KR" sz="1200" dirty="0" smtClean="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endParaRPr lang="ko-KR" altLang="en-US" sz="12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3" name="설명선 1(테두리 없음) 62"/>
          <p:cNvSpPr/>
          <p:nvPr/>
        </p:nvSpPr>
        <p:spPr>
          <a:xfrm>
            <a:off x="3563888" y="3284984"/>
            <a:ext cx="1152128" cy="200122"/>
          </a:xfrm>
          <a:prstGeom prst="callout1">
            <a:avLst>
              <a:gd name="adj1" fmla="val 52910"/>
              <a:gd name="adj2" fmla="val -17"/>
              <a:gd name="adj3" fmla="val 52720"/>
              <a:gd name="adj4" fmla="val -272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급변을 매우 희망</a:t>
            </a:r>
            <a:endParaRPr lang="ko-KR" altLang="en-US" sz="1000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4" name="설명선 1(테두리 없음) 63"/>
          <p:cNvSpPr/>
          <p:nvPr/>
        </p:nvSpPr>
        <p:spPr>
          <a:xfrm>
            <a:off x="3599892" y="4886326"/>
            <a:ext cx="1152128" cy="200122"/>
          </a:xfrm>
          <a:prstGeom prst="callout1">
            <a:avLst>
              <a:gd name="adj1" fmla="val 52910"/>
              <a:gd name="adj2" fmla="val -17"/>
              <a:gd name="adj3" fmla="val 52720"/>
              <a:gd name="adj4" fmla="val -272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안</a:t>
            </a:r>
            <a:r>
              <a:rPr lang="ko-KR" altLang="en-US" sz="1000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정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을 매우 희망</a:t>
            </a:r>
            <a:endParaRPr lang="ko-KR" altLang="en-US" sz="1000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5" name="자유형 64"/>
          <p:cNvSpPr/>
          <p:nvPr/>
        </p:nvSpPr>
        <p:spPr>
          <a:xfrm>
            <a:off x="5116287" y="3485106"/>
            <a:ext cx="2480049" cy="1380808"/>
          </a:xfrm>
          <a:custGeom>
            <a:avLst/>
            <a:gdLst>
              <a:gd name="connsiteX0" fmla="*/ 0 w 3450771"/>
              <a:gd name="connsiteY0" fmla="*/ 1894114 h 1894114"/>
              <a:gd name="connsiteX1" fmla="*/ 2612571 w 3450771"/>
              <a:gd name="connsiteY1" fmla="*/ 1436914 h 1894114"/>
              <a:gd name="connsiteX2" fmla="*/ 3450771 w 3450771"/>
              <a:gd name="connsiteY2" fmla="*/ 0 h 189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0771" h="1894114">
                <a:moveTo>
                  <a:pt x="0" y="1894114"/>
                </a:moveTo>
                <a:cubicBezTo>
                  <a:pt x="1018721" y="1823357"/>
                  <a:pt x="2037443" y="1752600"/>
                  <a:pt x="2612571" y="1436914"/>
                </a:cubicBezTo>
                <a:cubicBezTo>
                  <a:pt x="3187699" y="1121228"/>
                  <a:pt x="3319235" y="560614"/>
                  <a:pt x="3450771" y="0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 65"/>
          <p:cNvSpPr/>
          <p:nvPr/>
        </p:nvSpPr>
        <p:spPr>
          <a:xfrm>
            <a:off x="5127171" y="4936451"/>
            <a:ext cx="2757197" cy="397549"/>
          </a:xfrm>
          <a:custGeom>
            <a:avLst/>
            <a:gdLst>
              <a:gd name="connsiteX0" fmla="*/ 0 w 4038600"/>
              <a:gd name="connsiteY0" fmla="*/ 27435 h 397549"/>
              <a:gd name="connsiteX1" fmla="*/ 2525486 w 4038600"/>
              <a:gd name="connsiteY1" fmla="*/ 38320 h 397549"/>
              <a:gd name="connsiteX2" fmla="*/ 4038600 w 4038600"/>
              <a:gd name="connsiteY2" fmla="*/ 397549 h 39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8600" h="397549">
                <a:moveTo>
                  <a:pt x="0" y="27435"/>
                </a:moveTo>
                <a:cubicBezTo>
                  <a:pt x="926193" y="2034"/>
                  <a:pt x="1852386" y="-23366"/>
                  <a:pt x="2525486" y="38320"/>
                </a:cubicBezTo>
                <a:cubicBezTo>
                  <a:pt x="3198586" y="100006"/>
                  <a:pt x="3618593" y="248777"/>
                  <a:pt x="4038600" y="397549"/>
                </a:cubicBezTo>
              </a:path>
            </a:pathLst>
          </a:cu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설명선 1(테두리 없음) 66"/>
          <p:cNvSpPr/>
          <p:nvPr/>
        </p:nvSpPr>
        <p:spPr>
          <a:xfrm>
            <a:off x="5780247" y="3383430"/>
            <a:ext cx="1152128" cy="200122"/>
          </a:xfrm>
          <a:prstGeom prst="callout1">
            <a:avLst>
              <a:gd name="adj1" fmla="val 96427"/>
              <a:gd name="adj2" fmla="val 87853"/>
              <a:gd name="adj3" fmla="val 379092"/>
              <a:gd name="adj4" fmla="val 1371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등가격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옵션</a:t>
            </a:r>
            <a:endParaRPr lang="ko-KR" altLang="en-US" sz="1000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8" name="설명선 1(테두리 없음) 67"/>
          <p:cNvSpPr/>
          <p:nvPr/>
        </p:nvSpPr>
        <p:spPr>
          <a:xfrm>
            <a:off x="5356583" y="4175510"/>
            <a:ext cx="1152128" cy="200122"/>
          </a:xfrm>
          <a:prstGeom prst="callout1">
            <a:avLst>
              <a:gd name="adj1" fmla="val 96427"/>
              <a:gd name="adj2" fmla="val 87853"/>
              <a:gd name="adj3" fmla="val 379092"/>
              <a:gd name="adj4" fmla="val 1371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내가격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,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외가격</a:t>
            </a:r>
            <a:endParaRPr lang="ko-KR" altLang="en-US" sz="1000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28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59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06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53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6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3528" y="809710"/>
            <a:ext cx="842493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260648"/>
            <a:ext cx="84249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옵</a:t>
            </a:r>
            <a:r>
              <a:rPr lang="ko-KR" altLang="en-US" sz="2500" b="1" dirty="0">
                <a:latin typeface="나눔스퀘어라운드 ExtraBold" pitchFamily="50" charset="-127"/>
                <a:ea typeface="나눔스퀘어라운드 ExtraBold" pitchFamily="50" charset="-127"/>
              </a:rPr>
              <a:t>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80728"/>
            <a:ext cx="5112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○옵션의 민감도 지표</a:t>
            </a:r>
            <a:r>
              <a:rPr lang="en-US" altLang="ko-KR" sz="2500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ko-KR" altLang="en-US" sz="25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628800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3)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세타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(Theta, </a:t>
            </a:r>
            <a:r>
              <a:rPr lang="el-GR" altLang="ko-KR" b="1" dirty="0">
                <a:latin typeface="나눔스퀘어라운드 Bold" pitchFamily="50" charset="-127"/>
                <a:ea typeface="나눔스퀘어라운드 Bold" pitchFamily="50" charset="-127"/>
              </a:rPr>
              <a:t>Θ </a:t>
            </a:r>
            <a:r>
              <a:rPr lang="el-GR" altLang="ko-KR" b="1" dirty="0" smtClean="0">
                <a:latin typeface="나눔스퀘어라운드 Bold" pitchFamily="50" charset="-127"/>
                <a:ea typeface="나눔스퀘어라운드 Bold" pitchFamily="50" charset="-127"/>
              </a:rPr>
              <a:t>θ)</a:t>
            </a:r>
            <a:endParaRPr lang="en-US" altLang="ko-KR" b="1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b="1" dirty="0">
                <a:latin typeface="나눔스퀘어라운드 Bold" pitchFamily="50" charset="-127"/>
                <a:ea typeface="나눔스퀘어라운드 Bold" pitchFamily="50" charset="-127"/>
              </a:rPr>
              <a:t>	</a:t>
            </a:r>
            <a:r>
              <a:rPr lang="en-US" altLang="ko-KR" b="1" dirty="0" smtClean="0">
                <a:latin typeface="나눔스퀘어라운드 Bold" pitchFamily="50" charset="-127"/>
                <a:ea typeface="나눔스퀘어라운드 Bold" pitchFamily="50" charset="-127"/>
              </a:rPr>
              <a:t>- </a:t>
            </a:r>
            <a:r>
              <a:rPr lang="ko-KR" altLang="en-US" b="1" dirty="0" smtClean="0">
                <a:latin typeface="나눔스퀘어라운드 Bold" pitchFamily="50" charset="-127"/>
                <a:ea typeface="나눔스퀘어라운드 Bold" pitchFamily="50" charset="-127"/>
              </a:rPr>
              <a:t>잔존기간이 줄어드는 동안 옵션의 시간가치가 감소하는 정도</a:t>
            </a:r>
            <a:endParaRPr lang="en-US" altLang="ko-KR" b="1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b="1" dirty="0">
                <a:latin typeface="나눔스퀘어라운드 Bold" pitchFamily="50" charset="-127"/>
                <a:ea typeface="나눔스퀘어라운드 Bold" pitchFamily="50" charset="-127"/>
              </a:rPr>
              <a:t>	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	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447764" y="2996952"/>
            <a:ext cx="0" cy="2448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447764" y="5445224"/>
            <a:ext cx="34923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28084" y="5504320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만기</a:t>
            </a:r>
            <a:r>
              <a:rPr lang="ko-KR" altLang="en-US" sz="1000" dirty="0">
                <a:latin typeface="나눔스퀘어라운드 ExtraBold" pitchFamily="50" charset="-127"/>
                <a:ea typeface="나눔스퀘어라운드 ExtraBold" pitchFamily="50" charset="-127"/>
              </a:rPr>
              <a:t>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79712" y="2966039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세</a:t>
            </a:r>
            <a:r>
              <a:rPr lang="ko-KR" altLang="en-US" sz="1000" dirty="0" err="1">
                <a:latin typeface="나눔스퀘어라운드 ExtraBold" pitchFamily="50" charset="-127"/>
                <a:ea typeface="나눔스퀘어라운드 ExtraBold" pitchFamily="50" charset="-127"/>
              </a:rPr>
              <a:t>타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2560003" y="3485106"/>
            <a:ext cx="2480049" cy="1380808"/>
          </a:xfrm>
          <a:custGeom>
            <a:avLst/>
            <a:gdLst>
              <a:gd name="connsiteX0" fmla="*/ 0 w 3450771"/>
              <a:gd name="connsiteY0" fmla="*/ 1894114 h 1894114"/>
              <a:gd name="connsiteX1" fmla="*/ 2612571 w 3450771"/>
              <a:gd name="connsiteY1" fmla="*/ 1436914 h 1894114"/>
              <a:gd name="connsiteX2" fmla="*/ 3450771 w 3450771"/>
              <a:gd name="connsiteY2" fmla="*/ 0 h 189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0771" h="1894114">
                <a:moveTo>
                  <a:pt x="0" y="1894114"/>
                </a:moveTo>
                <a:cubicBezTo>
                  <a:pt x="1018721" y="1823357"/>
                  <a:pt x="2037443" y="1752600"/>
                  <a:pt x="2612571" y="1436914"/>
                </a:cubicBezTo>
                <a:cubicBezTo>
                  <a:pt x="3187699" y="1121228"/>
                  <a:pt x="3319235" y="560614"/>
                  <a:pt x="3450771" y="0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59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06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53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82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3528" y="809710"/>
            <a:ext cx="842493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260648"/>
            <a:ext cx="84249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옵</a:t>
            </a:r>
            <a:r>
              <a:rPr lang="ko-KR" altLang="en-US" sz="2500" b="1" dirty="0">
                <a:latin typeface="나눔스퀘어라운드 ExtraBold" pitchFamily="50" charset="-127"/>
                <a:ea typeface="나눔스퀘어라운드 ExtraBold" pitchFamily="50" charset="-127"/>
              </a:rPr>
              <a:t>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80728"/>
            <a:ext cx="5112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○옵션의 민감도 지표</a:t>
            </a:r>
            <a:r>
              <a:rPr lang="en-US" altLang="ko-KR" sz="2500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ko-KR" altLang="en-US" sz="25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628800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4)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베가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(Vega, V </a:t>
            </a:r>
            <a:r>
              <a:rPr lang="el-GR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ν</a:t>
            </a:r>
            <a:r>
              <a:rPr lang="en-US" altLang="ko-KR" b="1" dirty="0" smtClean="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</a:p>
          <a:p>
            <a:r>
              <a:rPr lang="en-US" altLang="ko-KR" b="1" dirty="0">
                <a:latin typeface="나눔스퀘어라운드 Bold" pitchFamily="50" charset="-127"/>
                <a:ea typeface="나눔스퀘어라운드 Bold" pitchFamily="50" charset="-127"/>
              </a:rPr>
              <a:t>	</a:t>
            </a:r>
            <a:r>
              <a:rPr lang="en-US" altLang="ko-KR" b="1" dirty="0" smtClean="0">
                <a:latin typeface="나눔스퀘어라운드 Bold" pitchFamily="50" charset="-127"/>
                <a:ea typeface="나눔스퀘어라운드 Bold" pitchFamily="50" charset="-127"/>
              </a:rPr>
              <a:t>- </a:t>
            </a:r>
            <a:r>
              <a:rPr lang="ko-KR" altLang="en-US" b="1" dirty="0" smtClean="0">
                <a:latin typeface="나눔스퀘어라운드 Bold" pitchFamily="50" charset="-127"/>
                <a:ea typeface="나눔스퀘어라운드 Bold" pitchFamily="50" charset="-127"/>
              </a:rPr>
              <a:t>변동성의 변화에 따른 옵션 가격의 변화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	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39552" y="2420889"/>
            <a:ext cx="6624736" cy="3816424"/>
            <a:chOff x="539552" y="2966039"/>
            <a:chExt cx="4212468" cy="2479185"/>
          </a:xfrm>
        </p:grpSpPr>
        <p:sp>
          <p:nvSpPr>
            <p:cNvPr id="7" name="자유형 6"/>
            <p:cNvSpPr/>
            <p:nvPr/>
          </p:nvSpPr>
          <p:spPr>
            <a:xfrm>
              <a:off x="1506690" y="3316292"/>
              <a:ext cx="2596978" cy="768724"/>
            </a:xfrm>
            <a:custGeom>
              <a:avLst/>
              <a:gdLst>
                <a:gd name="connsiteX0" fmla="*/ 0 w 3962400"/>
                <a:gd name="connsiteY0" fmla="*/ 686692 h 752006"/>
                <a:gd name="connsiteX1" fmla="*/ 1153885 w 3962400"/>
                <a:gd name="connsiteY1" fmla="*/ 360120 h 752006"/>
                <a:gd name="connsiteX2" fmla="*/ 1959428 w 3962400"/>
                <a:gd name="connsiteY2" fmla="*/ 892 h 752006"/>
                <a:gd name="connsiteX3" fmla="*/ 2775857 w 3962400"/>
                <a:gd name="connsiteY3" fmla="*/ 468978 h 752006"/>
                <a:gd name="connsiteX4" fmla="*/ 3962400 w 3962400"/>
                <a:gd name="connsiteY4" fmla="*/ 752006 h 75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2400" h="752006">
                  <a:moveTo>
                    <a:pt x="0" y="686692"/>
                  </a:moveTo>
                  <a:cubicBezTo>
                    <a:pt x="413657" y="580556"/>
                    <a:pt x="827314" y="474420"/>
                    <a:pt x="1153885" y="360120"/>
                  </a:cubicBezTo>
                  <a:cubicBezTo>
                    <a:pt x="1480456" y="245820"/>
                    <a:pt x="1689099" y="-17251"/>
                    <a:pt x="1959428" y="892"/>
                  </a:cubicBezTo>
                  <a:cubicBezTo>
                    <a:pt x="2229757" y="19035"/>
                    <a:pt x="2442028" y="343792"/>
                    <a:pt x="2775857" y="468978"/>
                  </a:cubicBezTo>
                  <a:cubicBezTo>
                    <a:pt x="3109686" y="594164"/>
                    <a:pt x="3536043" y="673085"/>
                    <a:pt x="3962400" y="752006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 rot="10800000">
              <a:off x="1506690" y="4291551"/>
              <a:ext cx="2511452" cy="727885"/>
            </a:xfrm>
            <a:custGeom>
              <a:avLst/>
              <a:gdLst>
                <a:gd name="connsiteX0" fmla="*/ 0 w 3962400"/>
                <a:gd name="connsiteY0" fmla="*/ 686692 h 752006"/>
                <a:gd name="connsiteX1" fmla="*/ 1153885 w 3962400"/>
                <a:gd name="connsiteY1" fmla="*/ 360120 h 752006"/>
                <a:gd name="connsiteX2" fmla="*/ 1959428 w 3962400"/>
                <a:gd name="connsiteY2" fmla="*/ 892 h 752006"/>
                <a:gd name="connsiteX3" fmla="*/ 2775857 w 3962400"/>
                <a:gd name="connsiteY3" fmla="*/ 468978 h 752006"/>
                <a:gd name="connsiteX4" fmla="*/ 3962400 w 3962400"/>
                <a:gd name="connsiteY4" fmla="*/ 752006 h 75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2400" h="752006">
                  <a:moveTo>
                    <a:pt x="0" y="686692"/>
                  </a:moveTo>
                  <a:cubicBezTo>
                    <a:pt x="413657" y="580556"/>
                    <a:pt x="827314" y="474420"/>
                    <a:pt x="1153885" y="360120"/>
                  </a:cubicBezTo>
                  <a:cubicBezTo>
                    <a:pt x="1480456" y="245820"/>
                    <a:pt x="1689099" y="-17251"/>
                    <a:pt x="1959428" y="892"/>
                  </a:cubicBezTo>
                  <a:cubicBezTo>
                    <a:pt x="2229757" y="19035"/>
                    <a:pt x="2442028" y="343792"/>
                    <a:pt x="2775857" y="468978"/>
                  </a:cubicBezTo>
                  <a:cubicBezTo>
                    <a:pt x="3109686" y="594164"/>
                    <a:pt x="3536043" y="673085"/>
                    <a:pt x="3962400" y="752006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043608" y="2996952"/>
              <a:ext cx="0" cy="24482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043608" y="4167865"/>
              <a:ext cx="34923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39552" y="2966039"/>
              <a:ext cx="4320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베</a:t>
              </a:r>
              <a:r>
                <a:rPr lang="ko-KR" altLang="en-US" sz="1000" dirty="0">
                  <a:latin typeface="나눔스퀘어라운드 ExtraBold" pitchFamily="50" charset="-127"/>
                  <a:ea typeface="나눔스퀘어라운드 ExtraBold" pitchFamily="50" charset="-127"/>
                </a:rPr>
                <a:t>가</a:t>
              </a: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2805179" y="4102594"/>
              <a:ext cx="0" cy="136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573778" y="4291551"/>
              <a:ext cx="4860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ATM</a:t>
              </a:r>
              <a:endParaRPr lang="ko-KR" altLang="en-US" sz="10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2267744" y="3212260"/>
              <a:ext cx="1008112" cy="3607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267744" y="4796436"/>
              <a:ext cx="1008112" cy="3607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59632" y="3089149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나눔스퀘어라운드 Bold" pitchFamily="50" charset="-127"/>
                  <a:ea typeface="나눔스퀘어라운드 Bold" pitchFamily="50" charset="-127"/>
                </a:rPr>
                <a:t>+ </a:t>
              </a:r>
              <a:r>
                <a:rPr lang="ko-KR" altLang="en-US" sz="1200" dirty="0" smtClean="0">
                  <a:latin typeface="나눔스퀘어라운드 Bold" pitchFamily="50" charset="-127"/>
                  <a:ea typeface="나눔스퀘어라운드 Bold" pitchFamily="50" charset="-127"/>
                </a:rPr>
                <a:t>베</a:t>
              </a:r>
              <a:r>
                <a:rPr lang="ko-KR" altLang="en-US" sz="1200" dirty="0">
                  <a:latin typeface="나눔스퀘어라운드 Bold" pitchFamily="50" charset="-127"/>
                  <a:ea typeface="나눔스퀘어라운드 Bold" pitchFamily="50" charset="-127"/>
                </a:rPr>
                <a:t>가</a:t>
              </a:r>
              <a:endParaRPr lang="en-US" altLang="ko-KR" sz="1200" dirty="0" smtClean="0">
                <a:latin typeface="나눔스퀘어라운드 Bold" pitchFamily="50" charset="-127"/>
                <a:ea typeface="나눔스퀘어라운드 Bold" pitchFamily="50" charset="-127"/>
              </a:endParaRPr>
            </a:p>
            <a:p>
              <a:r>
                <a:rPr lang="en-US" altLang="ko-KR" sz="1200" dirty="0" smtClean="0">
                  <a:latin typeface="나눔스퀘어라운드 Bold" pitchFamily="50" charset="-127"/>
                  <a:ea typeface="나눔스퀘어라운드 Bold" pitchFamily="50" charset="-127"/>
                </a:rPr>
                <a:t>(</a:t>
              </a:r>
              <a:r>
                <a:rPr lang="ko-KR" altLang="en-US" sz="1200" dirty="0" smtClean="0">
                  <a:latin typeface="나눔스퀘어라운드 Bold" pitchFamily="50" charset="-127"/>
                  <a:ea typeface="나눔스퀘어라운드 Bold" pitchFamily="50" charset="-127"/>
                </a:rPr>
                <a:t>콜</a:t>
              </a:r>
              <a:r>
                <a:rPr lang="en-US" altLang="ko-KR" sz="1200" dirty="0" smtClean="0">
                  <a:latin typeface="나눔스퀘어라운드 Bold" pitchFamily="50" charset="-127"/>
                  <a:ea typeface="나눔스퀘어라운드 Bold" pitchFamily="50" charset="-127"/>
                </a:rPr>
                <a:t>,</a:t>
              </a:r>
              <a:r>
                <a:rPr lang="ko-KR" altLang="en-US" sz="1200" dirty="0" err="1" smtClean="0">
                  <a:latin typeface="나눔스퀘어라운드 Bold" pitchFamily="50" charset="-127"/>
                  <a:ea typeface="나눔스퀘어라운드 Bold" pitchFamily="50" charset="-127"/>
                </a:rPr>
                <a:t>풋</a:t>
              </a:r>
              <a:r>
                <a:rPr lang="ko-KR" altLang="en-US" sz="1200" dirty="0" smtClean="0">
                  <a:latin typeface="나눔스퀘어라운드 Bold" pitchFamily="50" charset="-127"/>
                  <a:ea typeface="나눔스퀘어라운드 Bold" pitchFamily="50" charset="-127"/>
                </a:rPr>
                <a:t> 매수</a:t>
              </a:r>
              <a:r>
                <a:rPr lang="en-US" altLang="ko-KR" sz="1200" dirty="0" smtClean="0">
                  <a:latin typeface="나눔스퀘어라운드 Bold" pitchFamily="50" charset="-127"/>
                  <a:ea typeface="나눔스퀘어라운드 Bold" pitchFamily="50" charset="-127"/>
                </a:rPr>
                <a:t>)</a:t>
              </a:r>
              <a:endParaRPr lang="ko-KR" altLang="en-US" sz="1200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87624" y="4655494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스퀘어라운드 Bold" pitchFamily="50" charset="-127"/>
                  <a:ea typeface="나눔스퀘어라운드 Bold" pitchFamily="50" charset="-127"/>
                </a:rPr>
                <a:t>-</a:t>
              </a:r>
              <a:r>
                <a:rPr lang="en-US" altLang="ko-KR" sz="1200" dirty="0" smtClean="0">
                  <a:latin typeface="나눔스퀘어라운드 Bold" pitchFamily="50" charset="-127"/>
                  <a:ea typeface="나눔스퀘어라운드 Bold" pitchFamily="50" charset="-127"/>
                </a:rPr>
                <a:t> </a:t>
              </a:r>
              <a:r>
                <a:rPr lang="ko-KR" altLang="en-US" sz="1200" dirty="0" smtClean="0">
                  <a:latin typeface="나눔스퀘어라운드 Bold" pitchFamily="50" charset="-127"/>
                  <a:ea typeface="나눔스퀘어라운드 Bold" pitchFamily="50" charset="-127"/>
                </a:rPr>
                <a:t>베</a:t>
              </a:r>
              <a:r>
                <a:rPr lang="ko-KR" altLang="en-US" sz="1200" dirty="0">
                  <a:latin typeface="나눔스퀘어라운드 Bold" pitchFamily="50" charset="-127"/>
                  <a:ea typeface="나눔스퀘어라운드 Bold" pitchFamily="50" charset="-127"/>
                </a:rPr>
                <a:t>가</a:t>
              </a:r>
              <a:endParaRPr lang="en-US" altLang="ko-KR" sz="1200" dirty="0" smtClean="0">
                <a:latin typeface="나눔스퀘어라운드 Bold" pitchFamily="50" charset="-127"/>
                <a:ea typeface="나눔스퀘어라운드 Bold" pitchFamily="50" charset="-127"/>
              </a:endParaRPr>
            </a:p>
            <a:p>
              <a:r>
                <a:rPr lang="en-US" altLang="ko-KR" sz="1200" dirty="0" smtClean="0">
                  <a:latin typeface="나눔스퀘어라운드 Bold" pitchFamily="50" charset="-127"/>
                  <a:ea typeface="나눔스퀘어라운드 Bold" pitchFamily="50" charset="-127"/>
                </a:rPr>
                <a:t>(</a:t>
              </a:r>
              <a:r>
                <a:rPr lang="ko-KR" altLang="en-US" sz="1200" dirty="0" smtClean="0">
                  <a:latin typeface="나눔스퀘어라운드 Bold" pitchFamily="50" charset="-127"/>
                  <a:ea typeface="나눔스퀘어라운드 Bold" pitchFamily="50" charset="-127"/>
                </a:rPr>
                <a:t>콜</a:t>
              </a:r>
              <a:r>
                <a:rPr lang="en-US" altLang="ko-KR" sz="1200" dirty="0" smtClean="0">
                  <a:latin typeface="나눔스퀘어라운드 Bold" pitchFamily="50" charset="-127"/>
                  <a:ea typeface="나눔스퀘어라운드 Bold" pitchFamily="50" charset="-127"/>
                </a:rPr>
                <a:t>,</a:t>
              </a:r>
              <a:r>
                <a:rPr lang="ko-KR" altLang="en-US" sz="1200" dirty="0" err="1" smtClean="0">
                  <a:latin typeface="나눔스퀘어라운드 Bold" pitchFamily="50" charset="-127"/>
                  <a:ea typeface="나눔스퀘어라운드 Bold" pitchFamily="50" charset="-127"/>
                </a:rPr>
                <a:t>풋</a:t>
              </a:r>
              <a:r>
                <a:rPr lang="ko-KR" altLang="en-US" sz="1200" dirty="0" smtClean="0">
                  <a:latin typeface="나눔스퀘어라운드 Bold" pitchFamily="50" charset="-127"/>
                  <a:ea typeface="나눔스퀘어라운드 Bold" pitchFamily="50" charset="-127"/>
                </a:rPr>
                <a:t> 매도</a:t>
              </a:r>
              <a:r>
                <a:rPr lang="en-US" altLang="ko-KR" sz="1200" dirty="0" smtClean="0">
                  <a:latin typeface="나눔스퀘어라운드 Bold" pitchFamily="50" charset="-127"/>
                  <a:ea typeface="나눔스퀘어라운드 Bold" pitchFamily="50" charset="-127"/>
                </a:rPr>
                <a:t>)</a:t>
              </a:r>
              <a:endParaRPr lang="ko-KR" altLang="en-US" sz="1200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18" name="설명선 1(테두리 없음) 17"/>
            <p:cNvSpPr/>
            <p:nvPr/>
          </p:nvSpPr>
          <p:spPr>
            <a:xfrm>
              <a:off x="3563888" y="3284984"/>
              <a:ext cx="1152128" cy="200122"/>
            </a:xfrm>
            <a:prstGeom prst="callout1">
              <a:avLst>
                <a:gd name="adj1" fmla="val 52910"/>
                <a:gd name="adj2" fmla="val -17"/>
                <a:gd name="adj3" fmla="val 52720"/>
                <a:gd name="adj4" fmla="val -2723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급변을 매우 희망</a:t>
              </a:r>
              <a:endParaRPr lang="ko-KR" altLang="en-US" sz="1000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9" name="설명선 1(테두리 없음) 18"/>
            <p:cNvSpPr/>
            <p:nvPr/>
          </p:nvSpPr>
          <p:spPr>
            <a:xfrm>
              <a:off x="3599892" y="4886326"/>
              <a:ext cx="1152128" cy="200122"/>
            </a:xfrm>
            <a:prstGeom prst="callout1">
              <a:avLst>
                <a:gd name="adj1" fmla="val 52910"/>
                <a:gd name="adj2" fmla="val -17"/>
                <a:gd name="adj3" fmla="val 52720"/>
                <a:gd name="adj4" fmla="val -2723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안</a:t>
              </a:r>
              <a:r>
                <a:rPr lang="ko-KR" altLang="en-US" sz="1000" dirty="0">
                  <a:solidFill>
                    <a:schemeClr val="tx1"/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정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을 매우 희망</a:t>
              </a:r>
              <a:endParaRPr lang="ko-KR" altLang="en-US" sz="1000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pic>
        <p:nvPicPr>
          <p:cNvPr id="20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59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06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53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82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3528" y="809710"/>
            <a:ext cx="842493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260648"/>
            <a:ext cx="84249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옵</a:t>
            </a:r>
            <a:r>
              <a:rPr lang="ko-KR" altLang="en-US" sz="2500" b="1" dirty="0">
                <a:latin typeface="나눔스퀘어라운드 ExtraBold" pitchFamily="50" charset="-127"/>
                <a:ea typeface="나눔스퀘어라운드 ExtraBold" pitchFamily="50" charset="-127"/>
              </a:rPr>
              <a:t>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80728"/>
            <a:ext cx="5112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○옵션의 민감도 지표</a:t>
            </a:r>
            <a:r>
              <a:rPr lang="en-US" altLang="ko-KR" sz="2500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ko-KR" altLang="en-US" sz="25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628800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5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)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로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(Rho,</a:t>
            </a:r>
            <a:r>
              <a:rPr lang="el-GR" altLang="ko-KR" b="1" dirty="0">
                <a:latin typeface="나눔스퀘어라운드 Bold" pitchFamily="50" charset="-127"/>
                <a:ea typeface="나눔스퀘어라운드 Bold" pitchFamily="50" charset="-127"/>
              </a:rPr>
              <a:t> Ρ ρ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b="1" dirty="0" smtClean="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	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	-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금리 변동에 대한 옵션가격의 변동률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	</a:t>
            </a:r>
          </a:p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	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-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콜옵션의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경우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+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의 관계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	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-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풋옵션의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경우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–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의 관계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	-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대부분의 경우 영향이 미미함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7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59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06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53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82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3528" y="809710"/>
            <a:ext cx="842493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260648"/>
            <a:ext cx="84249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옵</a:t>
            </a:r>
            <a:r>
              <a:rPr lang="ko-KR" altLang="en-US" sz="2500" b="1" dirty="0">
                <a:latin typeface="나눔스퀘어라운드 ExtraBold" pitchFamily="50" charset="-127"/>
                <a:ea typeface="나눔스퀘어라운드 ExtraBold" pitchFamily="50" charset="-127"/>
              </a:rPr>
              <a:t>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80728"/>
            <a:ext cx="5112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○옵션의 청산 그래프</a:t>
            </a:r>
            <a:endParaRPr lang="ko-KR" altLang="en-US" sz="25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62880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1)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만기 청산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428812" y="2348880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428812" y="3429000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428812" y="4581128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428812" y="5112297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28812" y="3926362"/>
            <a:ext cx="1008112" cy="66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36924" y="2780928"/>
            <a:ext cx="1080120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644836" y="3429000"/>
            <a:ext cx="0" cy="4973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425210" y="2348880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425210" y="3429000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793362" y="3933056"/>
            <a:ext cx="10081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5641234" y="2780928"/>
            <a:ext cx="1152128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설명선 1(테두리 없음) 29"/>
          <p:cNvSpPr/>
          <p:nvPr/>
        </p:nvSpPr>
        <p:spPr>
          <a:xfrm>
            <a:off x="1442402" y="3040907"/>
            <a:ext cx="1152128" cy="200122"/>
          </a:xfrm>
          <a:prstGeom prst="callout1">
            <a:avLst>
              <a:gd name="adj1" fmla="val 107306"/>
              <a:gd name="adj2" fmla="val 51949"/>
              <a:gd name="adj3" fmla="val 297500"/>
              <a:gd name="adj4" fmla="val 2095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프리미엄</a:t>
            </a:r>
            <a:endParaRPr lang="ko-KR" altLang="en-US" sz="1000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1" name="설명선 1(테두리 없음) 30"/>
          <p:cNvSpPr/>
          <p:nvPr/>
        </p:nvSpPr>
        <p:spPr>
          <a:xfrm>
            <a:off x="2390034" y="2680867"/>
            <a:ext cx="1022344" cy="200122"/>
          </a:xfrm>
          <a:prstGeom prst="callout1">
            <a:avLst>
              <a:gd name="adj1" fmla="val 118185"/>
              <a:gd name="adj2" fmla="val 51004"/>
              <a:gd name="adj3" fmla="val 368212"/>
              <a:gd name="adj4" fmla="val 5024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손익분기점</a:t>
            </a:r>
            <a:endParaRPr lang="ko-KR" altLang="en-US" sz="1000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2" name="설명선 1(테두리 없음) 31"/>
          <p:cNvSpPr/>
          <p:nvPr/>
        </p:nvSpPr>
        <p:spPr>
          <a:xfrm>
            <a:off x="2454559" y="3976956"/>
            <a:ext cx="1152128" cy="200122"/>
          </a:xfrm>
          <a:prstGeom prst="callout1">
            <a:avLst>
              <a:gd name="adj1" fmla="val -12363"/>
              <a:gd name="adj2" fmla="val 43446"/>
              <a:gd name="adj3" fmla="val -251894"/>
              <a:gd name="adj4" fmla="val -55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행사가격</a:t>
            </a:r>
            <a:endParaRPr lang="ko-KR" altLang="en-US" sz="1000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339752" y="3356992"/>
            <a:ext cx="144016" cy="1440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>
            <a:off x="1428812" y="4581128"/>
            <a:ext cx="102589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454706" y="4581128"/>
            <a:ext cx="1062338" cy="106233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1644836" y="4610156"/>
            <a:ext cx="0" cy="4973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설명선 1(테두리 없음) 39"/>
          <p:cNvSpPr/>
          <p:nvPr/>
        </p:nvSpPr>
        <p:spPr>
          <a:xfrm>
            <a:off x="1537583" y="5373216"/>
            <a:ext cx="1152128" cy="200122"/>
          </a:xfrm>
          <a:prstGeom prst="callout1">
            <a:avLst>
              <a:gd name="adj1" fmla="val -6924"/>
              <a:gd name="adj2" fmla="val 49115"/>
              <a:gd name="adj3" fmla="val -268212"/>
              <a:gd name="adj4" fmla="val 11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프리미엄</a:t>
            </a:r>
            <a:endParaRPr lang="ko-KR" altLang="en-US" sz="1000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41" name="설명선 1(테두리 없음) 40"/>
          <p:cNvSpPr/>
          <p:nvPr/>
        </p:nvSpPr>
        <p:spPr>
          <a:xfrm>
            <a:off x="2901206" y="4629687"/>
            <a:ext cx="1022344" cy="200122"/>
          </a:xfrm>
          <a:prstGeom prst="callout1">
            <a:avLst>
              <a:gd name="adj1" fmla="val 101866"/>
              <a:gd name="adj2" fmla="val 38227"/>
              <a:gd name="adj3" fmla="val 237663"/>
              <a:gd name="adj4" fmla="val 978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손익분기점</a:t>
            </a:r>
            <a:endParaRPr lang="ko-KR" altLang="en-US" sz="1000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42" name="설명선 1(테두리 없음) 41"/>
          <p:cNvSpPr/>
          <p:nvPr/>
        </p:nvSpPr>
        <p:spPr>
          <a:xfrm>
            <a:off x="2022658" y="5724296"/>
            <a:ext cx="1152128" cy="200122"/>
          </a:xfrm>
          <a:prstGeom prst="callout1">
            <a:avLst>
              <a:gd name="adj1" fmla="val -12363"/>
              <a:gd name="adj2" fmla="val 47226"/>
              <a:gd name="adj3" fmla="val -306289"/>
              <a:gd name="adj4" fmla="val 398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행사가격</a:t>
            </a:r>
            <a:endParaRPr lang="ko-KR" altLang="en-US" sz="1000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390203" y="5040289"/>
            <a:ext cx="144016" cy="1440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/>
          <p:nvPr/>
        </p:nvCxnSpPr>
        <p:spPr>
          <a:xfrm>
            <a:off x="5436096" y="4581128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436096" y="5112297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858474" y="4581128"/>
            <a:ext cx="102589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5760572" y="4581128"/>
            <a:ext cx="1097902" cy="114316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7653808" y="4586145"/>
            <a:ext cx="0" cy="4973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9" name="설명선 1(테두리 없음) 48"/>
          <p:cNvSpPr/>
          <p:nvPr/>
        </p:nvSpPr>
        <p:spPr>
          <a:xfrm>
            <a:off x="7596336" y="5479646"/>
            <a:ext cx="1152128" cy="200122"/>
          </a:xfrm>
          <a:prstGeom prst="callout1">
            <a:avLst>
              <a:gd name="adj1" fmla="val -6924"/>
              <a:gd name="adj2" fmla="val 49115"/>
              <a:gd name="adj3" fmla="val -268212"/>
              <a:gd name="adj4" fmla="val 11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프리미엄</a:t>
            </a:r>
            <a:endParaRPr lang="ko-KR" altLang="en-US" sz="1000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50" name="설명선 1(테두리 없음) 49"/>
          <p:cNvSpPr/>
          <p:nvPr/>
        </p:nvSpPr>
        <p:spPr>
          <a:xfrm>
            <a:off x="5691742" y="4381006"/>
            <a:ext cx="1022344" cy="200122"/>
          </a:xfrm>
          <a:prstGeom prst="callout1">
            <a:avLst>
              <a:gd name="adj1" fmla="val 101866"/>
              <a:gd name="adj2" fmla="val 38227"/>
              <a:gd name="adj3" fmla="val 368212"/>
              <a:gd name="adj4" fmla="val 6195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손익분기점</a:t>
            </a:r>
            <a:endParaRPr lang="ko-KR" altLang="en-US" sz="1000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51" name="설명선 1(테두리 없음) 50"/>
          <p:cNvSpPr/>
          <p:nvPr/>
        </p:nvSpPr>
        <p:spPr>
          <a:xfrm>
            <a:off x="6820881" y="2940846"/>
            <a:ext cx="1152128" cy="200122"/>
          </a:xfrm>
          <a:prstGeom prst="callout1">
            <a:avLst>
              <a:gd name="adj1" fmla="val 101868"/>
              <a:gd name="adj2" fmla="val 23605"/>
              <a:gd name="adj3" fmla="val 243104"/>
              <a:gd name="adj4" fmla="val 1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행사가격</a:t>
            </a:r>
            <a:endParaRPr lang="ko-KR" altLang="en-US" sz="1000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6779350" y="5039055"/>
            <a:ext cx="144016" cy="1440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7657458" y="3429000"/>
            <a:ext cx="0" cy="4973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설명선 1(테두리 없음) 54"/>
          <p:cNvSpPr/>
          <p:nvPr/>
        </p:nvSpPr>
        <p:spPr>
          <a:xfrm>
            <a:off x="6030940" y="2768419"/>
            <a:ext cx="1022344" cy="200122"/>
          </a:xfrm>
          <a:prstGeom prst="callout1">
            <a:avLst>
              <a:gd name="adj1" fmla="val 101866"/>
              <a:gd name="adj2" fmla="val 38227"/>
              <a:gd name="adj3" fmla="val 341014"/>
              <a:gd name="adj4" fmla="val 2575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손익분기점</a:t>
            </a:r>
            <a:endParaRPr lang="ko-KR" altLang="en-US" sz="1000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57" name="설명선 1(테두리 없음) 56"/>
          <p:cNvSpPr/>
          <p:nvPr/>
        </p:nvSpPr>
        <p:spPr>
          <a:xfrm>
            <a:off x="7549006" y="4180884"/>
            <a:ext cx="1152128" cy="200122"/>
          </a:xfrm>
          <a:prstGeom prst="callout1">
            <a:avLst>
              <a:gd name="adj1" fmla="val -6924"/>
              <a:gd name="adj2" fmla="val 49115"/>
              <a:gd name="adj3" fmla="val -268212"/>
              <a:gd name="adj4" fmla="val 11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프리미엄</a:t>
            </a:r>
            <a:endParaRPr lang="ko-KR" altLang="en-US" sz="1000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6732240" y="3356992"/>
            <a:ext cx="144016" cy="1440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2411760" y="2132856"/>
            <a:ext cx="733872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콜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6444208" y="2060848"/>
            <a:ext cx="733872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풋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39552" y="3284984"/>
            <a:ext cx="733872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매수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25760" y="5013176"/>
            <a:ext cx="733872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매도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6" name="설명선 1(테두리 없음) 65"/>
          <p:cNvSpPr/>
          <p:nvPr/>
        </p:nvSpPr>
        <p:spPr>
          <a:xfrm>
            <a:off x="6393972" y="5735182"/>
            <a:ext cx="1152128" cy="200122"/>
          </a:xfrm>
          <a:prstGeom prst="callout1">
            <a:avLst>
              <a:gd name="adj1" fmla="val -12363"/>
              <a:gd name="adj2" fmla="val 47226"/>
              <a:gd name="adj3" fmla="val -306289"/>
              <a:gd name="adj4" fmla="val 398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행사가격</a:t>
            </a:r>
            <a:endParaRPr lang="ko-KR" altLang="en-US" sz="1000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54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59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06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53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12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3528" y="809710"/>
            <a:ext cx="842493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260648"/>
            <a:ext cx="84249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선</a:t>
            </a:r>
            <a:r>
              <a:rPr lang="ko-KR" altLang="en-US" sz="2500" b="1" dirty="0">
                <a:latin typeface="나눔스퀘어라운드 ExtraBold" pitchFamily="50" charset="-127"/>
                <a:ea typeface="나눔스퀘어라운드 ExtraBold" pitchFamily="50" charset="-127"/>
              </a:rPr>
              <a:t>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80728"/>
            <a:ext cx="19442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○선물이란</a:t>
            </a:r>
            <a:r>
              <a:rPr lang="en-US" altLang="ko-KR" sz="2500" dirty="0">
                <a:latin typeface="나눔스퀘어라운드 Bold" pitchFamily="50" charset="-127"/>
                <a:ea typeface="나눔스퀘어라운드 Bold" pitchFamily="50" charset="-127"/>
              </a:rPr>
              <a:t>?</a:t>
            </a:r>
            <a:endParaRPr lang="ko-KR" altLang="en-US" sz="25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62880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b="1" dirty="0" smtClean="0"/>
              <a:t>미리 정한 가격</a:t>
            </a:r>
            <a:r>
              <a:rPr lang="ko-KR" altLang="en-US" dirty="0" smtClean="0"/>
              <a:t>으로 </a:t>
            </a:r>
            <a:r>
              <a:rPr lang="ko-KR" altLang="en-US" b="1" dirty="0" smtClean="0"/>
              <a:t>일정시점</a:t>
            </a:r>
            <a:r>
              <a:rPr lang="ko-KR" altLang="en-US" dirty="0" smtClean="0"/>
              <a:t>에 상품을 사고 팔기로 </a:t>
            </a:r>
            <a:r>
              <a:rPr lang="ko-KR" altLang="en-US" b="1" dirty="0" smtClean="0"/>
              <a:t>약속</a:t>
            </a:r>
            <a:r>
              <a:rPr lang="ko-KR" altLang="en-US" dirty="0" smtClean="0"/>
              <a:t>하는 것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2276872"/>
            <a:ext cx="67687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○</a:t>
            </a:r>
            <a:r>
              <a:rPr lang="en-US" altLang="ko-KR" sz="2500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선도</a:t>
            </a:r>
            <a:r>
              <a:rPr lang="en-US" altLang="ko-KR" sz="2500" dirty="0" smtClean="0">
                <a:latin typeface="나눔스퀘어라운드 Bold" pitchFamily="50" charset="-127"/>
                <a:ea typeface="나눔스퀘어라운드 Bold" pitchFamily="50" charset="-127"/>
              </a:rPr>
              <a:t>(Forward) VS </a:t>
            </a:r>
            <a:r>
              <a:rPr lang="ko-KR" altLang="en-US" sz="2500" dirty="0">
                <a:latin typeface="나눔스퀘어라운드 Bold" pitchFamily="50" charset="-127"/>
                <a:ea typeface="나눔스퀘어라운드 Bold" pitchFamily="50" charset="-127"/>
              </a:rPr>
              <a:t>선물</a:t>
            </a:r>
            <a:r>
              <a:rPr lang="en-US" altLang="ko-KR" sz="2500" dirty="0">
                <a:latin typeface="나눔스퀘어라운드 Bold" pitchFamily="50" charset="-127"/>
                <a:ea typeface="나눔스퀘어라운드 Bold" pitchFamily="50" charset="-127"/>
              </a:rPr>
              <a:t>(Futures)</a:t>
            </a:r>
            <a:endParaRPr lang="ko-KR" altLang="en-US" sz="25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842" y="2852936"/>
            <a:ext cx="5664299" cy="3475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2" descr="Money Icon | Small &amp; Flat Iconset | paomedia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Money Icon | Small &amp; Flat Iconset | paomedia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4" name="Picture 9" descr="D:\Users\cyshin\Desktop\다운로드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59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9" descr="D:\Users\cyshin\Desktop\다운로드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06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9" descr="D:\Users\cyshin\Desktop\다운로드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53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D:\Users\cyshin\Desktop\다운로드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89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3528" y="809710"/>
            <a:ext cx="842493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260648"/>
            <a:ext cx="84249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옵</a:t>
            </a:r>
            <a:r>
              <a:rPr lang="ko-KR" altLang="en-US" sz="2500" b="1" dirty="0">
                <a:latin typeface="나눔스퀘어라운드 ExtraBold" pitchFamily="50" charset="-127"/>
                <a:ea typeface="나눔스퀘어라운드 ExtraBold" pitchFamily="50" charset="-127"/>
              </a:rPr>
              <a:t>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80728"/>
            <a:ext cx="5112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○옵션의 청산 그래프</a:t>
            </a:r>
            <a:endParaRPr lang="ko-KR" altLang="en-US" sz="25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62880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2)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중간 청산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11560" y="2348880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11560" y="3429000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00674" y="3856512"/>
            <a:ext cx="1100984" cy="66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1684080" y="2711078"/>
            <a:ext cx="1080120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11560" y="4581128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11560" y="5661248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979712" y="6165304"/>
            <a:ext cx="10081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827584" y="5013176"/>
            <a:ext cx="1152128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설명선 1(테두리 없음) 31"/>
          <p:cNvSpPr/>
          <p:nvPr/>
        </p:nvSpPr>
        <p:spPr>
          <a:xfrm>
            <a:off x="1700233" y="4049764"/>
            <a:ext cx="1152128" cy="200122"/>
          </a:xfrm>
          <a:prstGeom prst="callout1">
            <a:avLst>
              <a:gd name="adj1" fmla="val -23241"/>
              <a:gd name="adj2" fmla="val 30218"/>
              <a:gd name="adj3" fmla="val -307196"/>
              <a:gd name="adj4" fmla="val -24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행사가격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(130)</a:t>
            </a:r>
            <a:endParaRPr lang="ko-KR" altLang="en-US" sz="1000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871700" y="3367878"/>
            <a:ext cx="144016" cy="1440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설명선 1(테두리 없음) 50"/>
          <p:cNvSpPr/>
          <p:nvPr/>
        </p:nvSpPr>
        <p:spPr>
          <a:xfrm>
            <a:off x="2007231" y="5173094"/>
            <a:ext cx="1152128" cy="200122"/>
          </a:xfrm>
          <a:prstGeom prst="callout1">
            <a:avLst>
              <a:gd name="adj1" fmla="val 101868"/>
              <a:gd name="adj2" fmla="val 23605"/>
              <a:gd name="adj3" fmla="val 243104"/>
              <a:gd name="adj4" fmla="val 1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행사가격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(150)</a:t>
            </a:r>
            <a:endParaRPr lang="ko-KR" altLang="en-US" sz="1000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55" name="설명선 1(테두리 없음) 54"/>
          <p:cNvSpPr/>
          <p:nvPr/>
        </p:nvSpPr>
        <p:spPr>
          <a:xfrm>
            <a:off x="1119386" y="2680867"/>
            <a:ext cx="1022344" cy="200122"/>
          </a:xfrm>
          <a:prstGeom prst="callout1">
            <a:avLst>
              <a:gd name="adj1" fmla="val 101866"/>
              <a:gd name="adj2" fmla="val 43551"/>
              <a:gd name="adj3" fmla="val 378411"/>
              <a:gd name="adj4" fmla="val 813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현재시점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(140)</a:t>
            </a:r>
            <a:endParaRPr lang="ko-KR" altLang="en-US" sz="1000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918590" y="5589240"/>
            <a:ext cx="144016" cy="1440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7032" y="2996952"/>
            <a:ext cx="510952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콜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8804" y="5229200"/>
            <a:ext cx="465888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7030" y="234888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20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561324" y="2471990"/>
            <a:ext cx="1058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57030" y="282273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10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561324" y="2945849"/>
            <a:ext cx="1058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73426" y="332679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12304" y="3830851"/>
            <a:ext cx="471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-10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 flipV="1">
            <a:off x="577720" y="3953961"/>
            <a:ext cx="1058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자유형 21"/>
          <p:cNvSpPr/>
          <p:nvPr/>
        </p:nvSpPr>
        <p:spPr>
          <a:xfrm>
            <a:off x="609599" y="2786991"/>
            <a:ext cx="2024743" cy="1023257"/>
          </a:xfrm>
          <a:custGeom>
            <a:avLst/>
            <a:gdLst>
              <a:gd name="connsiteX0" fmla="*/ 0 w 2024743"/>
              <a:gd name="connsiteY0" fmla="*/ 1023257 h 1023257"/>
              <a:gd name="connsiteX1" fmla="*/ 1045029 w 2024743"/>
              <a:gd name="connsiteY1" fmla="*/ 827314 h 1023257"/>
              <a:gd name="connsiteX2" fmla="*/ 2024743 w 2024743"/>
              <a:gd name="connsiteY2" fmla="*/ 0 h 102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4743" h="1023257">
                <a:moveTo>
                  <a:pt x="0" y="1023257"/>
                </a:moveTo>
                <a:cubicBezTo>
                  <a:pt x="353786" y="1010557"/>
                  <a:pt x="707572" y="997857"/>
                  <a:pt x="1045029" y="827314"/>
                </a:cubicBezTo>
                <a:cubicBezTo>
                  <a:pt x="1382486" y="656771"/>
                  <a:pt x="1703614" y="328385"/>
                  <a:pt x="2024743" y="0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>
            <a:off x="3563888" y="2348880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563888" y="3429000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3563888" y="3688566"/>
            <a:ext cx="1058348" cy="66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V="1">
            <a:off x="4604658" y="2543132"/>
            <a:ext cx="1080120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설명선 1(테두리 없음) 72"/>
          <p:cNvSpPr/>
          <p:nvPr/>
        </p:nvSpPr>
        <p:spPr>
          <a:xfrm>
            <a:off x="4706566" y="4005875"/>
            <a:ext cx="1152128" cy="200122"/>
          </a:xfrm>
          <a:prstGeom prst="callout1">
            <a:avLst>
              <a:gd name="adj1" fmla="val 9395"/>
              <a:gd name="adj2" fmla="val 24549"/>
              <a:gd name="adj3" fmla="val -251894"/>
              <a:gd name="adj4" fmla="val -55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행사가격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(140)</a:t>
            </a:r>
            <a:endParaRPr lang="ko-KR" altLang="en-US" sz="1000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4550228" y="3367878"/>
            <a:ext cx="144016" cy="1440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3209358" y="234888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20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 flipV="1">
            <a:off x="3513652" y="2471990"/>
            <a:ext cx="1058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209358" y="282273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10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 flipV="1">
            <a:off x="3513652" y="2945849"/>
            <a:ext cx="1058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225754" y="332679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164632" y="3830851"/>
            <a:ext cx="471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-10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82" name="직선 연결선 81"/>
          <p:cNvCxnSpPr/>
          <p:nvPr/>
        </p:nvCxnSpPr>
        <p:spPr>
          <a:xfrm flipV="1">
            <a:off x="3530048" y="3953961"/>
            <a:ext cx="1058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자유형 82"/>
          <p:cNvSpPr/>
          <p:nvPr/>
        </p:nvSpPr>
        <p:spPr>
          <a:xfrm>
            <a:off x="3561927" y="2634343"/>
            <a:ext cx="2024743" cy="1023257"/>
          </a:xfrm>
          <a:custGeom>
            <a:avLst/>
            <a:gdLst>
              <a:gd name="connsiteX0" fmla="*/ 0 w 2024743"/>
              <a:gd name="connsiteY0" fmla="*/ 1023257 h 1023257"/>
              <a:gd name="connsiteX1" fmla="*/ 1045029 w 2024743"/>
              <a:gd name="connsiteY1" fmla="*/ 827314 h 1023257"/>
              <a:gd name="connsiteX2" fmla="*/ 2024743 w 2024743"/>
              <a:gd name="connsiteY2" fmla="*/ 0 h 102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4743" h="1023257">
                <a:moveTo>
                  <a:pt x="0" y="1023257"/>
                </a:moveTo>
                <a:cubicBezTo>
                  <a:pt x="353786" y="1010557"/>
                  <a:pt x="707572" y="997857"/>
                  <a:pt x="1045029" y="827314"/>
                </a:cubicBezTo>
                <a:cubicBezTo>
                  <a:pt x="1382486" y="656771"/>
                  <a:pt x="1703614" y="328385"/>
                  <a:pt x="2024743" y="0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>
            <a:off x="6516216" y="2348880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6516216" y="3429000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6516216" y="3494314"/>
            <a:ext cx="1058348" cy="66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V="1">
            <a:off x="7556986" y="2348880"/>
            <a:ext cx="1080120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설명선 1(테두리 없음) 87"/>
          <p:cNvSpPr/>
          <p:nvPr/>
        </p:nvSpPr>
        <p:spPr>
          <a:xfrm>
            <a:off x="7658894" y="4005875"/>
            <a:ext cx="1152128" cy="200122"/>
          </a:xfrm>
          <a:prstGeom prst="callout1">
            <a:avLst>
              <a:gd name="adj1" fmla="val 3956"/>
              <a:gd name="adj2" fmla="val 31163"/>
              <a:gd name="adj3" fmla="val -251894"/>
              <a:gd name="adj4" fmla="val -55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행사가격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(150)</a:t>
            </a:r>
            <a:endParaRPr lang="ko-KR" altLang="en-US" sz="1000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7276933" y="3345240"/>
            <a:ext cx="144016" cy="1440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6161686" y="234888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20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91" name="직선 연결선 90"/>
          <p:cNvCxnSpPr/>
          <p:nvPr/>
        </p:nvCxnSpPr>
        <p:spPr>
          <a:xfrm flipV="1">
            <a:off x="6465980" y="2471990"/>
            <a:ext cx="1058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161686" y="282273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10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93" name="직선 연결선 92"/>
          <p:cNvCxnSpPr/>
          <p:nvPr/>
        </p:nvCxnSpPr>
        <p:spPr>
          <a:xfrm flipV="1">
            <a:off x="6465980" y="2945849"/>
            <a:ext cx="1058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78082" y="332679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116960" y="3830851"/>
            <a:ext cx="471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-10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 flipV="1">
            <a:off x="6482376" y="3953961"/>
            <a:ext cx="1058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자유형 96"/>
          <p:cNvSpPr/>
          <p:nvPr/>
        </p:nvSpPr>
        <p:spPr>
          <a:xfrm>
            <a:off x="6741690" y="2474404"/>
            <a:ext cx="1718742" cy="1023257"/>
          </a:xfrm>
          <a:custGeom>
            <a:avLst/>
            <a:gdLst>
              <a:gd name="connsiteX0" fmla="*/ 0 w 2024743"/>
              <a:gd name="connsiteY0" fmla="*/ 1023257 h 1023257"/>
              <a:gd name="connsiteX1" fmla="*/ 1045029 w 2024743"/>
              <a:gd name="connsiteY1" fmla="*/ 827314 h 1023257"/>
              <a:gd name="connsiteX2" fmla="*/ 2024743 w 2024743"/>
              <a:gd name="connsiteY2" fmla="*/ 0 h 102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4743" h="1023257">
                <a:moveTo>
                  <a:pt x="0" y="1023257"/>
                </a:moveTo>
                <a:cubicBezTo>
                  <a:pt x="353786" y="1010557"/>
                  <a:pt x="707572" y="997857"/>
                  <a:pt x="1045029" y="827314"/>
                </a:cubicBezTo>
                <a:cubicBezTo>
                  <a:pt x="1382486" y="656771"/>
                  <a:pt x="1703614" y="328385"/>
                  <a:pt x="2024743" y="0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설명선 1(테두리 없음) 97"/>
          <p:cNvSpPr/>
          <p:nvPr/>
        </p:nvSpPr>
        <p:spPr>
          <a:xfrm>
            <a:off x="3752461" y="2595101"/>
            <a:ext cx="1022344" cy="200122"/>
          </a:xfrm>
          <a:prstGeom prst="callout1">
            <a:avLst>
              <a:gd name="adj1" fmla="val 118184"/>
              <a:gd name="adj2" fmla="val 45680"/>
              <a:gd name="adj3" fmla="val 423796"/>
              <a:gd name="adj4" fmla="val 837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현재시점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(140)</a:t>
            </a:r>
            <a:endParaRPr lang="ko-KR" altLang="en-US" sz="1000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99" name="설명선 1(테두리 없음) 98"/>
          <p:cNvSpPr/>
          <p:nvPr/>
        </p:nvSpPr>
        <p:spPr>
          <a:xfrm>
            <a:off x="6741690" y="2623509"/>
            <a:ext cx="1022344" cy="200122"/>
          </a:xfrm>
          <a:prstGeom prst="callout1">
            <a:avLst>
              <a:gd name="adj1" fmla="val 112745"/>
              <a:gd name="adj2" fmla="val 33968"/>
              <a:gd name="adj3" fmla="val 406288"/>
              <a:gd name="adj4" fmla="val 5982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현재시점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(140)</a:t>
            </a:r>
            <a:endParaRPr lang="ko-KR" altLang="en-US" sz="1000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24238" y="458112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20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 flipV="1">
            <a:off x="528532" y="4704238"/>
            <a:ext cx="1058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24238" y="5054987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10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103" name="직선 연결선 102"/>
          <p:cNvCxnSpPr/>
          <p:nvPr/>
        </p:nvCxnSpPr>
        <p:spPr>
          <a:xfrm flipV="1">
            <a:off x="528532" y="5178097"/>
            <a:ext cx="1058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40634" y="555904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79512" y="6063099"/>
            <a:ext cx="471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-10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 flipV="1">
            <a:off x="544928" y="6186209"/>
            <a:ext cx="1058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타원 106"/>
          <p:cNvSpPr/>
          <p:nvPr/>
        </p:nvSpPr>
        <p:spPr>
          <a:xfrm>
            <a:off x="1597900" y="3367878"/>
            <a:ext cx="144016" cy="1440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7516737" y="3345240"/>
            <a:ext cx="144016" cy="1440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>
            <a:off x="922310" y="5016421"/>
            <a:ext cx="1993506" cy="1127111"/>
          </a:xfrm>
          <a:custGeom>
            <a:avLst/>
            <a:gdLst>
              <a:gd name="connsiteX0" fmla="*/ 0 w 2090057"/>
              <a:gd name="connsiteY0" fmla="*/ 0 h 1415143"/>
              <a:gd name="connsiteX1" fmla="*/ 1034143 w 2090057"/>
              <a:gd name="connsiteY1" fmla="*/ 1045028 h 1415143"/>
              <a:gd name="connsiteX2" fmla="*/ 2090057 w 2090057"/>
              <a:gd name="connsiteY2" fmla="*/ 1415143 h 141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0057" h="1415143">
                <a:moveTo>
                  <a:pt x="0" y="0"/>
                </a:moveTo>
                <a:cubicBezTo>
                  <a:pt x="342900" y="404585"/>
                  <a:pt x="685800" y="809171"/>
                  <a:pt x="1034143" y="1045028"/>
                </a:cubicBezTo>
                <a:cubicBezTo>
                  <a:pt x="1382486" y="1280885"/>
                  <a:pt x="1736271" y="1348014"/>
                  <a:pt x="2090057" y="1415143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/>
          <p:nvPr/>
        </p:nvCxnSpPr>
        <p:spPr>
          <a:xfrm>
            <a:off x="3608377" y="4581128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3608377" y="5661248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4976529" y="5949280"/>
            <a:ext cx="10081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flipH="1" flipV="1">
            <a:off x="3824401" y="4797152"/>
            <a:ext cx="1152128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타원 113"/>
          <p:cNvSpPr/>
          <p:nvPr/>
        </p:nvSpPr>
        <p:spPr>
          <a:xfrm>
            <a:off x="4915407" y="5589240"/>
            <a:ext cx="144016" cy="1440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3221055" y="458112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20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117" name="직선 연결선 116"/>
          <p:cNvCxnSpPr/>
          <p:nvPr/>
        </p:nvCxnSpPr>
        <p:spPr>
          <a:xfrm flipV="1">
            <a:off x="3525349" y="4704238"/>
            <a:ext cx="1058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221055" y="5054987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10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119" name="직선 연결선 118"/>
          <p:cNvCxnSpPr/>
          <p:nvPr/>
        </p:nvCxnSpPr>
        <p:spPr>
          <a:xfrm flipV="1">
            <a:off x="3525349" y="5178097"/>
            <a:ext cx="1058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237451" y="555904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176329" y="6063099"/>
            <a:ext cx="471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-10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122" name="직선 연결선 121"/>
          <p:cNvCxnSpPr/>
          <p:nvPr/>
        </p:nvCxnSpPr>
        <p:spPr>
          <a:xfrm flipV="1">
            <a:off x="3541745" y="6186209"/>
            <a:ext cx="1058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자유형 122"/>
          <p:cNvSpPr/>
          <p:nvPr/>
        </p:nvSpPr>
        <p:spPr>
          <a:xfrm>
            <a:off x="3919127" y="4797152"/>
            <a:ext cx="1993506" cy="1127111"/>
          </a:xfrm>
          <a:custGeom>
            <a:avLst/>
            <a:gdLst>
              <a:gd name="connsiteX0" fmla="*/ 0 w 2090057"/>
              <a:gd name="connsiteY0" fmla="*/ 0 h 1415143"/>
              <a:gd name="connsiteX1" fmla="*/ 1034143 w 2090057"/>
              <a:gd name="connsiteY1" fmla="*/ 1045028 h 1415143"/>
              <a:gd name="connsiteX2" fmla="*/ 2090057 w 2090057"/>
              <a:gd name="connsiteY2" fmla="*/ 1415143 h 141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0057" h="1415143">
                <a:moveTo>
                  <a:pt x="0" y="0"/>
                </a:moveTo>
                <a:cubicBezTo>
                  <a:pt x="342900" y="404585"/>
                  <a:pt x="685800" y="809171"/>
                  <a:pt x="1034143" y="1045028"/>
                </a:cubicBezTo>
                <a:cubicBezTo>
                  <a:pt x="1382486" y="1280885"/>
                  <a:pt x="1736271" y="1348014"/>
                  <a:pt x="2090057" y="1415143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직선 연결선 123"/>
          <p:cNvCxnSpPr/>
          <p:nvPr/>
        </p:nvCxnSpPr>
        <p:spPr>
          <a:xfrm>
            <a:off x="6522908" y="4581128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6522908" y="5661248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7891060" y="5733256"/>
            <a:ext cx="10081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flipH="1" flipV="1">
            <a:off x="6738932" y="4581128"/>
            <a:ext cx="1152128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타원 128"/>
          <p:cNvSpPr/>
          <p:nvPr/>
        </p:nvSpPr>
        <p:spPr>
          <a:xfrm>
            <a:off x="7829938" y="5589240"/>
            <a:ext cx="144016" cy="1440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6135586" y="458112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20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132" name="직선 연결선 131"/>
          <p:cNvCxnSpPr/>
          <p:nvPr/>
        </p:nvCxnSpPr>
        <p:spPr>
          <a:xfrm flipV="1">
            <a:off x="6439880" y="4704238"/>
            <a:ext cx="1058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6135586" y="5054987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10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134" name="직선 연결선 133"/>
          <p:cNvCxnSpPr/>
          <p:nvPr/>
        </p:nvCxnSpPr>
        <p:spPr>
          <a:xfrm flipV="1">
            <a:off x="6439880" y="5178097"/>
            <a:ext cx="1058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151982" y="555904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090860" y="6063099"/>
            <a:ext cx="471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-10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137" name="직선 연결선 136"/>
          <p:cNvCxnSpPr/>
          <p:nvPr/>
        </p:nvCxnSpPr>
        <p:spPr>
          <a:xfrm flipV="1">
            <a:off x="6456276" y="6186209"/>
            <a:ext cx="1058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자유형 137"/>
          <p:cNvSpPr/>
          <p:nvPr/>
        </p:nvSpPr>
        <p:spPr>
          <a:xfrm>
            <a:off x="6833658" y="4584373"/>
            <a:ext cx="1993506" cy="1127111"/>
          </a:xfrm>
          <a:custGeom>
            <a:avLst/>
            <a:gdLst>
              <a:gd name="connsiteX0" fmla="*/ 0 w 2090057"/>
              <a:gd name="connsiteY0" fmla="*/ 0 h 1415143"/>
              <a:gd name="connsiteX1" fmla="*/ 1034143 w 2090057"/>
              <a:gd name="connsiteY1" fmla="*/ 1045028 h 1415143"/>
              <a:gd name="connsiteX2" fmla="*/ 2090057 w 2090057"/>
              <a:gd name="connsiteY2" fmla="*/ 1415143 h 141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0057" h="1415143">
                <a:moveTo>
                  <a:pt x="0" y="0"/>
                </a:moveTo>
                <a:cubicBezTo>
                  <a:pt x="342900" y="404585"/>
                  <a:pt x="685800" y="809171"/>
                  <a:pt x="1034143" y="1045028"/>
                </a:cubicBezTo>
                <a:cubicBezTo>
                  <a:pt x="1382486" y="1280885"/>
                  <a:pt x="1736271" y="1348014"/>
                  <a:pt x="2090057" y="1415143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설명선 1(테두리 없음) 138"/>
          <p:cNvSpPr/>
          <p:nvPr/>
        </p:nvSpPr>
        <p:spPr>
          <a:xfrm>
            <a:off x="4983458" y="5173094"/>
            <a:ext cx="1152128" cy="200122"/>
          </a:xfrm>
          <a:prstGeom prst="callout1">
            <a:avLst>
              <a:gd name="adj1" fmla="val 101868"/>
              <a:gd name="adj2" fmla="val 23605"/>
              <a:gd name="adj3" fmla="val 243104"/>
              <a:gd name="adj4" fmla="val 1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행사가격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(130)</a:t>
            </a:r>
            <a:endParaRPr lang="ko-KR" altLang="en-US" sz="1000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40" name="설명선 1(테두리 없음) 139"/>
          <p:cNvSpPr/>
          <p:nvPr/>
        </p:nvSpPr>
        <p:spPr>
          <a:xfrm>
            <a:off x="7904126" y="5162884"/>
            <a:ext cx="1152128" cy="200122"/>
          </a:xfrm>
          <a:prstGeom prst="callout1">
            <a:avLst>
              <a:gd name="adj1" fmla="val 101868"/>
              <a:gd name="adj2" fmla="val 23605"/>
              <a:gd name="adj3" fmla="val 243104"/>
              <a:gd name="adj4" fmla="val 1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행사가격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(130)</a:t>
            </a:r>
            <a:endParaRPr lang="ko-KR" altLang="en-US" sz="1000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41" name="타원 140"/>
          <p:cNvSpPr/>
          <p:nvPr/>
        </p:nvSpPr>
        <p:spPr>
          <a:xfrm>
            <a:off x="1597900" y="5589240"/>
            <a:ext cx="144016" cy="1440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8351453" y="5589240"/>
            <a:ext cx="144016" cy="1440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설명선 1(테두리 없음) 142"/>
          <p:cNvSpPr/>
          <p:nvPr/>
        </p:nvSpPr>
        <p:spPr>
          <a:xfrm>
            <a:off x="683567" y="6143531"/>
            <a:ext cx="946887" cy="137735"/>
          </a:xfrm>
          <a:prstGeom prst="callout1">
            <a:avLst>
              <a:gd name="adj1" fmla="val -23243"/>
              <a:gd name="adj2" fmla="val 77624"/>
              <a:gd name="adj3" fmla="val -331826"/>
              <a:gd name="adj4" fmla="val 10434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현재시점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(140)</a:t>
            </a:r>
            <a:endParaRPr lang="ko-KR" altLang="en-US" sz="1000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44" name="설명선 1(테두리 없음) 143"/>
          <p:cNvSpPr/>
          <p:nvPr/>
        </p:nvSpPr>
        <p:spPr>
          <a:xfrm>
            <a:off x="3889293" y="6063099"/>
            <a:ext cx="1022344" cy="200122"/>
          </a:xfrm>
          <a:prstGeom prst="callout1">
            <a:avLst>
              <a:gd name="adj1" fmla="val -23243"/>
              <a:gd name="adj2" fmla="val 77624"/>
              <a:gd name="adj3" fmla="val -192061"/>
              <a:gd name="adj4" fmla="val 10561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현재시점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(140)</a:t>
            </a:r>
            <a:endParaRPr lang="ko-KR" altLang="en-US" sz="1000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45" name="설명선 1(테두리 없음) 144"/>
          <p:cNvSpPr/>
          <p:nvPr/>
        </p:nvSpPr>
        <p:spPr>
          <a:xfrm>
            <a:off x="7318766" y="6086148"/>
            <a:ext cx="1022344" cy="200122"/>
          </a:xfrm>
          <a:prstGeom prst="callout1">
            <a:avLst>
              <a:gd name="adj1" fmla="val -23243"/>
              <a:gd name="adj2" fmla="val 77624"/>
              <a:gd name="adj3" fmla="val -192061"/>
              <a:gd name="adj4" fmla="val 10561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현재시점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(140)</a:t>
            </a:r>
            <a:endParaRPr lang="ko-KR" altLang="en-US" sz="1000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1331538" y="2060848"/>
            <a:ext cx="933874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ITM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4389579" y="2060848"/>
            <a:ext cx="933874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A</a:t>
            </a:r>
            <a:r>
              <a:rPr lang="en-US" altLang="ko-KR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TM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7152286" y="2060848"/>
            <a:ext cx="933874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OTM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07504" y="2204864"/>
            <a:ext cx="360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프리미</a:t>
            </a:r>
            <a:r>
              <a:rPr lang="ko-KR" altLang="en-US" sz="1000" dirty="0">
                <a:latin typeface="나눔스퀘어라운드 ExtraBold" pitchFamily="50" charset="-127"/>
                <a:ea typeface="나눔스퀘어라운드 ExtraBold" pitchFamily="50" charset="-127"/>
              </a:rPr>
              <a:t>엄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059832" y="2241158"/>
            <a:ext cx="360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프리미엄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012160" y="2217058"/>
            <a:ext cx="360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프리미엄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742444" y="3447582"/>
            <a:ext cx="46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주</a:t>
            </a:r>
            <a:r>
              <a:rPr lang="ko-KR" altLang="en-US" sz="1000" dirty="0">
                <a:latin typeface="나눔스퀘어라운드 ExtraBold" pitchFamily="50" charset="-127"/>
                <a:ea typeface="나눔스퀘어라운드 ExtraBold" pitchFamily="50" charset="-127"/>
              </a:rPr>
              <a:t>가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625237" y="3447582"/>
            <a:ext cx="46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주</a:t>
            </a:r>
            <a:r>
              <a:rPr lang="ko-KR" altLang="en-US" sz="1000" dirty="0">
                <a:latin typeface="나눔스퀘어라운드 ExtraBold" pitchFamily="50" charset="-127"/>
                <a:ea typeface="나눔스퀘어라운드 ExtraBold" pitchFamily="50" charset="-127"/>
              </a:rPr>
              <a:t>가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8569582" y="3447582"/>
            <a:ext cx="46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주</a:t>
            </a:r>
            <a:r>
              <a:rPr lang="ko-KR" altLang="en-US" sz="1000" dirty="0">
                <a:latin typeface="나눔스퀘어라운드 ExtraBold" pitchFamily="50" charset="-127"/>
                <a:ea typeface="나눔스퀘어라운드 ExtraBold" pitchFamily="50" charset="-127"/>
              </a:rPr>
              <a:t>가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2795069" y="5678042"/>
            <a:ext cx="46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주</a:t>
            </a:r>
            <a:r>
              <a:rPr lang="ko-KR" altLang="en-US" sz="1000" dirty="0">
                <a:latin typeface="나눔스퀘어라운드 ExtraBold" pitchFamily="50" charset="-127"/>
                <a:ea typeface="나눔스퀘어라운드 ExtraBold" pitchFamily="50" charset="-127"/>
              </a:rPr>
              <a:t>가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778703" y="5669399"/>
            <a:ext cx="46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주</a:t>
            </a:r>
            <a:r>
              <a:rPr lang="ko-KR" altLang="en-US" sz="1000" dirty="0">
                <a:latin typeface="나눔스퀘어라운드 ExtraBold" pitchFamily="50" charset="-127"/>
                <a:ea typeface="나눔스퀘어라운드 ExtraBold" pitchFamily="50" charset="-127"/>
              </a:rPr>
              <a:t>가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8637106" y="5373216"/>
            <a:ext cx="46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주</a:t>
            </a:r>
            <a:r>
              <a:rPr lang="ko-KR" altLang="en-US" sz="1000" dirty="0">
                <a:latin typeface="나눔스퀘어라운드 ExtraBold" pitchFamily="50" charset="-127"/>
                <a:ea typeface="나눔스퀘어라운드 ExtraBold" pitchFamily="50" charset="-127"/>
              </a:rPr>
              <a:t>가</a:t>
            </a:r>
          </a:p>
        </p:txBody>
      </p:sp>
      <p:pic>
        <p:nvPicPr>
          <p:cNvPr id="154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59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06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53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3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3528" y="809710"/>
            <a:ext cx="842493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260648"/>
            <a:ext cx="84249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옵</a:t>
            </a:r>
            <a:r>
              <a:rPr lang="ko-KR" altLang="en-US" sz="2500" b="1" dirty="0">
                <a:latin typeface="나눔스퀘어라운드 ExtraBold" pitchFamily="50" charset="-127"/>
                <a:ea typeface="나눔스퀘어라운드 ExtraBold" pitchFamily="50" charset="-127"/>
              </a:rPr>
              <a:t>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80728"/>
            <a:ext cx="5112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○옵션의 청산 그래프</a:t>
            </a:r>
            <a:endParaRPr lang="ko-KR" altLang="en-US" sz="25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62880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3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)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중간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&amp;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만기 비교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11560" y="2348880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11560" y="3429000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7033" y="2996952"/>
            <a:ext cx="580138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중</a:t>
            </a:r>
            <a:r>
              <a:rPr lang="ko-KR" altLang="en-US" sz="1600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2348880"/>
            <a:ext cx="509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200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561324" y="2471990"/>
            <a:ext cx="1058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7504" y="2822739"/>
            <a:ext cx="509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100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561324" y="2945849"/>
            <a:ext cx="1058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73426" y="332679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12304" y="3830851"/>
            <a:ext cx="471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-10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 flipV="1">
            <a:off x="577720" y="3953961"/>
            <a:ext cx="1058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563888" y="2348880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563888" y="3429000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설명선 1(테두리 없음) 72"/>
          <p:cNvSpPr/>
          <p:nvPr/>
        </p:nvSpPr>
        <p:spPr>
          <a:xfrm>
            <a:off x="7128467" y="2745728"/>
            <a:ext cx="1367969" cy="200122"/>
          </a:xfrm>
          <a:prstGeom prst="callout1">
            <a:avLst>
              <a:gd name="adj1" fmla="val -6924"/>
              <a:gd name="adj2" fmla="val 61051"/>
              <a:gd name="adj3" fmla="val -94147"/>
              <a:gd name="adj4" fmla="val 9868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최대 수익률 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1750%</a:t>
            </a:r>
            <a:endParaRPr lang="ko-KR" altLang="en-US" sz="1000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09358" y="234888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20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 flipV="1">
            <a:off x="3513652" y="2471990"/>
            <a:ext cx="1058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3513652" y="2945849"/>
            <a:ext cx="1058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225754" y="332679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164632" y="3830851"/>
            <a:ext cx="471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-10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82" name="직선 연결선 81"/>
          <p:cNvCxnSpPr/>
          <p:nvPr/>
        </p:nvCxnSpPr>
        <p:spPr>
          <a:xfrm flipV="1">
            <a:off x="3530048" y="3953961"/>
            <a:ext cx="1058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자유형 82"/>
          <p:cNvSpPr/>
          <p:nvPr/>
        </p:nvSpPr>
        <p:spPr>
          <a:xfrm>
            <a:off x="3561927" y="2634343"/>
            <a:ext cx="2024743" cy="1023257"/>
          </a:xfrm>
          <a:custGeom>
            <a:avLst/>
            <a:gdLst>
              <a:gd name="connsiteX0" fmla="*/ 0 w 2024743"/>
              <a:gd name="connsiteY0" fmla="*/ 1023257 h 1023257"/>
              <a:gd name="connsiteX1" fmla="*/ 1045029 w 2024743"/>
              <a:gd name="connsiteY1" fmla="*/ 827314 h 1023257"/>
              <a:gd name="connsiteX2" fmla="*/ 2024743 w 2024743"/>
              <a:gd name="connsiteY2" fmla="*/ 0 h 102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4743" h="1023257">
                <a:moveTo>
                  <a:pt x="0" y="1023257"/>
                </a:moveTo>
                <a:cubicBezTo>
                  <a:pt x="353786" y="1010557"/>
                  <a:pt x="707572" y="997857"/>
                  <a:pt x="1045029" y="827314"/>
                </a:cubicBezTo>
                <a:cubicBezTo>
                  <a:pt x="1382486" y="656771"/>
                  <a:pt x="1703614" y="328385"/>
                  <a:pt x="2024743" y="0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>
            <a:off x="6516216" y="2348880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6516216" y="3429000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012160" y="2822739"/>
            <a:ext cx="509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1000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93" name="직선 연결선 92"/>
          <p:cNvCxnSpPr/>
          <p:nvPr/>
        </p:nvCxnSpPr>
        <p:spPr>
          <a:xfrm flipV="1">
            <a:off x="6465980" y="2945849"/>
            <a:ext cx="1058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78082" y="332679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 flipV="1">
            <a:off x="6482376" y="3953961"/>
            <a:ext cx="1058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모서리가 둥근 직사각형 145"/>
          <p:cNvSpPr/>
          <p:nvPr/>
        </p:nvSpPr>
        <p:spPr>
          <a:xfrm>
            <a:off x="1331538" y="2060848"/>
            <a:ext cx="933874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ITM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4389579" y="2060848"/>
            <a:ext cx="933874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A</a:t>
            </a:r>
            <a:r>
              <a:rPr lang="en-US" altLang="ko-KR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TM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7152286" y="2060848"/>
            <a:ext cx="933874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OTM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>
            <a:off x="621010" y="4365104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621010" y="5445224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21010" y="5942586"/>
            <a:ext cx="5291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flipV="1">
            <a:off x="1115616" y="4725144"/>
            <a:ext cx="1764196" cy="12241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266480" y="436510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20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 flipV="1">
            <a:off x="570774" y="4488214"/>
            <a:ext cx="1058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66480" y="483896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10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155" name="직선 연결선 154"/>
          <p:cNvCxnSpPr/>
          <p:nvPr/>
        </p:nvCxnSpPr>
        <p:spPr>
          <a:xfrm flipV="1">
            <a:off x="570774" y="4962073"/>
            <a:ext cx="1058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282876" y="534301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21754" y="5847075"/>
            <a:ext cx="471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-10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158" name="직선 연결선 157"/>
          <p:cNvCxnSpPr/>
          <p:nvPr/>
        </p:nvCxnSpPr>
        <p:spPr>
          <a:xfrm flipV="1">
            <a:off x="587170" y="5970185"/>
            <a:ext cx="1058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3573338" y="4365104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>
            <a:off x="3573338" y="5445224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>
            <a:off x="3573338" y="5704790"/>
            <a:ext cx="1058348" cy="66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 flipV="1">
            <a:off x="4614108" y="4559356"/>
            <a:ext cx="1080120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218808" y="436510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20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167" name="직선 연결선 166"/>
          <p:cNvCxnSpPr/>
          <p:nvPr/>
        </p:nvCxnSpPr>
        <p:spPr>
          <a:xfrm flipV="1">
            <a:off x="3523102" y="4488214"/>
            <a:ext cx="1058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3218808" y="483896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10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169" name="직선 연결선 168"/>
          <p:cNvCxnSpPr/>
          <p:nvPr/>
        </p:nvCxnSpPr>
        <p:spPr>
          <a:xfrm flipV="1">
            <a:off x="3523102" y="4962073"/>
            <a:ext cx="1058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3235204" y="534301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174082" y="5847075"/>
            <a:ext cx="471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-10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172" name="직선 연결선 171"/>
          <p:cNvCxnSpPr/>
          <p:nvPr/>
        </p:nvCxnSpPr>
        <p:spPr>
          <a:xfrm flipV="1">
            <a:off x="3539498" y="5970185"/>
            <a:ext cx="1058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6525666" y="4365104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6525666" y="5510538"/>
            <a:ext cx="171874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 flipV="1">
            <a:off x="8244408" y="4365104"/>
            <a:ext cx="504056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설명선 1(테두리 없음) 176"/>
          <p:cNvSpPr/>
          <p:nvPr/>
        </p:nvSpPr>
        <p:spPr>
          <a:xfrm>
            <a:off x="7673940" y="5972485"/>
            <a:ext cx="1470060" cy="200122"/>
          </a:xfrm>
          <a:prstGeom prst="callout1">
            <a:avLst>
              <a:gd name="adj1" fmla="val -6923"/>
              <a:gd name="adj2" fmla="val 22277"/>
              <a:gd name="adj3" fmla="val -230136"/>
              <a:gd name="adj4" fmla="val 3818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만기손익분기점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150.65</a:t>
            </a:r>
            <a:endParaRPr lang="ko-KR" altLang="en-US" sz="1000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012160" y="4838963"/>
            <a:ext cx="519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1000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182" name="직선 연결선 181"/>
          <p:cNvCxnSpPr/>
          <p:nvPr/>
        </p:nvCxnSpPr>
        <p:spPr>
          <a:xfrm flipV="1">
            <a:off x="6475430" y="4962073"/>
            <a:ext cx="1058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187532" y="534301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6126410" y="5847075"/>
            <a:ext cx="471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-10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185" name="직선 연결선 184"/>
          <p:cNvCxnSpPr/>
          <p:nvPr/>
        </p:nvCxnSpPr>
        <p:spPr>
          <a:xfrm flipV="1">
            <a:off x="6491826" y="5970185"/>
            <a:ext cx="1058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모서리가 둥근 직사각형 190"/>
          <p:cNvSpPr/>
          <p:nvPr/>
        </p:nvSpPr>
        <p:spPr>
          <a:xfrm>
            <a:off x="7032" y="5085184"/>
            <a:ext cx="580138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만기</a:t>
            </a:r>
            <a:endParaRPr lang="ko-KR" altLang="en-US" sz="1600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192" name="직선 연결선 191"/>
          <p:cNvCxnSpPr/>
          <p:nvPr/>
        </p:nvCxnSpPr>
        <p:spPr>
          <a:xfrm>
            <a:off x="6516216" y="5445224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설명선 1(테두리 없음) 193"/>
          <p:cNvSpPr/>
          <p:nvPr/>
        </p:nvSpPr>
        <p:spPr>
          <a:xfrm>
            <a:off x="4824028" y="5972484"/>
            <a:ext cx="1620180" cy="176917"/>
          </a:xfrm>
          <a:prstGeom prst="callout1">
            <a:avLst>
              <a:gd name="adj1" fmla="val -6923"/>
              <a:gd name="adj2" fmla="val 22277"/>
              <a:gd name="adj3" fmla="val -288812"/>
              <a:gd name="adj4" fmla="val 390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만기손익분기점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143.65</a:t>
            </a:r>
            <a:endParaRPr lang="ko-KR" altLang="en-US" sz="1000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1150184" y="5384102"/>
            <a:ext cx="0" cy="126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연결선 194"/>
          <p:cNvCxnSpPr/>
          <p:nvPr/>
        </p:nvCxnSpPr>
        <p:spPr>
          <a:xfrm>
            <a:off x="1691680" y="5390796"/>
            <a:ext cx="0" cy="126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직선 연결선 195"/>
          <p:cNvCxnSpPr/>
          <p:nvPr/>
        </p:nvCxnSpPr>
        <p:spPr>
          <a:xfrm>
            <a:off x="2195736" y="5390796"/>
            <a:ext cx="0" cy="126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직선 연결선 196"/>
          <p:cNvCxnSpPr/>
          <p:nvPr/>
        </p:nvCxnSpPr>
        <p:spPr>
          <a:xfrm>
            <a:off x="2699792" y="5390796"/>
            <a:ext cx="0" cy="126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957707" y="5085184"/>
            <a:ext cx="445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130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461763" y="5085184"/>
            <a:ext cx="445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140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1979712" y="5487035"/>
            <a:ext cx="445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150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2483768" y="5517232"/>
            <a:ext cx="445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160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203" name="직선 연결선 202"/>
          <p:cNvCxnSpPr/>
          <p:nvPr/>
        </p:nvCxnSpPr>
        <p:spPr>
          <a:xfrm>
            <a:off x="4088619" y="5384102"/>
            <a:ext cx="0" cy="126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4630115" y="5390796"/>
            <a:ext cx="0" cy="126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5134171" y="5390796"/>
            <a:ext cx="0" cy="126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5638227" y="5390796"/>
            <a:ext cx="0" cy="126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3896142" y="5085184"/>
            <a:ext cx="445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130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4400198" y="5085184"/>
            <a:ext cx="445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140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4918147" y="5487035"/>
            <a:ext cx="445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150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422203" y="5517232"/>
            <a:ext cx="445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160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211" name="직선 연결선 210"/>
          <p:cNvCxnSpPr/>
          <p:nvPr/>
        </p:nvCxnSpPr>
        <p:spPr>
          <a:xfrm>
            <a:off x="7140741" y="5384102"/>
            <a:ext cx="0" cy="126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7682237" y="5390796"/>
            <a:ext cx="0" cy="126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8186293" y="5390796"/>
            <a:ext cx="0" cy="126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8690349" y="5390796"/>
            <a:ext cx="0" cy="126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6948264" y="5085184"/>
            <a:ext cx="445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130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7452320" y="5085184"/>
            <a:ext cx="445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140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7970269" y="5487035"/>
            <a:ext cx="445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150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8474325" y="5517232"/>
            <a:ext cx="445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160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219" name="직선 연결선 218"/>
          <p:cNvCxnSpPr/>
          <p:nvPr/>
        </p:nvCxnSpPr>
        <p:spPr>
          <a:xfrm>
            <a:off x="1164077" y="3367878"/>
            <a:ext cx="0" cy="126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직선 연결선 219"/>
          <p:cNvCxnSpPr/>
          <p:nvPr/>
        </p:nvCxnSpPr>
        <p:spPr>
          <a:xfrm>
            <a:off x="1705573" y="3374572"/>
            <a:ext cx="0" cy="126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직선 연결선 220"/>
          <p:cNvCxnSpPr/>
          <p:nvPr/>
        </p:nvCxnSpPr>
        <p:spPr>
          <a:xfrm>
            <a:off x="2209629" y="3374572"/>
            <a:ext cx="0" cy="126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직선 연결선 221"/>
          <p:cNvCxnSpPr/>
          <p:nvPr/>
        </p:nvCxnSpPr>
        <p:spPr>
          <a:xfrm>
            <a:off x="2713685" y="3374572"/>
            <a:ext cx="0" cy="126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971600" y="3068960"/>
            <a:ext cx="445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130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475656" y="3068960"/>
            <a:ext cx="445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140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1993605" y="3470811"/>
            <a:ext cx="445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150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497661" y="3501008"/>
            <a:ext cx="445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160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227" name="직선 연결선 226"/>
          <p:cNvCxnSpPr/>
          <p:nvPr/>
        </p:nvCxnSpPr>
        <p:spPr>
          <a:xfrm>
            <a:off x="4088619" y="3367878"/>
            <a:ext cx="0" cy="126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직선 연결선 227"/>
          <p:cNvCxnSpPr/>
          <p:nvPr/>
        </p:nvCxnSpPr>
        <p:spPr>
          <a:xfrm>
            <a:off x="4630115" y="3374572"/>
            <a:ext cx="0" cy="126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직선 연결선 228"/>
          <p:cNvCxnSpPr/>
          <p:nvPr/>
        </p:nvCxnSpPr>
        <p:spPr>
          <a:xfrm>
            <a:off x="5134171" y="3374572"/>
            <a:ext cx="0" cy="126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>
            <a:off x="5638227" y="3374572"/>
            <a:ext cx="0" cy="126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3896142" y="3068960"/>
            <a:ext cx="445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130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4400198" y="3068960"/>
            <a:ext cx="445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140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4918147" y="3470811"/>
            <a:ext cx="445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150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5422203" y="3501008"/>
            <a:ext cx="445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160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235" name="직선 연결선 234"/>
          <p:cNvCxnSpPr/>
          <p:nvPr/>
        </p:nvCxnSpPr>
        <p:spPr>
          <a:xfrm>
            <a:off x="7068733" y="3367878"/>
            <a:ext cx="0" cy="126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직선 연결선 235"/>
          <p:cNvCxnSpPr/>
          <p:nvPr/>
        </p:nvCxnSpPr>
        <p:spPr>
          <a:xfrm>
            <a:off x="7610229" y="3374572"/>
            <a:ext cx="0" cy="126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직선 연결선 236"/>
          <p:cNvCxnSpPr/>
          <p:nvPr/>
        </p:nvCxnSpPr>
        <p:spPr>
          <a:xfrm>
            <a:off x="8114285" y="3374572"/>
            <a:ext cx="0" cy="126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직선 연결선 237"/>
          <p:cNvCxnSpPr/>
          <p:nvPr/>
        </p:nvCxnSpPr>
        <p:spPr>
          <a:xfrm>
            <a:off x="8618341" y="3374572"/>
            <a:ext cx="0" cy="126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6876256" y="3068960"/>
            <a:ext cx="445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130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7380312" y="3068960"/>
            <a:ext cx="445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140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7898261" y="3470811"/>
            <a:ext cx="445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150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8402317" y="3501008"/>
            <a:ext cx="445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160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44" name="모서리가 둥근 직사각형 243"/>
          <p:cNvSpPr/>
          <p:nvPr/>
        </p:nvSpPr>
        <p:spPr>
          <a:xfrm>
            <a:off x="5288005" y="1075238"/>
            <a:ext cx="3330335" cy="73822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이자율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9%,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변동성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30%, 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잔존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0.5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개월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,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매수 주가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140</a:t>
            </a:r>
            <a:endParaRPr lang="ko-KR" altLang="en-US" sz="1600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46" name="자유형 245"/>
          <p:cNvSpPr/>
          <p:nvPr/>
        </p:nvSpPr>
        <p:spPr>
          <a:xfrm>
            <a:off x="6542314" y="2525554"/>
            <a:ext cx="1970315" cy="1024507"/>
          </a:xfrm>
          <a:custGeom>
            <a:avLst/>
            <a:gdLst>
              <a:gd name="connsiteX0" fmla="*/ 0 w 1970315"/>
              <a:gd name="connsiteY0" fmla="*/ 1012372 h 1024507"/>
              <a:gd name="connsiteX1" fmla="*/ 1110343 w 1970315"/>
              <a:gd name="connsiteY1" fmla="*/ 881743 h 1024507"/>
              <a:gd name="connsiteX2" fmla="*/ 1970315 w 1970315"/>
              <a:gd name="connsiteY2" fmla="*/ 0 h 1024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0315" h="1024507">
                <a:moveTo>
                  <a:pt x="0" y="1012372"/>
                </a:moveTo>
                <a:cubicBezTo>
                  <a:pt x="390978" y="1031422"/>
                  <a:pt x="781957" y="1050472"/>
                  <a:pt x="1110343" y="881743"/>
                </a:cubicBezTo>
                <a:cubicBezTo>
                  <a:pt x="1438729" y="713014"/>
                  <a:pt x="1704522" y="356507"/>
                  <a:pt x="1970315" y="0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설명선 1(테두리 없음) 246"/>
          <p:cNvSpPr/>
          <p:nvPr/>
        </p:nvSpPr>
        <p:spPr>
          <a:xfrm>
            <a:off x="3996119" y="2595539"/>
            <a:ext cx="1367969" cy="200122"/>
          </a:xfrm>
          <a:prstGeom prst="callout1">
            <a:avLst>
              <a:gd name="adj1" fmla="val 31154"/>
              <a:gd name="adj2" fmla="val 91290"/>
              <a:gd name="adj3" fmla="val 25523"/>
              <a:gd name="adj4" fmla="val 1145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최대 수익률 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490%</a:t>
            </a:r>
            <a:endParaRPr lang="ko-KR" altLang="en-US" sz="1000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48" name="자유형 247"/>
          <p:cNvSpPr/>
          <p:nvPr/>
        </p:nvSpPr>
        <p:spPr>
          <a:xfrm>
            <a:off x="620486" y="2710543"/>
            <a:ext cx="2024743" cy="1230086"/>
          </a:xfrm>
          <a:custGeom>
            <a:avLst/>
            <a:gdLst>
              <a:gd name="connsiteX0" fmla="*/ 0 w 2024743"/>
              <a:gd name="connsiteY0" fmla="*/ 1230086 h 1230086"/>
              <a:gd name="connsiteX1" fmla="*/ 1088571 w 2024743"/>
              <a:gd name="connsiteY1" fmla="*/ 740228 h 1230086"/>
              <a:gd name="connsiteX2" fmla="*/ 2024743 w 2024743"/>
              <a:gd name="connsiteY2" fmla="*/ 0 h 1230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4743" h="1230086">
                <a:moveTo>
                  <a:pt x="0" y="1230086"/>
                </a:moveTo>
                <a:cubicBezTo>
                  <a:pt x="375557" y="1087664"/>
                  <a:pt x="751114" y="945242"/>
                  <a:pt x="1088571" y="740228"/>
                </a:cubicBezTo>
                <a:cubicBezTo>
                  <a:pt x="1426028" y="535214"/>
                  <a:pt x="1725385" y="267607"/>
                  <a:pt x="2024743" y="0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설명선 1(테두리 없음) 248"/>
          <p:cNvSpPr/>
          <p:nvPr/>
        </p:nvSpPr>
        <p:spPr>
          <a:xfrm>
            <a:off x="1021588" y="2495040"/>
            <a:ext cx="1367969" cy="200122"/>
          </a:xfrm>
          <a:prstGeom prst="callout1">
            <a:avLst>
              <a:gd name="adj1" fmla="val 85548"/>
              <a:gd name="adj2" fmla="val 92881"/>
              <a:gd name="adj3" fmla="val 112555"/>
              <a:gd name="adj4" fmla="val 11777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최대 수익률 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190%</a:t>
            </a:r>
            <a:endParaRPr lang="ko-KR" altLang="en-US" sz="1000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50" name="설명선 1(테두리 없음) 249"/>
          <p:cNvSpPr/>
          <p:nvPr/>
        </p:nvSpPr>
        <p:spPr>
          <a:xfrm>
            <a:off x="1785594" y="5959139"/>
            <a:ext cx="1620180" cy="176917"/>
          </a:xfrm>
          <a:prstGeom prst="callout1">
            <a:avLst>
              <a:gd name="adj1" fmla="val -6923"/>
              <a:gd name="adj2" fmla="val 22277"/>
              <a:gd name="adj3" fmla="val -288812"/>
              <a:gd name="adj4" fmla="val 390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만기손익분기점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140.90</a:t>
            </a:r>
            <a:endParaRPr lang="ko-KR" altLang="en-US" sz="1000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123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59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06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53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03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30983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6000" dirty="0" smtClean="0">
                <a:latin typeface="나눔스퀘어라운드 ExtraBold" pitchFamily="50" charset="-127"/>
                <a:ea typeface="나눔스퀘어라운드 ExtraBold" pitchFamily="50" charset="-127"/>
              </a:rPr>
              <a:t>선물 투자전</a:t>
            </a:r>
            <a:r>
              <a:rPr lang="ko-KR" altLang="en-US" sz="6000" dirty="0">
                <a:latin typeface="나눔스퀘어라운드 ExtraBold" pitchFamily="50" charset="-127"/>
                <a:ea typeface="나눔스퀘어라운드 ExtraBold" pitchFamily="50" charset="-127"/>
              </a:rPr>
              <a:t>략</a:t>
            </a:r>
          </a:p>
        </p:txBody>
      </p:sp>
    </p:spTree>
    <p:extLst>
      <p:ext uri="{BB962C8B-B14F-4D97-AF65-F5344CB8AC3E}">
        <p14:creationId xmlns:p14="http://schemas.microsoft.com/office/powerpoint/2010/main" val="243799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3528" y="809710"/>
            <a:ext cx="842493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260648"/>
            <a:ext cx="84249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선물 투자전략</a:t>
            </a:r>
            <a:endParaRPr lang="ko-KR" altLang="en-US" sz="25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980728"/>
            <a:ext cx="5112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○투자전략 </a:t>
            </a:r>
            <a:endParaRPr lang="ko-KR" altLang="en-US" sz="25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39552" y="1628800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1)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단순 거래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	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-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위험을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헤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지하지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않는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고위험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고수익 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cxnSp>
        <p:nvCxnSpPr>
          <p:cNvPr id="124" name="직선 연결선 123"/>
          <p:cNvCxnSpPr/>
          <p:nvPr/>
        </p:nvCxnSpPr>
        <p:spPr>
          <a:xfrm>
            <a:off x="833358" y="2768919"/>
            <a:ext cx="0" cy="2820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833358" y="4179080"/>
            <a:ext cx="34449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1049382" y="3200967"/>
            <a:ext cx="2946554" cy="208823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555836" y="4137071"/>
            <a:ext cx="0" cy="122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3347864" y="4137071"/>
            <a:ext cx="0" cy="122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>
            <a:off x="1835696" y="4137071"/>
            <a:ext cx="0" cy="122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835696" y="4245083"/>
            <a:ext cx="0" cy="4800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0" name="직선 화살표 연결선 189"/>
          <p:cNvCxnSpPr/>
          <p:nvPr/>
        </p:nvCxnSpPr>
        <p:spPr>
          <a:xfrm>
            <a:off x="3347864" y="3645024"/>
            <a:ext cx="0" cy="4800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1187624" y="4362002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손실발생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3347864" y="3761943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이익발생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329302" y="2768919"/>
            <a:ext cx="498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손익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3780033" y="4259701"/>
            <a:ext cx="498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주가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51" name="모서리가 둥근 직사각형 250"/>
          <p:cNvSpPr/>
          <p:nvPr/>
        </p:nvSpPr>
        <p:spPr>
          <a:xfrm>
            <a:off x="1798474" y="2408114"/>
            <a:ext cx="1081337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선물매수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252" name="직선 연결선 251"/>
          <p:cNvCxnSpPr/>
          <p:nvPr/>
        </p:nvCxnSpPr>
        <p:spPr>
          <a:xfrm>
            <a:off x="5076056" y="2781693"/>
            <a:ext cx="0" cy="2820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연결선 252"/>
          <p:cNvCxnSpPr/>
          <p:nvPr/>
        </p:nvCxnSpPr>
        <p:spPr>
          <a:xfrm>
            <a:off x="5076056" y="4191854"/>
            <a:ext cx="34449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직선 연결선 253"/>
          <p:cNvCxnSpPr/>
          <p:nvPr/>
        </p:nvCxnSpPr>
        <p:spPr>
          <a:xfrm>
            <a:off x="5436096" y="3140968"/>
            <a:ext cx="2802538" cy="216100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5" name="직선 연결선 254"/>
          <p:cNvCxnSpPr/>
          <p:nvPr/>
        </p:nvCxnSpPr>
        <p:spPr>
          <a:xfrm>
            <a:off x="6798534" y="4149845"/>
            <a:ext cx="0" cy="122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직선 연결선 255"/>
          <p:cNvCxnSpPr/>
          <p:nvPr/>
        </p:nvCxnSpPr>
        <p:spPr>
          <a:xfrm>
            <a:off x="7590562" y="4149845"/>
            <a:ext cx="0" cy="122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직선 연결선 256"/>
          <p:cNvCxnSpPr/>
          <p:nvPr/>
        </p:nvCxnSpPr>
        <p:spPr>
          <a:xfrm>
            <a:off x="6078394" y="4149845"/>
            <a:ext cx="0" cy="122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직선 화살표 연결선 257"/>
          <p:cNvCxnSpPr/>
          <p:nvPr/>
        </p:nvCxnSpPr>
        <p:spPr>
          <a:xfrm>
            <a:off x="7572956" y="4265891"/>
            <a:ext cx="0" cy="4800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9" name="직선 화살표 연결선 258"/>
          <p:cNvCxnSpPr/>
          <p:nvPr/>
        </p:nvCxnSpPr>
        <p:spPr>
          <a:xfrm>
            <a:off x="6092499" y="3669784"/>
            <a:ext cx="0" cy="4800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7717695" y="4362002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손실발생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5419396" y="3786703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이익발생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4572000" y="2781693"/>
            <a:ext cx="498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손익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8022731" y="3932858"/>
            <a:ext cx="498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ExtraBold" pitchFamily="50" charset="-127"/>
                <a:ea typeface="나눔스퀘어라운드 ExtraBold" pitchFamily="50" charset="-127"/>
              </a:rPr>
              <a:t>주가</a:t>
            </a:r>
            <a:endParaRPr lang="ko-KR" altLang="en-US" sz="1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6041172" y="2420888"/>
            <a:ext cx="1081337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선물매도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32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59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06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53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9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3528" y="809710"/>
            <a:ext cx="842493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260648"/>
            <a:ext cx="84249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선물 투자전략</a:t>
            </a:r>
            <a:endParaRPr lang="ko-KR" altLang="en-US" sz="25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980728"/>
            <a:ext cx="5112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○투자전략 </a:t>
            </a:r>
            <a:endParaRPr lang="ko-KR" altLang="en-US" sz="25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39552" y="1628800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2)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헤지거래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	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-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현물 포지션과 반대되는 선물 포지션을 취하는 전략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	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-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매수헤지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선물 매수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&amp;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현물 매도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상승장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</a:p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	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-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매도헤지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선물 매도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&amp;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현물 매수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하락장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</a:p>
          <a:p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9552" y="3645024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3)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차익거래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	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-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선물과 현물의 가격차이를 이용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	-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매수차익거래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현물매수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&amp;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선물매도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선물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고평가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	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-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매도차익거래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현물매도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&amp;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선물매수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선물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저평가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</a:p>
          <a:p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7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59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06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53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3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3528" y="809710"/>
            <a:ext cx="842493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260648"/>
            <a:ext cx="84249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선물 투자전략</a:t>
            </a:r>
            <a:endParaRPr lang="ko-KR" altLang="en-US" sz="25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980728"/>
            <a:ext cx="5112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○투자전략 </a:t>
            </a:r>
            <a:endParaRPr lang="ko-KR" altLang="en-US" sz="25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39552" y="1628800"/>
            <a:ext cx="7920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4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)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바스켓 거래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	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-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코스피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200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과 유사한 현물 구성으로 차익거래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	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-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포트폴리오를 구성해서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비체계적위험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제거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	-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트래킹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에러가 발생하면 손실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	※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트래킹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에러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구성한 포트폴리오와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코스피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200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지수간 불일치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5)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롤오버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	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-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선물 계약의 만기가 도래했을 때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청산하지 않고 포지션을 이어가는 것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55576" y="5301208"/>
            <a:ext cx="136815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월 물</a:t>
            </a:r>
            <a:r>
              <a:rPr lang="en-US" altLang="ko-KR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(20$)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275856" y="4581128"/>
            <a:ext cx="136815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월 물</a:t>
            </a:r>
            <a:r>
              <a:rPr lang="en-US" altLang="ko-KR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(22$)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75856" y="5805264"/>
            <a:ext cx="136815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월 물</a:t>
            </a:r>
            <a:r>
              <a:rPr lang="en-US" altLang="ko-KR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(18$)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012160" y="4581128"/>
            <a:ext cx="136815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콘탱고</a:t>
            </a:r>
            <a:endParaRPr lang="en-US" altLang="ko-KR" dirty="0" smtClean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롤오버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비용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012160" y="5805264"/>
            <a:ext cx="136815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백워데이션</a:t>
            </a:r>
            <a:endParaRPr lang="en-US" altLang="ko-KR" dirty="0" smtClean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롤오버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수익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2411760" y="5013176"/>
            <a:ext cx="648072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411760" y="5741640"/>
            <a:ext cx="648072" cy="35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004048" y="486916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004048" y="616530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59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06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53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47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30983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6000" dirty="0" smtClean="0">
                <a:latin typeface="나눔스퀘어라운드 ExtraBold" pitchFamily="50" charset="-127"/>
                <a:ea typeface="나눔스퀘어라운드 ExtraBold" pitchFamily="50" charset="-127"/>
              </a:rPr>
              <a:t>옵</a:t>
            </a:r>
            <a:r>
              <a:rPr lang="ko-KR" altLang="en-US" sz="6000" dirty="0">
                <a:latin typeface="나눔스퀘어라운드 ExtraBold" pitchFamily="50" charset="-127"/>
                <a:ea typeface="나눔스퀘어라운드 ExtraBold" pitchFamily="50" charset="-127"/>
              </a:rPr>
              <a:t>션</a:t>
            </a:r>
            <a:r>
              <a:rPr lang="ko-KR" altLang="en-US" sz="6000" dirty="0" smtClean="0">
                <a:latin typeface="나눔스퀘어라운드 ExtraBold" pitchFamily="50" charset="-127"/>
                <a:ea typeface="나눔스퀘어라운드 ExtraBold" pitchFamily="50" charset="-127"/>
              </a:rPr>
              <a:t> 투자전</a:t>
            </a:r>
            <a:r>
              <a:rPr lang="ko-KR" altLang="en-US" sz="6000" dirty="0">
                <a:latin typeface="나눔스퀘어라운드 ExtraBold" pitchFamily="50" charset="-127"/>
                <a:ea typeface="나눔스퀘어라운드 ExtraBold" pitchFamily="50" charset="-127"/>
              </a:rPr>
              <a:t>략</a:t>
            </a:r>
          </a:p>
        </p:txBody>
      </p:sp>
    </p:spTree>
    <p:extLst>
      <p:ext uri="{BB962C8B-B14F-4D97-AF65-F5344CB8AC3E}">
        <p14:creationId xmlns:p14="http://schemas.microsoft.com/office/powerpoint/2010/main" val="2223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3528" y="809710"/>
            <a:ext cx="842493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260648"/>
            <a:ext cx="84249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옵</a:t>
            </a:r>
            <a:r>
              <a:rPr lang="ko-KR" altLang="en-US" sz="2500" b="1" dirty="0">
                <a:latin typeface="나눔스퀘어라운드 ExtraBold" pitchFamily="50" charset="-127"/>
                <a:ea typeface="나눔스퀘어라운드 ExtraBold" pitchFamily="50" charset="-127"/>
              </a:rPr>
              <a:t>션</a:t>
            </a:r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 투자전략</a:t>
            </a:r>
            <a:endParaRPr lang="ko-KR" altLang="en-US" sz="25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980728"/>
            <a:ext cx="5112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○투자전략 </a:t>
            </a:r>
            <a:endParaRPr lang="ko-KR" altLang="en-US" sz="25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39552" y="162880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1)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단순전략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428812" y="2348880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428812" y="3429000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428812" y="4581128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428812" y="5112297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28812" y="3926362"/>
            <a:ext cx="1008112" cy="66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2436924" y="2780928"/>
            <a:ext cx="1080120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425210" y="2348880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425210" y="3429000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93362" y="3933056"/>
            <a:ext cx="10081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 flipV="1">
            <a:off x="5641234" y="2780928"/>
            <a:ext cx="1152128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428812" y="4581128"/>
            <a:ext cx="102589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454706" y="4581128"/>
            <a:ext cx="1062338" cy="106233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436096" y="4581128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436096" y="5112297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858474" y="4581128"/>
            <a:ext cx="102589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5760572" y="4581128"/>
            <a:ext cx="1097902" cy="114316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2411760" y="2132856"/>
            <a:ext cx="733872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콜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444208" y="2060848"/>
            <a:ext cx="733872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풋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39552" y="3284984"/>
            <a:ext cx="733872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매수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25760" y="5013176"/>
            <a:ext cx="733872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매도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31840" y="3068960"/>
            <a:ext cx="7338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익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5364088" y="3068960"/>
            <a:ext cx="7338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익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703052" y="4725144"/>
            <a:ext cx="7338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익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004485" y="4707565"/>
            <a:ext cx="7338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익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39552" y="1998132"/>
            <a:ext cx="3816424" cy="20789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4777138" y="4333746"/>
            <a:ext cx="3816424" cy="20789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075665" y="3645024"/>
            <a:ext cx="3022295" cy="10156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atin typeface="나눔스퀘어라운드 ExtraBold" pitchFamily="50" charset="-127"/>
                <a:ea typeface="나눔스퀘어라운드 ExtraBold" pitchFamily="50" charset="-127"/>
              </a:rPr>
              <a:t>주가상승</a:t>
            </a:r>
            <a:endParaRPr lang="ko-KR" altLang="en-US" sz="6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37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59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06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53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23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8" grpId="0" animBg="1"/>
      <p:bldP spid="5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3528" y="809710"/>
            <a:ext cx="842493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260648"/>
            <a:ext cx="84249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옵</a:t>
            </a:r>
            <a:r>
              <a:rPr lang="ko-KR" altLang="en-US" sz="2500" b="1" dirty="0">
                <a:latin typeface="나눔스퀘어라운드 ExtraBold" pitchFamily="50" charset="-127"/>
                <a:ea typeface="나눔스퀘어라운드 ExtraBold" pitchFamily="50" charset="-127"/>
              </a:rPr>
              <a:t>션</a:t>
            </a:r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 투자전략</a:t>
            </a:r>
            <a:endParaRPr lang="ko-KR" altLang="en-US" sz="25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980728"/>
            <a:ext cx="5112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○투자전략 </a:t>
            </a:r>
            <a:endParaRPr lang="ko-KR" altLang="en-US" sz="25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39552" y="162880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1)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단순전략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428812" y="2348880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428812" y="3429000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428812" y="4581128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428812" y="5112297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28812" y="3926362"/>
            <a:ext cx="1008112" cy="66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2436924" y="2780928"/>
            <a:ext cx="1080120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425210" y="2348880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425210" y="3429000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93362" y="3933056"/>
            <a:ext cx="10081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 flipV="1">
            <a:off x="5641234" y="2780928"/>
            <a:ext cx="1152128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428812" y="4581128"/>
            <a:ext cx="102589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454706" y="4581128"/>
            <a:ext cx="1062338" cy="106233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436096" y="4581128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436096" y="5112297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858474" y="4581128"/>
            <a:ext cx="102589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5760572" y="4581128"/>
            <a:ext cx="1097902" cy="114316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2411760" y="2132856"/>
            <a:ext cx="733872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콜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444208" y="2060848"/>
            <a:ext cx="733872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풋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39552" y="3284984"/>
            <a:ext cx="733872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매수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25760" y="5013176"/>
            <a:ext cx="733872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매도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31840" y="3068960"/>
            <a:ext cx="7338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익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5364088" y="3068960"/>
            <a:ext cx="7338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익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703052" y="4725144"/>
            <a:ext cx="7338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익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004485" y="4707565"/>
            <a:ext cx="7338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익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39552" y="4158372"/>
            <a:ext cx="3816424" cy="20789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777138" y="2060848"/>
            <a:ext cx="3816424" cy="20789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075665" y="3645024"/>
            <a:ext cx="3022295" cy="10156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atin typeface="나눔스퀘어라운드 ExtraBold" pitchFamily="50" charset="-127"/>
                <a:ea typeface="나눔스퀘어라운드 ExtraBold" pitchFamily="50" charset="-127"/>
              </a:rPr>
              <a:t>주가하락</a:t>
            </a:r>
            <a:endParaRPr lang="ko-KR" altLang="en-US" sz="6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38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59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06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53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37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3528" y="809710"/>
            <a:ext cx="842493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260648"/>
            <a:ext cx="84249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옵</a:t>
            </a:r>
            <a:r>
              <a:rPr lang="ko-KR" altLang="en-US" sz="2500" b="1" dirty="0">
                <a:latin typeface="나눔스퀘어라운드 ExtraBold" pitchFamily="50" charset="-127"/>
                <a:ea typeface="나눔스퀘어라운드 ExtraBold" pitchFamily="50" charset="-127"/>
              </a:rPr>
              <a:t>션</a:t>
            </a:r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 투자전략</a:t>
            </a:r>
            <a:endParaRPr lang="ko-KR" altLang="en-US" sz="25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980728"/>
            <a:ext cx="5112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○투자전략 </a:t>
            </a:r>
            <a:endParaRPr lang="ko-KR" altLang="en-US" sz="25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39552" y="162880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1)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단순전략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428812" y="2348880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428812" y="3429000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428812" y="4581128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428812" y="5112297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28812" y="3926362"/>
            <a:ext cx="1008112" cy="66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2436924" y="2780928"/>
            <a:ext cx="1080120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425210" y="2348880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425210" y="3429000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93362" y="3933056"/>
            <a:ext cx="10081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 flipV="1">
            <a:off x="5641234" y="2780928"/>
            <a:ext cx="1152128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428812" y="4581128"/>
            <a:ext cx="102589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454706" y="4581128"/>
            <a:ext cx="1062338" cy="106233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436096" y="4581128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436096" y="5112297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858474" y="4581128"/>
            <a:ext cx="102589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5760572" y="4581128"/>
            <a:ext cx="1097902" cy="114316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2411760" y="2132856"/>
            <a:ext cx="733872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콜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444208" y="2060848"/>
            <a:ext cx="733872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풋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39552" y="3284984"/>
            <a:ext cx="733872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매수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25760" y="5013176"/>
            <a:ext cx="733872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매도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31840" y="3068960"/>
            <a:ext cx="7338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익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5364088" y="3068960"/>
            <a:ext cx="7338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익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703052" y="4725144"/>
            <a:ext cx="7338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익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004485" y="4707565"/>
            <a:ext cx="7338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익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39552" y="1998132"/>
            <a:ext cx="3816424" cy="20789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777138" y="1988840"/>
            <a:ext cx="3816424" cy="20789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721564" y="3645024"/>
            <a:ext cx="3686200" cy="10156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latin typeface="나눔스퀘어라운드 ExtraBold" pitchFamily="50" charset="-127"/>
                <a:ea typeface="나눔스퀘어라운드 ExtraBold" pitchFamily="50" charset="-127"/>
              </a:rPr>
              <a:t>변동성증가</a:t>
            </a:r>
            <a:endParaRPr lang="ko-KR" altLang="en-US" sz="6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37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59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06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53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37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3528" y="809710"/>
            <a:ext cx="842493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260648"/>
            <a:ext cx="84249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선</a:t>
            </a:r>
            <a:r>
              <a:rPr lang="ko-KR" altLang="en-US" sz="2500" b="1" dirty="0">
                <a:latin typeface="나눔스퀘어라운드 ExtraBold" pitchFamily="50" charset="-127"/>
                <a:ea typeface="나눔스퀘어라운드 ExtraBold" pitchFamily="50" charset="-127"/>
              </a:rPr>
              <a:t>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80728"/>
            <a:ext cx="38164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○선물용어정리</a:t>
            </a:r>
            <a:r>
              <a:rPr lang="en-US" altLang="ko-KR" sz="2500" dirty="0" smtClean="0">
                <a:latin typeface="나눔스퀘어라운드 Bold" pitchFamily="50" charset="-127"/>
                <a:ea typeface="나눔스퀘어라운드 Bold" pitchFamily="50" charset="-127"/>
              </a:rPr>
              <a:t>(1)</a:t>
            </a:r>
            <a:endParaRPr lang="ko-KR" altLang="en-US" sz="25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628800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KOSPI200 :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선물의 거래대상이 되는 기초자산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KOSPI200 F : KOSPI200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에 대한 선물 지수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(Long / Short) Position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29129"/>
            <a:ext cx="6120680" cy="3752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 descr="D:\Users\cyshin\Desktop\다운로드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59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D:\Users\cyshin\Desktop\다운로드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06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9" descr="D:\Users\cyshin\Desktop\다운로드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53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D:\Users\cyshin\Desktop\다운로드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16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3528" y="809710"/>
            <a:ext cx="842493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260648"/>
            <a:ext cx="84249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옵</a:t>
            </a:r>
            <a:r>
              <a:rPr lang="ko-KR" altLang="en-US" sz="2500" b="1" dirty="0">
                <a:latin typeface="나눔스퀘어라운드 ExtraBold" pitchFamily="50" charset="-127"/>
                <a:ea typeface="나눔스퀘어라운드 ExtraBold" pitchFamily="50" charset="-127"/>
              </a:rPr>
              <a:t>션</a:t>
            </a:r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 투자전략</a:t>
            </a:r>
            <a:endParaRPr lang="ko-KR" altLang="en-US" sz="25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980728"/>
            <a:ext cx="5112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○투자전략 </a:t>
            </a:r>
            <a:endParaRPr lang="ko-KR" altLang="en-US" sz="25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39552" y="162880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1)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단순전략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428812" y="2348880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428812" y="3429000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428812" y="4581128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428812" y="5112297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28812" y="3926362"/>
            <a:ext cx="1008112" cy="66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2436924" y="2780928"/>
            <a:ext cx="1080120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425210" y="2348880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425210" y="3429000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93362" y="3933056"/>
            <a:ext cx="10081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 flipV="1">
            <a:off x="5641234" y="2780928"/>
            <a:ext cx="1152128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428812" y="4581128"/>
            <a:ext cx="102589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454706" y="4581128"/>
            <a:ext cx="1062338" cy="106233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436096" y="4581128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436096" y="5112297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858474" y="4581128"/>
            <a:ext cx="102589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5760572" y="4581128"/>
            <a:ext cx="1097902" cy="114316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2411760" y="2132856"/>
            <a:ext cx="733872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콜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444208" y="2060848"/>
            <a:ext cx="733872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풋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39552" y="3284984"/>
            <a:ext cx="733872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매수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25760" y="5013176"/>
            <a:ext cx="733872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매도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31840" y="3068960"/>
            <a:ext cx="7338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익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5364088" y="3068960"/>
            <a:ext cx="7338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익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703052" y="4725144"/>
            <a:ext cx="7338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익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004485" y="4707565"/>
            <a:ext cx="7338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익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39552" y="4302388"/>
            <a:ext cx="3816424" cy="20789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777138" y="4293096"/>
            <a:ext cx="3816424" cy="20789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721564" y="3645024"/>
            <a:ext cx="3686200" cy="10156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atin typeface="나눔스퀘어라운드 ExtraBold" pitchFamily="50" charset="-127"/>
                <a:ea typeface="나눔스퀘어라운드 ExtraBold" pitchFamily="50" charset="-127"/>
              </a:rPr>
              <a:t>변동성감소</a:t>
            </a:r>
            <a:endParaRPr lang="ko-KR" altLang="en-US" sz="6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37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59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06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53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94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3528" y="809710"/>
            <a:ext cx="842493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260648"/>
            <a:ext cx="84249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옵</a:t>
            </a:r>
            <a:r>
              <a:rPr lang="ko-KR" altLang="en-US" sz="2500" b="1" dirty="0">
                <a:latin typeface="나눔스퀘어라운드 ExtraBold" pitchFamily="50" charset="-127"/>
                <a:ea typeface="나눔스퀘어라운드 ExtraBold" pitchFamily="50" charset="-127"/>
              </a:rPr>
              <a:t>션</a:t>
            </a:r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 투자전략</a:t>
            </a:r>
            <a:endParaRPr lang="ko-KR" altLang="en-US" sz="25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980728"/>
            <a:ext cx="5112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○투자전략 </a:t>
            </a:r>
            <a:endParaRPr lang="ko-KR" altLang="en-US" sz="25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39552" y="162880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2)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헤지전략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339410" y="2420888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339410" y="3212976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07562" y="3645024"/>
            <a:ext cx="10081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 flipV="1">
            <a:off x="5555434" y="2492896"/>
            <a:ext cx="1152128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5602278" y="2142148"/>
            <a:ext cx="2052274" cy="35074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Protected Put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222504" y="2852936"/>
            <a:ext cx="7338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익</a:t>
            </a: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5845415" y="2636912"/>
            <a:ext cx="1305081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339410" y="3429000"/>
            <a:ext cx="141504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748610" y="2636912"/>
            <a:ext cx="840830" cy="79516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1644350" y="2634172"/>
            <a:ext cx="1097902" cy="114316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403648" y="2420888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403648" y="3212976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724470" y="2634172"/>
            <a:ext cx="100811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1666516" y="2142148"/>
            <a:ext cx="2052274" cy="35074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Covered Call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 flipV="1">
            <a:off x="1923445" y="2492896"/>
            <a:ext cx="1377089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1403648" y="2850196"/>
            <a:ext cx="170307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3106722" y="2852936"/>
            <a:ext cx="697868" cy="69786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모서리가 둥근 직사각형 65"/>
          <p:cNvSpPr/>
          <p:nvPr/>
        </p:nvSpPr>
        <p:spPr>
          <a:xfrm>
            <a:off x="2868486" y="2778188"/>
            <a:ext cx="7338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익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59632" y="4211796"/>
            <a:ext cx="36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스퀘어라운드 Bold" pitchFamily="50" charset="-127"/>
                <a:ea typeface="나눔스퀘어라운드 Bold" pitchFamily="50" charset="-127"/>
              </a:rPr>
              <a:t>보유 주식 </a:t>
            </a:r>
            <a:r>
              <a:rPr lang="en-US" altLang="ko-KR" sz="2800" dirty="0" smtClean="0">
                <a:latin typeface="나눔스퀘어라운드 Bold" pitchFamily="50" charset="-127"/>
                <a:ea typeface="나눔스퀘어라운드 Bold" pitchFamily="50" charset="-127"/>
              </a:rPr>
              <a:t>+ </a:t>
            </a:r>
            <a:r>
              <a:rPr lang="ko-KR" altLang="en-US" sz="2800" dirty="0" err="1" smtClean="0">
                <a:latin typeface="나눔스퀘어라운드 Bold" pitchFamily="50" charset="-127"/>
                <a:ea typeface="나눔스퀘어라운드 Bold" pitchFamily="50" charset="-127"/>
              </a:rPr>
              <a:t>콜매도</a:t>
            </a:r>
            <a:r>
              <a:rPr lang="ko-KR" altLang="en-US" sz="2800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en-US" altLang="ko-KR" sz="28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2800" dirty="0">
                <a:latin typeface="나눔스퀘어라운드 Bold" pitchFamily="50" charset="-127"/>
                <a:ea typeface="나눔스퀘어라운드 Bold" pitchFamily="50" charset="-127"/>
              </a:rPr>
              <a:t>=</a:t>
            </a:r>
            <a:r>
              <a:rPr lang="en-US" altLang="ko-KR" sz="2800" dirty="0" smtClean="0">
                <a:latin typeface="나눔스퀘어라운드 Bold" pitchFamily="50" charset="-127"/>
                <a:ea typeface="나눔스퀘어라운드 Bold" pitchFamily="50" charset="-127"/>
              </a:rPr>
              <a:t>&gt; </a:t>
            </a:r>
            <a:r>
              <a:rPr lang="ko-KR" altLang="en-US" sz="2800" dirty="0" err="1" smtClean="0">
                <a:latin typeface="나눔스퀘어라운드 Bold" pitchFamily="50" charset="-127"/>
                <a:ea typeface="나눔스퀘어라운드 Bold" pitchFamily="50" charset="-127"/>
              </a:rPr>
              <a:t>풋매도</a:t>
            </a:r>
            <a:endParaRPr lang="en-US" altLang="ko-KR" sz="28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sz="2800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184068" y="4221088"/>
            <a:ext cx="36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스퀘어라운드 Bold" pitchFamily="50" charset="-127"/>
                <a:ea typeface="나눔스퀘어라운드 Bold" pitchFamily="50" charset="-127"/>
              </a:rPr>
              <a:t>보유 주식 </a:t>
            </a:r>
            <a:r>
              <a:rPr lang="en-US" altLang="ko-KR" sz="2800" dirty="0" smtClean="0">
                <a:latin typeface="나눔스퀘어라운드 Bold" pitchFamily="50" charset="-127"/>
                <a:ea typeface="나눔스퀘어라운드 Bold" pitchFamily="50" charset="-127"/>
              </a:rPr>
              <a:t>+ </a:t>
            </a:r>
            <a:r>
              <a:rPr lang="ko-KR" altLang="en-US" sz="2800" dirty="0" err="1" smtClean="0">
                <a:latin typeface="나눔스퀘어라운드 Bold" pitchFamily="50" charset="-127"/>
                <a:ea typeface="나눔스퀘어라운드 Bold" pitchFamily="50" charset="-127"/>
              </a:rPr>
              <a:t>풋매수</a:t>
            </a:r>
            <a:r>
              <a:rPr lang="ko-KR" altLang="en-US" sz="2800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en-US" altLang="ko-KR" sz="28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2800" dirty="0" smtClean="0">
                <a:latin typeface="나눔스퀘어라운드 Bold" pitchFamily="50" charset="-127"/>
                <a:ea typeface="나눔스퀘어라운드 Bold" pitchFamily="50" charset="-127"/>
              </a:rPr>
              <a:t>=&gt; </a:t>
            </a:r>
            <a:r>
              <a:rPr lang="ko-KR" altLang="en-US" sz="2800" dirty="0" err="1" smtClean="0">
                <a:latin typeface="나눔스퀘어라운드 Bold" pitchFamily="50" charset="-127"/>
                <a:ea typeface="나눔스퀘어라운드 Bold" pitchFamily="50" charset="-127"/>
              </a:rPr>
              <a:t>콜매</a:t>
            </a:r>
            <a:r>
              <a:rPr lang="ko-KR" altLang="en-US" sz="2800" dirty="0" err="1">
                <a:latin typeface="나눔스퀘어라운드 Bold" pitchFamily="50" charset="-127"/>
                <a:ea typeface="나눔스퀘어라운드 Bold" pitchFamily="50" charset="-127"/>
              </a:rPr>
              <a:t>수</a:t>
            </a:r>
            <a:endParaRPr lang="en-US" altLang="ko-KR" sz="28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sz="2800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69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59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06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53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64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3528" y="809710"/>
            <a:ext cx="842493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260648"/>
            <a:ext cx="84249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옵</a:t>
            </a:r>
            <a:r>
              <a:rPr lang="ko-KR" altLang="en-US" sz="2500" b="1" dirty="0">
                <a:latin typeface="나눔스퀘어라운드 ExtraBold" pitchFamily="50" charset="-127"/>
                <a:ea typeface="나눔스퀘어라운드 ExtraBold" pitchFamily="50" charset="-127"/>
              </a:rPr>
              <a:t>션</a:t>
            </a:r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 투자전략</a:t>
            </a:r>
            <a:endParaRPr lang="ko-KR" altLang="en-US" sz="25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980728"/>
            <a:ext cx="5112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○투자전략 </a:t>
            </a:r>
            <a:endParaRPr lang="ko-KR" altLang="en-US" sz="25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39552" y="162880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3)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스프레드전략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-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수직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428812" y="2348880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428812" y="3140968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428812" y="4581128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427712" y="5373216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28812" y="3926362"/>
            <a:ext cx="6499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2078723" y="2348880"/>
            <a:ext cx="1485165" cy="15841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425210" y="2348880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425210" y="3140968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93362" y="3429000"/>
            <a:ext cx="10081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 flipV="1">
            <a:off x="5641234" y="2276872"/>
            <a:ext cx="1152128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428812" y="4581128"/>
            <a:ext cx="102589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454706" y="4581128"/>
            <a:ext cx="1062338" cy="106233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436096" y="4581128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436096" y="5373216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858474" y="2501856"/>
            <a:ext cx="102589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5760572" y="2501856"/>
            <a:ext cx="1097902" cy="114316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2411760" y="2132856"/>
            <a:ext cx="733872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콜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444208" y="2060848"/>
            <a:ext cx="733872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풋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39552" y="2996952"/>
            <a:ext cx="733872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강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세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25760" y="5229200"/>
            <a:ext cx="733872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약</a:t>
            </a:r>
            <a:r>
              <a:rPr lang="ko-KR" altLang="en-US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세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227433" y="2825000"/>
            <a:ext cx="7338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익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164288" y="2816840"/>
            <a:ext cx="7338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익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641234" y="5080704"/>
            <a:ext cx="7338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익</a:t>
            </a:r>
          </a:p>
        </p:txBody>
      </p:sp>
      <p:cxnSp>
        <p:nvCxnSpPr>
          <p:cNvPr id="34" name="직선 연결선 33"/>
          <p:cNvCxnSpPr/>
          <p:nvPr/>
        </p:nvCxnSpPr>
        <p:spPr>
          <a:xfrm>
            <a:off x="1427712" y="2774646"/>
            <a:ext cx="102589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453606" y="2774646"/>
            <a:ext cx="1062338" cy="106233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439744" y="3356992"/>
            <a:ext cx="104402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023920" y="2780928"/>
            <a:ext cx="100811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2483768" y="2780928"/>
            <a:ext cx="548951" cy="57158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436096" y="3356992"/>
            <a:ext cx="104402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020272" y="2780928"/>
            <a:ext cx="100811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>
            <a:off x="6480120" y="2780928"/>
            <a:ext cx="548951" cy="57158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750022" y="5013176"/>
            <a:ext cx="102589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>
            <a:off x="5652120" y="5013176"/>
            <a:ext cx="1097902" cy="114316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427712" y="5661248"/>
            <a:ext cx="13389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2771800" y="4851582"/>
            <a:ext cx="759063" cy="809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439560" y="5017656"/>
            <a:ext cx="104402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3023736" y="5593720"/>
            <a:ext cx="100811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 flipV="1">
            <a:off x="2483585" y="5013176"/>
            <a:ext cx="548950" cy="58054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1558724" y="5080704"/>
            <a:ext cx="7338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익</a:t>
            </a:r>
          </a:p>
        </p:txBody>
      </p:sp>
      <p:cxnSp>
        <p:nvCxnSpPr>
          <p:cNvPr id="65" name="직선 연결선 64"/>
          <p:cNvCxnSpPr/>
          <p:nvPr/>
        </p:nvCxnSpPr>
        <p:spPr>
          <a:xfrm>
            <a:off x="5448128" y="5017656"/>
            <a:ext cx="104402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7032304" y="5593720"/>
            <a:ext cx="100811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H="1" flipV="1">
            <a:off x="6492153" y="5013176"/>
            <a:ext cx="548950" cy="58054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7178080" y="6165304"/>
            <a:ext cx="706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 flipV="1">
            <a:off x="5652120" y="4629072"/>
            <a:ext cx="1536232" cy="1536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0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59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06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53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70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3528" y="809710"/>
            <a:ext cx="842493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260648"/>
            <a:ext cx="84249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옵</a:t>
            </a:r>
            <a:r>
              <a:rPr lang="ko-KR" altLang="en-US" sz="2500" b="1" dirty="0">
                <a:latin typeface="나눔스퀘어라운드 ExtraBold" pitchFamily="50" charset="-127"/>
                <a:ea typeface="나눔스퀘어라운드 ExtraBold" pitchFamily="50" charset="-127"/>
              </a:rPr>
              <a:t>션</a:t>
            </a:r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 투자전략</a:t>
            </a:r>
            <a:endParaRPr lang="ko-KR" altLang="en-US" sz="25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980728"/>
            <a:ext cx="5112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○투자전략 </a:t>
            </a:r>
            <a:endParaRPr lang="ko-KR" altLang="en-US" sz="25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39552" y="162880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3)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스프레드전략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-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나비형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428812" y="2348880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428812" y="3140968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428812" y="4581128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427712" y="5373216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39744" y="3782346"/>
            <a:ext cx="7109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2150731" y="2204864"/>
            <a:ext cx="1485165" cy="15841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425210" y="2348880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425210" y="3140968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648200" y="3573016"/>
            <a:ext cx="10081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 flipV="1">
            <a:off x="5496072" y="2420888"/>
            <a:ext cx="1152128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428812" y="4742926"/>
            <a:ext cx="102589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454706" y="4742926"/>
            <a:ext cx="1062338" cy="106233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436096" y="4581128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436096" y="5373216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858474" y="2504928"/>
            <a:ext cx="102589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5760572" y="2501856"/>
            <a:ext cx="1097902" cy="114316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539552" y="2996952"/>
            <a:ext cx="733872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매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수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25760" y="5229200"/>
            <a:ext cx="733872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매도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411760" y="2901723"/>
            <a:ext cx="7338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익</a:t>
            </a:r>
          </a:p>
        </p:txBody>
      </p:sp>
      <p:cxnSp>
        <p:nvCxnSpPr>
          <p:cNvPr id="34" name="직선 연결선 33"/>
          <p:cNvCxnSpPr/>
          <p:nvPr/>
        </p:nvCxnSpPr>
        <p:spPr>
          <a:xfrm>
            <a:off x="1427712" y="2420888"/>
            <a:ext cx="102589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453606" y="2420888"/>
            <a:ext cx="1062338" cy="106233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439744" y="3224824"/>
            <a:ext cx="101496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023920" y="3224824"/>
            <a:ext cx="100811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2435825" y="2908856"/>
            <a:ext cx="299153" cy="3114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750022" y="5013176"/>
            <a:ext cx="102589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>
            <a:off x="5652120" y="5013176"/>
            <a:ext cx="1097902" cy="114316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427712" y="6021288"/>
            <a:ext cx="13389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2771800" y="4677043"/>
            <a:ext cx="1260232" cy="13442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439560" y="5229200"/>
            <a:ext cx="104402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 flipV="1">
            <a:off x="2483586" y="5229201"/>
            <a:ext cx="336208" cy="35555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1558724" y="5080704"/>
            <a:ext cx="7338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익</a:t>
            </a:r>
          </a:p>
        </p:txBody>
      </p:sp>
      <p:cxnSp>
        <p:nvCxnSpPr>
          <p:cNvPr id="68" name="직선 연결선 67"/>
          <p:cNvCxnSpPr/>
          <p:nvPr/>
        </p:nvCxnSpPr>
        <p:spPr>
          <a:xfrm>
            <a:off x="7322096" y="3861048"/>
            <a:ext cx="706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 flipV="1">
            <a:off x="5796136" y="2324816"/>
            <a:ext cx="1536232" cy="1536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1436673" y="3518586"/>
            <a:ext cx="13389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V="1">
            <a:off x="2756697" y="2708920"/>
            <a:ext cx="759063" cy="809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 flipV="1">
            <a:off x="2735889" y="2888240"/>
            <a:ext cx="299152" cy="33658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6408112" y="2889875"/>
            <a:ext cx="7338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익</a:t>
            </a:r>
          </a:p>
        </p:txBody>
      </p:sp>
      <p:cxnSp>
        <p:nvCxnSpPr>
          <p:cNvPr id="73" name="직선 연결선 72"/>
          <p:cNvCxnSpPr/>
          <p:nvPr/>
        </p:nvCxnSpPr>
        <p:spPr>
          <a:xfrm>
            <a:off x="5436096" y="3212976"/>
            <a:ext cx="101496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7020272" y="3212976"/>
            <a:ext cx="100811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 flipV="1">
            <a:off x="6732241" y="2876392"/>
            <a:ext cx="299152" cy="33658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6445119" y="2900880"/>
            <a:ext cx="299153" cy="3114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3167936" y="5229200"/>
            <a:ext cx="104402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2831215" y="5229200"/>
            <a:ext cx="331625" cy="35556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1415680" y="4958950"/>
            <a:ext cx="161936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029670" y="4946918"/>
            <a:ext cx="1062338" cy="106233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3563888" y="5085184"/>
            <a:ext cx="7338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익</a:t>
            </a:r>
          </a:p>
        </p:txBody>
      </p:sp>
      <p:cxnSp>
        <p:nvCxnSpPr>
          <p:cNvPr id="82" name="직선 연결선 81"/>
          <p:cNvCxnSpPr/>
          <p:nvPr/>
        </p:nvCxnSpPr>
        <p:spPr>
          <a:xfrm>
            <a:off x="7362530" y="4725144"/>
            <a:ext cx="102589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>
            <a:off x="6264628" y="4725144"/>
            <a:ext cx="1097902" cy="114316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5458216" y="5233680"/>
            <a:ext cx="104402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H="1" flipV="1">
            <a:off x="6502242" y="5233681"/>
            <a:ext cx="336208" cy="35555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6" name="모서리가 둥근 직사각형 85"/>
          <p:cNvSpPr/>
          <p:nvPr/>
        </p:nvSpPr>
        <p:spPr>
          <a:xfrm>
            <a:off x="5577380" y="5085184"/>
            <a:ext cx="7338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익</a:t>
            </a:r>
          </a:p>
        </p:txBody>
      </p:sp>
      <p:cxnSp>
        <p:nvCxnSpPr>
          <p:cNvPr id="87" name="직선 연결선 86"/>
          <p:cNvCxnSpPr/>
          <p:nvPr/>
        </p:nvCxnSpPr>
        <p:spPr>
          <a:xfrm>
            <a:off x="7186592" y="5229200"/>
            <a:ext cx="104402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H="1">
            <a:off x="6849871" y="5233680"/>
            <a:ext cx="331625" cy="35556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7582544" y="5089664"/>
            <a:ext cx="7338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익</a:t>
            </a:r>
          </a:p>
        </p:txBody>
      </p:sp>
      <p:cxnSp>
        <p:nvCxnSpPr>
          <p:cNvPr id="90" name="직선 연결선 89"/>
          <p:cNvCxnSpPr/>
          <p:nvPr/>
        </p:nvCxnSpPr>
        <p:spPr>
          <a:xfrm>
            <a:off x="6876256" y="5949280"/>
            <a:ext cx="12961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H="1" flipV="1">
            <a:off x="5724128" y="4797152"/>
            <a:ext cx="1152128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2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59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06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53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19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3528" y="809710"/>
            <a:ext cx="842493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260648"/>
            <a:ext cx="84249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옵</a:t>
            </a:r>
            <a:r>
              <a:rPr lang="ko-KR" altLang="en-US" sz="2500" b="1" dirty="0">
                <a:latin typeface="나눔스퀘어라운드 ExtraBold" pitchFamily="50" charset="-127"/>
                <a:ea typeface="나눔스퀘어라운드 ExtraBold" pitchFamily="50" charset="-127"/>
              </a:rPr>
              <a:t>션</a:t>
            </a:r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 투자전략</a:t>
            </a:r>
            <a:endParaRPr lang="ko-KR" altLang="en-US" sz="25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980728"/>
            <a:ext cx="5112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○투자전략 </a:t>
            </a:r>
            <a:endParaRPr lang="ko-KR" altLang="en-US" sz="25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39552" y="162880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4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)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콤비네이션 전략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506500" y="2348880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39552" y="3140968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06500" y="4581128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05400" y="5373216"/>
            <a:ext cx="2352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849488" y="3429000"/>
            <a:ext cx="10081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 flipV="1">
            <a:off x="769368" y="2276872"/>
            <a:ext cx="1080120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06500" y="5094144"/>
            <a:ext cx="102589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532394" y="5094144"/>
            <a:ext cx="1062338" cy="106233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651246" y="5097216"/>
            <a:ext cx="102589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553344" y="5094144"/>
            <a:ext cx="1097902" cy="114316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 flipV="1">
            <a:off x="493368" y="2308066"/>
            <a:ext cx="1332288" cy="140896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1" name="모서리가 둥근 직사각형 70"/>
          <p:cNvSpPr/>
          <p:nvPr/>
        </p:nvSpPr>
        <p:spPr>
          <a:xfrm>
            <a:off x="467544" y="2780928"/>
            <a:ext cx="7338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익</a:t>
            </a:r>
          </a:p>
        </p:txBody>
      </p:sp>
      <p:cxnSp>
        <p:nvCxnSpPr>
          <p:cNvPr id="74" name="직선 연결선 73"/>
          <p:cNvCxnSpPr/>
          <p:nvPr/>
        </p:nvCxnSpPr>
        <p:spPr>
          <a:xfrm>
            <a:off x="514361" y="3374570"/>
            <a:ext cx="13389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1834385" y="2357840"/>
            <a:ext cx="953186" cy="1016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H="1" flipV="1">
            <a:off x="1593881" y="4700020"/>
            <a:ext cx="1151998" cy="117831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H="1">
            <a:off x="546630" y="4705395"/>
            <a:ext cx="1063682" cy="110754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>
            <a:off x="1822789" y="2475837"/>
            <a:ext cx="1157642" cy="124119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6" name="모서리가 둥근 직사각형 85"/>
          <p:cNvSpPr/>
          <p:nvPr/>
        </p:nvSpPr>
        <p:spPr>
          <a:xfrm>
            <a:off x="2555776" y="2780928"/>
            <a:ext cx="7338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익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913384" y="2132856"/>
            <a:ext cx="1309936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스트래들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226945" y="4991439"/>
            <a:ext cx="7338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익</a:t>
            </a:r>
          </a:p>
        </p:txBody>
      </p:sp>
      <p:cxnSp>
        <p:nvCxnSpPr>
          <p:cNvPr id="99" name="직선 연결선 98"/>
          <p:cNvCxnSpPr/>
          <p:nvPr/>
        </p:nvCxnSpPr>
        <p:spPr>
          <a:xfrm>
            <a:off x="3386820" y="2348880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3386820" y="3140968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3386820" y="4581128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3385720" y="5373216"/>
            <a:ext cx="2352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4729808" y="3429000"/>
            <a:ext cx="10081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H="1" flipV="1">
            <a:off x="3649688" y="2276872"/>
            <a:ext cx="1080120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3386820" y="4797152"/>
            <a:ext cx="102589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4412714" y="4787363"/>
            <a:ext cx="818458" cy="144994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4531566" y="5097216"/>
            <a:ext cx="102589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H="1">
            <a:off x="3433664" y="5094144"/>
            <a:ext cx="1097902" cy="114316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 flipH="1" flipV="1">
            <a:off x="3373688" y="2308066"/>
            <a:ext cx="1416182" cy="14976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3317831" y="2842538"/>
            <a:ext cx="7338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익</a:t>
            </a:r>
          </a:p>
        </p:txBody>
      </p:sp>
      <p:cxnSp>
        <p:nvCxnSpPr>
          <p:cNvPr id="111" name="직선 연결선 110"/>
          <p:cNvCxnSpPr/>
          <p:nvPr/>
        </p:nvCxnSpPr>
        <p:spPr>
          <a:xfrm>
            <a:off x="3450918" y="3645024"/>
            <a:ext cx="13389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flipV="1">
            <a:off x="4770942" y="2276872"/>
            <a:ext cx="724548" cy="1369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flipH="1" flipV="1">
            <a:off x="4486233" y="4702044"/>
            <a:ext cx="913565" cy="165540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H="1">
            <a:off x="3426950" y="4705395"/>
            <a:ext cx="1063682" cy="110754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H="1">
            <a:off x="4782510" y="2293777"/>
            <a:ext cx="800025" cy="151958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6" name="모서리가 둥근 직사각형 115"/>
          <p:cNvSpPr/>
          <p:nvPr/>
        </p:nvSpPr>
        <p:spPr>
          <a:xfrm>
            <a:off x="5312332" y="2817431"/>
            <a:ext cx="7338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익</a:t>
            </a: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3982144" y="2132856"/>
            <a:ext cx="1309936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스트랩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4107265" y="4991439"/>
            <a:ext cx="7338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익</a:t>
            </a:r>
          </a:p>
        </p:txBody>
      </p:sp>
      <p:cxnSp>
        <p:nvCxnSpPr>
          <p:cNvPr id="119" name="직선 연결선 118"/>
          <p:cNvCxnSpPr/>
          <p:nvPr/>
        </p:nvCxnSpPr>
        <p:spPr>
          <a:xfrm>
            <a:off x="6267140" y="2348880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267140" y="3140968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267140" y="4581128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6266040" y="5373216"/>
            <a:ext cx="2352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7596336" y="3717032"/>
            <a:ext cx="10081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flipH="1" flipV="1">
            <a:off x="6864590" y="2208926"/>
            <a:ext cx="731746" cy="1521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267140" y="5094144"/>
            <a:ext cx="102589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7293034" y="5094144"/>
            <a:ext cx="1062338" cy="106233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7411886" y="4728216"/>
            <a:ext cx="102589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flipH="1">
            <a:off x="6588224" y="4729681"/>
            <a:ext cx="864096" cy="175330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flipH="1" flipV="1">
            <a:off x="6780087" y="2208926"/>
            <a:ext cx="806209" cy="166149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6430416" y="2780928"/>
            <a:ext cx="7338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익</a:t>
            </a:r>
          </a:p>
        </p:txBody>
      </p:sp>
      <p:cxnSp>
        <p:nvCxnSpPr>
          <p:cNvPr id="132" name="직선 연결선 131"/>
          <p:cNvCxnSpPr/>
          <p:nvPr/>
        </p:nvCxnSpPr>
        <p:spPr>
          <a:xfrm>
            <a:off x="6275001" y="3374570"/>
            <a:ext cx="13389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 flipV="1">
            <a:off x="7595025" y="2357840"/>
            <a:ext cx="953186" cy="1016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H="1" flipV="1">
            <a:off x="7344995" y="4653136"/>
            <a:ext cx="1151998" cy="117831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 flipH="1">
            <a:off x="6506941" y="4653136"/>
            <a:ext cx="839947" cy="170431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H="1">
            <a:off x="7586810" y="2624616"/>
            <a:ext cx="1157642" cy="124119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7" name="모서리가 둥근 직사각형 136"/>
          <p:cNvSpPr/>
          <p:nvPr/>
        </p:nvSpPr>
        <p:spPr>
          <a:xfrm>
            <a:off x="8388424" y="2852936"/>
            <a:ext cx="7338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익</a:t>
            </a: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7164288" y="2132856"/>
            <a:ext cx="1080120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스트립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6987585" y="4991439"/>
            <a:ext cx="7338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익</a:t>
            </a:r>
          </a:p>
        </p:txBody>
      </p:sp>
      <p:pic>
        <p:nvPicPr>
          <p:cNvPr id="144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59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06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53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8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3528" y="809710"/>
            <a:ext cx="842493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260648"/>
            <a:ext cx="84249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옵</a:t>
            </a:r>
            <a:r>
              <a:rPr lang="ko-KR" altLang="en-US" sz="2500" b="1" dirty="0">
                <a:latin typeface="나눔스퀘어라운드 ExtraBold" pitchFamily="50" charset="-127"/>
                <a:ea typeface="나눔스퀘어라운드 ExtraBold" pitchFamily="50" charset="-127"/>
              </a:rPr>
              <a:t>션</a:t>
            </a:r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 투자전략</a:t>
            </a:r>
            <a:endParaRPr lang="ko-KR" altLang="en-US" sz="25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980728"/>
            <a:ext cx="5112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○투자전략 </a:t>
            </a:r>
            <a:endParaRPr lang="ko-KR" altLang="en-US" sz="25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39552" y="162880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4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)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콤비네이션 전략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1226580" y="2564904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223720" y="3356992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226580" y="4581128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225480" y="5373216"/>
            <a:ext cx="2352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23728" y="3501008"/>
            <a:ext cx="14539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 flipV="1">
            <a:off x="1259632" y="2579306"/>
            <a:ext cx="864096" cy="9217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065487" y="5254056"/>
            <a:ext cx="1135657" cy="905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972219" y="5332211"/>
            <a:ext cx="592522" cy="5925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633464" y="5339161"/>
            <a:ext cx="134383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1403648" y="5253264"/>
            <a:ext cx="665856" cy="69330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 flipV="1">
            <a:off x="1270118" y="2709592"/>
            <a:ext cx="884524" cy="93543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1" name="모서리가 둥근 직사각형 70"/>
          <p:cNvSpPr/>
          <p:nvPr/>
        </p:nvSpPr>
        <p:spPr>
          <a:xfrm>
            <a:off x="1101824" y="3068960"/>
            <a:ext cx="7338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익</a:t>
            </a:r>
          </a:p>
        </p:txBody>
      </p:sp>
      <p:cxnSp>
        <p:nvCxnSpPr>
          <p:cNvPr id="74" name="직선 연결선 73"/>
          <p:cNvCxnSpPr/>
          <p:nvPr/>
        </p:nvCxnSpPr>
        <p:spPr>
          <a:xfrm>
            <a:off x="1403648" y="3437618"/>
            <a:ext cx="17300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3114758" y="2651313"/>
            <a:ext cx="737162" cy="7863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H="1" flipV="1">
            <a:off x="2795865" y="5049090"/>
            <a:ext cx="897482" cy="89748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H="1">
            <a:off x="1270118" y="5057764"/>
            <a:ext cx="853610" cy="88880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>
            <a:off x="3042286" y="2636912"/>
            <a:ext cx="944938" cy="101313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6" name="모서리가 둥근 직사각형 85"/>
          <p:cNvSpPr/>
          <p:nvPr/>
        </p:nvSpPr>
        <p:spPr>
          <a:xfrm>
            <a:off x="3406080" y="3068960"/>
            <a:ext cx="7338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익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893912" y="2348880"/>
            <a:ext cx="1309936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스트랭글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2123728" y="5074930"/>
            <a:ext cx="7338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익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173228" y="2564904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183976" y="3356992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6948264" y="3861048"/>
            <a:ext cx="10081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 flipV="1">
            <a:off x="5904264" y="2747448"/>
            <a:ext cx="1044000" cy="1113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 flipV="1">
            <a:off x="5364088" y="2603652"/>
            <a:ext cx="1080352" cy="114253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3" name="모서리가 둥근 직사각형 72"/>
          <p:cNvSpPr/>
          <p:nvPr/>
        </p:nvSpPr>
        <p:spPr>
          <a:xfrm>
            <a:off x="5134272" y="2996952"/>
            <a:ext cx="7338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익</a:t>
            </a:r>
          </a:p>
        </p:txBody>
      </p:sp>
      <p:cxnSp>
        <p:nvCxnSpPr>
          <p:cNvPr id="76" name="직선 연결선 75"/>
          <p:cNvCxnSpPr/>
          <p:nvPr/>
        </p:nvCxnSpPr>
        <p:spPr>
          <a:xfrm>
            <a:off x="5181089" y="3861048"/>
            <a:ext cx="13389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6501113" y="2721617"/>
            <a:ext cx="1068218" cy="11394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6990510" y="2517328"/>
            <a:ext cx="1157642" cy="124119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9" name="모서리가 둥근 직사각형 78"/>
          <p:cNvSpPr/>
          <p:nvPr/>
        </p:nvSpPr>
        <p:spPr>
          <a:xfrm>
            <a:off x="7654552" y="2996952"/>
            <a:ext cx="7338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익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6012160" y="2348880"/>
            <a:ext cx="1309936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거</a:t>
            </a:r>
            <a:r>
              <a:rPr lang="ko-KR" altLang="en-US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트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2145573" y="3645024"/>
            <a:ext cx="914525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2123728" y="5057764"/>
            <a:ext cx="687095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6420192" y="3741464"/>
            <a:ext cx="578317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1" name="모서리가 둥근 직사각형 140"/>
          <p:cNvSpPr/>
          <p:nvPr/>
        </p:nvSpPr>
        <p:spPr>
          <a:xfrm>
            <a:off x="251520" y="3212976"/>
            <a:ext cx="850304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외가격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251520" y="5229200"/>
            <a:ext cx="850304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내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가격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143" name="직선 연결선 142"/>
          <p:cNvCxnSpPr/>
          <p:nvPr/>
        </p:nvCxnSpPr>
        <p:spPr>
          <a:xfrm>
            <a:off x="5173228" y="4581128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5172128" y="5373216"/>
            <a:ext cx="2352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5173228" y="4869160"/>
            <a:ext cx="102589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>
            <a:off x="6199122" y="4869160"/>
            <a:ext cx="1062338" cy="106233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6714458" y="4872232"/>
            <a:ext cx="102589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H="1">
            <a:off x="5616556" y="4869160"/>
            <a:ext cx="1097902" cy="114316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 flipH="1" flipV="1">
            <a:off x="6708544" y="5080138"/>
            <a:ext cx="854441" cy="87395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 flipH="1">
            <a:off x="5241017" y="5085511"/>
            <a:ext cx="898721" cy="93577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1" name="모서리가 둥근 직사각형 150"/>
          <p:cNvSpPr/>
          <p:nvPr/>
        </p:nvSpPr>
        <p:spPr>
          <a:xfrm>
            <a:off x="6084168" y="5085184"/>
            <a:ext cx="7338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익</a:t>
            </a:r>
          </a:p>
        </p:txBody>
      </p:sp>
      <p:cxnSp>
        <p:nvCxnSpPr>
          <p:cNvPr id="152" name="직선 연결선 151"/>
          <p:cNvCxnSpPr/>
          <p:nvPr/>
        </p:nvCxnSpPr>
        <p:spPr>
          <a:xfrm>
            <a:off x="6125642" y="5087546"/>
            <a:ext cx="578317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9" name="AutoShape 4" descr="Value for Money Icon Images, Stock Photos &amp; Vectors | Shutterstock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" name="AutoShape 6" descr="Value for Money Icon Images, Stock Photos &amp; Vectors | Shutterstock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" name="AutoShape 8" descr="Value for Money Icon Images, Stock Photos &amp; Vectors | Shutterstock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53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59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06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53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44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3528" y="809710"/>
            <a:ext cx="842493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260648"/>
            <a:ext cx="84249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선</a:t>
            </a:r>
            <a:r>
              <a:rPr lang="ko-KR" altLang="en-US" sz="2500" b="1" dirty="0">
                <a:latin typeface="나눔스퀘어라운드 ExtraBold" pitchFamily="50" charset="-127"/>
                <a:ea typeface="나눔스퀘어라운드 ExtraBold" pitchFamily="50" charset="-127"/>
              </a:rPr>
              <a:t>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80728"/>
            <a:ext cx="38164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○선물용어정리</a:t>
            </a:r>
            <a:r>
              <a:rPr lang="en-US" altLang="ko-KR" sz="2500" dirty="0" smtClean="0">
                <a:latin typeface="나눔스퀘어라운드 Bold" pitchFamily="50" charset="-127"/>
                <a:ea typeface="나눔스퀘어라운드 Bold" pitchFamily="50" charset="-127"/>
              </a:rPr>
              <a:t>(2)</a:t>
            </a:r>
            <a:endParaRPr lang="ko-KR" altLang="en-US" sz="25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628800"/>
            <a:ext cx="7920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청산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전매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(Long Liquidation) /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환매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(Short Covering)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미결제 약정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베이시스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콘탱고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en-US" altLang="ko-KR" dirty="0" err="1" smtClean="0">
                <a:latin typeface="나눔스퀘어라운드 Bold" pitchFamily="50" charset="-127"/>
                <a:ea typeface="나눔스퀘어라운드 Bold" pitchFamily="50" charset="-127"/>
              </a:rPr>
              <a:t>Contango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/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백워데이션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en-US" altLang="ko-KR" dirty="0" err="1" smtClean="0">
                <a:latin typeface="나눔스퀘어라운드 Bold" pitchFamily="50" charset="-127"/>
                <a:ea typeface="나눔스퀘어라운드 Bold" pitchFamily="50" charset="-127"/>
              </a:rPr>
              <a:t>Backwadation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10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59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06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53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04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3528" y="809710"/>
            <a:ext cx="842493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260648"/>
            <a:ext cx="84249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선</a:t>
            </a:r>
            <a:r>
              <a:rPr lang="ko-KR" altLang="en-US" sz="2500" b="1" dirty="0">
                <a:latin typeface="나눔스퀘어라운드 ExtraBold" pitchFamily="50" charset="-127"/>
                <a:ea typeface="나눔스퀘어라운드 ExtraBold" pitchFamily="50" charset="-127"/>
              </a:rPr>
              <a:t>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80728"/>
            <a:ext cx="38164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○선물용어정리</a:t>
            </a:r>
            <a:r>
              <a:rPr lang="en-US" altLang="ko-KR" sz="2500" dirty="0" smtClean="0">
                <a:latin typeface="나눔스퀘어라운드 Bold" pitchFamily="50" charset="-127"/>
                <a:ea typeface="나눔스퀘어라운드 Bold" pitchFamily="50" charset="-127"/>
              </a:rPr>
              <a:t>(3)</a:t>
            </a:r>
            <a:endParaRPr lang="ko-KR" altLang="en-US" sz="25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738313"/>
            <a:ext cx="744855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27584" y="565195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=&gt; 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미결제약정의 증감에 따라 시장의 방향 예측이 가능하다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.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11" name="Picture 9" descr="D:\Users\cyshin\Desktop\다운로드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59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9" descr="D:\Users\cyshin\Desktop\다운로드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06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D:\Users\cyshin\Desktop\다운로드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53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9" descr="D:\Users\cyshin\Desktop\다운로드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81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3528" y="809710"/>
            <a:ext cx="842493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260648"/>
            <a:ext cx="84249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선</a:t>
            </a:r>
            <a:r>
              <a:rPr lang="ko-KR" altLang="en-US" sz="2500" b="1" dirty="0">
                <a:latin typeface="나눔스퀘어라운드 ExtraBold" pitchFamily="50" charset="-127"/>
                <a:ea typeface="나눔스퀘어라운드 ExtraBold" pitchFamily="50" charset="-127"/>
              </a:rPr>
              <a:t>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80728"/>
            <a:ext cx="38164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○선물용어정리</a:t>
            </a:r>
            <a:r>
              <a:rPr lang="en-US" altLang="ko-KR" sz="2500" dirty="0" smtClean="0">
                <a:latin typeface="나눔스퀘어라운드 Bold" pitchFamily="50" charset="-127"/>
                <a:ea typeface="나눔스퀘어라운드 Bold" pitchFamily="50" charset="-127"/>
              </a:rPr>
              <a:t>(4)</a:t>
            </a:r>
            <a:endParaRPr lang="ko-KR" altLang="en-US" sz="25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62880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증거금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060848"/>
            <a:ext cx="7704856" cy="1447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57781"/>
            <a:ext cx="7678615" cy="5139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9" descr="D:\Users\cyshin\Desktop\다운로드.png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59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D:\Users\cyshin\Desktop\다운로드.png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06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D:\Users\cyshin\Desktop\다운로드.png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53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D:\Users\cyshin\Desktop\다운로드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81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3528" y="809710"/>
            <a:ext cx="842493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260648"/>
            <a:ext cx="84249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선</a:t>
            </a:r>
            <a:r>
              <a:rPr lang="ko-KR" altLang="en-US" sz="2500" b="1" dirty="0">
                <a:latin typeface="나눔스퀘어라운드 ExtraBold" pitchFamily="50" charset="-127"/>
                <a:ea typeface="나눔스퀘어라운드 ExtraBold" pitchFamily="50" charset="-127"/>
              </a:rPr>
              <a:t>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80728"/>
            <a:ext cx="38164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○선물거래자 유형</a:t>
            </a:r>
            <a:endParaRPr lang="ko-KR" altLang="en-US" sz="25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87824" y="1844824"/>
            <a:ext cx="2880320" cy="13681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헤저</a:t>
            </a:r>
            <a:endParaRPr lang="en-US" altLang="ko-KR" dirty="0" smtClean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(Hedger)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91580" y="4372599"/>
            <a:ext cx="2880320" cy="13681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투기거래자</a:t>
            </a:r>
            <a:endParaRPr lang="en-US" altLang="ko-KR" dirty="0" smtClean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(Speculation)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076056" y="4372599"/>
            <a:ext cx="2880320" cy="13681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차익거래자</a:t>
            </a:r>
            <a:endParaRPr lang="en-US" altLang="ko-KR" dirty="0" smtClean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(Arbitrageur)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9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59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06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53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9" descr="D:\Users\cyshin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78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3528" y="809710"/>
            <a:ext cx="842493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260648"/>
            <a:ext cx="84249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선</a:t>
            </a:r>
            <a:r>
              <a:rPr lang="ko-KR" altLang="en-US" sz="2500" b="1" dirty="0">
                <a:latin typeface="나눔스퀘어라운드 ExtraBold" pitchFamily="50" charset="-127"/>
                <a:ea typeface="나눔스퀘어라운드 ExtraBold" pitchFamily="50" charset="-127"/>
              </a:rPr>
              <a:t>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80728"/>
            <a:ext cx="67687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스퀘어라운드 Bold" pitchFamily="50" charset="-127"/>
                <a:ea typeface="나눔스퀘어라운드 Bold" pitchFamily="50" charset="-127"/>
              </a:rPr>
              <a:t>○선물 가격</a:t>
            </a:r>
            <a:endParaRPr lang="ko-KR" altLang="en-US" sz="25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628800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선물이론가격 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	=   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현물가격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+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순보유비용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	        	=   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현물가격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+ (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금융비용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–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금융수익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) *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잔존기간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	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	=   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현물가격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+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현물가격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* (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단기금리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–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배당수익률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) *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잔존기간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824655"/>
            <a:ext cx="5543287" cy="300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9" descr="D:\Users\cyshin\Desktop\다운로드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59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D:\Users\cyshin\Desktop\다운로드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06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D:\Users\cyshin\Desktop\다운로드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53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D:\Users\cyshin\Desktop\다운로드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607789" cy="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94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실행">
  <a:themeElements>
    <a:clrScheme name="실행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실행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실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2386</TotalTime>
  <Words>1889</Words>
  <Application>Microsoft Office PowerPoint</Application>
  <PresentationFormat>화면 슬라이드 쇼(4:3)</PresentationFormat>
  <Paragraphs>720</Paragraphs>
  <Slides>45</Slides>
  <Notes>40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실행</vt:lpstr>
      <vt:lpstr>선물 &amp; 옵션</vt:lpstr>
      <vt:lpstr>선물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옵션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선물 투자전략</vt:lpstr>
      <vt:lpstr>PowerPoint 프레젠테이션</vt:lpstr>
      <vt:lpstr>PowerPoint 프레젠테이션</vt:lpstr>
      <vt:lpstr>PowerPoint 프레젠테이션</vt:lpstr>
      <vt:lpstr>옵션 투자전략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cyshin</dc:creator>
  <cp:lastModifiedBy>cyshin</cp:lastModifiedBy>
  <cp:revision>121</cp:revision>
  <dcterms:created xsi:type="dcterms:W3CDTF">2020-12-17T00:57:07Z</dcterms:created>
  <dcterms:modified xsi:type="dcterms:W3CDTF">2021-02-04T00:11:09Z</dcterms:modified>
</cp:coreProperties>
</file>