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1" r:id="rId20"/>
    <p:sldId id="262" r:id="rId21"/>
    <p:sldId id="263" r:id="rId22"/>
    <p:sldId id="264" r:id="rId23"/>
  </p:sldIdLst>
  <p:sldSz cx="12192000" cy="6858000"/>
  <p:notesSz cx="6858000" cy="9144000"/>
  <p:embeddedFontLst>
    <p:embeddedFont>
      <p:font typeface="KoPubWorld돋움체 Bold" charset="-127"/>
      <p:bold r:id="rId25"/>
    </p:embeddedFont>
    <p:embeddedFont>
      <p:font typeface="나눔스퀘어라운드 ExtraBold" pitchFamily="50" charset="-127"/>
      <p:bold r:id="rId26"/>
    </p:embeddedFont>
    <p:embeddedFont>
      <p:font typeface="나눔스퀘어라운드 Bold" pitchFamily="50" charset="-127"/>
      <p:bold r:id="rId27"/>
    </p:embeddedFont>
    <p:embeddedFont>
      <p:font typeface="KoPubWorld돋움체 Light" charset="-127"/>
      <p:regular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85EFE2"/>
    <a:srgbClr val="64DECF"/>
    <a:srgbClr val="36D2CE"/>
    <a:srgbClr val="0CDCC8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72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692-2AE4-4E1A-AE3B-D547397B3AD0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0586-F98B-4A46-B8B5-C00ED41D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298580"/>
            <a:ext cx="12192000" cy="62608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465963" y="2637628"/>
            <a:ext cx="3578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금리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채권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593577" y="2256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593577" y="221376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금융 상품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399" y="188165"/>
            <a:ext cx="5353543" cy="1006175"/>
            <a:chOff x="3819245" y="188165"/>
            <a:chExt cx="3981147" cy="10061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31247" y="1828799"/>
            <a:ext cx="4102269" cy="4386944"/>
            <a:chOff x="861967" y="1681843"/>
            <a:chExt cx="4102269" cy="43869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1247" y="1681843"/>
              <a:ext cx="1646639" cy="5878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/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861968" y="2759529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861967" y="4120244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제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8" idx="2"/>
              <a:endCxn id="11" idx="0"/>
            </p:cNvCxnSpPr>
            <p:nvPr/>
          </p:nvCxnSpPr>
          <p:spPr>
            <a:xfrm flipH="1">
              <a:off x="1854565" y="3510643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1869445" y="4871358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844266" y="3140530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847163" y="4495801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2"/>
            </p:cNvCxnSpPr>
            <p:nvPr/>
          </p:nvCxnSpPr>
          <p:spPr>
            <a:xfrm flipH="1">
              <a:off x="1854564" y="2269671"/>
              <a:ext cx="3" cy="4898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3314700" y="2846616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무보증사채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17597" y="4201887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담보부사채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6126" y="5480959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보증사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11202" y="3630777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1202" y="499149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266" y="410430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163" y="275913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096000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22302" y="4267200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부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57388" y="4305299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풋옵션부사채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2302" y="2678279"/>
            <a:ext cx="4781725" cy="751113"/>
            <a:chOff x="6367729" y="1812475"/>
            <a:chExt cx="4781725" cy="751113"/>
          </a:xfrm>
        </p:grpSpPr>
        <p:sp>
          <p:nvSpPr>
            <p:cNvPr id="38" name="타원 37"/>
            <p:cNvSpPr/>
            <p:nvPr/>
          </p:nvSpPr>
          <p:spPr>
            <a:xfrm>
              <a:off x="6367729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발행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9712126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8275625" y="1902281"/>
              <a:ext cx="1015332" cy="5715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권리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2" name="직선 연결선 41"/>
            <p:cNvCxnSpPr>
              <a:stCxn id="38" idx="6"/>
              <a:endCxn id="40" idx="1"/>
            </p:cNvCxnSpPr>
            <p:nvPr/>
          </p:nvCxnSpPr>
          <p:spPr>
            <a:xfrm flipV="1">
              <a:off x="7805057" y="2188031"/>
              <a:ext cx="470568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0" idx="3"/>
              <a:endCxn id="39" idx="2"/>
            </p:cNvCxnSpPr>
            <p:nvPr/>
          </p:nvCxnSpPr>
          <p:spPr>
            <a:xfrm>
              <a:off x="9290957" y="2188031"/>
              <a:ext cx="421169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206585" cy="830997"/>
            <a:chOff x="3819245" y="188165"/>
            <a:chExt cx="520658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4422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채권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회사채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13147"/>
              </p:ext>
            </p:extLst>
          </p:nvPr>
        </p:nvGraphicFramePr>
        <p:xfrm>
          <a:off x="557400" y="1224650"/>
          <a:ext cx="110772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300"/>
                <a:gridCol w="2769300"/>
                <a:gridCol w="2769300"/>
                <a:gridCol w="2769300"/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전환사채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신주인수권부 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교환사채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 대상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보유 주식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자금유입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사채권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존속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존속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주식취득 권리의 거래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채권과 인수권 분리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재무구조 변경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자산증가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자산감소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주주효력발생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신주대금 납입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발생사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일반 회사채보다 낮은 이자율로 발행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주식 전환 시 원리금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신주인수권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추가자금 유입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원리금 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투자자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 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전환권 행사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신주인수권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행사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교환권 행사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정체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하락 시 만기까지 채권 보유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만기보장 수익률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4684071" cy="830997"/>
            <a:chOff x="3819245" y="188165"/>
            <a:chExt cx="468407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9002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이자지급방법에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5044386" y="2340903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이표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81357" y="3319470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복리채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08274" y="3319472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0905" y="1243933"/>
            <a:ext cx="3400641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단리로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계산되어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이자와 원금을 지급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69672" y="4809004"/>
            <a:ext cx="3241874" cy="1410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할인율 만큼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이미 할인된 가격으로 구매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08517" y="4809004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이자지급기간 동안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복리로 재투자되는 채권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44385" y="4298041"/>
            <a:ext cx="2005263" cy="9785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할인채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08517" y="1243933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일정 이자기간마다 이자지급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 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상환기간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모집방법에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70685"/>
              </p:ext>
            </p:extLst>
          </p:nvPr>
        </p:nvGraphicFramePr>
        <p:xfrm>
          <a:off x="506192" y="2744402"/>
          <a:ext cx="6139542" cy="294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4"/>
                <a:gridCol w="2046514"/>
                <a:gridCol w="2046514"/>
              </a:tblGrid>
              <a:tr h="68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단기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(Bill)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중기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(Note)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(Bond)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21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이하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~ 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이상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538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통안채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 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지역 개발 채권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회사채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국고채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10347"/>
              </p:ext>
            </p:extLst>
          </p:nvPr>
        </p:nvGraphicFramePr>
        <p:xfrm>
          <a:off x="6792690" y="2743200"/>
          <a:ext cx="4934858" cy="293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429"/>
                <a:gridCol w="2467429"/>
              </a:tblGrid>
              <a:tr h="68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공모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3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발행주체가 불특정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다수에게 채권을 매각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직접발행과 간접발행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직접모집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간접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위탁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총액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잔액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발행자가 인수기관과 인수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인도 계약을 맺어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제반 절차를 직접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수행하는 형태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2742308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상환기간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0546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모집방법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Day Counting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7632" y="1175657"/>
            <a:ext cx="3168466" cy="5391150"/>
            <a:chOff x="594593" y="1175657"/>
            <a:chExt cx="3168466" cy="539115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594593" y="1613806"/>
              <a:ext cx="3168466" cy="4953001"/>
              <a:chOff x="711577" y="1206499"/>
              <a:chExt cx="3168466" cy="4953001"/>
            </a:xfrm>
          </p:grpSpPr>
          <p:sp>
            <p:nvSpPr>
              <p:cNvPr id="32" name="순서도: 판단 31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34" name="직선 화살표 연결선 33"/>
              <p:cNvCxnSpPr>
                <a:stCxn id="32" idx="2"/>
                <a:endCxn id="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endCxn id="84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46" name="직선 화살표 연결선 45"/>
              <p:cNvCxnSpPr>
                <a:stCxn id="8" idx="2"/>
                <a:endCxn id="85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3" name="꺾인 연결선 52"/>
              <p:cNvCxnSpPr>
                <a:stCxn id="32" idx="1"/>
                <a:endCxn id="85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순서도: 처리 83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85" name="순서도: 판단 84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&amp;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D1&gt;=30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1" name="직선 화살표 연결선 90"/>
              <p:cNvCxnSpPr>
                <a:stCxn id="84" idx="2"/>
                <a:endCxn id="9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순서도: 처리 9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99" name="꺾인 연결선 98"/>
              <p:cNvCxnSpPr>
                <a:stCxn id="85" idx="3"/>
                <a:endCxn id="9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9336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순서도: 수행의 시작/종료 109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</a:t>
                </a:r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11" name="순서도: 수행의 시작/종료 110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16" name="직선 화살표 연결선 115"/>
              <p:cNvCxnSpPr>
                <a:stCxn id="95" idx="2"/>
                <a:endCxn id="110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/>
            <p:cNvSpPr txBox="1"/>
            <p:nvPr/>
          </p:nvSpPr>
          <p:spPr>
            <a:xfrm>
              <a:off x="100321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1. 30/360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08447" y="1175657"/>
            <a:ext cx="3168466" cy="5391150"/>
            <a:chOff x="4905886" y="1175657"/>
            <a:chExt cx="3168466" cy="5391150"/>
          </a:xfrm>
        </p:grpSpPr>
        <p:grpSp>
          <p:nvGrpSpPr>
            <p:cNvPr id="122" name="그룹 121"/>
            <p:cNvGrpSpPr/>
            <p:nvPr/>
          </p:nvGrpSpPr>
          <p:grpSpPr>
            <a:xfrm>
              <a:off x="4905886" y="1613806"/>
              <a:ext cx="3168466" cy="4953001"/>
              <a:chOff x="711577" y="1206499"/>
              <a:chExt cx="3168466" cy="4953001"/>
            </a:xfrm>
          </p:grpSpPr>
          <p:sp>
            <p:nvSpPr>
              <p:cNvPr id="123" name="순서도: 판단 122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24" name="직선 화살표 연결선 123"/>
              <p:cNvCxnSpPr>
                <a:stCxn id="123" idx="2"/>
                <a:endCxn id="129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/>
              <p:cNvCxnSpPr>
                <a:endCxn id="133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29" name="순서도: 처리 128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0" name="직선 화살표 연결선 129"/>
              <p:cNvCxnSpPr>
                <a:stCxn id="129" idx="2"/>
                <a:endCxn id="134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2" name="꺾인 연결선 131"/>
              <p:cNvCxnSpPr>
                <a:stCxn id="123" idx="1"/>
                <a:endCxn id="134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6898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순서도: 처리 132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4" name="순서도: 판단 133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</a:t>
                </a:r>
              </a:p>
            </p:txBody>
          </p:sp>
          <p:cxnSp>
            <p:nvCxnSpPr>
              <p:cNvPr id="135" name="직선 화살표 연결선 134"/>
              <p:cNvCxnSpPr>
                <a:stCxn id="133" idx="2"/>
                <a:endCxn id="136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순서도: 처리 135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=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38" name="꺾인 연결선 137"/>
              <p:cNvCxnSpPr>
                <a:stCxn id="134" idx="3"/>
                <a:endCxn id="136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순서도: 수행의 시작/종료 138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140" name="순서도: 수행의 시작/종료 139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141" name="직선 화살표 연결선 140"/>
              <p:cNvCxnSpPr>
                <a:stCxn id="136" idx="2"/>
                <a:endCxn id="139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TextBox 142"/>
            <p:cNvSpPr txBox="1"/>
            <p:nvPr/>
          </p:nvSpPr>
          <p:spPr>
            <a:xfrm>
              <a:off x="5211592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569263" y="1175657"/>
            <a:ext cx="3168466" cy="5391150"/>
            <a:chOff x="8716224" y="1175657"/>
            <a:chExt cx="3168466" cy="5391150"/>
          </a:xfrm>
        </p:grpSpPr>
        <p:sp>
          <p:nvSpPr>
            <p:cNvPr id="144" name="TextBox 143"/>
            <p:cNvSpPr txBox="1"/>
            <p:nvPr/>
          </p:nvSpPr>
          <p:spPr>
            <a:xfrm>
              <a:off x="9018698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30E/360_ISDA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8716224" y="1613806"/>
              <a:ext cx="3168466" cy="4953001"/>
              <a:chOff x="711577" y="1206499"/>
              <a:chExt cx="3168466" cy="4953001"/>
            </a:xfrm>
          </p:grpSpPr>
          <p:sp>
            <p:nvSpPr>
              <p:cNvPr id="50" name="순서도: 판단 49"/>
              <p:cNvSpPr/>
              <p:nvPr/>
            </p:nvSpPr>
            <p:spPr>
              <a:xfrm>
                <a:off x="1028351" y="1975756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D1=31 ||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(M1=2 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D1=EOMONTH)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2" name="직선 화살표 연결선 51"/>
              <p:cNvCxnSpPr>
                <a:stCxn id="50" idx="2"/>
                <a:endCxn id="58" idx="0"/>
              </p:cNvCxnSpPr>
              <p:nvPr/>
            </p:nvCxnSpPr>
            <p:spPr>
              <a:xfrm>
                <a:off x="2020949" y="2447925"/>
                <a:ext cx="2709" cy="2304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>
                <a:endCxn id="62" idx="0"/>
              </p:cNvCxnSpPr>
              <p:nvPr/>
            </p:nvCxnSpPr>
            <p:spPr>
              <a:xfrm flipH="1">
                <a:off x="2038725" y="3800473"/>
                <a:ext cx="3" cy="304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2023847" y="1730827"/>
                <a:ext cx="0" cy="2449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2038728" y="3731921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1577" y="1866999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58" name="순서도: 처리 57"/>
              <p:cNvSpPr/>
              <p:nvPr/>
            </p:nvSpPr>
            <p:spPr>
              <a:xfrm>
                <a:off x="1162050" y="2678371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D1=30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59" name="직선 화살표 연결선 58"/>
              <p:cNvCxnSpPr>
                <a:stCxn id="58" idx="2"/>
                <a:endCxn id="63" idx="0"/>
              </p:cNvCxnSpPr>
              <p:nvPr/>
            </p:nvCxnSpPr>
            <p:spPr>
              <a:xfrm flipH="1">
                <a:off x="2020948" y="3086100"/>
                <a:ext cx="2710" cy="24220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038726" y="2340382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yes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1" name="꺾인 연결선 60"/>
              <p:cNvCxnSpPr>
                <a:stCxn id="50" idx="1"/>
                <a:endCxn id="63" idx="0"/>
              </p:cNvCxnSpPr>
              <p:nvPr/>
            </p:nvCxnSpPr>
            <p:spPr>
              <a:xfrm rot="10800000" flipH="1" flipV="1">
                <a:off x="1028350" y="2211840"/>
                <a:ext cx="992597" cy="1116463"/>
              </a:xfrm>
              <a:prstGeom prst="bentConnector4">
                <a:avLst>
                  <a:gd name="adj1" fmla="val -23030"/>
                  <a:gd name="adj2" fmla="val 89824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순서도: 처리 61"/>
              <p:cNvSpPr/>
              <p:nvPr/>
            </p:nvSpPr>
            <p:spPr>
              <a:xfrm>
                <a:off x="1177117" y="4105273"/>
                <a:ext cx="1723216" cy="407729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3" name="순서도: 판단 62"/>
              <p:cNvSpPr/>
              <p:nvPr/>
            </p:nvSpPr>
            <p:spPr>
              <a:xfrm>
                <a:off x="1028350" y="3328304"/>
                <a:ext cx="1985195" cy="472169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D2=31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||</a:t>
                </a:r>
              </a:p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(</a:t>
                </a:r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M2=2 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&amp; </a:t>
                </a:r>
              </a:p>
              <a:p>
                <a:pPr algn="ctr"/>
                <a:r>
                  <a:rPr lang="en-US" altLang="ko-KR" sz="9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D2=EOMONTH</a:t>
                </a:r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)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4" name="직선 화살표 연결선 63"/>
              <p:cNvCxnSpPr>
                <a:stCxn id="62" idx="2"/>
                <a:endCxn id="65" idx="0"/>
              </p:cNvCxnSpPr>
              <p:nvPr/>
            </p:nvCxnSpPr>
            <p:spPr>
              <a:xfrm>
                <a:off x="2038725" y="4513002"/>
                <a:ext cx="1817" cy="3062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순서도: 처리 64"/>
              <p:cNvSpPr/>
              <p:nvPr/>
            </p:nvSpPr>
            <p:spPr>
              <a:xfrm>
                <a:off x="1104550" y="4819234"/>
                <a:ext cx="1871983" cy="6119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</a:t>
                </a:r>
                <a:r>
                  <a:rPr lang="en-US" altLang="ko-KR" sz="12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= (Y2-Y1)*360 + (M2-M1)*30 + (D2-D1)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51343" y="3225415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no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67" name="꺾인 연결선 66"/>
              <p:cNvCxnSpPr>
                <a:stCxn id="63" idx="3"/>
                <a:endCxn id="65" idx="0"/>
              </p:cNvCxnSpPr>
              <p:nvPr/>
            </p:nvCxnSpPr>
            <p:spPr>
              <a:xfrm flipH="1">
                <a:off x="2040542" y="3564389"/>
                <a:ext cx="973003" cy="1254845"/>
              </a:xfrm>
              <a:prstGeom prst="bentConnector4">
                <a:avLst>
                  <a:gd name="adj1" fmla="val -23494"/>
                  <a:gd name="adj2" fmla="val 86733"/>
                </a:avLst>
              </a:prstGeom>
              <a:ln w="28575"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순서도: 수행의 시작/종료 67"/>
              <p:cNvSpPr/>
              <p:nvPr/>
            </p:nvSpPr>
            <p:spPr>
              <a:xfrm>
                <a:off x="1017283" y="5668702"/>
                <a:ext cx="2044700" cy="490798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DAYs /360</a:t>
                </a:r>
                <a:endPara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sp>
            <p:nvSpPr>
              <p:cNvPr id="69" name="순서도: 수행의 시작/종료 68"/>
              <p:cNvSpPr/>
              <p:nvPr/>
            </p:nvSpPr>
            <p:spPr>
              <a:xfrm>
                <a:off x="1177117" y="1206499"/>
                <a:ext cx="1674226" cy="524327"/>
              </a:xfrm>
              <a:prstGeom prst="flowChartTermina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Start (Y1,M1,D1)</a:t>
                </a:r>
              </a:p>
              <a:p>
                <a:pPr algn="ctr"/>
                <a:r>
                  <a:rPr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End (Y2,M2,D2)</a:t>
                </a:r>
                <a:endParaRPr lang="ko-KR" altLang="en-US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  <p:cxnSp>
            <p:nvCxnSpPr>
              <p:cNvPr id="70" name="직선 화살표 연결선 69"/>
              <p:cNvCxnSpPr>
                <a:stCxn id="65" idx="2"/>
                <a:endCxn id="68" idx="0"/>
              </p:cNvCxnSpPr>
              <p:nvPr/>
            </p:nvCxnSpPr>
            <p:spPr>
              <a:xfrm flipH="1">
                <a:off x="2039633" y="5431199"/>
                <a:ext cx="909" cy="23750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4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0680" y="1175657"/>
            <a:ext cx="2708320" cy="1989351"/>
            <a:chOff x="720680" y="1175657"/>
            <a:chExt cx="2708320" cy="1989351"/>
          </a:xfrm>
        </p:grpSpPr>
        <p:sp>
          <p:nvSpPr>
            <p:cNvPr id="110" name="순서도: 수행의 시작/종료 109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1" name="순서도: 수행의 시작/종료 110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6" name="직선 화살표 연결선 115"/>
            <p:cNvCxnSpPr>
              <a:stCxn id="111" idx="2"/>
              <a:endCxn id="110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4. Actual/365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18084" y="1175657"/>
            <a:ext cx="4309647" cy="4755173"/>
            <a:chOff x="4814153" y="1175657"/>
            <a:chExt cx="4309647" cy="4755173"/>
          </a:xfrm>
        </p:grpSpPr>
        <p:sp>
          <p:nvSpPr>
            <p:cNvPr id="103" name="순서도: 판단 102"/>
            <p:cNvSpPr/>
            <p:nvPr/>
          </p:nvSpPr>
          <p:spPr>
            <a:xfrm>
              <a:off x="4825221" y="2383063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 = 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4" name="직선 화살표 연결선 103"/>
            <p:cNvCxnSpPr>
              <a:stCxn id="103" idx="2"/>
              <a:endCxn id="109" idx="0"/>
            </p:cNvCxnSpPr>
            <p:nvPr/>
          </p:nvCxnSpPr>
          <p:spPr>
            <a:xfrm>
              <a:off x="5817819" y="2855232"/>
              <a:ext cx="2709" cy="2304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endCxn id="115" idx="0"/>
            </p:cNvCxnSpPr>
            <p:nvPr/>
          </p:nvCxnSpPr>
          <p:spPr>
            <a:xfrm flipH="1">
              <a:off x="5835595" y="4207780"/>
              <a:ext cx="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5820717" y="2138134"/>
              <a:ext cx="0" cy="2449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835598" y="413922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23165" y="2274306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9" name="순서도: 처리 108"/>
            <p:cNvSpPr/>
            <p:nvPr/>
          </p:nvSpPr>
          <p:spPr>
            <a:xfrm>
              <a:off x="4958920" y="3085678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2" name="직선 화살표 연결선 111"/>
            <p:cNvCxnSpPr>
              <a:stCxn id="109" idx="2"/>
              <a:endCxn id="117" idx="0"/>
            </p:cNvCxnSpPr>
            <p:nvPr/>
          </p:nvCxnSpPr>
          <p:spPr>
            <a:xfrm flipH="1">
              <a:off x="5817818" y="3493407"/>
              <a:ext cx="2710" cy="2422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835596" y="274768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4" name="꺾인 연결선 113"/>
            <p:cNvCxnSpPr>
              <a:stCxn id="149" idx="2"/>
              <a:endCxn id="117" idx="0"/>
            </p:cNvCxnSpPr>
            <p:nvPr/>
          </p:nvCxnSpPr>
          <p:spPr>
            <a:xfrm rot="5400000">
              <a:off x="6573909" y="2066921"/>
              <a:ext cx="912600" cy="2424781"/>
            </a:xfrm>
            <a:prstGeom prst="bentConnector3">
              <a:avLst>
                <a:gd name="adj1" fmla="val 82206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순서도: 처리 114"/>
            <p:cNvSpPr/>
            <p:nvPr/>
          </p:nvSpPr>
          <p:spPr>
            <a:xfrm>
              <a:off x="4973987" y="4512580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(Y2/01/01)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}/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366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7" name="순서도: 판단 116"/>
            <p:cNvSpPr/>
            <p:nvPr/>
          </p:nvSpPr>
          <p:spPr>
            <a:xfrm>
              <a:off x="4825220" y="3735611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Y2=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Leap Year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8" name="직선 화살표 연결선 117"/>
            <p:cNvCxnSpPr>
              <a:stCxn id="115" idx="2"/>
              <a:endCxn id="146" idx="0"/>
            </p:cNvCxnSpPr>
            <p:nvPr/>
          </p:nvCxnSpPr>
          <p:spPr>
            <a:xfrm>
              <a:off x="5835595" y="4920309"/>
              <a:ext cx="2455" cy="51972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8845" y="361639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6" name="순서도: 수행의 시작/종료 145"/>
            <p:cNvSpPr/>
            <p:nvPr/>
          </p:nvSpPr>
          <p:spPr>
            <a:xfrm>
              <a:off x="4815700" y="5440032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DayCountFactor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=A+B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7" name="순서도: 수행의 시작/종료 146"/>
            <p:cNvSpPr/>
            <p:nvPr/>
          </p:nvSpPr>
          <p:spPr>
            <a:xfrm>
              <a:off x="4973987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814153" y="1175657"/>
              <a:ext cx="221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6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ACT/ACT_ISDA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9" name="순서도: 처리 148"/>
            <p:cNvSpPr/>
            <p:nvPr/>
          </p:nvSpPr>
          <p:spPr>
            <a:xfrm>
              <a:off x="7380991" y="2415282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A= {(Y1+1/01/01) – Y1/M1/D1}/365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0" name="직선 화살표 연결선 149"/>
            <p:cNvCxnSpPr>
              <a:stCxn id="103" idx="3"/>
              <a:endCxn id="149" idx="1"/>
            </p:cNvCxnSpPr>
            <p:nvPr/>
          </p:nvCxnSpPr>
          <p:spPr>
            <a:xfrm flipV="1">
              <a:off x="6810416" y="2619147"/>
              <a:ext cx="570575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152" idx="2"/>
              <a:endCxn id="146" idx="0"/>
            </p:cNvCxnSpPr>
            <p:nvPr/>
          </p:nvCxnSpPr>
          <p:spPr>
            <a:xfrm rot="5400000">
              <a:off x="6417666" y="3595506"/>
              <a:ext cx="1264910" cy="2424142"/>
            </a:xfrm>
            <a:prstGeom prst="bentConnector3">
              <a:avLst>
                <a:gd name="adj1" fmla="val 82272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순서도: 처리 151"/>
            <p:cNvSpPr/>
            <p:nvPr/>
          </p:nvSpPr>
          <p:spPr>
            <a:xfrm>
              <a:off x="7400584" y="3767393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B= {Y2/M2/D2 -(Y2/01/01)}/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365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3" name="직선 화살표 연결선 152"/>
            <p:cNvCxnSpPr>
              <a:stCxn id="117" idx="3"/>
              <a:endCxn id="152" idx="1"/>
            </p:cNvCxnSpPr>
            <p:nvPr/>
          </p:nvCxnSpPr>
          <p:spPr>
            <a:xfrm flipV="1">
              <a:off x="6810415" y="3971258"/>
              <a:ext cx="590169" cy="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그룹 153"/>
          <p:cNvGrpSpPr/>
          <p:nvPr/>
        </p:nvGrpSpPr>
        <p:grpSpPr>
          <a:xfrm>
            <a:off x="720680" y="3666583"/>
            <a:ext cx="2708320" cy="1989351"/>
            <a:chOff x="720680" y="1175657"/>
            <a:chExt cx="2708320" cy="1989351"/>
          </a:xfrm>
        </p:grpSpPr>
        <p:sp>
          <p:nvSpPr>
            <p:cNvPr id="155" name="순서도: 수행의 시작/종료 154"/>
            <p:cNvSpPr/>
            <p:nvPr/>
          </p:nvSpPr>
          <p:spPr>
            <a:xfrm>
              <a:off x="720680" y="2674210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(End – Start)/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360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56" name="순서도: 수행의 시작/종료 155"/>
            <p:cNvSpPr/>
            <p:nvPr/>
          </p:nvSpPr>
          <p:spPr>
            <a:xfrm>
              <a:off x="913172" y="1613806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 (Y1,M1,D1)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 (Y2,M2,D2)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57" name="직선 화살표 연결선 156"/>
            <p:cNvCxnSpPr>
              <a:stCxn id="156" idx="2"/>
              <a:endCxn id="155" idx="0"/>
            </p:cNvCxnSpPr>
            <p:nvPr/>
          </p:nvCxnSpPr>
          <p:spPr>
            <a:xfrm flipH="1">
              <a:off x="1743030" y="2138133"/>
              <a:ext cx="7255" cy="53607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5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. Actual/360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8531180" y="1175657"/>
            <a:ext cx="2708320" cy="2490926"/>
            <a:chOff x="720680" y="1175657"/>
            <a:chExt cx="2708320" cy="2490926"/>
          </a:xfrm>
        </p:grpSpPr>
        <p:sp>
          <p:nvSpPr>
            <p:cNvPr id="160" name="순서도: 수행의 시작/종료 159"/>
            <p:cNvSpPr/>
            <p:nvPr/>
          </p:nvSpPr>
          <p:spPr>
            <a:xfrm>
              <a:off x="720680" y="2974440"/>
              <a:ext cx="2044700" cy="692143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ED –SD / </a:t>
              </a:r>
            </a:p>
            <a:p>
              <a:pPr algn="ctr"/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{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*(CE - CS)} 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=&gt; 1 /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61" name="순서도: 수행의 시작/종료 160"/>
            <p:cNvSpPr/>
            <p:nvPr/>
          </p:nvSpPr>
          <p:spPr>
            <a:xfrm>
              <a:off x="913172" y="1613806"/>
              <a:ext cx="1674226" cy="1029832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StartDate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SD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EndDate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ED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CouponStart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CS</a:t>
              </a:r>
            </a:p>
            <a:p>
              <a:pPr algn="ctr"/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CouponEnd</a:t>
              </a:r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CE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sz="1200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Freq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62" name="직선 화살표 연결선 161"/>
            <p:cNvCxnSpPr>
              <a:stCxn id="161" idx="2"/>
              <a:endCxn id="160" idx="0"/>
            </p:cNvCxnSpPr>
            <p:nvPr/>
          </p:nvCxnSpPr>
          <p:spPr>
            <a:xfrm flipH="1">
              <a:off x="1743030" y="2643638"/>
              <a:ext cx="7255" cy="3308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56257" y="1175657"/>
              <a:ext cx="2572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7. ACT/ACT_ICMA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Swap Rate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22946" y="1427747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Swap Rate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변동금리와 교환되는 고정금리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변동금리의 가치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	=  AVG ( offer , Bid 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51935" y="3217635"/>
            <a:ext cx="1529443" cy="1529443"/>
            <a:chOff x="4826000" y="2159000"/>
            <a:chExt cx="2540000" cy="2540000"/>
          </a:xfrm>
        </p:grpSpPr>
        <p:pic>
          <p:nvPicPr>
            <p:cNvPr id="1026" name="Picture 2" descr="C:\Users\cyshin\Desktop\Noun Project Search_files\1553108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000" y="21590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yshin\Desktop\1476203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200" y="2621642"/>
              <a:ext cx="970644" cy="97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9936890" y="3217635"/>
            <a:ext cx="1529443" cy="1529443"/>
            <a:chOff x="6605815" y="3089729"/>
            <a:chExt cx="2540000" cy="2540000"/>
          </a:xfrm>
        </p:grpSpPr>
        <p:pic>
          <p:nvPicPr>
            <p:cNvPr id="1029" name="Picture 5" descr="C:\Users\cyshin\Desktop\Noun Project Search_files\1553108-2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5815" y="3089729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cyshin\Desktop\1476202-8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415" y="3584121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5353768" y="3110280"/>
            <a:ext cx="1723594" cy="1626052"/>
            <a:chOff x="5370097" y="3110280"/>
            <a:chExt cx="1723594" cy="1626052"/>
          </a:xfrm>
        </p:grpSpPr>
        <p:pic>
          <p:nvPicPr>
            <p:cNvPr id="1031" name="Picture 7" descr="C:\Users\cyshin\Desktop\Noun Project Search_files\28416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729" y="3110280"/>
              <a:ext cx="1356330" cy="135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5370097" y="4397778"/>
              <a:ext cx="1723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조성은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행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400280" y="3441205"/>
            <a:ext cx="3018584" cy="918525"/>
            <a:chOff x="2400280" y="3441205"/>
            <a:chExt cx="3018584" cy="918525"/>
          </a:xfrm>
        </p:grpSpPr>
        <p:sp>
          <p:nvSpPr>
            <p:cNvPr id="53" name="타원 52"/>
            <p:cNvSpPr/>
            <p:nvPr/>
          </p:nvSpPr>
          <p:spPr>
            <a:xfrm>
              <a:off x="2400280" y="3473332"/>
              <a:ext cx="1130108" cy="8863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고정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371953" y="3441205"/>
              <a:ext cx="1134716" cy="575556"/>
              <a:chOff x="3558332" y="2841029"/>
              <a:chExt cx="5145825" cy="1355281"/>
            </a:xfrm>
          </p:grpSpPr>
          <p:cxnSp>
            <p:nvCxnSpPr>
              <p:cNvPr id="55" name="직선 화살표 연결선 54"/>
              <p:cNvCxnSpPr/>
              <p:nvPr/>
            </p:nvCxnSpPr>
            <p:spPr>
              <a:xfrm>
                <a:off x="4884730" y="3748270"/>
                <a:ext cx="246973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/>
              <p:nvPr/>
            </p:nvCxnSpPr>
            <p:spPr>
              <a:xfrm flipH="1">
                <a:off x="4815633" y="4196310"/>
                <a:ext cx="253882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58332" y="2841029"/>
                <a:ext cx="5145825" cy="7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Offer</a:t>
                </a:r>
                <a:endPara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sp>
          <p:nvSpPr>
            <p:cNvPr id="71" name="타원 70"/>
            <p:cNvSpPr/>
            <p:nvPr/>
          </p:nvSpPr>
          <p:spPr>
            <a:xfrm>
              <a:off x="4348000" y="3441205"/>
              <a:ext cx="1070864" cy="8863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변동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935528" y="3403073"/>
            <a:ext cx="3018584" cy="918525"/>
            <a:chOff x="2400280" y="3441205"/>
            <a:chExt cx="3018584" cy="918525"/>
          </a:xfrm>
        </p:grpSpPr>
        <p:sp>
          <p:nvSpPr>
            <p:cNvPr id="74" name="타원 73"/>
            <p:cNvSpPr/>
            <p:nvPr/>
          </p:nvSpPr>
          <p:spPr>
            <a:xfrm>
              <a:off x="2400280" y="3473332"/>
              <a:ext cx="1130108" cy="8863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고정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3371953" y="3441205"/>
              <a:ext cx="1134716" cy="575556"/>
              <a:chOff x="3558332" y="2841029"/>
              <a:chExt cx="5145825" cy="1355281"/>
            </a:xfrm>
          </p:grpSpPr>
          <p:cxnSp>
            <p:nvCxnSpPr>
              <p:cNvPr id="77" name="직선 화살표 연결선 76"/>
              <p:cNvCxnSpPr/>
              <p:nvPr/>
            </p:nvCxnSpPr>
            <p:spPr>
              <a:xfrm>
                <a:off x="4884730" y="3748270"/>
                <a:ext cx="246973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 flipH="1">
                <a:off x="4815633" y="4196310"/>
                <a:ext cx="253882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558332" y="2841029"/>
                <a:ext cx="5145825" cy="79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</a:rPr>
                  <a:t>Bid</a:t>
                </a:r>
                <a:endPara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endParaRPr>
              </a:p>
            </p:txBody>
          </p:sp>
        </p:grpSp>
        <p:sp>
          <p:nvSpPr>
            <p:cNvPr id="76" name="타원 75"/>
            <p:cNvSpPr/>
            <p:nvPr/>
          </p:nvSpPr>
          <p:spPr>
            <a:xfrm>
              <a:off x="4348000" y="3441205"/>
              <a:ext cx="1070864" cy="8863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변동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금리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고정금리 변동금리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1" name="그림 30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770" y="1089148"/>
            <a:ext cx="8686801" cy="52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이자율의 기간구조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2946" y="1427747"/>
            <a:ext cx="867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만기수익률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(YTM)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만기일까지 보유하면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얻게되는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수익률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현물이자율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(Spot Rate) :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CashFlow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가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한번 발생할 때의 수익률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선도이자율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Forward Rate) 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특점시점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(n)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특정 시점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(n)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까지의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Spot Rate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3720" y="2792186"/>
            <a:ext cx="4738615" cy="3786990"/>
            <a:chOff x="723720" y="2792186"/>
            <a:chExt cx="4738615" cy="3786990"/>
          </a:xfrm>
        </p:grpSpPr>
        <p:grpSp>
          <p:nvGrpSpPr>
            <p:cNvPr id="10" name="그룹 9"/>
            <p:cNvGrpSpPr/>
            <p:nvPr/>
          </p:nvGrpSpPr>
          <p:grpSpPr>
            <a:xfrm>
              <a:off x="1122947" y="2792186"/>
              <a:ext cx="4339388" cy="3477986"/>
              <a:chOff x="1341257" y="2792186"/>
              <a:chExt cx="3622629" cy="2743200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341257" y="2792186"/>
                <a:ext cx="0" cy="2743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41257" y="5535386"/>
                <a:ext cx="362262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/>
            <p:cNvCxnSpPr/>
            <p:nvPr/>
          </p:nvCxnSpPr>
          <p:spPr>
            <a:xfrm>
              <a:off x="1122947" y="3069771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132472" y="506185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42482" y="5414734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752492" y="5778497"/>
              <a:ext cx="13100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1122946" y="3490232"/>
              <a:ext cx="26295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29249" y="3899807"/>
              <a:ext cx="39332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33730" y="3077028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92641" y="3499783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5803" y="3937320"/>
              <a:ext cx="81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y3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33730" y="6270172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3720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0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92641" y="6271399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5803" y="6268683"/>
              <a:ext cx="817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304" y="5087575"/>
              <a:ext cx="358718" cy="259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280" y="5460818"/>
              <a:ext cx="276225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017" y="5831837"/>
              <a:ext cx="21907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8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860930"/>
            <a:ext cx="12192000" cy="59970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82279" y="1757375"/>
            <a:ext cx="2909454" cy="1786534"/>
            <a:chOff x="1092530" y="1757375"/>
            <a:chExt cx="2909454" cy="17865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1410218" y="1757375"/>
              <a:ext cx="1803325" cy="830997"/>
              <a:chOff x="6454034" y="2598003"/>
              <a:chExt cx="1803325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 smtClean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금</a:t>
                </a:r>
                <a:r>
                  <a:rPr lang="ko-KR" altLang="en-US" sz="3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92530" y="2897578"/>
              <a:ext cx="290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금리의 종류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86154" y="1757375"/>
            <a:ext cx="2909454" cy="2617531"/>
            <a:chOff x="4796405" y="1757375"/>
            <a:chExt cx="2909454" cy="2617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5)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관련 용어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190028" y="1757375"/>
            <a:ext cx="3121075" cy="2340532"/>
            <a:chOff x="8500279" y="1757375"/>
            <a:chExt cx="3121075" cy="23405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2882147" cy="830997"/>
              <a:chOff x="3403338" y="2598003"/>
              <a:chExt cx="288214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1034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다시</a:t>
                </a:r>
                <a:r>
                  <a:rPr lang="en-US" altLang="ko-KR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, </a:t>
                </a:r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금리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9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en-US" altLang="ko-KR" dirty="0" err="1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SwapRate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고정금리 변동금리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이자율의 기간구조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40347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18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charset="-127"/>
                <a:ea typeface="KoPubWorld돋움체 Light" charset="-127"/>
                <a:cs typeface="KoPubWorld돋움체 Light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77853" y="3787921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77853" y="2623605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38724" y="2623605"/>
            <a:ext cx="8476901" cy="1532567"/>
            <a:chOff x="1812757" y="1627909"/>
            <a:chExt cx="8476901" cy="1532567"/>
          </a:xfrm>
        </p:grpSpPr>
        <p:sp>
          <p:nvSpPr>
            <p:cNvPr id="2" name="타원 1"/>
            <p:cNvSpPr/>
            <p:nvPr/>
          </p:nvSpPr>
          <p:spPr>
            <a:xfrm>
              <a:off x="1812757" y="1997241"/>
              <a:ext cx="2005263" cy="9785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현재가치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222932" y="2053385"/>
              <a:ext cx="2066726" cy="97856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미래가치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4379495" y="2213811"/>
              <a:ext cx="340092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284345" y="2566733"/>
              <a:ext cx="349607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99610" y="1627909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할증금리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이자율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99610" y="2791144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2946" y="1427747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빌리거나 빌려준 돈에 대한 이자율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2945" y="5358063"/>
            <a:ext cx="867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무위험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실질이자율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위험 프리미엄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명목이자율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물가상승률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+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신용위험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유동성위험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94920" y="1315458"/>
            <a:ext cx="2043627" cy="5775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73615" y="1315458"/>
            <a:ext cx="2043627" cy="577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982" y="2085480"/>
            <a:ext cx="254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Money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미만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CD, CP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6109" y="2118479"/>
            <a:ext cx="2759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Capital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이상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국공채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329" y="3373859"/>
            <a:ext cx="5289341" cy="687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일반적으로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장기금리가 단기 금리보다 더 높음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25513" y="4308122"/>
            <a:ext cx="1889293" cy="2173252"/>
            <a:chOff x="2225513" y="4308122"/>
            <a:chExt cx="1889293" cy="2173252"/>
          </a:xfrm>
        </p:grpSpPr>
        <p:grpSp>
          <p:nvGrpSpPr>
            <p:cNvPr id="2" name="그룹 1"/>
            <p:cNvGrpSpPr/>
            <p:nvPr/>
          </p:nvGrpSpPr>
          <p:grpSpPr>
            <a:xfrm>
              <a:off x="2241842" y="4308122"/>
              <a:ext cx="1272751" cy="1428137"/>
              <a:chOff x="2351567" y="4123577"/>
              <a:chExt cx="1272751" cy="142813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2351567" y="4123577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557" y="4352214"/>
                <a:ext cx="926772" cy="926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225513" y="6112042"/>
              <a:ext cx="188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인플레이션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354" y="4308122"/>
            <a:ext cx="1456646" cy="2173252"/>
            <a:chOff x="8830354" y="4308122"/>
            <a:chExt cx="1456646" cy="2173252"/>
          </a:xfrm>
        </p:grpSpPr>
        <p:grpSp>
          <p:nvGrpSpPr>
            <p:cNvPr id="10" name="그룹 9"/>
            <p:cNvGrpSpPr/>
            <p:nvPr/>
          </p:nvGrpSpPr>
          <p:grpSpPr>
            <a:xfrm>
              <a:off x="8853051" y="4308122"/>
              <a:ext cx="1272751" cy="1428137"/>
              <a:chOff x="8853051" y="4308122"/>
              <a:chExt cx="1272751" cy="142813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8853051" y="4308122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cyshin\Desktop\164649-200.p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2842" y="4387058"/>
                <a:ext cx="1200302" cy="120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8830354" y="6112042"/>
              <a:ext cx="145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유동성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47446" y="4308122"/>
            <a:ext cx="1586396" cy="2173252"/>
            <a:chOff x="5547446" y="4308122"/>
            <a:chExt cx="1586396" cy="2173252"/>
          </a:xfrm>
        </p:grpSpPr>
        <p:grpSp>
          <p:nvGrpSpPr>
            <p:cNvPr id="3" name="그룹 2"/>
            <p:cNvGrpSpPr/>
            <p:nvPr/>
          </p:nvGrpSpPr>
          <p:grpSpPr>
            <a:xfrm>
              <a:off x="5547446" y="4308122"/>
              <a:ext cx="1272751" cy="1428137"/>
              <a:chOff x="6000968" y="4190935"/>
              <a:chExt cx="1272751" cy="142813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6000968" y="4190935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cyshin\Desktop\2674498-200.pn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879" y="4352214"/>
                <a:ext cx="971332" cy="97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622744" y="6112042"/>
              <a:ext cx="15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신용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32385"/>
              </p:ext>
            </p:extLst>
          </p:nvPr>
        </p:nvGraphicFramePr>
        <p:xfrm>
          <a:off x="872671" y="1585080"/>
          <a:ext cx="10524669" cy="442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29"/>
                <a:gridCol w="2220685"/>
                <a:gridCol w="2220685"/>
                <a:gridCol w="2220685"/>
                <a:gridCol w="2220685"/>
              </a:tblGrid>
              <a:tr h="7373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CD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특징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초 단기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개인 불가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은행의 단기 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단기 회사채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재구매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조건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거래기관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이자 방식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재판매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환매가능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28253" y="332558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예금금리 </a:t>
            </a:r>
            <a:r>
              <a:rPr lang="en-US" altLang="ko-KR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대출금리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975" y="487715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2800" dirty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책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9535" y="382703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리보금리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678" y="170396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통화채금리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809" y="511699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가산금리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9252" y="222209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기준금리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098631" y="4096013"/>
            <a:ext cx="1882083" cy="1420999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1247" y="1363369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채권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자금을 조달하기 위해 발행하는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확정이자부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유가증권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93368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05095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자금운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용</a:t>
            </a:r>
          </a:p>
        </p:txBody>
      </p:sp>
      <p:sp>
        <p:nvSpPr>
          <p:cNvPr id="28" name="타원 27"/>
          <p:cNvSpPr/>
          <p:nvPr/>
        </p:nvSpPr>
        <p:spPr>
          <a:xfrm>
            <a:off x="8626705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기한부증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525" y="4161329"/>
            <a:ext cx="428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액면금액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표면금리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발행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05095" y="3653517"/>
            <a:ext cx="5113235" cy="2371725"/>
            <a:chOff x="1505095" y="3653517"/>
            <a:chExt cx="5113235" cy="2371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095" y="3653517"/>
              <a:ext cx="5113235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224181" y="4191000"/>
              <a:ext cx="1582151" cy="588232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893564" y="445769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336350" y="520064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06527" y="4588392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5894" y="3902114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1.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3564" y="4038249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34924" y="48761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3.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7627" y="53435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4.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특성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913754" y="2847102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안정성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50725" y="3825669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77642" y="3825671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유동성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216064" y="1256654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채무 불이행 위험 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시장 위험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39040" y="4988623"/>
            <a:ext cx="3241874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당일 현금화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77885" y="4988623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이자소득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자본소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득</a:t>
            </a:r>
          </a:p>
        </p:txBody>
      </p:sp>
    </p:spTree>
    <p:extLst>
      <p:ext uri="{BB962C8B-B14F-4D97-AF65-F5344CB8AC3E}">
        <p14:creationId xmlns:p14="http://schemas.microsoft.com/office/powerpoint/2010/main" val="2084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247" y="1191978"/>
            <a:ext cx="10872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신용도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 가장 높은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국고채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외평채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국민주택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지방채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지방 특수목적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달성을 위한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지역개발채권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도시철도채권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도로공채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특수채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특별법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의거하여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공채 및 사채의 성격을 모두 갖추어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안정성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수익성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비교적 높음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한국전력채권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수자원공사채권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토지개발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금융채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한국은행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산업은행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중소기업은행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통화안정증권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산업금융채권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중소기업금융채권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6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1083</Words>
  <Application>Microsoft Office PowerPoint</Application>
  <PresentationFormat>사용자 지정</PresentationFormat>
  <Paragraphs>382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굴림</vt:lpstr>
      <vt:lpstr>Arial</vt:lpstr>
      <vt:lpstr>KoPubWorld돋움체 Bold</vt:lpstr>
      <vt:lpstr>나눔스퀘어라운드 ExtraBold</vt:lpstr>
      <vt:lpstr>나눔스퀘어라운드 Bold</vt:lpstr>
      <vt:lpstr>KoPubWorld돋움체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cyshin</cp:lastModifiedBy>
  <cp:revision>96</cp:revision>
  <dcterms:created xsi:type="dcterms:W3CDTF">2020-01-03T14:16:53Z</dcterms:created>
  <dcterms:modified xsi:type="dcterms:W3CDTF">2021-02-19T09:00:06Z</dcterms:modified>
</cp:coreProperties>
</file>