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94" r:id="rId3"/>
    <p:sldId id="295" r:id="rId4"/>
    <p:sldId id="268" r:id="rId5"/>
    <p:sldId id="269" r:id="rId6"/>
    <p:sldId id="258" r:id="rId7"/>
    <p:sldId id="270" r:id="rId8"/>
    <p:sldId id="260" r:id="rId9"/>
    <p:sldId id="261" r:id="rId10"/>
    <p:sldId id="271" r:id="rId11"/>
    <p:sldId id="262" r:id="rId12"/>
    <p:sldId id="273" r:id="rId13"/>
    <p:sldId id="263" r:id="rId14"/>
    <p:sldId id="264" r:id="rId15"/>
    <p:sldId id="296" r:id="rId16"/>
    <p:sldId id="275" r:id="rId17"/>
    <p:sldId id="297" r:id="rId18"/>
    <p:sldId id="274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D9AB-BE76-4378-9115-3C4CCD0C199B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E6EA-F3EB-46E0-A622-9343C685A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6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7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0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4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8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0">
              <a:schemeClr val="tx2">
                <a:lumMod val="10000"/>
                <a:lumOff val="90000"/>
                <a:alpha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1822-F629-4821-8D0F-FEA7E86EE171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03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73177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옵션 </a:t>
            </a:r>
            <a:r>
              <a:rPr lang="en-US" altLang="ko-KR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Payoff</a:t>
            </a:r>
            <a:endParaRPr lang="ko-KR" altLang="en-US" sz="6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3271624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Single Barrier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Double Barrier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Range Barrier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Binary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Gap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Superfund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Binary Barrier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4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48" name="그룹 2047"/>
          <p:cNvGrpSpPr/>
          <p:nvPr/>
        </p:nvGrpSpPr>
        <p:grpSpPr>
          <a:xfrm>
            <a:off x="683568" y="2220115"/>
            <a:ext cx="2876367" cy="2618084"/>
            <a:chOff x="683568" y="2260368"/>
            <a:chExt cx="2876367" cy="2618084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2283345" y="2343151"/>
              <a:ext cx="1045596" cy="100062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683568" y="2260368"/>
              <a:ext cx="2876367" cy="2408107"/>
              <a:chOff x="215516" y="2204864"/>
              <a:chExt cx="3204356" cy="2720901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057114" y="45091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237749" y="4350815"/>
              <a:ext cx="111851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207486" y="4293096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283345" y="3343777"/>
              <a:ext cx="0" cy="10150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217011" y="3271769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9" name="그룹 2048"/>
          <p:cNvGrpSpPr/>
          <p:nvPr/>
        </p:nvGrpSpPr>
        <p:grpSpPr>
          <a:xfrm>
            <a:off x="5224025" y="2220115"/>
            <a:ext cx="2876367" cy="2618084"/>
            <a:chOff x="5224025" y="2220115"/>
            <a:chExt cx="2876367" cy="2618084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872280" y="4304150"/>
              <a:ext cx="105035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2" name="그룹 31"/>
            <p:cNvGrpSpPr/>
            <p:nvPr/>
          </p:nvGrpSpPr>
          <p:grpSpPr>
            <a:xfrm>
              <a:off x="5224025" y="2220115"/>
              <a:ext cx="2876367" cy="2408107"/>
              <a:chOff x="215516" y="2204864"/>
              <a:chExt cx="3204356" cy="2720901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5516" y="2204864"/>
                <a:ext cx="756084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597571" y="446886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5773443" y="3313548"/>
              <a:ext cx="1050359" cy="101130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6747943" y="4252843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823802" y="3303524"/>
              <a:ext cx="0" cy="10150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6757468" y="3231516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Asset-or-Nothing Call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경우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</a:p>
          <a:p>
            <a:pPr marL="285750" indent="-285750">
              <a:buFont typeface="Symbol"/>
              <a:buChar char="Þ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Asset-or-Nothing Put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경우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4041333" cy="78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60" y="1052736"/>
            <a:ext cx="3972288" cy="77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8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5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Gap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4" y="1040704"/>
            <a:ext cx="8210546" cy="7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클 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S(T) – K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단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K &gt; X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일 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Negative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값을 가질 수 있다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. 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38622" y="2204864"/>
            <a:ext cx="2989762" cy="2770057"/>
            <a:chOff x="5038622" y="2204864"/>
            <a:chExt cx="2989762" cy="2770057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6243916" y="3308608"/>
              <a:ext cx="1552126" cy="147674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701435" y="2268594"/>
              <a:ext cx="4763" cy="2706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701435" y="4307953"/>
              <a:ext cx="2197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575922" y="4335972"/>
              <a:ext cx="45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S(T)</a:t>
              </a:r>
              <a:endParaRPr lang="ko-KR" altLang="en-US" sz="1200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52017" y="2204864"/>
              <a:ext cx="678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Payoff</a:t>
              </a:r>
              <a:endParaRPr lang="ko-KR" altLang="en-US" sz="1200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5057" y="3942127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5706198" y="4293096"/>
              <a:ext cx="52593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6171908" y="4221088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8" name="타원 47"/>
            <p:cNvSpPr/>
            <p:nvPr/>
          </p:nvSpPr>
          <p:spPr>
            <a:xfrm>
              <a:off x="6171908" y="4713348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6243916" y="4293096"/>
              <a:ext cx="0" cy="4922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574041" y="439117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5924" y="2268594"/>
              <a:ext cx="106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K &gt; X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38622" y="458762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 - 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5706198" y="4776462"/>
              <a:ext cx="53771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2" name="그룹 4101"/>
          <p:cNvGrpSpPr/>
          <p:nvPr/>
        </p:nvGrpSpPr>
        <p:grpSpPr>
          <a:xfrm>
            <a:off x="539551" y="2204864"/>
            <a:ext cx="3020384" cy="2614280"/>
            <a:chOff x="539551" y="2204864"/>
            <a:chExt cx="3020384" cy="2614280"/>
          </a:xfrm>
        </p:grpSpPr>
        <p:grpSp>
          <p:nvGrpSpPr>
            <p:cNvPr id="35" name="그룹 34"/>
            <p:cNvGrpSpPr/>
            <p:nvPr/>
          </p:nvGrpSpPr>
          <p:grpSpPr>
            <a:xfrm>
              <a:off x="683568" y="2204864"/>
              <a:ext cx="2876367" cy="2614280"/>
              <a:chOff x="683568" y="2204864"/>
              <a:chExt cx="2876367" cy="2614280"/>
            </a:xfrm>
          </p:grpSpPr>
          <p:cxnSp>
            <p:nvCxnSpPr>
              <p:cNvPr id="8" name="직선 연결선 7"/>
              <p:cNvCxnSpPr/>
              <p:nvPr/>
            </p:nvCxnSpPr>
            <p:spPr>
              <a:xfrm flipH="1">
                <a:off x="2281997" y="2806767"/>
                <a:ext cx="1045596" cy="100062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683568" y="2204864"/>
                <a:ext cx="2876367" cy="2408107"/>
                <a:chOff x="215516" y="2204864"/>
                <a:chExt cx="3204356" cy="2720901"/>
              </a:xfrm>
            </p:grpSpPr>
            <p:cxnSp>
              <p:nvCxnSpPr>
                <p:cNvPr id="15" name="직선 연결선 14"/>
                <p:cNvCxnSpPr/>
                <p:nvPr/>
              </p:nvCxnSpPr>
              <p:spPr>
                <a:xfrm>
                  <a:off x="827584" y="2276872"/>
                  <a:ext cx="0" cy="2304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827584" y="4581128"/>
                  <a:ext cx="24482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915816" y="4612786"/>
                  <a:ext cx="504056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S(T)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15516" y="2204864"/>
                  <a:ext cx="756084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Payoff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979712" y="4449812"/>
                <a:ext cx="57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X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cxnSp>
            <p:nvCxnSpPr>
              <p:cNvPr id="11" name="직선 연결선 10"/>
              <p:cNvCxnSpPr>
                <a:endCxn id="12" idx="2"/>
              </p:cNvCxnSpPr>
              <p:nvPr/>
            </p:nvCxnSpPr>
            <p:spPr>
              <a:xfrm>
                <a:off x="1237749" y="4295311"/>
                <a:ext cx="973588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타원 11"/>
              <p:cNvSpPr/>
              <p:nvPr/>
            </p:nvSpPr>
            <p:spPr>
              <a:xfrm>
                <a:off x="2211337" y="4223303"/>
                <a:ext cx="144016" cy="14401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H="1">
                <a:off x="1763688" y="3811035"/>
                <a:ext cx="519658" cy="48427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2212249" y="3725859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2281997" y="3819199"/>
                <a:ext cx="0" cy="4922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527250" y="4449812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K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836818" y="2268594"/>
              <a:ext cx="107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X &gt; K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551" y="3613201"/>
              <a:ext cx="822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 - 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H="1">
              <a:off x="1237749" y="3789040"/>
              <a:ext cx="102451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7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5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Gap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을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K –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단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X &gt; K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일 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Negative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값을 가질 수 있다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. 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8" y="1052736"/>
            <a:ext cx="8256383" cy="7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537872" y="2204864"/>
            <a:ext cx="3022063" cy="2614280"/>
            <a:chOff x="537872" y="2204864"/>
            <a:chExt cx="3022063" cy="261428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237749" y="2637926"/>
              <a:ext cx="1044248" cy="116946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683568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5516" y="2204864"/>
                <a:ext cx="756084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057114" y="4449812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11" name="직선 연결선 10"/>
            <p:cNvCxnSpPr>
              <a:endCxn id="12" idx="2"/>
            </p:cNvCxnSpPr>
            <p:nvPr/>
          </p:nvCxnSpPr>
          <p:spPr>
            <a:xfrm flipH="1">
              <a:off x="2211337" y="4293096"/>
              <a:ext cx="896136" cy="221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2211337" y="4223303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283346" y="3811035"/>
              <a:ext cx="488454" cy="5249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12249" y="3725859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281997" y="3819199"/>
              <a:ext cx="0" cy="4922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49823" y="444192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36818" y="2268594"/>
              <a:ext cx="107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K &gt; X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9178" y="248514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7872" y="3604374"/>
              <a:ext cx="79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 - 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1237749" y="3789040"/>
              <a:ext cx="102451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5009526" y="2204864"/>
            <a:ext cx="3018858" cy="2625586"/>
            <a:chOff x="5009526" y="2204864"/>
            <a:chExt cx="3018858" cy="2625586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5706198" y="3255499"/>
              <a:ext cx="1328645" cy="141128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701435" y="2268594"/>
              <a:ext cx="0" cy="254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701435" y="4307953"/>
              <a:ext cx="2197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575922" y="4335972"/>
              <a:ext cx="45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S(T)</a:t>
              </a:r>
              <a:endParaRPr lang="ko-KR" altLang="en-US" sz="1200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52017" y="2204864"/>
              <a:ext cx="678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Payoff</a:t>
              </a:r>
              <a:endParaRPr lang="ko-KR" altLang="en-US" sz="1200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49508" y="3880663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7019979" y="4307953"/>
              <a:ext cx="64836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6962835" y="4235945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8" name="타원 47"/>
            <p:cNvSpPr/>
            <p:nvPr/>
          </p:nvSpPr>
          <p:spPr>
            <a:xfrm>
              <a:off x="6962835" y="4594771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034843" y="4311459"/>
              <a:ext cx="0" cy="3553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444208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5924" y="2268594"/>
              <a:ext cx="106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X &gt; K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5706198" y="4661861"/>
              <a:ext cx="131378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009526" y="4461118"/>
              <a:ext cx="79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 - 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6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Superfund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5"/>
            <a:ext cx="8136904" cy="79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55067" y="2241606"/>
            <a:ext cx="2876367" cy="2583924"/>
            <a:chOff x="655067" y="2241606"/>
            <a:chExt cx="2876367" cy="2583924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563724"/>
              <a:ext cx="50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X1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55067" y="2241606"/>
              <a:ext cx="2876367" cy="2408107"/>
              <a:chOff x="215516" y="2204864"/>
              <a:chExt cx="3204356" cy="2720901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2" name="직선 연결선 11"/>
            <p:cNvCxnSpPr/>
            <p:nvPr/>
          </p:nvCxnSpPr>
          <p:spPr>
            <a:xfrm flipV="1">
              <a:off x="1893031" y="3089880"/>
              <a:ext cx="735484" cy="62715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1821023" y="3661772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550157" y="301787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204485" y="4328264"/>
              <a:ext cx="68854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627784" y="4332567"/>
              <a:ext cx="734753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893031" y="3717032"/>
              <a:ext cx="0" cy="6276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622165" y="3068960"/>
              <a:ext cx="6350" cy="12695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1821023" y="4256256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550157" y="42664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3760" y="4437112"/>
              <a:ext cx="589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X1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24255" y="4456198"/>
              <a:ext cx="58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X2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7584" y="2905214"/>
              <a:ext cx="50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X2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1219123" y="3733780"/>
              <a:ext cx="6739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1204485" y="3089880"/>
              <a:ext cx="14176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X1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크거나 같고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X2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작을 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S(T)/X1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수익률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71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Barrier (In ,Cash) 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683568" y="2611116"/>
            <a:ext cx="2876367" cy="2408107"/>
            <a:chOff x="683568" y="2611116"/>
            <a:chExt cx="2876367" cy="240810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232986" y="3694525"/>
              <a:ext cx="210071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96683" y="3509859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83568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859538" y="2636912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14795" y="5733256"/>
            <a:ext cx="807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내려가면서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Hit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하면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K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전까지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No Hit -&gt; Nothing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13690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455269" y="2611116"/>
            <a:ext cx="3645123" cy="2586726"/>
            <a:chOff x="4455269" y="2611116"/>
            <a:chExt cx="3645123" cy="258672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6907198" y="4683119"/>
              <a:ext cx="1027473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5224025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415682" y="263691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55269" y="4459178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847180" y="4611111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92957" y="482851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0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Barrier (In ,Cash) 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683568" y="2611116"/>
            <a:ext cx="2876367" cy="2408107"/>
            <a:chOff x="683568" y="2611116"/>
            <a:chExt cx="2876367" cy="240810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232986" y="3694525"/>
              <a:ext cx="210071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96683" y="3509859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83568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859538" y="2636912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14795" y="5733256"/>
            <a:ext cx="807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올라가면서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Hit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하면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K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전까지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No Hit -&gt; Nothing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455269" y="2611116"/>
            <a:ext cx="3645123" cy="2586726"/>
            <a:chOff x="4455269" y="2611116"/>
            <a:chExt cx="3645123" cy="258672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5785475" y="4683119"/>
              <a:ext cx="1133713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5224025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415682" y="263691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55269" y="4459178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847180" y="4611111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92957" y="482851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9564"/>
            <a:ext cx="8136904" cy="69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5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Barrier (In, Asset)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83568" y="2611116"/>
            <a:ext cx="2876367" cy="2408107"/>
            <a:chOff x="683568" y="2611116"/>
            <a:chExt cx="2876367" cy="2408107"/>
          </a:xfrm>
        </p:grpSpPr>
        <p:cxnSp>
          <p:nvCxnSpPr>
            <p:cNvPr id="8" name="직선 연결선 7"/>
            <p:cNvCxnSpPr/>
            <p:nvPr/>
          </p:nvCxnSpPr>
          <p:spPr>
            <a:xfrm flipV="1">
              <a:off x="1232986" y="2846586"/>
              <a:ext cx="1970862" cy="186887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683568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859538" y="2636912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4795" y="5733256"/>
            <a:ext cx="807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내려가면서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Hit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하면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수익률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전까지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No Hit -&gt; Nothing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455269" y="2611116"/>
            <a:ext cx="3645123" cy="2586726"/>
            <a:chOff x="4455269" y="2611116"/>
            <a:chExt cx="3645123" cy="258672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6907198" y="4683119"/>
              <a:ext cx="1027473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5224025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415682" y="263691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55269" y="4459178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847180" y="4611111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92957" y="482851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24744"/>
            <a:ext cx="813690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6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Barrier (In, Asset)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83568" y="2611116"/>
            <a:ext cx="2876367" cy="2408107"/>
            <a:chOff x="683568" y="2611116"/>
            <a:chExt cx="2876367" cy="2408107"/>
          </a:xfrm>
        </p:grpSpPr>
        <p:cxnSp>
          <p:nvCxnSpPr>
            <p:cNvPr id="8" name="직선 연결선 7"/>
            <p:cNvCxnSpPr/>
            <p:nvPr/>
          </p:nvCxnSpPr>
          <p:spPr>
            <a:xfrm flipV="1">
              <a:off x="1232986" y="2846586"/>
              <a:ext cx="1970862" cy="186887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683568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859538" y="2636912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4795" y="5733256"/>
            <a:ext cx="807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내려가면서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Hit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하면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수익률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전까지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No Hit -&gt; Nothing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24744"/>
            <a:ext cx="813690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455269" y="2611116"/>
            <a:ext cx="3645123" cy="2586726"/>
            <a:chOff x="4455269" y="2611116"/>
            <a:chExt cx="3645123" cy="2586726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5785475" y="4683119"/>
              <a:ext cx="1133713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52" name="그룹 51"/>
            <p:cNvGrpSpPr/>
            <p:nvPr/>
          </p:nvGrpSpPr>
          <p:grpSpPr>
            <a:xfrm>
              <a:off x="5224025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15682" y="263691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55269" y="4459178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847180" y="4611111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92957" y="482851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Barrier (Out, Cash)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5" y="1052736"/>
            <a:ext cx="3935379" cy="82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87" y="1036602"/>
            <a:ext cx="3935379" cy="83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14795" y="5733256"/>
            <a:ext cx="807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내려가면서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올라가면서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 Hit -&gt; 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114609" y="2163729"/>
            <a:ext cx="3625743" cy="2633423"/>
            <a:chOff x="4114609" y="2163729"/>
            <a:chExt cx="3625743" cy="2633423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5417663" y="3247138"/>
              <a:ext cx="135399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977100" y="30624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4863985" y="2163729"/>
              <a:ext cx="2876367" cy="2408107"/>
              <a:chOff x="215516" y="2204864"/>
              <a:chExt cx="3204356" cy="2720901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6771655" y="3256430"/>
              <a:ext cx="0" cy="10196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79075" y="4427820"/>
              <a:ext cx="589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774374" y="4260788"/>
              <a:ext cx="75326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6699647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699647" y="4208717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14609" y="4005064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-40068" y="2173021"/>
            <a:ext cx="3600003" cy="2633423"/>
            <a:chOff x="-40068" y="2173021"/>
            <a:chExt cx="3600003" cy="2633423"/>
          </a:xfrm>
        </p:grpSpPr>
        <p:grpSp>
          <p:nvGrpSpPr>
            <p:cNvPr id="20" name="그룹 19"/>
            <p:cNvGrpSpPr/>
            <p:nvPr/>
          </p:nvGrpSpPr>
          <p:grpSpPr>
            <a:xfrm>
              <a:off x="-40068" y="2173021"/>
              <a:ext cx="3600003" cy="2633423"/>
              <a:chOff x="-40068" y="2173021"/>
              <a:chExt cx="3600003" cy="2633423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683568" y="2173021"/>
                <a:ext cx="2876367" cy="2633423"/>
                <a:chOff x="683568" y="2173021"/>
                <a:chExt cx="2876367" cy="2633423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>
                  <a:off x="1979712" y="3256430"/>
                  <a:ext cx="1353992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796683" y="3071764"/>
                  <a:ext cx="4524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나눔스퀘어라운드 Bold" pitchFamily="50" charset="-127"/>
                      <a:ea typeface="나눔스퀘어라운드 Bold" pitchFamily="50" charset="-127"/>
                    </a:rPr>
                    <a:t>K</a:t>
                  </a:r>
                  <a:endParaRPr lang="ko-KR" altLang="en-US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683568" y="2173021"/>
                  <a:ext cx="2876367" cy="2408107"/>
                  <a:chOff x="215516" y="2204864"/>
                  <a:chExt cx="3204356" cy="2720901"/>
                </a:xfrm>
              </p:grpSpPr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827584" y="2276872"/>
                    <a:ext cx="0" cy="230425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연결선 12"/>
                  <p:cNvCxnSpPr/>
                  <p:nvPr/>
                </p:nvCxnSpPr>
                <p:spPr>
                  <a:xfrm>
                    <a:off x="827584" y="4581128"/>
                    <a:ext cx="2448272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915816" y="4612786"/>
                    <a:ext cx="504056" cy="3129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latin typeface="나눔스퀘어라운드 Bold" pitchFamily="50" charset="-127"/>
                        <a:ea typeface="나눔스퀘어라운드 Bold" pitchFamily="50" charset="-127"/>
                      </a:rPr>
                      <a:t>S(T)</a:t>
                    </a:r>
                    <a:endParaRPr lang="ko-KR" altLang="en-US" sz="1200" dirty="0">
                      <a:latin typeface="나눔스퀘어라운드 Bold" pitchFamily="50" charset="-127"/>
                      <a:ea typeface="나눔스퀘어라운드 Bold" pitchFamily="50" charset="-127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15516" y="2204864"/>
                    <a:ext cx="7560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latin typeface="나눔스퀘어라운드 Bold" pitchFamily="50" charset="-127"/>
                        <a:ea typeface="나눔스퀘어라운드 Bold" pitchFamily="50" charset="-127"/>
                      </a:rPr>
                      <a:t>Payoff</a:t>
                    </a:r>
                    <a:endParaRPr lang="ko-KR" altLang="en-US" sz="1200" dirty="0">
                      <a:latin typeface="나눔스퀘어라운드 Bold" pitchFamily="50" charset="-127"/>
                      <a:ea typeface="나눔스퀘어라운드 Bold" pitchFamily="50" charset="-127"/>
                    </a:endParaRPr>
                  </a:p>
                </p:txBody>
              </p:sp>
            </p:grp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985234" y="3256430"/>
                  <a:ext cx="0" cy="101968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691680" y="4437112"/>
                  <a:ext cx="589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H</a:t>
                  </a:r>
                  <a:endParaRPr lang="ko-KR" altLang="en-US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1232986" y="4249590"/>
                  <a:ext cx="753264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21" name="타원 20"/>
                <p:cNvSpPr/>
                <p:nvPr/>
              </p:nvSpPr>
              <p:spPr>
                <a:xfrm>
                  <a:off x="1914242" y="3184422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1914242" y="4204102"/>
                  <a:ext cx="144016" cy="14401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-40068" y="3955412"/>
                <a:ext cx="1537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Nothing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3" name="직선 연결선 42"/>
            <p:cNvCxnSpPr/>
            <p:nvPr/>
          </p:nvCxnSpPr>
          <p:spPr>
            <a:xfrm flipH="1">
              <a:off x="1256305" y="3256430"/>
              <a:ext cx="7299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1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Barrier (Out, Asset)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4795" y="5733256"/>
            <a:ext cx="807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내려가면서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올라가면서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 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 Hit -&gt; 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114609" y="2163729"/>
            <a:ext cx="3625743" cy="2633423"/>
            <a:chOff x="4114609" y="2163729"/>
            <a:chExt cx="3625743" cy="2633423"/>
          </a:xfrm>
        </p:grpSpPr>
        <p:grpSp>
          <p:nvGrpSpPr>
            <p:cNvPr id="42" name="그룹 41"/>
            <p:cNvGrpSpPr/>
            <p:nvPr/>
          </p:nvGrpSpPr>
          <p:grpSpPr>
            <a:xfrm>
              <a:off x="4863985" y="2163729"/>
              <a:ext cx="2876367" cy="2633423"/>
              <a:chOff x="4863985" y="2163729"/>
              <a:chExt cx="2876367" cy="2633423"/>
            </a:xfrm>
          </p:grpSpPr>
          <p:cxnSp>
            <p:nvCxnSpPr>
              <p:cNvPr id="25" name="직선 연결선 24"/>
              <p:cNvCxnSpPr/>
              <p:nvPr/>
            </p:nvCxnSpPr>
            <p:spPr>
              <a:xfrm flipV="1">
                <a:off x="5417663" y="2924944"/>
                <a:ext cx="1353992" cy="1335844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7" name="그룹 26"/>
              <p:cNvGrpSpPr/>
              <p:nvPr/>
            </p:nvGrpSpPr>
            <p:grpSpPr>
              <a:xfrm>
                <a:off x="4863985" y="2163729"/>
                <a:ext cx="2876367" cy="2408107"/>
                <a:chOff x="215516" y="2204864"/>
                <a:chExt cx="3204356" cy="2720901"/>
              </a:xfrm>
            </p:grpSpPr>
            <p:cxnSp>
              <p:nvCxnSpPr>
                <p:cNvPr id="34" name="직선 연결선 33"/>
                <p:cNvCxnSpPr/>
                <p:nvPr/>
              </p:nvCxnSpPr>
              <p:spPr>
                <a:xfrm>
                  <a:off x="827584" y="2276872"/>
                  <a:ext cx="0" cy="2304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>
                  <a:off x="827584" y="4581128"/>
                  <a:ext cx="24482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2915816" y="4612786"/>
                  <a:ext cx="504056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S(T)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15516" y="2204864"/>
                  <a:ext cx="756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Payoff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</p:grpSp>
          <p:cxnSp>
            <p:nvCxnSpPr>
              <p:cNvPr id="29" name="직선 연결선 28"/>
              <p:cNvCxnSpPr/>
              <p:nvPr/>
            </p:nvCxnSpPr>
            <p:spPr>
              <a:xfrm>
                <a:off x="6771655" y="2935192"/>
                <a:ext cx="0" cy="13409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6479075" y="4427820"/>
                <a:ext cx="589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H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774374" y="4260788"/>
                <a:ext cx="753264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2" name="타원 31"/>
              <p:cNvSpPr/>
              <p:nvPr/>
            </p:nvSpPr>
            <p:spPr>
              <a:xfrm>
                <a:off x="6699647" y="2863184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699647" y="4208717"/>
                <a:ext cx="144016" cy="14401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114609" y="4005064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-40068" y="2173021"/>
            <a:ext cx="3600003" cy="2633423"/>
            <a:chOff x="-40068" y="2173021"/>
            <a:chExt cx="3600003" cy="2633423"/>
          </a:xfrm>
        </p:grpSpPr>
        <p:grpSp>
          <p:nvGrpSpPr>
            <p:cNvPr id="41" name="그룹 40"/>
            <p:cNvGrpSpPr/>
            <p:nvPr/>
          </p:nvGrpSpPr>
          <p:grpSpPr>
            <a:xfrm>
              <a:off x="683568" y="2173021"/>
              <a:ext cx="2876367" cy="2633423"/>
              <a:chOff x="683568" y="2173021"/>
              <a:chExt cx="2876367" cy="2633423"/>
            </a:xfrm>
          </p:grpSpPr>
          <p:cxnSp>
            <p:nvCxnSpPr>
              <p:cNvPr id="8" name="직선 연결선 7"/>
              <p:cNvCxnSpPr/>
              <p:nvPr/>
            </p:nvCxnSpPr>
            <p:spPr>
              <a:xfrm flipV="1">
                <a:off x="1979712" y="2286306"/>
                <a:ext cx="1224136" cy="128671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0" name="그룹 9"/>
              <p:cNvGrpSpPr/>
              <p:nvPr/>
            </p:nvGrpSpPr>
            <p:grpSpPr>
              <a:xfrm>
                <a:off x="683568" y="2173021"/>
                <a:ext cx="2876367" cy="2408107"/>
                <a:chOff x="215516" y="2204864"/>
                <a:chExt cx="3204356" cy="2720901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827584" y="2276872"/>
                  <a:ext cx="0" cy="2304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827584" y="4581128"/>
                  <a:ext cx="24482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915816" y="4612786"/>
                  <a:ext cx="504056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S(T)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15516" y="2204864"/>
                  <a:ext cx="756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Payoff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</p:grpSp>
          <p:cxnSp>
            <p:nvCxnSpPr>
              <p:cNvPr id="16" name="직선 연결선 15"/>
              <p:cNvCxnSpPr/>
              <p:nvPr/>
            </p:nvCxnSpPr>
            <p:spPr>
              <a:xfrm flipH="1">
                <a:off x="1985234" y="3573016"/>
                <a:ext cx="1016" cy="7030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691680" y="4437112"/>
                <a:ext cx="589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H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1232986" y="4249590"/>
                <a:ext cx="753264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1914242" y="3501008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914242" y="4204102"/>
                <a:ext cx="144016" cy="14401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-40068" y="3955412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3924436" cy="82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22" y="1052736"/>
            <a:ext cx="3924436" cy="83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2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Single Barrier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5449" y="2790974"/>
            <a:ext cx="2876367" cy="2408107"/>
            <a:chOff x="475449" y="2790974"/>
            <a:chExt cx="2876367" cy="2408107"/>
          </a:xfrm>
        </p:grpSpPr>
        <p:grpSp>
          <p:nvGrpSpPr>
            <p:cNvPr id="12" name="그룹 11"/>
            <p:cNvGrpSpPr/>
            <p:nvPr/>
          </p:nvGrpSpPr>
          <p:grpSpPr>
            <a:xfrm>
              <a:off x="475449" y="2790974"/>
              <a:ext cx="2876367" cy="2408107"/>
              <a:chOff x="215516" y="2204864"/>
              <a:chExt cx="3204356" cy="2720901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7" name="직선 연결선 36"/>
            <p:cNvCxnSpPr/>
            <p:nvPr/>
          </p:nvCxnSpPr>
          <p:spPr>
            <a:xfrm flipV="1">
              <a:off x="2051720" y="3892182"/>
              <a:ext cx="1001881" cy="10018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024867" y="4872992"/>
              <a:ext cx="1026853" cy="739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727660" y="302452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65761" y="2790974"/>
            <a:ext cx="2876367" cy="2408107"/>
            <a:chOff x="3065761" y="2790974"/>
            <a:chExt cx="2876367" cy="2408107"/>
          </a:xfrm>
        </p:grpSpPr>
        <p:grpSp>
          <p:nvGrpSpPr>
            <p:cNvPr id="26" name="그룹 25"/>
            <p:cNvGrpSpPr/>
            <p:nvPr/>
          </p:nvGrpSpPr>
          <p:grpSpPr>
            <a:xfrm>
              <a:off x="3065761" y="2790974"/>
              <a:ext cx="2876367" cy="2408107"/>
              <a:chOff x="215516" y="2204864"/>
              <a:chExt cx="3204356" cy="2720901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>
              <a:off x="3635896" y="3871093"/>
              <a:ext cx="1078120" cy="101668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14016" y="4879205"/>
              <a:ext cx="94205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17972" y="302452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14795" y="5733256"/>
            <a:ext cx="72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Barrier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 옵션을 행사할 권리 발생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136904" cy="77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5656073" y="2790974"/>
            <a:ext cx="2876367" cy="2508252"/>
            <a:chOff x="5656073" y="2790974"/>
            <a:chExt cx="2876367" cy="2508252"/>
          </a:xfrm>
        </p:grpSpPr>
        <p:grpSp>
          <p:nvGrpSpPr>
            <p:cNvPr id="7" name="그룹 6"/>
            <p:cNvGrpSpPr/>
            <p:nvPr/>
          </p:nvGrpSpPr>
          <p:grpSpPr>
            <a:xfrm>
              <a:off x="5656073" y="2790974"/>
              <a:ext cx="2876367" cy="2408107"/>
              <a:chOff x="5656073" y="2790974"/>
              <a:chExt cx="2876367" cy="2408107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6205491" y="3874383"/>
                <a:ext cx="1007188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828590" y="3689717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R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5656073" y="2790974"/>
                <a:ext cx="2876367" cy="2408107"/>
                <a:chOff x="215516" y="2204864"/>
                <a:chExt cx="3204356" cy="2720901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>
                  <a:off x="827584" y="2276872"/>
                  <a:ext cx="0" cy="2304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827584" y="4581128"/>
                  <a:ext cx="24482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2915816" y="4612786"/>
                  <a:ext cx="504056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S(T)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15516" y="2204864"/>
                  <a:ext cx="756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Payoff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6779573" y="3024520"/>
                <a:ext cx="952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ExtraBold" pitchFamily="50" charset="-127"/>
                    <a:ea typeface="나눔스퀘어라운드 ExtraBold" pitchFamily="50" charset="-127"/>
                  </a:rPr>
                  <a:t>No Hit</a:t>
                </a:r>
                <a:endParaRPr lang="ko-KR" altLang="en-US" dirty="0"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7140671" y="379908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7212679" y="3892182"/>
              <a:ext cx="0" cy="10018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986448" y="492989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7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Barrier (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In, Cash, 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내려가면서 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작거나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3528" y="1052736"/>
            <a:ext cx="8136904" cy="792088"/>
            <a:chOff x="323528" y="1052736"/>
            <a:chExt cx="8136904" cy="76445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412776"/>
              <a:ext cx="8136904" cy="404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052736"/>
              <a:ext cx="8136904" cy="404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>
              <a:off x="1703173" y="3255431"/>
              <a:ext cx="1362588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31165" y="318342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03173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1032116" y="3256430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96" name="그룹 4095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>
              <a:off x="4917881" y="3255431"/>
              <a:ext cx="664208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3256430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56073" y="2060848"/>
            <a:ext cx="2876367" cy="2592288"/>
            <a:chOff x="5656073" y="2060848"/>
            <a:chExt cx="2876367" cy="2592288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764965" y="4139555"/>
              <a:ext cx="154124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692957" y="406640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38734" y="428380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7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Barrier (Up,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In, Cash, 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>
              <a:off x="1703173" y="3255431"/>
              <a:ext cx="1362588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31165" y="318342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03173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1032116" y="3256430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>
              <a:off x="4917881" y="3255431"/>
              <a:ext cx="664208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3256430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2" y="1052736"/>
            <a:ext cx="8116920" cy="82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올라가면서 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작거나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656073" y="2060848"/>
            <a:ext cx="2876367" cy="2592288"/>
            <a:chOff x="5656073" y="2060848"/>
            <a:chExt cx="2876367" cy="2592288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137487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7508362" y="406640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54139" y="428380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2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(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, In,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Asset,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 flipV="1">
              <a:off x="1703173" y="2492896"/>
              <a:ext cx="924611" cy="100711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 flipV="1">
              <a:off x="4917881" y="2195572"/>
              <a:ext cx="497801" cy="58535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내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작거나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136904" cy="82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656073" y="2060848"/>
            <a:ext cx="2876367" cy="2592288"/>
            <a:chOff x="5656073" y="2060848"/>
            <a:chExt cx="2876367" cy="2592288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764965" y="4139555"/>
              <a:ext cx="154124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92957" y="406640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38734" y="428380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2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In,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Asset,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 flipV="1">
              <a:off x="1703173" y="2492896"/>
              <a:ext cx="924611" cy="100711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 flipV="1">
              <a:off x="4917881" y="2195572"/>
              <a:ext cx="497801" cy="58535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작거나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136904" cy="80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656073" y="2060848"/>
            <a:ext cx="2876367" cy="2592288"/>
            <a:chOff x="5656073" y="2060848"/>
            <a:chExt cx="2876367" cy="2592288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05491" y="4139555"/>
              <a:ext cx="137487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7508362" y="406640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54139" y="428380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3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(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, In, Cash,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내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136904" cy="82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70" name="그룹 69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71" name="직선 연결선 70"/>
            <p:cNvCxnSpPr/>
            <p:nvPr/>
          </p:nvCxnSpPr>
          <p:spPr>
            <a:xfrm>
              <a:off x="1024867" y="3245994"/>
              <a:ext cx="681294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631165" y="318342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703173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H="1">
              <a:off x="3541195" y="3255431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4917881" y="4139555"/>
              <a:ext cx="73819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656073" y="2060848"/>
            <a:ext cx="2876367" cy="2592288"/>
            <a:chOff x="5656073" y="2060848"/>
            <a:chExt cx="2876367" cy="2592288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764965" y="4139555"/>
              <a:ext cx="154124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6692957" y="406640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38734" y="428380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7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In, Cash,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거나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70" name="그룹 69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71" name="직선 연결선 70"/>
            <p:cNvCxnSpPr/>
            <p:nvPr/>
          </p:nvCxnSpPr>
          <p:spPr>
            <a:xfrm>
              <a:off x="1024867" y="3245994"/>
              <a:ext cx="681294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631165" y="318342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703173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H="1">
              <a:off x="3541195" y="3255431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4917881" y="4139555"/>
              <a:ext cx="73819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3" y="980728"/>
            <a:ext cx="8146629" cy="82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656073" y="2060848"/>
            <a:ext cx="2876367" cy="2592288"/>
            <a:chOff x="5656073" y="2060848"/>
            <a:chExt cx="2876367" cy="2592288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205491" y="4139555"/>
              <a:ext cx="137487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7508362" y="406640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54139" y="428380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In,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Asset, 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78719"/>
            <a:ext cx="8136904" cy="83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66" name="직선 연결선 65"/>
            <p:cNvCxnSpPr/>
            <p:nvPr/>
          </p:nvCxnSpPr>
          <p:spPr>
            <a:xfrm flipH="1">
              <a:off x="1024867" y="3500010"/>
              <a:ext cx="678306" cy="66392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9" name="그룹 88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0" name="직선 연결선 9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 flipH="1">
              <a:off x="3548444" y="2780928"/>
              <a:ext cx="1369437" cy="136815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>
              <a:off x="4917881" y="4139555"/>
              <a:ext cx="80624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656073" y="2060848"/>
            <a:ext cx="2876367" cy="2592288"/>
            <a:chOff x="5656073" y="2060848"/>
            <a:chExt cx="2876367" cy="2592288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764965" y="4139555"/>
              <a:ext cx="154124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92957" y="406640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38734" y="428380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3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In,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Asset, 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66" name="직선 연결선 65"/>
            <p:cNvCxnSpPr/>
            <p:nvPr/>
          </p:nvCxnSpPr>
          <p:spPr>
            <a:xfrm flipH="1">
              <a:off x="1024867" y="3500010"/>
              <a:ext cx="678306" cy="66392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9" name="그룹 88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0" name="직선 연결선 9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 flipH="1">
              <a:off x="3548444" y="2780928"/>
              <a:ext cx="1369437" cy="136815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>
              <a:off x="4917881" y="4139555"/>
              <a:ext cx="80624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8244"/>
            <a:ext cx="8136904" cy="80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656073" y="2060848"/>
            <a:ext cx="2876367" cy="2592288"/>
            <a:chOff x="5656073" y="2060848"/>
            <a:chExt cx="2876367" cy="2592288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05491" y="4139555"/>
              <a:ext cx="137487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7508362" y="406640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54139" y="428380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Barrier (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Out,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Cash, 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>
              <a:off x="2401553" y="3256430"/>
              <a:ext cx="664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2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r>
                <a:rPr lang="ko-KR" altLang="en-US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551" y="3191351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401553" y="326335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 flipV="1">
              <a:off x="1032116" y="3256430"/>
              <a:ext cx="1369437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2329545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>
              <a:off x="4917881" y="3255431"/>
              <a:ext cx="664208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0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3256430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크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내려가면서 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작거나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95536"/>
            <a:ext cx="8136904" cy="85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6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Barrier (Up, Out,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Cash, 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174110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크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작거나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95536"/>
            <a:ext cx="8136904" cy="80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>
              <a:off x="1694377" y="3244334"/>
              <a:ext cx="70717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2" y="2195572"/>
              <a:ext cx="89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22369" y="3172326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401553" y="326335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 flipV="1">
              <a:off x="1032117" y="3256431"/>
              <a:ext cx="625665" cy="63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22369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694377" y="326335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401553" y="4139555"/>
              <a:ext cx="70717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2329545" y="316234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32954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5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Single Barrier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75449" y="2790974"/>
            <a:ext cx="2876367" cy="2408107"/>
            <a:chOff x="475449" y="2790974"/>
            <a:chExt cx="2876367" cy="2408107"/>
          </a:xfrm>
        </p:grpSpPr>
        <p:grpSp>
          <p:nvGrpSpPr>
            <p:cNvPr id="12" name="그룹 11"/>
            <p:cNvGrpSpPr/>
            <p:nvPr/>
          </p:nvGrpSpPr>
          <p:grpSpPr>
            <a:xfrm>
              <a:off x="475449" y="2790974"/>
              <a:ext cx="2876367" cy="2408107"/>
              <a:chOff x="215516" y="2204864"/>
              <a:chExt cx="3204356" cy="2720901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7" name="직선 연결선 36"/>
            <p:cNvCxnSpPr/>
            <p:nvPr/>
          </p:nvCxnSpPr>
          <p:spPr>
            <a:xfrm flipV="1">
              <a:off x="2051720" y="3892182"/>
              <a:ext cx="1001881" cy="10018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024867" y="4872992"/>
              <a:ext cx="1026853" cy="739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727660" y="302452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65761" y="2790974"/>
            <a:ext cx="2876367" cy="2408107"/>
            <a:chOff x="3065761" y="2790974"/>
            <a:chExt cx="2876367" cy="2408107"/>
          </a:xfrm>
        </p:grpSpPr>
        <p:grpSp>
          <p:nvGrpSpPr>
            <p:cNvPr id="26" name="그룹 25"/>
            <p:cNvGrpSpPr/>
            <p:nvPr/>
          </p:nvGrpSpPr>
          <p:grpSpPr>
            <a:xfrm>
              <a:off x="3065761" y="2790974"/>
              <a:ext cx="2876367" cy="2408107"/>
              <a:chOff x="215516" y="2204864"/>
              <a:chExt cx="3204356" cy="2720901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>
              <a:off x="3635896" y="3871093"/>
              <a:ext cx="1078120" cy="101668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14016" y="4879205"/>
              <a:ext cx="94205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17972" y="302452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14795" y="5733256"/>
            <a:ext cx="72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Barrier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 옵션을 행사할 권리 발생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136904" cy="79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5656073" y="2790974"/>
            <a:ext cx="2876367" cy="2500440"/>
            <a:chOff x="5656073" y="2790974"/>
            <a:chExt cx="2876367" cy="2500440"/>
          </a:xfrm>
        </p:grpSpPr>
        <p:grpSp>
          <p:nvGrpSpPr>
            <p:cNvPr id="38" name="그룹 37"/>
            <p:cNvGrpSpPr/>
            <p:nvPr/>
          </p:nvGrpSpPr>
          <p:grpSpPr>
            <a:xfrm>
              <a:off x="5656073" y="2790974"/>
              <a:ext cx="2876367" cy="2408107"/>
              <a:chOff x="5656073" y="2790974"/>
              <a:chExt cx="2876367" cy="2408107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5656073" y="2790974"/>
                <a:ext cx="2876367" cy="2408107"/>
                <a:chOff x="5656073" y="2790974"/>
                <a:chExt cx="2876367" cy="2408107"/>
              </a:xfrm>
            </p:grpSpPr>
            <p:cxnSp>
              <p:nvCxnSpPr>
                <p:cNvPr id="44" name="직선 연결선 43"/>
                <p:cNvCxnSpPr/>
                <p:nvPr/>
              </p:nvCxnSpPr>
              <p:spPr>
                <a:xfrm>
                  <a:off x="7212679" y="3874383"/>
                  <a:ext cx="1007188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5828590" y="3689717"/>
                  <a:ext cx="4524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R</a:t>
                  </a:r>
                  <a:endParaRPr lang="ko-KR" altLang="en-US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grpSp>
              <p:nvGrpSpPr>
                <p:cNvPr id="47" name="그룹 46"/>
                <p:cNvGrpSpPr/>
                <p:nvPr/>
              </p:nvGrpSpPr>
              <p:grpSpPr>
                <a:xfrm>
                  <a:off x="5656073" y="2790974"/>
                  <a:ext cx="2876367" cy="2408107"/>
                  <a:chOff x="215516" y="2204864"/>
                  <a:chExt cx="3204356" cy="2720901"/>
                </a:xfrm>
              </p:grpSpPr>
              <p:cxnSp>
                <p:nvCxnSpPr>
                  <p:cNvPr id="49" name="직선 연결선 48"/>
                  <p:cNvCxnSpPr/>
                  <p:nvPr/>
                </p:nvCxnSpPr>
                <p:spPr>
                  <a:xfrm>
                    <a:off x="827584" y="2276872"/>
                    <a:ext cx="0" cy="230425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/>
                  <p:cNvCxnSpPr/>
                  <p:nvPr/>
                </p:nvCxnSpPr>
                <p:spPr>
                  <a:xfrm>
                    <a:off x="827584" y="4581128"/>
                    <a:ext cx="2448272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915816" y="4612786"/>
                    <a:ext cx="504056" cy="3129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latin typeface="나눔스퀘어라운드 Bold" pitchFamily="50" charset="-127"/>
                        <a:ea typeface="나눔스퀘어라운드 Bold" pitchFamily="50" charset="-127"/>
                      </a:rPr>
                      <a:t>S(T)</a:t>
                    </a:r>
                    <a:endParaRPr lang="ko-KR" altLang="en-US" sz="1200" dirty="0">
                      <a:latin typeface="나눔스퀘어라운드 Bold" pitchFamily="50" charset="-127"/>
                      <a:ea typeface="나눔스퀘어라운드 Bold" pitchFamily="50" charset="-127"/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15516" y="2204864"/>
                    <a:ext cx="7560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latin typeface="나눔스퀘어라운드 Bold" pitchFamily="50" charset="-127"/>
                        <a:ea typeface="나눔스퀘어라운드 Bold" pitchFamily="50" charset="-127"/>
                      </a:rPr>
                      <a:t>Payoff</a:t>
                    </a:r>
                    <a:endParaRPr lang="ko-KR" altLang="en-US" sz="1200" dirty="0">
                      <a:latin typeface="나눔스퀘어라운드 Bold" pitchFamily="50" charset="-127"/>
                      <a:ea typeface="나눔스퀘어라운드 Bold" pitchFamily="50" charset="-127"/>
                    </a:endParaRPr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6779573" y="3024520"/>
                  <a:ext cx="952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나눔스퀘어라운드 ExtraBold" pitchFamily="50" charset="-127"/>
                      <a:ea typeface="나눔스퀘어라운드 ExtraBold" pitchFamily="50" charset="-127"/>
                    </a:rPr>
                    <a:t>No Hit</a:t>
                  </a:r>
                  <a:endParaRPr lang="ko-KR" altLang="en-US" dirty="0">
                    <a:latin typeface="나눔스퀘어라운드 ExtraBold" pitchFamily="50" charset="-127"/>
                    <a:ea typeface="나눔스퀘어라운드 ExtraBold" pitchFamily="50" charset="-127"/>
                  </a:endParaRPr>
                </a:p>
              </p:txBody>
            </p:sp>
          </p:grpSp>
          <p:sp>
            <p:nvSpPr>
              <p:cNvPr id="41" name="타원 40"/>
              <p:cNvSpPr/>
              <p:nvPr/>
            </p:nvSpPr>
            <p:spPr>
              <a:xfrm>
                <a:off x="7140671" y="3799085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7212679" y="3892182"/>
                <a:ext cx="0" cy="100188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6986448" y="492208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(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Out, Asset,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 flipV="1">
              <a:off x="4917881" y="2195572"/>
              <a:ext cx="497801" cy="58535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0" y="2195572"/>
              <a:ext cx="90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3481"/>
            <a:ext cx="8136904" cy="82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471497" y="2060848"/>
            <a:ext cx="2876367" cy="2609468"/>
            <a:chOff x="2991777" y="2060848"/>
            <a:chExt cx="2876367" cy="2609468"/>
          </a:xfrm>
        </p:grpSpPr>
        <p:grpSp>
          <p:nvGrpSpPr>
            <p:cNvPr id="58" name="그룹 57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59" name="직선 연결선 58"/>
            <p:cNvCxnSpPr/>
            <p:nvPr/>
          </p:nvCxnSpPr>
          <p:spPr>
            <a:xfrm flipV="1">
              <a:off x="4917881" y="2195572"/>
              <a:ext cx="497801" cy="58535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174110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타원 77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크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내려가면서 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작거나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Out, Asset,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174111" y="2195572"/>
              <a:ext cx="99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3481"/>
            <a:ext cx="8136904" cy="82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 flipV="1">
              <a:off x="1703173" y="2773998"/>
              <a:ext cx="694498" cy="72601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2" y="2195572"/>
              <a:ext cx="89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>
              <a:off x="2397671" y="2773998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2325663" y="2716848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397671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2333427" y="4077072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크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올라가면서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작거나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(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Out,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Cash,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70" name="그룹 69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657782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8243"/>
            <a:ext cx="8136904" cy="80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H="1">
              <a:off x="4210705" y="3255431"/>
              <a:ext cx="70717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174111" y="2195572"/>
              <a:ext cx="1112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4917881" y="4139555"/>
              <a:ext cx="73819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4210705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541195" y="4145259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4138697" y="318635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135155" y="4080400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크거나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3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Out,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Cash,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70" name="그룹 69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71" name="직선 연결선 70"/>
            <p:cNvCxnSpPr/>
            <p:nvPr/>
          </p:nvCxnSpPr>
          <p:spPr>
            <a:xfrm>
              <a:off x="1024867" y="3245994"/>
              <a:ext cx="681294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657782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631165" y="318342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703173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H="1" flipV="1">
              <a:off x="3541195" y="3255431"/>
              <a:ext cx="669510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174110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138697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4210705" y="4139555"/>
              <a:ext cx="144536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4210705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4138697" y="4078597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2" y="983481"/>
            <a:ext cx="8148520" cy="82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크거나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9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Out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Asset, 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657782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r>
                <a:rPr lang="ko-KR" altLang="en-US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3481"/>
            <a:ext cx="8136904" cy="82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크거나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9" name="그룹 88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0" name="직선 연결선 9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 flipH="1">
              <a:off x="4221759" y="2780928"/>
              <a:ext cx="696123" cy="69546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74110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>
              <a:off x="4917881" y="4139555"/>
              <a:ext cx="80624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4206823" y="3476396"/>
              <a:ext cx="0" cy="6833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4138697" y="3404388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H="1">
              <a:off x="3541196" y="4151609"/>
              <a:ext cx="66562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138697" y="407960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 flipV="1">
              <a:off x="3541195" y="3468960"/>
              <a:ext cx="663980" cy="66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54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Out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Asset, 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66" name="직선 연결선 65"/>
            <p:cNvCxnSpPr/>
            <p:nvPr/>
          </p:nvCxnSpPr>
          <p:spPr>
            <a:xfrm flipH="1">
              <a:off x="1024867" y="3500010"/>
              <a:ext cx="678306" cy="66392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657782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78718"/>
            <a:ext cx="8136904" cy="83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올라가면서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크거나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4207162" y="3501008"/>
              <a:ext cx="0" cy="6629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그룹 88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0" name="직선 연결선 9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 flipH="1">
              <a:off x="3548445" y="3501008"/>
              <a:ext cx="648679" cy="64807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74110" y="2195572"/>
              <a:ext cx="1045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138697" y="3429198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>
              <a:off x="4210705" y="4139555"/>
              <a:ext cx="151342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4138697" y="4067547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 flipV="1">
              <a:off x="3543598" y="3494296"/>
              <a:ext cx="667107" cy="67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06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Single Barrier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656073" y="2204864"/>
            <a:ext cx="2876367" cy="2942282"/>
            <a:chOff x="5656073" y="2204864"/>
            <a:chExt cx="2876367" cy="2942282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6205491" y="3288273"/>
              <a:ext cx="210071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28590" y="310360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R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656073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859806" y="4777814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4795" y="5733256"/>
            <a:ext cx="8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Barrier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 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 옵션을 행사할 권리 발생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97165"/>
            <a:ext cx="8208912" cy="80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449" y="2204864"/>
            <a:ext cx="2876367" cy="2942282"/>
            <a:chOff x="475449" y="2204864"/>
            <a:chExt cx="2876367" cy="2942282"/>
          </a:xfrm>
        </p:grpSpPr>
        <p:grpSp>
          <p:nvGrpSpPr>
            <p:cNvPr id="12" name="그룹 11"/>
            <p:cNvGrpSpPr/>
            <p:nvPr/>
          </p:nvGrpSpPr>
          <p:grpSpPr>
            <a:xfrm>
              <a:off x="475449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7" name="직선 연결선 36"/>
            <p:cNvCxnSpPr/>
            <p:nvPr/>
          </p:nvCxnSpPr>
          <p:spPr>
            <a:xfrm flipV="1">
              <a:off x="2051720" y="3306072"/>
              <a:ext cx="1001881" cy="10018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538293" y="4293095"/>
              <a:ext cx="513427" cy="118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657782" y="4777814"/>
              <a:ext cx="89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25489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12062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475656" y="4221088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65761" y="2204864"/>
            <a:ext cx="2876367" cy="2951574"/>
            <a:chOff x="3065761" y="2204864"/>
            <a:chExt cx="2876367" cy="2951574"/>
          </a:xfrm>
        </p:grpSpPr>
        <p:grpSp>
          <p:nvGrpSpPr>
            <p:cNvPr id="26" name="그룹 25"/>
            <p:cNvGrpSpPr/>
            <p:nvPr/>
          </p:nvGrpSpPr>
          <p:grpSpPr>
            <a:xfrm>
              <a:off x="3065761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>
              <a:off x="4174956" y="3793326"/>
              <a:ext cx="539060" cy="50834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14016" y="4293095"/>
              <a:ext cx="94205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61110" y="4787106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87785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48725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4108562" y="3735004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74956" y="3793326"/>
              <a:ext cx="0" cy="5146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9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Single Barrier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656073" y="2204864"/>
            <a:ext cx="2876367" cy="2961620"/>
            <a:chOff x="5656073" y="2204864"/>
            <a:chExt cx="2876367" cy="296162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6205491" y="3288273"/>
              <a:ext cx="210071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28590" y="310360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R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656073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859806" y="479715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4795" y="5733256"/>
            <a:ext cx="8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Barrier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 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 옵션을 행사할 권리 발생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0795" y="1161923"/>
            <a:ext cx="8079637" cy="754909"/>
            <a:chOff x="323527" y="1052736"/>
            <a:chExt cx="8079637" cy="75490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7" y="1052736"/>
              <a:ext cx="8079637" cy="410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412776"/>
              <a:ext cx="8079636" cy="394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475449" y="2204864"/>
            <a:ext cx="2876367" cy="2961620"/>
            <a:chOff x="475449" y="2204864"/>
            <a:chExt cx="2876367" cy="29616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75449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7" name="직선 연결선 36"/>
            <p:cNvCxnSpPr/>
            <p:nvPr/>
          </p:nvCxnSpPr>
          <p:spPr>
            <a:xfrm flipV="1">
              <a:off x="2051720" y="3717032"/>
              <a:ext cx="590921" cy="59092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024867" y="4286882"/>
              <a:ext cx="1026853" cy="739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657782" y="4797152"/>
              <a:ext cx="89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90987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25489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570633" y="3644607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42641" y="3716615"/>
              <a:ext cx="0" cy="5850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065761" y="2204864"/>
            <a:ext cx="2876367" cy="2970912"/>
            <a:chOff x="3065761" y="2204864"/>
            <a:chExt cx="2876367" cy="2970912"/>
          </a:xfrm>
        </p:grpSpPr>
        <p:grpSp>
          <p:nvGrpSpPr>
            <p:cNvPr id="26" name="그룹 25"/>
            <p:cNvGrpSpPr/>
            <p:nvPr/>
          </p:nvGrpSpPr>
          <p:grpSpPr>
            <a:xfrm>
              <a:off x="3065761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>
              <a:off x="3635896" y="3284983"/>
              <a:ext cx="1078120" cy="101668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14016" y="4293095"/>
              <a:ext cx="650072" cy="11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61110" y="4806444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27650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87785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292080" y="4214874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4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Double Barrier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7"/>
            <a:ext cx="806489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5656073" y="2781682"/>
            <a:ext cx="2876367" cy="2942282"/>
            <a:chOff x="5656073" y="2781682"/>
            <a:chExt cx="2876367" cy="29422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6205491" y="3865091"/>
              <a:ext cx="210071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828590" y="3680425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R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656073" y="2781682"/>
              <a:ext cx="2876367" cy="2408107"/>
              <a:chOff x="215516" y="2204864"/>
              <a:chExt cx="3204356" cy="2720901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859806" y="535463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75449" y="2781682"/>
            <a:ext cx="2876367" cy="2942282"/>
            <a:chOff x="475449" y="2781682"/>
            <a:chExt cx="2876367" cy="2942282"/>
          </a:xfrm>
        </p:grpSpPr>
        <p:sp>
          <p:nvSpPr>
            <p:cNvPr id="27" name="TextBox 26"/>
            <p:cNvSpPr txBox="1"/>
            <p:nvPr/>
          </p:nvSpPr>
          <p:spPr>
            <a:xfrm>
              <a:off x="1657782" y="5354632"/>
              <a:ext cx="89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75449" y="2781682"/>
              <a:ext cx="2876367" cy="2519526"/>
              <a:chOff x="475449" y="2781682"/>
              <a:chExt cx="2876367" cy="251952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75449" y="2781682"/>
                <a:ext cx="2876367" cy="2408107"/>
                <a:chOff x="215516" y="2204864"/>
                <a:chExt cx="3204356" cy="2720901"/>
              </a:xfrm>
            </p:grpSpPr>
            <p:cxnSp>
              <p:nvCxnSpPr>
                <p:cNvPr id="7" name="직선 연결선 6"/>
                <p:cNvCxnSpPr/>
                <p:nvPr/>
              </p:nvCxnSpPr>
              <p:spPr>
                <a:xfrm>
                  <a:off x="827584" y="2276872"/>
                  <a:ext cx="0" cy="2304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/>
                <p:cNvCxnSpPr/>
                <p:nvPr/>
              </p:nvCxnSpPr>
              <p:spPr>
                <a:xfrm>
                  <a:off x="827584" y="4581128"/>
                  <a:ext cx="24482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2915816" y="4612786"/>
                  <a:ext cx="504056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S(T)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5516" y="2204864"/>
                  <a:ext cx="756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Payoff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</p:grpSp>
          <p:cxnSp>
            <p:nvCxnSpPr>
              <p:cNvPr id="25" name="직선 연결선 24"/>
              <p:cNvCxnSpPr/>
              <p:nvPr/>
            </p:nvCxnSpPr>
            <p:spPr>
              <a:xfrm>
                <a:off x="1538293" y="4869913"/>
                <a:ext cx="513427" cy="1182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825489" y="4912790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X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12062" y="4912790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L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475656" y="4797906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 flipV="1">
                <a:off x="2051720" y="4278238"/>
                <a:ext cx="590921" cy="590922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642641" y="4277821"/>
                <a:ext cx="0" cy="58505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2570633" y="4221088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411760" y="4931876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U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3065761" y="2781682"/>
            <a:ext cx="2876367" cy="2951574"/>
            <a:chOff x="3065761" y="2781682"/>
            <a:chExt cx="2876367" cy="2951574"/>
          </a:xfrm>
        </p:grpSpPr>
        <p:sp>
          <p:nvSpPr>
            <p:cNvPr id="28" name="TextBox 27"/>
            <p:cNvSpPr txBox="1"/>
            <p:nvPr/>
          </p:nvSpPr>
          <p:spPr>
            <a:xfrm>
              <a:off x="4361110" y="5363924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065761" y="2781682"/>
              <a:ext cx="2876367" cy="2510234"/>
              <a:chOff x="3065761" y="2781682"/>
              <a:chExt cx="2876367" cy="251023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3065761" y="2781682"/>
                <a:ext cx="2876367" cy="2408107"/>
                <a:chOff x="215516" y="2204864"/>
                <a:chExt cx="3204356" cy="2720901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827584" y="2276872"/>
                  <a:ext cx="0" cy="2304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827584" y="4581128"/>
                  <a:ext cx="24482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2915816" y="4612786"/>
                  <a:ext cx="504056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S(T)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15516" y="2204864"/>
                  <a:ext cx="756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Payoff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</p:grpSp>
          <p:cxnSp>
            <p:nvCxnSpPr>
              <p:cNvPr id="24" name="직선 연결선 23"/>
              <p:cNvCxnSpPr/>
              <p:nvPr/>
            </p:nvCxnSpPr>
            <p:spPr>
              <a:xfrm>
                <a:off x="4174956" y="4370144"/>
                <a:ext cx="539060" cy="508344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551586" y="4912790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X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948725" y="4912790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L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108562" y="4311822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4174956" y="4370144"/>
                <a:ext cx="0" cy="51462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714016" y="4875373"/>
                <a:ext cx="650072" cy="118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>
                <a:off x="5292080" y="4797152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27650" y="4922584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U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814795" y="5733256"/>
            <a:ext cx="8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Barrier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 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 옵션을 행사할 권리 발생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7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Double Barrier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14795" y="5733256"/>
            <a:ext cx="8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Barrier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 옵션을 행사할 권리 발생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136904" cy="7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449" y="2204864"/>
            <a:ext cx="2876367" cy="2673587"/>
            <a:chOff x="475449" y="2204864"/>
            <a:chExt cx="2876367" cy="2673587"/>
          </a:xfrm>
        </p:grpSpPr>
        <p:grpSp>
          <p:nvGrpSpPr>
            <p:cNvPr id="45" name="그룹 44"/>
            <p:cNvGrpSpPr/>
            <p:nvPr/>
          </p:nvGrpSpPr>
          <p:grpSpPr>
            <a:xfrm>
              <a:off x="475449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62" name="직선 연결선 61"/>
            <p:cNvCxnSpPr/>
            <p:nvPr/>
          </p:nvCxnSpPr>
          <p:spPr>
            <a:xfrm flipV="1">
              <a:off x="2051720" y="3306072"/>
              <a:ext cx="1001881" cy="10018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1024867" y="4286882"/>
              <a:ext cx="1026853" cy="739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657783" y="450911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65761" y="2204864"/>
            <a:ext cx="2876367" cy="2673587"/>
            <a:chOff x="3065761" y="2204864"/>
            <a:chExt cx="2876367" cy="2673587"/>
          </a:xfrm>
        </p:grpSpPr>
        <p:grpSp>
          <p:nvGrpSpPr>
            <p:cNvPr id="52" name="그룹 51"/>
            <p:cNvGrpSpPr/>
            <p:nvPr/>
          </p:nvGrpSpPr>
          <p:grpSpPr>
            <a:xfrm>
              <a:off x="3065761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63" name="직선 연결선 62"/>
            <p:cNvCxnSpPr/>
            <p:nvPr/>
          </p:nvCxnSpPr>
          <p:spPr>
            <a:xfrm>
              <a:off x="3635896" y="3284983"/>
              <a:ext cx="1078120" cy="101668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4714016" y="4293095"/>
              <a:ext cx="94205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361110" y="450911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656073" y="2204864"/>
            <a:ext cx="2876367" cy="2673587"/>
            <a:chOff x="5656073" y="2204864"/>
            <a:chExt cx="2876367" cy="267358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815657" y="3288273"/>
              <a:ext cx="109849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828590" y="310360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R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5656073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6859806" y="4509119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88224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L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77715" y="434512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U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749263" y="321626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>
              <a:off x="6815657" y="3278699"/>
              <a:ext cx="5614" cy="10081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7841901" y="321626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7908295" y="3278699"/>
              <a:ext cx="5614" cy="10081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5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Range Binary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0" y="1055626"/>
            <a:ext cx="8136904" cy="76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기초자산가격이 최초부터 만기까지 두 장벽 사이에 있으면 만기에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C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지급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장벽을 하나라도 도달하게 되면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0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5067" y="2241606"/>
            <a:ext cx="2876367" cy="2655932"/>
            <a:chOff x="655067" y="2241606"/>
            <a:chExt cx="2876367" cy="2655932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140349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C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55067" y="2241606"/>
              <a:ext cx="2876367" cy="2408107"/>
              <a:chOff x="215516" y="2204864"/>
              <a:chExt cx="3204356" cy="2720901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2" name="직선 연결선 11"/>
            <p:cNvCxnSpPr/>
            <p:nvPr/>
          </p:nvCxnSpPr>
          <p:spPr>
            <a:xfrm>
              <a:off x="1893031" y="3288273"/>
              <a:ext cx="734753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821023" y="321626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55776" y="321626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204485" y="4328264"/>
              <a:ext cx="68854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627784" y="4332567"/>
              <a:ext cx="734753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893031" y="3288273"/>
              <a:ext cx="0" cy="10564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628515" y="3282057"/>
              <a:ext cx="0" cy="10564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1821023" y="42522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550157" y="42664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1266" y="45091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L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1760" y="452820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U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7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4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3" y="1040704"/>
            <a:ext cx="4068454" cy="82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45" y="1040702"/>
            <a:ext cx="3989822" cy="86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48" name="그룹 2047"/>
          <p:cNvGrpSpPr/>
          <p:nvPr/>
        </p:nvGrpSpPr>
        <p:grpSpPr>
          <a:xfrm>
            <a:off x="683568" y="2220115"/>
            <a:ext cx="2876367" cy="2618084"/>
            <a:chOff x="683568" y="2260368"/>
            <a:chExt cx="2876367" cy="2618084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283345" y="3343777"/>
              <a:ext cx="105035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56085" y="3159111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683568" y="2260368"/>
              <a:ext cx="2876367" cy="2408107"/>
              <a:chOff x="215516" y="2204864"/>
              <a:chExt cx="3204356" cy="2720901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057114" y="45091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237749" y="4350815"/>
              <a:ext cx="111851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207486" y="4293096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283345" y="3343777"/>
              <a:ext cx="0" cy="10150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217011" y="3271769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9" name="그룹 2048"/>
          <p:cNvGrpSpPr/>
          <p:nvPr/>
        </p:nvGrpSpPr>
        <p:grpSpPr>
          <a:xfrm>
            <a:off x="5224025" y="2220115"/>
            <a:ext cx="2876367" cy="2618084"/>
            <a:chOff x="5224025" y="2220115"/>
            <a:chExt cx="2876367" cy="2618084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872280" y="4304150"/>
              <a:ext cx="105035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96542" y="311885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224025" y="2220115"/>
              <a:ext cx="2876367" cy="2408107"/>
              <a:chOff x="215516" y="2204864"/>
              <a:chExt cx="3204356" cy="2720901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597571" y="446886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773443" y="3313548"/>
              <a:ext cx="105035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6747943" y="4252843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823802" y="3303524"/>
              <a:ext cx="0" cy="10150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6757468" y="3231516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Cash-or-Nothing Call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경우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</a:p>
          <a:p>
            <a:pPr marL="285750" indent="-285750">
              <a:buFont typeface="Symbol"/>
              <a:buChar char="Þ"/>
            </a:pP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Cash-or-Nothing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Put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경우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7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653</TotalTime>
  <Words>1787</Words>
  <Application>Microsoft Office PowerPoint</Application>
  <PresentationFormat>화면 슬라이드 쇼(4:3)</PresentationFormat>
  <Paragraphs>563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cyshin</dc:creator>
  <cp:lastModifiedBy>cyshin</cp:lastModifiedBy>
  <cp:revision>44</cp:revision>
  <dcterms:created xsi:type="dcterms:W3CDTF">2021-01-29T02:22:15Z</dcterms:created>
  <dcterms:modified xsi:type="dcterms:W3CDTF">2021-02-24T06:18:27Z</dcterms:modified>
</cp:coreProperties>
</file>