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6" r:id="rId16"/>
    <p:sldId id="261" r:id="rId17"/>
    <p:sldId id="262" r:id="rId18"/>
    <p:sldId id="263" r:id="rId19"/>
    <p:sldId id="264" r:id="rId20"/>
  </p:sldIdLst>
  <p:sldSz cx="12192000" cy="6858000"/>
  <p:notesSz cx="6858000" cy="9144000"/>
  <p:embeddedFontLst>
    <p:embeddedFont>
      <p:font typeface="나눔스퀘어라운드 ExtraBold" pitchFamily="50" charset="-127"/>
      <p:bold r:id="rId22"/>
    </p:embeddedFont>
    <p:embeddedFont>
      <p:font typeface="KoPubWorld돋움체 Light" charset="-127"/>
      <p:regular r:id="rId23"/>
    </p:embeddedFont>
    <p:embeddedFont>
      <p:font typeface="KoPubWorld돋움체 Bold" charset="-127"/>
      <p:bold r:id="rId24"/>
    </p:embeddedFont>
    <p:embeddedFont>
      <p:font typeface="맑은 고딕" pitchFamily="50" charset="-127"/>
      <p:regular r:id="rId25"/>
      <p:bold r:id="rId26"/>
    </p:embeddedFont>
    <p:embeddedFont>
      <p:font typeface="나눔스퀘어라운드 Bold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85EFE2"/>
    <a:srgbClr val="64DECF"/>
    <a:srgbClr val="36D2CE"/>
    <a:srgbClr val="0CDCC8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-426" y="-15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C5692-2AE4-4E1A-AE3B-D547397B3AD0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D0586-F98B-4A46-B8B5-C00ED41DA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73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시장에서 </a:t>
            </a:r>
            <a:r>
              <a:rPr lang="ko-KR" altLang="en-US" dirty="0" err="1" smtClean="0"/>
              <a:t>단기물에</a:t>
            </a:r>
            <a:r>
              <a:rPr lang="ko-KR" altLang="en-US" dirty="0" smtClean="0"/>
              <a:t> 대한 수요가 높으면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높은 금리를 내서라도 당장 돈이 필요하다는 의미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시장에서 </a:t>
            </a:r>
            <a:r>
              <a:rPr lang="ko-KR" altLang="en-US" baseline="0" dirty="0" err="1" smtClean="0"/>
              <a:t>장기물에</a:t>
            </a:r>
            <a:r>
              <a:rPr lang="ko-KR" altLang="en-US" baseline="0" dirty="0" smtClean="0"/>
              <a:t> 대한 수요가 높으면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안정추구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더 낮은 금리를 줘도 돈을 묻어 두겠다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D0586-F98B-4A46-B8B5-C00ED41DAE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5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2465963" y="2637628"/>
            <a:ext cx="54874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금리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채권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,</a:t>
            </a:r>
            <a:r>
              <a:rPr lang="ko-KR" altLang="en-US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 </a:t>
            </a:r>
            <a:r>
              <a:rPr lang="en-US" altLang="ko-KR" sz="6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charset="-127"/>
              </a:rPr>
              <a:t>FRN </a:t>
            </a:r>
            <a:endParaRPr lang="ko-KR" altLang="en-US" sz="6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2593577" y="2256180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2593577" y="2213768"/>
            <a:ext cx="309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금융 상품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31247" y="1828799"/>
            <a:ext cx="4102269" cy="4386944"/>
            <a:chOff x="861967" y="1681843"/>
            <a:chExt cx="4102269" cy="438694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1247" y="1681843"/>
              <a:ext cx="1646639" cy="58782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/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861968" y="2759529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861967" y="4120244"/>
              <a:ext cx="1985195" cy="751114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제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3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?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8" idx="2"/>
              <a:endCxn id="11" idx="0"/>
            </p:cNvCxnSpPr>
            <p:nvPr/>
          </p:nvCxnSpPr>
          <p:spPr>
            <a:xfrm flipH="1">
              <a:off x="1854565" y="3510643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1869445" y="4871358"/>
              <a:ext cx="1" cy="60960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844266" y="3140530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2847163" y="4495801"/>
              <a:ext cx="470434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7" idx="2"/>
            </p:cNvCxnSpPr>
            <p:nvPr/>
          </p:nvCxnSpPr>
          <p:spPr>
            <a:xfrm flipH="1">
              <a:off x="1854564" y="2269671"/>
              <a:ext cx="3" cy="48985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3314700" y="2846616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무보증사채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3317597" y="4201887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담보부사채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46126" y="5480959"/>
              <a:ext cx="1646639" cy="587828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보증사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11202" y="3630777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11202" y="499149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4266" y="4104308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7163" y="275913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cxnSp>
        <p:nvCxnSpPr>
          <p:cNvPr id="34" name="직선 연결선 33"/>
          <p:cNvCxnSpPr/>
          <p:nvPr/>
        </p:nvCxnSpPr>
        <p:spPr>
          <a:xfrm>
            <a:off x="6096000" y="1165161"/>
            <a:ext cx="0" cy="5225143"/>
          </a:xfrm>
          <a:prstGeom prst="line">
            <a:avLst/>
          </a:prstGeom>
          <a:ln>
            <a:solidFill>
              <a:srgbClr val="64DEC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6622302" y="4267200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콜옵션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부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9757388" y="4305299"/>
            <a:ext cx="1646639" cy="587828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풋옵션부사채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6622302" y="2678279"/>
            <a:ext cx="4781725" cy="751113"/>
            <a:chOff x="6367729" y="1812475"/>
            <a:chExt cx="4781725" cy="751113"/>
          </a:xfrm>
        </p:grpSpPr>
        <p:sp>
          <p:nvSpPr>
            <p:cNvPr id="38" name="타원 37"/>
            <p:cNvSpPr/>
            <p:nvPr/>
          </p:nvSpPr>
          <p:spPr>
            <a:xfrm>
              <a:off x="6367729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발행</a:t>
              </a:r>
              <a:r>
                <a:rPr lang="ko-KR" altLang="en-US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9712126" y="1812475"/>
              <a:ext cx="1437328" cy="7511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투자자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8275625" y="1902281"/>
              <a:ext cx="1015332" cy="571500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권리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2" name="직선 연결선 41"/>
            <p:cNvCxnSpPr>
              <a:stCxn id="38" idx="6"/>
              <a:endCxn id="40" idx="1"/>
            </p:cNvCxnSpPr>
            <p:nvPr/>
          </p:nvCxnSpPr>
          <p:spPr>
            <a:xfrm flipV="1">
              <a:off x="7805057" y="2188031"/>
              <a:ext cx="470568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40" idx="3"/>
              <a:endCxn id="39" idx="2"/>
            </p:cNvCxnSpPr>
            <p:nvPr/>
          </p:nvCxnSpPr>
          <p:spPr>
            <a:xfrm>
              <a:off x="9290957" y="2188031"/>
              <a:ext cx="421169" cy="1"/>
            </a:xfrm>
            <a:prstGeom prst="line">
              <a:avLst/>
            </a:prstGeom>
            <a:ln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74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13147"/>
              </p:ext>
            </p:extLst>
          </p:nvPr>
        </p:nvGraphicFramePr>
        <p:xfrm>
          <a:off x="557400" y="1224650"/>
          <a:ext cx="110772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300"/>
                <a:gridCol w="2769300"/>
                <a:gridCol w="2769300"/>
                <a:gridCol w="2769300"/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전환사채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신주인수권부 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교환사채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 대상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신주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발행회사 보유 주식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자금유입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O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X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권리행사 시 </a:t>
                      </a:r>
                      <a:r>
                        <a:rPr lang="ko-KR" altLang="en-US" sz="19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사채권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 존속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존속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주식취득 권리의 거래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채권과 인수권 분리 거래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채권 자체만 거래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재무구조 변경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자산증가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자본증가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부채감소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자산감소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주주효력발생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전환청구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신주대금 납입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교환청구 시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발생사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일반 회사채보다 낮은 이자율로 발행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주식 전환 시 원리금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신주인수권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추가자금 유입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교환권 행사 시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원리금 상환의무 소멸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[ </a:t>
                      </a:r>
                      <a:r>
                        <a:rPr lang="ko-KR" altLang="en-US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투자자 </a:t>
                      </a:r>
                      <a:r>
                        <a:rPr lang="en-US" altLang="ko-KR" sz="19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] </a:t>
                      </a:r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전환권 행사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신주인수권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행사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상승 시 교환권 행사 </a:t>
                      </a:r>
                      <a:endParaRPr lang="en-US" altLang="ko-KR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추가적인 자본이득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주가 정체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·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하락 시 만기까지 채권 보유 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-&gt;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만기보장 수익률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3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4684071" cy="830997"/>
            <a:chOff x="3819245" y="188165"/>
            <a:chExt cx="468407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9002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이자지급방법에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4913754" y="2340903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이표</a:t>
            </a:r>
            <a:r>
              <a:rPr lang="ko-KR" altLang="en-US" sz="2400" dirty="0" err="1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0725" y="3319470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복리채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177642" y="3319472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단리채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80273" y="1243933"/>
            <a:ext cx="3400641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단리로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계산되어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이자와 원금을 지급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39040" y="4809004"/>
            <a:ext cx="3241874" cy="14101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에서 할인율 만큼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이미 할인된 가격으로 구매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77885" y="4809004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이자가 이자지급기간 동안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복리로 재투자되는 채권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13753" y="4298041"/>
            <a:ext cx="2005263" cy="97856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할인채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77885" y="1243933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일정 이자기간마다 이자지급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만기에 원금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이자 지급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8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상환기간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,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모집방법에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96574"/>
              </p:ext>
            </p:extLst>
          </p:nvPr>
        </p:nvGraphicFramePr>
        <p:xfrm>
          <a:off x="293915" y="2744402"/>
          <a:ext cx="6139542" cy="2944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514"/>
                <a:gridCol w="2046514"/>
                <a:gridCol w="2046514"/>
              </a:tblGrid>
              <a:tr h="6845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단기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(Bill)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중기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(Note)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장기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(Bond)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219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이하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~ 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5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이상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  <a:tr h="15384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통안채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 </a:t>
                      </a:r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 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지역 개발 채권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회사채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국고채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년 만기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국민주택 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2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종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20405"/>
              </p:ext>
            </p:extLst>
          </p:nvPr>
        </p:nvGraphicFramePr>
        <p:xfrm>
          <a:off x="6580413" y="2743200"/>
          <a:ext cx="4934858" cy="293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429"/>
                <a:gridCol w="2467429"/>
              </a:tblGrid>
              <a:tr h="6857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공모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사모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253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발행주체가 불특정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다수에게 채권을 매각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직접발행과 간접발행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직접모집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간접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: 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위탁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총액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잔액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발행자가 인수기관과 인수</a:t>
                      </a:r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</a:t>
                      </a: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인도 계약을 맺어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제반 절차를 직접 </a:t>
                      </a:r>
                      <a:endParaRPr lang="en-US" altLang="ko-KR" sz="200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  <a:p>
                      <a:pPr algn="l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수행하는 형태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2530031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상환기간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78269" y="1545762"/>
            <a:ext cx="1646639" cy="58782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모집방법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9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5418857" cy="830997"/>
            <a:chOff x="3819245" y="188165"/>
            <a:chExt cx="541885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4635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 이자계산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594593" y="1613806"/>
            <a:ext cx="3168466" cy="4953001"/>
            <a:chOff x="711577" y="1206499"/>
            <a:chExt cx="3168466" cy="4953001"/>
          </a:xfrm>
        </p:grpSpPr>
        <p:sp>
          <p:nvSpPr>
            <p:cNvPr id="32" name="순서도: 판단 31"/>
            <p:cNvSpPr/>
            <p:nvPr/>
          </p:nvSpPr>
          <p:spPr>
            <a:xfrm>
              <a:off x="1028351" y="1975756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D1=31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32" idx="2"/>
              <a:endCxn id="8" idx="0"/>
            </p:cNvCxnSpPr>
            <p:nvPr/>
          </p:nvCxnSpPr>
          <p:spPr>
            <a:xfrm>
              <a:off x="2020949" y="2447925"/>
              <a:ext cx="2709" cy="2304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4" idx="0"/>
            </p:cNvCxnSpPr>
            <p:nvPr/>
          </p:nvCxnSpPr>
          <p:spPr>
            <a:xfrm flipH="1">
              <a:off x="2038725" y="3800473"/>
              <a:ext cx="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2023847" y="1730827"/>
              <a:ext cx="0" cy="2449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038728" y="3731921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1577" y="186699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162050" y="2678371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D1=30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6" name="직선 화살표 연결선 45"/>
            <p:cNvCxnSpPr>
              <a:stCxn id="8" idx="2"/>
              <a:endCxn id="85" idx="0"/>
            </p:cNvCxnSpPr>
            <p:nvPr/>
          </p:nvCxnSpPr>
          <p:spPr>
            <a:xfrm flipH="1">
              <a:off x="2020948" y="3086100"/>
              <a:ext cx="2710" cy="2422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038726" y="234038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53" name="꺾인 연결선 52"/>
            <p:cNvCxnSpPr>
              <a:stCxn id="32" idx="1"/>
              <a:endCxn id="85" idx="1"/>
            </p:cNvCxnSpPr>
            <p:nvPr/>
          </p:nvCxnSpPr>
          <p:spPr>
            <a:xfrm rot="10800000" flipV="1">
              <a:off x="1028351" y="2211841"/>
              <a:ext cx="1" cy="13525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순서도: 처리 83"/>
            <p:cNvSpPr/>
            <p:nvPr/>
          </p:nvSpPr>
          <p:spPr>
            <a:xfrm>
              <a:off x="1177117" y="4105273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D2=30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85" name="순서도: 판단 84"/>
            <p:cNvSpPr/>
            <p:nvPr/>
          </p:nvSpPr>
          <p:spPr>
            <a:xfrm>
              <a:off x="1028350" y="3328304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D2=31 &amp;</a:t>
              </a:r>
            </a:p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D1&gt;=30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91" name="직선 화살표 연결선 90"/>
            <p:cNvCxnSpPr>
              <a:stCxn id="84" idx="2"/>
              <a:endCxn id="95" idx="0"/>
            </p:cNvCxnSpPr>
            <p:nvPr/>
          </p:nvCxnSpPr>
          <p:spPr>
            <a:xfrm>
              <a:off x="2038725" y="4513002"/>
              <a:ext cx="1817" cy="3062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순서도: 처리 94"/>
            <p:cNvSpPr/>
            <p:nvPr/>
          </p:nvSpPr>
          <p:spPr>
            <a:xfrm>
              <a:off x="1104550" y="4819234"/>
              <a:ext cx="1871983" cy="61196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NOD = (Y2-Y1)*360 + (M2-M1)*30 + (D2-D1)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851343" y="3225415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99" name="꺾인 연결선 98"/>
            <p:cNvCxnSpPr>
              <a:stCxn id="85" idx="3"/>
              <a:endCxn id="95" idx="3"/>
            </p:cNvCxnSpPr>
            <p:nvPr/>
          </p:nvCxnSpPr>
          <p:spPr>
            <a:xfrm flipH="1">
              <a:off x="2976533" y="3564389"/>
              <a:ext cx="37012" cy="1560828"/>
            </a:xfrm>
            <a:prstGeom prst="bentConnector3">
              <a:avLst>
                <a:gd name="adj1" fmla="val -617638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순서도: 수행의 시작/종료 109"/>
            <p:cNvSpPr/>
            <p:nvPr/>
          </p:nvSpPr>
          <p:spPr>
            <a:xfrm>
              <a:off x="1017283" y="5668702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NOD/360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11" name="순서도: 수행의 시작/종료 110"/>
            <p:cNvSpPr/>
            <p:nvPr/>
          </p:nvSpPr>
          <p:spPr>
            <a:xfrm>
              <a:off x="1177117" y="1206499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Y1,M1,D1,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Y2,M2,D2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16" name="직선 화살표 연결선 115"/>
            <p:cNvCxnSpPr>
              <a:stCxn id="95" idx="2"/>
              <a:endCxn id="110" idx="0"/>
            </p:cNvCxnSpPr>
            <p:nvPr/>
          </p:nvCxnSpPr>
          <p:spPr>
            <a:xfrm flipH="1">
              <a:off x="2039633" y="5431199"/>
              <a:ext cx="909" cy="2375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그룹 121"/>
          <p:cNvGrpSpPr/>
          <p:nvPr/>
        </p:nvGrpSpPr>
        <p:grpSpPr>
          <a:xfrm>
            <a:off x="4905886" y="1613806"/>
            <a:ext cx="3168466" cy="4953001"/>
            <a:chOff x="711577" y="1206499"/>
            <a:chExt cx="3168466" cy="4953001"/>
          </a:xfrm>
        </p:grpSpPr>
        <p:sp>
          <p:nvSpPr>
            <p:cNvPr id="123" name="순서도: 판단 122"/>
            <p:cNvSpPr/>
            <p:nvPr/>
          </p:nvSpPr>
          <p:spPr>
            <a:xfrm>
              <a:off x="1028351" y="1975756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D1=31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24" name="직선 화살표 연결선 123"/>
            <p:cNvCxnSpPr>
              <a:stCxn id="123" idx="2"/>
              <a:endCxn id="129" idx="0"/>
            </p:cNvCxnSpPr>
            <p:nvPr/>
          </p:nvCxnSpPr>
          <p:spPr>
            <a:xfrm>
              <a:off x="2020949" y="2447925"/>
              <a:ext cx="2709" cy="23044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endCxn id="133" idx="0"/>
            </p:cNvCxnSpPr>
            <p:nvPr/>
          </p:nvCxnSpPr>
          <p:spPr>
            <a:xfrm flipH="1">
              <a:off x="2038725" y="3800473"/>
              <a:ext cx="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>
              <a:off x="2023847" y="1730827"/>
              <a:ext cx="0" cy="24492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2038728" y="3731921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11577" y="186699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9" name="순서도: 처리 128"/>
            <p:cNvSpPr/>
            <p:nvPr/>
          </p:nvSpPr>
          <p:spPr>
            <a:xfrm>
              <a:off x="1162050" y="2678371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D1=30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30" name="직선 화살표 연결선 129"/>
            <p:cNvCxnSpPr>
              <a:stCxn id="129" idx="2"/>
              <a:endCxn id="134" idx="0"/>
            </p:cNvCxnSpPr>
            <p:nvPr/>
          </p:nvCxnSpPr>
          <p:spPr>
            <a:xfrm flipH="1">
              <a:off x="2020948" y="3086100"/>
              <a:ext cx="2710" cy="24220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2038726" y="2340382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yes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32" name="꺾인 연결선 131"/>
            <p:cNvCxnSpPr>
              <a:stCxn id="123" idx="1"/>
              <a:endCxn id="134" idx="1"/>
            </p:cNvCxnSpPr>
            <p:nvPr/>
          </p:nvCxnSpPr>
          <p:spPr>
            <a:xfrm rot="10800000" flipV="1">
              <a:off x="1028351" y="2211841"/>
              <a:ext cx="1" cy="1352548"/>
            </a:xfrm>
            <a:prstGeom prst="bentConnector3">
              <a:avLst>
                <a:gd name="adj1" fmla="val 22860100000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순서도: 처리 132"/>
            <p:cNvSpPr/>
            <p:nvPr/>
          </p:nvSpPr>
          <p:spPr>
            <a:xfrm>
              <a:off x="1177117" y="4105273"/>
              <a:ext cx="1723216" cy="407729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D2=30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34" name="순서도: 판단 133"/>
            <p:cNvSpPr/>
            <p:nvPr/>
          </p:nvSpPr>
          <p:spPr>
            <a:xfrm>
              <a:off x="1028350" y="3328304"/>
              <a:ext cx="1985195" cy="472169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D2=31</a:t>
              </a:r>
            </a:p>
          </p:txBody>
        </p:sp>
        <p:cxnSp>
          <p:nvCxnSpPr>
            <p:cNvPr id="135" name="직선 화살표 연결선 134"/>
            <p:cNvCxnSpPr>
              <a:stCxn id="133" idx="2"/>
              <a:endCxn id="136" idx="0"/>
            </p:cNvCxnSpPr>
            <p:nvPr/>
          </p:nvCxnSpPr>
          <p:spPr>
            <a:xfrm>
              <a:off x="2038725" y="4513002"/>
              <a:ext cx="1817" cy="3062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순서도: 처리 135"/>
            <p:cNvSpPr/>
            <p:nvPr/>
          </p:nvSpPr>
          <p:spPr>
            <a:xfrm>
              <a:off x="1104550" y="4819234"/>
              <a:ext cx="1871983" cy="611965"/>
            </a:xfrm>
            <a:prstGeom prst="flowChart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NOD = (Y2-Y1)*360 + (M2-M1)*30 + (D2-D1)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51343" y="3225415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38" name="꺾인 연결선 137"/>
            <p:cNvCxnSpPr>
              <a:stCxn id="134" idx="3"/>
              <a:endCxn id="136" idx="3"/>
            </p:cNvCxnSpPr>
            <p:nvPr/>
          </p:nvCxnSpPr>
          <p:spPr>
            <a:xfrm flipH="1">
              <a:off x="2976533" y="3564389"/>
              <a:ext cx="37012" cy="1560828"/>
            </a:xfrm>
            <a:prstGeom prst="bentConnector3">
              <a:avLst>
                <a:gd name="adj1" fmla="val -617638"/>
              </a:avLst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순서도: 수행의 시작/종료 138"/>
            <p:cNvSpPr/>
            <p:nvPr/>
          </p:nvSpPr>
          <p:spPr>
            <a:xfrm>
              <a:off x="1017283" y="5668702"/>
              <a:ext cx="2044700" cy="490798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NOD/360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40" name="순서도: 수행의 시작/종료 139"/>
            <p:cNvSpPr/>
            <p:nvPr/>
          </p:nvSpPr>
          <p:spPr>
            <a:xfrm>
              <a:off x="1177117" y="1206499"/>
              <a:ext cx="1674226" cy="524327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Y1,M1,D1,</a:t>
              </a:r>
            </a:p>
            <a:p>
              <a:pPr algn="ctr"/>
              <a:r>
                <a:rPr lang="en-US" altLang="ko-KR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Y2,M2,D2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141" name="직선 화살표 연결선 140"/>
            <p:cNvCxnSpPr>
              <a:stCxn id="136" idx="2"/>
              <a:endCxn id="139" idx="0"/>
            </p:cNvCxnSpPr>
            <p:nvPr/>
          </p:nvCxnSpPr>
          <p:spPr>
            <a:xfrm flipH="1">
              <a:off x="2039633" y="5431199"/>
              <a:ext cx="909" cy="23750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627743" y="1175657"/>
            <a:ext cx="22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</a:t>
            </a:r>
            <a:r>
              <a:rPr lang="en-US" altLang="ko-KR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.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30/360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11329" y="1175657"/>
            <a:ext cx="22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30E/360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94915" y="1175657"/>
            <a:ext cx="22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30/360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설명을 입력하세요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6772CAD-D3BF-45B3-9598-E76B4DF1AE88}"/>
              </a:ext>
            </a:extLst>
          </p:cNvPr>
          <p:cNvSpPr txBox="1"/>
          <p:nvPr/>
        </p:nvSpPr>
        <p:spPr>
          <a:xfrm>
            <a:off x="1676359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01A833D-B967-4C52-872C-491730BAC9D3}"/>
              </a:ext>
            </a:extLst>
          </p:cNvPr>
          <p:cNvSpPr txBox="1"/>
          <p:nvPr/>
        </p:nvSpPr>
        <p:spPr>
          <a:xfrm>
            <a:off x="4827063" y="4581198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AE2228-20A0-40A8-A22F-D90296298EB0}"/>
              </a:ext>
            </a:extLst>
          </p:cNvPr>
          <p:cNvSpPr txBox="1"/>
          <p:nvPr/>
        </p:nvSpPr>
        <p:spPr>
          <a:xfrm>
            <a:off x="7977767" y="4581197"/>
            <a:ext cx="25378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입력하세요</a:t>
            </a: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9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네 번째 소제목을</a:t>
              </a:r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입력해주세요</a:t>
              </a: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소제목에 대한 설명을 간략히 적어주세요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241959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3CAB183-DEA4-4560-B11D-01DCD66BDF6D}"/>
              </a:ext>
            </a:extLst>
          </p:cNvPr>
          <p:cNvSpPr txBox="1"/>
          <p:nvPr/>
        </p:nvSpPr>
        <p:spPr>
          <a:xfrm>
            <a:off x="5224589" y="2431323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060B323-B658-4AFE-8D3D-E1D8D4538DE4}"/>
              </a:ext>
            </a:extLst>
          </p:cNvPr>
          <p:cNvSpPr txBox="1"/>
          <p:nvPr/>
        </p:nvSpPr>
        <p:spPr>
          <a:xfrm>
            <a:off x="5224589" y="3778260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BFDB4A78-55EC-4492-8CD9-875ABA6501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08" y="3752460"/>
            <a:ext cx="525558" cy="525558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C31294A-7DC5-47B9-AC90-66BBE0915C49}"/>
              </a:ext>
            </a:extLst>
          </p:cNvPr>
          <p:cNvSpPr txBox="1"/>
          <p:nvPr/>
        </p:nvSpPr>
        <p:spPr>
          <a:xfrm>
            <a:off x="5224589" y="5100736"/>
            <a:ext cx="3267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219" y="5064544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70E2063-BD2C-4277-88FF-B16E9EA8ADE2}"/>
              </a:ext>
            </a:extLst>
          </p:cNvPr>
          <p:cNvSpPr txBox="1"/>
          <p:nvPr/>
        </p:nvSpPr>
        <p:spPr>
          <a:xfrm>
            <a:off x="752627" y="1082245"/>
            <a:ext cx="2420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64DEC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텍스트를</a:t>
            </a:r>
            <a:endParaRPr lang="en-US" altLang="ko-KR" sz="4000" dirty="0">
              <a:solidFill>
                <a:srgbClr val="64DECF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A20CBF4-01B1-4295-A450-DC73516C7A26}"/>
              </a:ext>
            </a:extLst>
          </p:cNvPr>
          <p:cNvSpPr txBox="1"/>
          <p:nvPr/>
        </p:nvSpPr>
        <p:spPr>
          <a:xfrm>
            <a:off x="752627" y="2878363"/>
            <a:ext cx="3267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이미지에 대한 설명을 입력하는 공간입니다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6118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charset="-127"/>
                <a:ea typeface="KoPubWorld돋움체 Light" charset="-127"/>
                <a:cs typeface="KoPubWorld돋움체 Light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나눔스퀘어라운드 ExtraBold" pitchFamily="50" charset="-127"/>
              <a:ea typeface="나눔스퀘어라운드 ExtraBold" pitchFamily="50" charset="-127"/>
              <a:cs typeface="KoPubWorld돋움체 Bold" panose="00000800000000000000" pitchFamily="2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92530" y="1757375"/>
            <a:ext cx="2909454" cy="1786534"/>
            <a:chOff x="1092530" y="1757375"/>
            <a:chExt cx="2909454" cy="17865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1410218" y="1757375"/>
              <a:ext cx="1803325" cy="830997"/>
              <a:chOff x="6454034" y="2598003"/>
              <a:chExt cx="1803325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 smtClean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금</a:t>
                </a:r>
                <a:r>
                  <a:rPr lang="ko-KR" altLang="en-US" sz="3600" dirty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리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92530" y="2897578"/>
              <a:ext cx="2909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charset="-127"/>
                </a:rPr>
                <a:t>금리의 종류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796405" y="1757375"/>
            <a:ext cx="2909454" cy="2617531"/>
            <a:chOff x="4796405" y="1757375"/>
            <a:chExt cx="2909454" cy="261753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3A5AF55B-2B72-4D64-9D81-C0FF482732D7}"/>
                </a:ext>
              </a:extLst>
            </p:cNvPr>
            <p:cNvGrpSpPr/>
            <p:nvPr/>
          </p:nvGrpSpPr>
          <p:grpSpPr>
            <a:xfrm>
              <a:off x="5074713" y="1757375"/>
              <a:ext cx="1803325" cy="830997"/>
              <a:chOff x="6454034" y="2598003"/>
              <a:chExt cx="1803325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0246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Light" panose="00000300000000000000" pitchFamily="2" charset="-127"/>
                  </a:rPr>
                  <a:t>채권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96405" y="2897578"/>
              <a:ext cx="29094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채권이란 무엇인가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특</a:t>
              </a:r>
              <a:r>
                <a:rPr lang="ko-KR" altLang="en-US" dirty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성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채권의 분류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이자 계산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5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) 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채권 관련 용어</a:t>
              </a:r>
              <a:endPara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500279" y="1757375"/>
            <a:ext cx="2909454" cy="2340532"/>
            <a:chOff x="8500279" y="1757375"/>
            <a:chExt cx="2909454" cy="234053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D308CA84-006B-484A-8754-1324C45CC9BF}"/>
                </a:ext>
              </a:extLst>
            </p:cNvPr>
            <p:cNvGrpSpPr/>
            <p:nvPr/>
          </p:nvGrpSpPr>
          <p:grpSpPr>
            <a:xfrm>
              <a:off x="8739207" y="1757375"/>
              <a:ext cx="1869049" cy="830997"/>
              <a:chOff x="3403338" y="2598003"/>
              <a:chExt cx="186904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476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36D2CE"/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36D2CE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0903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dirty="0" smtClean="0">
                    <a:solidFill>
                      <a:schemeClr val="bg2">
                        <a:lumMod val="50000"/>
                      </a:schemeClr>
                    </a:solidFill>
                    <a:latin typeface="나눔스퀘어라운드 ExtraBold" pitchFamily="50" charset="-127"/>
                    <a:ea typeface="나눔스퀘어라운드 ExtraBold" pitchFamily="50" charset="-127"/>
                    <a:cs typeface="KoPubWorld돋움체 Bold" panose="00000800000000000000" pitchFamily="2" charset="-127"/>
                  </a:rPr>
                  <a:t>FRN</a:t>
                </a:r>
                <a:endParaRPr lang="ko-KR" altLang="en-US" sz="3600" dirty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500279" y="2897578"/>
              <a:ext cx="29094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1)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2)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3)</a:t>
              </a:r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</a:rPr>
                <a:t>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277853" y="3787921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77853" y="2623605"/>
            <a:ext cx="1716505" cy="369332"/>
          </a:xfrm>
          <a:prstGeom prst="rect">
            <a:avLst/>
          </a:prstGeom>
          <a:solidFill>
            <a:srgbClr val="85E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838724" y="2623605"/>
            <a:ext cx="8476901" cy="1532567"/>
            <a:chOff x="1812757" y="1627909"/>
            <a:chExt cx="8476901" cy="1532567"/>
          </a:xfrm>
        </p:grpSpPr>
        <p:sp>
          <p:nvSpPr>
            <p:cNvPr id="2" name="타원 1"/>
            <p:cNvSpPr/>
            <p:nvPr/>
          </p:nvSpPr>
          <p:spPr>
            <a:xfrm>
              <a:off x="1812757" y="1997241"/>
              <a:ext cx="2005263" cy="9785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현재가치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8222932" y="2053385"/>
              <a:ext cx="2066726" cy="97856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 </a:t>
              </a:r>
              <a:r>
                <a:rPr lang="ko-KR" altLang="en-US" sz="2400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미래가치</a:t>
              </a:r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4379495" y="2213811"/>
              <a:ext cx="340092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H="1">
              <a:off x="4284345" y="2566733"/>
              <a:ext cx="3496076" cy="0"/>
            </a:xfrm>
            <a:prstGeom prst="straightConnector1">
              <a:avLst/>
            </a:prstGeom>
            <a:ln w="28575"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99610" y="1627909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할증금리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이자율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99610" y="2791144"/>
              <a:ext cx="1992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할인금리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(</a:t>
              </a:r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할인율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)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22946" y="1427747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빌리거나 빌려준 돈에 대한 이자율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2945" y="5358063"/>
            <a:ext cx="8678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금리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</a:t>
            </a:r>
            <a:r>
              <a:rPr lang="ko-KR" altLang="en-US" sz="2000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무위험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실질이자율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위험 프리미엄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	= 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명목이자율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–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물가상승률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 + (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신용위험 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+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유동성위험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)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0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- 1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2" name="모서리가 둥근 직사각형 11"/>
          <p:cNvSpPr/>
          <p:nvPr/>
        </p:nvSpPr>
        <p:spPr>
          <a:xfrm>
            <a:off x="2494920" y="1315458"/>
            <a:ext cx="2043627" cy="5775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단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73615" y="1315458"/>
            <a:ext cx="2043627" cy="5775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3982" y="2085480"/>
            <a:ext cx="2545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Money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미만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CD, CP</a:t>
            </a: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66109" y="2118479"/>
            <a:ext cx="27596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Capital Market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년 이상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국공채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329" y="3373859"/>
            <a:ext cx="5289341" cy="6873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일반적으로</a:t>
            </a:r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,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장기금리가 단기 금리보다 더 높음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225513" y="4308122"/>
            <a:ext cx="1889293" cy="2173252"/>
            <a:chOff x="2225513" y="4308122"/>
            <a:chExt cx="1889293" cy="2173252"/>
          </a:xfrm>
        </p:grpSpPr>
        <p:grpSp>
          <p:nvGrpSpPr>
            <p:cNvPr id="2" name="그룹 1"/>
            <p:cNvGrpSpPr/>
            <p:nvPr/>
          </p:nvGrpSpPr>
          <p:grpSpPr>
            <a:xfrm>
              <a:off x="2241842" y="4308122"/>
              <a:ext cx="1272751" cy="1428137"/>
              <a:chOff x="2351567" y="4123577"/>
              <a:chExt cx="1272751" cy="142813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2351567" y="4123577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C:\Users\cyshin\Desktop\1476203-200.png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4557" y="4352214"/>
                <a:ext cx="926772" cy="926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TextBox 15"/>
            <p:cNvSpPr txBox="1"/>
            <p:nvPr/>
          </p:nvSpPr>
          <p:spPr>
            <a:xfrm>
              <a:off x="2225513" y="6112042"/>
              <a:ext cx="1889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인플레이션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30354" y="4308122"/>
            <a:ext cx="1456646" cy="2173252"/>
            <a:chOff x="8830354" y="4308122"/>
            <a:chExt cx="1456646" cy="2173252"/>
          </a:xfrm>
        </p:grpSpPr>
        <p:grpSp>
          <p:nvGrpSpPr>
            <p:cNvPr id="10" name="그룹 9"/>
            <p:cNvGrpSpPr/>
            <p:nvPr/>
          </p:nvGrpSpPr>
          <p:grpSpPr>
            <a:xfrm>
              <a:off x="8853051" y="4308122"/>
              <a:ext cx="1272751" cy="1428137"/>
              <a:chOff x="8853051" y="4308122"/>
              <a:chExt cx="1272751" cy="1428137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8853051" y="4308122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9" name="Picture 5" descr="C:\Users\cyshin\Desktop\164649-200.p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92842" y="4387058"/>
                <a:ext cx="1200302" cy="12003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Box 42"/>
            <p:cNvSpPr txBox="1"/>
            <p:nvPr/>
          </p:nvSpPr>
          <p:spPr>
            <a:xfrm>
              <a:off x="8830354" y="6112042"/>
              <a:ext cx="145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유동성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547446" y="4308122"/>
            <a:ext cx="1586396" cy="2173252"/>
            <a:chOff x="5547446" y="4308122"/>
            <a:chExt cx="1586396" cy="2173252"/>
          </a:xfrm>
        </p:grpSpPr>
        <p:grpSp>
          <p:nvGrpSpPr>
            <p:cNvPr id="3" name="그룹 2"/>
            <p:cNvGrpSpPr/>
            <p:nvPr/>
          </p:nvGrpSpPr>
          <p:grpSpPr>
            <a:xfrm>
              <a:off x="5547446" y="4308122"/>
              <a:ext cx="1272751" cy="1428137"/>
              <a:chOff x="6000968" y="4190935"/>
              <a:chExt cx="1272751" cy="1428137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xmlns="" id="{7B4FB42F-61AB-4ADA-879A-670D33F52DB2}"/>
                  </a:ext>
                </a:extLst>
              </p:cNvPr>
              <p:cNvSpPr/>
              <p:nvPr/>
            </p:nvSpPr>
            <p:spPr>
              <a:xfrm>
                <a:off x="6000968" y="4190935"/>
                <a:ext cx="1272751" cy="1428137"/>
              </a:xfrm>
              <a:prstGeom prst="ellipse">
                <a:avLst/>
              </a:prstGeom>
              <a:solidFill>
                <a:srgbClr val="64DE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0" name="Picture 6" descr="C:\Users\cyshin\Desktop\2674498-200.pn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879" y="4352214"/>
                <a:ext cx="971332" cy="971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Box 43"/>
            <p:cNvSpPr txBox="1"/>
            <p:nvPr/>
          </p:nvSpPr>
          <p:spPr>
            <a:xfrm>
              <a:off x="5622744" y="6112042"/>
              <a:ext cx="151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</a:rPr>
                <a:t>신용 위험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- 2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93009"/>
              </p:ext>
            </p:extLst>
          </p:nvPr>
        </p:nvGraphicFramePr>
        <p:xfrm>
          <a:off x="872671" y="1585080"/>
          <a:ext cx="10524669" cy="44238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1929"/>
                <a:gridCol w="2220685"/>
                <a:gridCol w="2220685"/>
                <a:gridCol w="2220685"/>
                <a:gridCol w="2220685"/>
              </a:tblGrid>
              <a:tr h="7373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CD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CP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RP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특징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초 단기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개인 불가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은행의 단기 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단기 회사채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재구매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 조건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거래기관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발행기관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r>
                        <a:rPr lang="en-US" altLang="ko-KR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금융기관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기업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한국은행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이자 방식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할인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할증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737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ExtraBold" pitchFamily="50" charset="-127"/>
                          <a:ea typeface="나눔스퀘어라운드 ExtraBold" pitchFamily="50" charset="-127"/>
                        </a:rPr>
                        <a:t>재판매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ExtraBold" pitchFamily="50" charset="-127"/>
                        <a:ea typeface="나눔스퀘어라운드 Extra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양도가능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스퀘어라운드 Bold" pitchFamily="50" charset="-127"/>
                          <a:ea typeface="나눔스퀘어라운드 Bold" pitchFamily="50" charset="-127"/>
                        </a:rPr>
                        <a:t>환매가능</a:t>
                      </a:r>
                      <a:endParaRPr lang="ko-KR" alt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스퀘어라운드 Bold" pitchFamily="50" charset="-127"/>
                        <a:ea typeface="나눔스퀘어라운드 Bold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금리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금리의 종류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- 3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28253" y="332558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예금금리 </a:t>
            </a:r>
            <a:r>
              <a:rPr lang="en-US" altLang="ko-KR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/ 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대출금리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5975" y="487715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정</a:t>
            </a:r>
            <a:r>
              <a:rPr lang="ko-KR" altLang="en-US" sz="2800" dirty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책</a:t>
            </a:r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9535" y="3827034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리보금리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678" y="170396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통화채금리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3809" y="5116992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가산금리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9252" y="2222097"/>
            <a:ext cx="380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36D2CE"/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기준금리</a:t>
            </a:r>
            <a:endParaRPr lang="ko-KR" altLang="en-US" sz="2800" dirty="0">
              <a:solidFill>
                <a:srgbClr val="36D2CE"/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8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7098631" y="4096013"/>
            <a:ext cx="1882083" cy="1420999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이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란 무엇인가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31247" y="1363369"/>
            <a:ext cx="8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채권 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: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자금을 조달하기 위해 발행하는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확정이자부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ko-KR" altLang="en-US" b="1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유가증권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093368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확정이자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505095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자금운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용</a:t>
            </a:r>
          </a:p>
        </p:txBody>
      </p:sp>
      <p:sp>
        <p:nvSpPr>
          <p:cNvPr id="28" name="타원 27"/>
          <p:cNvSpPr/>
          <p:nvPr/>
        </p:nvSpPr>
        <p:spPr>
          <a:xfrm>
            <a:off x="8626705" y="1980539"/>
            <a:ext cx="2005263" cy="978569"/>
          </a:xfrm>
          <a:prstGeom prst="ellipse">
            <a:avLst/>
          </a:prstGeom>
          <a:solidFill>
            <a:srgbClr val="85EFE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기한부증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64525" y="4161329"/>
            <a:ext cx="4281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액면금액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표면금리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만기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발행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</a:rPr>
              <a:t>인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Bold" pitchFamily="50" charset="-127"/>
              <a:ea typeface="나눔스퀘어라운드 Bold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05095" y="3653517"/>
            <a:ext cx="5113235" cy="2371725"/>
            <a:chOff x="1505095" y="3653517"/>
            <a:chExt cx="5113235" cy="23717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095" y="3653517"/>
              <a:ext cx="5113235" cy="2371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타원 29"/>
            <p:cNvSpPr/>
            <p:nvPr/>
          </p:nvSpPr>
          <p:spPr>
            <a:xfrm>
              <a:off x="3224181" y="4191000"/>
              <a:ext cx="1582151" cy="588232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4893564" y="445769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3336350" y="5200649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1906527" y="4588392"/>
              <a:ext cx="1195468" cy="381679"/>
            </a:xfrm>
            <a:prstGeom prst="ellipse">
              <a:avLst/>
            </a:prstGeom>
            <a:noFill/>
            <a:ln w="57150">
              <a:solidFill>
                <a:srgbClr val="36D2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5894" y="3902114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1.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3564" y="4038249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나눔스퀘어라운드 ExtraBold" pitchFamily="50" charset="-127"/>
                  <a:ea typeface="나눔스퀘어라운드 ExtraBold" pitchFamily="50" charset="-127"/>
                </a:rPr>
                <a:t>2</a:t>
              </a:r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734924" y="48761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3.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7627" y="5343516"/>
              <a:ext cx="604463" cy="51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latin typeface="나눔스퀘어라운드 ExtraBold" pitchFamily="50" charset="-127"/>
                  <a:ea typeface="나눔스퀘어라운드 ExtraBold" pitchFamily="50" charset="-127"/>
                </a:rPr>
                <a:t>4.</a:t>
              </a:r>
              <a:endParaRPr lang="ko-KR" altLang="en-US" sz="2800" dirty="0">
                <a:latin typeface="나눔스퀘어라운드 ExtraBold" pitchFamily="50" charset="-127"/>
                <a:ea typeface="나눔스퀘어라운드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4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특성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7" name="타원 16"/>
          <p:cNvSpPr/>
          <p:nvPr/>
        </p:nvSpPr>
        <p:spPr>
          <a:xfrm>
            <a:off x="4913754" y="2847102"/>
            <a:ext cx="2005263" cy="978569"/>
          </a:xfrm>
          <a:prstGeom prst="ellipse">
            <a:avLst/>
          </a:prstGeom>
          <a:solidFill>
            <a:srgbClr val="CCFFFF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안정성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50725" y="3825669"/>
            <a:ext cx="2005263" cy="97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수익성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177642" y="3825671"/>
            <a:ext cx="2005263" cy="97856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유동성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216064" y="1256654"/>
            <a:ext cx="3400641" cy="1410183"/>
          </a:xfrm>
          <a:prstGeom prst="roundRect">
            <a:avLst/>
          </a:prstGeom>
          <a:solidFill>
            <a:srgbClr val="CC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채무 불이행 위험 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시장 위험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39040" y="4988623"/>
            <a:ext cx="3241874" cy="14101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1. </a:t>
            </a: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당일 현금화</a:t>
            </a:r>
            <a:endParaRPr lang="ko-KR" altLang="en-US" sz="2000" dirty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77885" y="4988623"/>
            <a:ext cx="3093325" cy="14101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이자소득</a:t>
            </a:r>
            <a:endParaRPr lang="en-US" altLang="ko-KR" sz="2000" dirty="0" smtClean="0">
              <a:solidFill>
                <a:schemeClr val="bg2">
                  <a:lumMod val="50000"/>
                </a:schemeClr>
              </a:solidFill>
              <a:latin typeface="나눔스퀘어라운드 ExtraBold" pitchFamily="50" charset="-127"/>
              <a:ea typeface="나눔스퀘어라운드 ExtraBold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자본소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</a:rPr>
              <a:t>득</a:t>
            </a:r>
          </a:p>
        </p:txBody>
      </p:sp>
    </p:spTree>
    <p:extLst>
      <p:ext uri="{BB962C8B-B14F-4D97-AF65-F5344CB8AC3E}">
        <p14:creationId xmlns:p14="http://schemas.microsoft.com/office/powerpoint/2010/main" val="20844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1B0813F0-0608-43A3-9E53-0BA015EDE231}"/>
              </a:ext>
            </a:extLst>
          </p:cNvPr>
          <p:cNvGrpSpPr/>
          <p:nvPr/>
        </p:nvGrpSpPr>
        <p:grpSpPr>
          <a:xfrm>
            <a:off x="557400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채</a:t>
              </a:r>
              <a:r>
                <a:rPr lang="ko-KR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Light" panose="00000300000000000000" pitchFamily="2" charset="-127"/>
                </a:rPr>
                <a:t>권</a:t>
              </a:r>
              <a:endPara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채권의 분류 </a:t>
              </a:r>
              <a:r>
                <a:rPr lang="en-US" altLang="ko-KR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– </a:t>
              </a:r>
              <a:r>
                <a:rPr lang="ko-KR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Bold" pitchFamily="50" charset="-127"/>
                  <a:ea typeface="나눔스퀘어라운드 Bold" pitchFamily="50" charset="-127"/>
                  <a:cs typeface="KoPubWorld돋움체 Light" panose="00000300000000000000" pitchFamily="2" charset="-127"/>
                </a:rPr>
                <a:t>발행주체에 따라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itchFamily="50" charset="-127"/>
                <a:ea typeface="나눔스퀘어라운드 Bold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476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rgbClr val="64DECF"/>
                  </a:solidFill>
                  <a:latin typeface="나눔스퀘어라운드 ExtraBold" pitchFamily="50" charset="-127"/>
                  <a:ea typeface="나눔스퀘어라운드 ExtraBold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나눔스퀘어라운드 ExtraBold" pitchFamily="50" charset="-127"/>
                <a:ea typeface="나눔스퀘어라운드 ExtraBold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1247" y="1191978"/>
            <a:ext cx="10872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신용도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가 가장 높은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국고채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외평채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국민주택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1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r>
              <a:rPr lang="en-US" altLang="ko-KR" dirty="0">
                <a:latin typeface="나눔스퀘어라운드 Bold" pitchFamily="50" charset="-127"/>
                <a:ea typeface="나눔스퀘어라운드 Bold" pitchFamily="50" charset="-127"/>
              </a:rPr>
              <a:t> 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2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종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지방채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지방 특수목적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달성을 위한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지역개발채권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도시철도채권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도로공채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특수채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특별법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에 의거하여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공채 및 사채의 성격을 모두 갖추어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안정성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수익성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비교적 높음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한국전력채권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수자원공사채권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토지개발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latin typeface="나눔스퀘어라운드 Bold" pitchFamily="50" charset="-127"/>
                <a:ea typeface="나눔스퀘어라운드 Bold" pitchFamily="50" charset="-127"/>
              </a:rPr>
              <a:t>금융채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한국은행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산업은행</a:t>
            </a:r>
            <a:r>
              <a:rPr lang="en-US" altLang="ko-KR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solidFill>
                  <a:srgbClr val="36D2CE"/>
                </a:solidFill>
                <a:latin typeface="나눔스퀘어라운드 Bold" pitchFamily="50" charset="-127"/>
                <a:ea typeface="나눔스퀘어라운드 Bold" pitchFamily="50" charset="-127"/>
              </a:rPr>
              <a:t>중소기업은행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이 발행하는 채권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통화안정증권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산업금융채권</a:t>
            </a:r>
            <a:r>
              <a:rPr lang="en-US" altLang="ko-KR" dirty="0" smtClean="0">
                <a:latin typeface="나눔스퀘어라운드 Bold" pitchFamily="50" charset="-127"/>
                <a:ea typeface="나눔스퀘어라운드 Bold" pitchFamily="50" charset="-127"/>
              </a:rPr>
              <a:t>, </a:t>
            </a: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중소기업금융채권</a:t>
            </a: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나눔스퀘어라운드 Bold" pitchFamily="50" charset="-127"/>
              <a:ea typeface="나눔스퀘어라운드 Bold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나눔스퀘어라운드 Bold" pitchFamily="50" charset="-127"/>
                <a:ea typeface="나눔스퀘어라운드 Bold" pitchFamily="50" charset="-127"/>
              </a:rPr>
              <a:t>회사채</a:t>
            </a:r>
            <a:endParaRPr lang="en-US" altLang="ko-KR" dirty="0" smtClean="0">
              <a:latin typeface="나눔스퀘어라운드 Bold" pitchFamily="50" charset="-127"/>
              <a:ea typeface="나눔스퀘어라운드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60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855</Words>
  <Application>Microsoft Office PowerPoint</Application>
  <PresentationFormat>사용자 지정</PresentationFormat>
  <Paragraphs>312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Arial</vt:lpstr>
      <vt:lpstr>나눔스퀘어라운드 ExtraBold</vt:lpstr>
      <vt:lpstr>KoPubWorld돋움체 Light</vt:lpstr>
      <vt:lpstr>KoPubWorld돋움체 Bold</vt:lpstr>
      <vt:lpstr>맑은 고딕</vt:lpstr>
      <vt:lpstr>나눔스퀘어라운드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cyshin</cp:lastModifiedBy>
  <cp:revision>71</cp:revision>
  <dcterms:created xsi:type="dcterms:W3CDTF">2020-01-03T14:16:53Z</dcterms:created>
  <dcterms:modified xsi:type="dcterms:W3CDTF">2021-02-18T09:27:50Z</dcterms:modified>
</cp:coreProperties>
</file>