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58" r:id="rId5"/>
    <p:sldId id="268" r:id="rId6"/>
    <p:sldId id="269" r:id="rId7"/>
    <p:sldId id="28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6" r:id="rId18"/>
    <p:sldId id="279" r:id="rId19"/>
    <p:sldId id="284" r:id="rId20"/>
    <p:sldId id="280" r:id="rId21"/>
    <p:sldId id="281" r:id="rId22"/>
    <p:sldId id="263" r:id="rId23"/>
    <p:sldId id="264" r:id="rId24"/>
  </p:sldIdLst>
  <p:sldSz cx="12192000" cy="6858000"/>
  <p:notesSz cx="6858000" cy="9144000"/>
  <p:embeddedFontLst>
    <p:embeddedFont>
      <p:font typeface="KoPubWorld돋움체 Light" charset="-127"/>
      <p:regular r:id="rId26"/>
    </p:embeddedFont>
    <p:embeddedFont>
      <p:font typeface="나눔스퀘어라운드 Bold" pitchFamily="50" charset="-127"/>
      <p:bold r:id="rId27"/>
    </p:embeddedFont>
    <p:embeddedFont>
      <p:font typeface="KoPubWorld돋움체 Bold" charset="-127"/>
      <p:bold r:id="rId28"/>
    </p:embeddedFont>
    <p:embeddedFont>
      <p:font typeface="나눔스퀘어라운드 ExtraBold" pitchFamily="50" charset="-127"/>
      <p:bold r:id="rId29"/>
    </p:embeddedFont>
    <p:embeddedFont>
      <p:font typeface="맑은 고딕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85EFE2"/>
    <a:srgbClr val="64DECF"/>
    <a:srgbClr val="36D2CE"/>
    <a:srgbClr val="0CDCC8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 autoAdjust="0"/>
  </p:normalViewPr>
  <p:slideViewPr>
    <p:cSldViewPr snapToGrid="0">
      <p:cViewPr varScale="1">
        <p:scale>
          <a:sx n="58" d="100"/>
          <a:sy n="58" d="100"/>
        </p:scale>
        <p:origin x="-108" y="-13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5692-2AE4-4E1A-AE3B-D547397B3AD0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0586-F98B-4A46-B8B5-C00ED41D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7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6D1-934C-439F-BBEE-B576A07DEE8E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3D49-39C0-424B-8A8A-439A2384C4D0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7AA3-C958-4603-8BE1-7285895DD117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9E8-1127-4E64-A548-BF8815B1F201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BB0E-D667-4C05-8756-E661EA4053C5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B076-F50B-44FD-9DC3-631BC0C812F1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FF9-463E-4018-81FE-A489F22E2427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D874-17C1-4812-BB38-8D2AFD26241B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B32B-C1D9-457A-971A-798B74735F7E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F68-B569-443E-B299-E673D2C9FD28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8308-13D6-4A92-8BBD-6A3262982230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5FAA-4D32-4348-AC92-FE0F32339AF6}" type="datetime1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298580"/>
            <a:ext cx="12192000" cy="62608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465963" y="2637628"/>
            <a:ext cx="3578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금리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,</a:t>
            </a:r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 채권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 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593577" y="2256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593577" y="221376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금융 상품</a:t>
            </a:r>
            <a:endParaRPr lang="ko-KR" altLang="en-US" sz="20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1247" y="1191978"/>
            <a:ext cx="108722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국채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신용도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 가장 높은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국고채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외평채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국민주택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종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종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지방채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지방 특수목적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달성을 위한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지역개발채권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도시철도채권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도로공채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특수채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특별법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에 의거하여 발행하는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공채 및 사채의 성격을 모두 갖추어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안정성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수익성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 비교적 높음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한국전력채권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수자원공사채권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토지개발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금융채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한국은행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산업은행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중소기업은행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 발행하는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통화안정채권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산업금융채권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중소기업금융채권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회사채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5353543" cy="1006175"/>
            <a:chOff x="3819245" y="188165"/>
            <a:chExt cx="3981147" cy="1006175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따라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회사채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31247" y="1828799"/>
            <a:ext cx="4102269" cy="4386944"/>
            <a:chOff x="861967" y="1681843"/>
            <a:chExt cx="4102269" cy="438694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31247" y="1681843"/>
              <a:ext cx="1646639" cy="5878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 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/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담보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861968" y="2759529"/>
              <a:ext cx="1985195" cy="751114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?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" name="순서도: 판단 10"/>
            <p:cNvSpPr/>
            <p:nvPr/>
          </p:nvSpPr>
          <p:spPr>
            <a:xfrm>
              <a:off x="861967" y="4120244"/>
              <a:ext cx="1985195" cy="751114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제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자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?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0" name="직선 화살표 연결선 9"/>
            <p:cNvCxnSpPr>
              <a:stCxn id="8" idx="2"/>
              <a:endCxn id="11" idx="0"/>
            </p:cNvCxnSpPr>
            <p:nvPr/>
          </p:nvCxnSpPr>
          <p:spPr>
            <a:xfrm flipH="1">
              <a:off x="1854565" y="3510643"/>
              <a:ext cx="1" cy="6096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1869445" y="4871358"/>
              <a:ext cx="1" cy="6096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844266" y="3140530"/>
              <a:ext cx="47043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847163" y="4495801"/>
              <a:ext cx="47043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7" idx="2"/>
            </p:cNvCxnSpPr>
            <p:nvPr/>
          </p:nvCxnSpPr>
          <p:spPr>
            <a:xfrm flipH="1">
              <a:off x="1854564" y="2269671"/>
              <a:ext cx="3" cy="48985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3314700" y="2846616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무보증사채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17597" y="4201887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담보부사채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46126" y="5480959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보증사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11202" y="3630777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11202" y="4991492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266" y="410430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7163" y="275913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6096000" y="1165161"/>
            <a:ext cx="0" cy="5225143"/>
          </a:xfrm>
          <a:prstGeom prst="line">
            <a:avLst/>
          </a:prstGeom>
          <a:ln>
            <a:solidFill>
              <a:srgbClr val="64DEC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6622302" y="4267200"/>
            <a:ext cx="1646639" cy="587828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콜옵션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부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757388" y="4305299"/>
            <a:ext cx="1646639" cy="587828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풋옵션부사채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622302" y="2678279"/>
            <a:ext cx="4781725" cy="751113"/>
            <a:chOff x="6367729" y="1812475"/>
            <a:chExt cx="4781725" cy="751113"/>
          </a:xfrm>
        </p:grpSpPr>
        <p:sp>
          <p:nvSpPr>
            <p:cNvPr id="38" name="타원 37"/>
            <p:cNvSpPr/>
            <p:nvPr/>
          </p:nvSpPr>
          <p:spPr>
            <a:xfrm>
              <a:off x="6367729" y="1812475"/>
              <a:ext cx="1437328" cy="75111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발행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자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9712126" y="1812475"/>
              <a:ext cx="1437328" cy="75111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투자자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8275625" y="1902281"/>
              <a:ext cx="1015332" cy="5715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권리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42" name="직선 연결선 41"/>
            <p:cNvCxnSpPr>
              <a:stCxn id="38" idx="6"/>
              <a:endCxn id="40" idx="1"/>
            </p:cNvCxnSpPr>
            <p:nvPr/>
          </p:nvCxnSpPr>
          <p:spPr>
            <a:xfrm flipV="1">
              <a:off x="7805057" y="2188031"/>
              <a:ext cx="470568" cy="1"/>
            </a:xfrm>
            <a:prstGeom prst="line">
              <a:avLst/>
            </a:prstGeom>
            <a:ln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40" idx="3"/>
              <a:endCxn id="39" idx="2"/>
            </p:cNvCxnSpPr>
            <p:nvPr/>
          </p:nvCxnSpPr>
          <p:spPr>
            <a:xfrm>
              <a:off x="9290957" y="2188031"/>
              <a:ext cx="421169" cy="1"/>
            </a:xfrm>
            <a:prstGeom prst="line">
              <a:avLst/>
            </a:prstGeom>
            <a:ln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6104657" cy="830997"/>
            <a:chOff x="3819245" y="188165"/>
            <a:chExt cx="610465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53208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채권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따라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회사채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신종채권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84692"/>
              </p:ext>
            </p:extLst>
          </p:nvPr>
        </p:nvGraphicFramePr>
        <p:xfrm>
          <a:off x="557400" y="1224650"/>
          <a:ext cx="11077200" cy="517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300"/>
                <a:gridCol w="2769300"/>
                <a:gridCol w="2769300"/>
                <a:gridCol w="2769300"/>
              </a:tblGrid>
              <a:tr h="4328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전환사채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신주인수권부 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교환사채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 대상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신주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신주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보유 주식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권리행사 시 자금유입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권리행사 시 </a:t>
                      </a:r>
                      <a:r>
                        <a:rPr lang="ko-KR" altLang="en-US" sz="19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사채권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 존속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존속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주식취득 권리의 거래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 자체만 거래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채권과 인수권 분리 거래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 자체만 거래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재무구조 변경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부채감소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자본증가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자산증가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자본증가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부채감소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자산감소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주주효력발생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전환청구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신주대금 납입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교환청구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[ </a:t>
                      </a:r>
                      <a:r>
                        <a:rPr lang="ko-KR" altLang="en-US" sz="19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발행사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]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일반 회사채보다 낮은 이자율로 발행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6237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주식 전환 시 원리금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상환의무 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신주인수권 행사 시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추가자금 유입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교환권 행사 시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원리금 상환의무 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6237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[ 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투자자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] 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전환권 행사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신주인수권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행사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교환권 행사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정체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하락 시 만기까지 채권 보유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만기보장 수익률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4684071" cy="830997"/>
            <a:chOff x="3819245" y="188165"/>
            <a:chExt cx="4684071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9002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이자지급방법에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따라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5044386" y="2340903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이표</a:t>
            </a:r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81357" y="3319470"/>
            <a:ext cx="2005263" cy="9785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복리채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08274" y="3319472"/>
            <a:ext cx="2005263" cy="9785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단리채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10905" y="1243933"/>
            <a:ext cx="3400641" cy="1410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이자가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단리로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계산되어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만기에 이자와 원금을 지급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69672" y="4809004"/>
            <a:ext cx="3241874" cy="14101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액면금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에서 할인율 만큼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이미 할인된 가격으로 구매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08517" y="4809004"/>
            <a:ext cx="3093325" cy="14101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이자가 이자지급기간 동안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복리로 재투자되는 채권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44385" y="4298041"/>
            <a:ext cx="2005263" cy="9785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할인채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08517" y="1243933"/>
            <a:ext cx="3400641" cy="1410183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일정 이자기간마다 이자지급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만기에 원금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 지급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상환기간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모집방법에 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74053"/>
              </p:ext>
            </p:extLst>
          </p:nvPr>
        </p:nvGraphicFramePr>
        <p:xfrm>
          <a:off x="506192" y="2744402"/>
          <a:ext cx="6139542" cy="294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514"/>
                <a:gridCol w="2046514"/>
                <a:gridCol w="2046514"/>
              </a:tblGrid>
              <a:tr h="68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단기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(Bill)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중기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(Note)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(Bond)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21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이하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~ 5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5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이상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5384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 </a:t>
                      </a:r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통안채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 </a:t>
                      </a:r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금융채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국민 주택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회사채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국고채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10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국민주택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2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43914"/>
              </p:ext>
            </p:extLst>
          </p:nvPr>
        </p:nvGraphicFramePr>
        <p:xfrm>
          <a:off x="6792690" y="2743200"/>
          <a:ext cx="4934858" cy="293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429"/>
                <a:gridCol w="2467429"/>
              </a:tblGrid>
              <a:tr h="68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공모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사모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53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발행주체가 불특정 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다수에게 채권을 매각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직접발행과 간접발행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: 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직접모집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간접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: 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위탁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잔액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총액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발행자가 인수기관과 인수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인도 계약을 맺어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제반 절차를 직접 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수행하는 형태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2742308" y="1545762"/>
            <a:ext cx="1646639" cy="58782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상환기간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90546" y="1545762"/>
            <a:ext cx="1646639" cy="58782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모집방법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 이자계산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Day Counting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7632" y="1175657"/>
            <a:ext cx="3168466" cy="5391150"/>
            <a:chOff x="594593" y="1175657"/>
            <a:chExt cx="3168466" cy="539115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594593" y="1613806"/>
              <a:ext cx="3168466" cy="4953001"/>
              <a:chOff x="711577" y="1206499"/>
              <a:chExt cx="3168466" cy="4953001"/>
            </a:xfrm>
          </p:grpSpPr>
          <p:sp>
            <p:nvSpPr>
              <p:cNvPr id="32" name="순서도: 판단 31"/>
              <p:cNvSpPr/>
              <p:nvPr/>
            </p:nvSpPr>
            <p:spPr>
              <a:xfrm>
                <a:off x="1028351" y="1975756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D1=31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34" name="직선 화살표 연결선 33"/>
              <p:cNvCxnSpPr>
                <a:stCxn id="32" idx="2"/>
                <a:endCxn id="8" idx="0"/>
              </p:cNvCxnSpPr>
              <p:nvPr/>
            </p:nvCxnSpPr>
            <p:spPr>
              <a:xfrm>
                <a:off x="2020949" y="2447925"/>
                <a:ext cx="2709" cy="2304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endCxn id="84" idx="0"/>
              </p:cNvCxnSpPr>
              <p:nvPr/>
            </p:nvCxnSpPr>
            <p:spPr>
              <a:xfrm flipH="1">
                <a:off x="2038725" y="3800473"/>
                <a:ext cx="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2023847" y="1730827"/>
                <a:ext cx="0" cy="24492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038728" y="3731921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1577" y="1866999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1162050" y="2678371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46" name="직선 화살표 연결선 45"/>
              <p:cNvCxnSpPr>
                <a:stCxn id="8" idx="2"/>
                <a:endCxn id="85" idx="0"/>
              </p:cNvCxnSpPr>
              <p:nvPr/>
            </p:nvCxnSpPr>
            <p:spPr>
              <a:xfrm flipH="1">
                <a:off x="2020948" y="3086100"/>
                <a:ext cx="2710" cy="24220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038726" y="2340382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53" name="꺾인 연결선 52"/>
              <p:cNvCxnSpPr>
                <a:stCxn id="32" idx="1"/>
                <a:endCxn id="85" idx="0"/>
              </p:cNvCxnSpPr>
              <p:nvPr/>
            </p:nvCxnSpPr>
            <p:spPr>
              <a:xfrm rot="10800000" flipH="1" flipV="1">
                <a:off x="1028350" y="2211840"/>
                <a:ext cx="992597" cy="1116463"/>
              </a:xfrm>
              <a:prstGeom prst="bentConnector4">
                <a:avLst>
                  <a:gd name="adj1" fmla="val -23030"/>
                  <a:gd name="adj2" fmla="val 89823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순서도: 처리 83"/>
              <p:cNvSpPr/>
              <p:nvPr/>
            </p:nvSpPr>
            <p:spPr>
              <a:xfrm>
                <a:off x="1177117" y="4105273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85" name="순서도: 판단 84"/>
              <p:cNvSpPr/>
              <p:nvPr/>
            </p:nvSpPr>
            <p:spPr>
              <a:xfrm>
                <a:off x="1028350" y="3328304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D2=31 &amp;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D1&gt;=30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91" name="직선 화살표 연결선 90"/>
              <p:cNvCxnSpPr>
                <a:stCxn id="84" idx="2"/>
                <a:endCxn id="95" idx="0"/>
              </p:cNvCxnSpPr>
              <p:nvPr/>
            </p:nvCxnSpPr>
            <p:spPr>
              <a:xfrm>
                <a:off x="2038725" y="4513002"/>
                <a:ext cx="1817" cy="3062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순서도: 처리 94"/>
              <p:cNvSpPr/>
              <p:nvPr/>
            </p:nvSpPr>
            <p:spPr>
              <a:xfrm>
                <a:off x="1104550" y="4819234"/>
                <a:ext cx="1871983" cy="6119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= (Y2-Y1)*360 + (M2-M1)*30 + (D2-D1)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51343" y="3225415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99" name="꺾인 연결선 98"/>
              <p:cNvCxnSpPr>
                <a:stCxn id="85" idx="3"/>
                <a:endCxn id="95" idx="0"/>
              </p:cNvCxnSpPr>
              <p:nvPr/>
            </p:nvCxnSpPr>
            <p:spPr>
              <a:xfrm flipH="1">
                <a:off x="2040542" y="3564389"/>
                <a:ext cx="973003" cy="1254845"/>
              </a:xfrm>
              <a:prstGeom prst="bentConnector4">
                <a:avLst>
                  <a:gd name="adj1" fmla="val -23494"/>
                  <a:gd name="adj2" fmla="val 89336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순서도: 수행의 시작/종료 109"/>
              <p:cNvSpPr/>
              <p:nvPr/>
            </p:nvSpPr>
            <p:spPr>
              <a:xfrm>
                <a:off x="1017283" y="5668702"/>
                <a:ext cx="2044700" cy="490798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/</a:t>
                </a:r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360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11" name="순서도: 수행의 시작/종료 110"/>
              <p:cNvSpPr/>
              <p:nvPr/>
            </p:nvSpPr>
            <p:spPr>
              <a:xfrm>
                <a:off x="1177117" y="1206499"/>
                <a:ext cx="1674226" cy="524327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Start (Y1,M1,D1)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End (Y2,M2,D2)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16" name="직선 화살표 연결선 115"/>
              <p:cNvCxnSpPr>
                <a:stCxn id="95" idx="2"/>
                <a:endCxn id="110" idx="0"/>
              </p:cNvCxnSpPr>
              <p:nvPr/>
            </p:nvCxnSpPr>
            <p:spPr>
              <a:xfrm flipH="1">
                <a:off x="2039633" y="5431199"/>
                <a:ext cx="909" cy="23750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1003218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1. 30/360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508447" y="1175657"/>
            <a:ext cx="3168466" cy="5391150"/>
            <a:chOff x="4905886" y="1175657"/>
            <a:chExt cx="3168466" cy="5391150"/>
          </a:xfrm>
        </p:grpSpPr>
        <p:grpSp>
          <p:nvGrpSpPr>
            <p:cNvPr id="122" name="그룹 121"/>
            <p:cNvGrpSpPr/>
            <p:nvPr/>
          </p:nvGrpSpPr>
          <p:grpSpPr>
            <a:xfrm>
              <a:off x="4905886" y="1613806"/>
              <a:ext cx="3168466" cy="4953001"/>
              <a:chOff x="711577" y="1206499"/>
              <a:chExt cx="3168466" cy="4953001"/>
            </a:xfrm>
          </p:grpSpPr>
          <p:sp>
            <p:nvSpPr>
              <p:cNvPr id="123" name="순서도: 판단 122"/>
              <p:cNvSpPr/>
              <p:nvPr/>
            </p:nvSpPr>
            <p:spPr>
              <a:xfrm>
                <a:off x="1028351" y="1975756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D1=31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24" name="직선 화살표 연결선 123"/>
              <p:cNvCxnSpPr>
                <a:stCxn id="123" idx="2"/>
                <a:endCxn id="129" idx="0"/>
              </p:cNvCxnSpPr>
              <p:nvPr/>
            </p:nvCxnSpPr>
            <p:spPr>
              <a:xfrm>
                <a:off x="2020949" y="2447925"/>
                <a:ext cx="2709" cy="2304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>
                <a:endCxn id="133" idx="0"/>
              </p:cNvCxnSpPr>
              <p:nvPr/>
            </p:nvCxnSpPr>
            <p:spPr>
              <a:xfrm flipH="1">
                <a:off x="2038725" y="3800473"/>
                <a:ext cx="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/>
              <p:nvPr/>
            </p:nvCxnSpPr>
            <p:spPr>
              <a:xfrm>
                <a:off x="2023847" y="1730827"/>
                <a:ext cx="0" cy="24492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2038728" y="3731921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11577" y="1866999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29" name="순서도: 처리 128"/>
              <p:cNvSpPr/>
              <p:nvPr/>
            </p:nvSpPr>
            <p:spPr>
              <a:xfrm>
                <a:off x="1162050" y="2678371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30" name="직선 화살표 연결선 129"/>
              <p:cNvCxnSpPr>
                <a:stCxn id="129" idx="2"/>
                <a:endCxn id="134" idx="0"/>
              </p:cNvCxnSpPr>
              <p:nvPr/>
            </p:nvCxnSpPr>
            <p:spPr>
              <a:xfrm flipH="1">
                <a:off x="2020948" y="3086100"/>
                <a:ext cx="2710" cy="24220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2038726" y="2340382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32" name="꺾인 연결선 131"/>
              <p:cNvCxnSpPr>
                <a:stCxn id="123" idx="1"/>
                <a:endCxn id="134" idx="0"/>
              </p:cNvCxnSpPr>
              <p:nvPr/>
            </p:nvCxnSpPr>
            <p:spPr>
              <a:xfrm rot="10800000" flipH="1" flipV="1">
                <a:off x="1028350" y="2211840"/>
                <a:ext cx="992597" cy="1116463"/>
              </a:xfrm>
              <a:prstGeom prst="bentConnector4">
                <a:avLst>
                  <a:gd name="adj1" fmla="val -23030"/>
                  <a:gd name="adj2" fmla="val 86898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순서도: 처리 132"/>
              <p:cNvSpPr/>
              <p:nvPr/>
            </p:nvSpPr>
            <p:spPr>
              <a:xfrm>
                <a:off x="1177117" y="4105273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34" name="순서도: 판단 133"/>
              <p:cNvSpPr/>
              <p:nvPr/>
            </p:nvSpPr>
            <p:spPr>
              <a:xfrm>
                <a:off x="1028350" y="3328304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D2=31</a:t>
                </a:r>
              </a:p>
            </p:txBody>
          </p:sp>
          <p:cxnSp>
            <p:nvCxnSpPr>
              <p:cNvPr id="135" name="직선 화살표 연결선 134"/>
              <p:cNvCxnSpPr>
                <a:stCxn id="133" idx="2"/>
                <a:endCxn id="136" idx="0"/>
              </p:cNvCxnSpPr>
              <p:nvPr/>
            </p:nvCxnSpPr>
            <p:spPr>
              <a:xfrm>
                <a:off x="2038725" y="4513002"/>
                <a:ext cx="1817" cy="3062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순서도: 처리 135"/>
              <p:cNvSpPr/>
              <p:nvPr/>
            </p:nvSpPr>
            <p:spPr>
              <a:xfrm>
                <a:off x="1104550" y="4819234"/>
                <a:ext cx="1871983" cy="6119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= </a:t>
                </a:r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(Y2-Y1)*360 + (M2-M1)*30 + (D2-D1)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851343" y="3225415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38" name="꺾인 연결선 137"/>
              <p:cNvCxnSpPr>
                <a:stCxn id="134" idx="3"/>
                <a:endCxn id="136" idx="0"/>
              </p:cNvCxnSpPr>
              <p:nvPr/>
            </p:nvCxnSpPr>
            <p:spPr>
              <a:xfrm flipH="1">
                <a:off x="2040542" y="3564389"/>
                <a:ext cx="973003" cy="1254845"/>
              </a:xfrm>
              <a:prstGeom prst="bentConnector4">
                <a:avLst>
                  <a:gd name="adj1" fmla="val -23494"/>
                  <a:gd name="adj2" fmla="val 86733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순서도: 수행의 시작/종료 138"/>
              <p:cNvSpPr/>
              <p:nvPr/>
            </p:nvSpPr>
            <p:spPr>
              <a:xfrm>
                <a:off x="1017283" y="5668702"/>
                <a:ext cx="2044700" cy="490798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/360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40" name="순서도: 수행의 시작/종료 139"/>
              <p:cNvSpPr/>
              <p:nvPr/>
            </p:nvSpPr>
            <p:spPr>
              <a:xfrm>
                <a:off x="1177117" y="1206499"/>
                <a:ext cx="1674226" cy="524327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Start (Y1,M1,D1)</a:t>
                </a:r>
              </a:p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End (Y2,M2,D2)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41" name="직선 화살표 연결선 140"/>
              <p:cNvCxnSpPr>
                <a:stCxn id="136" idx="2"/>
                <a:endCxn id="139" idx="0"/>
              </p:cNvCxnSpPr>
              <p:nvPr/>
            </p:nvCxnSpPr>
            <p:spPr>
              <a:xfrm flipH="1">
                <a:off x="2039633" y="5431199"/>
                <a:ext cx="909" cy="23750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5211592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30E/360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569263" y="1175657"/>
            <a:ext cx="3168466" cy="5391150"/>
            <a:chOff x="8716224" y="1175657"/>
            <a:chExt cx="3168466" cy="5391150"/>
          </a:xfrm>
        </p:grpSpPr>
        <p:sp>
          <p:nvSpPr>
            <p:cNvPr id="144" name="TextBox 143"/>
            <p:cNvSpPr txBox="1"/>
            <p:nvPr/>
          </p:nvSpPr>
          <p:spPr>
            <a:xfrm>
              <a:off x="9018698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30E/360_ISDA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8716224" y="1613806"/>
              <a:ext cx="3168466" cy="4953001"/>
              <a:chOff x="711577" y="1206499"/>
              <a:chExt cx="3168466" cy="4953001"/>
            </a:xfrm>
          </p:grpSpPr>
          <p:sp>
            <p:nvSpPr>
              <p:cNvPr id="50" name="순서도: 판단 49"/>
              <p:cNvSpPr/>
              <p:nvPr/>
            </p:nvSpPr>
            <p:spPr>
              <a:xfrm>
                <a:off x="1028351" y="1975756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D1=31 ||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(M1=2 &amp; 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D1=EOMONTH)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52" name="직선 화살표 연결선 51"/>
              <p:cNvCxnSpPr>
                <a:stCxn id="50" idx="2"/>
                <a:endCxn id="58" idx="0"/>
              </p:cNvCxnSpPr>
              <p:nvPr/>
            </p:nvCxnSpPr>
            <p:spPr>
              <a:xfrm>
                <a:off x="2020949" y="2447925"/>
                <a:ext cx="2709" cy="2304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>
                <a:endCxn id="62" idx="0"/>
              </p:cNvCxnSpPr>
              <p:nvPr/>
            </p:nvCxnSpPr>
            <p:spPr>
              <a:xfrm flipH="1">
                <a:off x="2038725" y="3800473"/>
                <a:ext cx="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2023847" y="1730827"/>
                <a:ext cx="0" cy="24492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2038728" y="3731921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11577" y="1866999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58" name="순서도: 처리 57"/>
              <p:cNvSpPr/>
              <p:nvPr/>
            </p:nvSpPr>
            <p:spPr>
              <a:xfrm>
                <a:off x="1162050" y="2678371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59" name="직선 화살표 연결선 58"/>
              <p:cNvCxnSpPr>
                <a:stCxn id="58" idx="2"/>
                <a:endCxn id="63" idx="0"/>
              </p:cNvCxnSpPr>
              <p:nvPr/>
            </p:nvCxnSpPr>
            <p:spPr>
              <a:xfrm flipH="1">
                <a:off x="2020948" y="3086100"/>
                <a:ext cx="2710" cy="24220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038726" y="2340382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61" name="꺾인 연결선 60"/>
              <p:cNvCxnSpPr>
                <a:stCxn id="50" idx="1"/>
                <a:endCxn id="63" idx="0"/>
              </p:cNvCxnSpPr>
              <p:nvPr/>
            </p:nvCxnSpPr>
            <p:spPr>
              <a:xfrm rot="10800000" flipH="1" flipV="1">
                <a:off x="1028350" y="2211840"/>
                <a:ext cx="992597" cy="1116463"/>
              </a:xfrm>
              <a:prstGeom prst="bentConnector4">
                <a:avLst>
                  <a:gd name="adj1" fmla="val -23030"/>
                  <a:gd name="adj2" fmla="val 89824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순서도: 처리 61"/>
              <p:cNvSpPr/>
              <p:nvPr/>
            </p:nvSpPr>
            <p:spPr>
              <a:xfrm>
                <a:off x="1177117" y="4105273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63" name="순서도: 판단 62"/>
              <p:cNvSpPr/>
              <p:nvPr/>
            </p:nvSpPr>
            <p:spPr>
              <a:xfrm>
                <a:off x="1028350" y="3328304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D2=31 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||</a:t>
                </a:r>
              </a:p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M2=2 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&amp; 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D2=EOMONTH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)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64" name="직선 화살표 연결선 63"/>
              <p:cNvCxnSpPr>
                <a:stCxn id="62" idx="2"/>
                <a:endCxn id="65" idx="0"/>
              </p:cNvCxnSpPr>
              <p:nvPr/>
            </p:nvCxnSpPr>
            <p:spPr>
              <a:xfrm>
                <a:off x="2038725" y="4513002"/>
                <a:ext cx="1817" cy="3062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순서도: 처리 64"/>
              <p:cNvSpPr/>
              <p:nvPr/>
            </p:nvSpPr>
            <p:spPr>
              <a:xfrm>
                <a:off x="1104550" y="4819234"/>
                <a:ext cx="1871983" cy="6119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</a:t>
                </a:r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= (Y2-Y1)*360 + (M2-M1)*30 + (D2-D1)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51343" y="3225415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67" name="꺾인 연결선 66"/>
              <p:cNvCxnSpPr>
                <a:stCxn id="63" idx="3"/>
                <a:endCxn id="65" idx="0"/>
              </p:cNvCxnSpPr>
              <p:nvPr/>
            </p:nvCxnSpPr>
            <p:spPr>
              <a:xfrm flipH="1">
                <a:off x="2040542" y="3564389"/>
                <a:ext cx="973003" cy="1254845"/>
              </a:xfrm>
              <a:prstGeom prst="bentConnector4">
                <a:avLst>
                  <a:gd name="adj1" fmla="val -23494"/>
                  <a:gd name="adj2" fmla="val 86733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순서도: 수행의 시작/종료 67"/>
              <p:cNvSpPr/>
              <p:nvPr/>
            </p:nvSpPr>
            <p:spPr>
              <a:xfrm>
                <a:off x="1017283" y="5668702"/>
                <a:ext cx="2044700" cy="490798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/360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69" name="순서도: 수행의 시작/종료 68"/>
              <p:cNvSpPr/>
              <p:nvPr/>
            </p:nvSpPr>
            <p:spPr>
              <a:xfrm>
                <a:off x="1177117" y="1206499"/>
                <a:ext cx="1674226" cy="524327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Start (Y1,M1,D1)</a:t>
                </a:r>
              </a:p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End (Y2,M2,D2)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70" name="직선 화살표 연결선 69"/>
              <p:cNvCxnSpPr>
                <a:stCxn id="65" idx="2"/>
                <a:endCxn id="68" idx="0"/>
              </p:cNvCxnSpPr>
              <p:nvPr/>
            </p:nvCxnSpPr>
            <p:spPr>
              <a:xfrm flipH="1">
                <a:off x="2039633" y="5431199"/>
                <a:ext cx="909" cy="23750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 이자계산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20680" y="1175657"/>
            <a:ext cx="2708320" cy="1989351"/>
            <a:chOff x="720680" y="1175657"/>
            <a:chExt cx="2708320" cy="1989351"/>
          </a:xfrm>
        </p:grpSpPr>
        <p:sp>
          <p:nvSpPr>
            <p:cNvPr id="110" name="순서도: 수행의 시작/종료 109"/>
            <p:cNvSpPr/>
            <p:nvPr/>
          </p:nvSpPr>
          <p:spPr>
            <a:xfrm>
              <a:off x="720680" y="2674210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(End – Start)/365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1" name="순서도: 수행의 시작/종료 110"/>
            <p:cNvSpPr/>
            <p:nvPr/>
          </p:nvSpPr>
          <p:spPr>
            <a:xfrm>
              <a:off x="913172" y="1613806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 (Y1,M1,D1)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 (Y2,M2,D2)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6" name="직선 화살표 연결선 115"/>
            <p:cNvCxnSpPr>
              <a:stCxn id="111" idx="2"/>
              <a:endCxn id="110" idx="0"/>
            </p:cNvCxnSpPr>
            <p:nvPr/>
          </p:nvCxnSpPr>
          <p:spPr>
            <a:xfrm flipH="1">
              <a:off x="1743030" y="2138133"/>
              <a:ext cx="7255" cy="5360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856257" y="1175657"/>
              <a:ext cx="257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4. Actual/365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818084" y="1175657"/>
            <a:ext cx="4309647" cy="4755173"/>
            <a:chOff x="4814153" y="1175657"/>
            <a:chExt cx="4309647" cy="4755173"/>
          </a:xfrm>
        </p:grpSpPr>
        <p:sp>
          <p:nvSpPr>
            <p:cNvPr id="103" name="순서도: 판단 102"/>
            <p:cNvSpPr/>
            <p:nvPr/>
          </p:nvSpPr>
          <p:spPr>
            <a:xfrm>
              <a:off x="4825221" y="2383063"/>
              <a:ext cx="1985195" cy="47216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Y1 = Leap Year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04" name="직선 화살표 연결선 103"/>
            <p:cNvCxnSpPr>
              <a:stCxn id="103" idx="2"/>
              <a:endCxn id="109" idx="0"/>
            </p:cNvCxnSpPr>
            <p:nvPr/>
          </p:nvCxnSpPr>
          <p:spPr>
            <a:xfrm>
              <a:off x="5817819" y="2855232"/>
              <a:ext cx="2709" cy="23044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endCxn id="115" idx="0"/>
            </p:cNvCxnSpPr>
            <p:nvPr/>
          </p:nvCxnSpPr>
          <p:spPr>
            <a:xfrm flipH="1">
              <a:off x="5835595" y="4207780"/>
              <a:ext cx="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5820717" y="2138134"/>
              <a:ext cx="0" cy="2449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835598" y="413922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23165" y="2274306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09" name="순서도: 처리 108"/>
            <p:cNvSpPr/>
            <p:nvPr/>
          </p:nvSpPr>
          <p:spPr>
            <a:xfrm>
              <a:off x="4958920" y="3085678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A= {(Y1+1/01/01) – Y1/M1/D1}/366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2" name="직선 화살표 연결선 111"/>
            <p:cNvCxnSpPr>
              <a:stCxn id="109" idx="2"/>
              <a:endCxn id="117" idx="0"/>
            </p:cNvCxnSpPr>
            <p:nvPr/>
          </p:nvCxnSpPr>
          <p:spPr>
            <a:xfrm flipH="1">
              <a:off x="5817818" y="3493407"/>
              <a:ext cx="2710" cy="2422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835596" y="274768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4" name="꺾인 연결선 113"/>
            <p:cNvCxnSpPr>
              <a:stCxn id="149" idx="2"/>
              <a:endCxn id="117" idx="0"/>
            </p:cNvCxnSpPr>
            <p:nvPr/>
          </p:nvCxnSpPr>
          <p:spPr>
            <a:xfrm rot="5400000">
              <a:off x="6573909" y="2066921"/>
              <a:ext cx="912600" cy="2424781"/>
            </a:xfrm>
            <a:prstGeom prst="bentConnector3">
              <a:avLst>
                <a:gd name="adj1" fmla="val 82206"/>
              </a:avLst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순서도: 처리 114"/>
            <p:cNvSpPr/>
            <p:nvPr/>
          </p:nvSpPr>
          <p:spPr>
            <a:xfrm>
              <a:off x="4973987" y="4512580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B= {Y2/M2/D2 -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(Y2/01/01)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}/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366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7" name="순서도: 판단 116"/>
            <p:cNvSpPr/>
            <p:nvPr/>
          </p:nvSpPr>
          <p:spPr>
            <a:xfrm>
              <a:off x="4825220" y="3735611"/>
              <a:ext cx="1985195" cy="47216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Y2=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Leap Year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8" name="직선 화살표 연결선 117"/>
            <p:cNvCxnSpPr>
              <a:stCxn id="115" idx="2"/>
              <a:endCxn id="146" idx="0"/>
            </p:cNvCxnSpPr>
            <p:nvPr/>
          </p:nvCxnSpPr>
          <p:spPr>
            <a:xfrm>
              <a:off x="5835595" y="4920309"/>
              <a:ext cx="2455" cy="51972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778845" y="361639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6" name="순서도: 수행의 시작/종료 145"/>
            <p:cNvSpPr/>
            <p:nvPr/>
          </p:nvSpPr>
          <p:spPr>
            <a:xfrm>
              <a:off x="4815700" y="5440032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DayCountFactor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=A+B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7" name="순서도: 수행의 시작/종료 146"/>
            <p:cNvSpPr/>
            <p:nvPr/>
          </p:nvSpPr>
          <p:spPr>
            <a:xfrm>
              <a:off x="4973987" y="1613806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 (Y1,M1,D1)</a:t>
              </a:r>
            </a:p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 (Y2,M2,D2)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814153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6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ACT/ACT_ISDA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9" name="순서도: 처리 148"/>
            <p:cNvSpPr/>
            <p:nvPr/>
          </p:nvSpPr>
          <p:spPr>
            <a:xfrm>
              <a:off x="7380991" y="2415282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A= {(Y1+1/01/01) – Y1/M1/D1}/365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50" name="직선 화살표 연결선 149"/>
            <p:cNvCxnSpPr>
              <a:stCxn id="103" idx="3"/>
              <a:endCxn id="149" idx="1"/>
            </p:cNvCxnSpPr>
            <p:nvPr/>
          </p:nvCxnSpPr>
          <p:spPr>
            <a:xfrm flipV="1">
              <a:off x="6810416" y="2619147"/>
              <a:ext cx="570575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꺾인 연결선 150"/>
            <p:cNvCxnSpPr>
              <a:stCxn id="152" idx="2"/>
              <a:endCxn id="146" idx="0"/>
            </p:cNvCxnSpPr>
            <p:nvPr/>
          </p:nvCxnSpPr>
          <p:spPr>
            <a:xfrm rot="5400000">
              <a:off x="6417666" y="3595506"/>
              <a:ext cx="1264910" cy="2424142"/>
            </a:xfrm>
            <a:prstGeom prst="bentConnector3">
              <a:avLst>
                <a:gd name="adj1" fmla="val 82272"/>
              </a:avLst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순서도: 처리 151"/>
            <p:cNvSpPr/>
            <p:nvPr/>
          </p:nvSpPr>
          <p:spPr>
            <a:xfrm>
              <a:off x="7400584" y="3767393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B= {Y2/M2/D2 -(Y2/01/01)}/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365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53" name="직선 화살표 연결선 152"/>
            <p:cNvCxnSpPr>
              <a:stCxn id="117" idx="3"/>
              <a:endCxn id="152" idx="1"/>
            </p:cNvCxnSpPr>
            <p:nvPr/>
          </p:nvCxnSpPr>
          <p:spPr>
            <a:xfrm flipV="1">
              <a:off x="6810415" y="3971258"/>
              <a:ext cx="590169" cy="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그룹 153"/>
          <p:cNvGrpSpPr/>
          <p:nvPr/>
        </p:nvGrpSpPr>
        <p:grpSpPr>
          <a:xfrm>
            <a:off x="720680" y="3666583"/>
            <a:ext cx="2708320" cy="1989351"/>
            <a:chOff x="720680" y="1175657"/>
            <a:chExt cx="2708320" cy="1989351"/>
          </a:xfrm>
        </p:grpSpPr>
        <p:sp>
          <p:nvSpPr>
            <p:cNvPr id="155" name="순서도: 수행의 시작/종료 154"/>
            <p:cNvSpPr/>
            <p:nvPr/>
          </p:nvSpPr>
          <p:spPr>
            <a:xfrm>
              <a:off x="720680" y="2674210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(End – Start)/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360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56" name="순서도: 수행의 시작/종료 155"/>
            <p:cNvSpPr/>
            <p:nvPr/>
          </p:nvSpPr>
          <p:spPr>
            <a:xfrm>
              <a:off x="913172" y="1613806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 (Y1,M1,D1)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 (Y2,M2,D2)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57" name="직선 화살표 연결선 156"/>
            <p:cNvCxnSpPr>
              <a:stCxn id="156" idx="2"/>
              <a:endCxn id="155" idx="0"/>
            </p:cNvCxnSpPr>
            <p:nvPr/>
          </p:nvCxnSpPr>
          <p:spPr>
            <a:xfrm flipH="1">
              <a:off x="1743030" y="2138133"/>
              <a:ext cx="7255" cy="5360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856257" y="1175657"/>
              <a:ext cx="257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5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Actual/360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8531180" y="1175657"/>
            <a:ext cx="2708320" cy="2490926"/>
            <a:chOff x="720680" y="1175657"/>
            <a:chExt cx="2708320" cy="2490926"/>
          </a:xfrm>
        </p:grpSpPr>
        <p:sp>
          <p:nvSpPr>
            <p:cNvPr id="160" name="순서도: 수행의 시작/종료 159"/>
            <p:cNvSpPr/>
            <p:nvPr/>
          </p:nvSpPr>
          <p:spPr>
            <a:xfrm>
              <a:off x="720680" y="2974440"/>
              <a:ext cx="2044700" cy="692143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ED –SD / </a:t>
              </a:r>
            </a:p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{</a:t>
              </a:r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Freq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*(CE - CS)} 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=&gt; 1 / </a:t>
              </a:r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freq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61" name="순서도: 수행의 시작/종료 160"/>
            <p:cNvSpPr/>
            <p:nvPr/>
          </p:nvSpPr>
          <p:spPr>
            <a:xfrm>
              <a:off x="913172" y="1613806"/>
              <a:ext cx="1674226" cy="1029832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StartDate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SD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EndDate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ED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CouponStart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CS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CouponEnd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CE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Freq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62" name="직선 화살표 연결선 161"/>
            <p:cNvCxnSpPr>
              <a:stCxn id="161" idx="2"/>
              <a:endCxn id="160" idx="0"/>
            </p:cNvCxnSpPr>
            <p:nvPr/>
          </p:nvCxnSpPr>
          <p:spPr>
            <a:xfrm flipH="1">
              <a:off x="1743030" y="2643638"/>
              <a:ext cx="7255" cy="3308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856257" y="1175657"/>
              <a:ext cx="257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7. ACT/ACT_ICMA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860930"/>
            <a:ext cx="12192000" cy="59970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09512" y="1757375"/>
            <a:ext cx="3337943" cy="2063533"/>
            <a:chOff x="8500278" y="1757375"/>
            <a:chExt cx="3337943" cy="2063533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8739207" y="1757375"/>
              <a:ext cx="2643299" cy="830997"/>
              <a:chOff x="3403338" y="2598003"/>
              <a:chExt cx="264329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646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금리심화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500278" y="2897578"/>
              <a:ext cx="3337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Swap Rate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고정금리채권 변동금리채권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이자율의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기간구조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금리심화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Swap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Rate - </a:t>
              </a:r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금리스왑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22946" y="1427747"/>
            <a:ext cx="867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Swap Rate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변동금리와 교환되는 고정금리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변동금리의 가치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	=  AVG ( offer , Bid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51935" y="2538765"/>
            <a:ext cx="6209098" cy="1636798"/>
            <a:chOff x="851935" y="2538765"/>
            <a:chExt cx="6209098" cy="1636798"/>
          </a:xfrm>
        </p:grpSpPr>
        <p:grpSp>
          <p:nvGrpSpPr>
            <p:cNvPr id="2" name="그룹 1"/>
            <p:cNvGrpSpPr/>
            <p:nvPr/>
          </p:nvGrpSpPr>
          <p:grpSpPr>
            <a:xfrm>
              <a:off x="851935" y="2646120"/>
              <a:ext cx="1529443" cy="1529443"/>
              <a:chOff x="4826000" y="2159000"/>
              <a:chExt cx="2540000" cy="2540000"/>
            </a:xfrm>
          </p:grpSpPr>
          <p:pic>
            <p:nvPicPr>
              <p:cNvPr id="1026" name="Picture 2" descr="C:\Users\cyshin\Desktop\Noun Project Search_files\1553108-20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6000" y="2159000"/>
                <a:ext cx="2540000" cy="2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cyshin\Desktop\1476203-20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7200" y="2621642"/>
                <a:ext cx="970644" cy="970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337439" y="2538765"/>
              <a:ext cx="1723594" cy="1626052"/>
              <a:chOff x="5370097" y="3110280"/>
              <a:chExt cx="1723594" cy="1626052"/>
            </a:xfrm>
          </p:grpSpPr>
          <p:pic>
            <p:nvPicPr>
              <p:cNvPr id="1031" name="Picture 7" descr="C:\Users\cyshin\Desktop\Noun Project Search_files\28416-20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3729" y="3110280"/>
                <a:ext cx="1356330" cy="1356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5370097" y="4397778"/>
                <a:ext cx="1723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조성은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행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400280" y="2869690"/>
              <a:ext cx="3018584" cy="918525"/>
              <a:chOff x="2400280" y="3441205"/>
              <a:chExt cx="3018584" cy="918525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2400280" y="3473332"/>
                <a:ext cx="1130108" cy="8863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고정</a:t>
                </a:r>
                <a:endPara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금리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3371953" y="3441205"/>
                <a:ext cx="1134716" cy="575556"/>
                <a:chOff x="3558332" y="2841029"/>
                <a:chExt cx="5145825" cy="1355281"/>
              </a:xfrm>
            </p:grpSpPr>
            <p:cxnSp>
              <p:nvCxnSpPr>
                <p:cNvPr id="55" name="직선 화살표 연결선 54"/>
                <p:cNvCxnSpPr/>
                <p:nvPr/>
              </p:nvCxnSpPr>
              <p:spPr>
                <a:xfrm>
                  <a:off x="4884730" y="3748270"/>
                  <a:ext cx="2469730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/>
                <p:cNvCxnSpPr/>
                <p:nvPr/>
              </p:nvCxnSpPr>
              <p:spPr>
                <a:xfrm flipH="1">
                  <a:off x="4815633" y="4196310"/>
                  <a:ext cx="253882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3558332" y="2841029"/>
                  <a:ext cx="5145825" cy="797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2">
                          <a:lumMod val="50000"/>
                        </a:schemeClr>
                      </a:solidFill>
                      <a:latin typeface="나눔스퀘어라운드 ExtraBold" pitchFamily="50" charset="-127"/>
                      <a:ea typeface="나눔스퀘어라운드 ExtraBold" pitchFamily="50" charset="-127"/>
                    </a:rPr>
                    <a:t>Offer</a:t>
                  </a:r>
                  <a:endParaRPr lang="ko-KR" altLang="en-US" sz="1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endParaRPr>
                </a:p>
              </p:txBody>
            </p:sp>
          </p:grpSp>
          <p:sp>
            <p:nvSpPr>
              <p:cNvPr id="71" name="타원 70"/>
              <p:cNvSpPr/>
              <p:nvPr/>
            </p:nvSpPr>
            <p:spPr>
              <a:xfrm>
                <a:off x="4348000" y="3441205"/>
                <a:ext cx="1070864" cy="88639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 </a:t>
                </a:r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변동</a:t>
                </a:r>
                <a:endPara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금리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807690" y="4217944"/>
            <a:ext cx="6253343" cy="1686993"/>
            <a:chOff x="807690" y="4217944"/>
            <a:chExt cx="6253343" cy="1686993"/>
          </a:xfrm>
        </p:grpSpPr>
        <p:grpSp>
          <p:nvGrpSpPr>
            <p:cNvPr id="73" name="그룹 72"/>
            <p:cNvGrpSpPr/>
            <p:nvPr/>
          </p:nvGrpSpPr>
          <p:grpSpPr>
            <a:xfrm>
              <a:off x="2429902" y="4587771"/>
              <a:ext cx="3048206" cy="917671"/>
              <a:chOff x="2448804" y="3441205"/>
              <a:chExt cx="3048206" cy="917671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4366902" y="3441205"/>
                <a:ext cx="1130108" cy="8863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고정</a:t>
                </a:r>
                <a:endPara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금리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371953" y="3441205"/>
                <a:ext cx="1134716" cy="575556"/>
                <a:chOff x="3558332" y="2841029"/>
                <a:chExt cx="5145825" cy="1355281"/>
              </a:xfrm>
            </p:grpSpPr>
            <p:cxnSp>
              <p:nvCxnSpPr>
                <p:cNvPr id="77" name="직선 화살표 연결선 76"/>
                <p:cNvCxnSpPr/>
                <p:nvPr/>
              </p:nvCxnSpPr>
              <p:spPr>
                <a:xfrm>
                  <a:off x="4884730" y="3748270"/>
                  <a:ext cx="2469730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화살표 연결선 77"/>
                <p:cNvCxnSpPr/>
                <p:nvPr/>
              </p:nvCxnSpPr>
              <p:spPr>
                <a:xfrm flipH="1">
                  <a:off x="4815633" y="4196310"/>
                  <a:ext cx="253882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3558332" y="2841029"/>
                  <a:ext cx="5145825" cy="797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2">
                          <a:lumMod val="50000"/>
                        </a:schemeClr>
                      </a:solidFill>
                      <a:latin typeface="나눔스퀘어라운드 ExtraBold" pitchFamily="50" charset="-127"/>
                      <a:ea typeface="나눔스퀘어라운드 ExtraBold" pitchFamily="50" charset="-127"/>
                    </a:rPr>
                    <a:t>Bid</a:t>
                  </a:r>
                  <a:endParaRPr lang="ko-KR" altLang="en-US" sz="1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endParaRPr>
                </a:p>
              </p:txBody>
            </p:sp>
          </p:grpSp>
          <p:sp>
            <p:nvSpPr>
              <p:cNvPr id="76" name="타원 75"/>
              <p:cNvSpPr/>
              <p:nvPr/>
            </p:nvSpPr>
            <p:spPr>
              <a:xfrm>
                <a:off x="2448804" y="3472478"/>
                <a:ext cx="1070864" cy="88639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 </a:t>
                </a:r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변동</a:t>
                </a:r>
                <a:endPara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금리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807690" y="4375494"/>
              <a:ext cx="1529443" cy="1529443"/>
              <a:chOff x="807690" y="4375494"/>
              <a:chExt cx="1529443" cy="1529443"/>
            </a:xfrm>
          </p:grpSpPr>
          <p:pic>
            <p:nvPicPr>
              <p:cNvPr id="1030" name="Picture 6" descr="C:\Users\cyshin\Desktop\1476202-84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1228" y="4629867"/>
                <a:ext cx="642366" cy="642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C:\Users\cyshin\Desktop\Noun Project Search_files\1553108-20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690" y="4375494"/>
                <a:ext cx="1529443" cy="1529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그룹 31"/>
            <p:cNvGrpSpPr/>
            <p:nvPr/>
          </p:nvGrpSpPr>
          <p:grpSpPr>
            <a:xfrm>
              <a:off x="5337439" y="4217944"/>
              <a:ext cx="1723594" cy="1626052"/>
              <a:chOff x="5370097" y="3110280"/>
              <a:chExt cx="1723594" cy="1626052"/>
            </a:xfrm>
          </p:grpSpPr>
          <p:pic>
            <p:nvPicPr>
              <p:cNvPr id="33" name="Picture 7" descr="C:\Users\cyshin\Desktop\Noun Project Search_files\28416-20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3729" y="3110280"/>
                <a:ext cx="1356330" cy="1356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5370097" y="4397778"/>
                <a:ext cx="1723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조성은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행</a:t>
                </a:r>
              </a:p>
            </p:txBody>
          </p:sp>
        </p:grp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금리심화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고정금리채권 변동금리채권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5461"/>
              </p:ext>
            </p:extLst>
          </p:nvPr>
        </p:nvGraphicFramePr>
        <p:xfrm>
          <a:off x="6351329" y="4126965"/>
          <a:ext cx="5309994" cy="178397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69998"/>
                <a:gridCol w="1769998"/>
                <a:gridCol w="1769998"/>
              </a:tblGrid>
              <a:tr h="3928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발행자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투자자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/>
                </a:tc>
              </a:tr>
              <a:tr h="68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금리 상승 전망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고정금리채권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변동금리채권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/>
                </a:tc>
              </a:tr>
              <a:tr h="703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금리 하락 전망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변동금리채권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고정금리채권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6085114" y="1165161"/>
            <a:ext cx="0" cy="5225143"/>
          </a:xfrm>
          <a:prstGeom prst="line">
            <a:avLst/>
          </a:prstGeom>
          <a:ln>
            <a:solidFill>
              <a:srgbClr val="64DEC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7400" y="1379697"/>
            <a:ext cx="541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●고정금리채권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(SB)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정해진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기일에 고정된 이자를 지급하고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정해진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만기에 원금을 지급하는 채권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4605" y="1379697"/>
            <a:ext cx="5611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●변동금리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(FRN)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지급이자율이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시장의 대표적인 금리에 연동되어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이자지급 때마다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정기적으로 재조정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050" name="Picture 2" descr="C:\Users\cyshin\Desktop\Noun Project Search_files\353529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82" y="2711973"/>
            <a:ext cx="1167675" cy="116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yshin\Desktop\Noun Project Search_files\353530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44" y="5114878"/>
            <a:ext cx="1167675" cy="116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4527550" y="5114879"/>
            <a:ext cx="1134716" cy="1338000"/>
            <a:chOff x="4506669" y="2778286"/>
            <a:chExt cx="1134716" cy="1338000"/>
          </a:xfrm>
        </p:grpSpPr>
        <p:pic>
          <p:nvPicPr>
            <p:cNvPr id="2054" name="Picture 6" descr="C:\Users\cyshin\Desktop\2Project Search_files\440887-200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7550" y="2778286"/>
              <a:ext cx="1035050" cy="103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506669" y="3777732"/>
              <a:ext cx="11347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투자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자</a:t>
              </a:r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448765" y="2711973"/>
            <a:ext cx="1134716" cy="1343827"/>
            <a:chOff x="4461842" y="5215754"/>
            <a:chExt cx="1134716" cy="1343827"/>
          </a:xfrm>
        </p:grpSpPr>
        <p:pic>
          <p:nvPicPr>
            <p:cNvPr id="2053" name="Picture 5" descr="C:\Users\cyshin\Desktop\2Project Search_files\440864-84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5215754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4461842" y="6221027"/>
              <a:ext cx="11347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투자</a:t>
              </a:r>
              <a:r>
                <a:rPr lang="ko-KR" altLang="en-US" sz="160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자</a:t>
              </a:r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57400" y="3844879"/>
            <a:ext cx="1270000" cy="1439277"/>
            <a:chOff x="557400" y="3844879"/>
            <a:chExt cx="1270000" cy="1439277"/>
          </a:xfrm>
        </p:grpSpPr>
        <p:pic>
          <p:nvPicPr>
            <p:cNvPr id="2052" name="Picture 4" descr="C:\Users\cyshin\Desktop\Noun Project Search_files\1909688-200.p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00" y="3844879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25042" y="4945602"/>
              <a:ext cx="11347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금리</a:t>
              </a:r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66" y="2737874"/>
            <a:ext cx="5061857" cy="55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860930"/>
            <a:ext cx="12192000" cy="59970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82279" y="1757375"/>
            <a:ext cx="2909454" cy="1786534"/>
            <a:chOff x="1092530" y="1757375"/>
            <a:chExt cx="2909454" cy="178653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1410218" y="1757375"/>
              <a:ext cx="1803325" cy="830997"/>
              <a:chOff x="6454034" y="2598003"/>
              <a:chExt cx="1803325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 smtClean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금</a:t>
                </a:r>
                <a:r>
                  <a:rPr lang="ko-KR" altLang="en-US" sz="3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92530" y="2897578"/>
              <a:ext cx="290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금리란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금리의 종류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486154" y="1757375"/>
            <a:ext cx="2909454" cy="2340532"/>
            <a:chOff x="4796405" y="1757375"/>
            <a:chExt cx="2909454" cy="2340532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5074713" y="1757375"/>
              <a:ext cx="1803325" cy="830997"/>
              <a:chOff x="6454034" y="2598003"/>
              <a:chExt cx="1803325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채권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796405" y="2897578"/>
              <a:ext cx="2909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채권이란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특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성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분류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4)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 이자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계산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190027" y="1757375"/>
            <a:ext cx="3337943" cy="2063533"/>
            <a:chOff x="8500278" y="1757375"/>
            <a:chExt cx="3337943" cy="2063533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8739207" y="1757375"/>
              <a:ext cx="2643299" cy="830997"/>
              <a:chOff x="3403338" y="2598003"/>
              <a:chExt cx="264329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646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금리심화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500278" y="2897578"/>
              <a:ext cx="3337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Swap Rate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고정금리채권 변동금리채권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이자율의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기간구조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금리심화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고정금리채권 변동금리채권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1" name="그림 30"/>
          <p:cNvPicPr/>
          <p:nvPr/>
        </p:nvPicPr>
        <p:blipFill>
          <a:blip r:embed="rId2"/>
          <a:stretch>
            <a:fillRect/>
          </a:stretch>
        </p:blipFill>
        <p:spPr>
          <a:xfrm>
            <a:off x="1926770" y="1089148"/>
            <a:ext cx="8686801" cy="52953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86428" y="943105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86428" y="130108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금리심화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이자율의 기간구조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51974" y="1369690"/>
            <a:ext cx="867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만기수익률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(YTM) 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만기일까지 보유하면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얻게 되는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현물이자율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(Spot Rate) : </a:t>
            </a:r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CashFlow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한번 발생할 때의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수익률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무이표채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선도이자율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(Forward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Rate) 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특점시점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(n)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에서 특정 시점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n+1)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까지의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Spot Rate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2748" y="2734129"/>
            <a:ext cx="4738615" cy="3786990"/>
            <a:chOff x="723720" y="2792186"/>
            <a:chExt cx="4738615" cy="3786990"/>
          </a:xfrm>
        </p:grpSpPr>
        <p:grpSp>
          <p:nvGrpSpPr>
            <p:cNvPr id="10" name="그룹 9"/>
            <p:cNvGrpSpPr/>
            <p:nvPr/>
          </p:nvGrpSpPr>
          <p:grpSpPr>
            <a:xfrm>
              <a:off x="1122947" y="2792186"/>
              <a:ext cx="4339388" cy="3477986"/>
              <a:chOff x="1341257" y="2792186"/>
              <a:chExt cx="3622629" cy="2743200"/>
            </a:xfrm>
          </p:grpSpPr>
          <p:cxnSp>
            <p:nvCxnSpPr>
              <p:cNvPr id="3" name="직선 연결선 2"/>
              <p:cNvCxnSpPr/>
              <p:nvPr/>
            </p:nvCxnSpPr>
            <p:spPr>
              <a:xfrm>
                <a:off x="1341257" y="2792186"/>
                <a:ext cx="0" cy="2743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341257" y="5535386"/>
                <a:ext cx="36226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화살표 연결선 11"/>
            <p:cNvCxnSpPr/>
            <p:nvPr/>
          </p:nvCxnSpPr>
          <p:spPr>
            <a:xfrm>
              <a:off x="1122947" y="3069771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132472" y="5061857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442482" y="5414734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752492" y="5778497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1122946" y="3490232"/>
              <a:ext cx="26295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129249" y="3899807"/>
              <a:ext cx="39332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33730" y="3077028"/>
              <a:ext cx="81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y1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92641" y="3499783"/>
              <a:ext cx="81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y2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15803" y="3937320"/>
              <a:ext cx="81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y3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33730" y="6270172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1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3720" y="6271399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0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92641" y="6271399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5803" y="6268683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304" y="5120233"/>
              <a:ext cx="358718" cy="259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280" y="5509805"/>
              <a:ext cx="2762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017" y="5864495"/>
              <a:ext cx="21907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19767"/>
              </p:ext>
            </p:extLst>
          </p:nvPr>
        </p:nvGraphicFramePr>
        <p:xfrm>
          <a:off x="7409552" y="2479247"/>
          <a:ext cx="3029031" cy="167701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8379"/>
                <a:gridCol w="1310326"/>
                <a:gridCol w="1310326"/>
              </a:tblGrid>
              <a:tr h="4167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</a:t>
                      </a:r>
                      <a:r>
                        <a:rPr lang="ko-KR" altLang="en-US" sz="1100" dirty="0" smtClean="0"/>
                        <a:t>년 만기 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  <a:ea typeface="+mn-ea"/>
                        </a:rPr>
                        <a:t>이자율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의 이자율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5%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5%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6%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9%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845" y="2537887"/>
            <a:ext cx="558293" cy="29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94723" y="4620083"/>
            <a:ext cx="404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※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선도이자율의 의미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096000" y="2600350"/>
            <a:ext cx="0" cy="3789954"/>
          </a:xfrm>
          <a:prstGeom prst="line">
            <a:avLst/>
          </a:prstGeom>
          <a:ln>
            <a:solidFill>
              <a:srgbClr val="64DEC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279629" y="5261748"/>
            <a:ext cx="1427457" cy="824321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한계수익률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62778" y="5261748"/>
            <a:ext cx="1427457" cy="824321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손익분기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수익률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245927" y="5261748"/>
            <a:ext cx="1427457" cy="824321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확정이자율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6118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charset="-127"/>
                <a:ea typeface="KoPubWorld돋움체 Light" charset="-127"/>
                <a:cs typeface="KoPubWorld돋움체 Light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277853" y="3787921"/>
            <a:ext cx="1716505" cy="369332"/>
          </a:xfrm>
          <a:prstGeom prst="rect">
            <a:avLst/>
          </a:prstGeom>
          <a:solidFill>
            <a:srgbClr val="85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77853" y="2623605"/>
            <a:ext cx="1716505" cy="369332"/>
          </a:xfrm>
          <a:prstGeom prst="rect">
            <a:avLst/>
          </a:prstGeom>
          <a:solidFill>
            <a:srgbClr val="85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금리란 무엇인가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838724" y="2623605"/>
            <a:ext cx="8476901" cy="1532567"/>
            <a:chOff x="1812757" y="1627909"/>
            <a:chExt cx="8476901" cy="1532567"/>
          </a:xfrm>
        </p:grpSpPr>
        <p:sp>
          <p:nvSpPr>
            <p:cNvPr id="2" name="타원 1"/>
            <p:cNvSpPr/>
            <p:nvPr/>
          </p:nvSpPr>
          <p:spPr>
            <a:xfrm>
              <a:off x="1812757" y="1997241"/>
              <a:ext cx="2005263" cy="9785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현재가치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8222932" y="2053385"/>
              <a:ext cx="2066726" cy="97856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미래가치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4379495" y="2213811"/>
              <a:ext cx="3400926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4284345" y="2566733"/>
              <a:ext cx="3496076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99610" y="1627909"/>
              <a:ext cx="1992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할증금리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이자율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99610" y="2791144"/>
              <a:ext cx="1992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할인금리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할인율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22946" y="1427747"/>
            <a:ext cx="8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금리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빌리거나 빌려준 돈에 대한 이자율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2945" y="5358063"/>
            <a:ext cx="8678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금리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= 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무위험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이자율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실질이자율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위험 프리미엄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=  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명목이자율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물가상승률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 + 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신용위험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유동성위험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074" name="Picture 2" descr="C:\Users\cyshin\Desktop\Noun Project Search_files\235704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12" y="2088395"/>
            <a:ext cx="960685" cy="9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yshin\Desktop\Noun Project Search_files\2357049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94" y="2121638"/>
            <a:ext cx="480343" cy="4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cyshin\Desktop\Noun Project Search_files\2357049-200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94" y="4421051"/>
            <a:ext cx="480343" cy="4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yshin\Desktop\Noun Project Search_files\235704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366" y="2033576"/>
            <a:ext cx="960685" cy="9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cyshin\Desktop\Noun Project Search_files\235704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765" y="4027650"/>
            <a:ext cx="960685" cy="9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cyshin\Desktop\Noun Project Search_files\235704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11" y="4027650"/>
            <a:ext cx="960685" cy="9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2803253" y="4412779"/>
            <a:ext cx="480343" cy="480343"/>
            <a:chOff x="3895572" y="4180879"/>
            <a:chExt cx="480343" cy="480343"/>
          </a:xfrm>
        </p:grpSpPr>
        <p:sp>
          <p:nvSpPr>
            <p:cNvPr id="7" name="직사각형 6"/>
            <p:cNvSpPr/>
            <p:nvPr/>
          </p:nvSpPr>
          <p:spPr>
            <a:xfrm>
              <a:off x="3961176" y="4335129"/>
              <a:ext cx="349136" cy="19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2" descr="C:\Users\cyshin\Desktop\Noun Project Search_files\2357049-200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572" y="4180879"/>
              <a:ext cx="480343" cy="48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2" descr="C:\Users\cyshin\Desktop\Noun Project Search_files\2357049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051" y="2383433"/>
            <a:ext cx="480343" cy="4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494920" y="1315458"/>
            <a:ext cx="2043627" cy="5775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단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기금리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73615" y="1315458"/>
            <a:ext cx="2043627" cy="5775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금리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3982" y="2085480"/>
            <a:ext cx="2545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Money Market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년 미만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콜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CD, CP</a:t>
            </a: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66109" y="2118479"/>
            <a:ext cx="2759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Capital Market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년 이상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국공채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회사채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51329" y="3373859"/>
            <a:ext cx="5289341" cy="6873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일반적으로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장기금리가 단기 금리보다 더 높음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25513" y="4308122"/>
            <a:ext cx="1889293" cy="2173252"/>
            <a:chOff x="2225513" y="4308122"/>
            <a:chExt cx="1889293" cy="2173252"/>
          </a:xfrm>
        </p:grpSpPr>
        <p:grpSp>
          <p:nvGrpSpPr>
            <p:cNvPr id="2" name="그룹 1"/>
            <p:cNvGrpSpPr/>
            <p:nvPr/>
          </p:nvGrpSpPr>
          <p:grpSpPr>
            <a:xfrm>
              <a:off x="2241842" y="4308122"/>
              <a:ext cx="1272751" cy="1428137"/>
              <a:chOff x="2351567" y="4123577"/>
              <a:chExt cx="1272751" cy="1428137"/>
            </a:xfrm>
          </p:grpSpPr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7B4FB42F-61AB-4ADA-879A-670D33F52DB2}"/>
                  </a:ext>
                </a:extLst>
              </p:cNvPr>
              <p:cNvSpPr/>
              <p:nvPr/>
            </p:nvSpPr>
            <p:spPr>
              <a:xfrm>
                <a:off x="2351567" y="4123577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C:\Users\cyshin\Desktop\1476203-200.png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4557" y="4352214"/>
                <a:ext cx="926772" cy="926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2225513" y="6112042"/>
              <a:ext cx="1889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인플레이션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30354" y="4308122"/>
            <a:ext cx="1456646" cy="2173252"/>
            <a:chOff x="8830354" y="4308122"/>
            <a:chExt cx="1456646" cy="2173252"/>
          </a:xfrm>
        </p:grpSpPr>
        <p:grpSp>
          <p:nvGrpSpPr>
            <p:cNvPr id="10" name="그룹 9"/>
            <p:cNvGrpSpPr/>
            <p:nvPr/>
          </p:nvGrpSpPr>
          <p:grpSpPr>
            <a:xfrm>
              <a:off x="8853051" y="4308122"/>
              <a:ext cx="1272751" cy="1428137"/>
              <a:chOff x="8853051" y="4308122"/>
              <a:chExt cx="1272751" cy="1428137"/>
            </a:xfrm>
          </p:grpSpPr>
          <p:sp>
            <p:nvSpPr>
              <p:cNvPr id="25" name="타원 24">
                <a:extLst>
                  <a:ext uri="{FF2B5EF4-FFF2-40B4-BE49-F238E27FC236}">
                    <a16:creationId xmlns="" xmlns:a16="http://schemas.microsoft.com/office/drawing/2014/main" id="{7B4FB42F-61AB-4ADA-879A-670D33F52DB2}"/>
                  </a:ext>
                </a:extLst>
              </p:cNvPr>
              <p:cNvSpPr/>
              <p:nvPr/>
            </p:nvSpPr>
            <p:spPr>
              <a:xfrm>
                <a:off x="8853051" y="4308122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9" name="Picture 5" descr="C:\Users\cyshin\Desktop\164649-200.png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2842" y="4387058"/>
                <a:ext cx="1200302" cy="1200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8830354" y="6112042"/>
              <a:ext cx="145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유동성 위험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47446" y="4308122"/>
            <a:ext cx="1586396" cy="2173252"/>
            <a:chOff x="5547446" y="4308122"/>
            <a:chExt cx="1586396" cy="2173252"/>
          </a:xfrm>
        </p:grpSpPr>
        <p:grpSp>
          <p:nvGrpSpPr>
            <p:cNvPr id="3" name="그룹 2"/>
            <p:cNvGrpSpPr/>
            <p:nvPr/>
          </p:nvGrpSpPr>
          <p:grpSpPr>
            <a:xfrm>
              <a:off x="5547446" y="4308122"/>
              <a:ext cx="1272751" cy="1428137"/>
              <a:chOff x="6000968" y="4190935"/>
              <a:chExt cx="1272751" cy="1428137"/>
            </a:xfrm>
          </p:grpSpPr>
          <p:sp>
            <p:nvSpPr>
              <p:cNvPr id="22" name="타원 21">
                <a:extLst>
                  <a:ext uri="{FF2B5EF4-FFF2-40B4-BE49-F238E27FC236}">
                    <a16:creationId xmlns="" xmlns:a16="http://schemas.microsoft.com/office/drawing/2014/main" id="{7B4FB42F-61AB-4ADA-879A-670D33F52DB2}"/>
                  </a:ext>
                </a:extLst>
              </p:cNvPr>
              <p:cNvSpPr/>
              <p:nvPr/>
            </p:nvSpPr>
            <p:spPr>
              <a:xfrm>
                <a:off x="6000968" y="4190935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C:\Users\cyshin\Desktop\2674498-200.pn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879" y="4352214"/>
                <a:ext cx="971332" cy="971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5622744" y="6112042"/>
              <a:ext cx="151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신용 위험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00331"/>
              </p:ext>
            </p:extLst>
          </p:nvPr>
        </p:nvGraphicFramePr>
        <p:xfrm>
          <a:off x="872671" y="1585080"/>
          <a:ext cx="10524669" cy="4423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929"/>
                <a:gridCol w="2220685"/>
                <a:gridCol w="2220685"/>
                <a:gridCol w="2220685"/>
                <a:gridCol w="2220685"/>
              </a:tblGrid>
              <a:tr h="7373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CD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CP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RP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특징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초 단기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개인 불가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은행의 단기 사채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단기 회사채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재구매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조건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거래기관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기업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발행기관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한국은행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한국은행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이자 방식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할증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재판매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양도가능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양도가능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환매가능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28253" y="332558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예금금리 </a:t>
            </a:r>
            <a:r>
              <a:rPr lang="en-US" altLang="ko-KR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/ </a:t>
            </a:r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대출금리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7639" y="2203150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정</a:t>
            </a:r>
            <a:r>
              <a:rPr lang="ko-KR" altLang="en-US" sz="2800" dirty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책</a:t>
            </a:r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7902" y="4593772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리보금리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6087" y="4128158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통화채금리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809" y="5116992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가산금리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6268" y="192994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기준금리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860930"/>
            <a:ext cx="12192000" cy="59970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78260" y="1670559"/>
            <a:ext cx="2909454" cy="2340532"/>
            <a:chOff x="4796405" y="1757375"/>
            <a:chExt cx="2909454" cy="2340532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5074713" y="1757375"/>
              <a:ext cx="1803325" cy="830997"/>
              <a:chOff x="6454034" y="2598003"/>
              <a:chExt cx="1803325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채권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796405" y="2897578"/>
              <a:ext cx="2909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채권이란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특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성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분류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4)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 이자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계산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7098631" y="4096013"/>
            <a:ext cx="1882083" cy="1420999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란 무엇인가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1247" y="1363369"/>
            <a:ext cx="8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채권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자금을 조달하기 위해 발행하는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확정이자부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유가증권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93368" y="1980539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확정이자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05095" y="1980539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자금운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용</a:t>
            </a:r>
          </a:p>
        </p:txBody>
      </p:sp>
      <p:sp>
        <p:nvSpPr>
          <p:cNvPr id="28" name="타원 27"/>
          <p:cNvSpPr/>
          <p:nvPr/>
        </p:nvSpPr>
        <p:spPr>
          <a:xfrm>
            <a:off x="8626705" y="1980539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기한부증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525" y="4161329"/>
            <a:ext cx="4281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액면금액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표면금리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발행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인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05095" y="3653517"/>
            <a:ext cx="5113235" cy="2371725"/>
            <a:chOff x="1505095" y="3653517"/>
            <a:chExt cx="5113235" cy="23717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095" y="3653517"/>
              <a:ext cx="5113235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타원 29"/>
            <p:cNvSpPr/>
            <p:nvPr/>
          </p:nvSpPr>
          <p:spPr>
            <a:xfrm>
              <a:off x="3224181" y="4191000"/>
              <a:ext cx="1582151" cy="588232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893564" y="4457699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336350" y="5200649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906527" y="4588392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5894" y="3902114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1.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93564" y="4038249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34924" y="4876116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3.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47627" y="5343516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4.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특성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4913754" y="2847102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안정성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50725" y="3825669"/>
            <a:ext cx="2005263" cy="9785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수익성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77642" y="3825671"/>
            <a:ext cx="2005263" cy="9785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유동성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216064" y="1256654"/>
            <a:ext cx="3400641" cy="1410183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채무 불이행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위험 低 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시장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위험 해소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39040" y="4988623"/>
            <a:ext cx="3241874" cy="1410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당일 현금화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77885" y="4988623"/>
            <a:ext cx="3093325" cy="14101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이자소득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자본소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1157</Words>
  <Application>Microsoft Office PowerPoint</Application>
  <PresentationFormat>사용자 지정</PresentationFormat>
  <Paragraphs>436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Arial</vt:lpstr>
      <vt:lpstr>KoPubWorld돋움체 Light</vt:lpstr>
      <vt:lpstr>나눔스퀘어라운드 Bold</vt:lpstr>
      <vt:lpstr>KoPubWorld돋움체 Bold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cyshin</cp:lastModifiedBy>
  <cp:revision>126</cp:revision>
  <dcterms:created xsi:type="dcterms:W3CDTF">2020-01-03T14:16:53Z</dcterms:created>
  <dcterms:modified xsi:type="dcterms:W3CDTF">2021-02-22T09:40:43Z</dcterms:modified>
</cp:coreProperties>
</file>