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4" r:id="rId4"/>
    <p:sldId id="267" r:id="rId5"/>
    <p:sldId id="262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nes" initials="Z" lastIdx="1" clrIdx="0">
    <p:extLst>
      <p:ext uri="{19B8F6BF-5375-455C-9EA6-DF929625EA0E}">
        <p15:presenceInfo xmlns:p15="http://schemas.microsoft.com/office/powerpoint/2012/main" userId="Zn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AC01B-DEE8-4FD2-B76B-2DCD856F0EE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B896B-D72F-4969-93BF-4645F91B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B896B-D72F-4969-93BF-4645F91B33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[1]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Density-Based Algorithm for Discovering Clusters in Large Spatial Databases with Noise,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Martin Ester, Hans-Peter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Kriegel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Jörg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Sander,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Xiaowei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Xu Institute for Computer Science, University of Munich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Oettingenstr. 67, D-80538 München, Germany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B896B-D72F-4969-93BF-4645F91B3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1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the setting of the distance threshold ε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identifying the neighborhood points will vary from cluster to cluster when the density varies. This drawback also occurs with very high-dimensional data since again the distance threshold ε becomes challenging to estimate.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B896B-D72F-4969-93BF-4645F91B3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[2]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Birant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*, Alp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Department of Computer Engineering,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Dokuz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Eylul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University, 35100 Izmir, Turkey Available online 13 March 2006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 Mohammad Mahmudur Rahman Khan1*, Md. Abu Bakr Siddique2#,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Rezoana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Arif2@,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Mahjabin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Rahman Oishe3$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1Dept. of ECE, Mississippi State University, Mississippi State, MS 39762, USA 2Dept. of EEE, International University of Business Agriculture and Technology, Dhaka 1230, Bangladesh 3Dept. of CSE,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Rajshahi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University of Engineering and Technology,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Rajshahi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6204, Bangladesh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4] Nadia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Rahmah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Sukaesih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Sitanggang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2016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IOP Conf. Ser.: Earth Environ. Sci.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012012</a:t>
            </a:r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B896B-D72F-4969-93BF-4645F91B33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5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78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8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0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C62572-F2FE-4D69-ABB4-81E0E048BE79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01590B8-318C-499F-A3CB-C57BDE8A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DBSCAN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Final Project</a:t>
            </a:r>
          </a:p>
          <a:p>
            <a:r>
              <a:rPr lang="en-US" dirty="0" smtClean="0"/>
              <a:t>Zeinab </a:t>
            </a:r>
            <a:r>
              <a:rPr lang="en-US" dirty="0"/>
              <a:t>Namakizadeh </a:t>
            </a:r>
            <a:r>
              <a:rPr lang="en-US" dirty="0" smtClean="0"/>
              <a:t>Esfahani</a:t>
            </a:r>
          </a:p>
        </p:txBody>
      </p:sp>
    </p:spTree>
    <p:extLst>
      <p:ext uri="{BB962C8B-B14F-4D97-AF65-F5344CB8AC3E}">
        <p14:creationId xmlns:p14="http://schemas.microsoft.com/office/powerpoint/2010/main" val="40987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based Clustering Concepts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grouping of data points </a:t>
                </a:r>
                <a:r>
                  <a:rPr lang="en-US" dirty="0"/>
                  <a:t>to classify each data point into a specific </a:t>
                </a:r>
                <a:r>
                  <a:rPr lang="en-US" dirty="0"/>
                  <a:t>group</a:t>
                </a:r>
              </a:p>
              <a:p>
                <a:r>
                  <a:rPr lang="en-US" dirty="0"/>
                  <a:t>a </a:t>
                </a:r>
                <a:r>
                  <a:rPr lang="en-US" dirty="0"/>
                  <a:t>method of unsupervised </a:t>
                </a:r>
                <a:r>
                  <a:rPr lang="en-US" dirty="0"/>
                  <a:t>learning based on probability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Clusters are either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Density-based spatial clustering of applications with noise</a:t>
            </a:r>
          </a:p>
          <a:p>
            <a:r>
              <a:rPr lang="en-US" dirty="0"/>
              <a:t>each cluster has a density of points, considerably higher than outside</a:t>
            </a:r>
          </a:p>
          <a:p>
            <a:r>
              <a:rPr lang="en-US" dirty="0"/>
              <a:t>Counting : as the distribution check to reach the </a:t>
            </a:r>
            <a:r>
              <a:rPr lang="en-US" dirty="0" smtClean="0"/>
              <a:t>threshold(</a:t>
            </a:r>
            <a:r>
              <a:rPr lang="en-US" dirty="0" err="1" smtClean="0"/>
              <a:t>MinPoints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algorithm- How it works[1]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Minpoint, epsilon (radius) </a:t>
                </a:r>
                <a:r>
                  <a:rPr lang="en-US" b="1" i="1" u="sng" dirty="0" smtClean="0"/>
                  <a:t>GLOBAL</a:t>
                </a:r>
              </a:p>
              <a:p>
                <a:r>
                  <a:rPr lang="en-US" b="1" i="1" u="sng" dirty="0" smtClean="0"/>
                  <a:t>Dist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Manhatan</a:t>
                </a:r>
                <a:r>
                  <a:rPr lang="en-US" dirty="0" smtClean="0"/>
                  <a:t>, Euclidean</a:t>
                </a:r>
              </a:p>
              <a:p>
                <a:r>
                  <a:rPr lang="en-US" dirty="0" smtClean="0"/>
                  <a:t>The neighborhood set of p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𝑒𝑝𝑠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𝑒𝑝𝑠</m:t>
                        </m:r>
                      </m:e>
                    </m:d>
                  </m:oMath>
                </a14:m>
                <a:r>
                  <a:rPr lang="en-US" b="0" dirty="0" smtClean="0"/>
                  <a:t> DECIDE the type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𝑒𝑝𝑠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𝑚𝑖𝑛𝑝𝑜𝑖𝑛𝑡𝑠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CORE</a:t>
                </a:r>
                <a:r>
                  <a:rPr lang="en-US" dirty="0" smtClean="0"/>
                  <a:t>: yield a cluster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𝑒𝑝𝑠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b="1" i="1" u="sng" dirty="0" smtClean="0"/>
                  <a:t>Directly density reachable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chain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1" i="1" u="sng" dirty="0"/>
                  <a:t>Density </a:t>
                </a:r>
                <a:r>
                  <a:rPr lang="en-US" b="1" i="1" u="sng" dirty="0" smtClean="0"/>
                  <a:t>reachable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𝑤𝑟𝑡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𝑚𝑖𝑛𝑝𝑜𝑖𝑛𝑡𝑠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noise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/>
                      <m:t>∉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BORDER</a:t>
                </a:r>
                <a:r>
                  <a:rPr lang="en-US" dirty="0" smtClean="0">
                    <a:ea typeface="Cambria Math" panose="02040503050406030204" pitchFamily="18" charset="0"/>
                  </a:rPr>
                  <a:t>: not core but DR</a:t>
                </a: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88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algorithm- How it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70186"/>
          </a:xfrm>
        </p:spPr>
        <p:txBody>
          <a:bodyPr>
            <a:normAutofit/>
          </a:bodyPr>
          <a:lstStyle/>
          <a:p>
            <a:r>
              <a:rPr lang="en-US" dirty="0"/>
              <a:t>DBSCAN begins with an arbitrary starting data point that has not been </a:t>
            </a:r>
            <a:r>
              <a:rPr lang="en-US" dirty="0" smtClean="0"/>
              <a:t>visited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Density reachable points???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5066" y="3072122"/>
            <a:ext cx="4362450" cy="2105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67400" y="3026632"/>
            <a:ext cx="4351056" cy="2105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19451023">
            <a:off x="328785" y="3996080"/>
            <a:ext cx="1361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visited [1*n]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884891">
            <a:off x="4702627" y="5867039"/>
            <a:ext cx="1159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CBO [1*n]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5088" y="5043556"/>
            <a:ext cx="1444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whichC [1*n]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20859871">
            <a:off x="4273494" y="3850429"/>
            <a:ext cx="106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dist [n*n]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0165" y="4267519"/>
            <a:ext cx="9909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queue</a:t>
            </a:r>
          </a:p>
        </p:txBody>
      </p:sp>
    </p:spTree>
    <p:extLst>
      <p:ext uri="{BB962C8B-B14F-4D97-AF65-F5344CB8AC3E}">
        <p14:creationId xmlns:p14="http://schemas.microsoft.com/office/powerpoint/2010/main" val="1348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892746" cy="3424107"/>
          </a:xfrm>
        </p:spPr>
        <p:txBody>
          <a:bodyPr/>
          <a:lstStyle/>
          <a:p>
            <a:r>
              <a:rPr lang="en-US" dirty="0"/>
              <a:t>Friend of friend of a core not limited</a:t>
            </a:r>
          </a:p>
          <a:p>
            <a:r>
              <a:rPr lang="en-US" dirty="0"/>
              <a:t>Higher Eps : more </a:t>
            </a:r>
            <a:r>
              <a:rPr lang="en-US" dirty="0" smtClean="0"/>
              <a:t>reachable</a:t>
            </a:r>
          </a:p>
          <a:p>
            <a:r>
              <a:rPr lang="en-US" dirty="0" smtClean="0"/>
              <a:t>lower </a:t>
            </a:r>
            <a:r>
              <a:rPr lang="en-US" dirty="0"/>
              <a:t>eps : more and smaller clusters</a:t>
            </a:r>
          </a:p>
          <a:p>
            <a:r>
              <a:rPr lang="en-US" dirty="0"/>
              <a:t>Higher </a:t>
            </a:r>
            <a:r>
              <a:rPr lang="en-US" dirty="0" err="1"/>
              <a:t>minpoints</a:t>
            </a:r>
            <a:r>
              <a:rPr lang="en-US" dirty="0"/>
              <a:t> : lower chance of cluster forming</a:t>
            </a:r>
          </a:p>
          <a:p>
            <a:endParaRPr lang="en-US" dirty="0"/>
          </a:p>
          <a:p>
            <a:pPr>
              <a:buFont typeface="Tw Cen MT" panose="020B0602020104020603" pitchFamily="34" charset="0"/>
              <a:buChar char="×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806520" y="2580113"/>
            <a:ext cx="3308392" cy="2098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06498" y="4646775"/>
            <a:ext cx="39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p is density-reachable from point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Superiority - Pros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SPECTRAL</a:t>
            </a:r>
          </a:p>
          <a:p>
            <a:pPr>
              <a:lnSpc>
                <a:spcPct val="250000"/>
              </a:lnSpc>
            </a:pPr>
            <a:r>
              <a:rPr lang="en-US" dirty="0"/>
              <a:t>MEAN SHIFT</a:t>
            </a:r>
          </a:p>
          <a:p>
            <a:pPr>
              <a:lnSpc>
                <a:spcPct val="250000"/>
              </a:lnSpc>
            </a:pPr>
            <a:r>
              <a:rPr lang="en-US" dirty="0"/>
              <a:t>AGGLOMORATIVE</a:t>
            </a:r>
          </a:p>
          <a:p>
            <a:pPr>
              <a:lnSpc>
                <a:spcPct val="250000"/>
              </a:lnSpc>
            </a:pPr>
            <a:r>
              <a:rPr lang="en-US" dirty="0"/>
              <a:t>DBSCAN</a:t>
            </a:r>
          </a:p>
          <a:p>
            <a:pPr>
              <a:lnSpc>
                <a:spcPct val="2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does not require a </a:t>
            </a:r>
            <a:r>
              <a:rPr lang="en-US" dirty="0" err="1"/>
              <a:t>pRe</a:t>
            </a:r>
            <a:r>
              <a:rPr lang="en-US" dirty="0"/>
              <a:t>-set number of clusters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identifies outliers as noises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can find arbitrarily sized and arbitrarily shaped clusters quite well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39762" y="4026182"/>
            <a:ext cx="687238" cy="27547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44074" y="3185643"/>
            <a:ext cx="678618" cy="27547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38529" y="1501777"/>
            <a:ext cx="689701" cy="27547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48425" y="2342414"/>
            <a:ext cx="669914" cy="27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-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w Cen MT" panose="020B0602020104020603" pitchFamily="34" charset="0"/>
              <a:buChar char="×"/>
            </a:pPr>
            <a:r>
              <a:rPr lang="en-US" dirty="0" smtClean="0"/>
              <a:t>doesn’t </a:t>
            </a:r>
            <a:r>
              <a:rPr lang="en-US" dirty="0"/>
              <a:t>perform as well as others when the clusters are of varying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ST-DBSCAN solves </a:t>
            </a:r>
            <a:r>
              <a:rPr lang="en-US" dirty="0"/>
              <a:t>this problem by assigning to each cluster a density factor</a:t>
            </a:r>
            <a:r>
              <a:rPr lang="en-US" dirty="0" smtClean="0"/>
              <a:t>.[1]</a:t>
            </a:r>
          </a:p>
          <a:p>
            <a:pPr lvl="1"/>
            <a:r>
              <a:rPr lang="en-US" dirty="0" smtClean="0"/>
              <a:t>ADBSCAN modifies </a:t>
            </a:r>
            <a:r>
              <a:rPr lang="en-US" dirty="0"/>
              <a:t>the existing DBSCAN </a:t>
            </a:r>
            <a:r>
              <a:rPr lang="en-US" dirty="0" smtClean="0"/>
              <a:t>algorithm so </a:t>
            </a:r>
            <a:r>
              <a:rPr lang="en-US" dirty="0"/>
              <a:t>that it can adapt the values of Eps and </a:t>
            </a:r>
            <a:r>
              <a:rPr lang="en-US" dirty="0" err="1" smtClean="0"/>
              <a:t>MinPts</a:t>
            </a:r>
            <a:r>
              <a:rPr lang="en-US" dirty="0" smtClean="0"/>
              <a:t>. on the basis </a:t>
            </a:r>
            <a:r>
              <a:rPr lang="en-US" dirty="0"/>
              <a:t>of the density distribution of the clusters</a:t>
            </a:r>
            <a:r>
              <a:rPr lang="en-US" dirty="0" smtClean="0"/>
              <a:t>.</a:t>
            </a:r>
            <a:r>
              <a:rPr lang="en-US" dirty="0"/>
              <a:t> If in </a:t>
            </a:r>
            <a:r>
              <a:rPr lang="en-US" dirty="0" smtClean="0"/>
              <a:t>an iteration</a:t>
            </a:r>
            <a:r>
              <a:rPr lang="en-US" dirty="0"/>
              <a:t>, over 10% of similar data has </a:t>
            </a:r>
            <a:r>
              <a:rPr lang="en-US" dirty="0" smtClean="0"/>
              <a:t>been identified</a:t>
            </a:r>
            <a:r>
              <a:rPr lang="en-US" dirty="0"/>
              <a:t>, it is considered that a cluster has been discovered</a:t>
            </a:r>
            <a:r>
              <a:rPr lang="en-US" dirty="0" smtClean="0"/>
              <a:t>[2]</a:t>
            </a:r>
          </a:p>
          <a:p>
            <a:pPr>
              <a:buFont typeface="Tw Cen MT" panose="020B0602020104020603" pitchFamily="34" charset="0"/>
              <a:buChar char="×"/>
            </a:pPr>
            <a:r>
              <a:rPr lang="en-US" dirty="0" err="1" smtClean="0"/>
              <a:t>Minpoints</a:t>
            </a:r>
            <a:r>
              <a:rPr lang="en-US" dirty="0" smtClean="0"/>
              <a:t> and eps setting</a:t>
            </a:r>
          </a:p>
          <a:p>
            <a:pPr lvl="1"/>
            <a:r>
              <a:rPr lang="en-US" dirty="0"/>
              <a:t>Determination of Optimal Epsilon (Eps) Value </a:t>
            </a:r>
            <a:r>
              <a:rPr lang="en-US" dirty="0" smtClean="0"/>
              <a:t>on DBSCAN[4]</a:t>
            </a:r>
          </a:p>
          <a:p>
            <a:pPr>
              <a:buFont typeface="Tw Cen MT" panose="020B0602020104020603" pitchFamily="34" charset="0"/>
              <a:buChar char="×"/>
            </a:pPr>
            <a:endParaRPr lang="en-US" dirty="0" smtClean="0"/>
          </a:p>
          <a:p>
            <a:pPr>
              <a:buFont typeface="Tw Cen MT" panose="020B0602020104020603" pitchFamily="34" charset="0"/>
              <a:buChar char="×"/>
            </a:pPr>
            <a:endParaRPr lang="en-US" dirty="0" smtClean="0"/>
          </a:p>
          <a:p>
            <a:pPr>
              <a:buFont typeface="Tw Cen MT" panose="020B0602020104020603" pitchFamily="34" charset="0"/>
              <a:buChar char="×"/>
            </a:pPr>
            <a:endParaRPr lang="en-US" dirty="0" smtClean="0"/>
          </a:p>
          <a:p>
            <a:pPr>
              <a:buFont typeface="Tw Cen MT" panose="020B0602020104020603" pitchFamily="34" charset="0"/>
              <a:buChar char="×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9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1620</TotalTime>
  <Words>509</Words>
  <Application>Microsoft Office PowerPoint</Application>
  <PresentationFormat>Widescreen</PresentationFormat>
  <Paragraphs>68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Tw Cen MT</vt:lpstr>
      <vt:lpstr>Wingdings</vt:lpstr>
      <vt:lpstr>Droplet</vt:lpstr>
      <vt:lpstr>DBSCAN CLUSTERING</vt:lpstr>
      <vt:lpstr>Density based Clustering Concepts</vt:lpstr>
      <vt:lpstr>DBSCAN algorithm- How it works[1]</vt:lpstr>
      <vt:lpstr>DBSCAN algorithm- How it works</vt:lpstr>
      <vt:lpstr>Points</vt:lpstr>
      <vt:lpstr>Superiority - Pros</vt:lpstr>
      <vt:lpstr>CONS -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CLUSTERING</dc:title>
  <dc:creator>Znes</dc:creator>
  <cp:lastModifiedBy>Znes</cp:lastModifiedBy>
  <cp:revision>43</cp:revision>
  <dcterms:created xsi:type="dcterms:W3CDTF">2020-01-10T17:19:56Z</dcterms:created>
  <dcterms:modified xsi:type="dcterms:W3CDTF">2020-01-11T20:20:16Z</dcterms:modified>
</cp:coreProperties>
</file>