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9A2"/>
    <a:srgbClr val="FFECC9"/>
    <a:srgbClr val="FBDCCF"/>
    <a:srgbClr val="FFFFFF"/>
    <a:srgbClr val="728A97"/>
    <a:srgbClr val="90A0A8"/>
    <a:srgbClr val="080808"/>
    <a:srgbClr val="5F2987"/>
    <a:srgbClr val="F9D8C1"/>
    <a:srgbClr val="D4E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3460" y="-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B412F-9A0E-4590-9E89-591BD9A80F1C}" type="doc">
      <dgm:prSet loTypeId="urn:microsoft.com/office/officeart/2005/8/layout/venn1" loCatId="relationship" qsTypeId="urn:microsoft.com/office/officeart/2005/8/quickstyle/simple3" qsCatId="simple" csTypeId="urn:microsoft.com/office/officeart/2005/8/colors/colorful1" csCatId="colorful" phldr="1"/>
      <dgm:spPr/>
    </dgm:pt>
    <dgm:pt modelId="{F1C6B9E4-B84B-4339-AE11-7DB5A9162754}">
      <dgm:prSet phldrT="[Texto]" custT="1"/>
      <dgm:spPr>
        <a:solidFill>
          <a:srgbClr val="FBDCCF"/>
        </a:solidFill>
        <a:ln>
          <a:noFill/>
        </a:ln>
      </dgm:spPr>
      <dgm:t>
        <a:bodyPr/>
        <a:lstStyle/>
        <a:p>
          <a:r>
            <a:rPr lang="pt-BR" sz="1400" dirty="0">
              <a:latin typeface="+mj-lt"/>
            </a:rPr>
            <a:t>Argila modificada com Surfactante contendo </a:t>
          </a:r>
          <a:r>
            <a:rPr lang="pt-BR" sz="1400" b="1" dirty="0">
              <a:latin typeface="+mj-lt"/>
            </a:rPr>
            <a:t>grupo </a:t>
          </a:r>
          <a:r>
            <a:rPr lang="pt-BR" sz="1400" b="1" dirty="0" err="1">
              <a:latin typeface="+mj-lt"/>
            </a:rPr>
            <a:t>etenil</a:t>
          </a:r>
          <a:endParaRPr lang="pt-BR" sz="1400" b="1" dirty="0">
            <a:latin typeface="+mj-lt"/>
          </a:endParaRPr>
        </a:p>
      </dgm:t>
    </dgm:pt>
    <dgm:pt modelId="{201C0BF0-DA2E-4EDC-903E-9FAC88D79D8A}" type="parTrans" cxnId="{58344119-5F90-42EC-9CC7-6A5391149605}">
      <dgm:prSet/>
      <dgm:spPr/>
      <dgm:t>
        <a:bodyPr/>
        <a:lstStyle/>
        <a:p>
          <a:endParaRPr lang="pt-BR"/>
        </a:p>
      </dgm:t>
    </dgm:pt>
    <dgm:pt modelId="{6D256E86-6CB8-45E2-A2E0-C99C6A46FE78}" type="sibTrans" cxnId="{58344119-5F90-42EC-9CC7-6A5391149605}">
      <dgm:prSet/>
      <dgm:spPr/>
      <dgm:t>
        <a:bodyPr/>
        <a:lstStyle/>
        <a:p>
          <a:endParaRPr lang="pt-BR"/>
        </a:p>
      </dgm:t>
    </dgm:pt>
    <dgm:pt modelId="{2622561C-39CD-4EB0-B0E9-07EAB1BC66F7}">
      <dgm:prSet phldrT="[Texto]" custT="1"/>
      <dgm:spPr>
        <a:ln>
          <a:noFill/>
        </a:ln>
      </dgm:spPr>
      <dgm:t>
        <a:bodyPr/>
        <a:lstStyle/>
        <a:p>
          <a:pPr algn="ctr"/>
          <a:r>
            <a:rPr lang="pt-PT" sz="1400" b="0" dirty="0"/>
            <a:t>Fotopolimerização</a:t>
          </a:r>
          <a:r>
            <a:rPr lang="pt-PT" sz="1600" b="0" dirty="0"/>
            <a:t> </a:t>
          </a:r>
          <a:r>
            <a:rPr lang="pt-PT" sz="1400" dirty="0"/>
            <a:t>Reação clique</a:t>
          </a:r>
          <a:r>
            <a:rPr lang="pt-PT" sz="1400" b="1" dirty="0"/>
            <a:t> tiol-eno</a:t>
          </a:r>
          <a:endParaRPr lang="pt-BR" sz="1400" b="1" i="1" dirty="0">
            <a:latin typeface="+mj-lt"/>
          </a:endParaRPr>
        </a:p>
      </dgm:t>
    </dgm:pt>
    <dgm:pt modelId="{F8C70A96-AEB5-43CE-9A77-9DC15FD49A33}" type="parTrans" cxnId="{CB48F53B-EA70-4FB2-81F0-455388199B85}">
      <dgm:prSet/>
      <dgm:spPr/>
      <dgm:t>
        <a:bodyPr/>
        <a:lstStyle/>
        <a:p>
          <a:endParaRPr lang="pt-BR"/>
        </a:p>
      </dgm:t>
    </dgm:pt>
    <dgm:pt modelId="{16A63112-EC70-4039-9721-F7E94316055E}" type="sibTrans" cxnId="{CB48F53B-EA70-4FB2-81F0-455388199B85}">
      <dgm:prSet/>
      <dgm:spPr/>
      <dgm:t>
        <a:bodyPr/>
        <a:lstStyle/>
        <a:p>
          <a:endParaRPr lang="pt-BR"/>
        </a:p>
      </dgm:t>
    </dgm:pt>
    <dgm:pt modelId="{32E3DBF2-AB55-4173-A28A-A031D27D513F}">
      <dgm:prSet phldrT="[Texto]" custT="1"/>
      <dgm:spPr>
        <a:solidFill>
          <a:srgbClr val="FFECC9"/>
        </a:solidFill>
        <a:ln>
          <a:noFill/>
        </a:ln>
      </dgm:spPr>
      <dgm:t>
        <a:bodyPr/>
        <a:lstStyle/>
        <a:p>
          <a:pPr algn="ctr"/>
          <a:r>
            <a:rPr lang="pt-BR" sz="1400" dirty="0">
              <a:latin typeface="+mj-lt"/>
            </a:rPr>
            <a:t>Polímero hidrofóbico baseado em </a:t>
          </a:r>
          <a:r>
            <a:rPr lang="pt-BR" sz="1400" dirty="0" err="1">
              <a:latin typeface="+mj-lt"/>
            </a:rPr>
            <a:t>Siloxano</a:t>
          </a:r>
          <a:r>
            <a:rPr lang="pt-BR" sz="1400" dirty="0">
              <a:latin typeface="+mj-lt"/>
            </a:rPr>
            <a:t> com </a:t>
          </a:r>
          <a:r>
            <a:rPr lang="pt-BR" sz="1400" b="1" dirty="0">
              <a:latin typeface="+mj-lt"/>
            </a:rPr>
            <a:t>grupos laterais tiol </a:t>
          </a:r>
        </a:p>
      </dgm:t>
    </dgm:pt>
    <dgm:pt modelId="{9D7069C0-7E26-4969-A5C7-D8BF259FEC2E}" type="parTrans" cxnId="{9A19D78F-CF53-46E5-895A-BA2757CA4EB4}">
      <dgm:prSet/>
      <dgm:spPr/>
      <dgm:t>
        <a:bodyPr/>
        <a:lstStyle/>
        <a:p>
          <a:endParaRPr lang="pt-BR"/>
        </a:p>
      </dgm:t>
    </dgm:pt>
    <dgm:pt modelId="{215686BE-3A45-4E3D-8969-8ABA137115E1}" type="sibTrans" cxnId="{9A19D78F-CF53-46E5-895A-BA2757CA4EB4}">
      <dgm:prSet/>
      <dgm:spPr/>
      <dgm:t>
        <a:bodyPr/>
        <a:lstStyle/>
        <a:p>
          <a:endParaRPr lang="pt-BR"/>
        </a:p>
      </dgm:t>
    </dgm:pt>
    <dgm:pt modelId="{1AACDFCE-024F-4547-94A7-6E132464CF77}" type="pres">
      <dgm:prSet presAssocID="{E07B412F-9A0E-4590-9E89-591BD9A80F1C}" presName="compositeShape" presStyleCnt="0">
        <dgm:presLayoutVars>
          <dgm:chMax val="7"/>
          <dgm:dir/>
          <dgm:resizeHandles val="exact"/>
        </dgm:presLayoutVars>
      </dgm:prSet>
      <dgm:spPr/>
    </dgm:pt>
    <dgm:pt modelId="{E8315818-0F36-4DAA-8E6A-6B37BDA82E1C}" type="pres">
      <dgm:prSet presAssocID="{F1C6B9E4-B84B-4339-AE11-7DB5A9162754}" presName="circ1" presStyleLbl="vennNode1" presStyleIdx="0" presStyleCnt="3" custLinFactNeighborX="-1075" custLinFactNeighborY="3225"/>
      <dgm:spPr/>
    </dgm:pt>
    <dgm:pt modelId="{74B6560A-44FC-4936-9463-3030599738DF}" type="pres">
      <dgm:prSet presAssocID="{F1C6B9E4-B84B-4339-AE11-7DB5A916275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D903C3F-EB46-4795-B5BF-FE11498150FB}" type="pres">
      <dgm:prSet presAssocID="{2622561C-39CD-4EB0-B0E9-07EAB1BC66F7}" presName="circ2" presStyleLbl="vennNode1" presStyleIdx="1" presStyleCnt="3" custLinFactNeighborX="-396" custLinFactNeighborY="-792"/>
      <dgm:spPr/>
    </dgm:pt>
    <dgm:pt modelId="{75CD516E-21E8-4107-8E1C-4F7902AA2196}" type="pres">
      <dgm:prSet presAssocID="{2622561C-39CD-4EB0-B0E9-07EAB1BC66F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4F7365E-ADCB-4143-99A6-0163EB669AC8}" type="pres">
      <dgm:prSet presAssocID="{32E3DBF2-AB55-4173-A28A-A031D27D513F}" presName="circ3" presStyleLbl="vennNode1" presStyleIdx="2" presStyleCnt="3" custScaleX="100556"/>
      <dgm:spPr/>
    </dgm:pt>
    <dgm:pt modelId="{0EAA7B21-DD5B-4C9C-A24E-71941F202FC6}" type="pres">
      <dgm:prSet presAssocID="{32E3DBF2-AB55-4173-A28A-A031D27D513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8344119-5F90-42EC-9CC7-6A5391149605}" srcId="{E07B412F-9A0E-4590-9E89-591BD9A80F1C}" destId="{F1C6B9E4-B84B-4339-AE11-7DB5A9162754}" srcOrd="0" destOrd="0" parTransId="{201C0BF0-DA2E-4EDC-903E-9FAC88D79D8A}" sibTransId="{6D256E86-6CB8-45E2-A2E0-C99C6A46FE78}"/>
    <dgm:cxn modelId="{CB48F53B-EA70-4FB2-81F0-455388199B85}" srcId="{E07B412F-9A0E-4590-9E89-591BD9A80F1C}" destId="{2622561C-39CD-4EB0-B0E9-07EAB1BC66F7}" srcOrd="1" destOrd="0" parTransId="{F8C70A96-AEB5-43CE-9A77-9DC15FD49A33}" sibTransId="{16A63112-EC70-4039-9721-F7E94316055E}"/>
    <dgm:cxn modelId="{0606215E-3A33-4F84-8089-913C1160EDEB}" type="presOf" srcId="{32E3DBF2-AB55-4173-A28A-A031D27D513F}" destId="{94F7365E-ADCB-4143-99A6-0163EB669AC8}" srcOrd="0" destOrd="0" presId="urn:microsoft.com/office/officeart/2005/8/layout/venn1"/>
    <dgm:cxn modelId="{A749657E-1ABC-4825-9335-EB47BE1933DA}" type="presOf" srcId="{E07B412F-9A0E-4590-9E89-591BD9A80F1C}" destId="{1AACDFCE-024F-4547-94A7-6E132464CF77}" srcOrd="0" destOrd="0" presId="urn:microsoft.com/office/officeart/2005/8/layout/venn1"/>
    <dgm:cxn modelId="{A5E7DF82-FCBD-49FC-BAC4-A20B4E51C7BF}" type="presOf" srcId="{2622561C-39CD-4EB0-B0E9-07EAB1BC66F7}" destId="{75CD516E-21E8-4107-8E1C-4F7902AA2196}" srcOrd="1" destOrd="0" presId="urn:microsoft.com/office/officeart/2005/8/layout/venn1"/>
    <dgm:cxn modelId="{9A19D78F-CF53-46E5-895A-BA2757CA4EB4}" srcId="{E07B412F-9A0E-4590-9E89-591BD9A80F1C}" destId="{32E3DBF2-AB55-4173-A28A-A031D27D513F}" srcOrd="2" destOrd="0" parTransId="{9D7069C0-7E26-4969-A5C7-D8BF259FEC2E}" sibTransId="{215686BE-3A45-4E3D-8969-8ABA137115E1}"/>
    <dgm:cxn modelId="{FA3FCDB3-5D22-42C2-B649-527B972B1286}" type="presOf" srcId="{32E3DBF2-AB55-4173-A28A-A031D27D513F}" destId="{0EAA7B21-DD5B-4C9C-A24E-71941F202FC6}" srcOrd="1" destOrd="0" presId="urn:microsoft.com/office/officeart/2005/8/layout/venn1"/>
    <dgm:cxn modelId="{AFFED8B4-7883-4529-A2E0-DD8D3CD6B13E}" type="presOf" srcId="{F1C6B9E4-B84B-4339-AE11-7DB5A9162754}" destId="{74B6560A-44FC-4936-9463-3030599738DF}" srcOrd="1" destOrd="0" presId="urn:microsoft.com/office/officeart/2005/8/layout/venn1"/>
    <dgm:cxn modelId="{50159ACA-124E-420A-AB0D-8A1E3C76877D}" type="presOf" srcId="{2622561C-39CD-4EB0-B0E9-07EAB1BC66F7}" destId="{AD903C3F-EB46-4795-B5BF-FE11498150FB}" srcOrd="0" destOrd="0" presId="urn:microsoft.com/office/officeart/2005/8/layout/venn1"/>
    <dgm:cxn modelId="{B29311E3-7CD7-46A0-A911-EDB58A7F2090}" type="presOf" srcId="{F1C6B9E4-B84B-4339-AE11-7DB5A9162754}" destId="{E8315818-0F36-4DAA-8E6A-6B37BDA82E1C}" srcOrd="0" destOrd="0" presId="urn:microsoft.com/office/officeart/2005/8/layout/venn1"/>
    <dgm:cxn modelId="{EFF2A762-DDCC-48D3-BAAC-4B5857D7B86B}" type="presParOf" srcId="{1AACDFCE-024F-4547-94A7-6E132464CF77}" destId="{E8315818-0F36-4DAA-8E6A-6B37BDA82E1C}" srcOrd="0" destOrd="0" presId="urn:microsoft.com/office/officeart/2005/8/layout/venn1"/>
    <dgm:cxn modelId="{53A04D19-F1FA-4588-B6BE-92A0D2FD7707}" type="presParOf" srcId="{1AACDFCE-024F-4547-94A7-6E132464CF77}" destId="{74B6560A-44FC-4936-9463-3030599738DF}" srcOrd="1" destOrd="0" presId="urn:microsoft.com/office/officeart/2005/8/layout/venn1"/>
    <dgm:cxn modelId="{E8F2C963-C7D2-47ED-B21F-676F5A9485E1}" type="presParOf" srcId="{1AACDFCE-024F-4547-94A7-6E132464CF77}" destId="{AD903C3F-EB46-4795-B5BF-FE11498150FB}" srcOrd="2" destOrd="0" presId="urn:microsoft.com/office/officeart/2005/8/layout/venn1"/>
    <dgm:cxn modelId="{C70A6EB1-A969-4568-9197-987C7B335F66}" type="presParOf" srcId="{1AACDFCE-024F-4547-94A7-6E132464CF77}" destId="{75CD516E-21E8-4107-8E1C-4F7902AA2196}" srcOrd="3" destOrd="0" presId="urn:microsoft.com/office/officeart/2005/8/layout/venn1"/>
    <dgm:cxn modelId="{E6E70E3E-96AF-4278-A2CE-E7FF18A176EB}" type="presParOf" srcId="{1AACDFCE-024F-4547-94A7-6E132464CF77}" destId="{94F7365E-ADCB-4143-99A6-0163EB669AC8}" srcOrd="4" destOrd="0" presId="urn:microsoft.com/office/officeart/2005/8/layout/venn1"/>
    <dgm:cxn modelId="{F312F0C6-D4FE-40DA-9FA6-073D5B4316D5}" type="presParOf" srcId="{1AACDFCE-024F-4547-94A7-6E132464CF77}" destId="{0EAA7B21-DD5B-4C9C-A24E-71941F202FC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FBFF81-FFF8-4F79-BD6D-870A1916F686}" type="doc">
      <dgm:prSet loTypeId="urn:microsoft.com/office/officeart/2005/8/layout/matrix1" loCatId="matrix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pt-BR"/>
        </a:p>
      </dgm:t>
    </dgm:pt>
    <dgm:pt modelId="{5C7DF580-74AE-48CF-82D8-BC2DBC7ABB0F}">
      <dgm:prSet phldrT="[Texto]" custT="1"/>
      <dgm:spPr>
        <a:solidFill>
          <a:srgbClr val="5889A2"/>
        </a:solidFill>
      </dgm:spPr>
      <dgm:t>
        <a:bodyPr/>
        <a:lstStyle/>
        <a:p>
          <a:pPr>
            <a:spcAft>
              <a:spcPts val="0"/>
            </a:spcAft>
          </a:pPr>
          <a:r>
            <a:rPr lang="pt-BR" sz="2400" b="0" dirty="0">
              <a:latin typeface="Bebas Neue Light" panose="00000500000000000000" pitchFamily="50" charset="0"/>
            </a:rPr>
            <a:t>MMT-UUTA/PMMS</a:t>
          </a:r>
        </a:p>
        <a:p>
          <a:pPr>
            <a:spcAft>
              <a:spcPts val="0"/>
            </a:spcAft>
          </a:pPr>
          <a:r>
            <a:rPr lang="pt-BR" sz="1400" b="0" dirty="0">
              <a:latin typeface="+mj-lt"/>
            </a:rPr>
            <a:t>(</a:t>
          </a:r>
          <a:r>
            <a:rPr lang="pt-BR" sz="1400" b="0" dirty="0" err="1">
              <a:latin typeface="+mj-lt"/>
            </a:rPr>
            <a:t>Nanocompósito</a:t>
          </a:r>
          <a:r>
            <a:rPr lang="pt-BR" sz="1400" b="0" dirty="0">
              <a:latin typeface="+mj-lt"/>
            </a:rPr>
            <a:t>)</a:t>
          </a:r>
        </a:p>
      </dgm:t>
    </dgm:pt>
    <dgm:pt modelId="{D15D34E8-7377-42E5-890E-01B6B170CEA5}" type="parTrans" cxnId="{76B93F6C-B6EE-4C2D-A7F9-79E4DAF80183}">
      <dgm:prSet/>
      <dgm:spPr/>
      <dgm:t>
        <a:bodyPr/>
        <a:lstStyle/>
        <a:p>
          <a:endParaRPr lang="pt-BR"/>
        </a:p>
      </dgm:t>
    </dgm:pt>
    <dgm:pt modelId="{B2F46258-B5DB-4F6C-A85B-FD0E2A165723}" type="sibTrans" cxnId="{76B93F6C-B6EE-4C2D-A7F9-79E4DAF80183}">
      <dgm:prSet/>
      <dgm:spPr/>
      <dgm:t>
        <a:bodyPr/>
        <a:lstStyle/>
        <a:p>
          <a:endParaRPr lang="pt-BR"/>
        </a:p>
      </dgm:t>
    </dgm:pt>
    <dgm:pt modelId="{E6C43C95-4C00-4EF4-BB11-0B534D92E6E3}">
      <dgm:prSet phldrT="[Texto]" custT="1"/>
      <dgm:spPr>
        <a:solidFill>
          <a:srgbClr val="FBDCCF"/>
        </a:solidFill>
      </dgm:spPr>
      <dgm:t>
        <a:bodyPr/>
        <a:lstStyle/>
        <a:p>
          <a:pPr>
            <a:spcAft>
              <a:spcPts val="0"/>
            </a:spcAft>
          </a:pPr>
          <a:r>
            <a:rPr lang="pt-BR" sz="2000" dirty="0">
              <a:latin typeface="Bebas Neue Light" panose="00000500000000000000" pitchFamily="50" charset="0"/>
            </a:rPr>
            <a:t>MMT-UUTA</a:t>
          </a:r>
        </a:p>
        <a:p>
          <a:pPr>
            <a:spcAft>
              <a:spcPts val="0"/>
            </a:spcAft>
          </a:pPr>
          <a:r>
            <a:rPr lang="pt-BR" sz="1400" dirty="0">
              <a:latin typeface="+mj-lt"/>
            </a:rPr>
            <a:t>(Argila modificada)</a:t>
          </a:r>
        </a:p>
      </dgm:t>
    </dgm:pt>
    <dgm:pt modelId="{04F91AE5-EAFE-4116-866F-7CB86BD86159}" type="parTrans" cxnId="{C33FEEB3-D288-4146-9B52-CD5B864D0695}">
      <dgm:prSet/>
      <dgm:spPr/>
      <dgm:t>
        <a:bodyPr/>
        <a:lstStyle/>
        <a:p>
          <a:endParaRPr lang="pt-BR"/>
        </a:p>
      </dgm:t>
    </dgm:pt>
    <dgm:pt modelId="{1759020A-EEBB-47FD-A453-232C7BE2A83B}" type="sibTrans" cxnId="{C33FEEB3-D288-4146-9B52-CD5B864D0695}">
      <dgm:prSet/>
      <dgm:spPr/>
      <dgm:t>
        <a:bodyPr/>
        <a:lstStyle/>
        <a:p>
          <a:endParaRPr lang="pt-BR"/>
        </a:p>
      </dgm:t>
    </dgm:pt>
    <dgm:pt modelId="{526FCAFB-1698-4D98-9BBD-D60AB1D46EFA}">
      <dgm:prSet phldrT="[Texto]" custT="1"/>
      <dgm:spPr>
        <a:solidFill>
          <a:srgbClr val="FFECC9"/>
        </a:solidFill>
      </dgm:spPr>
      <dgm:t>
        <a:bodyPr/>
        <a:lstStyle/>
        <a:p>
          <a:pPr>
            <a:spcAft>
              <a:spcPts val="0"/>
            </a:spcAft>
          </a:pPr>
          <a:r>
            <a:rPr lang="pt-BR" sz="2000" dirty="0">
              <a:latin typeface="Bebas Neue Light" panose="00000500000000000000" pitchFamily="50" charset="0"/>
            </a:rPr>
            <a:t>PMMS (P100 E P50)</a:t>
          </a:r>
        </a:p>
        <a:p>
          <a:pPr>
            <a:spcAft>
              <a:spcPts val="0"/>
            </a:spcAft>
          </a:pPr>
          <a:r>
            <a:rPr lang="pt-BR" sz="1400" dirty="0">
              <a:latin typeface="+mj-lt"/>
            </a:rPr>
            <a:t>(Polímero)</a:t>
          </a:r>
        </a:p>
      </dgm:t>
    </dgm:pt>
    <dgm:pt modelId="{719D98F6-6799-4827-B2FD-0E71FB32E70E}" type="parTrans" cxnId="{FF382C26-DCF8-47CF-B40A-36D65ABE2E74}">
      <dgm:prSet/>
      <dgm:spPr/>
      <dgm:t>
        <a:bodyPr/>
        <a:lstStyle/>
        <a:p>
          <a:endParaRPr lang="pt-BR"/>
        </a:p>
      </dgm:t>
    </dgm:pt>
    <dgm:pt modelId="{650A5B18-9133-4E59-8169-B889F10E5EA2}" type="sibTrans" cxnId="{FF382C26-DCF8-47CF-B40A-36D65ABE2E74}">
      <dgm:prSet/>
      <dgm:spPr/>
      <dgm:t>
        <a:bodyPr/>
        <a:lstStyle/>
        <a:p>
          <a:endParaRPr lang="pt-BR"/>
        </a:p>
      </dgm:t>
    </dgm:pt>
    <dgm:pt modelId="{2F442557-7DCD-4672-ACC9-21E11F9BB8B0}">
      <dgm:prSet phldrT="[Texto]" custT="1"/>
      <dgm:spPr>
        <a:solidFill>
          <a:schemeClr val="bg2"/>
        </a:solidFill>
      </dgm:spPr>
      <dgm:t>
        <a:bodyPr/>
        <a:lstStyle/>
        <a:p>
          <a:pPr>
            <a:spcAft>
              <a:spcPts val="0"/>
            </a:spcAft>
          </a:pPr>
          <a:r>
            <a:rPr lang="pt-BR" sz="2000" dirty="0">
              <a:latin typeface="Bebas Neue Light" panose="00000500000000000000" pitchFamily="50" charset="0"/>
            </a:rPr>
            <a:t>Clorofórmio</a:t>
          </a:r>
        </a:p>
        <a:p>
          <a:pPr>
            <a:spcAft>
              <a:spcPts val="0"/>
            </a:spcAft>
          </a:pPr>
          <a:r>
            <a:rPr lang="pt-BR" sz="1400" dirty="0">
              <a:latin typeface="+mj-lt"/>
            </a:rPr>
            <a:t>(Solvente orgânico)</a:t>
          </a:r>
        </a:p>
      </dgm:t>
    </dgm:pt>
    <dgm:pt modelId="{64C00959-E7F5-41A8-93A3-2B0F236C6370}" type="parTrans" cxnId="{F4CF564A-B999-45E1-853F-7117DCE7561A}">
      <dgm:prSet/>
      <dgm:spPr/>
      <dgm:t>
        <a:bodyPr/>
        <a:lstStyle/>
        <a:p>
          <a:endParaRPr lang="pt-BR"/>
        </a:p>
      </dgm:t>
    </dgm:pt>
    <dgm:pt modelId="{006750BA-2AA8-4E33-B450-EE45DC440D3F}" type="sibTrans" cxnId="{F4CF564A-B999-45E1-853F-7117DCE7561A}">
      <dgm:prSet/>
      <dgm:spPr/>
      <dgm:t>
        <a:bodyPr/>
        <a:lstStyle/>
        <a:p>
          <a:endParaRPr lang="pt-BR"/>
        </a:p>
      </dgm:t>
    </dgm:pt>
    <dgm:pt modelId="{F9480FCB-34A6-48B2-AE9C-958FB79EA5FE}">
      <dgm:prSet phldrT="[Texto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pt-BR" sz="2000" dirty="0">
              <a:latin typeface="Bebas Neue Light" panose="00000500000000000000" pitchFamily="50" charset="0"/>
            </a:rPr>
            <a:t>DMpA</a:t>
          </a:r>
        </a:p>
        <a:p>
          <a:pPr>
            <a:spcAft>
              <a:spcPts val="0"/>
            </a:spcAft>
          </a:pPr>
          <a:r>
            <a:rPr lang="pt-BR" sz="1400" dirty="0">
              <a:latin typeface="+mj-lt"/>
            </a:rPr>
            <a:t>(</a:t>
          </a:r>
          <a:r>
            <a:rPr lang="pt-BR" sz="1400" dirty="0" err="1">
              <a:latin typeface="+mj-lt"/>
            </a:rPr>
            <a:t>Fotoiniciador</a:t>
          </a:r>
          <a:r>
            <a:rPr lang="pt-BR" sz="1400" dirty="0">
              <a:latin typeface="+mj-lt"/>
            </a:rPr>
            <a:t>)</a:t>
          </a:r>
        </a:p>
      </dgm:t>
    </dgm:pt>
    <dgm:pt modelId="{C37E5DC3-EE11-49E2-9ABB-63058E7C7CD8}" type="parTrans" cxnId="{F1816DA0-163B-42B1-B801-96C652782910}">
      <dgm:prSet/>
      <dgm:spPr/>
      <dgm:t>
        <a:bodyPr/>
        <a:lstStyle/>
        <a:p>
          <a:endParaRPr lang="pt-BR"/>
        </a:p>
      </dgm:t>
    </dgm:pt>
    <dgm:pt modelId="{D5277B86-B7A8-4C6B-A75E-3A21C2D5DC04}" type="sibTrans" cxnId="{F1816DA0-163B-42B1-B801-96C652782910}">
      <dgm:prSet/>
      <dgm:spPr/>
      <dgm:t>
        <a:bodyPr/>
        <a:lstStyle/>
        <a:p>
          <a:endParaRPr lang="pt-BR"/>
        </a:p>
      </dgm:t>
    </dgm:pt>
    <dgm:pt modelId="{818A0673-E6B7-4CE6-BF4B-43F94A488A63}" type="pres">
      <dgm:prSet presAssocID="{51FBFF81-FFF8-4F79-BD6D-870A1916F686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E8A9D36-B056-4AD0-AE88-8B15554C126F}" type="pres">
      <dgm:prSet presAssocID="{51FBFF81-FFF8-4F79-BD6D-870A1916F686}" presName="matrix" presStyleCnt="0"/>
      <dgm:spPr/>
    </dgm:pt>
    <dgm:pt modelId="{171B4255-821F-43A4-B7B0-7E9813C885FD}" type="pres">
      <dgm:prSet presAssocID="{51FBFF81-FFF8-4F79-BD6D-870A1916F686}" presName="tile1" presStyleLbl="node1" presStyleIdx="0" presStyleCnt="4"/>
      <dgm:spPr/>
    </dgm:pt>
    <dgm:pt modelId="{C4C9AB22-4BF0-4A42-8B03-8BD23CCF7B0E}" type="pres">
      <dgm:prSet presAssocID="{51FBFF81-FFF8-4F79-BD6D-870A1916F68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EDD44E-59D7-4918-9BA2-8476EB52DCCB}" type="pres">
      <dgm:prSet presAssocID="{51FBFF81-FFF8-4F79-BD6D-870A1916F686}" presName="tile2" presStyleLbl="node1" presStyleIdx="1" presStyleCnt="4" custLinFactNeighborY="-899"/>
      <dgm:spPr/>
    </dgm:pt>
    <dgm:pt modelId="{A190CFCD-8F9C-42E9-9B2F-33A5BC2EDB74}" type="pres">
      <dgm:prSet presAssocID="{51FBFF81-FFF8-4F79-BD6D-870A1916F68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645DF07-1F2C-4CC8-88EB-869CA4BEC677}" type="pres">
      <dgm:prSet presAssocID="{51FBFF81-FFF8-4F79-BD6D-870A1916F686}" presName="tile3" presStyleLbl="node1" presStyleIdx="2" presStyleCnt="4"/>
      <dgm:spPr/>
    </dgm:pt>
    <dgm:pt modelId="{E37DC885-9C3D-4057-AC6F-F07309114CB9}" type="pres">
      <dgm:prSet presAssocID="{51FBFF81-FFF8-4F79-BD6D-870A1916F68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9BABB25-F365-4BD6-B05D-E4269030166D}" type="pres">
      <dgm:prSet presAssocID="{51FBFF81-FFF8-4F79-BD6D-870A1916F686}" presName="tile4" presStyleLbl="node1" presStyleIdx="3" presStyleCnt="4" custLinFactNeighborX="21069" custLinFactNeighborY="23776"/>
      <dgm:spPr/>
    </dgm:pt>
    <dgm:pt modelId="{CC0351BE-E020-4430-B67C-E915BC2E19FD}" type="pres">
      <dgm:prSet presAssocID="{51FBFF81-FFF8-4F79-BD6D-870A1916F68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C2D9097-E33D-4A22-95C1-97F456458FD8}" type="pres">
      <dgm:prSet presAssocID="{51FBFF81-FFF8-4F79-BD6D-870A1916F686}" presName="centerTile" presStyleLbl="fgShp" presStyleIdx="0" presStyleCnt="1" custScaleX="181612" custScaleY="117664">
        <dgm:presLayoutVars>
          <dgm:chMax val="0"/>
          <dgm:chPref val="0"/>
        </dgm:presLayoutVars>
      </dgm:prSet>
      <dgm:spPr/>
    </dgm:pt>
  </dgm:ptLst>
  <dgm:cxnLst>
    <dgm:cxn modelId="{FD8EF50E-9DDB-4A3E-BA0C-BC14304DC67E}" type="presOf" srcId="{5C7DF580-74AE-48CF-82D8-BC2DBC7ABB0F}" destId="{7C2D9097-E33D-4A22-95C1-97F456458FD8}" srcOrd="0" destOrd="0" presId="urn:microsoft.com/office/officeart/2005/8/layout/matrix1"/>
    <dgm:cxn modelId="{FF382C26-DCF8-47CF-B40A-36D65ABE2E74}" srcId="{5C7DF580-74AE-48CF-82D8-BC2DBC7ABB0F}" destId="{526FCAFB-1698-4D98-9BBD-D60AB1D46EFA}" srcOrd="1" destOrd="0" parTransId="{719D98F6-6799-4827-B2FD-0E71FB32E70E}" sibTransId="{650A5B18-9133-4E59-8169-B889F10E5EA2}"/>
    <dgm:cxn modelId="{7E552B3F-B43B-4724-8B40-CAD930CD4E4C}" type="presOf" srcId="{526FCAFB-1698-4D98-9BBD-D60AB1D46EFA}" destId="{A190CFCD-8F9C-42E9-9B2F-33A5BC2EDB74}" srcOrd="1" destOrd="0" presId="urn:microsoft.com/office/officeart/2005/8/layout/matrix1"/>
    <dgm:cxn modelId="{417ABA64-44DD-43F2-8229-530A56567AEC}" type="presOf" srcId="{E6C43C95-4C00-4EF4-BB11-0B534D92E6E3}" destId="{171B4255-821F-43A4-B7B0-7E9813C885FD}" srcOrd="0" destOrd="0" presId="urn:microsoft.com/office/officeart/2005/8/layout/matrix1"/>
    <dgm:cxn modelId="{B2F5E448-8B7D-4D70-864D-B82CACF71419}" type="presOf" srcId="{F9480FCB-34A6-48B2-AE9C-958FB79EA5FE}" destId="{CC0351BE-E020-4430-B67C-E915BC2E19FD}" srcOrd="1" destOrd="0" presId="urn:microsoft.com/office/officeart/2005/8/layout/matrix1"/>
    <dgm:cxn modelId="{6EB4246A-0AAC-412D-9CC8-6BC10DFD954C}" type="presOf" srcId="{E6C43C95-4C00-4EF4-BB11-0B534D92E6E3}" destId="{C4C9AB22-4BF0-4A42-8B03-8BD23CCF7B0E}" srcOrd="1" destOrd="0" presId="urn:microsoft.com/office/officeart/2005/8/layout/matrix1"/>
    <dgm:cxn modelId="{F4CF564A-B999-45E1-853F-7117DCE7561A}" srcId="{5C7DF580-74AE-48CF-82D8-BC2DBC7ABB0F}" destId="{2F442557-7DCD-4672-ACC9-21E11F9BB8B0}" srcOrd="2" destOrd="0" parTransId="{64C00959-E7F5-41A8-93A3-2B0F236C6370}" sibTransId="{006750BA-2AA8-4E33-B450-EE45DC440D3F}"/>
    <dgm:cxn modelId="{8B9F904A-4FCC-44B1-8C1A-788DC941CBEE}" type="presOf" srcId="{F9480FCB-34A6-48B2-AE9C-958FB79EA5FE}" destId="{B9BABB25-F365-4BD6-B05D-E4269030166D}" srcOrd="0" destOrd="0" presId="urn:microsoft.com/office/officeart/2005/8/layout/matrix1"/>
    <dgm:cxn modelId="{76B93F6C-B6EE-4C2D-A7F9-79E4DAF80183}" srcId="{51FBFF81-FFF8-4F79-BD6D-870A1916F686}" destId="{5C7DF580-74AE-48CF-82D8-BC2DBC7ABB0F}" srcOrd="0" destOrd="0" parTransId="{D15D34E8-7377-42E5-890E-01B6B170CEA5}" sibTransId="{B2F46258-B5DB-4F6C-A85B-FD0E2A165723}"/>
    <dgm:cxn modelId="{00A2536D-5723-4AE1-8A55-2F91554E0C15}" type="presOf" srcId="{2F442557-7DCD-4672-ACC9-21E11F9BB8B0}" destId="{E37DC885-9C3D-4057-AC6F-F07309114CB9}" srcOrd="1" destOrd="0" presId="urn:microsoft.com/office/officeart/2005/8/layout/matrix1"/>
    <dgm:cxn modelId="{A9A65D8F-408C-4B5C-B43D-2E59CE761F6E}" type="presOf" srcId="{526FCAFB-1698-4D98-9BBD-D60AB1D46EFA}" destId="{4DEDD44E-59D7-4918-9BA2-8476EB52DCCB}" srcOrd="0" destOrd="0" presId="urn:microsoft.com/office/officeart/2005/8/layout/matrix1"/>
    <dgm:cxn modelId="{F1816DA0-163B-42B1-B801-96C652782910}" srcId="{5C7DF580-74AE-48CF-82D8-BC2DBC7ABB0F}" destId="{F9480FCB-34A6-48B2-AE9C-958FB79EA5FE}" srcOrd="3" destOrd="0" parTransId="{C37E5DC3-EE11-49E2-9ABB-63058E7C7CD8}" sibTransId="{D5277B86-B7A8-4C6B-A75E-3A21C2D5DC04}"/>
    <dgm:cxn modelId="{C33FEEB3-D288-4146-9B52-CD5B864D0695}" srcId="{5C7DF580-74AE-48CF-82D8-BC2DBC7ABB0F}" destId="{E6C43C95-4C00-4EF4-BB11-0B534D92E6E3}" srcOrd="0" destOrd="0" parTransId="{04F91AE5-EAFE-4116-866F-7CB86BD86159}" sibTransId="{1759020A-EEBB-47FD-A453-232C7BE2A83B}"/>
    <dgm:cxn modelId="{0A5010B5-130C-4116-BC7D-3084ABD9F4DF}" type="presOf" srcId="{51FBFF81-FFF8-4F79-BD6D-870A1916F686}" destId="{818A0673-E6B7-4CE6-BF4B-43F94A488A63}" srcOrd="0" destOrd="0" presId="urn:microsoft.com/office/officeart/2005/8/layout/matrix1"/>
    <dgm:cxn modelId="{B26AEDE2-3510-4E1D-8E21-C04BFFD557C7}" type="presOf" srcId="{2F442557-7DCD-4672-ACC9-21E11F9BB8B0}" destId="{D645DF07-1F2C-4CC8-88EB-869CA4BEC677}" srcOrd="0" destOrd="0" presId="urn:microsoft.com/office/officeart/2005/8/layout/matrix1"/>
    <dgm:cxn modelId="{60EFCECB-B27C-44F2-A5A2-E2993F7C2954}" type="presParOf" srcId="{818A0673-E6B7-4CE6-BF4B-43F94A488A63}" destId="{6E8A9D36-B056-4AD0-AE88-8B15554C126F}" srcOrd="0" destOrd="0" presId="urn:microsoft.com/office/officeart/2005/8/layout/matrix1"/>
    <dgm:cxn modelId="{EB396F92-0C32-4CAC-9BEA-A3BB847CCE96}" type="presParOf" srcId="{6E8A9D36-B056-4AD0-AE88-8B15554C126F}" destId="{171B4255-821F-43A4-B7B0-7E9813C885FD}" srcOrd="0" destOrd="0" presId="urn:microsoft.com/office/officeart/2005/8/layout/matrix1"/>
    <dgm:cxn modelId="{528D7B19-D89B-4DAB-A56C-DCC38C1DFC32}" type="presParOf" srcId="{6E8A9D36-B056-4AD0-AE88-8B15554C126F}" destId="{C4C9AB22-4BF0-4A42-8B03-8BD23CCF7B0E}" srcOrd="1" destOrd="0" presId="urn:microsoft.com/office/officeart/2005/8/layout/matrix1"/>
    <dgm:cxn modelId="{65D7F831-8751-41E8-BB41-E9C56C8BD960}" type="presParOf" srcId="{6E8A9D36-B056-4AD0-AE88-8B15554C126F}" destId="{4DEDD44E-59D7-4918-9BA2-8476EB52DCCB}" srcOrd="2" destOrd="0" presId="urn:microsoft.com/office/officeart/2005/8/layout/matrix1"/>
    <dgm:cxn modelId="{B8C5FBA4-CFFA-4125-881F-142C1E4C2453}" type="presParOf" srcId="{6E8A9D36-B056-4AD0-AE88-8B15554C126F}" destId="{A190CFCD-8F9C-42E9-9B2F-33A5BC2EDB74}" srcOrd="3" destOrd="0" presId="urn:microsoft.com/office/officeart/2005/8/layout/matrix1"/>
    <dgm:cxn modelId="{DF3333B6-EED0-47F3-A578-F45D2DC3F2EF}" type="presParOf" srcId="{6E8A9D36-B056-4AD0-AE88-8B15554C126F}" destId="{D645DF07-1F2C-4CC8-88EB-869CA4BEC677}" srcOrd="4" destOrd="0" presId="urn:microsoft.com/office/officeart/2005/8/layout/matrix1"/>
    <dgm:cxn modelId="{B8CF83FB-AC87-4256-937A-6017A490C436}" type="presParOf" srcId="{6E8A9D36-B056-4AD0-AE88-8B15554C126F}" destId="{E37DC885-9C3D-4057-AC6F-F07309114CB9}" srcOrd="5" destOrd="0" presId="urn:microsoft.com/office/officeart/2005/8/layout/matrix1"/>
    <dgm:cxn modelId="{96C5DD17-36D9-4875-B518-5948BF7137EF}" type="presParOf" srcId="{6E8A9D36-B056-4AD0-AE88-8B15554C126F}" destId="{B9BABB25-F365-4BD6-B05D-E4269030166D}" srcOrd="6" destOrd="0" presId="urn:microsoft.com/office/officeart/2005/8/layout/matrix1"/>
    <dgm:cxn modelId="{316042C7-4476-4A5E-BBCD-B35583E62EC4}" type="presParOf" srcId="{6E8A9D36-B056-4AD0-AE88-8B15554C126F}" destId="{CC0351BE-E020-4430-B67C-E915BC2E19FD}" srcOrd="7" destOrd="0" presId="urn:microsoft.com/office/officeart/2005/8/layout/matrix1"/>
    <dgm:cxn modelId="{53867638-F1A7-499A-8C80-293430E25956}" type="presParOf" srcId="{818A0673-E6B7-4CE6-BF4B-43F94A488A63}" destId="{7C2D9097-E33D-4A22-95C1-97F456458FD8}" srcOrd="1" destOrd="0" presId="urn:microsoft.com/office/officeart/2005/8/layout/matrix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49A8F7-8F2C-4FAB-9ACF-FFAB1C2A5D6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C6D5D6-E8A2-4E67-B66F-0C7C514AB1D7}">
      <dgm:prSet phldrT="[Texto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pt-BR" sz="1200" b="1" dirty="0"/>
            <a:t>1-metilimidazol </a:t>
          </a:r>
        </a:p>
      </dgm:t>
    </dgm:pt>
    <dgm:pt modelId="{B9588FE0-EB0E-44ED-A1D0-110CCD3951B3}" type="parTrans" cxnId="{BA30337D-5059-41C7-AC6E-E97A54E9BB14}">
      <dgm:prSet/>
      <dgm:spPr/>
      <dgm:t>
        <a:bodyPr/>
        <a:lstStyle/>
        <a:p>
          <a:endParaRPr lang="pt-BR"/>
        </a:p>
      </dgm:t>
    </dgm:pt>
    <dgm:pt modelId="{EE84CDFB-B52A-49B9-8043-9FD72D9BD244}" type="sibTrans" cxnId="{BA30337D-5059-41C7-AC6E-E97A54E9BB14}">
      <dgm:prSet/>
      <dgm:spPr>
        <a:solidFill>
          <a:srgbClr val="FF0000"/>
        </a:solidFill>
      </dgm:spPr>
      <dgm:t>
        <a:bodyPr/>
        <a:lstStyle/>
        <a:p>
          <a:endParaRPr lang="pt-BR"/>
        </a:p>
      </dgm:t>
    </dgm:pt>
    <dgm:pt modelId="{0C38E21B-B97C-4514-8448-F469E312AC54}">
      <dgm:prSet phldrT="[Texto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pt-BR" sz="1200" b="1" dirty="0"/>
            <a:t>1-metilimidazol (puro) </a:t>
          </a:r>
        </a:p>
        <a:p>
          <a:r>
            <a:rPr lang="pt-BR" sz="1200" b="1" dirty="0"/>
            <a:t>+</a:t>
          </a:r>
        </a:p>
        <a:p>
          <a:r>
            <a:rPr lang="pt-BR" sz="1200" b="1" dirty="0"/>
            <a:t> clorobutano</a:t>
          </a:r>
        </a:p>
      </dgm:t>
    </dgm:pt>
    <dgm:pt modelId="{591A47CD-C6E2-4D26-8EA5-43561CEF0A00}" type="parTrans" cxnId="{E6678365-6668-430E-810A-F5ADBB13B95F}">
      <dgm:prSet/>
      <dgm:spPr/>
      <dgm:t>
        <a:bodyPr/>
        <a:lstStyle/>
        <a:p>
          <a:endParaRPr lang="pt-BR"/>
        </a:p>
      </dgm:t>
    </dgm:pt>
    <dgm:pt modelId="{BD731BF2-9B1B-4600-B84D-3DBD0A3E2E19}" type="sibTrans" cxnId="{E6678365-6668-430E-810A-F5ADBB13B95F}">
      <dgm:prSet/>
      <dgm:spPr>
        <a:solidFill>
          <a:srgbClr val="FF0000"/>
        </a:solidFill>
      </dgm:spPr>
      <dgm:t>
        <a:bodyPr/>
        <a:lstStyle/>
        <a:p>
          <a:endParaRPr lang="pt-BR"/>
        </a:p>
      </dgm:t>
    </dgm:pt>
    <dgm:pt modelId="{B6915324-2C81-4E3B-ABC7-5EC1EA6FEFB4}">
      <dgm:prSet phldrT="[Texto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pt-BR" sz="1200" dirty="0"/>
            <a:t> </a:t>
          </a:r>
          <a:r>
            <a:rPr lang="pt-BR" sz="1200" b="1" dirty="0"/>
            <a:t>Condições </a:t>
          </a:r>
        </a:p>
        <a:p>
          <a:r>
            <a:rPr lang="pt-BR" sz="1200" b="1" dirty="0"/>
            <a:t>80 °C , 48 h</a:t>
          </a:r>
        </a:p>
      </dgm:t>
    </dgm:pt>
    <dgm:pt modelId="{1A2BFF96-3CB0-42C2-AFCB-85690AAB54FB}" type="parTrans" cxnId="{34B4E609-9F1E-4FAC-8FE0-9D184969EBFA}">
      <dgm:prSet/>
      <dgm:spPr/>
      <dgm:t>
        <a:bodyPr/>
        <a:lstStyle/>
        <a:p>
          <a:endParaRPr lang="pt-BR"/>
        </a:p>
      </dgm:t>
    </dgm:pt>
    <dgm:pt modelId="{E73248F1-F2E1-4770-9DFF-2DDC1F6C32FF}" type="sibTrans" cxnId="{34B4E609-9F1E-4FAC-8FE0-9D184969EBFA}">
      <dgm:prSet/>
      <dgm:spPr/>
      <dgm:t>
        <a:bodyPr/>
        <a:lstStyle/>
        <a:p>
          <a:endParaRPr lang="pt-BR"/>
        </a:p>
      </dgm:t>
    </dgm:pt>
    <dgm:pt modelId="{C95997D2-39C5-475E-8115-B32A2AF01024}" type="pres">
      <dgm:prSet presAssocID="{1F49A8F7-8F2C-4FAB-9ACF-FFAB1C2A5D67}" presName="Name0" presStyleCnt="0">
        <dgm:presLayoutVars>
          <dgm:dir/>
          <dgm:resizeHandles val="exact"/>
        </dgm:presLayoutVars>
      </dgm:prSet>
      <dgm:spPr/>
    </dgm:pt>
    <dgm:pt modelId="{E56CF8DB-2A05-4102-9C6F-F8F8B0D11C0C}" type="pres">
      <dgm:prSet presAssocID="{8DC6D5D6-E8A2-4E67-B66F-0C7C514AB1D7}" presName="node" presStyleLbl="node1" presStyleIdx="0" presStyleCnt="3">
        <dgm:presLayoutVars>
          <dgm:bulletEnabled val="1"/>
        </dgm:presLayoutVars>
      </dgm:prSet>
      <dgm:spPr/>
    </dgm:pt>
    <dgm:pt modelId="{E597F2A5-3A6B-42BC-B9AB-975157540504}" type="pres">
      <dgm:prSet presAssocID="{EE84CDFB-B52A-49B9-8043-9FD72D9BD244}" presName="sibTrans" presStyleLbl="sibTrans2D1" presStyleIdx="0" presStyleCnt="2"/>
      <dgm:spPr/>
    </dgm:pt>
    <dgm:pt modelId="{1CA02CBA-2C39-4357-BB7A-D2FC4CBAE1C3}" type="pres">
      <dgm:prSet presAssocID="{EE84CDFB-B52A-49B9-8043-9FD72D9BD244}" presName="connectorText" presStyleLbl="sibTrans2D1" presStyleIdx="0" presStyleCnt="2"/>
      <dgm:spPr/>
    </dgm:pt>
    <dgm:pt modelId="{F82DD3A3-59D4-4159-929D-ED0F08BCB100}" type="pres">
      <dgm:prSet presAssocID="{0C38E21B-B97C-4514-8448-F469E312AC54}" presName="node" presStyleLbl="node1" presStyleIdx="1" presStyleCnt="3">
        <dgm:presLayoutVars>
          <dgm:bulletEnabled val="1"/>
        </dgm:presLayoutVars>
      </dgm:prSet>
      <dgm:spPr/>
    </dgm:pt>
    <dgm:pt modelId="{9E0A471B-75A7-453D-ADBC-6E8C2DDFC66F}" type="pres">
      <dgm:prSet presAssocID="{BD731BF2-9B1B-4600-B84D-3DBD0A3E2E19}" presName="sibTrans" presStyleLbl="sibTrans2D1" presStyleIdx="1" presStyleCnt="2"/>
      <dgm:spPr/>
    </dgm:pt>
    <dgm:pt modelId="{DEFF7119-3AF0-4EE5-88E0-6A0CC1FCBA39}" type="pres">
      <dgm:prSet presAssocID="{BD731BF2-9B1B-4600-B84D-3DBD0A3E2E19}" presName="connectorText" presStyleLbl="sibTrans2D1" presStyleIdx="1" presStyleCnt="2"/>
      <dgm:spPr/>
    </dgm:pt>
    <dgm:pt modelId="{115100B1-48E7-41D3-A9A3-DCBE80C0EACD}" type="pres">
      <dgm:prSet presAssocID="{B6915324-2C81-4E3B-ABC7-5EC1EA6FEFB4}" presName="node" presStyleLbl="node1" presStyleIdx="2" presStyleCnt="3">
        <dgm:presLayoutVars>
          <dgm:bulletEnabled val="1"/>
        </dgm:presLayoutVars>
      </dgm:prSet>
      <dgm:spPr/>
    </dgm:pt>
  </dgm:ptLst>
  <dgm:cxnLst>
    <dgm:cxn modelId="{8744B709-5E46-41BD-9EFB-EAA5D9CC6446}" type="presOf" srcId="{B6915324-2C81-4E3B-ABC7-5EC1EA6FEFB4}" destId="{115100B1-48E7-41D3-A9A3-DCBE80C0EACD}" srcOrd="0" destOrd="0" presId="urn:microsoft.com/office/officeart/2005/8/layout/process1"/>
    <dgm:cxn modelId="{34B4E609-9F1E-4FAC-8FE0-9D184969EBFA}" srcId="{1F49A8F7-8F2C-4FAB-9ACF-FFAB1C2A5D67}" destId="{B6915324-2C81-4E3B-ABC7-5EC1EA6FEFB4}" srcOrd="2" destOrd="0" parTransId="{1A2BFF96-3CB0-42C2-AFCB-85690AAB54FB}" sibTransId="{E73248F1-F2E1-4770-9DFF-2DDC1F6C32FF}"/>
    <dgm:cxn modelId="{AC15261D-160C-4C8E-A4B5-56DEB131F6C0}" type="presOf" srcId="{EE84CDFB-B52A-49B9-8043-9FD72D9BD244}" destId="{E597F2A5-3A6B-42BC-B9AB-975157540504}" srcOrd="0" destOrd="0" presId="urn:microsoft.com/office/officeart/2005/8/layout/process1"/>
    <dgm:cxn modelId="{34A02B2F-C9D6-4967-A391-CF0AB5BC8974}" type="presOf" srcId="{BD731BF2-9B1B-4600-B84D-3DBD0A3E2E19}" destId="{DEFF7119-3AF0-4EE5-88E0-6A0CC1FCBA39}" srcOrd="1" destOrd="0" presId="urn:microsoft.com/office/officeart/2005/8/layout/process1"/>
    <dgm:cxn modelId="{BD0E7D39-7328-4CB8-B287-7103135A6C73}" type="presOf" srcId="{1F49A8F7-8F2C-4FAB-9ACF-FFAB1C2A5D67}" destId="{C95997D2-39C5-475E-8115-B32A2AF01024}" srcOrd="0" destOrd="0" presId="urn:microsoft.com/office/officeart/2005/8/layout/process1"/>
    <dgm:cxn modelId="{3520353D-E3B7-411D-8BB7-C452FB51DE0C}" type="presOf" srcId="{EE84CDFB-B52A-49B9-8043-9FD72D9BD244}" destId="{1CA02CBA-2C39-4357-BB7A-D2FC4CBAE1C3}" srcOrd="1" destOrd="0" presId="urn:microsoft.com/office/officeart/2005/8/layout/process1"/>
    <dgm:cxn modelId="{E6678365-6668-430E-810A-F5ADBB13B95F}" srcId="{1F49A8F7-8F2C-4FAB-9ACF-FFAB1C2A5D67}" destId="{0C38E21B-B97C-4514-8448-F469E312AC54}" srcOrd="1" destOrd="0" parTransId="{591A47CD-C6E2-4D26-8EA5-43561CEF0A00}" sibTransId="{BD731BF2-9B1B-4600-B84D-3DBD0A3E2E19}"/>
    <dgm:cxn modelId="{FD473856-99D6-4BE9-9497-4CCFFF57B67E}" type="presOf" srcId="{0C38E21B-B97C-4514-8448-F469E312AC54}" destId="{F82DD3A3-59D4-4159-929D-ED0F08BCB100}" srcOrd="0" destOrd="0" presId="urn:microsoft.com/office/officeart/2005/8/layout/process1"/>
    <dgm:cxn modelId="{56EFA376-2475-4832-AAD0-24178CABEBDF}" type="presOf" srcId="{BD731BF2-9B1B-4600-B84D-3DBD0A3E2E19}" destId="{9E0A471B-75A7-453D-ADBC-6E8C2DDFC66F}" srcOrd="0" destOrd="0" presId="urn:microsoft.com/office/officeart/2005/8/layout/process1"/>
    <dgm:cxn modelId="{BA30337D-5059-41C7-AC6E-E97A54E9BB14}" srcId="{1F49A8F7-8F2C-4FAB-9ACF-FFAB1C2A5D67}" destId="{8DC6D5D6-E8A2-4E67-B66F-0C7C514AB1D7}" srcOrd="0" destOrd="0" parTransId="{B9588FE0-EB0E-44ED-A1D0-110CCD3951B3}" sibTransId="{EE84CDFB-B52A-49B9-8043-9FD72D9BD244}"/>
    <dgm:cxn modelId="{8BA76CED-1474-48E4-A64D-1A0F5A4A2DB9}" type="presOf" srcId="{8DC6D5D6-E8A2-4E67-B66F-0C7C514AB1D7}" destId="{E56CF8DB-2A05-4102-9C6F-F8F8B0D11C0C}" srcOrd="0" destOrd="0" presId="urn:microsoft.com/office/officeart/2005/8/layout/process1"/>
    <dgm:cxn modelId="{A0F7E700-CFBE-4F4B-83B6-B48D493A2BBE}" type="presParOf" srcId="{C95997D2-39C5-475E-8115-B32A2AF01024}" destId="{E56CF8DB-2A05-4102-9C6F-F8F8B0D11C0C}" srcOrd="0" destOrd="0" presId="urn:microsoft.com/office/officeart/2005/8/layout/process1"/>
    <dgm:cxn modelId="{66C9E1F7-FBFD-4B29-A03D-3D122B3B0096}" type="presParOf" srcId="{C95997D2-39C5-475E-8115-B32A2AF01024}" destId="{E597F2A5-3A6B-42BC-B9AB-975157540504}" srcOrd="1" destOrd="0" presId="urn:microsoft.com/office/officeart/2005/8/layout/process1"/>
    <dgm:cxn modelId="{1201A37E-AD95-4E05-9707-862EFF6BBFD5}" type="presParOf" srcId="{E597F2A5-3A6B-42BC-B9AB-975157540504}" destId="{1CA02CBA-2C39-4357-BB7A-D2FC4CBAE1C3}" srcOrd="0" destOrd="0" presId="urn:microsoft.com/office/officeart/2005/8/layout/process1"/>
    <dgm:cxn modelId="{F290F4D3-E725-44F1-B73B-348E335C5247}" type="presParOf" srcId="{C95997D2-39C5-475E-8115-B32A2AF01024}" destId="{F82DD3A3-59D4-4159-929D-ED0F08BCB100}" srcOrd="2" destOrd="0" presId="urn:microsoft.com/office/officeart/2005/8/layout/process1"/>
    <dgm:cxn modelId="{10440254-899B-4CF4-B10B-446FFB2B7126}" type="presParOf" srcId="{C95997D2-39C5-475E-8115-B32A2AF01024}" destId="{9E0A471B-75A7-453D-ADBC-6E8C2DDFC66F}" srcOrd="3" destOrd="0" presId="urn:microsoft.com/office/officeart/2005/8/layout/process1"/>
    <dgm:cxn modelId="{E3F27992-6D59-48EB-A52A-B7E3C0054E75}" type="presParOf" srcId="{9E0A471B-75A7-453D-ADBC-6E8C2DDFC66F}" destId="{DEFF7119-3AF0-4EE5-88E0-6A0CC1FCBA39}" srcOrd="0" destOrd="0" presId="urn:microsoft.com/office/officeart/2005/8/layout/process1"/>
    <dgm:cxn modelId="{4D43B3D7-756A-49C4-B714-F2220DA081B2}" type="presParOf" srcId="{C95997D2-39C5-475E-8115-B32A2AF01024}" destId="{115100B1-48E7-41D3-A9A3-DCBE80C0EAC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15818-0F36-4DAA-8E6A-6B37BDA82E1C}">
      <dsp:nvSpPr>
        <dsp:cNvPr id="0" name=""/>
        <dsp:cNvSpPr/>
      </dsp:nvSpPr>
      <dsp:spPr>
        <a:xfrm>
          <a:off x="1854500" y="138921"/>
          <a:ext cx="2617051" cy="2617051"/>
        </a:xfrm>
        <a:prstGeom prst="ellipse">
          <a:avLst/>
        </a:prstGeom>
        <a:solidFill>
          <a:srgbClr val="FBDCCF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+mj-lt"/>
            </a:rPr>
            <a:t>Argila modificada com Surfactante contendo </a:t>
          </a:r>
          <a:r>
            <a:rPr lang="pt-BR" sz="1400" b="1" kern="1200" dirty="0">
              <a:latin typeface="+mj-lt"/>
            </a:rPr>
            <a:t>grupo </a:t>
          </a:r>
          <a:r>
            <a:rPr lang="pt-BR" sz="1400" b="1" kern="1200" dirty="0" err="1">
              <a:latin typeface="+mj-lt"/>
            </a:rPr>
            <a:t>etenil</a:t>
          </a:r>
          <a:endParaRPr lang="pt-BR" sz="1400" b="1" kern="1200" dirty="0">
            <a:latin typeface="+mj-lt"/>
          </a:endParaRPr>
        </a:p>
      </dsp:txBody>
      <dsp:txXfrm>
        <a:off x="2203440" y="596905"/>
        <a:ext cx="1919170" cy="1177673"/>
      </dsp:txXfrm>
    </dsp:sp>
    <dsp:sp modelId="{AD903C3F-EB46-4795-B5BF-FE11498150FB}">
      <dsp:nvSpPr>
        <dsp:cNvPr id="0" name=""/>
        <dsp:cNvSpPr/>
      </dsp:nvSpPr>
      <dsp:spPr>
        <a:xfrm>
          <a:off x="2816589" y="1669451"/>
          <a:ext cx="2617051" cy="261705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b="0" kern="1200" dirty="0"/>
            <a:t>Fotopolimerização</a:t>
          </a:r>
          <a:r>
            <a:rPr lang="pt-PT" sz="1600" b="0" kern="1200" dirty="0"/>
            <a:t> </a:t>
          </a:r>
          <a:r>
            <a:rPr lang="pt-PT" sz="1400" kern="1200" dirty="0"/>
            <a:t>Reação clique</a:t>
          </a:r>
          <a:r>
            <a:rPr lang="pt-PT" sz="1400" b="1" kern="1200" dirty="0"/>
            <a:t> tiol-eno</a:t>
          </a:r>
          <a:endParaRPr lang="pt-BR" sz="1400" b="1" i="1" kern="1200" dirty="0">
            <a:latin typeface="+mj-lt"/>
          </a:endParaRPr>
        </a:p>
      </dsp:txBody>
      <dsp:txXfrm>
        <a:off x="3616970" y="2345523"/>
        <a:ext cx="1570230" cy="1439378"/>
      </dsp:txXfrm>
    </dsp:sp>
    <dsp:sp modelId="{94F7365E-ADCB-4143-99A6-0163EB669AC8}">
      <dsp:nvSpPr>
        <dsp:cNvPr id="0" name=""/>
        <dsp:cNvSpPr/>
      </dsp:nvSpPr>
      <dsp:spPr>
        <a:xfrm>
          <a:off x="931038" y="1690178"/>
          <a:ext cx="2631602" cy="2617051"/>
        </a:xfrm>
        <a:prstGeom prst="ellipse">
          <a:avLst/>
        </a:prstGeom>
        <a:solidFill>
          <a:srgbClr val="FFECC9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+mj-lt"/>
            </a:rPr>
            <a:t>Polímero hidrofóbico baseado em </a:t>
          </a:r>
          <a:r>
            <a:rPr lang="pt-BR" sz="1400" kern="1200" dirty="0" err="1">
              <a:latin typeface="+mj-lt"/>
            </a:rPr>
            <a:t>Siloxano</a:t>
          </a:r>
          <a:r>
            <a:rPr lang="pt-BR" sz="1400" kern="1200" dirty="0">
              <a:latin typeface="+mj-lt"/>
            </a:rPr>
            <a:t> com </a:t>
          </a:r>
          <a:r>
            <a:rPr lang="pt-BR" sz="1400" b="1" kern="1200" dirty="0">
              <a:latin typeface="+mj-lt"/>
            </a:rPr>
            <a:t>grupos laterais tiol </a:t>
          </a:r>
        </a:p>
      </dsp:txBody>
      <dsp:txXfrm>
        <a:off x="1178848" y="2366250"/>
        <a:ext cx="1578961" cy="1439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B4255-821F-43A4-B7B0-7E9813C885FD}">
      <dsp:nvSpPr>
        <dsp:cNvPr id="0" name=""/>
        <dsp:cNvSpPr/>
      </dsp:nvSpPr>
      <dsp:spPr>
        <a:xfrm rot="16200000">
          <a:off x="481340" y="-481340"/>
          <a:ext cx="1204042" cy="2166723"/>
        </a:xfrm>
        <a:prstGeom prst="round1Rect">
          <a:avLst/>
        </a:prstGeom>
        <a:solidFill>
          <a:srgbClr val="FBDCCF"/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2000" kern="1200" dirty="0">
              <a:latin typeface="Bebas Neue Light" panose="00000500000000000000" pitchFamily="50" charset="0"/>
            </a:rPr>
            <a:t>MMT-UUTA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1400" kern="1200" dirty="0">
              <a:latin typeface="+mj-lt"/>
            </a:rPr>
            <a:t>(Argila modificada)</a:t>
          </a:r>
        </a:p>
      </dsp:txBody>
      <dsp:txXfrm rot="5400000">
        <a:off x="0" y="0"/>
        <a:ext cx="2166723" cy="903031"/>
      </dsp:txXfrm>
    </dsp:sp>
    <dsp:sp modelId="{4DEDD44E-59D7-4918-9BA2-8476EB52DCCB}">
      <dsp:nvSpPr>
        <dsp:cNvPr id="0" name=""/>
        <dsp:cNvSpPr/>
      </dsp:nvSpPr>
      <dsp:spPr>
        <a:xfrm>
          <a:off x="2166723" y="0"/>
          <a:ext cx="2166723" cy="1204042"/>
        </a:xfrm>
        <a:prstGeom prst="round1Rect">
          <a:avLst/>
        </a:prstGeom>
        <a:solidFill>
          <a:srgbClr val="FFECC9"/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2000" kern="1200" dirty="0">
              <a:latin typeface="Bebas Neue Light" panose="00000500000000000000" pitchFamily="50" charset="0"/>
            </a:rPr>
            <a:t>PMMS (P100 E P50)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1400" kern="1200" dirty="0">
              <a:latin typeface="+mj-lt"/>
            </a:rPr>
            <a:t>(Polímero)</a:t>
          </a:r>
        </a:p>
      </dsp:txBody>
      <dsp:txXfrm>
        <a:off x="2166723" y="0"/>
        <a:ext cx="2166723" cy="903031"/>
      </dsp:txXfrm>
    </dsp:sp>
    <dsp:sp modelId="{D645DF07-1F2C-4CC8-88EB-869CA4BEC677}">
      <dsp:nvSpPr>
        <dsp:cNvPr id="0" name=""/>
        <dsp:cNvSpPr/>
      </dsp:nvSpPr>
      <dsp:spPr>
        <a:xfrm rot="10800000">
          <a:off x="0" y="1204042"/>
          <a:ext cx="2166723" cy="1204042"/>
        </a:xfrm>
        <a:prstGeom prst="round1Rect">
          <a:avLst/>
        </a:prstGeom>
        <a:solidFill>
          <a:schemeClr val="bg2"/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2000" kern="1200" dirty="0">
              <a:latin typeface="Bebas Neue Light" panose="00000500000000000000" pitchFamily="50" charset="0"/>
            </a:rPr>
            <a:t>Clorofórmio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1400" kern="1200" dirty="0">
              <a:latin typeface="+mj-lt"/>
            </a:rPr>
            <a:t>(Solvente orgânico)</a:t>
          </a:r>
        </a:p>
      </dsp:txBody>
      <dsp:txXfrm rot="10800000">
        <a:off x="0" y="1505052"/>
        <a:ext cx="2166723" cy="903031"/>
      </dsp:txXfrm>
    </dsp:sp>
    <dsp:sp modelId="{B9BABB25-F365-4BD6-B05D-E4269030166D}">
      <dsp:nvSpPr>
        <dsp:cNvPr id="0" name=""/>
        <dsp:cNvSpPr/>
      </dsp:nvSpPr>
      <dsp:spPr>
        <a:xfrm rot="5400000">
          <a:off x="2648064" y="722701"/>
          <a:ext cx="1204042" cy="2166723"/>
        </a:xfrm>
        <a:prstGeom prst="round1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2000" kern="1200" dirty="0">
              <a:latin typeface="Bebas Neue Light" panose="00000500000000000000" pitchFamily="50" charset="0"/>
            </a:rPr>
            <a:t>DMpA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1400" kern="1200" dirty="0">
              <a:latin typeface="+mj-lt"/>
            </a:rPr>
            <a:t>(</a:t>
          </a:r>
          <a:r>
            <a:rPr lang="pt-BR" sz="1400" kern="1200" dirty="0" err="1">
              <a:latin typeface="+mj-lt"/>
            </a:rPr>
            <a:t>Fotoiniciador</a:t>
          </a:r>
          <a:r>
            <a:rPr lang="pt-BR" sz="1400" kern="1200" dirty="0">
              <a:latin typeface="+mj-lt"/>
            </a:rPr>
            <a:t>)</a:t>
          </a:r>
        </a:p>
      </dsp:txBody>
      <dsp:txXfrm rot="-5400000">
        <a:off x="2166723" y="1505052"/>
        <a:ext cx="2166723" cy="903031"/>
      </dsp:txXfrm>
    </dsp:sp>
    <dsp:sp modelId="{7C2D9097-E33D-4A22-95C1-97F456458FD8}">
      <dsp:nvSpPr>
        <dsp:cNvPr id="0" name=""/>
        <dsp:cNvSpPr/>
      </dsp:nvSpPr>
      <dsp:spPr>
        <a:xfrm>
          <a:off x="986214" y="849861"/>
          <a:ext cx="2361017" cy="708361"/>
        </a:xfrm>
        <a:prstGeom prst="roundRect">
          <a:avLst/>
        </a:prstGeom>
        <a:solidFill>
          <a:srgbClr val="5889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2400" b="0" kern="1200" dirty="0">
              <a:latin typeface="Bebas Neue Light" panose="00000500000000000000" pitchFamily="50" charset="0"/>
            </a:rPr>
            <a:t>MMT-UUTA/PMMS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1400" b="0" kern="1200" dirty="0">
              <a:latin typeface="+mj-lt"/>
            </a:rPr>
            <a:t>(</a:t>
          </a:r>
          <a:r>
            <a:rPr lang="pt-BR" sz="1400" b="0" kern="1200" dirty="0" err="1">
              <a:latin typeface="+mj-lt"/>
            </a:rPr>
            <a:t>Nanocompósito</a:t>
          </a:r>
          <a:r>
            <a:rPr lang="pt-BR" sz="1400" b="0" kern="1200" dirty="0">
              <a:latin typeface="+mj-lt"/>
            </a:rPr>
            <a:t>)</a:t>
          </a:r>
        </a:p>
      </dsp:txBody>
      <dsp:txXfrm>
        <a:off x="1020793" y="884440"/>
        <a:ext cx="2291859" cy="639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CF8DB-2A05-4102-9C6F-F8F8B0D11C0C}">
      <dsp:nvSpPr>
        <dsp:cNvPr id="0" name=""/>
        <dsp:cNvSpPr/>
      </dsp:nvSpPr>
      <dsp:spPr>
        <a:xfrm>
          <a:off x="4715" y="440619"/>
          <a:ext cx="1409308" cy="964495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1-metilimidazol </a:t>
          </a:r>
        </a:p>
      </dsp:txBody>
      <dsp:txXfrm>
        <a:off x="32964" y="468868"/>
        <a:ext cx="1352810" cy="907997"/>
      </dsp:txXfrm>
    </dsp:sp>
    <dsp:sp modelId="{E597F2A5-3A6B-42BC-B9AB-975157540504}">
      <dsp:nvSpPr>
        <dsp:cNvPr id="0" name=""/>
        <dsp:cNvSpPr/>
      </dsp:nvSpPr>
      <dsp:spPr>
        <a:xfrm>
          <a:off x="1554954" y="748112"/>
          <a:ext cx="298773" cy="349508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>
        <a:off x="1554954" y="818014"/>
        <a:ext cx="209141" cy="209704"/>
      </dsp:txXfrm>
    </dsp:sp>
    <dsp:sp modelId="{F82DD3A3-59D4-4159-929D-ED0F08BCB100}">
      <dsp:nvSpPr>
        <dsp:cNvPr id="0" name=""/>
        <dsp:cNvSpPr/>
      </dsp:nvSpPr>
      <dsp:spPr>
        <a:xfrm>
          <a:off x="1977746" y="440619"/>
          <a:ext cx="1409308" cy="964495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1-metilimidazol (puro)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+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 clorobutano</a:t>
          </a:r>
        </a:p>
      </dsp:txBody>
      <dsp:txXfrm>
        <a:off x="2005995" y="468868"/>
        <a:ext cx="1352810" cy="907997"/>
      </dsp:txXfrm>
    </dsp:sp>
    <dsp:sp modelId="{9E0A471B-75A7-453D-ADBC-6E8C2DDFC66F}">
      <dsp:nvSpPr>
        <dsp:cNvPr id="0" name=""/>
        <dsp:cNvSpPr/>
      </dsp:nvSpPr>
      <dsp:spPr>
        <a:xfrm>
          <a:off x="3527985" y="748112"/>
          <a:ext cx="298773" cy="349508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>
        <a:off x="3527985" y="818014"/>
        <a:ext cx="209141" cy="209704"/>
      </dsp:txXfrm>
    </dsp:sp>
    <dsp:sp modelId="{115100B1-48E7-41D3-A9A3-DCBE80C0EACD}">
      <dsp:nvSpPr>
        <dsp:cNvPr id="0" name=""/>
        <dsp:cNvSpPr/>
      </dsp:nvSpPr>
      <dsp:spPr>
        <a:xfrm>
          <a:off x="3950777" y="440619"/>
          <a:ext cx="1409308" cy="964495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 </a:t>
          </a:r>
          <a:r>
            <a:rPr lang="pt-BR" sz="1200" b="1" kern="1200" dirty="0"/>
            <a:t>Condições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80 °C , 48 h</a:t>
          </a:r>
        </a:p>
      </dsp:txBody>
      <dsp:txXfrm>
        <a:off x="3979026" y="468868"/>
        <a:ext cx="1352810" cy="907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3503-29BC-4153-B8B1-20FB15991DE2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D30-080A-435D-A42E-F8EF5C7C7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5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3503-29BC-4153-B8B1-20FB15991DE2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D30-080A-435D-A42E-F8EF5C7C7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94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3503-29BC-4153-B8B1-20FB15991DE2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D30-080A-435D-A42E-F8EF5C7C7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41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3503-29BC-4153-B8B1-20FB15991DE2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D30-080A-435D-A42E-F8EF5C7C7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3503-29BC-4153-B8B1-20FB15991DE2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D30-080A-435D-A42E-F8EF5C7C7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26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3503-29BC-4153-B8B1-20FB15991DE2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D30-080A-435D-A42E-F8EF5C7C7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7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3503-29BC-4153-B8B1-20FB15991DE2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D30-080A-435D-A42E-F8EF5C7C7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94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3503-29BC-4153-B8B1-20FB15991DE2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D30-080A-435D-A42E-F8EF5C7C7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72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3503-29BC-4153-B8B1-20FB15991DE2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D30-080A-435D-A42E-F8EF5C7C7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57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3503-29BC-4153-B8B1-20FB15991DE2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D30-080A-435D-A42E-F8EF5C7C7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60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3503-29BC-4153-B8B1-20FB15991DE2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D30-080A-435D-A42E-F8EF5C7C7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84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A3503-29BC-4153-B8B1-20FB15991DE2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00D30-080A-435D-A42E-F8EF5C7C7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6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8" y="2577676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ebas Neue Thin" panose="00000500000000000000" pitchFamily="50" charset="0"/>
              </a:rPr>
              <a:t>Fabrication of nacre-like polymer/clay </a:t>
            </a:r>
            <a:r>
              <a:rPr lang="en-US" sz="4400" dirty="0" err="1">
                <a:latin typeface="Bebas Neue Thin" panose="00000500000000000000" pitchFamily="50" charset="0"/>
              </a:rPr>
              <a:t>nanocomposites</a:t>
            </a:r>
            <a:r>
              <a:rPr lang="en-US" sz="4400" dirty="0">
                <a:latin typeface="Bebas Neue Thin" panose="00000500000000000000" pitchFamily="50" charset="0"/>
              </a:rPr>
              <a:t> with water-resistant and self-adhesion properties</a:t>
            </a:r>
            <a:endParaRPr lang="pt-BR" sz="4400" dirty="0">
              <a:latin typeface="Bebas Neue Thin" panose="00000500000000000000" pitchFamily="50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13709" y="1545032"/>
            <a:ext cx="4503313" cy="493444"/>
          </a:xfrm>
        </p:spPr>
        <p:txBody>
          <a:bodyPr>
            <a:noAutofit/>
          </a:bodyPr>
          <a:lstStyle/>
          <a:p>
            <a:r>
              <a:rPr lang="en-US" dirty="0">
                <a:latin typeface="Bebas Neue" panose="020B0606020202050201" pitchFamily="34" charset="0"/>
              </a:rPr>
              <a:t>Journal of Colloid and Interface Science (2020)</a:t>
            </a:r>
            <a:endParaRPr lang="pt-BR" dirty="0">
              <a:latin typeface="Bebas Neue" panose="020B0606020202050201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495279" y="5183151"/>
            <a:ext cx="7257247" cy="96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err="1">
                <a:latin typeface="+mj-lt"/>
              </a:rPr>
              <a:t>Kyungmo</a:t>
            </a:r>
            <a:r>
              <a:rPr lang="pt-BR" sz="1800" dirty="0">
                <a:latin typeface="+mj-lt"/>
              </a:rPr>
              <a:t> </a:t>
            </a:r>
            <a:r>
              <a:rPr lang="pt-BR" sz="1800" dirty="0" err="1">
                <a:latin typeface="+mj-lt"/>
              </a:rPr>
              <a:t>Sung</a:t>
            </a:r>
            <a:r>
              <a:rPr lang="pt-BR" sz="1800" dirty="0">
                <a:latin typeface="+mj-lt"/>
              </a:rPr>
              <a:t>, </a:t>
            </a:r>
            <a:r>
              <a:rPr lang="pt-BR" sz="1800" dirty="0" err="1">
                <a:latin typeface="+mj-lt"/>
              </a:rPr>
              <a:t>Shintaro</a:t>
            </a:r>
            <a:r>
              <a:rPr lang="pt-BR" sz="1800" dirty="0">
                <a:latin typeface="+mj-lt"/>
              </a:rPr>
              <a:t> </a:t>
            </a:r>
            <a:r>
              <a:rPr lang="pt-BR" sz="1800" dirty="0" err="1">
                <a:latin typeface="+mj-lt"/>
              </a:rPr>
              <a:t>Nakagawa</a:t>
            </a:r>
            <a:r>
              <a:rPr lang="pt-BR" sz="1800" dirty="0">
                <a:latin typeface="+mj-lt"/>
              </a:rPr>
              <a:t>, </a:t>
            </a:r>
            <a:r>
              <a:rPr lang="pt-BR" sz="1800" dirty="0" err="1">
                <a:latin typeface="+mj-lt"/>
              </a:rPr>
              <a:t>Chaehoon</a:t>
            </a:r>
            <a:r>
              <a:rPr lang="pt-BR" sz="1800" dirty="0">
                <a:latin typeface="+mj-lt"/>
              </a:rPr>
              <a:t> Kim, </a:t>
            </a:r>
            <a:r>
              <a:rPr lang="pt-BR" sz="1800" dirty="0" err="1">
                <a:latin typeface="+mj-lt"/>
              </a:rPr>
              <a:t>Naoko</a:t>
            </a:r>
            <a:r>
              <a:rPr lang="pt-BR" sz="1800" dirty="0">
                <a:latin typeface="+mj-lt"/>
              </a:rPr>
              <a:t> Yoshie* </a:t>
            </a:r>
          </a:p>
          <a:p>
            <a:r>
              <a:rPr lang="pt-BR" sz="1800" dirty="0" err="1">
                <a:latin typeface="+mj-lt"/>
              </a:rPr>
              <a:t>Institute</a:t>
            </a:r>
            <a:r>
              <a:rPr lang="pt-BR" sz="1800" dirty="0">
                <a:latin typeface="+mj-lt"/>
              </a:rPr>
              <a:t> </a:t>
            </a:r>
            <a:r>
              <a:rPr lang="pt-BR" sz="1800" dirty="0" err="1">
                <a:latin typeface="+mj-lt"/>
              </a:rPr>
              <a:t>of</a:t>
            </a:r>
            <a:r>
              <a:rPr lang="pt-BR" sz="1800" dirty="0">
                <a:latin typeface="+mj-lt"/>
              </a:rPr>
              <a:t> Industrial Science, The </a:t>
            </a:r>
            <a:r>
              <a:rPr lang="pt-BR" sz="1800" dirty="0" err="1">
                <a:latin typeface="+mj-lt"/>
              </a:rPr>
              <a:t>University</a:t>
            </a:r>
            <a:r>
              <a:rPr lang="pt-BR" sz="1800" dirty="0">
                <a:latin typeface="+mj-lt"/>
              </a:rPr>
              <a:t> </a:t>
            </a:r>
            <a:r>
              <a:rPr lang="pt-BR" sz="1800" dirty="0" err="1">
                <a:latin typeface="+mj-lt"/>
              </a:rPr>
              <a:t>of</a:t>
            </a:r>
            <a:r>
              <a:rPr lang="pt-BR" sz="1800" dirty="0">
                <a:latin typeface="+mj-lt"/>
              </a:rPr>
              <a:t> </a:t>
            </a:r>
            <a:r>
              <a:rPr lang="pt-BR" sz="1800" dirty="0" err="1">
                <a:latin typeface="+mj-lt"/>
              </a:rPr>
              <a:t>Tokyo</a:t>
            </a:r>
            <a:r>
              <a:rPr lang="pt-BR" sz="1800" dirty="0">
                <a:latin typeface="+mj-lt"/>
              </a:rPr>
              <a:t>, </a:t>
            </a:r>
            <a:r>
              <a:rPr lang="pt-BR" sz="1800" dirty="0" err="1">
                <a:latin typeface="+mj-lt"/>
              </a:rPr>
              <a:t>Japan</a:t>
            </a:r>
            <a:r>
              <a:rPr lang="pt-BR" sz="1800" dirty="0">
                <a:latin typeface="+mj-lt"/>
              </a:rPr>
              <a:t>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75" y="1005832"/>
            <a:ext cx="1495634" cy="1571844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687132" y="2795551"/>
            <a:ext cx="8980866" cy="1279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69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58585" y="564666"/>
            <a:ext cx="563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bas Neue Book" panose="00000500000000000000" pitchFamily="50" charset="0"/>
              </a:rPr>
              <a:t>Caracterizações E resultados</a:t>
            </a: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106-00C1-404B-8CE3-38653CEC3BA2}" type="slidenum">
              <a:rPr lang="pt-BR" smtClean="0"/>
              <a:t>10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58585" y="1061800"/>
            <a:ext cx="7022375" cy="2032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197028" y="721372"/>
            <a:ext cx="280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5889A2"/>
                </a:solidFill>
                <a:latin typeface="Bebas Neue" panose="020B0606020202050201" pitchFamily="34" charset="0"/>
              </a:rPr>
              <a:t>Teste de tração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5" y="1237081"/>
            <a:ext cx="7258050" cy="54102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230734" y="1653247"/>
            <a:ext cx="31230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+mj-lt"/>
              </a:rPr>
              <a:t>Propriedades mecânicas dos filmes compósitos no estado seco. (a) Curvas de tensão-deformação de P100_Cx (x = 0,5, 1, 2, 3) e P50_Cx (x = 0,74, 1,14, 1,51) e (b-d) módulo de Young correspondente, força e deformação na ruptura, todos os quais são plotado como uma função da razão em peso do polímero para MMT-UUTA.</a:t>
            </a:r>
            <a:endParaRPr lang="pt-BR" sz="16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475" y="4237282"/>
            <a:ext cx="4096176" cy="21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8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58585" y="564666"/>
            <a:ext cx="563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bas Neue Book" panose="00000500000000000000" pitchFamily="50" charset="0"/>
              </a:rPr>
              <a:t>Caracterizações E resultados</a:t>
            </a: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106-00C1-404B-8CE3-38653CEC3BA2}" type="slidenum">
              <a:rPr lang="pt-BR" smtClean="0"/>
              <a:t>11</a:t>
            </a:fld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922706" y="708309"/>
            <a:ext cx="280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5889A2"/>
                </a:solidFill>
                <a:latin typeface="Bebas Neue" panose="020B0606020202050201" pitchFamily="34" charset="0"/>
              </a:rPr>
              <a:t>Teste de absorção de água</a:t>
            </a:r>
          </a:p>
        </p:txBody>
      </p:sp>
      <p:sp>
        <p:nvSpPr>
          <p:cNvPr id="9" name="Retângulo 8"/>
          <p:cNvSpPr/>
          <p:nvPr/>
        </p:nvSpPr>
        <p:spPr>
          <a:xfrm>
            <a:off x="658585" y="1032223"/>
            <a:ext cx="7662455" cy="178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2" y="1412485"/>
            <a:ext cx="7923117" cy="3141926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8731729" y="1623623"/>
            <a:ext cx="262529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(</a:t>
            </a:r>
            <a:r>
              <a:rPr lang="pt-PT" sz="1600" dirty="0">
                <a:latin typeface="+mj-lt"/>
              </a:rPr>
              <a:t>a) Razão de inchaço de P100_Cx em função do tempo de imersão em água. (b) Curvas de tensão-deformação do P100_Cx úmido após imersão em água por 96 h. Amostras prensadas a quente (5 MPa, 100 </a:t>
            </a:r>
            <a:r>
              <a:rPr lang="pt-BR" sz="1600" dirty="0">
                <a:latin typeface="+mj-lt"/>
              </a:rPr>
              <a:t>°C</a:t>
            </a:r>
            <a:r>
              <a:rPr lang="pt-PT" sz="1600" dirty="0">
                <a:latin typeface="+mj-lt"/>
              </a:rPr>
              <a:t>, 10 min) foram utilizadas.</a:t>
            </a:r>
            <a:endParaRPr lang="pt-BR" sz="1600" dirty="0">
              <a:latin typeface="+mj-lt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815" y="4756155"/>
            <a:ext cx="5554710" cy="195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9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58585" y="564666"/>
            <a:ext cx="563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bas Neue Book" panose="00000500000000000000" pitchFamily="50" charset="0"/>
              </a:rPr>
              <a:t>Caracterizações E resultados</a:t>
            </a: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106-00C1-404B-8CE3-38653CEC3BA2}" type="slidenum">
              <a:rPr lang="pt-BR" smtClean="0"/>
              <a:t>12</a:t>
            </a:fld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922706" y="708309"/>
            <a:ext cx="346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5889A2"/>
                </a:solidFill>
                <a:latin typeface="Bebas Neue" panose="020B0606020202050201" pitchFamily="34" charset="0"/>
              </a:rPr>
              <a:t>Teste de </a:t>
            </a:r>
            <a:r>
              <a:rPr lang="pt-BR" sz="2000" dirty="0" err="1">
                <a:solidFill>
                  <a:srgbClr val="5889A2"/>
                </a:solidFill>
                <a:latin typeface="Bebas Neue" panose="020B0606020202050201" pitchFamily="34" charset="0"/>
              </a:rPr>
              <a:t>autoadesão</a:t>
            </a:r>
            <a:endParaRPr lang="pt-BR" sz="2000" dirty="0">
              <a:solidFill>
                <a:srgbClr val="5889A2"/>
              </a:solidFill>
              <a:latin typeface="Bebas Neue" panose="020B0606020202050201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58585" y="1032223"/>
            <a:ext cx="7249043" cy="117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8453845" y="2360499"/>
            <a:ext cx="2899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+mj-lt"/>
              </a:rPr>
              <a:t>(a) Um esquema de fabricação de uma placa grossa por compressão e aquecimento simples. (b) Uma fotografia da placa espessa resultante com a espessura de  aproximadamente 550 </a:t>
            </a:r>
            <a:r>
              <a:rPr lang="pt-BR" sz="1600" dirty="0"/>
              <a:t>µ</a:t>
            </a:r>
            <a:r>
              <a:rPr lang="pt-PT" sz="1600" dirty="0">
                <a:latin typeface="+mj-lt"/>
              </a:rPr>
              <a:t>m feita de 12 filmes de P100_C2. Sobre ele foi colocado um peso de 50 g. </a:t>
            </a:r>
            <a:endParaRPr lang="pt-BR" sz="1600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28" y="2122471"/>
            <a:ext cx="7390894" cy="254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3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23900" y="564663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bas Neue Book" panose="00000500000000000000" pitchFamily="50" charset="0"/>
              </a:rPr>
              <a:t>Conclusão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23900" y="1085910"/>
            <a:ext cx="4660900" cy="1752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106-00C1-404B-8CE3-38653CEC3BA2}" type="slidenum">
              <a:rPr lang="pt-BR" smtClean="0"/>
              <a:t>13</a:t>
            </a:fld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723900" y="1828799"/>
            <a:ext cx="93083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>
                <a:latin typeface="Bebas Neue Light" panose="00000500000000000000" pitchFamily="50" charset="0"/>
              </a:rPr>
              <a:t>Método efetivo, </a:t>
            </a:r>
            <a:r>
              <a:rPr lang="pt-PT" sz="2800" dirty="0">
                <a:latin typeface="Bebas Neue Light" panose="00000500000000000000" pitchFamily="50" charset="0"/>
              </a:rPr>
              <a:t>potencialmente aplicável a várias combinações de polímeros hidrofóbicos com argilas modificadas organofilicamente;</a:t>
            </a:r>
          </a:p>
          <a:p>
            <a:pPr marL="285750" indent="-285750">
              <a:buFontTx/>
              <a:buChar char="-"/>
            </a:pPr>
            <a:endParaRPr lang="pt-BR" sz="2800" dirty="0">
              <a:latin typeface="Bebas Neue Light" panose="00000500000000000000" pitchFamily="50" charset="0"/>
            </a:endParaRPr>
          </a:p>
          <a:p>
            <a:pPr marL="285750" indent="-285750">
              <a:buFontTx/>
              <a:buChar char="-"/>
            </a:pPr>
            <a:r>
              <a:rPr lang="pt-PT" sz="2800" dirty="0">
                <a:latin typeface="Bebas Neue Light" panose="00000500000000000000" pitchFamily="50" charset="0"/>
              </a:rPr>
              <a:t>Nanocompósitos resultantes com baixa absorção de água e alta propriedade mecânica;</a:t>
            </a:r>
          </a:p>
          <a:p>
            <a:pPr marL="285750" indent="-285750">
              <a:buFontTx/>
              <a:buChar char="-"/>
            </a:pPr>
            <a:endParaRPr lang="pt-PT" sz="2800" dirty="0">
              <a:latin typeface="Bebas Neue Light" panose="00000500000000000000" pitchFamily="50" charset="0"/>
            </a:endParaRPr>
          </a:p>
          <a:p>
            <a:pPr marL="285750" indent="-285750">
              <a:buFontTx/>
              <a:buChar char="-"/>
            </a:pPr>
            <a:r>
              <a:rPr lang="pt-PT" sz="2800" dirty="0">
                <a:latin typeface="Bebas Neue Light" panose="00000500000000000000" pitchFamily="50" charset="0"/>
              </a:rPr>
              <a:t>Excelente capacidade de auto-adesão;</a:t>
            </a:r>
          </a:p>
          <a:p>
            <a:pPr marL="285750" indent="-285750">
              <a:buFontTx/>
              <a:buChar char="-"/>
            </a:pPr>
            <a:endParaRPr lang="pt-PT" sz="2800" dirty="0">
              <a:latin typeface="Bebas Neue Light" panose="00000500000000000000" pitchFamily="50" charset="0"/>
            </a:endParaRPr>
          </a:p>
          <a:p>
            <a:pPr marL="285750" indent="-285750">
              <a:buFontTx/>
              <a:buChar char="-"/>
            </a:pPr>
            <a:r>
              <a:rPr lang="pt-PT" sz="2800" dirty="0">
                <a:latin typeface="Bebas Neue Light" panose="00000500000000000000" pitchFamily="50" charset="0"/>
              </a:rPr>
              <a:t>O artigo abre novos horizontes no projeto de nanocompósitos funcionais do tipo nácar.</a:t>
            </a:r>
            <a:endParaRPr lang="pt-BR" sz="2800" dirty="0">
              <a:latin typeface="Bebas Neue Ligh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1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296984" y="3191107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bas Neue Book" panose="00000500000000000000" pitchFamily="50" charset="0"/>
              </a:rPr>
              <a:t>Obrigada!</a:t>
            </a:r>
          </a:p>
        </p:txBody>
      </p:sp>
      <p:sp>
        <p:nvSpPr>
          <p:cNvPr id="5" name="Retângulo 4"/>
          <p:cNvSpPr/>
          <p:nvPr/>
        </p:nvSpPr>
        <p:spPr>
          <a:xfrm>
            <a:off x="3663039" y="3842170"/>
            <a:ext cx="4660900" cy="1752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106-00C1-404B-8CE3-38653CEC3BA2}" type="slidenum">
              <a:rPr lang="pt-BR" smtClean="0"/>
              <a:t>14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671746" y="2949540"/>
            <a:ext cx="4660900" cy="1752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32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1AE4F81-D018-4D65-9455-D14F5DE04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0150815"/>
              </p:ext>
            </p:extLst>
          </p:nvPr>
        </p:nvGraphicFramePr>
        <p:xfrm>
          <a:off x="392531" y="609599"/>
          <a:ext cx="5364801" cy="1845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2D0DD4CD-1E16-430E-A700-804DA7A6797C}"/>
              </a:ext>
            </a:extLst>
          </p:cNvPr>
          <p:cNvSpPr txBox="1"/>
          <p:nvPr/>
        </p:nvSpPr>
        <p:spPr>
          <a:xfrm>
            <a:off x="1665596" y="724130"/>
            <a:ext cx="1002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Destilação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E29623B-6FCA-4713-B216-F8B21D53CD07}"/>
              </a:ext>
            </a:extLst>
          </p:cNvPr>
          <p:cNvSpPr txBox="1"/>
          <p:nvPr/>
        </p:nvSpPr>
        <p:spPr>
          <a:xfrm>
            <a:off x="3557530" y="724131"/>
            <a:ext cx="1310803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200" b="1" dirty="0">
                <a:latin typeface="Arial" panose="020B0604020202020204" pitchFamily="34" charset="0"/>
                <a:ea typeface="Times New Roman" panose="02020603050405020304" pitchFamily="18" charset="0"/>
              </a:rPr>
              <a:t>G</a:t>
            </a:r>
            <a:r>
              <a:rPr lang="pt-BR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ás nitrogênio </a:t>
            </a:r>
            <a:endParaRPr lang="pt-BR" sz="12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186D74F-3B97-4931-AC37-888FBA6810D9}"/>
              </a:ext>
            </a:extLst>
          </p:cNvPr>
          <p:cNvSpPr txBox="1"/>
          <p:nvPr/>
        </p:nvSpPr>
        <p:spPr>
          <a:xfrm>
            <a:off x="7132319" y="724130"/>
            <a:ext cx="2858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mol de lactida – 144,13 g</a:t>
            </a:r>
          </a:p>
          <a:p>
            <a:r>
              <a:rPr lang="pt-BR" dirty="0"/>
              <a:t>	         x – 2g </a:t>
            </a:r>
          </a:p>
          <a:p>
            <a:endParaRPr lang="pt-BR" dirty="0"/>
          </a:p>
          <a:p>
            <a:r>
              <a:rPr lang="pt-BR" dirty="0"/>
              <a:t>x = 0,0139 mols de L-lactida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40CA880-F2AB-4F6F-9574-708F95AAC77C}"/>
                  </a:ext>
                </a:extLst>
              </p:cNvPr>
              <p:cNvSpPr txBox="1"/>
              <p:nvPr/>
            </p:nvSpPr>
            <p:spPr>
              <a:xfrm>
                <a:off x="6343047" y="2811381"/>
                <a:ext cx="3773104" cy="706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x </a:t>
                </a:r>
                <a:r>
                  <a:rPr lang="pt-B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%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2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Á</m:t>
                            </m:r>
                            <m:r>
                              <m:rPr>
                                <m:nor/>
                              </m:rPr>
                              <a:rPr lang="en-US" sz="12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rea</m:t>
                            </m:r>
                            <m:r>
                              <m:rPr>
                                <m:nor/>
                              </m:rPr>
                              <a:rPr lang="en-US" sz="12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2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do</m:t>
                            </m:r>
                            <m:r>
                              <m:rPr>
                                <m:nor/>
                              </m:rPr>
                              <a:rPr lang="en-US" sz="12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2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PLA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2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º</m:t>
                            </m:r>
                            <m:r>
                              <m:rPr>
                                <m:nor/>
                              </m:rPr>
                              <a:rPr lang="en-US" sz="12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2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de</m:t>
                            </m:r>
                            <m:r>
                              <m:rPr>
                                <m:nor/>
                              </m:rPr>
                              <a:rPr lang="en-US" sz="12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2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hidrog</m:t>
                            </m:r>
                            <m:r>
                              <m:rPr>
                                <m:nor/>
                              </m:rPr>
                              <a:rPr lang="en-US" sz="12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ê</m:t>
                            </m:r>
                            <m:r>
                              <m:rPr>
                                <m:nor/>
                              </m:rPr>
                              <a:rPr lang="en-US" sz="12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nio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Á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rea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do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PLA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º 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de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hidrog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ê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nio</m:t>
                            </m:r>
                          </m:den>
                        </m:f>
                        <m:r>
                          <a:rPr lang="pt-BR" sz="1200" b="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Á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rea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2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da</m:t>
                            </m:r>
                            <m:r>
                              <m:rPr>
                                <m:nor/>
                              </m:rPr>
                              <a:rPr lang="en-US" sz="12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2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Lactida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º 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de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hidrog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ê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nio</m:t>
                            </m:r>
                          </m:den>
                        </m:f>
                      </m:den>
                    </m:f>
                  </m:oMath>
                </a14:m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40CA880-F2AB-4F6F-9574-708F95AAC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047" y="2811381"/>
                <a:ext cx="3773104" cy="706604"/>
              </a:xfrm>
              <a:prstGeom prst="rect">
                <a:avLst/>
              </a:prstGeom>
              <a:blipFill>
                <a:blip r:embed="rId7"/>
                <a:stretch>
                  <a:fillRect l="-24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AD86A36-6374-4D73-9906-09E0C10AD641}"/>
                  </a:ext>
                </a:extLst>
              </p:cNvPr>
              <p:cNvSpPr txBox="1"/>
              <p:nvPr/>
            </p:nvSpPr>
            <p:spPr>
              <a:xfrm>
                <a:off x="1987616" y="4207650"/>
                <a:ext cx="6097604" cy="1104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% 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convers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rea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do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PLA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rea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do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PLA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rea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da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Lactida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AD86A36-6374-4D73-9906-09E0C10AD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616" y="4207650"/>
                <a:ext cx="6097604" cy="11040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50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23900" y="564663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bas Neue Book" panose="00000500000000000000" pitchFamily="50" charset="0"/>
              </a:rPr>
              <a:t>Introdução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23900" y="1085910"/>
            <a:ext cx="4660900" cy="1752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743898" y="771621"/>
            <a:ext cx="280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5889A2"/>
                </a:solidFill>
                <a:latin typeface="Bebas Neue" panose="020B0606020202050201" pitchFamily="34" charset="0"/>
              </a:rPr>
              <a:t>NÁCAR</a:t>
            </a:r>
            <a:endParaRPr lang="pt-BR" dirty="0">
              <a:solidFill>
                <a:srgbClr val="5889A2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106-00C1-404B-8CE3-38653CEC3BA2}" type="slidenum">
              <a:rPr lang="pt-BR" smtClean="0"/>
              <a:t>2</a:t>
            </a:fld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36" y="3047343"/>
            <a:ext cx="4990677" cy="2314113"/>
          </a:xfrm>
          <a:prstGeom prst="ellipse">
            <a:avLst/>
          </a:prstGeom>
          <a:ln w="63500" cap="rnd">
            <a:solidFill>
              <a:srgbClr val="5889A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006086"/>
            <a:ext cx="2597197" cy="196088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37" y="2020148"/>
            <a:ext cx="2119875" cy="196088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53" y="4159642"/>
            <a:ext cx="3338047" cy="232723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7881332" y="5678798"/>
            <a:ext cx="2896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Estrutura natural - Nácar </a:t>
            </a:r>
          </a:p>
        </p:txBody>
      </p:sp>
      <p:cxnSp>
        <p:nvCxnSpPr>
          <p:cNvPr id="24" name="Conector reto 23"/>
          <p:cNvCxnSpPr/>
          <p:nvPr/>
        </p:nvCxnSpPr>
        <p:spPr>
          <a:xfrm>
            <a:off x="4797083" y="2461846"/>
            <a:ext cx="4996634" cy="604911"/>
          </a:xfrm>
          <a:prstGeom prst="line">
            <a:avLst/>
          </a:prstGeom>
          <a:ln w="57150">
            <a:solidFill>
              <a:srgbClr val="5889A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4743898" y="2461846"/>
            <a:ext cx="2133600" cy="2264899"/>
          </a:xfrm>
          <a:prstGeom prst="line">
            <a:avLst/>
          </a:prstGeom>
          <a:ln w="57150">
            <a:solidFill>
              <a:srgbClr val="5889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9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23900" y="563733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bas Neue Book" panose="00000500000000000000" pitchFamily="50" charset="0"/>
              </a:rPr>
              <a:t>Introdução</a:t>
            </a: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>
          <a:xfrm>
            <a:off x="8411820" y="6356350"/>
            <a:ext cx="2743200" cy="365125"/>
          </a:xfrm>
        </p:spPr>
        <p:txBody>
          <a:bodyPr/>
          <a:lstStyle/>
          <a:p>
            <a:fld id="{437D7106-00C1-404B-8CE3-38653CEC3BA2}" type="slidenum">
              <a:rPr lang="pt-BR" smtClean="0"/>
              <a:t>3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599159" y="765504"/>
            <a:ext cx="318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5889A2"/>
                </a:solidFill>
                <a:latin typeface="Bebas Neue" panose="020B0606020202050201" pitchFamily="34" charset="0"/>
              </a:rPr>
              <a:t>ARGILAS E POLÍMEROS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82" y="3514691"/>
            <a:ext cx="4060173" cy="3202271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>
            <a:off x="2023810" y="4971249"/>
            <a:ext cx="0" cy="489397"/>
          </a:xfrm>
          <a:prstGeom prst="straightConnector1">
            <a:avLst/>
          </a:prstGeom>
          <a:ln w="28575">
            <a:solidFill>
              <a:srgbClr val="5889A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6" y="1887165"/>
            <a:ext cx="2025850" cy="1372829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9886" y="4925389"/>
            <a:ext cx="2037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+mj-lt"/>
              </a:rPr>
              <a:t>Espaço entre camadas</a:t>
            </a:r>
          </a:p>
          <a:p>
            <a:pPr algn="ctr"/>
            <a:r>
              <a:rPr lang="pt-BR" sz="1600" b="1" dirty="0">
                <a:latin typeface="+mj-lt"/>
              </a:rPr>
              <a:t>d</a:t>
            </a:r>
            <a:r>
              <a:rPr lang="pt-BR" sz="1100" b="1" dirty="0">
                <a:latin typeface="+mj-lt"/>
              </a:rPr>
              <a:t>001</a:t>
            </a:r>
          </a:p>
        </p:txBody>
      </p:sp>
      <p:sp>
        <p:nvSpPr>
          <p:cNvPr id="18" name="Chave direita 17"/>
          <p:cNvSpPr/>
          <p:nvPr/>
        </p:nvSpPr>
        <p:spPr>
          <a:xfrm>
            <a:off x="5818943" y="4069724"/>
            <a:ext cx="45719" cy="759853"/>
          </a:xfrm>
          <a:prstGeom prst="rightBrace">
            <a:avLst/>
          </a:prstGeom>
          <a:solidFill>
            <a:srgbClr val="5889A2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889A2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906366" y="4254750"/>
            <a:ext cx="90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+mj-lt"/>
              </a:rPr>
              <a:t>Camada</a:t>
            </a:r>
          </a:p>
        </p:txBody>
      </p:sp>
      <p:sp>
        <p:nvSpPr>
          <p:cNvPr id="20" name="Chave direita 19"/>
          <p:cNvSpPr/>
          <p:nvPr/>
        </p:nvSpPr>
        <p:spPr>
          <a:xfrm>
            <a:off x="5815401" y="5378562"/>
            <a:ext cx="49261" cy="748612"/>
          </a:xfrm>
          <a:prstGeom prst="rightBrace">
            <a:avLst/>
          </a:prstGeom>
          <a:solidFill>
            <a:srgbClr val="5889A2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889A2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906366" y="5570847"/>
            <a:ext cx="90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+mj-lt"/>
              </a:rPr>
              <a:t>Camada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78929" y="1539582"/>
            <a:ext cx="2085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Argila </a:t>
            </a:r>
            <a:r>
              <a:rPr lang="pt-BR" sz="1600" dirty="0" err="1">
                <a:latin typeface="+mj-lt"/>
              </a:rPr>
              <a:t>Montmorilonita</a:t>
            </a:r>
            <a:endParaRPr lang="pt-BR" sz="1600" dirty="0">
              <a:latin typeface="+mj-lt"/>
            </a:endParaRPr>
          </a:p>
        </p:txBody>
      </p:sp>
      <p:sp>
        <p:nvSpPr>
          <p:cNvPr id="23" name="CaixaDeTexto 22"/>
          <p:cNvSpPr txBox="1"/>
          <p:nvPr/>
        </p:nvSpPr>
        <p:spPr>
          <a:xfrm rot="509237">
            <a:off x="2809450" y="4450744"/>
            <a:ext cx="2318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Folha Tetraédrica</a:t>
            </a:r>
          </a:p>
        </p:txBody>
      </p:sp>
      <p:sp>
        <p:nvSpPr>
          <p:cNvPr id="24" name="CaixaDeTexto 23"/>
          <p:cNvSpPr txBox="1"/>
          <p:nvPr/>
        </p:nvSpPr>
        <p:spPr>
          <a:xfrm rot="509237">
            <a:off x="2763730" y="4977326"/>
            <a:ext cx="2318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Folha Tetraédrica</a:t>
            </a:r>
          </a:p>
        </p:txBody>
      </p:sp>
      <p:sp>
        <p:nvSpPr>
          <p:cNvPr id="25" name="CaixaDeTexto 24"/>
          <p:cNvSpPr txBox="1"/>
          <p:nvPr/>
        </p:nvSpPr>
        <p:spPr>
          <a:xfrm rot="509237">
            <a:off x="2776609" y="4720526"/>
            <a:ext cx="2318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Folha Octaédrica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088553" y="1551388"/>
            <a:ext cx="2085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Polímero hidrofóbico</a:t>
            </a:r>
          </a:p>
        </p:txBody>
      </p:sp>
      <p:sp>
        <p:nvSpPr>
          <p:cNvPr id="35" name="Mais 34"/>
          <p:cNvSpPr/>
          <p:nvPr/>
        </p:nvSpPr>
        <p:spPr>
          <a:xfrm>
            <a:off x="3238585" y="2203946"/>
            <a:ext cx="406136" cy="436398"/>
          </a:xfrm>
          <a:prstGeom prst="mathPlus">
            <a:avLst>
              <a:gd name="adj1" fmla="val 12684"/>
            </a:avLst>
          </a:prstGeom>
          <a:solidFill>
            <a:srgbClr val="5889A2"/>
          </a:solidFill>
          <a:ln>
            <a:solidFill>
              <a:srgbClr val="5889A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Igual 38"/>
          <p:cNvSpPr/>
          <p:nvPr/>
        </p:nvSpPr>
        <p:spPr>
          <a:xfrm>
            <a:off x="6688547" y="2248650"/>
            <a:ext cx="381954" cy="327299"/>
          </a:xfrm>
          <a:prstGeom prst="mathEqual">
            <a:avLst>
              <a:gd name="adj1" fmla="val 19585"/>
              <a:gd name="adj2" fmla="val 19630"/>
            </a:avLst>
          </a:prstGeom>
          <a:solidFill>
            <a:srgbClr val="5889A2"/>
          </a:solidFill>
          <a:ln w="9525">
            <a:solidFill>
              <a:srgbClr val="5889A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546" y="1773121"/>
            <a:ext cx="1923311" cy="1128763"/>
          </a:xfrm>
          <a:prstGeom prst="rect">
            <a:avLst/>
          </a:prstGeom>
        </p:spPr>
      </p:pic>
      <p:sp>
        <p:nvSpPr>
          <p:cNvPr id="42" name="CaixaDeTexto 41"/>
          <p:cNvSpPr txBox="1"/>
          <p:nvPr/>
        </p:nvSpPr>
        <p:spPr>
          <a:xfrm>
            <a:off x="7212075" y="1278499"/>
            <a:ext cx="2689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Compósito Polímero/Argila semelhante à nácar</a:t>
            </a:r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478" y="2056459"/>
            <a:ext cx="2152650" cy="704850"/>
          </a:xfrm>
          <a:prstGeom prst="rect">
            <a:avLst/>
          </a:prstGeom>
        </p:spPr>
      </p:pic>
      <p:sp>
        <p:nvSpPr>
          <p:cNvPr id="63" name="Fluxograma: Conector 62"/>
          <p:cNvSpPr/>
          <p:nvPr/>
        </p:nvSpPr>
        <p:spPr>
          <a:xfrm>
            <a:off x="2448808" y="5227186"/>
            <a:ext cx="231207" cy="209131"/>
          </a:xfrm>
          <a:prstGeom prst="flowChartConnector">
            <a:avLst/>
          </a:prstGeom>
          <a:solidFill>
            <a:srgbClr val="FABE00"/>
          </a:solidFill>
          <a:ln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Fluxograma: Conector 63"/>
          <p:cNvSpPr/>
          <p:nvPr/>
        </p:nvSpPr>
        <p:spPr>
          <a:xfrm>
            <a:off x="2826124" y="5169431"/>
            <a:ext cx="231207" cy="209131"/>
          </a:xfrm>
          <a:prstGeom prst="flowChartConnector">
            <a:avLst/>
          </a:prstGeom>
          <a:solidFill>
            <a:srgbClr val="FABE00"/>
          </a:solidFill>
          <a:ln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Fluxograma: Conector 64"/>
          <p:cNvSpPr/>
          <p:nvPr/>
        </p:nvSpPr>
        <p:spPr>
          <a:xfrm>
            <a:off x="3144796" y="5396463"/>
            <a:ext cx="231207" cy="209131"/>
          </a:xfrm>
          <a:prstGeom prst="flowChartConnector">
            <a:avLst/>
          </a:prstGeom>
          <a:solidFill>
            <a:srgbClr val="FABE00"/>
          </a:solidFill>
          <a:ln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Fluxograma: Conector 65"/>
          <p:cNvSpPr/>
          <p:nvPr/>
        </p:nvSpPr>
        <p:spPr>
          <a:xfrm>
            <a:off x="3498996" y="5273996"/>
            <a:ext cx="231207" cy="209131"/>
          </a:xfrm>
          <a:prstGeom prst="flowChartConnector">
            <a:avLst/>
          </a:prstGeom>
          <a:solidFill>
            <a:srgbClr val="FABE00"/>
          </a:solidFill>
          <a:ln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Fluxograma: Conector 66"/>
          <p:cNvSpPr/>
          <p:nvPr/>
        </p:nvSpPr>
        <p:spPr>
          <a:xfrm>
            <a:off x="3821644" y="5464124"/>
            <a:ext cx="231207" cy="209131"/>
          </a:xfrm>
          <a:prstGeom prst="flowChartConnector">
            <a:avLst/>
          </a:prstGeom>
          <a:solidFill>
            <a:srgbClr val="FABE00"/>
          </a:solidFill>
          <a:ln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Fluxograma: Conector 67"/>
          <p:cNvSpPr/>
          <p:nvPr/>
        </p:nvSpPr>
        <p:spPr>
          <a:xfrm>
            <a:off x="4271443" y="5378561"/>
            <a:ext cx="231207" cy="209131"/>
          </a:xfrm>
          <a:prstGeom prst="flowChartConnector">
            <a:avLst/>
          </a:prstGeom>
          <a:solidFill>
            <a:srgbClr val="FABE00"/>
          </a:solidFill>
          <a:ln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luxograma: Conector 68"/>
          <p:cNvSpPr/>
          <p:nvPr/>
        </p:nvSpPr>
        <p:spPr>
          <a:xfrm>
            <a:off x="4594091" y="5569636"/>
            <a:ext cx="231207" cy="209131"/>
          </a:xfrm>
          <a:prstGeom prst="flowChartConnector">
            <a:avLst/>
          </a:prstGeom>
          <a:solidFill>
            <a:srgbClr val="FABE00"/>
          </a:solidFill>
          <a:ln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luxograma: Conector 69"/>
          <p:cNvSpPr/>
          <p:nvPr/>
        </p:nvSpPr>
        <p:spPr>
          <a:xfrm>
            <a:off x="5015691" y="5339455"/>
            <a:ext cx="231207" cy="209131"/>
          </a:xfrm>
          <a:prstGeom prst="flowChartConnector">
            <a:avLst/>
          </a:prstGeom>
          <a:solidFill>
            <a:srgbClr val="FABE00"/>
          </a:solidFill>
          <a:ln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Fluxograma: Conector 70"/>
          <p:cNvSpPr/>
          <p:nvPr/>
        </p:nvSpPr>
        <p:spPr>
          <a:xfrm>
            <a:off x="830657" y="5918629"/>
            <a:ext cx="231207" cy="209131"/>
          </a:xfrm>
          <a:prstGeom prst="flowChartConnector">
            <a:avLst/>
          </a:prstGeom>
          <a:solidFill>
            <a:srgbClr val="FABE00"/>
          </a:solidFill>
          <a:ln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/>
          <p:cNvSpPr txBox="1"/>
          <p:nvPr/>
        </p:nvSpPr>
        <p:spPr>
          <a:xfrm>
            <a:off x="191038" y="6187073"/>
            <a:ext cx="2085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Cátions trocáveis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723900" y="1085910"/>
            <a:ext cx="4660900" cy="1752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2" name="Imagem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974" y="4999470"/>
            <a:ext cx="3867150" cy="1790700"/>
          </a:xfrm>
          <a:prstGeom prst="rect">
            <a:avLst/>
          </a:prstGeom>
        </p:spPr>
      </p:pic>
      <p:pic>
        <p:nvPicPr>
          <p:cNvPr id="93" name="Imagem 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974" y="3121821"/>
            <a:ext cx="3867150" cy="1790700"/>
          </a:xfrm>
          <a:prstGeom prst="rect">
            <a:avLst/>
          </a:prstGeom>
        </p:spPr>
      </p:pic>
      <p:cxnSp>
        <p:nvCxnSpPr>
          <p:cNvPr id="94" name="Conector de seta reta 93"/>
          <p:cNvCxnSpPr/>
          <p:nvPr/>
        </p:nvCxnSpPr>
        <p:spPr>
          <a:xfrm>
            <a:off x="8169974" y="4476154"/>
            <a:ext cx="0" cy="1088260"/>
          </a:xfrm>
          <a:prstGeom prst="straightConnector1">
            <a:avLst/>
          </a:prstGeom>
          <a:ln w="28575">
            <a:solidFill>
              <a:srgbClr val="5889A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/>
          <p:cNvSpPr txBox="1"/>
          <p:nvPr/>
        </p:nvSpPr>
        <p:spPr>
          <a:xfrm rot="16200000">
            <a:off x="7002805" y="4853248"/>
            <a:ext cx="203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+mj-lt"/>
              </a:rPr>
              <a:t>d</a:t>
            </a:r>
            <a:r>
              <a:rPr lang="pt-BR" sz="1100" b="1" dirty="0">
                <a:latin typeface="+mj-lt"/>
              </a:rPr>
              <a:t>001 </a:t>
            </a:r>
            <a:r>
              <a:rPr lang="pt-BR" sz="1600" b="1" dirty="0">
                <a:latin typeface="+mj-lt"/>
              </a:rPr>
              <a:t>+ y</a:t>
            </a:r>
          </a:p>
        </p:txBody>
      </p:sp>
      <p:sp>
        <p:nvSpPr>
          <p:cNvPr id="98" name="Forma livre 97"/>
          <p:cNvSpPr/>
          <p:nvPr/>
        </p:nvSpPr>
        <p:spPr>
          <a:xfrm>
            <a:off x="8473116" y="4537682"/>
            <a:ext cx="272202" cy="973485"/>
          </a:xfrm>
          <a:custGeom>
            <a:avLst/>
            <a:gdLst>
              <a:gd name="connsiteX0" fmla="*/ 296960 w 296960"/>
              <a:gd name="connsiteY0" fmla="*/ 0 h 1086678"/>
              <a:gd name="connsiteX1" fmla="*/ 45169 w 296960"/>
              <a:gd name="connsiteY1" fmla="*/ 66260 h 1086678"/>
              <a:gd name="connsiteX2" fmla="*/ 5412 w 296960"/>
              <a:gd name="connsiteY2" fmla="*/ 92765 h 1086678"/>
              <a:gd name="connsiteX3" fmla="*/ 18664 w 296960"/>
              <a:gd name="connsiteY3" fmla="*/ 212034 h 1086678"/>
              <a:gd name="connsiteX4" fmla="*/ 257203 w 296960"/>
              <a:gd name="connsiteY4" fmla="*/ 424069 h 1086678"/>
              <a:gd name="connsiteX5" fmla="*/ 270456 w 296960"/>
              <a:gd name="connsiteY5" fmla="*/ 556591 h 1086678"/>
              <a:gd name="connsiteX6" fmla="*/ 84925 w 296960"/>
              <a:gd name="connsiteY6" fmla="*/ 755373 h 1086678"/>
              <a:gd name="connsiteX7" fmla="*/ 58421 w 296960"/>
              <a:gd name="connsiteY7" fmla="*/ 848139 h 1086678"/>
              <a:gd name="connsiteX8" fmla="*/ 84925 w 296960"/>
              <a:gd name="connsiteY8" fmla="*/ 993913 h 1086678"/>
              <a:gd name="connsiteX9" fmla="*/ 71673 w 296960"/>
              <a:gd name="connsiteY9" fmla="*/ 1086678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6960" h="1086678">
                <a:moveTo>
                  <a:pt x="296960" y="0"/>
                </a:moveTo>
                <a:cubicBezTo>
                  <a:pt x="213030" y="22087"/>
                  <a:pt x="127871" y="39946"/>
                  <a:pt x="45169" y="66260"/>
                </a:cubicBezTo>
                <a:cubicBezTo>
                  <a:pt x="29991" y="71089"/>
                  <a:pt x="8261" y="77095"/>
                  <a:pt x="5412" y="92765"/>
                </a:cubicBezTo>
                <a:cubicBezTo>
                  <a:pt x="-1744" y="132121"/>
                  <a:pt x="-5540" y="180187"/>
                  <a:pt x="18664" y="212034"/>
                </a:cubicBezTo>
                <a:cubicBezTo>
                  <a:pt x="83036" y="296734"/>
                  <a:pt x="257203" y="424069"/>
                  <a:pt x="257203" y="424069"/>
                </a:cubicBezTo>
                <a:cubicBezTo>
                  <a:pt x="261621" y="468243"/>
                  <a:pt x="282338" y="513816"/>
                  <a:pt x="270456" y="556591"/>
                </a:cubicBezTo>
                <a:cubicBezTo>
                  <a:pt x="252344" y="621796"/>
                  <a:pt x="128967" y="716837"/>
                  <a:pt x="84925" y="755373"/>
                </a:cubicBezTo>
                <a:cubicBezTo>
                  <a:pt x="76090" y="786295"/>
                  <a:pt x="60560" y="816051"/>
                  <a:pt x="58421" y="848139"/>
                </a:cubicBezTo>
                <a:cubicBezTo>
                  <a:pt x="54259" y="910575"/>
                  <a:pt x="67921" y="942901"/>
                  <a:pt x="84925" y="993913"/>
                </a:cubicBezTo>
                <a:lnTo>
                  <a:pt x="71673" y="1086678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Forma livre 98"/>
          <p:cNvSpPr/>
          <p:nvPr/>
        </p:nvSpPr>
        <p:spPr>
          <a:xfrm>
            <a:off x="8865471" y="4621783"/>
            <a:ext cx="272202" cy="973485"/>
          </a:xfrm>
          <a:custGeom>
            <a:avLst/>
            <a:gdLst>
              <a:gd name="connsiteX0" fmla="*/ 296960 w 296960"/>
              <a:gd name="connsiteY0" fmla="*/ 0 h 1086678"/>
              <a:gd name="connsiteX1" fmla="*/ 45169 w 296960"/>
              <a:gd name="connsiteY1" fmla="*/ 66260 h 1086678"/>
              <a:gd name="connsiteX2" fmla="*/ 5412 w 296960"/>
              <a:gd name="connsiteY2" fmla="*/ 92765 h 1086678"/>
              <a:gd name="connsiteX3" fmla="*/ 18664 w 296960"/>
              <a:gd name="connsiteY3" fmla="*/ 212034 h 1086678"/>
              <a:gd name="connsiteX4" fmla="*/ 257203 w 296960"/>
              <a:gd name="connsiteY4" fmla="*/ 424069 h 1086678"/>
              <a:gd name="connsiteX5" fmla="*/ 270456 w 296960"/>
              <a:gd name="connsiteY5" fmla="*/ 556591 h 1086678"/>
              <a:gd name="connsiteX6" fmla="*/ 84925 w 296960"/>
              <a:gd name="connsiteY6" fmla="*/ 755373 h 1086678"/>
              <a:gd name="connsiteX7" fmla="*/ 58421 w 296960"/>
              <a:gd name="connsiteY7" fmla="*/ 848139 h 1086678"/>
              <a:gd name="connsiteX8" fmla="*/ 84925 w 296960"/>
              <a:gd name="connsiteY8" fmla="*/ 993913 h 1086678"/>
              <a:gd name="connsiteX9" fmla="*/ 71673 w 296960"/>
              <a:gd name="connsiteY9" fmla="*/ 1086678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6960" h="1086678">
                <a:moveTo>
                  <a:pt x="296960" y="0"/>
                </a:moveTo>
                <a:cubicBezTo>
                  <a:pt x="213030" y="22087"/>
                  <a:pt x="127871" y="39946"/>
                  <a:pt x="45169" y="66260"/>
                </a:cubicBezTo>
                <a:cubicBezTo>
                  <a:pt x="29991" y="71089"/>
                  <a:pt x="8261" y="77095"/>
                  <a:pt x="5412" y="92765"/>
                </a:cubicBezTo>
                <a:cubicBezTo>
                  <a:pt x="-1744" y="132121"/>
                  <a:pt x="-5540" y="180187"/>
                  <a:pt x="18664" y="212034"/>
                </a:cubicBezTo>
                <a:cubicBezTo>
                  <a:pt x="83036" y="296734"/>
                  <a:pt x="257203" y="424069"/>
                  <a:pt x="257203" y="424069"/>
                </a:cubicBezTo>
                <a:cubicBezTo>
                  <a:pt x="261621" y="468243"/>
                  <a:pt x="282338" y="513816"/>
                  <a:pt x="270456" y="556591"/>
                </a:cubicBezTo>
                <a:cubicBezTo>
                  <a:pt x="252344" y="621796"/>
                  <a:pt x="128967" y="716837"/>
                  <a:pt x="84925" y="755373"/>
                </a:cubicBezTo>
                <a:cubicBezTo>
                  <a:pt x="76090" y="786295"/>
                  <a:pt x="60560" y="816051"/>
                  <a:pt x="58421" y="848139"/>
                </a:cubicBezTo>
                <a:cubicBezTo>
                  <a:pt x="54259" y="910575"/>
                  <a:pt x="67921" y="942901"/>
                  <a:pt x="84925" y="993913"/>
                </a:cubicBezTo>
                <a:lnTo>
                  <a:pt x="71673" y="1086678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Forma livre 99"/>
          <p:cNvSpPr/>
          <p:nvPr/>
        </p:nvSpPr>
        <p:spPr>
          <a:xfrm>
            <a:off x="9252886" y="4670604"/>
            <a:ext cx="272202" cy="973485"/>
          </a:xfrm>
          <a:custGeom>
            <a:avLst/>
            <a:gdLst>
              <a:gd name="connsiteX0" fmla="*/ 296960 w 296960"/>
              <a:gd name="connsiteY0" fmla="*/ 0 h 1086678"/>
              <a:gd name="connsiteX1" fmla="*/ 45169 w 296960"/>
              <a:gd name="connsiteY1" fmla="*/ 66260 h 1086678"/>
              <a:gd name="connsiteX2" fmla="*/ 5412 w 296960"/>
              <a:gd name="connsiteY2" fmla="*/ 92765 h 1086678"/>
              <a:gd name="connsiteX3" fmla="*/ 18664 w 296960"/>
              <a:gd name="connsiteY3" fmla="*/ 212034 h 1086678"/>
              <a:gd name="connsiteX4" fmla="*/ 257203 w 296960"/>
              <a:gd name="connsiteY4" fmla="*/ 424069 h 1086678"/>
              <a:gd name="connsiteX5" fmla="*/ 270456 w 296960"/>
              <a:gd name="connsiteY5" fmla="*/ 556591 h 1086678"/>
              <a:gd name="connsiteX6" fmla="*/ 84925 w 296960"/>
              <a:gd name="connsiteY6" fmla="*/ 755373 h 1086678"/>
              <a:gd name="connsiteX7" fmla="*/ 58421 w 296960"/>
              <a:gd name="connsiteY7" fmla="*/ 848139 h 1086678"/>
              <a:gd name="connsiteX8" fmla="*/ 84925 w 296960"/>
              <a:gd name="connsiteY8" fmla="*/ 993913 h 1086678"/>
              <a:gd name="connsiteX9" fmla="*/ 71673 w 296960"/>
              <a:gd name="connsiteY9" fmla="*/ 1086678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6960" h="1086678">
                <a:moveTo>
                  <a:pt x="296960" y="0"/>
                </a:moveTo>
                <a:cubicBezTo>
                  <a:pt x="213030" y="22087"/>
                  <a:pt x="127871" y="39946"/>
                  <a:pt x="45169" y="66260"/>
                </a:cubicBezTo>
                <a:cubicBezTo>
                  <a:pt x="29991" y="71089"/>
                  <a:pt x="8261" y="77095"/>
                  <a:pt x="5412" y="92765"/>
                </a:cubicBezTo>
                <a:cubicBezTo>
                  <a:pt x="-1744" y="132121"/>
                  <a:pt x="-5540" y="180187"/>
                  <a:pt x="18664" y="212034"/>
                </a:cubicBezTo>
                <a:cubicBezTo>
                  <a:pt x="83036" y="296734"/>
                  <a:pt x="257203" y="424069"/>
                  <a:pt x="257203" y="424069"/>
                </a:cubicBezTo>
                <a:cubicBezTo>
                  <a:pt x="261621" y="468243"/>
                  <a:pt x="282338" y="513816"/>
                  <a:pt x="270456" y="556591"/>
                </a:cubicBezTo>
                <a:cubicBezTo>
                  <a:pt x="252344" y="621796"/>
                  <a:pt x="128967" y="716837"/>
                  <a:pt x="84925" y="755373"/>
                </a:cubicBezTo>
                <a:cubicBezTo>
                  <a:pt x="76090" y="786295"/>
                  <a:pt x="60560" y="816051"/>
                  <a:pt x="58421" y="848139"/>
                </a:cubicBezTo>
                <a:cubicBezTo>
                  <a:pt x="54259" y="910575"/>
                  <a:pt x="67921" y="942901"/>
                  <a:pt x="84925" y="993913"/>
                </a:cubicBezTo>
                <a:lnTo>
                  <a:pt x="71673" y="1086678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Forma livre 100"/>
          <p:cNvSpPr/>
          <p:nvPr/>
        </p:nvSpPr>
        <p:spPr>
          <a:xfrm>
            <a:off x="9630743" y="4715952"/>
            <a:ext cx="272202" cy="973485"/>
          </a:xfrm>
          <a:custGeom>
            <a:avLst/>
            <a:gdLst>
              <a:gd name="connsiteX0" fmla="*/ 296960 w 296960"/>
              <a:gd name="connsiteY0" fmla="*/ 0 h 1086678"/>
              <a:gd name="connsiteX1" fmla="*/ 45169 w 296960"/>
              <a:gd name="connsiteY1" fmla="*/ 66260 h 1086678"/>
              <a:gd name="connsiteX2" fmla="*/ 5412 w 296960"/>
              <a:gd name="connsiteY2" fmla="*/ 92765 h 1086678"/>
              <a:gd name="connsiteX3" fmla="*/ 18664 w 296960"/>
              <a:gd name="connsiteY3" fmla="*/ 212034 h 1086678"/>
              <a:gd name="connsiteX4" fmla="*/ 257203 w 296960"/>
              <a:gd name="connsiteY4" fmla="*/ 424069 h 1086678"/>
              <a:gd name="connsiteX5" fmla="*/ 270456 w 296960"/>
              <a:gd name="connsiteY5" fmla="*/ 556591 h 1086678"/>
              <a:gd name="connsiteX6" fmla="*/ 84925 w 296960"/>
              <a:gd name="connsiteY6" fmla="*/ 755373 h 1086678"/>
              <a:gd name="connsiteX7" fmla="*/ 58421 w 296960"/>
              <a:gd name="connsiteY7" fmla="*/ 848139 h 1086678"/>
              <a:gd name="connsiteX8" fmla="*/ 84925 w 296960"/>
              <a:gd name="connsiteY8" fmla="*/ 993913 h 1086678"/>
              <a:gd name="connsiteX9" fmla="*/ 71673 w 296960"/>
              <a:gd name="connsiteY9" fmla="*/ 1086678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6960" h="1086678">
                <a:moveTo>
                  <a:pt x="296960" y="0"/>
                </a:moveTo>
                <a:cubicBezTo>
                  <a:pt x="213030" y="22087"/>
                  <a:pt x="127871" y="39946"/>
                  <a:pt x="45169" y="66260"/>
                </a:cubicBezTo>
                <a:cubicBezTo>
                  <a:pt x="29991" y="71089"/>
                  <a:pt x="8261" y="77095"/>
                  <a:pt x="5412" y="92765"/>
                </a:cubicBezTo>
                <a:cubicBezTo>
                  <a:pt x="-1744" y="132121"/>
                  <a:pt x="-5540" y="180187"/>
                  <a:pt x="18664" y="212034"/>
                </a:cubicBezTo>
                <a:cubicBezTo>
                  <a:pt x="83036" y="296734"/>
                  <a:pt x="257203" y="424069"/>
                  <a:pt x="257203" y="424069"/>
                </a:cubicBezTo>
                <a:cubicBezTo>
                  <a:pt x="261621" y="468243"/>
                  <a:pt x="282338" y="513816"/>
                  <a:pt x="270456" y="556591"/>
                </a:cubicBezTo>
                <a:cubicBezTo>
                  <a:pt x="252344" y="621796"/>
                  <a:pt x="128967" y="716837"/>
                  <a:pt x="84925" y="755373"/>
                </a:cubicBezTo>
                <a:cubicBezTo>
                  <a:pt x="76090" y="786295"/>
                  <a:pt x="60560" y="816051"/>
                  <a:pt x="58421" y="848139"/>
                </a:cubicBezTo>
                <a:cubicBezTo>
                  <a:pt x="54259" y="910575"/>
                  <a:pt x="67921" y="942901"/>
                  <a:pt x="84925" y="993913"/>
                </a:cubicBezTo>
                <a:lnTo>
                  <a:pt x="71673" y="1086678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Forma livre 101"/>
          <p:cNvSpPr/>
          <p:nvPr/>
        </p:nvSpPr>
        <p:spPr>
          <a:xfrm flipH="1">
            <a:off x="10300882" y="4808969"/>
            <a:ext cx="185586" cy="973485"/>
          </a:xfrm>
          <a:custGeom>
            <a:avLst/>
            <a:gdLst>
              <a:gd name="connsiteX0" fmla="*/ 296960 w 296960"/>
              <a:gd name="connsiteY0" fmla="*/ 0 h 1086678"/>
              <a:gd name="connsiteX1" fmla="*/ 45169 w 296960"/>
              <a:gd name="connsiteY1" fmla="*/ 66260 h 1086678"/>
              <a:gd name="connsiteX2" fmla="*/ 5412 w 296960"/>
              <a:gd name="connsiteY2" fmla="*/ 92765 h 1086678"/>
              <a:gd name="connsiteX3" fmla="*/ 18664 w 296960"/>
              <a:gd name="connsiteY3" fmla="*/ 212034 h 1086678"/>
              <a:gd name="connsiteX4" fmla="*/ 257203 w 296960"/>
              <a:gd name="connsiteY4" fmla="*/ 424069 h 1086678"/>
              <a:gd name="connsiteX5" fmla="*/ 270456 w 296960"/>
              <a:gd name="connsiteY5" fmla="*/ 556591 h 1086678"/>
              <a:gd name="connsiteX6" fmla="*/ 84925 w 296960"/>
              <a:gd name="connsiteY6" fmla="*/ 755373 h 1086678"/>
              <a:gd name="connsiteX7" fmla="*/ 58421 w 296960"/>
              <a:gd name="connsiteY7" fmla="*/ 848139 h 1086678"/>
              <a:gd name="connsiteX8" fmla="*/ 84925 w 296960"/>
              <a:gd name="connsiteY8" fmla="*/ 993913 h 1086678"/>
              <a:gd name="connsiteX9" fmla="*/ 71673 w 296960"/>
              <a:gd name="connsiteY9" fmla="*/ 1086678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6960" h="1086678">
                <a:moveTo>
                  <a:pt x="296960" y="0"/>
                </a:moveTo>
                <a:cubicBezTo>
                  <a:pt x="213030" y="22087"/>
                  <a:pt x="127871" y="39946"/>
                  <a:pt x="45169" y="66260"/>
                </a:cubicBezTo>
                <a:cubicBezTo>
                  <a:pt x="29991" y="71089"/>
                  <a:pt x="8261" y="77095"/>
                  <a:pt x="5412" y="92765"/>
                </a:cubicBezTo>
                <a:cubicBezTo>
                  <a:pt x="-1744" y="132121"/>
                  <a:pt x="-5540" y="180187"/>
                  <a:pt x="18664" y="212034"/>
                </a:cubicBezTo>
                <a:cubicBezTo>
                  <a:pt x="83036" y="296734"/>
                  <a:pt x="257203" y="424069"/>
                  <a:pt x="257203" y="424069"/>
                </a:cubicBezTo>
                <a:cubicBezTo>
                  <a:pt x="261621" y="468243"/>
                  <a:pt x="282338" y="513816"/>
                  <a:pt x="270456" y="556591"/>
                </a:cubicBezTo>
                <a:cubicBezTo>
                  <a:pt x="252344" y="621796"/>
                  <a:pt x="128967" y="716837"/>
                  <a:pt x="84925" y="755373"/>
                </a:cubicBezTo>
                <a:cubicBezTo>
                  <a:pt x="76090" y="786295"/>
                  <a:pt x="60560" y="816051"/>
                  <a:pt x="58421" y="848139"/>
                </a:cubicBezTo>
                <a:cubicBezTo>
                  <a:pt x="54259" y="910575"/>
                  <a:pt x="67921" y="942901"/>
                  <a:pt x="84925" y="993913"/>
                </a:cubicBezTo>
                <a:lnTo>
                  <a:pt x="71673" y="1086678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Forma livre 102"/>
          <p:cNvSpPr/>
          <p:nvPr/>
        </p:nvSpPr>
        <p:spPr>
          <a:xfrm flipH="1">
            <a:off x="10650754" y="4866262"/>
            <a:ext cx="185586" cy="973485"/>
          </a:xfrm>
          <a:custGeom>
            <a:avLst/>
            <a:gdLst>
              <a:gd name="connsiteX0" fmla="*/ 296960 w 296960"/>
              <a:gd name="connsiteY0" fmla="*/ 0 h 1086678"/>
              <a:gd name="connsiteX1" fmla="*/ 45169 w 296960"/>
              <a:gd name="connsiteY1" fmla="*/ 66260 h 1086678"/>
              <a:gd name="connsiteX2" fmla="*/ 5412 w 296960"/>
              <a:gd name="connsiteY2" fmla="*/ 92765 h 1086678"/>
              <a:gd name="connsiteX3" fmla="*/ 18664 w 296960"/>
              <a:gd name="connsiteY3" fmla="*/ 212034 h 1086678"/>
              <a:gd name="connsiteX4" fmla="*/ 257203 w 296960"/>
              <a:gd name="connsiteY4" fmla="*/ 424069 h 1086678"/>
              <a:gd name="connsiteX5" fmla="*/ 270456 w 296960"/>
              <a:gd name="connsiteY5" fmla="*/ 556591 h 1086678"/>
              <a:gd name="connsiteX6" fmla="*/ 84925 w 296960"/>
              <a:gd name="connsiteY6" fmla="*/ 755373 h 1086678"/>
              <a:gd name="connsiteX7" fmla="*/ 58421 w 296960"/>
              <a:gd name="connsiteY7" fmla="*/ 848139 h 1086678"/>
              <a:gd name="connsiteX8" fmla="*/ 84925 w 296960"/>
              <a:gd name="connsiteY8" fmla="*/ 993913 h 1086678"/>
              <a:gd name="connsiteX9" fmla="*/ 71673 w 296960"/>
              <a:gd name="connsiteY9" fmla="*/ 1086678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6960" h="1086678">
                <a:moveTo>
                  <a:pt x="296960" y="0"/>
                </a:moveTo>
                <a:cubicBezTo>
                  <a:pt x="213030" y="22087"/>
                  <a:pt x="127871" y="39946"/>
                  <a:pt x="45169" y="66260"/>
                </a:cubicBezTo>
                <a:cubicBezTo>
                  <a:pt x="29991" y="71089"/>
                  <a:pt x="8261" y="77095"/>
                  <a:pt x="5412" y="92765"/>
                </a:cubicBezTo>
                <a:cubicBezTo>
                  <a:pt x="-1744" y="132121"/>
                  <a:pt x="-5540" y="180187"/>
                  <a:pt x="18664" y="212034"/>
                </a:cubicBezTo>
                <a:cubicBezTo>
                  <a:pt x="83036" y="296734"/>
                  <a:pt x="257203" y="424069"/>
                  <a:pt x="257203" y="424069"/>
                </a:cubicBezTo>
                <a:cubicBezTo>
                  <a:pt x="261621" y="468243"/>
                  <a:pt x="282338" y="513816"/>
                  <a:pt x="270456" y="556591"/>
                </a:cubicBezTo>
                <a:cubicBezTo>
                  <a:pt x="252344" y="621796"/>
                  <a:pt x="128967" y="716837"/>
                  <a:pt x="84925" y="755373"/>
                </a:cubicBezTo>
                <a:cubicBezTo>
                  <a:pt x="76090" y="786295"/>
                  <a:pt x="60560" y="816051"/>
                  <a:pt x="58421" y="848139"/>
                </a:cubicBezTo>
                <a:cubicBezTo>
                  <a:pt x="54259" y="910575"/>
                  <a:pt x="67921" y="942901"/>
                  <a:pt x="84925" y="993913"/>
                </a:cubicBezTo>
                <a:lnTo>
                  <a:pt x="71673" y="1086678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Forma livre 103"/>
          <p:cNvSpPr/>
          <p:nvPr/>
        </p:nvSpPr>
        <p:spPr>
          <a:xfrm>
            <a:off x="10059219" y="4784586"/>
            <a:ext cx="132522" cy="967408"/>
          </a:xfrm>
          <a:custGeom>
            <a:avLst/>
            <a:gdLst>
              <a:gd name="connsiteX0" fmla="*/ 132522 w 132522"/>
              <a:gd name="connsiteY0" fmla="*/ 0 h 967408"/>
              <a:gd name="connsiteX1" fmla="*/ 39756 w 132522"/>
              <a:gd name="connsiteY1" fmla="*/ 92765 h 967408"/>
              <a:gd name="connsiteX2" fmla="*/ 26504 w 132522"/>
              <a:gd name="connsiteY2" fmla="*/ 159026 h 967408"/>
              <a:gd name="connsiteX3" fmla="*/ 13252 w 132522"/>
              <a:gd name="connsiteY3" fmla="*/ 198782 h 967408"/>
              <a:gd name="connsiteX4" fmla="*/ 0 w 132522"/>
              <a:gd name="connsiteY4" fmla="*/ 265043 h 967408"/>
              <a:gd name="connsiteX5" fmla="*/ 39756 w 132522"/>
              <a:gd name="connsiteY5" fmla="*/ 490330 h 967408"/>
              <a:gd name="connsiteX6" fmla="*/ 66261 w 132522"/>
              <a:gd name="connsiteY6" fmla="*/ 516834 h 967408"/>
              <a:gd name="connsiteX7" fmla="*/ 92765 w 132522"/>
              <a:gd name="connsiteY7" fmla="*/ 622852 h 967408"/>
              <a:gd name="connsiteX8" fmla="*/ 79513 w 132522"/>
              <a:gd name="connsiteY8" fmla="*/ 821634 h 967408"/>
              <a:gd name="connsiteX9" fmla="*/ 79513 w 132522"/>
              <a:gd name="connsiteY9" fmla="*/ 967408 h 96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522" h="967408">
                <a:moveTo>
                  <a:pt x="132522" y="0"/>
                </a:moveTo>
                <a:cubicBezTo>
                  <a:pt x="101600" y="30922"/>
                  <a:pt x="64013" y="56379"/>
                  <a:pt x="39756" y="92765"/>
                </a:cubicBezTo>
                <a:cubicBezTo>
                  <a:pt x="27262" y="111506"/>
                  <a:pt x="31967" y="137174"/>
                  <a:pt x="26504" y="159026"/>
                </a:cubicBezTo>
                <a:cubicBezTo>
                  <a:pt x="23116" y="172578"/>
                  <a:pt x="16640" y="185230"/>
                  <a:pt x="13252" y="198782"/>
                </a:cubicBezTo>
                <a:cubicBezTo>
                  <a:pt x="7789" y="220634"/>
                  <a:pt x="4417" y="242956"/>
                  <a:pt x="0" y="265043"/>
                </a:cubicBezTo>
                <a:cubicBezTo>
                  <a:pt x="1134" y="277522"/>
                  <a:pt x="6210" y="456785"/>
                  <a:pt x="39756" y="490330"/>
                </a:cubicBezTo>
                <a:lnTo>
                  <a:pt x="66261" y="516834"/>
                </a:lnTo>
                <a:cubicBezTo>
                  <a:pt x="76718" y="548206"/>
                  <a:pt x="92765" y="590869"/>
                  <a:pt x="92765" y="622852"/>
                </a:cubicBezTo>
                <a:cubicBezTo>
                  <a:pt x="92765" y="689260"/>
                  <a:pt x="82065" y="755275"/>
                  <a:pt x="79513" y="821634"/>
                </a:cubicBezTo>
                <a:cubicBezTo>
                  <a:pt x="77646" y="870189"/>
                  <a:pt x="79513" y="918817"/>
                  <a:pt x="79513" y="967408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Forma livre 104"/>
          <p:cNvSpPr/>
          <p:nvPr/>
        </p:nvSpPr>
        <p:spPr>
          <a:xfrm flipH="1">
            <a:off x="11483049" y="4631195"/>
            <a:ext cx="185586" cy="973485"/>
          </a:xfrm>
          <a:custGeom>
            <a:avLst/>
            <a:gdLst>
              <a:gd name="connsiteX0" fmla="*/ 296960 w 296960"/>
              <a:gd name="connsiteY0" fmla="*/ 0 h 1086678"/>
              <a:gd name="connsiteX1" fmla="*/ 45169 w 296960"/>
              <a:gd name="connsiteY1" fmla="*/ 66260 h 1086678"/>
              <a:gd name="connsiteX2" fmla="*/ 5412 w 296960"/>
              <a:gd name="connsiteY2" fmla="*/ 92765 h 1086678"/>
              <a:gd name="connsiteX3" fmla="*/ 18664 w 296960"/>
              <a:gd name="connsiteY3" fmla="*/ 212034 h 1086678"/>
              <a:gd name="connsiteX4" fmla="*/ 257203 w 296960"/>
              <a:gd name="connsiteY4" fmla="*/ 424069 h 1086678"/>
              <a:gd name="connsiteX5" fmla="*/ 270456 w 296960"/>
              <a:gd name="connsiteY5" fmla="*/ 556591 h 1086678"/>
              <a:gd name="connsiteX6" fmla="*/ 84925 w 296960"/>
              <a:gd name="connsiteY6" fmla="*/ 755373 h 1086678"/>
              <a:gd name="connsiteX7" fmla="*/ 58421 w 296960"/>
              <a:gd name="connsiteY7" fmla="*/ 848139 h 1086678"/>
              <a:gd name="connsiteX8" fmla="*/ 84925 w 296960"/>
              <a:gd name="connsiteY8" fmla="*/ 993913 h 1086678"/>
              <a:gd name="connsiteX9" fmla="*/ 71673 w 296960"/>
              <a:gd name="connsiteY9" fmla="*/ 1086678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6960" h="1086678">
                <a:moveTo>
                  <a:pt x="296960" y="0"/>
                </a:moveTo>
                <a:cubicBezTo>
                  <a:pt x="213030" y="22087"/>
                  <a:pt x="127871" y="39946"/>
                  <a:pt x="45169" y="66260"/>
                </a:cubicBezTo>
                <a:cubicBezTo>
                  <a:pt x="29991" y="71089"/>
                  <a:pt x="8261" y="77095"/>
                  <a:pt x="5412" y="92765"/>
                </a:cubicBezTo>
                <a:cubicBezTo>
                  <a:pt x="-1744" y="132121"/>
                  <a:pt x="-5540" y="180187"/>
                  <a:pt x="18664" y="212034"/>
                </a:cubicBezTo>
                <a:cubicBezTo>
                  <a:pt x="83036" y="296734"/>
                  <a:pt x="257203" y="424069"/>
                  <a:pt x="257203" y="424069"/>
                </a:cubicBezTo>
                <a:cubicBezTo>
                  <a:pt x="261621" y="468243"/>
                  <a:pt x="282338" y="513816"/>
                  <a:pt x="270456" y="556591"/>
                </a:cubicBezTo>
                <a:cubicBezTo>
                  <a:pt x="252344" y="621796"/>
                  <a:pt x="128967" y="716837"/>
                  <a:pt x="84925" y="755373"/>
                </a:cubicBezTo>
                <a:cubicBezTo>
                  <a:pt x="76090" y="786295"/>
                  <a:pt x="60560" y="816051"/>
                  <a:pt x="58421" y="848139"/>
                </a:cubicBezTo>
                <a:cubicBezTo>
                  <a:pt x="54259" y="910575"/>
                  <a:pt x="67921" y="942901"/>
                  <a:pt x="84925" y="993913"/>
                </a:cubicBezTo>
                <a:lnTo>
                  <a:pt x="71673" y="1086678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Forma livre 105"/>
          <p:cNvSpPr/>
          <p:nvPr/>
        </p:nvSpPr>
        <p:spPr>
          <a:xfrm flipH="1">
            <a:off x="11215457" y="4808969"/>
            <a:ext cx="185586" cy="973485"/>
          </a:xfrm>
          <a:custGeom>
            <a:avLst/>
            <a:gdLst>
              <a:gd name="connsiteX0" fmla="*/ 296960 w 296960"/>
              <a:gd name="connsiteY0" fmla="*/ 0 h 1086678"/>
              <a:gd name="connsiteX1" fmla="*/ 45169 w 296960"/>
              <a:gd name="connsiteY1" fmla="*/ 66260 h 1086678"/>
              <a:gd name="connsiteX2" fmla="*/ 5412 w 296960"/>
              <a:gd name="connsiteY2" fmla="*/ 92765 h 1086678"/>
              <a:gd name="connsiteX3" fmla="*/ 18664 w 296960"/>
              <a:gd name="connsiteY3" fmla="*/ 212034 h 1086678"/>
              <a:gd name="connsiteX4" fmla="*/ 257203 w 296960"/>
              <a:gd name="connsiteY4" fmla="*/ 424069 h 1086678"/>
              <a:gd name="connsiteX5" fmla="*/ 270456 w 296960"/>
              <a:gd name="connsiteY5" fmla="*/ 556591 h 1086678"/>
              <a:gd name="connsiteX6" fmla="*/ 84925 w 296960"/>
              <a:gd name="connsiteY6" fmla="*/ 755373 h 1086678"/>
              <a:gd name="connsiteX7" fmla="*/ 58421 w 296960"/>
              <a:gd name="connsiteY7" fmla="*/ 848139 h 1086678"/>
              <a:gd name="connsiteX8" fmla="*/ 84925 w 296960"/>
              <a:gd name="connsiteY8" fmla="*/ 993913 h 1086678"/>
              <a:gd name="connsiteX9" fmla="*/ 71673 w 296960"/>
              <a:gd name="connsiteY9" fmla="*/ 1086678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6960" h="1086678">
                <a:moveTo>
                  <a:pt x="296960" y="0"/>
                </a:moveTo>
                <a:cubicBezTo>
                  <a:pt x="213030" y="22087"/>
                  <a:pt x="127871" y="39946"/>
                  <a:pt x="45169" y="66260"/>
                </a:cubicBezTo>
                <a:cubicBezTo>
                  <a:pt x="29991" y="71089"/>
                  <a:pt x="8261" y="77095"/>
                  <a:pt x="5412" y="92765"/>
                </a:cubicBezTo>
                <a:cubicBezTo>
                  <a:pt x="-1744" y="132121"/>
                  <a:pt x="-5540" y="180187"/>
                  <a:pt x="18664" y="212034"/>
                </a:cubicBezTo>
                <a:cubicBezTo>
                  <a:pt x="83036" y="296734"/>
                  <a:pt x="257203" y="424069"/>
                  <a:pt x="257203" y="424069"/>
                </a:cubicBezTo>
                <a:cubicBezTo>
                  <a:pt x="261621" y="468243"/>
                  <a:pt x="282338" y="513816"/>
                  <a:pt x="270456" y="556591"/>
                </a:cubicBezTo>
                <a:cubicBezTo>
                  <a:pt x="252344" y="621796"/>
                  <a:pt x="128967" y="716837"/>
                  <a:pt x="84925" y="755373"/>
                </a:cubicBezTo>
                <a:cubicBezTo>
                  <a:pt x="76090" y="786295"/>
                  <a:pt x="60560" y="816051"/>
                  <a:pt x="58421" y="848139"/>
                </a:cubicBezTo>
                <a:cubicBezTo>
                  <a:pt x="54259" y="910575"/>
                  <a:pt x="67921" y="942901"/>
                  <a:pt x="84925" y="993913"/>
                </a:cubicBezTo>
                <a:lnTo>
                  <a:pt x="71673" y="1086678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CaixaDeTexto 106"/>
          <p:cNvSpPr txBox="1"/>
          <p:nvPr/>
        </p:nvSpPr>
        <p:spPr>
          <a:xfrm rot="509237">
            <a:off x="8955885" y="3964445"/>
            <a:ext cx="2318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Folha Tetraédrica</a:t>
            </a:r>
          </a:p>
        </p:txBody>
      </p:sp>
      <p:sp>
        <p:nvSpPr>
          <p:cNvPr id="108" name="CaixaDeTexto 107"/>
          <p:cNvSpPr txBox="1"/>
          <p:nvPr/>
        </p:nvSpPr>
        <p:spPr>
          <a:xfrm rot="509237">
            <a:off x="8910165" y="4491027"/>
            <a:ext cx="2318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Folha Tetraédrica</a:t>
            </a:r>
          </a:p>
        </p:txBody>
      </p:sp>
      <p:sp>
        <p:nvSpPr>
          <p:cNvPr id="109" name="CaixaDeTexto 108"/>
          <p:cNvSpPr txBox="1"/>
          <p:nvPr/>
        </p:nvSpPr>
        <p:spPr>
          <a:xfrm rot="509237">
            <a:off x="8923044" y="4234227"/>
            <a:ext cx="2318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Folha Octaédrica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6900469" y="6178292"/>
            <a:ext cx="130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Surfactante Catiônico</a:t>
            </a:r>
          </a:p>
        </p:txBody>
      </p:sp>
      <p:sp>
        <p:nvSpPr>
          <p:cNvPr id="113" name="Retângulo 112"/>
          <p:cNvSpPr/>
          <p:nvPr/>
        </p:nvSpPr>
        <p:spPr>
          <a:xfrm>
            <a:off x="191038" y="5839747"/>
            <a:ext cx="1580984" cy="685880"/>
          </a:xfrm>
          <a:prstGeom prst="rect">
            <a:avLst/>
          </a:prstGeom>
          <a:noFill/>
          <a:ln w="19050">
            <a:solidFill>
              <a:srgbClr val="5889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7" name="Conector em curva 116"/>
          <p:cNvCxnSpPr/>
          <p:nvPr/>
        </p:nvCxnSpPr>
        <p:spPr>
          <a:xfrm rot="5400000">
            <a:off x="7567389" y="5248550"/>
            <a:ext cx="1035111" cy="943400"/>
          </a:xfrm>
          <a:prstGeom prst="curved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Seta para a direita 117"/>
          <p:cNvSpPr/>
          <p:nvPr/>
        </p:nvSpPr>
        <p:spPr>
          <a:xfrm>
            <a:off x="5882396" y="4866261"/>
            <a:ext cx="1917020" cy="530201"/>
          </a:xfrm>
          <a:prstGeom prst="rightArrow">
            <a:avLst/>
          </a:prstGeom>
          <a:solidFill>
            <a:srgbClr val="5889A2"/>
          </a:solidFill>
          <a:ln w="28575">
            <a:solidFill>
              <a:srgbClr val="5889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CaixaDeTexto 118"/>
          <p:cNvSpPr txBox="1"/>
          <p:nvPr/>
        </p:nvSpPr>
        <p:spPr>
          <a:xfrm>
            <a:off x="5898455" y="4947903"/>
            <a:ext cx="201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+mj-lt"/>
              </a:rPr>
              <a:t>TROCA CATIÔNICA</a:t>
            </a:r>
          </a:p>
        </p:txBody>
      </p:sp>
    </p:spTree>
    <p:extLst>
      <p:ext uri="{BB962C8B-B14F-4D97-AF65-F5344CB8AC3E}">
        <p14:creationId xmlns:p14="http://schemas.microsoft.com/office/powerpoint/2010/main" val="346749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 animBg="1"/>
      <p:bldP spid="39" grpId="0" animBg="1"/>
      <p:bldP spid="42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96" grpId="0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/>
      <p:bldP spid="108" grpId="0"/>
      <p:bldP spid="109" grpId="0"/>
      <p:bldP spid="111" grpId="0"/>
      <p:bldP spid="113" grpId="0" animBg="1"/>
      <p:bldP spid="118" grpId="0" animBg="1"/>
      <p:bldP spid="1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23900" y="564663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bas Neue Book" panose="00000500000000000000" pitchFamily="50" charset="0"/>
              </a:rPr>
              <a:t>Introdução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23900" y="1085910"/>
            <a:ext cx="4660900" cy="1752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739341" y="771621"/>
            <a:ext cx="280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5889A2"/>
                </a:solidFill>
                <a:latin typeface="Bebas Neue" panose="020B0606020202050201" pitchFamily="34" charset="0"/>
              </a:rPr>
              <a:t>Objetivo do artigo</a:t>
            </a:r>
            <a:endParaRPr lang="pt-BR" dirty="0">
              <a:solidFill>
                <a:srgbClr val="5889A2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106-00C1-404B-8CE3-38653CEC3BA2}" type="slidenum">
              <a:rPr lang="pt-BR" smtClean="0"/>
              <a:t>4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723900" y="1732987"/>
            <a:ext cx="1413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Bebas Neue Light" panose="00000500000000000000" pitchFamily="50" charset="0"/>
              </a:rPr>
              <a:t>Problema:</a:t>
            </a:r>
            <a:endParaRPr lang="pt-BR" b="1" dirty="0">
              <a:latin typeface="+mj-lt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23900" y="2951509"/>
            <a:ext cx="1362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Bebas Neue Light" panose="00000500000000000000" pitchFamily="50" charset="0"/>
              </a:rPr>
              <a:t>solução: </a:t>
            </a:r>
            <a:endParaRPr lang="pt-BR" sz="2000" b="1" dirty="0">
              <a:latin typeface="+mj-lt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086377" y="2951509"/>
            <a:ext cx="54147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+mj-lt"/>
              </a:rPr>
              <a:t>Método utilizando argila modificada por um surfactante hidrofóbico contendo um grupo etenil, para reagir </a:t>
            </a:r>
            <a:r>
              <a:rPr lang="pt-PT" sz="2000" i="1" dirty="0">
                <a:latin typeface="+mj-lt"/>
              </a:rPr>
              <a:t>in situ </a:t>
            </a:r>
            <a:r>
              <a:rPr lang="pt-PT" sz="2000" dirty="0">
                <a:latin typeface="+mj-lt"/>
              </a:rPr>
              <a:t>com os grupos laterais tiol do Poli[(mercaptopropil) metilsiloxano] (PMMS) via reação de clique de tiol-eno.</a:t>
            </a:r>
            <a:endParaRPr lang="pt-BR" sz="2000" dirty="0">
              <a:latin typeface="+mj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139950" y="1692978"/>
            <a:ext cx="64088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+mj-lt"/>
              </a:rPr>
              <a:t>Cargas do polímero é limitado pelo tipo de surfactante, podendo ocorrer baixa interação polímero-argila</a:t>
            </a:r>
            <a:r>
              <a:rPr lang="pt-BR" dirty="0"/>
              <a:t>.</a:t>
            </a:r>
            <a:endParaRPr lang="pt-BR" sz="1600" dirty="0"/>
          </a:p>
          <a:p>
            <a:pPr algn="just"/>
            <a:endParaRPr lang="pt-BR" dirty="0"/>
          </a:p>
        </p:txBody>
      </p:sp>
      <p:graphicFrame>
        <p:nvGraphicFramePr>
          <p:cNvPr id="26" name="Diagrama 25"/>
          <p:cNvGraphicFramePr/>
          <p:nvPr>
            <p:extLst>
              <p:ext uri="{D42A27DB-BD31-4B8C-83A1-F6EECF244321}">
                <p14:modId xmlns:p14="http://schemas.microsoft.com/office/powerpoint/2010/main" val="989936066"/>
              </p:ext>
            </p:extLst>
          </p:nvPr>
        </p:nvGraphicFramePr>
        <p:xfrm>
          <a:off x="6194738" y="2252176"/>
          <a:ext cx="6375043" cy="4361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26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23900" y="564663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bas Neue Book" panose="00000500000000000000" pitchFamily="50" charset="0"/>
              </a:rPr>
              <a:t>PARTE EXPERIMENTAL</a:t>
            </a:r>
          </a:p>
        </p:txBody>
      </p:sp>
      <p:sp>
        <p:nvSpPr>
          <p:cNvPr id="5" name="Retângulo 4"/>
          <p:cNvSpPr/>
          <p:nvPr/>
        </p:nvSpPr>
        <p:spPr>
          <a:xfrm>
            <a:off x="723900" y="1085910"/>
            <a:ext cx="4660900" cy="1752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106-00C1-404B-8CE3-38653CEC3BA2}" type="slidenum">
              <a:rPr lang="pt-BR" smtClean="0"/>
              <a:t>5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748141" y="234831"/>
            <a:ext cx="2282091" cy="1877437"/>
          </a:xfrm>
          <a:prstGeom prst="rect">
            <a:avLst/>
          </a:prstGeom>
          <a:solidFill>
            <a:srgbClr val="FBDC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MMT - </a:t>
            </a:r>
            <a:r>
              <a:rPr lang="pt-PT" sz="1600" dirty="0">
                <a:latin typeface="+mj-lt"/>
              </a:rPr>
              <a:t>Kunipia F</a:t>
            </a:r>
          </a:p>
          <a:p>
            <a:pPr algn="ctr"/>
            <a:r>
              <a:rPr lang="pt-PT" sz="2400" dirty="0">
                <a:latin typeface="+mj-lt"/>
              </a:rPr>
              <a:t>+</a:t>
            </a:r>
          </a:p>
          <a:p>
            <a:pPr algn="ctr"/>
            <a:r>
              <a:rPr lang="pt-BR" sz="1600" dirty="0" err="1">
                <a:latin typeface="+mj-lt"/>
              </a:rPr>
              <a:t>Undecyl</a:t>
            </a:r>
            <a:r>
              <a:rPr lang="pt-BR" sz="1600" dirty="0">
                <a:latin typeface="+mj-lt"/>
              </a:rPr>
              <a:t> 10 - </a:t>
            </a:r>
            <a:r>
              <a:rPr lang="pt-BR" sz="1600" dirty="0" err="1">
                <a:latin typeface="+mj-lt"/>
              </a:rPr>
              <a:t>undecenoyl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oxy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trimethyl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ammonium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bromide</a:t>
            </a:r>
            <a:r>
              <a:rPr lang="pt-BR" sz="1600" dirty="0">
                <a:latin typeface="+mj-lt"/>
              </a:rPr>
              <a:t> (UUTA) </a:t>
            </a:r>
          </a:p>
          <a:p>
            <a:pPr algn="ctr"/>
            <a:endParaRPr lang="pt-BR" sz="2800" b="1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31396" y="760561"/>
            <a:ext cx="280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5889A2"/>
                </a:solidFill>
                <a:latin typeface="Bebas Neue" panose="020B0606020202050201" pitchFamily="34" charset="0"/>
              </a:rPr>
              <a:t>Materiais</a:t>
            </a:r>
            <a:endParaRPr lang="pt-BR" dirty="0">
              <a:solidFill>
                <a:srgbClr val="5889A2"/>
              </a:solidFill>
              <a:latin typeface="Bebas Neue" panose="020B0606020202050201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45" y="3680774"/>
            <a:ext cx="9981377" cy="2998497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421066284"/>
              </p:ext>
            </p:extLst>
          </p:nvPr>
        </p:nvGraphicFramePr>
        <p:xfrm>
          <a:off x="887626" y="1426646"/>
          <a:ext cx="4333447" cy="2408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8193648" y="232998"/>
            <a:ext cx="2849487" cy="1815882"/>
          </a:xfrm>
          <a:prstGeom prst="rect">
            <a:avLst/>
          </a:prstGeom>
          <a:solidFill>
            <a:srgbClr val="FFEC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latin typeface="+mj-lt"/>
              </a:rPr>
              <a:t>P100: Poli[(mercaptopropil) metilsiloxano] (PMMS)</a:t>
            </a:r>
          </a:p>
          <a:p>
            <a:pPr algn="ctr"/>
            <a:r>
              <a:rPr lang="pt-BR" sz="1600" dirty="0">
                <a:latin typeface="+mj-lt"/>
              </a:rPr>
              <a:t>P50: P100 com 50% dos grupos tiol capeados com VTMS (vinil</a:t>
            </a:r>
            <a:r>
              <a:rPr lang="pt-BR" sz="1600" dirty="0">
                <a:effectLst/>
                <a:latin typeface="+mj-lt"/>
              </a:rPr>
              <a:t>-</a:t>
            </a:r>
            <a:r>
              <a:rPr lang="pt-BR" sz="1600" dirty="0" err="1">
                <a:effectLst/>
                <a:latin typeface="+mj-lt"/>
              </a:rPr>
              <a:t>trimetóxi</a:t>
            </a:r>
            <a:r>
              <a:rPr lang="pt-BR" sz="1600" dirty="0">
                <a:effectLst/>
                <a:latin typeface="+mj-lt"/>
              </a:rPr>
              <a:t>-</a:t>
            </a:r>
            <a:r>
              <a:rPr lang="pt-BR" sz="1600" dirty="0" err="1">
                <a:effectLst/>
                <a:latin typeface="+mj-lt"/>
              </a:rPr>
              <a:t>silano</a:t>
            </a:r>
            <a:r>
              <a:rPr lang="pt-BR" sz="1600" dirty="0">
                <a:effectLst/>
                <a:latin typeface="+mj-lt"/>
              </a:rPr>
              <a:t>)</a:t>
            </a:r>
            <a:r>
              <a:rPr lang="pt-BR" sz="1600" dirty="0">
                <a:latin typeface="+mj-lt"/>
              </a:rPr>
              <a:t>.</a:t>
            </a:r>
          </a:p>
          <a:p>
            <a:pPr algn="ctr"/>
            <a:endParaRPr lang="pt-BR" sz="1600" dirty="0">
              <a:latin typeface="+mj-lt"/>
            </a:endParaRPr>
          </a:p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9135600" y="1694481"/>
            <a:ext cx="2203545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2,2-dimethoxy-2-phenylacetophenone (DMPA)</a:t>
            </a:r>
          </a:p>
          <a:p>
            <a:pPr algn="ctr"/>
            <a:endParaRPr lang="pt-BR" sz="1600" dirty="0">
              <a:latin typeface="+mj-lt"/>
            </a:endParaRPr>
          </a:p>
          <a:p>
            <a:pPr algn="ctr"/>
            <a:endParaRPr lang="pt-BR" sz="1600" dirty="0">
              <a:latin typeface="+mj-lt"/>
            </a:endParaRPr>
          </a:p>
          <a:p>
            <a:pPr algn="ctr"/>
            <a:endParaRPr lang="pt-BR" sz="1600" dirty="0">
              <a:latin typeface="+mj-lt"/>
            </a:endParaRPr>
          </a:p>
          <a:p>
            <a:pPr algn="ctr"/>
            <a:endParaRPr lang="pt-BR" sz="1600" dirty="0">
              <a:latin typeface="+mj-lt"/>
            </a:endParaRPr>
          </a:p>
          <a:p>
            <a:pPr algn="ctr"/>
            <a:endParaRPr lang="pt-BR" sz="1600" dirty="0">
              <a:latin typeface="+mj-lt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92" y="2501358"/>
            <a:ext cx="1709426" cy="1179416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6716569" y="1725881"/>
            <a:ext cx="2282091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latin typeface="+mj-lt"/>
              </a:rPr>
              <a:t>CHCl</a:t>
            </a:r>
            <a:r>
              <a:rPr lang="pt-BR" sz="1600" dirty="0">
                <a:latin typeface="+mj-lt"/>
              </a:rPr>
              <a:t>₃</a:t>
            </a:r>
          </a:p>
          <a:p>
            <a:pPr algn="ctr"/>
            <a:endParaRPr lang="pt-BR" sz="1600" b="1" dirty="0">
              <a:latin typeface="+mj-lt"/>
            </a:endParaRPr>
          </a:p>
          <a:p>
            <a:pPr algn="ctr"/>
            <a:endParaRPr lang="pt-BR" sz="1600" b="1" dirty="0">
              <a:latin typeface="+mj-lt"/>
            </a:endParaRPr>
          </a:p>
          <a:p>
            <a:pPr algn="ctr"/>
            <a:endParaRPr lang="pt-BR" sz="1600" b="1" dirty="0">
              <a:latin typeface="+mj-lt"/>
            </a:endParaRPr>
          </a:p>
          <a:p>
            <a:pPr algn="ctr"/>
            <a:endParaRPr lang="pt-BR" sz="1600" b="1" dirty="0">
              <a:latin typeface="+mj-lt"/>
            </a:endParaRPr>
          </a:p>
          <a:p>
            <a:pPr algn="ctr"/>
            <a:endParaRPr lang="pt-BR" sz="1600" b="1" dirty="0">
              <a:latin typeface="+mj-lt"/>
            </a:endParaRPr>
          </a:p>
          <a:p>
            <a:pPr algn="ctr"/>
            <a:endParaRPr lang="pt-BR" sz="1600" b="1" dirty="0"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900" y="2071551"/>
            <a:ext cx="1506543" cy="140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5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23900" y="564663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bas Neue Book" panose="00000500000000000000" pitchFamily="50" charset="0"/>
              </a:rPr>
              <a:t>PARTE EXPERIMENTAL</a:t>
            </a:r>
          </a:p>
        </p:txBody>
      </p:sp>
      <p:sp>
        <p:nvSpPr>
          <p:cNvPr id="5" name="Retângulo 4"/>
          <p:cNvSpPr/>
          <p:nvPr/>
        </p:nvSpPr>
        <p:spPr>
          <a:xfrm>
            <a:off x="723900" y="1085910"/>
            <a:ext cx="4660900" cy="1752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106-00C1-404B-8CE3-38653CEC3BA2}" type="slidenum">
              <a:rPr lang="pt-BR" smtClean="0"/>
              <a:t>6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079325" y="760561"/>
            <a:ext cx="280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5889A2"/>
                </a:solidFill>
                <a:latin typeface="Bebas Neue" panose="020B0606020202050201" pitchFamily="34" charset="0"/>
              </a:rPr>
              <a:t>procedimento</a:t>
            </a:r>
            <a:endParaRPr lang="pt-BR" dirty="0">
              <a:solidFill>
                <a:srgbClr val="5889A2"/>
              </a:solidFill>
              <a:latin typeface="Bebas Neue" panose="020B0606020202050201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46" y="1400419"/>
            <a:ext cx="9515475" cy="52863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1315" y="1712887"/>
            <a:ext cx="1451269" cy="1169551"/>
          </a:xfrm>
          <a:prstGeom prst="rect">
            <a:avLst/>
          </a:prstGeom>
          <a:noFill/>
          <a:ln w="28575">
            <a:solidFill>
              <a:srgbClr val="5889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pt-BR" sz="1400" dirty="0">
                <a:latin typeface="+mj-lt"/>
              </a:rPr>
              <a:t>MMT-UUTA foi  dispersa em clorofórmio por agitação vigorosa durante 30 min.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81314" y="1937246"/>
            <a:ext cx="1451269" cy="1384995"/>
          </a:xfrm>
          <a:prstGeom prst="rect">
            <a:avLst/>
          </a:prstGeom>
          <a:noFill/>
          <a:ln w="28575">
            <a:solidFill>
              <a:srgbClr val="5889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pt-BR" sz="1400" dirty="0">
                <a:latin typeface="+mj-lt"/>
              </a:rPr>
              <a:t>foi adicionado solução P100 em clorofórmio e agitado durante 10 min.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81313" y="2876694"/>
            <a:ext cx="1451269" cy="1169551"/>
          </a:xfrm>
          <a:prstGeom prst="rect">
            <a:avLst/>
          </a:prstGeom>
          <a:noFill/>
          <a:ln w="28575">
            <a:solidFill>
              <a:srgbClr val="5889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❸ O </a:t>
            </a:r>
            <a:r>
              <a:rPr lang="pt-PT" sz="1400" dirty="0"/>
              <a:t>DMPA foi dissolvido no clorofórmio e foi</a:t>
            </a:r>
            <a:br>
              <a:rPr lang="pt-PT" sz="1400" dirty="0"/>
            </a:br>
            <a:r>
              <a:rPr lang="pt-PT" sz="1400" dirty="0"/>
              <a:t>adicionado à dispersão.</a:t>
            </a:r>
            <a:endParaRPr lang="pt-BR" sz="1400" dirty="0">
              <a:latin typeface="+mj-lt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0494997" y="285691"/>
            <a:ext cx="1451269" cy="1600438"/>
          </a:xfrm>
          <a:prstGeom prst="rect">
            <a:avLst/>
          </a:prstGeom>
          <a:noFill/>
          <a:ln w="28575">
            <a:solidFill>
              <a:srgbClr val="5889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❹Após ser agitada por mais 5 min, foi irradiado do topo uma luz UV-LED (</a:t>
            </a:r>
            <a:r>
              <a:rPr lang="el-GR" sz="1400" dirty="0"/>
              <a:t>λ</a:t>
            </a:r>
            <a:r>
              <a:rPr lang="pt-BR" sz="1400" dirty="0"/>
              <a:t> = 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365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nm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) por 10 min.</a:t>
            </a:r>
            <a:endParaRPr lang="pt-BR" sz="1400" dirty="0">
              <a:latin typeface="+mj-lt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486" y="3845524"/>
            <a:ext cx="2344277" cy="117929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14" y="4549851"/>
            <a:ext cx="2200275" cy="1419225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10484651" y="752530"/>
            <a:ext cx="1451269" cy="1600438"/>
          </a:xfrm>
          <a:prstGeom prst="rect">
            <a:avLst/>
          </a:prstGeom>
          <a:noFill/>
          <a:ln w="28575">
            <a:solidFill>
              <a:srgbClr val="5889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Calibri" panose="020F0502020204030204" pitchFamily="34" charset="0"/>
                <a:cs typeface="Calibri" panose="020F0502020204030204" pitchFamily="34" charset="0"/>
              </a:rPr>
              <a:t>❺ Originou 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um depósito semelhante a um gel submerso em um líquido </a:t>
            </a:r>
            <a:r>
              <a:rPr lang="pt-BR" sz="1400">
                <a:latin typeface="Calibri" panose="020F0502020204030204" pitchFamily="34" charset="0"/>
                <a:cs typeface="Calibri" panose="020F0502020204030204" pitchFamily="34" charset="0"/>
              </a:rPr>
              <a:t>sobrenadante transparente.</a:t>
            </a:r>
            <a:endParaRPr lang="pt-BR" sz="1400" dirty="0">
              <a:latin typeface="+mj-lt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0476166" y="960616"/>
            <a:ext cx="1451269" cy="2954655"/>
          </a:xfrm>
          <a:prstGeom prst="rect">
            <a:avLst/>
          </a:prstGeom>
          <a:noFill/>
          <a:ln w="28575">
            <a:solidFill>
              <a:srgbClr val="5889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❻ Após a remoção do sobrenadante por decantação, o depósito em forma de gel foi seco à temperatura ambiente por 24 h, seguido por nova secagem a 60 </a:t>
            </a:r>
            <a:r>
              <a:rPr lang="pt-BR" sz="1400" dirty="0"/>
              <a:t>°C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em forno a vácuo por 8 h.</a:t>
            </a:r>
            <a:endParaRPr lang="pt-BR" sz="1400" dirty="0">
              <a:latin typeface="+mj-lt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0486249" y="1453058"/>
            <a:ext cx="1451269" cy="2462213"/>
          </a:xfrm>
          <a:prstGeom prst="rect">
            <a:avLst/>
          </a:prstGeom>
          <a:noFill/>
          <a:ln w="28575">
            <a:solidFill>
              <a:srgbClr val="5889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❼ O filme resultante foi e lavado por imersão em metanol por 24 h, seguido de secagem a 60 </a:t>
            </a:r>
            <a:r>
              <a:rPr lang="pt-BR" sz="1400" dirty="0"/>
              <a:t>°C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por 5 h para produzir um compósito em filme.</a:t>
            </a:r>
            <a:endParaRPr lang="pt-B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38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23900" y="564663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bas Neue Book" panose="00000500000000000000" pitchFamily="50" charset="0"/>
              </a:rPr>
              <a:t>PARTE EXPERIMENTAL</a:t>
            </a:r>
          </a:p>
        </p:txBody>
      </p:sp>
      <p:sp>
        <p:nvSpPr>
          <p:cNvPr id="5" name="Retângulo 4"/>
          <p:cNvSpPr/>
          <p:nvPr/>
        </p:nvSpPr>
        <p:spPr>
          <a:xfrm>
            <a:off x="723900" y="1085910"/>
            <a:ext cx="4660900" cy="1752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106-00C1-404B-8CE3-38653CEC3BA2}" type="slidenum">
              <a:rPr lang="pt-BR" smtClean="0"/>
              <a:t>7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185341" y="760561"/>
            <a:ext cx="280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5889A2"/>
                </a:solidFill>
                <a:latin typeface="Bebas Neue" panose="020B0606020202050201" pitchFamily="34" charset="0"/>
              </a:rPr>
              <a:t>composições</a:t>
            </a:r>
            <a:endParaRPr lang="pt-BR" dirty="0">
              <a:solidFill>
                <a:srgbClr val="5889A2"/>
              </a:solidFill>
              <a:latin typeface="Bebas Neue" panose="020B0606020202050201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88" y="2058849"/>
            <a:ext cx="8000312" cy="356007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781022" y="5618922"/>
            <a:ext cx="482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P100_Cx e P50_Cx, onde x é a razão tiol/</a:t>
            </a:r>
            <a:r>
              <a:rPr lang="pt-BR" sz="2000" dirty="0" err="1">
                <a:latin typeface="+mj-lt"/>
              </a:rPr>
              <a:t>eno</a:t>
            </a:r>
            <a:r>
              <a:rPr lang="pt-BR" sz="20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982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58585" y="564666"/>
            <a:ext cx="563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bas Neue Book" panose="00000500000000000000" pitchFamily="50" charset="0"/>
              </a:rPr>
              <a:t>Caracterizações E resultados</a:t>
            </a: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106-00C1-404B-8CE3-38653CEC3BA2}" type="slidenum">
              <a:rPr lang="pt-BR" smtClean="0"/>
              <a:t>8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58585" y="1061801"/>
            <a:ext cx="6270465" cy="1752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72" y="1982408"/>
            <a:ext cx="8984830" cy="341511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039637" y="5266893"/>
            <a:ext cx="817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Imagens MEV mostrando a seção transversal de P100_C1. Barras de escala: (a) 20 </a:t>
            </a:r>
            <a:r>
              <a:rPr lang="pt-BR" sz="1600" dirty="0"/>
              <a:t>µ</a:t>
            </a:r>
            <a:r>
              <a:rPr lang="pt-PT" sz="1600" dirty="0"/>
              <a:t>m e (b) 5 </a:t>
            </a:r>
            <a:r>
              <a:rPr lang="pt-BR" sz="1600" dirty="0"/>
              <a:t>µ</a:t>
            </a:r>
            <a:r>
              <a:rPr lang="pt-PT" sz="1600" dirty="0"/>
              <a:t>m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419095" y="721372"/>
            <a:ext cx="280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5889A2"/>
                </a:solidFill>
                <a:latin typeface="Bebas Neue" panose="020B0606020202050201" pitchFamily="34" charset="0"/>
              </a:rPr>
              <a:t>Mev</a:t>
            </a:r>
            <a:endParaRPr lang="pt-BR" sz="2000" dirty="0">
              <a:solidFill>
                <a:srgbClr val="5889A2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44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58585" y="564666"/>
            <a:ext cx="563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bas Neue Book" panose="00000500000000000000" pitchFamily="50" charset="0"/>
              </a:rPr>
              <a:t>Caracterizações E resultados</a:t>
            </a: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106-00C1-404B-8CE3-38653CEC3BA2}" type="slidenum">
              <a:rPr lang="pt-BR" smtClean="0"/>
              <a:t>9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58585" y="1061801"/>
            <a:ext cx="6270465" cy="1752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419095" y="721372"/>
            <a:ext cx="280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5889A2"/>
                </a:solidFill>
                <a:latin typeface="Bebas Neue" panose="020B0606020202050201" pitchFamily="34" charset="0"/>
              </a:rPr>
              <a:t>drx</a:t>
            </a:r>
            <a:endParaRPr lang="pt-BR" sz="2000" dirty="0">
              <a:solidFill>
                <a:srgbClr val="5889A2"/>
              </a:solidFill>
              <a:latin typeface="Bebas Neue" panose="020B0606020202050201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90" y="1684518"/>
            <a:ext cx="3508039" cy="43269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433" y="1878823"/>
            <a:ext cx="5128348" cy="333417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371600" y="6085937"/>
            <a:ext cx="8427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+mj-lt"/>
              </a:rPr>
              <a:t>(a) Perfis de DRX de MMT-UUTA e filmes compostos. (b) espaçamento d dos picos (0 0 1) de difração em função da razão em peso do polímero para MMT-UUTA.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8106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</TotalTime>
  <Words>819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Arial</vt:lpstr>
      <vt:lpstr>Bebas Neue</vt:lpstr>
      <vt:lpstr>Bebas Neue Book</vt:lpstr>
      <vt:lpstr>Bebas Neue Light</vt:lpstr>
      <vt:lpstr>Bebas Neue Thin</vt:lpstr>
      <vt:lpstr>Calibri</vt:lpstr>
      <vt:lpstr>Calibri Light</vt:lpstr>
      <vt:lpstr>Cambria Math</vt:lpstr>
      <vt:lpstr>Tema do Office</vt:lpstr>
      <vt:lpstr>Fabrication of nacre-like polymer/clay nanocomposites with water-resistant and self-adhesion properties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Thainá Araruna da Rocha</dc:creator>
  <cp:lastModifiedBy>Zhang Yuan</cp:lastModifiedBy>
  <cp:revision>78</cp:revision>
  <dcterms:created xsi:type="dcterms:W3CDTF">2020-08-31T19:32:27Z</dcterms:created>
  <dcterms:modified xsi:type="dcterms:W3CDTF">2020-09-29T18:57:14Z</dcterms:modified>
</cp:coreProperties>
</file>