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3"/>
  </p:notesMasterIdLst>
  <p:handoutMasterIdLst>
    <p:handoutMasterId r:id="rId24"/>
  </p:handoutMasterIdLst>
  <p:sldIdLst>
    <p:sldId id="800" r:id="rId2"/>
    <p:sldId id="799" r:id="rId3"/>
    <p:sldId id="390" r:id="rId4"/>
    <p:sldId id="801" r:id="rId5"/>
    <p:sldId id="808" r:id="rId6"/>
    <p:sldId id="807" r:id="rId7"/>
    <p:sldId id="802" r:id="rId8"/>
    <p:sldId id="803" r:id="rId9"/>
    <p:sldId id="804" r:id="rId10"/>
    <p:sldId id="805" r:id="rId11"/>
    <p:sldId id="256" r:id="rId12"/>
    <p:sldId id="259" r:id="rId13"/>
    <p:sldId id="260" r:id="rId14"/>
    <p:sldId id="261" r:id="rId15"/>
    <p:sldId id="262" r:id="rId16"/>
    <p:sldId id="266" r:id="rId17"/>
    <p:sldId id="263" r:id="rId18"/>
    <p:sldId id="264" r:id="rId19"/>
    <p:sldId id="265" r:id="rId20"/>
    <p:sldId id="267" r:id="rId21"/>
    <p:sldId id="80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12/09/2018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Nhóm tác giả: Truong L.Xuan – Thanh T.Mai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95D24-5651-4F6D-8285-3ED28860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39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12/09/2018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Nhóm tác giả: Truong L.Xuan – Thanh T.Mai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CD9EB-5874-45C7-87CC-BCAA38EF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399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tructur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tructur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https://en.wikipedia.org/wiki/Data_structure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https://en.wikipedia.org/wiki/Data_structure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Thomas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H.Cormen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Charles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E.Leiserson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Ronald L.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Rivest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Cliffrod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Stein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Introduction to Algorithms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Third Edition, 2009.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</p:spTree>
    <p:extLst>
      <p:ext uri="{BB962C8B-B14F-4D97-AF65-F5344CB8AC3E}">
        <p14:creationId xmlns:p14="http://schemas.microsoft.com/office/powerpoint/2010/main" val="81617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</p:spTree>
    <p:extLst>
      <p:ext uri="{BB962C8B-B14F-4D97-AF65-F5344CB8AC3E}">
        <p14:creationId xmlns:p14="http://schemas.microsoft.com/office/powerpoint/2010/main" val="307472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</p:spTree>
    <p:extLst>
      <p:ext uri="{BB962C8B-B14F-4D97-AF65-F5344CB8AC3E}">
        <p14:creationId xmlns:p14="http://schemas.microsoft.com/office/powerpoint/2010/main" val="295478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</p:spTree>
    <p:extLst>
      <p:ext uri="{BB962C8B-B14F-4D97-AF65-F5344CB8AC3E}">
        <p14:creationId xmlns:p14="http://schemas.microsoft.com/office/powerpoint/2010/main" val="225101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6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2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2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5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3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8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8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4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Tháng 09/2018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Thanh T. Mai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Tháng 09/2018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Thanh T. Mai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8C88-10BC-4BE1-B72E-0A6B1F4813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7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hieu.ln@ou.edu.v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3A615C-B5E4-419D-BDE7-74BA4D4BF42F}"/>
              </a:ext>
            </a:extLst>
          </p:cNvPr>
          <p:cNvSpPr/>
          <p:nvPr/>
        </p:nvSpPr>
        <p:spPr>
          <a:xfrm>
            <a:off x="1" y="2107926"/>
            <a:ext cx="9138575" cy="248934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543D71-C0B8-4794-8D7C-BC86753D2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973" y="2386118"/>
            <a:ext cx="6858000" cy="1443866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DỮ LIỆU VÀ GIẢI THUẬT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4345BE-3DEE-4204-BF51-6DD1F834E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574" y="3909338"/>
            <a:ext cx="7145399" cy="767291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chung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6D80910-677C-4543-A8C0-0D081AB660C5}"/>
              </a:ext>
            </a:extLst>
          </p:cNvPr>
          <p:cNvSpPr txBox="1"/>
          <p:nvPr/>
        </p:nvSpPr>
        <p:spPr>
          <a:xfrm>
            <a:off x="942535" y="5431566"/>
            <a:ext cx="405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TP.HCM  - </a:t>
            </a:r>
            <a:r>
              <a:rPr lang="en-US" sz="2400" i="1" dirty="0" err="1">
                <a:solidFill>
                  <a:schemeClr val="bg2">
                    <a:lumMod val="25000"/>
                  </a:schemeClr>
                </a:solidFill>
              </a:rPr>
              <a:t>Tháng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  06 - 2019</a:t>
            </a:r>
            <a:endParaRPr lang="en-SG" sz="2400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Picture 6" descr="logo">
            <a:extLst>
              <a:ext uri="{FF2B5EF4-FFF2-40B4-BE49-F238E27FC236}">
                <a16:creationId xmlns:a16="http://schemas.microsoft.com/office/drawing/2014/main" id="{221E66C2-D95B-42D7-B4D2-D72C9856B6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76" y="366428"/>
            <a:ext cx="1538571" cy="1107038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FA416-AE7A-499F-8919-01263AA48D27}"/>
              </a:ext>
            </a:extLst>
          </p:cNvPr>
          <p:cNvSpPr/>
          <p:nvPr/>
        </p:nvSpPr>
        <p:spPr>
          <a:xfrm>
            <a:off x="2058018" y="467105"/>
            <a:ext cx="5721415" cy="885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TP.HCM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9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5F7C76-A8A5-44E2-9CFF-886B33306346}"/>
              </a:ext>
            </a:extLst>
          </p:cNvPr>
          <p:cNvSpPr/>
          <p:nvPr/>
        </p:nvSpPr>
        <p:spPr>
          <a:xfrm flipH="1">
            <a:off x="1" y="435219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9" y="1576311"/>
            <a:ext cx="8525021" cy="1852689"/>
          </a:xfrm>
        </p:spPr>
        <p:txBody>
          <a:bodyPr>
            <a:noAutofit/>
          </a:bodyPr>
          <a:lstStyle/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1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100" b="1" i="1" dirty="0">
                <a:latin typeface="Arial" panose="020B0604020202020204" pitchFamily="34" charset="0"/>
                <a:cs typeface="Arial" panose="020B0604020202020204" pitchFamily="34" charset="0"/>
              </a:rPr>
              <a:t> CTDL: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CTDL,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DL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CTDL?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1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1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1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100" b="1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C++ (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Visual Studio 2010)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demo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0445" y="737154"/>
            <a:ext cx="8158127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 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CTDL &amp; GT </a:t>
            </a:r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THẾ NÀO?</a:t>
            </a:r>
          </a:p>
        </p:txBody>
      </p:sp>
    </p:spTree>
    <p:extLst>
      <p:ext uri="{BB962C8B-B14F-4D97-AF65-F5344CB8AC3E}">
        <p14:creationId xmlns:p14="http://schemas.microsoft.com/office/powerpoint/2010/main" val="256916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CE5862-E969-4E61-B79D-7694F221A092}"/>
              </a:ext>
            </a:extLst>
          </p:cNvPr>
          <p:cNvSpPr/>
          <p:nvPr/>
        </p:nvSpPr>
        <p:spPr>
          <a:xfrm flipH="1" flipV="1">
            <a:off x="0" y="0"/>
            <a:ext cx="9144000" cy="14630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839" y="2590232"/>
            <a:ext cx="8029136" cy="542997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32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THÔNG TIN VỀ HỌC PHẦN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839" y="3244922"/>
            <a:ext cx="7584328" cy="1756027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DỮ LIỆU </a:t>
            </a:r>
          </a:p>
          <a:p>
            <a:pPr algn="l"/>
            <a:r>
              <a:rPr lang="en-US" sz="5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GIẢI THUẬT</a:t>
            </a:r>
          </a:p>
        </p:txBody>
      </p:sp>
      <p:pic>
        <p:nvPicPr>
          <p:cNvPr id="6" name="Picture 5" descr="logo">
            <a:extLst>
              <a:ext uri="{FF2B5EF4-FFF2-40B4-BE49-F238E27FC236}">
                <a16:creationId xmlns:a16="http://schemas.microsoft.com/office/drawing/2014/main" id="{F2861468-DC0A-4D9F-8281-E1F04398B5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505" y="340503"/>
            <a:ext cx="1029470" cy="739346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A4F553-CB24-4420-976B-6B5AD1D4291D}"/>
              </a:ext>
            </a:extLst>
          </p:cNvPr>
          <p:cNvSpPr/>
          <p:nvPr/>
        </p:nvSpPr>
        <p:spPr>
          <a:xfrm>
            <a:off x="2995704" y="333887"/>
            <a:ext cx="4572000" cy="848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</a:pP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TP.HCM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7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A444D1-5BD2-4D8A-874D-50355264E1F3}"/>
              </a:ext>
            </a:extLst>
          </p:cNvPr>
          <p:cNvSpPr/>
          <p:nvPr/>
        </p:nvSpPr>
        <p:spPr>
          <a:xfrm flipH="1">
            <a:off x="0" y="506437"/>
            <a:ext cx="9144000" cy="99417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44" y="506804"/>
            <a:ext cx="7459436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 MÔN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71" y="2182271"/>
            <a:ext cx="8271803" cy="3669889"/>
          </a:xfrm>
        </p:spPr>
        <p:txBody>
          <a:bodyPr>
            <a:normAutofit fontScale="92500"/>
          </a:bodyPr>
          <a:lstStyle/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Tên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“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MH: 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MISY2501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TC: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(03LT/01TH)</a:t>
            </a:r>
          </a:p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45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~ 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30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~ 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2018-2019</a:t>
            </a:r>
          </a:p>
        </p:txBody>
      </p:sp>
    </p:spTree>
    <p:extLst>
      <p:ext uri="{BB962C8B-B14F-4D97-AF65-F5344CB8AC3E}">
        <p14:creationId xmlns:p14="http://schemas.microsoft.com/office/powerpoint/2010/main" val="60660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214E6B-950D-4884-A39E-05BCF78BC79A}"/>
              </a:ext>
            </a:extLst>
          </p:cNvPr>
          <p:cNvSpPr/>
          <p:nvPr/>
        </p:nvSpPr>
        <p:spPr>
          <a:xfrm>
            <a:off x="0" y="1131094"/>
            <a:ext cx="9144000" cy="84818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1084490"/>
            <a:ext cx="7886700" cy="941389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THỨC ĐÁNH 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36799"/>
            <a:ext cx="7886700" cy="3163409"/>
          </a:xfrm>
        </p:spPr>
        <p:txBody>
          <a:bodyPr>
            <a:normAutofit/>
          </a:bodyPr>
          <a:lstStyle/>
          <a:p>
            <a:pPr marL="548640" indent="-342900">
              <a:lnSpc>
                <a:spcPct val="150000"/>
              </a:lnSpc>
              <a:spcBef>
                <a:spcPts val="0"/>
              </a:spcBef>
              <a:buSzPct val="125000"/>
              <a:buFont typeface="Wingdings" panose="05000000000000000000" pitchFamily="2" charset="2"/>
              <a:buChar char=""/>
            </a:pPr>
            <a:r>
              <a:rPr lang="en-US" sz="3200" dirty="0"/>
              <a:t>  </a:t>
            </a:r>
            <a:r>
              <a:rPr lang="en-US" sz="3200" dirty="0" err="1"/>
              <a:t>Thi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giấy</a:t>
            </a:r>
            <a:r>
              <a:rPr lang="en-US" sz="3200" dirty="0"/>
              <a:t> (</a:t>
            </a:r>
            <a:r>
              <a:rPr lang="en-US" sz="3200" dirty="0" err="1"/>
              <a:t>tự</a:t>
            </a:r>
            <a:r>
              <a:rPr lang="en-US" sz="3200" dirty="0"/>
              <a:t> </a:t>
            </a:r>
            <a:r>
              <a:rPr lang="en-US" sz="3200" dirty="0" err="1"/>
              <a:t>luận</a:t>
            </a:r>
            <a:r>
              <a:rPr lang="en-US" sz="3200" dirty="0"/>
              <a:t>): </a:t>
            </a:r>
            <a:r>
              <a:rPr lang="en-US" sz="3200" dirty="0">
                <a:solidFill>
                  <a:srgbClr val="FF0000"/>
                </a:solidFill>
              </a:rPr>
              <a:t>60%</a:t>
            </a:r>
          </a:p>
          <a:p>
            <a:pPr marL="548640" indent="-342900">
              <a:lnSpc>
                <a:spcPct val="150000"/>
              </a:lnSpc>
              <a:spcBef>
                <a:spcPts val="0"/>
              </a:spcBef>
              <a:buSzPct val="125000"/>
              <a:buFont typeface="Wingdings" panose="05000000000000000000" pitchFamily="2" charset="2"/>
              <a:buChar char=""/>
            </a:pPr>
            <a:r>
              <a:rPr lang="en-US" sz="3200" dirty="0"/>
              <a:t>  </a:t>
            </a:r>
            <a:r>
              <a:rPr lang="en-US" sz="3200" dirty="0" err="1"/>
              <a:t>Thi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FF0000"/>
                </a:solidFill>
              </a:rPr>
              <a:t>40%</a:t>
            </a:r>
            <a:r>
              <a:rPr lang="en-US" sz="3200" dirty="0"/>
              <a:t>    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137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0317A9-2748-49AA-9B50-F36ACB47F692}"/>
              </a:ext>
            </a:extLst>
          </p:cNvPr>
          <p:cNvSpPr/>
          <p:nvPr/>
        </p:nvSpPr>
        <p:spPr>
          <a:xfrm>
            <a:off x="0" y="1131094"/>
            <a:ext cx="9144000" cy="84818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131094"/>
            <a:ext cx="7886700" cy="84818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 MÔN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36705"/>
            <a:ext cx="7886700" cy="3263504"/>
          </a:xfrm>
        </p:spPr>
        <p:txBody>
          <a:bodyPr>
            <a:normAutofit/>
          </a:bodyPr>
          <a:lstStyle/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3600" dirty="0"/>
              <a:t>  </a:t>
            </a:r>
            <a:r>
              <a:rPr lang="en-US" sz="3600" dirty="0" err="1"/>
              <a:t>Kiến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endParaRPr lang="en-US" sz="3600" dirty="0">
              <a:solidFill>
                <a:srgbClr val="FF0000"/>
              </a:solidFill>
            </a:endParaRPr>
          </a:p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3600" dirty="0"/>
              <a:t>  </a:t>
            </a:r>
            <a:r>
              <a:rPr lang="en-US" sz="3600" dirty="0" err="1"/>
              <a:t>Kỹ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endParaRPr lang="en-US" sz="3600" dirty="0"/>
          </a:p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3600" dirty="0"/>
              <a:t>  </a:t>
            </a:r>
            <a:r>
              <a:rPr lang="en-US" sz="3600" dirty="0" err="1"/>
              <a:t>Thái</a:t>
            </a:r>
            <a:r>
              <a:rPr lang="en-US" sz="3600" dirty="0"/>
              <a:t> </a:t>
            </a:r>
            <a:r>
              <a:rPr lang="en-US" sz="3600" dirty="0" err="1"/>
              <a:t>độ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893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D16773-0A92-4E10-B8D0-5DD4228BBA3C}"/>
              </a:ext>
            </a:extLst>
          </p:cNvPr>
          <p:cNvSpPr/>
          <p:nvPr/>
        </p:nvSpPr>
        <p:spPr>
          <a:xfrm flipH="1">
            <a:off x="1" y="495300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97" y="740964"/>
            <a:ext cx="8208831" cy="624385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 VỀ KIẾN THỨC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397" y="1644650"/>
            <a:ext cx="8357604" cy="4514850"/>
          </a:xfrm>
        </p:spPr>
        <p:txBody>
          <a:bodyPr>
            <a:noAutofit/>
          </a:bodyPr>
          <a:lstStyle/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&amp;"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US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endParaRPr lang="en-US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&amp;"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(Queue),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&amp;"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(Graph</a:t>
            </a:r>
            <a:r>
              <a:rPr lang="en-US" sz="2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5F7C76-A8A5-44E2-9CFF-886B33306346}"/>
              </a:ext>
            </a:extLst>
          </p:cNvPr>
          <p:cNvSpPr/>
          <p:nvPr/>
        </p:nvSpPr>
        <p:spPr>
          <a:xfrm flipH="1">
            <a:off x="1" y="491490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9" y="1727754"/>
            <a:ext cx="8525021" cy="1852689"/>
          </a:xfrm>
        </p:spPr>
        <p:txBody>
          <a:bodyPr>
            <a:noAutofit/>
          </a:bodyPr>
          <a:lstStyle/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&amp;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&amp;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5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5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5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&amp;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ct val="130000"/>
              <a:buFont typeface="Wingdings" panose="05000000000000000000" pitchFamily="2" charset="2"/>
              <a:buChar char="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ct val="130000"/>
              <a:buFont typeface="Wingdings" panose="05000000000000000000" pitchFamily="2" charset="2"/>
              <a:buChar char="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5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0445" y="737154"/>
            <a:ext cx="8158127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 VỀ KIẾN THỨC</a:t>
            </a:r>
          </a:p>
        </p:txBody>
      </p:sp>
    </p:spTree>
    <p:extLst>
      <p:ext uri="{BB962C8B-B14F-4D97-AF65-F5344CB8AC3E}">
        <p14:creationId xmlns:p14="http://schemas.microsoft.com/office/powerpoint/2010/main" val="85322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50857E-3097-4C83-BE39-23220F36FC12}"/>
              </a:ext>
            </a:extLst>
          </p:cNvPr>
          <p:cNvSpPr/>
          <p:nvPr/>
        </p:nvSpPr>
        <p:spPr>
          <a:xfrm flipH="1">
            <a:off x="1" y="322678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20832"/>
            <a:ext cx="8947052" cy="4555718"/>
          </a:xfrm>
        </p:spPr>
        <p:txBody>
          <a:bodyPr>
            <a:noAutofit/>
          </a:bodyPr>
          <a:lstStyle/>
          <a:p>
            <a:pPr marL="548640" indent="-54864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ct val="100000"/>
              <a:buFont typeface="Wingdings" panose="05000000000000000000" pitchFamily="2" charset="2"/>
              <a:buChar char="&amp;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C/C++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(Queue),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indent="-54864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ct val="100000"/>
              <a:buFont typeface="Wingdings" panose="05000000000000000000" pitchFamily="2" charset="2"/>
              <a:buChar char="&amp;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C/C++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 Sort, Interchange Sort, Insertion Sort, Bubble Sort,  </a:t>
            </a:r>
            <a:r>
              <a:rPr lang="en-US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en-US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Heapsort</a:t>
            </a:r>
          </a:p>
          <a:p>
            <a:pPr marL="548640" indent="-54864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ct val="100000"/>
              <a:buFont typeface="Wingdings" panose="05000000000000000000" pitchFamily="2" charset="2"/>
              <a:buChar char="&amp;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C/C++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indent="-54864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ct val="100000"/>
              <a:buFont typeface="Wingdings" panose="05000000000000000000" pitchFamily="2" charset="2"/>
              <a:buChar char="&amp;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Kruskal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5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3374" y="568342"/>
            <a:ext cx="8076341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 VỀ KỸ NĂNG</a:t>
            </a:r>
          </a:p>
        </p:txBody>
      </p:sp>
    </p:spTree>
    <p:extLst>
      <p:ext uri="{BB962C8B-B14F-4D97-AF65-F5344CB8AC3E}">
        <p14:creationId xmlns:p14="http://schemas.microsoft.com/office/powerpoint/2010/main" val="21527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E6982D-8ED3-433C-8F40-335478EC6DC5}"/>
              </a:ext>
            </a:extLst>
          </p:cNvPr>
          <p:cNvSpPr/>
          <p:nvPr/>
        </p:nvSpPr>
        <p:spPr>
          <a:xfrm flipH="1">
            <a:off x="1" y="435219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680883"/>
            <a:ext cx="7935686" cy="624385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 ĐỘ HỌC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847565"/>
            <a:ext cx="8721969" cy="3162869"/>
          </a:xfrm>
        </p:spPr>
        <p:txBody>
          <a:bodyPr>
            <a:noAutofit/>
          </a:bodyPr>
          <a:lstStyle/>
          <a:p>
            <a:pPr marL="462915" indent="-257175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ct val="120000"/>
              <a:buFont typeface="Wingdings" panose="05000000000000000000" pitchFamily="2" charset="2"/>
              <a:buChar char="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Nghiêm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túc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2915" indent="-257175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ct val="120000"/>
              <a:buFont typeface="Wingdings" panose="05000000000000000000" pitchFamily="2" charset="2"/>
              <a:buChar char="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100%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2915" indent="-257175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ct val="120000"/>
              <a:buFont typeface="Wingdings" panose="05000000000000000000" pitchFamily="2" charset="2"/>
              <a:buChar char="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2915" indent="-257175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ct val="120000"/>
              <a:buFont typeface="Wingdings" panose="05000000000000000000" pitchFamily="2" charset="2"/>
              <a:buChar char="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Tuyệt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GV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2915" indent="-257175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ct val="120000"/>
              <a:buFont typeface="Wingdings" panose="05000000000000000000" pitchFamily="2" charset="2"/>
              <a:buChar char="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lms.ou.edu.vn</a:t>
            </a:r>
            <a:endParaRPr lang="en-US" sz="2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2915" indent="-257175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ct val="120000"/>
              <a:buFont typeface="Wingdings" panose="05000000000000000000" pitchFamily="2" charset="2"/>
              <a:buChar char=""/>
            </a:pPr>
            <a:endParaRPr lang="en-US" sz="2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3BCAC-FB3B-4207-9FE7-775692E70BCE}"/>
              </a:ext>
            </a:extLst>
          </p:cNvPr>
          <p:cNvSpPr/>
          <p:nvPr/>
        </p:nvSpPr>
        <p:spPr>
          <a:xfrm>
            <a:off x="-14929" y="586161"/>
            <a:ext cx="9144000" cy="84818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MÔN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27" y="1690689"/>
            <a:ext cx="8539088" cy="4415555"/>
          </a:xfrm>
        </p:spPr>
        <p:txBody>
          <a:bodyPr>
            <a:normAutofit fontScale="92500" lnSpcReduction="20000"/>
          </a:bodyPr>
          <a:lstStyle/>
          <a:p>
            <a:pPr marL="20574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3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CHƯƠNG 1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sz="33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3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CHƯƠNG 2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3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CHƯƠNG 3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3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CHƯƠNG 4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US" sz="33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3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CHƯƠNG 5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3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CHƯƠNG 6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52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A20B66-C30E-411F-B600-E559F5A92F09}"/>
              </a:ext>
            </a:extLst>
          </p:cNvPr>
          <p:cNvSpPr/>
          <p:nvPr/>
        </p:nvSpPr>
        <p:spPr>
          <a:xfrm flipH="1" flipV="1">
            <a:off x="0" y="0"/>
            <a:ext cx="9144000" cy="12248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598194"/>
            <a:ext cx="7886700" cy="529463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VỀ TÀI LIỆU HỌC TẬP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246F34-0267-458F-A7A7-66FD3AF4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754" y="2182672"/>
            <a:ext cx="8475027" cy="307713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sót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gởi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hieu.ln@ou.edu.vn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13" indent="-54861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">
            <a:extLst>
              <a:ext uri="{FF2B5EF4-FFF2-40B4-BE49-F238E27FC236}">
                <a16:creationId xmlns:a16="http://schemas.microsoft.com/office/drawing/2014/main" id="{C3119F8C-2101-4684-B993-FE8727278B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311" y="285529"/>
            <a:ext cx="1029470" cy="739346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EDDF72-7056-4330-B974-98E5D76A88FD}"/>
              </a:ext>
            </a:extLst>
          </p:cNvPr>
          <p:cNvSpPr/>
          <p:nvPr/>
        </p:nvSpPr>
        <p:spPr>
          <a:xfrm>
            <a:off x="3151643" y="285529"/>
            <a:ext cx="4572000" cy="712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15000"/>
              </a:lnSpc>
            </a:pPr>
            <a:r>
              <a:rPr lang="en-US" sz="21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1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1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1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1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TP.HCM</a:t>
            </a:r>
            <a:endParaRPr lang="en-US" sz="15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  <a:endParaRPr lang="en-US" sz="15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F632DE-7E89-46C1-9D28-CFB161A1142F}"/>
              </a:ext>
            </a:extLst>
          </p:cNvPr>
          <p:cNvSpPr/>
          <p:nvPr/>
        </p:nvSpPr>
        <p:spPr>
          <a:xfrm>
            <a:off x="0" y="353792"/>
            <a:ext cx="9144000" cy="84818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111"/>
            <a:ext cx="7886700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68" y="1690688"/>
            <a:ext cx="8450525" cy="4907059"/>
          </a:xfrm>
        </p:spPr>
        <p:txBody>
          <a:bodyPr>
            <a:normAutofit fontScale="92500" lnSpcReduction="20000"/>
          </a:bodyPr>
          <a:lstStyle/>
          <a:p>
            <a:pPr marL="548640" indent="-54864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Lê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NXB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Mở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TP-HCM, 2017.</a:t>
            </a:r>
          </a:p>
          <a:p>
            <a:pPr marL="548640" indent="-54864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Tr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TP.HCM, 2003.</a:t>
            </a:r>
          </a:p>
          <a:p>
            <a:pPr marL="548640" indent="-54864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Thomas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H.Cormen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Charles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E.Leiserson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Ronald L.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Rivest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Cliffrod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Stein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Introduction to Algorithms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Third Edition, 2009.</a:t>
            </a:r>
          </a:p>
          <a:p>
            <a:pPr marL="548640" indent="-54864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Adam Drozdek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 in C++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Fourth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Edtion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CENGAGE Learning, 2013.</a:t>
            </a:r>
          </a:p>
          <a:p>
            <a:pPr marL="548640" indent="-54864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lôi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TP-HCM, 2004.</a:t>
            </a:r>
          </a:p>
          <a:p>
            <a:pPr marL="548640" indent="-54864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Judith l.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Gersting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Mathematical structures for computer science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2014.</a:t>
            </a:r>
            <a:endParaRPr lang="en-US" sz="2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71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6F0CC-37AC-4A22-A860-CA06E4000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43" y="854026"/>
            <a:ext cx="3996397" cy="3996397"/>
          </a:xfrm>
          <a:prstGeom prst="rect">
            <a:avLst/>
          </a:prstGeom>
        </p:spPr>
      </p:pic>
      <p:pic>
        <p:nvPicPr>
          <p:cNvPr id="6" name="Picture 5" descr="logo">
            <a:extLst>
              <a:ext uri="{FF2B5EF4-FFF2-40B4-BE49-F238E27FC236}">
                <a16:creationId xmlns:a16="http://schemas.microsoft.com/office/drawing/2014/main" id="{44788785-3034-4020-BF00-2497E03CF2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84" y="5815343"/>
            <a:ext cx="1029470" cy="739346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B0E4FA-C1FF-4DA7-A059-227DDAF052E3}"/>
              </a:ext>
            </a:extLst>
          </p:cNvPr>
          <p:cNvSpPr/>
          <p:nvPr/>
        </p:nvSpPr>
        <p:spPr>
          <a:xfrm>
            <a:off x="2905484" y="5815343"/>
            <a:ext cx="4572000" cy="6780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15000"/>
              </a:lnSpc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TP.HCM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 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4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D1145B-A449-4DB8-8A4A-99986778C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66817" cy="75631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688122"/>
            <a:ext cx="9158468" cy="1535059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38200" y="1899743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DỮ LIỆU </a:t>
            </a:r>
          </a:p>
          <a:p>
            <a:pPr algn="r"/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GÌ?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5F7C76-A8A5-44E2-9CFF-886B33306346}"/>
              </a:ext>
            </a:extLst>
          </p:cNvPr>
          <p:cNvSpPr/>
          <p:nvPr/>
        </p:nvSpPr>
        <p:spPr>
          <a:xfrm flipH="1">
            <a:off x="1" y="491490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0445" y="737154"/>
            <a:ext cx="8158127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 RÕ MỘT SỐ 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 NGỮ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659FBED-93FF-4459-B1AF-7BF5D2090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766473"/>
              </p:ext>
            </p:extLst>
          </p:nvPr>
        </p:nvGraphicFramePr>
        <p:xfrm>
          <a:off x="821869" y="2609395"/>
          <a:ext cx="7886703" cy="27173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8429">
                  <a:extLst>
                    <a:ext uri="{9D8B030D-6E8A-4147-A177-3AD203B41FA5}">
                      <a16:colId xmlns:a16="http://schemas.microsoft.com/office/drawing/2014/main" val="3759540367"/>
                    </a:ext>
                  </a:extLst>
                </a:gridCol>
                <a:gridCol w="3417632">
                  <a:extLst>
                    <a:ext uri="{9D8B030D-6E8A-4147-A177-3AD203B41FA5}">
                      <a16:colId xmlns:a16="http://schemas.microsoft.com/office/drawing/2014/main" val="453250588"/>
                    </a:ext>
                  </a:extLst>
                </a:gridCol>
                <a:gridCol w="3800642">
                  <a:extLst>
                    <a:ext uri="{9D8B030D-6E8A-4147-A177-3AD203B41FA5}">
                      <a16:colId xmlns:a16="http://schemas.microsoft.com/office/drawing/2014/main" val="4064888256"/>
                    </a:ext>
                  </a:extLst>
                </a:gridCol>
              </a:tblGrid>
              <a:tr h="584357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Tiếng</a:t>
                      </a:r>
                      <a:r>
                        <a:rPr lang="en-US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Tiếng</a:t>
                      </a:r>
                      <a:r>
                        <a:rPr lang="en-US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36479"/>
                  </a:ext>
                </a:extLst>
              </a:tr>
              <a:tr h="1066495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Cấu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trúc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Structure</a:t>
                      </a:r>
                    </a:p>
                    <a:p>
                      <a:r>
                        <a:rPr lang="en-US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‘</a:t>
                      </a:r>
                      <a:r>
                        <a:rPr lang="en-US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deɪtə</a:t>
                      </a:r>
                      <a:r>
                        <a:rPr lang="en-US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strʌktʃə</a:t>
                      </a:r>
                      <a:r>
                        <a:rPr lang="en-US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(r) /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260719"/>
                  </a:ext>
                </a:extLst>
              </a:tr>
              <a:tr h="1066495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</a:p>
                    <a:p>
                      <a:r>
                        <a:rPr lang="en-US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‘</a:t>
                      </a:r>
                      <a:r>
                        <a:rPr lang="en-US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ælɡərɪðəm</a:t>
                      </a:r>
                      <a:r>
                        <a:rPr lang="en-US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9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36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5F7C76-A8A5-44E2-9CFF-886B33306346}"/>
              </a:ext>
            </a:extLst>
          </p:cNvPr>
          <p:cNvSpPr/>
          <p:nvPr/>
        </p:nvSpPr>
        <p:spPr>
          <a:xfrm flipH="1">
            <a:off x="1" y="491490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9" y="1576311"/>
            <a:ext cx="8525021" cy="1852689"/>
          </a:xfrm>
        </p:spPr>
        <p:txBody>
          <a:bodyPr>
            <a:noAutofit/>
          </a:bodyPr>
          <a:lstStyle/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5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In computer science, a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data structure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is a data organization, management, and storage format that enables efficient access and modification. More precisely, a data structure is a collection of data values, the relationships among them, and the functions or operations that can be applied to the data.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8580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0445" y="737154"/>
            <a:ext cx="8158127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 RÕ MỘT SỐ 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 NGỮ</a:t>
            </a:r>
          </a:p>
        </p:txBody>
      </p:sp>
    </p:spTree>
    <p:extLst>
      <p:ext uri="{BB962C8B-B14F-4D97-AF65-F5344CB8AC3E}">
        <p14:creationId xmlns:p14="http://schemas.microsoft.com/office/powerpoint/2010/main" val="5162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5F7C76-A8A5-44E2-9CFF-886B33306346}"/>
              </a:ext>
            </a:extLst>
          </p:cNvPr>
          <p:cNvSpPr/>
          <p:nvPr/>
        </p:nvSpPr>
        <p:spPr>
          <a:xfrm flipH="1">
            <a:off x="1" y="491490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576311"/>
            <a:ext cx="8775699" cy="1852689"/>
          </a:xfrm>
        </p:spPr>
        <p:txBody>
          <a:bodyPr>
            <a:noAutofit/>
          </a:bodyPr>
          <a:lstStyle/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5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5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5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An Algorithm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: is any well-deﬁned computational procedure that takes some value, or set of values, as 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and produces some value, or set of values, as 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 An algorithm is thus a sequence of computational steps that transform the input into the output. 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lưỡng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hay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ra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 Hay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0445" y="737154"/>
            <a:ext cx="8158127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 RÕ MỘT SỐ 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 NGỮ</a:t>
            </a:r>
          </a:p>
        </p:txBody>
      </p:sp>
    </p:spTree>
    <p:extLst>
      <p:ext uri="{BB962C8B-B14F-4D97-AF65-F5344CB8AC3E}">
        <p14:creationId xmlns:p14="http://schemas.microsoft.com/office/powerpoint/2010/main" val="24306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5F7C76-A8A5-44E2-9CFF-886B33306346}"/>
              </a:ext>
            </a:extLst>
          </p:cNvPr>
          <p:cNvSpPr/>
          <p:nvPr/>
        </p:nvSpPr>
        <p:spPr>
          <a:xfrm flipH="1">
            <a:off x="1" y="491490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9" y="1582614"/>
            <a:ext cx="8525021" cy="1852689"/>
          </a:xfrm>
        </p:spPr>
        <p:txBody>
          <a:bodyPr>
            <a:noAutofit/>
          </a:bodyPr>
          <a:lstStyle/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CTDL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GT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ta: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CTDL &amp; GT: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tin.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0445" y="737154"/>
            <a:ext cx="8158127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 SAO PHẢI HỌC 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CTDL &amp; GT</a:t>
            </a:r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72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5F7C76-A8A5-44E2-9CFF-886B33306346}"/>
              </a:ext>
            </a:extLst>
          </p:cNvPr>
          <p:cNvSpPr/>
          <p:nvPr/>
        </p:nvSpPr>
        <p:spPr>
          <a:xfrm flipH="1">
            <a:off x="1" y="435219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624" y="2148668"/>
            <a:ext cx="7571768" cy="1852689"/>
          </a:xfrm>
        </p:spPr>
        <p:txBody>
          <a:bodyPr>
            <a:noAutofit/>
          </a:bodyPr>
          <a:lstStyle/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CTDL &amp; GT.</a:t>
            </a: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mại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0445" y="737154"/>
            <a:ext cx="8158127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CẦN PHẢI HỌC 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CTDL &amp; GT</a:t>
            </a:r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50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5F7C76-A8A5-44E2-9CFF-886B33306346}"/>
              </a:ext>
            </a:extLst>
          </p:cNvPr>
          <p:cNvSpPr/>
          <p:nvPr/>
        </p:nvSpPr>
        <p:spPr>
          <a:xfrm flipH="1">
            <a:off x="1" y="435219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830" y="1727754"/>
            <a:ext cx="7750628" cy="1852689"/>
          </a:xfrm>
        </p:spPr>
        <p:txBody>
          <a:bodyPr>
            <a:noAutofit/>
          </a:bodyPr>
          <a:lstStyle/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CƠ SỞ LẬP TRÌNH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KỸ THUẬT LẬP TRÌNH.</a:t>
            </a:r>
          </a:p>
          <a:p>
            <a:pPr marL="68580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0445" y="737154"/>
            <a:ext cx="8158127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 KIỆN KHI HỌC 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CTDL &amp; GT</a:t>
            </a:r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3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4115</TotalTime>
  <Words>1512</Words>
  <Application>Microsoft Office PowerPoint</Application>
  <PresentationFormat>On-screen Show (4:3)</PresentationFormat>
  <Paragraphs>132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Wingdings</vt:lpstr>
      <vt:lpstr>Office Theme</vt:lpstr>
      <vt:lpstr>CẤU TRÚC DỮ LIỆU VÀ GIẢI THUẬT</vt:lpstr>
      <vt:lpstr>GIỚI THIỆU VỀ TÀI LIỆU HỌC TẬP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GIỚI THIỆU THÔNG TIN VỀ HỌC PHẦN</vt:lpstr>
      <vt:lpstr>THÔNG TIN MÔN HỌC</vt:lpstr>
      <vt:lpstr>HÌNH THỨC ĐÁNH GIÁ</vt:lpstr>
      <vt:lpstr>MỤC TIÊU MÔN HỌC</vt:lpstr>
      <vt:lpstr>MỤC TIÊU VỀ KIẾN THỨC</vt:lpstr>
      <vt:lpstr>PowerPoint Presentation</vt:lpstr>
      <vt:lpstr>PowerPoint Presentation</vt:lpstr>
      <vt:lpstr>THÁI ĐỘ HỌC TẬP</vt:lpstr>
      <vt:lpstr>NỘI DUNG MÔN HỌC</vt:lpstr>
      <vt:lpstr>TÀI LIỆU THAM KHẢO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LeThanh</dc:creator>
  <cp:lastModifiedBy>occbuu@gmail.com</cp:lastModifiedBy>
  <cp:revision>373</cp:revision>
  <dcterms:created xsi:type="dcterms:W3CDTF">2017-08-13T14:27:50Z</dcterms:created>
  <dcterms:modified xsi:type="dcterms:W3CDTF">2019-06-13T04:18:47Z</dcterms:modified>
</cp:coreProperties>
</file>