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6"/>
  </p:notesMasterIdLst>
  <p:sldIdLst>
    <p:sldId id="256" r:id="rId2"/>
    <p:sldId id="342" r:id="rId3"/>
    <p:sldId id="412" r:id="rId4"/>
    <p:sldId id="290" r:id="rId5"/>
    <p:sldId id="390" r:id="rId6"/>
    <p:sldId id="345" r:id="rId7"/>
    <p:sldId id="487" r:id="rId8"/>
    <p:sldId id="488" r:id="rId9"/>
    <p:sldId id="546" r:id="rId10"/>
    <p:sldId id="489" r:id="rId11"/>
    <p:sldId id="490" r:id="rId12"/>
    <p:sldId id="491" r:id="rId13"/>
    <p:sldId id="537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28" r:id="rId23"/>
    <p:sldId id="547" r:id="rId24"/>
    <p:sldId id="571" r:id="rId25"/>
    <p:sldId id="576" r:id="rId26"/>
    <p:sldId id="577" r:id="rId27"/>
    <p:sldId id="549" r:id="rId28"/>
    <p:sldId id="580" r:id="rId29"/>
    <p:sldId id="581" r:id="rId30"/>
    <p:sldId id="582" r:id="rId31"/>
    <p:sldId id="523" r:id="rId32"/>
    <p:sldId id="583" r:id="rId33"/>
    <p:sldId id="584" r:id="rId34"/>
    <p:sldId id="585" r:id="rId35"/>
    <p:sldId id="552" r:id="rId36"/>
    <p:sldId id="586" r:id="rId37"/>
    <p:sldId id="553" r:id="rId38"/>
    <p:sldId id="554" r:id="rId39"/>
    <p:sldId id="555" r:id="rId40"/>
    <p:sldId id="556" r:id="rId41"/>
    <p:sldId id="557" r:id="rId42"/>
    <p:sldId id="558" r:id="rId43"/>
    <p:sldId id="587" r:id="rId44"/>
    <p:sldId id="588" r:id="rId45"/>
    <p:sldId id="589" r:id="rId46"/>
    <p:sldId id="569" r:id="rId47"/>
    <p:sldId id="590" r:id="rId48"/>
    <p:sldId id="591" r:id="rId49"/>
    <p:sldId id="592" r:id="rId50"/>
    <p:sldId id="572" r:id="rId51"/>
    <p:sldId id="602" r:id="rId52"/>
    <p:sldId id="603" r:id="rId53"/>
    <p:sldId id="604" r:id="rId54"/>
    <p:sldId id="605" r:id="rId55"/>
    <p:sldId id="606" r:id="rId56"/>
    <p:sldId id="593" r:id="rId57"/>
    <p:sldId id="607" r:id="rId58"/>
    <p:sldId id="403" r:id="rId59"/>
    <p:sldId id="511" r:id="rId60"/>
    <p:sldId id="594" r:id="rId61"/>
    <p:sldId id="595" r:id="rId62"/>
    <p:sldId id="597" r:id="rId63"/>
    <p:sldId id="598" r:id="rId64"/>
    <p:sldId id="599" r:id="rId65"/>
    <p:sldId id="600" r:id="rId66"/>
    <p:sldId id="399" r:id="rId67"/>
    <p:sldId id="533" r:id="rId68"/>
    <p:sldId id="609" r:id="rId69"/>
    <p:sldId id="610" r:id="rId70"/>
    <p:sldId id="413" r:id="rId71"/>
    <p:sldId id="526" r:id="rId72"/>
    <p:sldId id="527" r:id="rId73"/>
    <p:sldId id="601" r:id="rId74"/>
    <p:sldId id="611" r:id="rId75"/>
    <p:sldId id="612" r:id="rId76"/>
    <p:sldId id="613" r:id="rId77"/>
    <p:sldId id="614" r:id="rId78"/>
    <p:sldId id="521" r:id="rId79"/>
    <p:sldId id="374" r:id="rId80"/>
    <p:sldId id="615" r:id="rId81"/>
    <p:sldId id="391" r:id="rId82"/>
    <p:sldId id="346" r:id="rId83"/>
    <p:sldId id="439" r:id="rId84"/>
    <p:sldId id="440" r:id="rId85"/>
    <p:sldId id="616" r:id="rId86"/>
    <p:sldId id="617" r:id="rId87"/>
    <p:sldId id="618" r:id="rId88"/>
    <p:sldId id="619" r:id="rId89"/>
    <p:sldId id="620" r:id="rId90"/>
    <p:sldId id="621" r:id="rId91"/>
    <p:sldId id="622" r:id="rId92"/>
    <p:sldId id="502" r:id="rId93"/>
    <p:sldId id="504" r:id="rId94"/>
    <p:sldId id="623" r:id="rId95"/>
    <p:sldId id="506" r:id="rId96"/>
    <p:sldId id="624" r:id="rId97"/>
    <p:sldId id="625" r:id="rId98"/>
    <p:sldId id="626" r:id="rId99"/>
    <p:sldId id="627" r:id="rId100"/>
    <p:sldId id="508" r:id="rId101"/>
    <p:sldId id="509" r:id="rId102"/>
    <p:sldId id="409" r:id="rId103"/>
    <p:sldId id="434" r:id="rId104"/>
    <p:sldId id="628" r:id="rId105"/>
    <p:sldId id="411" r:id="rId106"/>
    <p:sldId id="302" r:id="rId107"/>
    <p:sldId id="525" r:id="rId108"/>
    <p:sldId id="629" r:id="rId109"/>
    <p:sldId id="417" r:id="rId110"/>
    <p:sldId id="630" r:id="rId111"/>
    <p:sldId id="387" r:id="rId112"/>
    <p:sldId id="295" r:id="rId113"/>
    <p:sldId id="631" r:id="rId114"/>
    <p:sldId id="348" r:id="rId1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0" autoAdjust="0"/>
    <p:restoredTop sz="84162" autoAdjust="0"/>
  </p:normalViewPr>
  <p:slideViewPr>
    <p:cSldViewPr>
      <p:cViewPr varScale="1">
        <p:scale>
          <a:sx n="61" d="100"/>
          <a:sy n="61" d="100"/>
        </p:scale>
        <p:origin x="15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B0417-EB8D-4B63-984B-0AF5FC48E7C5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47BBA-284B-4A71-8D16-FBA8CEF4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2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77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85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4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03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52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8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63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52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59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5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84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19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29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75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44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276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05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59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22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44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04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792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022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516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31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375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269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053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083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320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565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8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562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30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606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514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050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50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948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474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128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079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92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063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732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60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508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732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739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388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59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181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362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2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7480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576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439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626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91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6899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32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83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7884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489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5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2456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913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1573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099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36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5285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47BBA-284B-4A71-8D16-FBA8CEF4E8D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15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2664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74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2194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10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5365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64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CD9EB-5874-45C7-87CC-BCAA38EF12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5638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6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5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5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685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 sz="2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6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6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7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4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4D20-D3D4-4CA9-82EA-53D3AFB4CF8B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94D20-D3D4-4CA9-82EA-53D3AFB4CF8B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CC3B4-F351-4F64-8AC2-3A70497C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8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57200"/>
            <a:ext cx="7772400" cy="27432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3</a:t>
            </a:r>
            <a:br>
              <a:rPr lang="en-US" sz="6000" b="1" dirty="0"/>
            </a:br>
            <a:r>
              <a:rPr lang="en-GB" sz="4400" b="1" dirty="0"/>
              <a:t>XẾP THỨ T</a:t>
            </a:r>
            <a:r>
              <a:rPr lang="en-US" sz="4400" b="1" dirty="0"/>
              <a:t>Ự</a:t>
            </a:r>
            <a:br>
              <a:rPr lang="en-US" sz="4400" b="1" dirty="0"/>
            </a:br>
            <a:r>
              <a:rPr lang="en-US" sz="4400" b="1" dirty="0"/>
              <a:t>VÀ TÌM KIẾM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3000"/>
            <a:ext cx="3657600" cy="5334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FF00"/>
                </a:solidFill>
              </a:rPr>
              <a:t>GV: </a:t>
            </a:r>
            <a:r>
              <a:rPr lang="en-US" sz="2400" dirty="0" err="1"/>
              <a:t>Lê</a:t>
            </a:r>
            <a:r>
              <a:rPr lang="en-US" sz="2400" dirty="0"/>
              <a:t> </a:t>
            </a:r>
            <a:r>
              <a:rPr lang="en-US" sz="2400" dirty="0" err="1"/>
              <a:t>Ngọc</a:t>
            </a:r>
            <a:r>
              <a:rPr lang="en-US" sz="2400" dirty="0"/>
              <a:t> </a:t>
            </a:r>
            <a:r>
              <a:rPr lang="en-US" sz="2400" dirty="0" err="1"/>
              <a:t>Hiếu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486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TP.HCM  - </a:t>
            </a:r>
            <a:r>
              <a:rPr lang="en-US" sz="2400" i="1" dirty="0" err="1">
                <a:solidFill>
                  <a:schemeClr val="bg1"/>
                </a:solidFill>
              </a:rPr>
              <a:t>Tháng</a:t>
            </a:r>
            <a:r>
              <a:rPr lang="en-US" sz="2400" i="1" dirty="0">
                <a:solidFill>
                  <a:schemeClr val="bg1"/>
                </a:solidFill>
              </a:rPr>
              <a:t>  06 -2019</a:t>
            </a:r>
            <a:endParaRPr lang="en-SG" sz="2400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020D7-7197-4CFC-99FD-49D1E38AD7D6}"/>
              </a:ext>
            </a:extLst>
          </p:cNvPr>
          <p:cNvSpPr txBox="1"/>
          <p:nvPr/>
        </p:nvSpPr>
        <p:spPr>
          <a:xfrm>
            <a:off x="1143000" y="8382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Khoa </a:t>
            </a:r>
            <a:r>
              <a:rPr lang="en-US" i="1" dirty="0" err="1">
                <a:solidFill>
                  <a:schemeClr val="bg1"/>
                </a:solidFill>
              </a:rPr>
              <a:t>Công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Nghệ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Thông</a:t>
            </a:r>
            <a:r>
              <a:rPr lang="en-US" i="1" dirty="0">
                <a:solidFill>
                  <a:schemeClr val="bg1"/>
                </a:solidFill>
              </a:rPr>
              <a:t> Tin</a:t>
            </a:r>
            <a:endParaRPr lang="en-SG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1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CHỌN LỰA TRỰC TIẾP – SELECTION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5AD01B-E779-4EBD-8FC3-67E746915EDD}"/>
              </a:ext>
            </a:extLst>
          </p:cNvPr>
          <p:cNvSpPr txBox="1">
            <a:spLocks/>
          </p:cNvSpPr>
          <p:nvPr/>
        </p:nvSpPr>
        <p:spPr>
          <a:xfrm>
            <a:off x="414351" y="1504807"/>
            <a:ext cx="8412269" cy="70685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2800" dirty="0">
                <a:ln/>
                <a:solidFill>
                  <a:schemeClr val="accent4"/>
                </a:solidFill>
              </a:rPr>
              <a:t>PH</a:t>
            </a:r>
            <a:r>
              <a:rPr lang="vi-VN" sz="2800" dirty="0">
                <a:ln/>
                <a:solidFill>
                  <a:schemeClr val="accent4"/>
                </a:solidFill>
              </a:rPr>
              <a:t>Ư</a:t>
            </a:r>
            <a:r>
              <a:rPr lang="en-US" sz="2800" dirty="0">
                <a:ln/>
                <a:solidFill>
                  <a:schemeClr val="accent4"/>
                </a:solidFill>
              </a:rPr>
              <a:t>ƠNG PHÁP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55EEE7-A126-4BCF-9B52-12EE6FE67E7B}"/>
              </a:ext>
            </a:extLst>
          </p:cNvPr>
          <p:cNvSpPr txBox="1">
            <a:spLocks/>
          </p:cNvSpPr>
          <p:nvPr/>
        </p:nvSpPr>
        <p:spPr>
          <a:xfrm>
            <a:off x="414350" y="2108541"/>
            <a:ext cx="8315299" cy="1907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a[], </a:t>
            </a:r>
            <a:r>
              <a:rPr lang="en-US" sz="2400" dirty="0" err="1"/>
              <a:t>có</a:t>
            </a:r>
            <a:r>
              <a:rPr lang="en-US" sz="2400" dirty="0"/>
              <a:t> n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a[0] </a:t>
            </a:r>
            <a:r>
              <a:rPr lang="en-US" sz="2400" dirty="0" err="1"/>
              <a:t>đến</a:t>
            </a:r>
            <a:r>
              <a:rPr lang="en-US" sz="2400" dirty="0"/>
              <a:t> a[n-1]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 a[0], a[1], a[2], a[3], …, a[n-1]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8F2934-4C47-4923-9582-E5D22523B0A9}"/>
              </a:ext>
            </a:extLst>
          </p:cNvPr>
          <p:cNvSpPr/>
          <p:nvPr/>
        </p:nvSpPr>
        <p:spPr>
          <a:xfrm>
            <a:off x="2792755" y="4048815"/>
            <a:ext cx="824509" cy="38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87F2F-1F61-4000-9184-A71DCBC78002}"/>
              </a:ext>
            </a:extLst>
          </p:cNvPr>
          <p:cNvSpPr/>
          <p:nvPr/>
        </p:nvSpPr>
        <p:spPr>
          <a:xfrm>
            <a:off x="1878355" y="4048815"/>
            <a:ext cx="824509" cy="38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B3265B-9287-43ED-9F45-0F79F446B551}"/>
              </a:ext>
            </a:extLst>
          </p:cNvPr>
          <p:cNvSpPr/>
          <p:nvPr/>
        </p:nvSpPr>
        <p:spPr>
          <a:xfrm>
            <a:off x="3783355" y="4042559"/>
            <a:ext cx="824509" cy="38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A271AC-F91C-4796-BBA5-9BB3D5FBF11D}"/>
              </a:ext>
            </a:extLst>
          </p:cNvPr>
          <p:cNvSpPr/>
          <p:nvPr/>
        </p:nvSpPr>
        <p:spPr>
          <a:xfrm>
            <a:off x="4545355" y="4045570"/>
            <a:ext cx="824509" cy="38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F46648-C150-41F3-8558-0DAF3684D9E8}"/>
              </a:ext>
            </a:extLst>
          </p:cNvPr>
          <p:cNvSpPr/>
          <p:nvPr/>
        </p:nvSpPr>
        <p:spPr>
          <a:xfrm>
            <a:off x="5231155" y="4042559"/>
            <a:ext cx="824509" cy="38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1E14E-A7B1-4B3E-B1DD-4067984E56C4}"/>
              </a:ext>
            </a:extLst>
          </p:cNvPr>
          <p:cNvSpPr/>
          <p:nvPr/>
        </p:nvSpPr>
        <p:spPr>
          <a:xfrm>
            <a:off x="6272592" y="4042559"/>
            <a:ext cx="824509" cy="38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4B18F2-5803-45A5-9446-84B11BE0FC50}"/>
              </a:ext>
            </a:extLst>
          </p:cNvPr>
          <p:cNvSpPr/>
          <p:nvPr/>
        </p:nvSpPr>
        <p:spPr>
          <a:xfrm>
            <a:off x="7068820" y="4042559"/>
            <a:ext cx="1236980" cy="38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a[n-1]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CABB3-17AE-4650-8636-B89A1E3E6E17}"/>
              </a:ext>
            </a:extLst>
          </p:cNvPr>
          <p:cNvSpPr/>
          <p:nvPr/>
        </p:nvSpPr>
        <p:spPr>
          <a:xfrm>
            <a:off x="2743200" y="4489746"/>
            <a:ext cx="824509" cy="38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2E83DC-3437-46FF-86CE-184F120DEEF9}"/>
              </a:ext>
            </a:extLst>
          </p:cNvPr>
          <p:cNvSpPr/>
          <p:nvPr/>
        </p:nvSpPr>
        <p:spPr>
          <a:xfrm>
            <a:off x="1828800" y="4489746"/>
            <a:ext cx="824509" cy="38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E8FA53-6D29-4E4A-864B-A97977915A2A}"/>
              </a:ext>
            </a:extLst>
          </p:cNvPr>
          <p:cNvSpPr/>
          <p:nvPr/>
        </p:nvSpPr>
        <p:spPr>
          <a:xfrm>
            <a:off x="3733800" y="4483490"/>
            <a:ext cx="824509" cy="38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62A38C-77D2-4123-9DAA-82B6EC9E4E87}"/>
              </a:ext>
            </a:extLst>
          </p:cNvPr>
          <p:cNvSpPr/>
          <p:nvPr/>
        </p:nvSpPr>
        <p:spPr>
          <a:xfrm>
            <a:off x="4495800" y="4486501"/>
            <a:ext cx="824509" cy="38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9BB437-7757-49B0-AAC5-DCB98A411C4A}"/>
              </a:ext>
            </a:extLst>
          </p:cNvPr>
          <p:cNvSpPr/>
          <p:nvPr/>
        </p:nvSpPr>
        <p:spPr>
          <a:xfrm>
            <a:off x="5181600" y="4483490"/>
            <a:ext cx="824509" cy="38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3249B2-F453-48BD-8F14-6BDF1044CC58}"/>
              </a:ext>
            </a:extLst>
          </p:cNvPr>
          <p:cNvSpPr/>
          <p:nvPr/>
        </p:nvSpPr>
        <p:spPr>
          <a:xfrm>
            <a:off x="6307540" y="4483490"/>
            <a:ext cx="824509" cy="38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02BF13-00A8-4533-BD89-9C88476BED7B}"/>
              </a:ext>
            </a:extLst>
          </p:cNvPr>
          <p:cNvSpPr/>
          <p:nvPr/>
        </p:nvSpPr>
        <p:spPr>
          <a:xfrm>
            <a:off x="7273205" y="4483490"/>
            <a:ext cx="824509" cy="38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n-1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B29C49-4877-4674-876B-53C86E90967A}"/>
              </a:ext>
            </a:extLst>
          </p:cNvPr>
          <p:cNvSpPr/>
          <p:nvPr/>
        </p:nvSpPr>
        <p:spPr>
          <a:xfrm>
            <a:off x="298987" y="4050713"/>
            <a:ext cx="1529813" cy="315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Phần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tử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12EA01-99BA-4F67-AFBA-D55FD8FFA007}"/>
              </a:ext>
            </a:extLst>
          </p:cNvPr>
          <p:cNvSpPr/>
          <p:nvPr/>
        </p:nvSpPr>
        <p:spPr>
          <a:xfrm>
            <a:off x="298987" y="4523305"/>
            <a:ext cx="1529813" cy="315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Vị trí: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35FE60-5489-42EA-9328-E240C50B343E}"/>
              </a:ext>
            </a:extLst>
          </p:cNvPr>
          <p:cNvSpPr/>
          <p:nvPr/>
        </p:nvSpPr>
        <p:spPr>
          <a:xfrm>
            <a:off x="2040228" y="5460584"/>
            <a:ext cx="659567" cy="5996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40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5FCEF1-D7BE-4BB6-8566-FD90C9DD0DF7}"/>
              </a:ext>
            </a:extLst>
          </p:cNvPr>
          <p:cNvSpPr/>
          <p:nvPr/>
        </p:nvSpPr>
        <p:spPr>
          <a:xfrm>
            <a:off x="2772371" y="5460794"/>
            <a:ext cx="659567" cy="5996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60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C58081-0FA4-4507-ACAB-CE72E8D66AE5}"/>
              </a:ext>
            </a:extLst>
          </p:cNvPr>
          <p:cNvSpPr/>
          <p:nvPr/>
        </p:nvSpPr>
        <p:spPr>
          <a:xfrm>
            <a:off x="3492719" y="5455587"/>
            <a:ext cx="659567" cy="5996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DA396-5E3D-4EDB-A057-1EAD5294AE6A}"/>
              </a:ext>
            </a:extLst>
          </p:cNvPr>
          <p:cNvSpPr/>
          <p:nvPr/>
        </p:nvSpPr>
        <p:spPr>
          <a:xfrm>
            <a:off x="4940695" y="5460584"/>
            <a:ext cx="659567" cy="5996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90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588423-7ED9-4DCE-997E-FAE6B8AD47FB}"/>
              </a:ext>
            </a:extLst>
          </p:cNvPr>
          <p:cNvSpPr/>
          <p:nvPr/>
        </p:nvSpPr>
        <p:spPr>
          <a:xfrm>
            <a:off x="5662226" y="5460584"/>
            <a:ext cx="659567" cy="5996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70610E-5D3F-4CEB-B015-AB616C1CE539}"/>
              </a:ext>
            </a:extLst>
          </p:cNvPr>
          <p:cNvSpPr/>
          <p:nvPr/>
        </p:nvSpPr>
        <p:spPr>
          <a:xfrm>
            <a:off x="6387931" y="5460584"/>
            <a:ext cx="659567" cy="5996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D6BA06-2BE7-4F6B-BCB9-3759C0F7EA0F}"/>
              </a:ext>
            </a:extLst>
          </p:cNvPr>
          <p:cNvSpPr/>
          <p:nvPr/>
        </p:nvSpPr>
        <p:spPr>
          <a:xfrm>
            <a:off x="7112833" y="5460584"/>
            <a:ext cx="659567" cy="5996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70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3E979F-BBD8-4DBC-AA32-A9C2BC9C00AD}"/>
              </a:ext>
            </a:extLst>
          </p:cNvPr>
          <p:cNvSpPr/>
          <p:nvPr/>
        </p:nvSpPr>
        <p:spPr>
          <a:xfrm>
            <a:off x="2041488" y="5144678"/>
            <a:ext cx="659567" cy="30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0EE243-C5C9-4A0D-966C-03B0E884082D}"/>
              </a:ext>
            </a:extLst>
          </p:cNvPr>
          <p:cNvSpPr/>
          <p:nvPr/>
        </p:nvSpPr>
        <p:spPr>
          <a:xfrm>
            <a:off x="2777871" y="5144679"/>
            <a:ext cx="659567" cy="30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CB416A-D233-4428-8FBB-84100D39FB2D}"/>
              </a:ext>
            </a:extLst>
          </p:cNvPr>
          <p:cNvSpPr/>
          <p:nvPr/>
        </p:nvSpPr>
        <p:spPr>
          <a:xfrm>
            <a:off x="3491069" y="5152994"/>
            <a:ext cx="659567" cy="30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F796BF-12D9-45F8-8F8D-A25D982C03CB}"/>
              </a:ext>
            </a:extLst>
          </p:cNvPr>
          <p:cNvSpPr/>
          <p:nvPr/>
        </p:nvSpPr>
        <p:spPr>
          <a:xfrm>
            <a:off x="4207888" y="5155054"/>
            <a:ext cx="659567" cy="30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9849BE-7603-48CF-96CB-AE18033E0087}"/>
              </a:ext>
            </a:extLst>
          </p:cNvPr>
          <p:cNvSpPr/>
          <p:nvPr/>
        </p:nvSpPr>
        <p:spPr>
          <a:xfrm>
            <a:off x="4935327" y="5143406"/>
            <a:ext cx="659567" cy="30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FF01EF-669A-4B4E-9D7D-DB58E3D6F77E}"/>
              </a:ext>
            </a:extLst>
          </p:cNvPr>
          <p:cNvSpPr/>
          <p:nvPr/>
        </p:nvSpPr>
        <p:spPr>
          <a:xfrm>
            <a:off x="5662225" y="5143406"/>
            <a:ext cx="659567" cy="30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F78695-EA39-46EA-927D-D9047D18C416}"/>
              </a:ext>
            </a:extLst>
          </p:cNvPr>
          <p:cNvSpPr/>
          <p:nvPr/>
        </p:nvSpPr>
        <p:spPr>
          <a:xfrm>
            <a:off x="6387952" y="5144678"/>
            <a:ext cx="659567" cy="30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89D565-F06A-40AB-8604-E963875C74BC}"/>
              </a:ext>
            </a:extLst>
          </p:cNvPr>
          <p:cNvSpPr/>
          <p:nvPr/>
        </p:nvSpPr>
        <p:spPr>
          <a:xfrm>
            <a:off x="7100133" y="5143406"/>
            <a:ext cx="659567" cy="301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1FE9B5-1FC1-4FD1-9BF8-86B13A24C000}"/>
              </a:ext>
            </a:extLst>
          </p:cNvPr>
          <p:cNvSpPr/>
          <p:nvPr/>
        </p:nvSpPr>
        <p:spPr>
          <a:xfrm>
            <a:off x="4214997" y="5456941"/>
            <a:ext cx="659567" cy="5996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50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13DC35-3C9E-4A0E-BC50-52E9F2BB628F}"/>
              </a:ext>
            </a:extLst>
          </p:cNvPr>
          <p:cNvSpPr/>
          <p:nvPr/>
        </p:nvSpPr>
        <p:spPr>
          <a:xfrm>
            <a:off x="7033447" y="5934850"/>
            <a:ext cx="659567" cy="465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</a:rPr>
              <a:t>n -1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CE1F5B-6AF1-4B8E-9EC4-D52733909D59}"/>
              </a:ext>
            </a:extLst>
          </p:cNvPr>
          <p:cNvSpPr/>
          <p:nvPr/>
        </p:nvSpPr>
        <p:spPr>
          <a:xfrm>
            <a:off x="1515799" y="5499622"/>
            <a:ext cx="473513" cy="58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5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 animBg="1"/>
      <p:bldP spid="41" grpId="0"/>
      <p:bldP spid="4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20" y="1451364"/>
            <a:ext cx="8960370" cy="502451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CH</a:t>
            </a:r>
            <a:r>
              <a:rPr lang="vi-VN" b="1" dirty="0">
                <a:ln/>
                <a:solidFill>
                  <a:schemeClr val="accent4"/>
                </a:solidFill>
              </a:rPr>
              <a:t>Ư</a:t>
            </a:r>
            <a:r>
              <a:rPr lang="en-US" b="1" dirty="0">
                <a:ln/>
                <a:solidFill>
                  <a:schemeClr val="accent4"/>
                </a:solidFill>
              </a:rPr>
              <a:t>ƠNG TRÌNH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199" y="1983582"/>
            <a:ext cx="8413602" cy="38405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100" dirty="0">
                <a:solidFill>
                  <a:srgbClr val="00B0F0"/>
                </a:solidFill>
              </a:rPr>
              <a:t>int </a:t>
            </a:r>
            <a:r>
              <a:rPr lang="en-US" sz="2100" dirty="0" err="1">
                <a:solidFill>
                  <a:srgbClr val="C00000"/>
                </a:solidFill>
              </a:rPr>
              <a:t>BinarySearch</a:t>
            </a:r>
            <a:r>
              <a:rPr lang="en-US" sz="2100" dirty="0">
                <a:solidFill>
                  <a:srgbClr val="00B0F0"/>
                </a:solidFill>
              </a:rPr>
              <a:t>(int </a:t>
            </a:r>
            <a:r>
              <a:rPr lang="en-US" sz="2100" dirty="0">
                <a:solidFill>
                  <a:schemeClr val="tx1"/>
                </a:solidFill>
              </a:rPr>
              <a:t>a[]</a:t>
            </a:r>
            <a:r>
              <a:rPr lang="en-US" sz="2100" dirty="0">
                <a:solidFill>
                  <a:srgbClr val="00B0F0"/>
                </a:solidFill>
              </a:rPr>
              <a:t>, int </a:t>
            </a:r>
            <a:r>
              <a:rPr lang="en-US" sz="2100" dirty="0">
                <a:solidFill>
                  <a:schemeClr val="tx1"/>
                </a:solidFill>
              </a:rPr>
              <a:t>n</a:t>
            </a:r>
            <a:r>
              <a:rPr lang="en-US" sz="2100" dirty="0">
                <a:solidFill>
                  <a:srgbClr val="00B0F0"/>
                </a:solidFill>
              </a:rPr>
              <a:t>, int </a:t>
            </a:r>
            <a:r>
              <a:rPr lang="en-US" sz="2100" dirty="0">
                <a:solidFill>
                  <a:schemeClr val="tx1"/>
                </a:solidFill>
              </a:rPr>
              <a:t>X</a:t>
            </a:r>
            <a:r>
              <a:rPr lang="en-US" sz="2100" dirty="0">
                <a:solidFill>
                  <a:srgbClr val="00B0F0"/>
                </a:solidFill>
              </a:rPr>
              <a:t>)</a:t>
            </a:r>
          </a:p>
          <a:p>
            <a:r>
              <a:rPr lang="en-US" sz="2100" dirty="0">
                <a:solidFill>
                  <a:schemeClr val="tx1"/>
                </a:solidFill>
              </a:rPr>
              <a:t>{</a:t>
            </a:r>
          </a:p>
          <a:p>
            <a:r>
              <a:rPr lang="en-US" sz="2100" dirty="0">
                <a:solidFill>
                  <a:schemeClr val="tx1"/>
                </a:solidFill>
              </a:rPr>
              <a:t>	</a:t>
            </a:r>
            <a:r>
              <a:rPr lang="en-US" sz="2100" dirty="0">
                <a:solidFill>
                  <a:srgbClr val="00B0F0"/>
                </a:solidFill>
              </a:rPr>
              <a:t>int</a:t>
            </a:r>
            <a:r>
              <a:rPr lang="en-US" sz="2100" dirty="0">
                <a:solidFill>
                  <a:schemeClr val="tx1"/>
                </a:solidFill>
              </a:rPr>
              <a:t> left=0, right=n-1, mid;</a:t>
            </a:r>
          </a:p>
          <a:p>
            <a:r>
              <a:rPr lang="en-US" sz="2100" dirty="0">
                <a:solidFill>
                  <a:schemeClr val="tx1"/>
                </a:solidFill>
              </a:rPr>
              <a:t>	</a:t>
            </a:r>
            <a:r>
              <a:rPr lang="en-US" sz="2100" dirty="0">
                <a:solidFill>
                  <a:srgbClr val="00B0F0"/>
                </a:solidFill>
              </a:rPr>
              <a:t>while</a:t>
            </a:r>
            <a:r>
              <a:rPr lang="en-US" sz="2100" dirty="0">
                <a:solidFill>
                  <a:schemeClr val="tx1"/>
                </a:solidFill>
              </a:rPr>
              <a:t>(left&lt;=right)</a:t>
            </a:r>
          </a:p>
          <a:p>
            <a:r>
              <a:rPr lang="en-US" sz="2100" dirty="0">
                <a:solidFill>
                  <a:schemeClr val="tx1"/>
                </a:solidFill>
              </a:rPr>
              <a:t>	{</a:t>
            </a:r>
          </a:p>
          <a:p>
            <a:r>
              <a:rPr lang="en-US" sz="2100" dirty="0">
                <a:solidFill>
                  <a:schemeClr val="tx1"/>
                </a:solidFill>
              </a:rPr>
              <a:t>		mid=(</a:t>
            </a:r>
            <a:r>
              <a:rPr lang="en-US" sz="2100" dirty="0" err="1">
                <a:solidFill>
                  <a:schemeClr val="tx1"/>
                </a:solidFill>
              </a:rPr>
              <a:t>left+right</a:t>
            </a:r>
            <a:r>
              <a:rPr lang="en-US" sz="2100" dirty="0">
                <a:solidFill>
                  <a:schemeClr val="tx1"/>
                </a:solidFill>
              </a:rPr>
              <a:t>)/2;</a:t>
            </a:r>
          </a:p>
          <a:p>
            <a:r>
              <a:rPr lang="en-US" sz="2100" dirty="0">
                <a:solidFill>
                  <a:schemeClr val="tx1"/>
                </a:solidFill>
              </a:rPr>
              <a:t>		</a:t>
            </a:r>
            <a:r>
              <a:rPr lang="en-US" sz="2100" dirty="0">
                <a:solidFill>
                  <a:srgbClr val="00B0F0"/>
                </a:solidFill>
              </a:rPr>
              <a:t>if</a:t>
            </a:r>
            <a:r>
              <a:rPr lang="en-US" sz="2100" dirty="0">
                <a:solidFill>
                  <a:schemeClr val="tx1"/>
                </a:solidFill>
              </a:rPr>
              <a:t>(a[mid]==X) </a:t>
            </a:r>
            <a:r>
              <a:rPr lang="en-US" sz="2100" dirty="0">
                <a:solidFill>
                  <a:srgbClr val="00B0F0"/>
                </a:solidFill>
              </a:rPr>
              <a:t>return</a:t>
            </a:r>
            <a:r>
              <a:rPr lang="en-US" sz="2100" dirty="0">
                <a:solidFill>
                  <a:schemeClr val="tx1"/>
                </a:solidFill>
              </a:rPr>
              <a:t> mid;</a:t>
            </a:r>
          </a:p>
          <a:p>
            <a:r>
              <a:rPr lang="en-US" sz="2100" dirty="0">
                <a:solidFill>
                  <a:schemeClr val="tx1"/>
                </a:solidFill>
              </a:rPr>
              <a:t>		</a:t>
            </a:r>
            <a:r>
              <a:rPr lang="en-US" sz="2100" dirty="0">
                <a:solidFill>
                  <a:srgbClr val="00B0F0"/>
                </a:solidFill>
              </a:rPr>
              <a:t>if</a:t>
            </a:r>
            <a:r>
              <a:rPr lang="en-US" sz="2100" dirty="0">
                <a:solidFill>
                  <a:schemeClr val="tx1"/>
                </a:solidFill>
              </a:rPr>
              <a:t>(x&gt;a[mid]) left=mid+1;</a:t>
            </a:r>
          </a:p>
          <a:p>
            <a:r>
              <a:rPr lang="en-US" sz="2100" dirty="0">
                <a:solidFill>
                  <a:schemeClr val="tx1"/>
                </a:solidFill>
              </a:rPr>
              <a:t>		</a:t>
            </a:r>
            <a:r>
              <a:rPr lang="en-US" sz="2100" dirty="0">
                <a:solidFill>
                  <a:srgbClr val="00B0F0"/>
                </a:solidFill>
              </a:rPr>
              <a:t>else</a:t>
            </a:r>
            <a:r>
              <a:rPr lang="en-US" sz="2100" dirty="0">
                <a:solidFill>
                  <a:schemeClr val="tx1"/>
                </a:solidFill>
              </a:rPr>
              <a:t> right=mid-1;</a:t>
            </a:r>
          </a:p>
          <a:p>
            <a:r>
              <a:rPr lang="en-US" sz="2100" dirty="0">
                <a:solidFill>
                  <a:schemeClr val="tx1"/>
                </a:solidFill>
              </a:rPr>
              <a:t>	}</a:t>
            </a:r>
          </a:p>
          <a:p>
            <a:r>
              <a:rPr lang="en-US" sz="2100" dirty="0">
                <a:solidFill>
                  <a:schemeClr val="tx1"/>
                </a:solidFill>
              </a:rPr>
              <a:t>	</a:t>
            </a:r>
            <a:r>
              <a:rPr lang="en-US" sz="2100" dirty="0">
                <a:solidFill>
                  <a:srgbClr val="00B0F0"/>
                </a:solidFill>
              </a:rPr>
              <a:t>return</a:t>
            </a:r>
            <a:r>
              <a:rPr lang="en-US" sz="2100" dirty="0">
                <a:solidFill>
                  <a:schemeClr val="tx1"/>
                </a:solidFill>
              </a:rPr>
              <a:t> -1; </a:t>
            </a:r>
            <a:r>
              <a:rPr lang="en-US" i="1" dirty="0">
                <a:solidFill>
                  <a:srgbClr val="C00000"/>
                </a:solidFill>
              </a:rPr>
              <a:t>// </a:t>
            </a:r>
            <a:r>
              <a:rPr lang="en-US" i="1" dirty="0" err="1">
                <a:solidFill>
                  <a:srgbClr val="C00000"/>
                </a:solidFill>
              </a:rPr>
              <a:t>không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tìm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thấy</a:t>
            </a:r>
            <a:r>
              <a:rPr lang="en-US" i="1" dirty="0">
                <a:solidFill>
                  <a:srgbClr val="C00000"/>
                </a:solidFill>
              </a:rPr>
              <a:t> x </a:t>
            </a:r>
            <a:r>
              <a:rPr lang="en-US" i="1" dirty="0" err="1">
                <a:solidFill>
                  <a:srgbClr val="C00000"/>
                </a:solidFill>
              </a:rPr>
              <a:t>trong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danh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sách</a:t>
            </a:r>
            <a:r>
              <a:rPr lang="en-US" i="1" dirty="0">
                <a:solidFill>
                  <a:srgbClr val="C00000"/>
                </a:solidFill>
              </a:rPr>
              <a:t> a;</a:t>
            </a:r>
            <a:endParaRPr lang="en-US" sz="2100" i="1" dirty="0">
              <a:solidFill>
                <a:srgbClr val="C00000"/>
              </a:solidFill>
            </a:endParaRPr>
          </a:p>
          <a:p>
            <a:r>
              <a:rPr lang="en-US" sz="21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100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C15E90-2D25-4F0E-BA9F-6382335D4775}"/>
              </a:ext>
            </a:extLst>
          </p:cNvPr>
          <p:cNvSpPr txBox="1">
            <a:spLocks/>
          </p:cNvSpPr>
          <p:nvPr/>
        </p:nvSpPr>
        <p:spPr>
          <a:xfrm>
            <a:off x="1676400" y="533400"/>
            <a:ext cx="74676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TÌM KIẾM</a:t>
            </a:r>
          </a:p>
          <a:p>
            <a:pPr algn="r">
              <a:defRPr/>
            </a:pPr>
            <a:r>
              <a:rPr lang="en-US" altLang="zh-TW" sz="4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NHỊ PHÂN</a:t>
            </a:r>
            <a:endParaRPr lang="zh-TW" altLang="en-US" sz="4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722" y="1170016"/>
            <a:ext cx="7421336" cy="783800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2700" b="1" dirty="0">
                <a:ln/>
                <a:solidFill>
                  <a:schemeClr val="accent4"/>
                </a:solidFill>
              </a:rPr>
              <a:t>ĐỘ PHỨC TẠP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101</a:t>
            </a:fld>
            <a:endParaRPr lang="en-US"/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F36D58E3-FC59-4C21-AB9D-2F9B8CB30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070448"/>
              </p:ext>
            </p:extLst>
          </p:nvPr>
        </p:nvGraphicFramePr>
        <p:xfrm>
          <a:off x="781723" y="1990556"/>
          <a:ext cx="7421336" cy="3106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8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3362149"/>
                    </a:ext>
                  </a:extLst>
                </a:gridCol>
              </a:tblGrid>
              <a:tr h="776633"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>
                          <a:solidFill>
                            <a:schemeClr val="bg1"/>
                          </a:solidFill>
                          <a:latin typeface="+mj-lt"/>
                        </a:rPr>
                        <a:t>TR</a:t>
                      </a:r>
                      <a:r>
                        <a:rPr lang="vi-VN" sz="2700" b="1" dirty="0">
                          <a:solidFill>
                            <a:schemeClr val="bg1"/>
                          </a:solidFill>
                          <a:latin typeface="+mj-lt"/>
                        </a:rPr>
                        <a:t>Ư</a:t>
                      </a:r>
                      <a:r>
                        <a:rPr lang="en-US" sz="2700" b="1" dirty="0">
                          <a:solidFill>
                            <a:schemeClr val="bg1"/>
                          </a:solidFill>
                          <a:latin typeface="+mj-lt"/>
                        </a:rPr>
                        <a:t>ỜNG HỢP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>
                          <a:solidFill>
                            <a:schemeClr val="bg1"/>
                          </a:solidFill>
                          <a:latin typeface="+mj-lt"/>
                        </a:rPr>
                        <a:t>ĐỘ PHỨC TẠP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633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chemeClr val="tx1"/>
                          </a:solidFill>
                        </a:rPr>
                        <a:t>Tr</a:t>
                      </a:r>
                      <a:r>
                        <a:rPr lang="vi-VN" sz="2700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2700" dirty="0" err="1">
                          <a:solidFill>
                            <a:schemeClr val="tx1"/>
                          </a:solidFill>
                        </a:rPr>
                        <a:t>ờng</a:t>
                      </a:r>
                      <a:r>
                        <a:rPr lang="en-US" sz="2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700" dirty="0" err="1">
                          <a:solidFill>
                            <a:schemeClr val="tx1"/>
                          </a:solidFill>
                        </a:rPr>
                        <a:t>hợp</a:t>
                      </a:r>
                      <a:r>
                        <a:rPr lang="en-US" sz="2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700" dirty="0" err="1">
                          <a:solidFill>
                            <a:schemeClr val="tx1"/>
                          </a:solidFill>
                        </a:rPr>
                        <a:t>tốt</a:t>
                      </a:r>
                      <a:r>
                        <a:rPr lang="en-US" sz="2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700" dirty="0" err="1">
                          <a:solidFill>
                            <a:schemeClr val="tx1"/>
                          </a:solidFill>
                        </a:rPr>
                        <a:t>nhất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633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chemeClr val="tx1"/>
                          </a:solidFill>
                        </a:rPr>
                        <a:t>Tr</a:t>
                      </a:r>
                      <a:r>
                        <a:rPr lang="vi-VN" sz="2700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2700" dirty="0" err="1">
                          <a:solidFill>
                            <a:schemeClr val="tx1"/>
                          </a:solidFill>
                        </a:rPr>
                        <a:t>ờng</a:t>
                      </a:r>
                      <a:r>
                        <a:rPr lang="en-US" sz="2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700" dirty="0" err="1">
                          <a:solidFill>
                            <a:schemeClr val="tx1"/>
                          </a:solidFill>
                        </a:rPr>
                        <a:t>hợp</a:t>
                      </a:r>
                      <a:r>
                        <a:rPr lang="en-US" sz="2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700" dirty="0" err="1">
                          <a:solidFill>
                            <a:schemeClr val="tx1"/>
                          </a:solidFill>
                        </a:rPr>
                        <a:t>xấu</a:t>
                      </a:r>
                      <a:r>
                        <a:rPr lang="en-US" sz="2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700" dirty="0" err="1">
                          <a:solidFill>
                            <a:schemeClr val="tx1"/>
                          </a:solidFill>
                        </a:rPr>
                        <a:t>nhất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dirty="0">
                          <a:solidFill>
                            <a:schemeClr val="tx1"/>
                          </a:solidFill>
                        </a:rPr>
                        <a:t>O(log n)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6633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chemeClr val="tx1"/>
                          </a:solidFill>
                        </a:rPr>
                        <a:t>Tr</a:t>
                      </a:r>
                      <a:r>
                        <a:rPr lang="vi-VN" sz="2700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2700" dirty="0" err="1">
                          <a:solidFill>
                            <a:schemeClr val="tx1"/>
                          </a:solidFill>
                        </a:rPr>
                        <a:t>ờng</a:t>
                      </a:r>
                      <a:r>
                        <a:rPr lang="en-US" sz="2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700" dirty="0" err="1">
                          <a:solidFill>
                            <a:schemeClr val="tx1"/>
                          </a:solidFill>
                        </a:rPr>
                        <a:t>hợp</a:t>
                      </a:r>
                      <a:r>
                        <a:rPr lang="en-US" sz="2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700" dirty="0" err="1">
                          <a:solidFill>
                            <a:schemeClr val="tx1"/>
                          </a:solidFill>
                        </a:rPr>
                        <a:t>trung</a:t>
                      </a:r>
                      <a:r>
                        <a:rPr lang="en-US" sz="2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700" dirty="0" err="1">
                          <a:solidFill>
                            <a:schemeClr val="tx1"/>
                          </a:solidFill>
                        </a:rPr>
                        <a:t>bình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dirty="0">
                          <a:solidFill>
                            <a:schemeClr val="tx1"/>
                          </a:solidFill>
                        </a:rPr>
                        <a:t>O(log n)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74437122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38F2E62-BFA2-4A87-976C-238074455031}"/>
              </a:ext>
            </a:extLst>
          </p:cNvPr>
          <p:cNvSpPr txBox="1">
            <a:spLocks/>
          </p:cNvSpPr>
          <p:nvPr/>
        </p:nvSpPr>
        <p:spPr>
          <a:xfrm>
            <a:off x="2924674" y="5133827"/>
            <a:ext cx="3440726" cy="55415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 err="1"/>
              <a:t>Độ</a:t>
            </a:r>
            <a:r>
              <a:rPr lang="en-US" sz="1950" dirty="0"/>
              <a:t> </a:t>
            </a:r>
            <a:r>
              <a:rPr lang="en-US" sz="1950" dirty="0" err="1"/>
              <a:t>phức</a:t>
            </a:r>
            <a:r>
              <a:rPr lang="en-US" sz="1950" dirty="0"/>
              <a:t> </a:t>
            </a:r>
            <a:r>
              <a:rPr lang="en-US" sz="1950" dirty="0" err="1"/>
              <a:t>tạp</a:t>
            </a:r>
            <a:r>
              <a:rPr lang="en-US" sz="1950" dirty="0"/>
              <a:t>: </a:t>
            </a:r>
            <a:r>
              <a:rPr lang="en-US" sz="2700" b="1" dirty="0"/>
              <a:t>O(log n)</a:t>
            </a:r>
            <a:endParaRPr lang="en-US" sz="195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83933E-3090-4F97-9B86-98BF15C8042E}"/>
              </a:ext>
            </a:extLst>
          </p:cNvPr>
          <p:cNvSpPr txBox="1">
            <a:spLocks/>
          </p:cNvSpPr>
          <p:nvPr/>
        </p:nvSpPr>
        <p:spPr>
          <a:xfrm>
            <a:off x="1676400" y="533400"/>
            <a:ext cx="74676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TÌM KIẾM</a:t>
            </a:r>
          </a:p>
          <a:p>
            <a:pPr algn="r">
              <a:defRPr/>
            </a:pPr>
            <a:r>
              <a:rPr lang="en-US" altLang="zh-TW" sz="4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NHỊ PHÂN</a:t>
            </a:r>
            <a:endParaRPr lang="zh-TW" altLang="en-US" sz="4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7260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D:\Desktop\HaoLee\Profile\DH Mo\CTDL\IMG\149042-636270893746801661-16x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1" y="0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 flipH="1">
            <a:off x="0" y="1535574"/>
            <a:ext cx="9144000" cy="21220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8200" y="1873312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– TỔNG KẾT</a:t>
            </a:r>
          </a:p>
          <a:p>
            <a:r>
              <a:rPr lang="en-US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3</a:t>
            </a:r>
            <a:endParaRPr lang="en-GB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2051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1646237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altLang="zh-TW" dirty="0">
              <a:latin typeface="Tahoma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236E55-0305-4F03-A539-546C6F8E2A70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F55AE9-BC08-476E-9CA4-95AD208F55DB}"/>
              </a:ext>
            </a:extLst>
          </p:cNvPr>
          <p:cNvSpPr txBox="1">
            <a:spLocks/>
          </p:cNvSpPr>
          <p:nvPr/>
        </p:nvSpPr>
        <p:spPr>
          <a:xfrm>
            <a:off x="706773" y="1674385"/>
            <a:ext cx="7980027" cy="39304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indent="-731520"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thứ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thuật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toán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xếp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thứ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tự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nội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bày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: </a:t>
            </a:r>
            <a:r>
              <a:rPr lang="en-US" sz="2800" i="1" dirty="0"/>
              <a:t>Selection Sort, Insertion Sort, Interchange Sort, Bubble Sort, Quick Sort, Heap Sort. </a:t>
            </a:r>
          </a:p>
          <a:p>
            <a:pPr marL="731520" indent="-731520"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 dirty="0"/>
          </a:p>
          <a:p>
            <a:pPr marL="731520" indent="-731520"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800" dirty="0" err="1">
                <a:solidFill>
                  <a:srgbClr val="FF0000"/>
                </a:solidFill>
              </a:rPr>
              <a:t>Thuật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toán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tìm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kiếm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tuần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nhị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148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39" y="2724860"/>
            <a:ext cx="8075210" cy="2947847"/>
          </a:xfrm>
        </p:spPr>
        <p:txBody>
          <a:bodyPr>
            <a:normAutofit/>
          </a:bodyPr>
          <a:lstStyle/>
          <a:p>
            <a:pPr marL="3429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104</a:t>
            </a:fld>
            <a:endParaRPr lang="en-US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A07F2FD4-C008-467B-868B-C7AED46069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681147"/>
              </p:ext>
            </p:extLst>
          </p:nvPr>
        </p:nvGraphicFramePr>
        <p:xfrm>
          <a:off x="-4449" y="2231231"/>
          <a:ext cx="4471673" cy="3370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8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895">
                  <a:extLst>
                    <a:ext uri="{9D8B030D-6E8A-4147-A177-3AD203B41FA5}">
                      <a16:colId xmlns:a16="http://schemas.microsoft.com/office/drawing/2014/main" val="413362149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+mj-lt"/>
                        </a:rPr>
                        <a:t>THUẬT TOÁN SẮP XẾP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+mj-lt"/>
                        </a:rPr>
                        <a:t>ĐỘ PHỨC TẠP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593">
                <a:tc>
                  <a:txBody>
                    <a:bodyPr/>
                    <a:lstStyle/>
                    <a:p>
                      <a:pPr algn="l"/>
                      <a:r>
                        <a:rPr lang="en-US" sz="2100" dirty="0" err="1">
                          <a:solidFill>
                            <a:schemeClr val="tx1"/>
                          </a:solidFill>
                        </a:rPr>
                        <a:t>SelectionSort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O(n</a:t>
                      </a:r>
                      <a:r>
                        <a:rPr lang="en-US" sz="21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1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593">
                <a:tc>
                  <a:txBody>
                    <a:bodyPr/>
                    <a:lstStyle/>
                    <a:p>
                      <a:pPr algn="l"/>
                      <a:r>
                        <a:rPr lang="en-US" sz="2100" dirty="0" err="1">
                          <a:solidFill>
                            <a:schemeClr val="tx1"/>
                          </a:solidFill>
                        </a:rPr>
                        <a:t>InsertionSort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O(n</a:t>
                      </a:r>
                      <a:r>
                        <a:rPr lang="en-US" sz="21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1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593">
                <a:tc>
                  <a:txBody>
                    <a:bodyPr/>
                    <a:lstStyle/>
                    <a:p>
                      <a:pPr algn="l"/>
                      <a:r>
                        <a:rPr lang="en-US" sz="2100" dirty="0" err="1">
                          <a:solidFill>
                            <a:schemeClr val="tx1"/>
                          </a:solidFill>
                        </a:rPr>
                        <a:t>InterchangeSort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O(n</a:t>
                      </a:r>
                      <a:r>
                        <a:rPr lang="en-US" sz="21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1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74437122"/>
                  </a:ext>
                </a:extLst>
              </a:tr>
              <a:tr h="443593">
                <a:tc>
                  <a:txBody>
                    <a:bodyPr/>
                    <a:lstStyle/>
                    <a:p>
                      <a:pPr algn="l"/>
                      <a:r>
                        <a:rPr lang="en-US" sz="2100" dirty="0" err="1">
                          <a:solidFill>
                            <a:schemeClr val="tx1"/>
                          </a:solidFill>
                        </a:rPr>
                        <a:t>BubbleSort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O(n</a:t>
                      </a:r>
                      <a:r>
                        <a:rPr lang="en-US" sz="21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1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79641858"/>
                  </a:ext>
                </a:extLst>
              </a:tr>
              <a:tr h="443593">
                <a:tc>
                  <a:txBody>
                    <a:bodyPr/>
                    <a:lstStyle/>
                    <a:p>
                      <a:pPr algn="l"/>
                      <a:r>
                        <a:rPr lang="en-US" sz="2100" dirty="0" err="1">
                          <a:solidFill>
                            <a:schemeClr val="tx1"/>
                          </a:solidFill>
                        </a:rPr>
                        <a:t>QuickSort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O(n log n</a:t>
                      </a:r>
                      <a:r>
                        <a:rPr lang="en-US" sz="21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02838216"/>
                  </a:ext>
                </a:extLst>
              </a:tr>
              <a:tr h="443593">
                <a:tc>
                  <a:txBody>
                    <a:bodyPr/>
                    <a:lstStyle/>
                    <a:p>
                      <a:pPr algn="l"/>
                      <a:r>
                        <a:rPr lang="en-US" sz="2100" dirty="0" err="1">
                          <a:solidFill>
                            <a:schemeClr val="tx1"/>
                          </a:solidFill>
                        </a:rPr>
                        <a:t>HeapSort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O(n log n</a:t>
                      </a:r>
                      <a:r>
                        <a:rPr lang="en-US" sz="21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58769736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A6B4049D-377B-4E8D-B937-5ACC52F980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059649"/>
              </p:ext>
            </p:extLst>
          </p:nvPr>
        </p:nvGraphicFramePr>
        <p:xfrm>
          <a:off x="4571999" y="2231230"/>
          <a:ext cx="4471673" cy="1595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8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895">
                  <a:extLst>
                    <a:ext uri="{9D8B030D-6E8A-4147-A177-3AD203B41FA5}">
                      <a16:colId xmlns:a16="http://schemas.microsoft.com/office/drawing/2014/main" val="413362149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+mj-lt"/>
                        </a:rPr>
                        <a:t>THUẬT TOÁN TÌM KIẾM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+mj-lt"/>
                        </a:rPr>
                        <a:t>ĐỘ PHỨC TẠP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593">
                <a:tc>
                  <a:txBody>
                    <a:bodyPr/>
                    <a:lstStyle/>
                    <a:p>
                      <a:pPr algn="l"/>
                      <a:r>
                        <a:rPr lang="en-US" sz="2100" dirty="0" err="1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100" dirty="0" err="1">
                          <a:solidFill>
                            <a:schemeClr val="tx1"/>
                          </a:solidFill>
                        </a:rPr>
                        <a:t>kiếm</a:t>
                      </a:r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100" dirty="0" err="1">
                          <a:solidFill>
                            <a:schemeClr val="tx1"/>
                          </a:solidFill>
                        </a:rPr>
                        <a:t>tuần</a:t>
                      </a:r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100" dirty="0" err="1">
                          <a:solidFill>
                            <a:schemeClr val="tx1"/>
                          </a:solidFill>
                        </a:rPr>
                        <a:t>tự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O(n</a:t>
                      </a:r>
                      <a:r>
                        <a:rPr lang="en-US" sz="21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593">
                <a:tc>
                  <a:txBody>
                    <a:bodyPr/>
                    <a:lstStyle/>
                    <a:p>
                      <a:pPr algn="l"/>
                      <a:r>
                        <a:rPr lang="en-US" sz="2100" dirty="0" err="1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100" dirty="0" err="1">
                          <a:solidFill>
                            <a:schemeClr val="tx1"/>
                          </a:solidFill>
                        </a:rPr>
                        <a:t>kiếm</a:t>
                      </a:r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100" dirty="0" err="1">
                          <a:solidFill>
                            <a:schemeClr val="tx1"/>
                          </a:solidFill>
                        </a:rPr>
                        <a:t>nhị</a:t>
                      </a:r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100" dirty="0" err="1">
                          <a:solidFill>
                            <a:schemeClr val="tx1"/>
                          </a:solidFill>
                        </a:rPr>
                        <a:t>phân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O(log n</a:t>
                      </a:r>
                      <a:r>
                        <a:rPr lang="en-US" sz="21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8FDA8FEE-2B26-4D41-AAF6-CF05ADD0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7800"/>
            <a:ext cx="9143999" cy="713805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700" b="1" dirty="0">
                <a:ln/>
                <a:solidFill>
                  <a:schemeClr val="accent4"/>
                </a:solidFill>
              </a:rPr>
              <a:t>ĐỘ PHỨC TẠP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CCDEC9-595B-44DD-9A4D-859480C7D471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–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87515083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12D2CC-316D-4EDC-BFAB-758B74BC1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"/>
            <a:ext cx="9182100" cy="63509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H="1">
            <a:off x="0" y="1535574"/>
            <a:ext cx="9144000" cy="18934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8200" y="1873312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3.4- </a:t>
            </a:r>
            <a:r>
              <a:rPr lang="en-US" sz="4000" dirty="0" err="1">
                <a:solidFill>
                  <a:srgbClr val="0070C0"/>
                </a:solidFill>
              </a:rPr>
              <a:t>Bài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tập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rèn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 err="1">
                <a:solidFill>
                  <a:srgbClr val="0070C0"/>
                </a:solidFill>
              </a:rPr>
              <a:t>luyện</a:t>
            </a:r>
            <a:endParaRPr lang="en-US" sz="4000" dirty="0">
              <a:solidFill>
                <a:srgbClr val="0070C0"/>
              </a:solidFill>
            </a:endParaRPr>
          </a:p>
          <a:p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3</a:t>
            </a:r>
            <a:endParaRPr lang="en-GB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8616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0" y="335756"/>
            <a:ext cx="6553200" cy="1219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3.4 -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4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 HỎI</a:t>
            </a:r>
            <a:endParaRPr lang="zh-TW" altLang="en-US" sz="4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1646237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altLang="zh-TW" dirty="0">
              <a:latin typeface="Tahoma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B75A06-A1F2-42CE-A8EA-8A4546AEE892}"/>
              </a:ext>
            </a:extLst>
          </p:cNvPr>
          <p:cNvSpPr txBox="1">
            <a:spLocks/>
          </p:cNvSpPr>
          <p:nvPr/>
        </p:nvSpPr>
        <p:spPr>
          <a:xfrm>
            <a:off x="457200" y="1828800"/>
            <a:ext cx="8382000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500" b="1" dirty="0" err="1">
                <a:solidFill>
                  <a:srgbClr val="0070C0"/>
                </a:solidFill>
              </a:rPr>
              <a:t>Câu</a:t>
            </a:r>
            <a:r>
              <a:rPr lang="en-US" sz="2500" b="1" dirty="0">
                <a:solidFill>
                  <a:srgbClr val="0070C0"/>
                </a:solidFill>
              </a:rPr>
              <a:t> 1: </a:t>
            </a:r>
            <a:r>
              <a:rPr lang="en-US" sz="2500" dirty="0" err="1"/>
              <a:t>Trong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ph</a:t>
            </a:r>
            <a:r>
              <a:rPr lang="vi-VN" sz="2500" dirty="0"/>
              <a:t>ư</a:t>
            </a:r>
            <a:r>
              <a:rPr lang="en-US" sz="2500" dirty="0" err="1"/>
              <a:t>ơng</a:t>
            </a:r>
            <a:r>
              <a:rPr lang="en-US" sz="2500" dirty="0"/>
              <a:t> </a:t>
            </a:r>
            <a:r>
              <a:rPr lang="en-US" sz="2500" dirty="0" err="1"/>
              <a:t>pháp</a:t>
            </a:r>
            <a:r>
              <a:rPr lang="en-US" sz="2500" dirty="0"/>
              <a:t> </a:t>
            </a:r>
            <a:r>
              <a:rPr lang="en-US" sz="2500" dirty="0" err="1"/>
              <a:t>xếp</a:t>
            </a:r>
            <a:r>
              <a:rPr lang="en-US" sz="2500" dirty="0"/>
              <a:t> </a:t>
            </a:r>
            <a:r>
              <a:rPr lang="en-US" sz="2500" dirty="0" err="1"/>
              <a:t>thứ</a:t>
            </a:r>
            <a:r>
              <a:rPr lang="en-US" sz="2500" dirty="0"/>
              <a:t> </a:t>
            </a:r>
            <a:r>
              <a:rPr lang="en-US" sz="2500" dirty="0" err="1"/>
              <a:t>tự</a:t>
            </a:r>
            <a:r>
              <a:rPr lang="en-US" sz="2500" dirty="0"/>
              <a:t> </a:t>
            </a:r>
            <a:r>
              <a:rPr lang="en-US" sz="2500" dirty="0" err="1"/>
              <a:t>đã</a:t>
            </a:r>
            <a:r>
              <a:rPr lang="en-US" sz="2500" dirty="0"/>
              <a:t> </a:t>
            </a:r>
            <a:r>
              <a:rPr lang="en-US" sz="2500" dirty="0" err="1"/>
              <a:t>học</a:t>
            </a:r>
            <a:r>
              <a:rPr lang="en-US" sz="2500" dirty="0"/>
              <a:t>, </a:t>
            </a:r>
            <a:r>
              <a:rPr lang="en-US" sz="2500" dirty="0" err="1"/>
              <a:t>ph</a:t>
            </a:r>
            <a:r>
              <a:rPr lang="vi-VN" sz="2500" dirty="0"/>
              <a:t>ư</a:t>
            </a:r>
            <a:r>
              <a:rPr lang="en-US" sz="2500" dirty="0" err="1"/>
              <a:t>ơng</a:t>
            </a:r>
            <a:r>
              <a:rPr lang="en-US" sz="2500" dirty="0"/>
              <a:t> </a:t>
            </a:r>
            <a:r>
              <a:rPr lang="en-US" sz="2500" dirty="0" err="1"/>
              <a:t>pháp</a:t>
            </a:r>
            <a:r>
              <a:rPr lang="en-US" sz="2500" dirty="0"/>
              <a:t> </a:t>
            </a:r>
            <a:r>
              <a:rPr lang="en-US" sz="2500" dirty="0" err="1"/>
              <a:t>nào</a:t>
            </a:r>
            <a:r>
              <a:rPr lang="en-US" sz="2500" dirty="0"/>
              <a:t> </a:t>
            </a:r>
            <a:r>
              <a:rPr lang="en-US" sz="2500" dirty="0" err="1"/>
              <a:t>tối</a:t>
            </a:r>
            <a:r>
              <a:rPr lang="en-US" sz="2500" dirty="0"/>
              <a:t> </a:t>
            </a:r>
            <a:r>
              <a:rPr lang="vi-VN" sz="2500" dirty="0"/>
              <a:t>ư</a:t>
            </a:r>
            <a:r>
              <a:rPr lang="en-US" sz="2500" dirty="0"/>
              <a:t>u </a:t>
            </a:r>
            <a:r>
              <a:rPr lang="en-US" sz="2500" dirty="0" err="1"/>
              <a:t>nhất</a:t>
            </a:r>
            <a:r>
              <a:rPr lang="en-US" sz="2500" dirty="0"/>
              <a:t>,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kém</a:t>
            </a:r>
            <a:r>
              <a:rPr lang="en-US" sz="2500" dirty="0"/>
              <a:t> </a:t>
            </a:r>
            <a:r>
              <a:rPr lang="en-US" sz="2500" dirty="0" err="1"/>
              <a:t>tối</a:t>
            </a:r>
            <a:r>
              <a:rPr lang="en-US" sz="2500" dirty="0"/>
              <a:t> </a:t>
            </a:r>
            <a:r>
              <a:rPr lang="vi-VN" sz="2500" dirty="0"/>
              <a:t>ư</a:t>
            </a:r>
            <a:r>
              <a:rPr lang="en-US" sz="2500" dirty="0"/>
              <a:t>u </a:t>
            </a:r>
            <a:r>
              <a:rPr lang="en-US" sz="2500" dirty="0" err="1"/>
              <a:t>nhất</a:t>
            </a:r>
            <a:r>
              <a:rPr lang="en-US" sz="2500" dirty="0"/>
              <a:t>? </a:t>
            </a:r>
            <a:r>
              <a:rPr lang="en-US" sz="2500" dirty="0" err="1"/>
              <a:t>Tại</a:t>
            </a:r>
            <a:r>
              <a:rPr lang="en-US" sz="2500" dirty="0"/>
              <a:t> </a:t>
            </a:r>
            <a:r>
              <a:rPr lang="en-US" sz="2500" dirty="0" err="1"/>
              <a:t>sao</a:t>
            </a:r>
            <a:r>
              <a:rPr lang="en-US" sz="2500" dirty="0"/>
              <a:t>?</a:t>
            </a:r>
            <a:endParaRPr lang="en-US" sz="2500" b="1" dirty="0">
              <a:solidFill>
                <a:srgbClr val="0070C0"/>
              </a:solidFill>
            </a:endParaRPr>
          </a:p>
          <a:p>
            <a:pPr marL="731484" indent="-731484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500" b="1" dirty="0" err="1">
                <a:solidFill>
                  <a:srgbClr val="0070C0"/>
                </a:solidFill>
              </a:rPr>
              <a:t>Câu</a:t>
            </a:r>
            <a:r>
              <a:rPr lang="en-US" sz="2500" b="1" dirty="0">
                <a:solidFill>
                  <a:srgbClr val="0070C0"/>
                </a:solidFill>
              </a:rPr>
              <a:t> 2: </a:t>
            </a:r>
            <a:r>
              <a:rPr lang="en-US" sz="2500" dirty="0" err="1"/>
              <a:t>Trong</a:t>
            </a:r>
            <a:r>
              <a:rPr lang="en-US" sz="2500" dirty="0"/>
              <a:t> 2 </a:t>
            </a:r>
            <a:r>
              <a:rPr lang="en-US" sz="2500" dirty="0" err="1"/>
              <a:t>ph</a:t>
            </a:r>
            <a:r>
              <a:rPr lang="vi-VN" sz="2500" dirty="0"/>
              <a:t>ư</a:t>
            </a:r>
            <a:r>
              <a:rPr lang="en-US" sz="2500" dirty="0" err="1"/>
              <a:t>ơng</a:t>
            </a:r>
            <a:r>
              <a:rPr lang="en-US" sz="2500" dirty="0"/>
              <a:t> </a:t>
            </a:r>
            <a:r>
              <a:rPr lang="en-US" sz="2500" dirty="0" err="1"/>
              <a:t>pháp</a:t>
            </a:r>
            <a:r>
              <a:rPr lang="en-US" sz="2500" dirty="0"/>
              <a:t> </a:t>
            </a:r>
            <a:r>
              <a:rPr lang="en-US" sz="2500" dirty="0" err="1"/>
              <a:t>tìm</a:t>
            </a:r>
            <a:r>
              <a:rPr lang="en-US" sz="2500" dirty="0"/>
              <a:t> </a:t>
            </a:r>
            <a:r>
              <a:rPr lang="en-US" sz="2500" dirty="0" err="1"/>
              <a:t>kiếm</a:t>
            </a:r>
            <a:r>
              <a:rPr lang="en-US" sz="2500" dirty="0"/>
              <a:t> </a:t>
            </a:r>
            <a:r>
              <a:rPr lang="en-US" sz="2500" dirty="0" err="1"/>
              <a:t>đã</a:t>
            </a:r>
            <a:r>
              <a:rPr lang="en-US" sz="2500" dirty="0"/>
              <a:t> </a:t>
            </a:r>
            <a:r>
              <a:rPr lang="en-US" sz="2500" dirty="0" err="1"/>
              <a:t>học</a:t>
            </a:r>
            <a:r>
              <a:rPr lang="en-US" sz="2500" dirty="0"/>
              <a:t>, tr</a:t>
            </a:r>
            <a:r>
              <a:rPr lang="vi-VN" sz="2500" dirty="0"/>
              <a:t>ư</a:t>
            </a:r>
            <a:r>
              <a:rPr lang="en-US" sz="2500" dirty="0" err="1"/>
              <a:t>ờng</a:t>
            </a:r>
            <a:r>
              <a:rPr lang="en-US" sz="2500" dirty="0"/>
              <a:t> </a:t>
            </a:r>
            <a:r>
              <a:rPr lang="en-US" sz="2500" dirty="0" err="1"/>
              <a:t>hợp</a:t>
            </a:r>
            <a:r>
              <a:rPr lang="en-US" sz="2500" dirty="0"/>
              <a:t> </a:t>
            </a:r>
            <a:r>
              <a:rPr lang="en-US" sz="2500" dirty="0" err="1"/>
              <a:t>nào</a:t>
            </a:r>
            <a:r>
              <a:rPr lang="en-US" sz="2500" dirty="0"/>
              <a:t> </a:t>
            </a:r>
            <a:r>
              <a:rPr lang="en-US" sz="2500" dirty="0" err="1"/>
              <a:t>thì</a:t>
            </a:r>
            <a:r>
              <a:rPr lang="en-US" sz="2500" dirty="0"/>
              <a:t> </a:t>
            </a:r>
            <a:r>
              <a:rPr lang="en-US" sz="2500" dirty="0" err="1"/>
              <a:t>cả</a:t>
            </a:r>
            <a:r>
              <a:rPr lang="en-US" sz="2500" dirty="0"/>
              <a:t> 02 </a:t>
            </a:r>
            <a:r>
              <a:rPr lang="en-US" sz="2500" dirty="0" err="1"/>
              <a:t>ph</a:t>
            </a:r>
            <a:r>
              <a:rPr lang="vi-VN" sz="2500" dirty="0"/>
              <a:t>ư</a:t>
            </a:r>
            <a:r>
              <a:rPr lang="en-US" sz="2500" dirty="0" err="1"/>
              <a:t>ơng</a:t>
            </a:r>
            <a:r>
              <a:rPr lang="en-US" sz="2500" dirty="0"/>
              <a:t> </a:t>
            </a:r>
            <a:r>
              <a:rPr lang="en-US" sz="2500" dirty="0" err="1"/>
              <a:t>pháp</a:t>
            </a:r>
            <a:r>
              <a:rPr lang="en-US" sz="2500" dirty="0"/>
              <a:t> </a:t>
            </a:r>
            <a:r>
              <a:rPr lang="en-US" sz="2500" dirty="0" err="1"/>
              <a:t>đều</a:t>
            </a:r>
            <a:r>
              <a:rPr lang="en-US" sz="2500" dirty="0"/>
              <a:t> </a:t>
            </a:r>
            <a:r>
              <a:rPr lang="en-US" sz="2500" dirty="0" err="1"/>
              <a:t>nh</a:t>
            </a:r>
            <a:r>
              <a:rPr lang="vi-VN" sz="2500" dirty="0"/>
              <a:t>ư</a:t>
            </a:r>
            <a:r>
              <a:rPr lang="en-US" sz="2500" dirty="0"/>
              <a:t> </a:t>
            </a:r>
            <a:r>
              <a:rPr lang="en-US" sz="2500" dirty="0" err="1"/>
              <a:t>nhau</a:t>
            </a:r>
            <a:r>
              <a:rPr lang="en-US" sz="2500" dirty="0"/>
              <a:t>? </a:t>
            </a:r>
            <a:r>
              <a:rPr lang="en-US" sz="2500" dirty="0" err="1"/>
              <a:t>Giải</a:t>
            </a:r>
            <a:r>
              <a:rPr lang="en-US" sz="2500" dirty="0"/>
              <a:t> </a:t>
            </a:r>
            <a:r>
              <a:rPr lang="en-US" sz="2500" dirty="0" err="1"/>
              <a:t>thích</a:t>
            </a:r>
            <a:r>
              <a:rPr lang="en-US" sz="2500" dirty="0"/>
              <a:t> </a:t>
            </a:r>
            <a:r>
              <a:rPr lang="en-US" sz="2500" dirty="0" err="1"/>
              <a:t>tại</a:t>
            </a:r>
            <a:r>
              <a:rPr lang="en-US" sz="2500" dirty="0"/>
              <a:t> </a:t>
            </a:r>
            <a:r>
              <a:rPr lang="en-US" sz="2500" dirty="0" err="1"/>
              <a:t>sao</a:t>
            </a:r>
            <a:r>
              <a:rPr lang="en-US" sz="2500" dirty="0"/>
              <a:t>?</a:t>
            </a:r>
            <a:endParaRPr lang="en-US" sz="2500" b="1" dirty="0">
              <a:solidFill>
                <a:srgbClr val="0070C0"/>
              </a:solidFill>
            </a:endParaRPr>
          </a:p>
          <a:p>
            <a:pPr marL="731484" indent="-731484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500" b="1" dirty="0" err="1">
                <a:solidFill>
                  <a:srgbClr val="0070C0"/>
                </a:solidFill>
              </a:rPr>
              <a:t>Câu</a:t>
            </a:r>
            <a:r>
              <a:rPr lang="en-US" sz="2500" b="1" dirty="0">
                <a:solidFill>
                  <a:srgbClr val="0070C0"/>
                </a:solidFill>
              </a:rPr>
              <a:t> 3: </a:t>
            </a:r>
            <a:r>
              <a:rPr lang="en-US" sz="2500" dirty="0" err="1"/>
              <a:t>Ngoài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ph</a:t>
            </a:r>
            <a:r>
              <a:rPr lang="vi-VN" sz="2500" dirty="0"/>
              <a:t>ư</a:t>
            </a:r>
            <a:r>
              <a:rPr lang="en-US" sz="2500" dirty="0" err="1"/>
              <a:t>ơng</a:t>
            </a:r>
            <a:r>
              <a:rPr lang="en-US" sz="2500" dirty="0"/>
              <a:t> </a:t>
            </a:r>
            <a:r>
              <a:rPr lang="en-US" sz="2500" dirty="0" err="1"/>
              <a:t>pháp</a:t>
            </a:r>
            <a:r>
              <a:rPr lang="en-US" sz="2500" dirty="0"/>
              <a:t> </a:t>
            </a:r>
            <a:r>
              <a:rPr lang="en-US" sz="2500" dirty="0" err="1"/>
              <a:t>xếp</a:t>
            </a:r>
            <a:r>
              <a:rPr lang="en-US" sz="2500" dirty="0"/>
              <a:t> </a:t>
            </a:r>
            <a:r>
              <a:rPr lang="en-US" sz="2500" dirty="0" err="1"/>
              <a:t>thứ</a:t>
            </a:r>
            <a:r>
              <a:rPr lang="en-US" sz="2500" dirty="0"/>
              <a:t> </a:t>
            </a:r>
            <a:r>
              <a:rPr lang="en-US" sz="2500" dirty="0" err="1"/>
              <a:t>tự</a:t>
            </a:r>
            <a:r>
              <a:rPr lang="en-US" sz="2500" dirty="0"/>
              <a:t> </a:t>
            </a:r>
            <a:r>
              <a:rPr lang="en-US" sz="2500" dirty="0" err="1"/>
              <a:t>đã</a:t>
            </a:r>
            <a:r>
              <a:rPr lang="en-US" sz="2500" dirty="0"/>
              <a:t> </a:t>
            </a:r>
            <a:r>
              <a:rPr lang="en-US" sz="2500" dirty="0" err="1"/>
              <a:t>học</a:t>
            </a:r>
            <a:r>
              <a:rPr lang="en-US" sz="2500" dirty="0"/>
              <a:t>, </a:t>
            </a:r>
            <a:r>
              <a:rPr lang="en-US" sz="2500" dirty="0" err="1"/>
              <a:t>hãy</a:t>
            </a:r>
            <a:r>
              <a:rPr lang="en-US" sz="2500" dirty="0"/>
              <a:t> </a:t>
            </a:r>
            <a:r>
              <a:rPr lang="en-US" sz="2500" dirty="0" err="1"/>
              <a:t>tìm</a:t>
            </a:r>
            <a:r>
              <a:rPr lang="en-US" sz="2500" dirty="0"/>
              <a:t> </a:t>
            </a:r>
            <a:r>
              <a:rPr lang="en-US" sz="2500" dirty="0" err="1"/>
              <a:t>hiểu</a:t>
            </a:r>
            <a:r>
              <a:rPr lang="en-US" sz="2500" dirty="0"/>
              <a:t> </a:t>
            </a:r>
            <a:r>
              <a:rPr lang="en-US" sz="2500" dirty="0" err="1"/>
              <a:t>thêm</a:t>
            </a:r>
            <a:r>
              <a:rPr lang="en-US" sz="2500" dirty="0"/>
              <a:t> </a:t>
            </a:r>
            <a:r>
              <a:rPr lang="en-US" sz="2500" dirty="0" err="1"/>
              <a:t>một</a:t>
            </a:r>
            <a:r>
              <a:rPr lang="en-US" sz="2500" dirty="0"/>
              <a:t> </a:t>
            </a:r>
            <a:r>
              <a:rPr lang="en-US" sz="2500" dirty="0" err="1"/>
              <a:t>ph</a:t>
            </a:r>
            <a:r>
              <a:rPr lang="vi-VN" sz="2500" dirty="0"/>
              <a:t>ư</a:t>
            </a:r>
            <a:r>
              <a:rPr lang="en-US" sz="2500" dirty="0" err="1"/>
              <a:t>ơng</a:t>
            </a:r>
            <a:r>
              <a:rPr lang="en-US" sz="2500" dirty="0"/>
              <a:t> </a:t>
            </a:r>
            <a:r>
              <a:rPr lang="en-US" sz="2500" dirty="0" err="1"/>
              <a:t>pháp</a:t>
            </a:r>
            <a:r>
              <a:rPr lang="en-US" sz="2500" dirty="0"/>
              <a:t> </a:t>
            </a:r>
            <a:r>
              <a:rPr lang="en-US" sz="2500" dirty="0" err="1"/>
              <a:t>xếp</a:t>
            </a:r>
            <a:r>
              <a:rPr lang="en-US" sz="2500" dirty="0"/>
              <a:t> </a:t>
            </a:r>
            <a:r>
              <a:rPr lang="en-US" sz="2500" dirty="0" err="1"/>
              <a:t>thứ</a:t>
            </a:r>
            <a:r>
              <a:rPr lang="en-US" sz="2500" dirty="0"/>
              <a:t> </a:t>
            </a:r>
            <a:r>
              <a:rPr lang="en-US" sz="2500" dirty="0" err="1"/>
              <a:t>tự</a:t>
            </a:r>
            <a:r>
              <a:rPr lang="en-US" sz="2500" dirty="0"/>
              <a:t> </a:t>
            </a:r>
            <a:r>
              <a:rPr lang="en-US" sz="2500" dirty="0" err="1"/>
              <a:t>khác</a:t>
            </a:r>
            <a:r>
              <a:rPr lang="en-US" sz="2500" dirty="0"/>
              <a:t>, </a:t>
            </a:r>
            <a:r>
              <a:rPr lang="en-US" sz="2500" dirty="0" err="1"/>
              <a:t>giới</a:t>
            </a:r>
            <a:r>
              <a:rPr lang="en-US" sz="2500" dirty="0"/>
              <a:t> </a:t>
            </a:r>
            <a:r>
              <a:rPr lang="en-US" sz="2500" dirty="0" err="1"/>
              <a:t>thiệu</a:t>
            </a:r>
            <a:r>
              <a:rPr lang="en-US" sz="2500" dirty="0"/>
              <a:t> s</a:t>
            </a:r>
            <a:r>
              <a:rPr lang="vi-VN" sz="2500" dirty="0"/>
              <a:t>ơ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giải</a:t>
            </a:r>
            <a:r>
              <a:rPr lang="en-US" sz="2500" dirty="0"/>
              <a:t> </a:t>
            </a:r>
            <a:r>
              <a:rPr lang="en-US" sz="2500" dirty="0" err="1"/>
              <a:t>thích</a:t>
            </a:r>
            <a:r>
              <a:rPr lang="en-US" sz="2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2780052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54956"/>
            <a:ext cx="8475025" cy="502444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>
              <a:lnSpc>
                <a:spcPct val="100000"/>
              </a:lnSpc>
            </a:pPr>
            <a:r>
              <a:rPr lang="en-US" sz="2800" b="1" dirty="0" err="1">
                <a:ln/>
                <a:solidFill>
                  <a:srgbClr val="0070C0"/>
                </a:solidFill>
              </a:rPr>
              <a:t>Bài</a:t>
            </a:r>
            <a:r>
              <a:rPr lang="en-US" sz="2800" b="1" dirty="0">
                <a:ln/>
                <a:solidFill>
                  <a:srgbClr val="0070C0"/>
                </a:solidFill>
              </a:rPr>
              <a:t> 1: </a:t>
            </a:r>
            <a:r>
              <a:rPr lang="en-US" sz="2800" dirty="0" err="1">
                <a:ln/>
                <a:solidFill>
                  <a:srgbClr val="0070C0"/>
                </a:solidFill>
              </a:rPr>
              <a:t>Quản</a:t>
            </a:r>
            <a:r>
              <a:rPr lang="en-US" sz="2800" dirty="0">
                <a:ln/>
                <a:solidFill>
                  <a:srgbClr val="0070C0"/>
                </a:solidFill>
              </a:rPr>
              <a:t> </a:t>
            </a:r>
            <a:r>
              <a:rPr lang="en-US" sz="2800" dirty="0" err="1">
                <a:ln/>
                <a:solidFill>
                  <a:srgbClr val="0070C0"/>
                </a:solidFill>
              </a:rPr>
              <a:t>lý</a:t>
            </a:r>
            <a:r>
              <a:rPr lang="en-US" sz="2800" dirty="0">
                <a:ln/>
                <a:solidFill>
                  <a:srgbClr val="0070C0"/>
                </a:solidFill>
              </a:rPr>
              <a:t> </a:t>
            </a:r>
            <a:r>
              <a:rPr lang="en-US" sz="2800" dirty="0" err="1">
                <a:ln/>
                <a:solidFill>
                  <a:srgbClr val="0070C0"/>
                </a:solidFill>
              </a:rPr>
              <a:t>danh</a:t>
            </a:r>
            <a:r>
              <a:rPr lang="en-US" sz="2800" dirty="0">
                <a:ln/>
                <a:solidFill>
                  <a:srgbClr val="0070C0"/>
                </a:solidFill>
              </a:rPr>
              <a:t> </a:t>
            </a:r>
            <a:r>
              <a:rPr lang="en-US" sz="2800" dirty="0" err="1">
                <a:ln/>
                <a:solidFill>
                  <a:srgbClr val="0070C0"/>
                </a:solidFill>
              </a:rPr>
              <a:t>sách</a:t>
            </a:r>
            <a:r>
              <a:rPr lang="en-US" sz="2800" dirty="0">
                <a:ln/>
                <a:solidFill>
                  <a:srgbClr val="0070C0"/>
                </a:solidFill>
              </a:rPr>
              <a:t> </a:t>
            </a:r>
            <a:r>
              <a:rPr lang="en-US" sz="2800" dirty="0" err="1">
                <a:ln/>
                <a:solidFill>
                  <a:srgbClr val="0070C0"/>
                </a:solidFill>
              </a:rPr>
              <a:t>đặc</a:t>
            </a:r>
            <a:r>
              <a:rPr lang="en-US" sz="2800" dirty="0">
                <a:ln/>
                <a:solidFill>
                  <a:srgbClr val="0070C0"/>
                </a:solidFill>
              </a:rPr>
              <a:t> 100 </a:t>
            </a:r>
            <a:r>
              <a:rPr lang="en-US" sz="2800" dirty="0" err="1">
                <a:ln/>
                <a:solidFill>
                  <a:srgbClr val="0070C0"/>
                </a:solidFill>
              </a:rPr>
              <a:t>phần</a:t>
            </a:r>
            <a:r>
              <a:rPr lang="en-US" sz="2800" dirty="0">
                <a:ln/>
                <a:solidFill>
                  <a:srgbClr val="0070C0"/>
                </a:solidFill>
              </a:rPr>
              <a:t> </a:t>
            </a:r>
            <a:r>
              <a:rPr lang="en-US" sz="2800" dirty="0" err="1">
                <a:ln/>
                <a:solidFill>
                  <a:srgbClr val="0070C0"/>
                </a:solidFill>
              </a:rPr>
              <a:t>tử</a:t>
            </a:r>
            <a:r>
              <a:rPr lang="en-US" sz="2800" dirty="0">
                <a:ln/>
                <a:solidFill>
                  <a:srgbClr val="0070C0"/>
                </a:solidFill>
              </a:rPr>
              <a:t> </a:t>
            </a:r>
            <a:r>
              <a:rPr lang="en-US" sz="2800" dirty="0" err="1">
                <a:ln/>
                <a:solidFill>
                  <a:srgbClr val="0070C0"/>
                </a:solidFill>
              </a:rPr>
              <a:t>kiểu</a:t>
            </a:r>
            <a:r>
              <a:rPr lang="en-US" sz="2800" dirty="0">
                <a:ln/>
                <a:solidFill>
                  <a:srgbClr val="0070C0"/>
                </a:solidFill>
              </a:rPr>
              <a:t> </a:t>
            </a:r>
            <a:r>
              <a:rPr lang="en-US" sz="2800" dirty="0" err="1">
                <a:ln/>
                <a:solidFill>
                  <a:srgbClr val="0070C0"/>
                </a:solidFill>
              </a:rPr>
              <a:t>số</a:t>
            </a:r>
            <a:r>
              <a:rPr lang="en-US" sz="2800" dirty="0">
                <a:ln/>
                <a:solidFill>
                  <a:srgbClr val="0070C0"/>
                </a:solidFill>
              </a:rPr>
              <a:t> </a:t>
            </a:r>
            <a:r>
              <a:rPr lang="en-US" sz="2800" dirty="0" err="1">
                <a:ln/>
                <a:solidFill>
                  <a:srgbClr val="0070C0"/>
                </a:solidFill>
              </a:rPr>
              <a:t>nguyên</a:t>
            </a:r>
            <a:r>
              <a:rPr lang="en-US" sz="2800" dirty="0">
                <a:ln/>
                <a:solidFill>
                  <a:srgbClr val="0070C0"/>
                </a:solidFill>
              </a:rPr>
              <a:t> (int)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0796" y="2125266"/>
            <a:ext cx="8475025" cy="4231084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dirty="0"/>
              <a:t>1.1 </a:t>
            </a:r>
            <a:r>
              <a:rPr lang="en-US" sz="2100" dirty="0" err="1"/>
              <a:t>Khai</a:t>
            </a:r>
            <a:r>
              <a:rPr lang="en-US" sz="2100" dirty="0"/>
              <a:t> </a:t>
            </a:r>
            <a:r>
              <a:rPr lang="en-US" sz="2100" dirty="0" err="1"/>
              <a:t>báo</a:t>
            </a:r>
            <a:r>
              <a:rPr lang="en-US" sz="2100" dirty="0"/>
              <a:t> </a:t>
            </a:r>
            <a:r>
              <a:rPr lang="en-US" sz="2100" dirty="0" err="1"/>
              <a:t>cấu</a:t>
            </a:r>
            <a:r>
              <a:rPr lang="en-US" sz="2100" dirty="0"/>
              <a:t> </a:t>
            </a:r>
            <a:r>
              <a:rPr lang="en-US" sz="2100" dirty="0" err="1"/>
              <a:t>trúc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dirty="0"/>
              <a:t>1.2 </a:t>
            </a:r>
            <a:r>
              <a:rPr lang="en-US" sz="2100" dirty="0" err="1"/>
              <a:t>Viết</a:t>
            </a:r>
            <a:r>
              <a:rPr lang="en-US" sz="2100" dirty="0"/>
              <a:t> </a:t>
            </a:r>
            <a:r>
              <a:rPr lang="en-US" sz="2100" dirty="0" err="1"/>
              <a:t>thủ</a:t>
            </a:r>
            <a:r>
              <a:rPr lang="en-US" sz="2100" dirty="0"/>
              <a:t> </a:t>
            </a:r>
            <a:r>
              <a:rPr lang="en-US" sz="2100" dirty="0" err="1"/>
              <a:t>tục</a:t>
            </a:r>
            <a:r>
              <a:rPr lang="en-US" sz="2100" dirty="0"/>
              <a:t> </a:t>
            </a:r>
            <a:r>
              <a:rPr lang="en-US" sz="2100" dirty="0" err="1"/>
              <a:t>nhập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dirty="0"/>
              <a:t>1.3 </a:t>
            </a:r>
            <a:r>
              <a:rPr lang="en-US" sz="2100" dirty="0" err="1"/>
              <a:t>Viết</a:t>
            </a:r>
            <a:r>
              <a:rPr lang="en-US" sz="2100" dirty="0"/>
              <a:t> </a:t>
            </a:r>
            <a:r>
              <a:rPr lang="en-US" sz="2100" dirty="0" err="1"/>
              <a:t>thủ</a:t>
            </a:r>
            <a:r>
              <a:rPr lang="en-US" sz="2100" dirty="0"/>
              <a:t> </a:t>
            </a:r>
            <a:r>
              <a:rPr lang="en-US" sz="2100" dirty="0" err="1"/>
              <a:t>tục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endParaRPr lang="en-US" sz="21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dirty="0"/>
              <a:t>1.4 </a:t>
            </a:r>
            <a:r>
              <a:rPr lang="en-US" sz="2100" dirty="0" err="1"/>
              <a:t>Viết</a:t>
            </a:r>
            <a:r>
              <a:rPr lang="en-US" sz="2100" dirty="0"/>
              <a:t> </a:t>
            </a:r>
            <a:r>
              <a:rPr lang="en-US" sz="2100" dirty="0" err="1"/>
              <a:t>thủ</a:t>
            </a:r>
            <a:r>
              <a:rPr lang="en-US" sz="2100" dirty="0"/>
              <a:t> </a:t>
            </a:r>
            <a:r>
              <a:rPr lang="en-US" sz="2100" dirty="0" err="1"/>
              <a:t>tục</a:t>
            </a:r>
            <a:r>
              <a:rPr lang="en-US" sz="2100" dirty="0"/>
              <a:t> </a:t>
            </a:r>
            <a:r>
              <a:rPr lang="en-US" sz="2100" dirty="0" err="1"/>
              <a:t>sắp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</a:t>
            </a:r>
            <a:r>
              <a:rPr lang="en-US" sz="2100" dirty="0" err="1"/>
              <a:t>theo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tăng</a:t>
            </a:r>
            <a:r>
              <a:rPr lang="en-US" sz="2100" dirty="0"/>
              <a:t> </a:t>
            </a:r>
            <a:r>
              <a:rPr lang="en-US" sz="2100" dirty="0" err="1"/>
              <a:t>dần</a:t>
            </a:r>
            <a:r>
              <a:rPr lang="en-US" sz="2100" dirty="0"/>
              <a:t> </a:t>
            </a:r>
            <a:r>
              <a:rPr lang="en-US" sz="2100" dirty="0" err="1"/>
              <a:t>bằng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toán</a:t>
            </a:r>
            <a:r>
              <a:rPr lang="en-US" sz="2100" dirty="0"/>
              <a:t> </a:t>
            </a:r>
            <a:r>
              <a:rPr lang="en-US" sz="2100" dirty="0" err="1"/>
              <a:t>InsertionSort</a:t>
            </a:r>
            <a:r>
              <a:rPr lang="en-US" sz="2100" dirty="0"/>
              <a:t>. </a:t>
            </a:r>
            <a:r>
              <a:rPr lang="en-US" sz="2100" dirty="0" err="1"/>
              <a:t>Đánh</a:t>
            </a: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phức</a:t>
            </a:r>
            <a:r>
              <a:rPr lang="en-US" sz="2100" dirty="0"/>
              <a:t> </a:t>
            </a:r>
            <a:r>
              <a:rPr lang="en-US" sz="2100" dirty="0" err="1"/>
              <a:t>tạp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toán</a:t>
            </a:r>
            <a:r>
              <a:rPr lang="en-US" sz="2100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dirty="0"/>
              <a:t>1.5 </a:t>
            </a:r>
            <a:r>
              <a:rPr lang="en-US" sz="2100" dirty="0" err="1"/>
              <a:t>Viết</a:t>
            </a:r>
            <a:r>
              <a:rPr lang="en-US" sz="2100" dirty="0"/>
              <a:t> </a:t>
            </a:r>
            <a:r>
              <a:rPr lang="en-US" sz="2100" dirty="0" err="1"/>
              <a:t>thủ</a:t>
            </a:r>
            <a:r>
              <a:rPr lang="en-US" sz="2100" dirty="0"/>
              <a:t> </a:t>
            </a:r>
            <a:r>
              <a:rPr lang="en-US" sz="2100" dirty="0" err="1"/>
              <a:t>tục</a:t>
            </a:r>
            <a:r>
              <a:rPr lang="en-US" sz="2100" dirty="0"/>
              <a:t> </a:t>
            </a:r>
            <a:r>
              <a:rPr lang="en-US" sz="2100" dirty="0" err="1"/>
              <a:t>sắp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</a:t>
            </a:r>
            <a:r>
              <a:rPr lang="en-US" sz="2100" dirty="0" err="1"/>
              <a:t>theo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tăng</a:t>
            </a:r>
            <a:r>
              <a:rPr lang="en-US" sz="2100" dirty="0"/>
              <a:t> </a:t>
            </a:r>
            <a:r>
              <a:rPr lang="en-US" sz="2100" dirty="0" err="1"/>
              <a:t>dần</a:t>
            </a:r>
            <a:r>
              <a:rPr lang="en-US" sz="2100" dirty="0"/>
              <a:t> </a:t>
            </a:r>
            <a:r>
              <a:rPr lang="en-US" sz="2100" dirty="0" err="1"/>
              <a:t>bằng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toán</a:t>
            </a:r>
            <a:r>
              <a:rPr lang="en-US" sz="2100" dirty="0"/>
              <a:t> </a:t>
            </a:r>
            <a:r>
              <a:rPr lang="en-US" sz="2100" dirty="0" err="1"/>
              <a:t>SelectionSort</a:t>
            </a:r>
            <a:r>
              <a:rPr lang="en-US" sz="2100" dirty="0"/>
              <a:t>. </a:t>
            </a:r>
            <a:r>
              <a:rPr lang="en-US" sz="2100" dirty="0" err="1"/>
              <a:t>Đánh</a:t>
            </a: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phức</a:t>
            </a:r>
            <a:r>
              <a:rPr lang="en-US" sz="2100" dirty="0"/>
              <a:t> </a:t>
            </a:r>
            <a:r>
              <a:rPr lang="en-US" sz="2100" dirty="0" err="1"/>
              <a:t>tạp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toán</a:t>
            </a:r>
            <a:r>
              <a:rPr lang="en-US" sz="2100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dirty="0"/>
              <a:t>1.6 </a:t>
            </a:r>
            <a:r>
              <a:rPr lang="en-US" sz="2100" dirty="0" err="1"/>
              <a:t>Viết</a:t>
            </a:r>
            <a:r>
              <a:rPr lang="en-US" sz="2100" dirty="0"/>
              <a:t> </a:t>
            </a:r>
            <a:r>
              <a:rPr lang="en-US" sz="2100" dirty="0" err="1"/>
              <a:t>thủ</a:t>
            </a:r>
            <a:r>
              <a:rPr lang="en-US" sz="2100" dirty="0"/>
              <a:t> </a:t>
            </a:r>
            <a:r>
              <a:rPr lang="en-US" sz="2100" dirty="0" err="1"/>
              <a:t>tục</a:t>
            </a:r>
            <a:r>
              <a:rPr lang="en-US" sz="2100" dirty="0"/>
              <a:t> </a:t>
            </a:r>
            <a:r>
              <a:rPr lang="en-US" sz="2100" dirty="0" err="1"/>
              <a:t>sắp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</a:t>
            </a:r>
            <a:r>
              <a:rPr lang="en-US" sz="2100" dirty="0" err="1"/>
              <a:t>theo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tăng</a:t>
            </a:r>
            <a:r>
              <a:rPr lang="en-US" sz="2100" dirty="0"/>
              <a:t> </a:t>
            </a:r>
            <a:r>
              <a:rPr lang="en-US" sz="2100" dirty="0" err="1"/>
              <a:t>dần</a:t>
            </a:r>
            <a:r>
              <a:rPr lang="en-US" sz="2100" dirty="0"/>
              <a:t> </a:t>
            </a:r>
            <a:r>
              <a:rPr lang="en-US" sz="2100" dirty="0" err="1"/>
              <a:t>bằng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toán</a:t>
            </a:r>
            <a:r>
              <a:rPr lang="en-US" sz="2100" dirty="0"/>
              <a:t> </a:t>
            </a:r>
            <a:r>
              <a:rPr lang="en-US" sz="2100" dirty="0" err="1"/>
              <a:t>InterchangeSort</a:t>
            </a:r>
            <a:r>
              <a:rPr lang="en-US" sz="2100" dirty="0"/>
              <a:t>. </a:t>
            </a:r>
            <a:r>
              <a:rPr lang="en-US" sz="2100" dirty="0" err="1"/>
              <a:t>Đánh</a:t>
            </a: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phức</a:t>
            </a:r>
            <a:r>
              <a:rPr lang="en-US" sz="2100" dirty="0"/>
              <a:t> </a:t>
            </a:r>
            <a:r>
              <a:rPr lang="en-US" sz="2100" dirty="0" err="1"/>
              <a:t>tạp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toán</a:t>
            </a:r>
            <a:r>
              <a:rPr lang="en-US" sz="2100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5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5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5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5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107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4CF565-8A52-4824-8FCA-A9A8DE0D7697}"/>
              </a:ext>
            </a:extLst>
          </p:cNvPr>
          <p:cNvSpPr txBox="1">
            <a:spLocks/>
          </p:cNvSpPr>
          <p:nvPr/>
        </p:nvSpPr>
        <p:spPr>
          <a:xfrm>
            <a:off x="2286000" y="335756"/>
            <a:ext cx="6858000" cy="1219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3.4 -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pPr algn="r">
              <a:lnSpc>
                <a:spcPct val="150000"/>
              </a:lnSpc>
              <a:defRPr/>
            </a:pPr>
            <a:r>
              <a:rPr lang="en-US" altLang="zh-TW" sz="4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THỰC HÀNH</a:t>
            </a:r>
            <a:endParaRPr lang="zh-TW" altLang="en-US" sz="4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5702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28831" y="1554957"/>
            <a:ext cx="8686337" cy="4801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75" dirty="0"/>
              <a:t>1.7 </a:t>
            </a:r>
            <a:r>
              <a:rPr lang="en-US" sz="1875" dirty="0" err="1"/>
              <a:t>Viết</a:t>
            </a:r>
            <a:r>
              <a:rPr lang="en-US" sz="1875" dirty="0"/>
              <a:t> </a:t>
            </a:r>
            <a:r>
              <a:rPr lang="en-US" sz="1875" dirty="0" err="1"/>
              <a:t>thủ</a:t>
            </a:r>
            <a:r>
              <a:rPr lang="en-US" sz="1875" dirty="0"/>
              <a:t> </a:t>
            </a:r>
            <a:r>
              <a:rPr lang="en-US" sz="1875" dirty="0" err="1"/>
              <a:t>tục</a:t>
            </a:r>
            <a:r>
              <a:rPr lang="en-US" sz="1875" dirty="0"/>
              <a:t> </a:t>
            </a:r>
            <a:r>
              <a:rPr lang="en-US" sz="1875" dirty="0" err="1"/>
              <a:t>sắp</a:t>
            </a:r>
            <a:r>
              <a:rPr lang="en-US" sz="1875" dirty="0"/>
              <a:t> </a:t>
            </a:r>
            <a:r>
              <a:rPr lang="en-US" sz="1875" dirty="0" err="1"/>
              <a:t>xếp</a:t>
            </a:r>
            <a:r>
              <a:rPr lang="en-US" sz="1875" dirty="0"/>
              <a:t> </a:t>
            </a:r>
            <a:r>
              <a:rPr lang="en-US" sz="1875" dirty="0" err="1"/>
              <a:t>danh</a:t>
            </a:r>
            <a:r>
              <a:rPr lang="en-US" sz="1875" dirty="0"/>
              <a:t> </a:t>
            </a:r>
            <a:r>
              <a:rPr lang="en-US" sz="1875" dirty="0" err="1"/>
              <a:t>sách</a:t>
            </a:r>
            <a:r>
              <a:rPr lang="en-US" sz="1875" dirty="0"/>
              <a:t> </a:t>
            </a:r>
            <a:r>
              <a:rPr lang="en-US" sz="1875" dirty="0" err="1"/>
              <a:t>theo</a:t>
            </a:r>
            <a:r>
              <a:rPr lang="en-US" sz="1875" dirty="0"/>
              <a:t> </a:t>
            </a:r>
            <a:r>
              <a:rPr lang="en-US" sz="1875" dirty="0" err="1"/>
              <a:t>thứ</a:t>
            </a:r>
            <a:r>
              <a:rPr lang="en-US" sz="1875" dirty="0"/>
              <a:t> </a:t>
            </a:r>
            <a:r>
              <a:rPr lang="en-US" sz="1875" dirty="0" err="1"/>
              <a:t>tự</a:t>
            </a:r>
            <a:r>
              <a:rPr lang="en-US" sz="1875" dirty="0"/>
              <a:t> </a:t>
            </a:r>
            <a:r>
              <a:rPr lang="en-US" sz="1875" dirty="0" err="1"/>
              <a:t>tăng</a:t>
            </a:r>
            <a:r>
              <a:rPr lang="en-US" sz="1875" dirty="0"/>
              <a:t> </a:t>
            </a:r>
            <a:r>
              <a:rPr lang="en-US" sz="1875" dirty="0" err="1"/>
              <a:t>dần</a:t>
            </a:r>
            <a:r>
              <a:rPr lang="en-US" sz="1875" dirty="0"/>
              <a:t> </a:t>
            </a:r>
            <a:r>
              <a:rPr lang="en-US" sz="1875" dirty="0" err="1"/>
              <a:t>bằng</a:t>
            </a:r>
            <a:r>
              <a:rPr lang="en-US" sz="1875" dirty="0"/>
              <a:t> </a:t>
            </a:r>
            <a:r>
              <a:rPr lang="en-US" sz="1875" dirty="0" err="1"/>
              <a:t>thuật</a:t>
            </a:r>
            <a:r>
              <a:rPr lang="en-US" sz="1875" dirty="0"/>
              <a:t> </a:t>
            </a:r>
            <a:r>
              <a:rPr lang="en-US" sz="1875" dirty="0" err="1"/>
              <a:t>toán</a:t>
            </a:r>
            <a:r>
              <a:rPr lang="en-US" sz="1875" dirty="0"/>
              <a:t> </a:t>
            </a:r>
            <a:r>
              <a:rPr lang="en-US" sz="1875" dirty="0" err="1"/>
              <a:t>BubbleSort</a:t>
            </a:r>
            <a:r>
              <a:rPr lang="en-US" sz="1875" dirty="0"/>
              <a:t>. </a:t>
            </a:r>
            <a:r>
              <a:rPr lang="en-US" sz="1875" dirty="0" err="1"/>
              <a:t>Đánh</a:t>
            </a:r>
            <a:r>
              <a:rPr lang="en-US" sz="1875" dirty="0"/>
              <a:t> </a:t>
            </a:r>
            <a:r>
              <a:rPr lang="en-US" sz="1875" dirty="0" err="1"/>
              <a:t>giá</a:t>
            </a:r>
            <a:r>
              <a:rPr lang="en-US" sz="1875" dirty="0"/>
              <a:t> </a:t>
            </a:r>
            <a:r>
              <a:rPr lang="en-US" sz="1875" dirty="0" err="1"/>
              <a:t>độ</a:t>
            </a:r>
            <a:r>
              <a:rPr lang="en-US" sz="1875" dirty="0"/>
              <a:t> </a:t>
            </a:r>
            <a:r>
              <a:rPr lang="en-US" sz="1875" dirty="0" err="1"/>
              <a:t>phức</a:t>
            </a:r>
            <a:r>
              <a:rPr lang="en-US" sz="1875" dirty="0"/>
              <a:t> </a:t>
            </a:r>
            <a:r>
              <a:rPr lang="en-US" sz="1875" dirty="0" err="1"/>
              <a:t>tạp</a:t>
            </a:r>
            <a:r>
              <a:rPr lang="en-US" sz="1875" dirty="0"/>
              <a:t> </a:t>
            </a:r>
            <a:r>
              <a:rPr lang="en-US" sz="1875" dirty="0" err="1"/>
              <a:t>của</a:t>
            </a:r>
            <a:r>
              <a:rPr lang="en-US" sz="1875" dirty="0"/>
              <a:t> </a:t>
            </a:r>
            <a:r>
              <a:rPr lang="en-US" sz="1875" dirty="0" err="1"/>
              <a:t>thuật</a:t>
            </a:r>
            <a:r>
              <a:rPr lang="en-US" sz="1875" dirty="0"/>
              <a:t> </a:t>
            </a:r>
            <a:r>
              <a:rPr lang="en-US" sz="1875" dirty="0" err="1"/>
              <a:t>toán</a:t>
            </a:r>
            <a:r>
              <a:rPr lang="en-US" sz="1875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75" dirty="0"/>
              <a:t>1.8 </a:t>
            </a:r>
            <a:r>
              <a:rPr lang="en-US" sz="1875" dirty="0" err="1"/>
              <a:t>Viết</a:t>
            </a:r>
            <a:r>
              <a:rPr lang="en-US" sz="1875" dirty="0"/>
              <a:t> </a:t>
            </a:r>
            <a:r>
              <a:rPr lang="en-US" sz="1875" dirty="0" err="1"/>
              <a:t>thủ</a:t>
            </a:r>
            <a:r>
              <a:rPr lang="en-US" sz="1875" dirty="0"/>
              <a:t> </a:t>
            </a:r>
            <a:r>
              <a:rPr lang="en-US" sz="1875" dirty="0" err="1"/>
              <a:t>tục</a:t>
            </a:r>
            <a:r>
              <a:rPr lang="en-US" sz="1875" dirty="0"/>
              <a:t> </a:t>
            </a:r>
            <a:r>
              <a:rPr lang="en-US" sz="1875" dirty="0" err="1"/>
              <a:t>sắp</a:t>
            </a:r>
            <a:r>
              <a:rPr lang="en-US" sz="1875" dirty="0"/>
              <a:t> </a:t>
            </a:r>
            <a:r>
              <a:rPr lang="en-US" sz="1875" dirty="0" err="1"/>
              <a:t>xếp</a:t>
            </a:r>
            <a:r>
              <a:rPr lang="en-US" sz="1875" dirty="0"/>
              <a:t> </a:t>
            </a:r>
            <a:r>
              <a:rPr lang="en-US" sz="1875" dirty="0" err="1"/>
              <a:t>danh</a:t>
            </a:r>
            <a:r>
              <a:rPr lang="en-US" sz="1875" dirty="0"/>
              <a:t> </a:t>
            </a:r>
            <a:r>
              <a:rPr lang="en-US" sz="1875" dirty="0" err="1"/>
              <a:t>sách</a:t>
            </a:r>
            <a:r>
              <a:rPr lang="en-US" sz="1875" dirty="0"/>
              <a:t> </a:t>
            </a:r>
            <a:r>
              <a:rPr lang="en-US" sz="1875" dirty="0" err="1"/>
              <a:t>theo</a:t>
            </a:r>
            <a:r>
              <a:rPr lang="en-US" sz="1875" dirty="0"/>
              <a:t> </a:t>
            </a:r>
            <a:r>
              <a:rPr lang="en-US" sz="1875" dirty="0" err="1"/>
              <a:t>thứ</a:t>
            </a:r>
            <a:r>
              <a:rPr lang="en-US" sz="1875" dirty="0"/>
              <a:t> </a:t>
            </a:r>
            <a:r>
              <a:rPr lang="en-US" sz="1875" dirty="0" err="1"/>
              <a:t>tự</a:t>
            </a:r>
            <a:r>
              <a:rPr lang="en-US" sz="1875" dirty="0"/>
              <a:t> </a:t>
            </a:r>
            <a:r>
              <a:rPr lang="en-US" sz="1875" dirty="0" err="1"/>
              <a:t>tăng</a:t>
            </a:r>
            <a:r>
              <a:rPr lang="en-US" sz="1875" dirty="0"/>
              <a:t> </a:t>
            </a:r>
            <a:r>
              <a:rPr lang="en-US" sz="1875" dirty="0" err="1"/>
              <a:t>dần</a:t>
            </a:r>
            <a:r>
              <a:rPr lang="en-US" sz="1875" dirty="0"/>
              <a:t> </a:t>
            </a:r>
            <a:r>
              <a:rPr lang="en-US" sz="1875" dirty="0" err="1"/>
              <a:t>bằng</a:t>
            </a:r>
            <a:r>
              <a:rPr lang="en-US" sz="1875" dirty="0"/>
              <a:t> </a:t>
            </a:r>
            <a:r>
              <a:rPr lang="en-US" sz="1875" dirty="0" err="1"/>
              <a:t>thuật</a:t>
            </a:r>
            <a:r>
              <a:rPr lang="en-US" sz="1875" dirty="0"/>
              <a:t> </a:t>
            </a:r>
            <a:r>
              <a:rPr lang="en-US" sz="1875" dirty="0" err="1"/>
              <a:t>toán</a:t>
            </a:r>
            <a:r>
              <a:rPr lang="en-US" sz="1875" dirty="0"/>
              <a:t> </a:t>
            </a:r>
            <a:r>
              <a:rPr lang="en-US" sz="1875" dirty="0" err="1"/>
              <a:t>QuickSort</a:t>
            </a:r>
            <a:r>
              <a:rPr lang="en-US" sz="1875" dirty="0"/>
              <a:t>. </a:t>
            </a:r>
            <a:r>
              <a:rPr lang="en-US" sz="1875" dirty="0" err="1"/>
              <a:t>Đánh</a:t>
            </a:r>
            <a:r>
              <a:rPr lang="en-US" sz="1875" dirty="0"/>
              <a:t> </a:t>
            </a:r>
            <a:r>
              <a:rPr lang="en-US" sz="1875" dirty="0" err="1"/>
              <a:t>giá</a:t>
            </a:r>
            <a:r>
              <a:rPr lang="en-US" sz="1875" dirty="0"/>
              <a:t> </a:t>
            </a:r>
            <a:r>
              <a:rPr lang="en-US" sz="1875" dirty="0" err="1"/>
              <a:t>độ</a:t>
            </a:r>
            <a:r>
              <a:rPr lang="en-US" sz="1875" dirty="0"/>
              <a:t> </a:t>
            </a:r>
            <a:r>
              <a:rPr lang="en-US" sz="1875" dirty="0" err="1"/>
              <a:t>phức</a:t>
            </a:r>
            <a:r>
              <a:rPr lang="en-US" sz="1875" dirty="0"/>
              <a:t> </a:t>
            </a:r>
            <a:r>
              <a:rPr lang="en-US" sz="1875" dirty="0" err="1"/>
              <a:t>tạp</a:t>
            </a:r>
            <a:r>
              <a:rPr lang="en-US" sz="1875" dirty="0"/>
              <a:t> </a:t>
            </a:r>
            <a:r>
              <a:rPr lang="en-US" sz="1875" dirty="0" err="1"/>
              <a:t>của</a:t>
            </a:r>
            <a:r>
              <a:rPr lang="en-US" sz="1875" dirty="0"/>
              <a:t> </a:t>
            </a:r>
            <a:r>
              <a:rPr lang="en-US" sz="1875" dirty="0" err="1"/>
              <a:t>thuật</a:t>
            </a:r>
            <a:r>
              <a:rPr lang="en-US" sz="1875" dirty="0"/>
              <a:t> </a:t>
            </a:r>
            <a:r>
              <a:rPr lang="en-US" sz="1875" dirty="0" err="1"/>
              <a:t>toán</a:t>
            </a:r>
            <a:r>
              <a:rPr lang="en-US" sz="1875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75" dirty="0"/>
              <a:t>1.9 </a:t>
            </a:r>
            <a:r>
              <a:rPr lang="en-US" sz="1875" dirty="0" err="1"/>
              <a:t>Viết</a:t>
            </a:r>
            <a:r>
              <a:rPr lang="en-US" sz="1875" dirty="0"/>
              <a:t> </a:t>
            </a:r>
            <a:r>
              <a:rPr lang="en-US" sz="1875" dirty="0" err="1"/>
              <a:t>thủ</a:t>
            </a:r>
            <a:r>
              <a:rPr lang="en-US" sz="1875" dirty="0"/>
              <a:t> </a:t>
            </a:r>
            <a:r>
              <a:rPr lang="en-US" sz="1875" dirty="0" err="1"/>
              <a:t>tục</a:t>
            </a:r>
            <a:r>
              <a:rPr lang="en-US" sz="1875" dirty="0"/>
              <a:t> </a:t>
            </a:r>
            <a:r>
              <a:rPr lang="en-US" sz="1875" dirty="0" err="1"/>
              <a:t>sắp</a:t>
            </a:r>
            <a:r>
              <a:rPr lang="en-US" sz="1875" dirty="0"/>
              <a:t> </a:t>
            </a:r>
            <a:r>
              <a:rPr lang="en-US" sz="1875" dirty="0" err="1"/>
              <a:t>xếp</a:t>
            </a:r>
            <a:r>
              <a:rPr lang="en-US" sz="1875" dirty="0"/>
              <a:t> </a:t>
            </a:r>
            <a:r>
              <a:rPr lang="en-US" sz="1875" dirty="0" err="1"/>
              <a:t>danh</a:t>
            </a:r>
            <a:r>
              <a:rPr lang="en-US" sz="1875" dirty="0"/>
              <a:t> </a:t>
            </a:r>
            <a:r>
              <a:rPr lang="en-US" sz="1875" dirty="0" err="1"/>
              <a:t>sách</a:t>
            </a:r>
            <a:r>
              <a:rPr lang="en-US" sz="1875" dirty="0"/>
              <a:t> </a:t>
            </a:r>
            <a:r>
              <a:rPr lang="en-US" sz="1875" dirty="0" err="1"/>
              <a:t>theo</a:t>
            </a:r>
            <a:r>
              <a:rPr lang="en-US" sz="1875" dirty="0"/>
              <a:t> </a:t>
            </a:r>
            <a:r>
              <a:rPr lang="en-US" sz="1875" dirty="0" err="1"/>
              <a:t>thứ</a:t>
            </a:r>
            <a:r>
              <a:rPr lang="en-US" sz="1875" dirty="0"/>
              <a:t> </a:t>
            </a:r>
            <a:r>
              <a:rPr lang="en-US" sz="1875" dirty="0" err="1"/>
              <a:t>tự</a:t>
            </a:r>
            <a:r>
              <a:rPr lang="en-US" sz="1875" dirty="0"/>
              <a:t> </a:t>
            </a:r>
            <a:r>
              <a:rPr lang="en-US" sz="1875" dirty="0" err="1"/>
              <a:t>tăng</a:t>
            </a:r>
            <a:r>
              <a:rPr lang="en-US" sz="1875" dirty="0"/>
              <a:t> </a:t>
            </a:r>
            <a:r>
              <a:rPr lang="en-US" sz="1875" dirty="0" err="1"/>
              <a:t>dần</a:t>
            </a:r>
            <a:r>
              <a:rPr lang="en-US" sz="1875" dirty="0"/>
              <a:t> </a:t>
            </a:r>
            <a:r>
              <a:rPr lang="en-US" sz="1875" dirty="0" err="1"/>
              <a:t>bằng</a:t>
            </a:r>
            <a:r>
              <a:rPr lang="en-US" sz="1875" dirty="0"/>
              <a:t> </a:t>
            </a:r>
            <a:r>
              <a:rPr lang="en-US" sz="1875" dirty="0" err="1"/>
              <a:t>thuật</a:t>
            </a:r>
            <a:r>
              <a:rPr lang="en-US" sz="1875" dirty="0"/>
              <a:t> </a:t>
            </a:r>
            <a:r>
              <a:rPr lang="en-US" sz="1875" dirty="0" err="1"/>
              <a:t>toán</a:t>
            </a:r>
            <a:r>
              <a:rPr lang="en-US" sz="1875" dirty="0"/>
              <a:t> </a:t>
            </a:r>
            <a:r>
              <a:rPr lang="en-US" sz="1875" dirty="0" err="1"/>
              <a:t>HeapSort</a:t>
            </a:r>
            <a:r>
              <a:rPr lang="en-US" sz="1875" dirty="0"/>
              <a:t>. </a:t>
            </a:r>
            <a:r>
              <a:rPr lang="en-US" sz="1875" dirty="0" err="1"/>
              <a:t>Đánh</a:t>
            </a:r>
            <a:r>
              <a:rPr lang="en-US" sz="1875" dirty="0"/>
              <a:t> </a:t>
            </a:r>
            <a:r>
              <a:rPr lang="en-US" sz="1875" dirty="0" err="1"/>
              <a:t>giá</a:t>
            </a:r>
            <a:r>
              <a:rPr lang="en-US" sz="1875" dirty="0"/>
              <a:t> </a:t>
            </a:r>
            <a:r>
              <a:rPr lang="en-US" sz="1875" dirty="0" err="1"/>
              <a:t>độ</a:t>
            </a:r>
            <a:r>
              <a:rPr lang="en-US" sz="1875" dirty="0"/>
              <a:t> </a:t>
            </a:r>
            <a:r>
              <a:rPr lang="en-US" sz="1875" dirty="0" err="1"/>
              <a:t>phức</a:t>
            </a:r>
            <a:r>
              <a:rPr lang="en-US" sz="1875" dirty="0"/>
              <a:t> </a:t>
            </a:r>
            <a:r>
              <a:rPr lang="en-US" sz="1875" dirty="0" err="1"/>
              <a:t>tạp</a:t>
            </a:r>
            <a:r>
              <a:rPr lang="en-US" sz="1875" dirty="0"/>
              <a:t> </a:t>
            </a:r>
            <a:r>
              <a:rPr lang="en-US" sz="1875" dirty="0" err="1"/>
              <a:t>của</a:t>
            </a:r>
            <a:r>
              <a:rPr lang="en-US" sz="1875" dirty="0"/>
              <a:t> </a:t>
            </a:r>
            <a:r>
              <a:rPr lang="en-US" sz="1875" dirty="0" err="1"/>
              <a:t>thuật</a:t>
            </a:r>
            <a:r>
              <a:rPr lang="en-US" sz="1875" dirty="0"/>
              <a:t> </a:t>
            </a:r>
            <a:r>
              <a:rPr lang="en-US" sz="1875" dirty="0" err="1"/>
              <a:t>toán</a:t>
            </a:r>
            <a:r>
              <a:rPr lang="en-US" sz="1875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75" dirty="0"/>
              <a:t>1.10 </a:t>
            </a:r>
            <a:r>
              <a:rPr lang="en-US" sz="1875" dirty="0" err="1"/>
              <a:t>Viết</a:t>
            </a:r>
            <a:r>
              <a:rPr lang="en-US" sz="1875" dirty="0"/>
              <a:t> </a:t>
            </a:r>
            <a:r>
              <a:rPr lang="en-US" sz="1875" dirty="0" err="1"/>
              <a:t>thủ</a:t>
            </a:r>
            <a:r>
              <a:rPr lang="en-US" sz="1875" dirty="0"/>
              <a:t> </a:t>
            </a:r>
            <a:r>
              <a:rPr lang="en-US" sz="1875" dirty="0" err="1"/>
              <a:t>tục</a:t>
            </a:r>
            <a:r>
              <a:rPr lang="en-US" sz="1875" dirty="0"/>
              <a:t> </a:t>
            </a:r>
            <a:r>
              <a:rPr lang="en-US" sz="1875" dirty="0" err="1"/>
              <a:t>tìm</a:t>
            </a:r>
            <a:r>
              <a:rPr lang="en-US" sz="1875" dirty="0"/>
              <a:t> </a:t>
            </a:r>
            <a:r>
              <a:rPr lang="en-US" sz="1875" dirty="0" err="1"/>
              <a:t>kiếm</a:t>
            </a:r>
            <a:r>
              <a:rPr lang="en-US" sz="1875" dirty="0"/>
              <a:t> </a:t>
            </a:r>
            <a:r>
              <a:rPr lang="en-US" sz="1875" dirty="0" err="1"/>
              <a:t>một</a:t>
            </a:r>
            <a:r>
              <a:rPr lang="en-US" sz="1875" dirty="0"/>
              <a:t> </a:t>
            </a:r>
            <a:r>
              <a:rPr lang="en-US" sz="1875" dirty="0" err="1"/>
              <a:t>phần</a:t>
            </a:r>
            <a:r>
              <a:rPr lang="en-US" sz="1875" dirty="0"/>
              <a:t> </a:t>
            </a:r>
            <a:r>
              <a:rPr lang="en-US" sz="1875" dirty="0" err="1"/>
              <a:t>tử</a:t>
            </a:r>
            <a:r>
              <a:rPr lang="en-US" sz="1875" dirty="0"/>
              <a:t> </a:t>
            </a:r>
            <a:r>
              <a:rPr lang="en-US" sz="1875" dirty="0" err="1"/>
              <a:t>trong</a:t>
            </a:r>
            <a:r>
              <a:rPr lang="en-US" sz="1875" dirty="0"/>
              <a:t> </a:t>
            </a:r>
            <a:r>
              <a:rPr lang="en-US" sz="1875" dirty="0" err="1"/>
              <a:t>danh</a:t>
            </a:r>
            <a:r>
              <a:rPr lang="en-US" sz="1875" dirty="0"/>
              <a:t> </a:t>
            </a:r>
            <a:r>
              <a:rPr lang="en-US" sz="1875" dirty="0" err="1"/>
              <a:t>sách</a:t>
            </a:r>
            <a:r>
              <a:rPr lang="en-US" sz="1875" dirty="0"/>
              <a:t> </a:t>
            </a:r>
            <a:r>
              <a:rPr lang="en-US" sz="1875" dirty="0" err="1"/>
              <a:t>có</a:t>
            </a:r>
            <a:r>
              <a:rPr lang="en-US" sz="1875" dirty="0"/>
              <a:t> </a:t>
            </a:r>
            <a:r>
              <a:rPr lang="en-US" sz="1875" dirty="0" err="1"/>
              <a:t>thứ</a:t>
            </a:r>
            <a:r>
              <a:rPr lang="en-US" sz="1875" dirty="0"/>
              <a:t> </a:t>
            </a:r>
            <a:r>
              <a:rPr lang="en-US" sz="1875" dirty="0" err="1"/>
              <a:t>tự</a:t>
            </a:r>
            <a:r>
              <a:rPr lang="en-US" sz="1875" dirty="0"/>
              <a:t> (dung </a:t>
            </a:r>
            <a:r>
              <a:rPr lang="en-US" sz="1875" dirty="0" err="1"/>
              <a:t>ph</a:t>
            </a:r>
            <a:r>
              <a:rPr lang="vi-VN" sz="1875" dirty="0"/>
              <a:t>ư</a:t>
            </a:r>
            <a:r>
              <a:rPr lang="en-US" sz="1875" dirty="0" err="1"/>
              <a:t>ơng</a:t>
            </a:r>
            <a:r>
              <a:rPr lang="en-US" sz="1875" dirty="0"/>
              <a:t> </a:t>
            </a:r>
            <a:r>
              <a:rPr lang="en-US" sz="1875" dirty="0" err="1"/>
              <a:t>pháp</a:t>
            </a:r>
            <a:r>
              <a:rPr lang="en-US" sz="1875" dirty="0"/>
              <a:t> </a:t>
            </a:r>
            <a:r>
              <a:rPr lang="en-US" sz="1875" dirty="0" err="1"/>
              <a:t>tìm</a:t>
            </a:r>
            <a:r>
              <a:rPr lang="en-US" sz="1875" dirty="0"/>
              <a:t> </a:t>
            </a:r>
            <a:r>
              <a:rPr lang="en-US" sz="1875" dirty="0" err="1"/>
              <a:t>kiếm</a:t>
            </a:r>
            <a:r>
              <a:rPr lang="en-US" sz="1875" dirty="0"/>
              <a:t> </a:t>
            </a:r>
            <a:r>
              <a:rPr lang="en-US" sz="1875" dirty="0" err="1"/>
              <a:t>tuần</a:t>
            </a:r>
            <a:r>
              <a:rPr lang="en-US" sz="1875" dirty="0"/>
              <a:t> </a:t>
            </a:r>
            <a:r>
              <a:rPr lang="en-US" sz="1875" dirty="0" err="1"/>
              <a:t>tự</a:t>
            </a:r>
            <a:r>
              <a:rPr lang="en-US" sz="1875" dirty="0"/>
              <a:t>). </a:t>
            </a:r>
            <a:r>
              <a:rPr lang="en-US" sz="1875" dirty="0" err="1"/>
              <a:t>Đánh</a:t>
            </a:r>
            <a:r>
              <a:rPr lang="en-US" sz="1875" dirty="0"/>
              <a:t> </a:t>
            </a:r>
            <a:r>
              <a:rPr lang="en-US" sz="1875" dirty="0" err="1"/>
              <a:t>giá</a:t>
            </a:r>
            <a:r>
              <a:rPr lang="en-US" sz="1875" dirty="0"/>
              <a:t> </a:t>
            </a:r>
            <a:r>
              <a:rPr lang="en-US" sz="1875" dirty="0" err="1"/>
              <a:t>độ</a:t>
            </a:r>
            <a:r>
              <a:rPr lang="en-US" sz="1875" dirty="0"/>
              <a:t> </a:t>
            </a:r>
            <a:r>
              <a:rPr lang="en-US" sz="1875" dirty="0" err="1"/>
              <a:t>phức</a:t>
            </a:r>
            <a:r>
              <a:rPr lang="en-US" sz="1875" dirty="0"/>
              <a:t> </a:t>
            </a:r>
            <a:r>
              <a:rPr lang="en-US" sz="1875" dirty="0" err="1"/>
              <a:t>tạp</a:t>
            </a:r>
            <a:r>
              <a:rPr lang="en-US" sz="1875" dirty="0"/>
              <a:t> </a:t>
            </a:r>
            <a:r>
              <a:rPr lang="en-US" sz="1875" dirty="0" err="1"/>
              <a:t>của</a:t>
            </a:r>
            <a:r>
              <a:rPr lang="en-US" sz="1875" dirty="0"/>
              <a:t> </a:t>
            </a:r>
            <a:r>
              <a:rPr lang="en-US" sz="1875" dirty="0" err="1"/>
              <a:t>thuật</a:t>
            </a:r>
            <a:r>
              <a:rPr lang="en-US" sz="1875" dirty="0"/>
              <a:t> </a:t>
            </a:r>
            <a:r>
              <a:rPr lang="en-US" sz="1875" dirty="0" err="1"/>
              <a:t>toán</a:t>
            </a:r>
            <a:endParaRPr lang="en-US" sz="1875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75" dirty="0"/>
              <a:t>1.12 </a:t>
            </a:r>
            <a:r>
              <a:rPr lang="en-US" sz="1875" dirty="0" err="1"/>
              <a:t>Viết</a:t>
            </a:r>
            <a:r>
              <a:rPr lang="en-US" sz="1875" dirty="0"/>
              <a:t> </a:t>
            </a:r>
            <a:r>
              <a:rPr lang="en-US" sz="1875" dirty="0" err="1"/>
              <a:t>thủ</a:t>
            </a:r>
            <a:r>
              <a:rPr lang="en-US" sz="1875" dirty="0"/>
              <a:t> </a:t>
            </a:r>
            <a:r>
              <a:rPr lang="en-US" sz="1875" dirty="0" err="1"/>
              <a:t>tục</a:t>
            </a:r>
            <a:r>
              <a:rPr lang="en-US" sz="1875" dirty="0"/>
              <a:t> </a:t>
            </a:r>
            <a:r>
              <a:rPr lang="en-US" sz="1875" dirty="0" err="1"/>
              <a:t>tìm</a:t>
            </a:r>
            <a:r>
              <a:rPr lang="en-US" sz="1875" dirty="0"/>
              <a:t> </a:t>
            </a:r>
            <a:r>
              <a:rPr lang="en-US" sz="1875" dirty="0" err="1"/>
              <a:t>kiếm</a:t>
            </a:r>
            <a:r>
              <a:rPr lang="en-US" sz="1875" dirty="0"/>
              <a:t> </a:t>
            </a:r>
            <a:r>
              <a:rPr lang="en-US" sz="1875" dirty="0" err="1"/>
              <a:t>một</a:t>
            </a:r>
            <a:r>
              <a:rPr lang="en-US" sz="1875" dirty="0"/>
              <a:t> </a:t>
            </a:r>
            <a:r>
              <a:rPr lang="en-US" sz="1875" dirty="0" err="1"/>
              <a:t>phần</a:t>
            </a:r>
            <a:r>
              <a:rPr lang="en-US" sz="1875" dirty="0"/>
              <a:t> </a:t>
            </a:r>
            <a:r>
              <a:rPr lang="en-US" sz="1875" dirty="0" err="1"/>
              <a:t>tử</a:t>
            </a:r>
            <a:r>
              <a:rPr lang="en-US" sz="1875" dirty="0"/>
              <a:t> </a:t>
            </a:r>
            <a:r>
              <a:rPr lang="en-US" sz="1875" dirty="0" err="1"/>
              <a:t>trong</a:t>
            </a:r>
            <a:r>
              <a:rPr lang="en-US" sz="1875" dirty="0"/>
              <a:t> </a:t>
            </a:r>
            <a:r>
              <a:rPr lang="en-US" sz="1875" dirty="0" err="1"/>
              <a:t>danh</a:t>
            </a:r>
            <a:r>
              <a:rPr lang="en-US" sz="1875" dirty="0"/>
              <a:t> </a:t>
            </a:r>
            <a:r>
              <a:rPr lang="en-US" sz="1875" dirty="0" err="1"/>
              <a:t>sách</a:t>
            </a:r>
            <a:r>
              <a:rPr lang="en-US" sz="1875" dirty="0"/>
              <a:t> </a:t>
            </a:r>
            <a:r>
              <a:rPr lang="en-US" sz="1875" dirty="0" err="1"/>
              <a:t>có</a:t>
            </a:r>
            <a:r>
              <a:rPr lang="en-US" sz="1875" dirty="0"/>
              <a:t> </a:t>
            </a:r>
            <a:r>
              <a:rPr lang="en-US" sz="1875" dirty="0" err="1"/>
              <a:t>thứ</a:t>
            </a:r>
            <a:r>
              <a:rPr lang="en-US" sz="1875" dirty="0"/>
              <a:t> </a:t>
            </a:r>
            <a:r>
              <a:rPr lang="en-US" sz="1875" dirty="0" err="1"/>
              <a:t>tự</a:t>
            </a:r>
            <a:r>
              <a:rPr lang="en-US" sz="1875" dirty="0"/>
              <a:t> (dung </a:t>
            </a:r>
            <a:r>
              <a:rPr lang="en-US" sz="1875" dirty="0" err="1"/>
              <a:t>ph</a:t>
            </a:r>
            <a:r>
              <a:rPr lang="vi-VN" sz="1875" dirty="0"/>
              <a:t>ư</a:t>
            </a:r>
            <a:r>
              <a:rPr lang="en-US" sz="1875" dirty="0" err="1"/>
              <a:t>ơng</a:t>
            </a:r>
            <a:r>
              <a:rPr lang="en-US" sz="1875" dirty="0"/>
              <a:t> </a:t>
            </a:r>
            <a:r>
              <a:rPr lang="en-US" sz="1875" dirty="0" err="1"/>
              <a:t>pháp</a:t>
            </a:r>
            <a:r>
              <a:rPr lang="en-US" sz="1875" dirty="0"/>
              <a:t> </a:t>
            </a:r>
            <a:r>
              <a:rPr lang="en-US" sz="1875" dirty="0" err="1"/>
              <a:t>tìm</a:t>
            </a:r>
            <a:r>
              <a:rPr lang="en-US" sz="1875" dirty="0"/>
              <a:t> </a:t>
            </a:r>
            <a:r>
              <a:rPr lang="en-US" sz="1875" dirty="0" err="1"/>
              <a:t>kiếm</a:t>
            </a:r>
            <a:r>
              <a:rPr lang="en-US" sz="1875" dirty="0"/>
              <a:t> </a:t>
            </a:r>
            <a:r>
              <a:rPr lang="en-US" sz="1875" dirty="0" err="1"/>
              <a:t>nhị</a:t>
            </a:r>
            <a:r>
              <a:rPr lang="en-US" sz="1875" dirty="0"/>
              <a:t> </a:t>
            </a:r>
            <a:r>
              <a:rPr lang="en-US" sz="1875" dirty="0" err="1"/>
              <a:t>phân</a:t>
            </a:r>
            <a:r>
              <a:rPr lang="en-US" sz="1875" dirty="0"/>
              <a:t>). </a:t>
            </a:r>
            <a:r>
              <a:rPr lang="en-US" sz="1875" dirty="0" err="1"/>
              <a:t>Đánh</a:t>
            </a:r>
            <a:r>
              <a:rPr lang="en-US" sz="1875" dirty="0"/>
              <a:t> </a:t>
            </a:r>
            <a:r>
              <a:rPr lang="en-US" sz="1875" dirty="0" err="1"/>
              <a:t>giá</a:t>
            </a:r>
            <a:r>
              <a:rPr lang="en-US" sz="1875" dirty="0"/>
              <a:t> </a:t>
            </a:r>
            <a:r>
              <a:rPr lang="en-US" sz="1875" dirty="0" err="1"/>
              <a:t>độ</a:t>
            </a:r>
            <a:r>
              <a:rPr lang="en-US" sz="1875" dirty="0"/>
              <a:t> </a:t>
            </a:r>
            <a:r>
              <a:rPr lang="en-US" sz="1875" dirty="0" err="1"/>
              <a:t>phức</a:t>
            </a:r>
            <a:r>
              <a:rPr lang="en-US" sz="1875" dirty="0"/>
              <a:t> </a:t>
            </a:r>
            <a:r>
              <a:rPr lang="en-US" sz="1875" dirty="0" err="1"/>
              <a:t>tạp</a:t>
            </a:r>
            <a:r>
              <a:rPr lang="en-US" sz="1875" dirty="0"/>
              <a:t> </a:t>
            </a:r>
            <a:r>
              <a:rPr lang="en-US" sz="1875" dirty="0" err="1"/>
              <a:t>của</a:t>
            </a:r>
            <a:r>
              <a:rPr lang="en-US" sz="1875" dirty="0"/>
              <a:t> </a:t>
            </a:r>
            <a:r>
              <a:rPr lang="en-US" sz="1875" dirty="0" err="1"/>
              <a:t>thuật</a:t>
            </a:r>
            <a:r>
              <a:rPr lang="en-US" sz="1875" dirty="0"/>
              <a:t> </a:t>
            </a:r>
            <a:r>
              <a:rPr lang="en-US" sz="1875" dirty="0" err="1"/>
              <a:t>toán</a:t>
            </a:r>
            <a:endParaRPr lang="en-US" sz="1875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75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75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75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7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108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27F1A6-2477-41FE-8878-2F3138AFE478}"/>
              </a:ext>
            </a:extLst>
          </p:cNvPr>
          <p:cNvSpPr txBox="1">
            <a:spLocks/>
          </p:cNvSpPr>
          <p:nvPr/>
        </p:nvSpPr>
        <p:spPr>
          <a:xfrm>
            <a:off x="2286000" y="335756"/>
            <a:ext cx="6858000" cy="1219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3.4 -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pPr algn="r">
              <a:lnSpc>
                <a:spcPct val="150000"/>
              </a:lnSpc>
              <a:defRPr/>
            </a:pPr>
            <a:r>
              <a:rPr lang="en-US" altLang="zh-TW" sz="4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THỰC HÀNH</a:t>
            </a:r>
            <a:endParaRPr lang="zh-TW" altLang="en-US" sz="4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722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72" y="1447800"/>
            <a:ext cx="8703128" cy="945601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2025" b="1" dirty="0" err="1">
                <a:ln/>
                <a:solidFill>
                  <a:srgbClr val="0070C0"/>
                </a:solidFill>
              </a:rPr>
              <a:t>Bài</a:t>
            </a:r>
            <a:r>
              <a:rPr lang="en-US" sz="2025" b="1" dirty="0">
                <a:ln/>
                <a:solidFill>
                  <a:srgbClr val="0070C0"/>
                </a:solidFill>
              </a:rPr>
              <a:t> 2: </a:t>
            </a:r>
            <a:r>
              <a:rPr lang="en-US" sz="2025" dirty="0" err="1">
                <a:ln/>
                <a:solidFill>
                  <a:srgbClr val="0070C0"/>
                </a:solidFill>
              </a:rPr>
              <a:t>Một</a:t>
            </a:r>
            <a:r>
              <a:rPr lang="en-US" sz="2025" dirty="0">
                <a:ln/>
                <a:solidFill>
                  <a:srgbClr val="0070C0"/>
                </a:solidFill>
              </a:rPr>
              <a:t> </a:t>
            </a:r>
            <a:r>
              <a:rPr lang="en-US" sz="2025" dirty="0" err="1">
                <a:ln/>
                <a:solidFill>
                  <a:srgbClr val="0070C0"/>
                </a:solidFill>
              </a:rPr>
              <a:t>danh</a:t>
            </a:r>
            <a:r>
              <a:rPr lang="en-US" sz="2025" dirty="0">
                <a:ln/>
                <a:solidFill>
                  <a:srgbClr val="0070C0"/>
                </a:solidFill>
              </a:rPr>
              <a:t> </a:t>
            </a:r>
            <a:r>
              <a:rPr lang="en-US" sz="2025" dirty="0" err="1">
                <a:ln/>
                <a:solidFill>
                  <a:srgbClr val="0070C0"/>
                </a:solidFill>
              </a:rPr>
              <a:t>sách</a:t>
            </a:r>
            <a:r>
              <a:rPr lang="en-US" sz="2025" dirty="0">
                <a:ln/>
                <a:solidFill>
                  <a:srgbClr val="0070C0"/>
                </a:solidFill>
              </a:rPr>
              <a:t> </a:t>
            </a:r>
            <a:r>
              <a:rPr lang="en-US" sz="2025" dirty="0" err="1">
                <a:ln/>
                <a:solidFill>
                  <a:srgbClr val="0070C0"/>
                </a:solidFill>
              </a:rPr>
              <a:t>các</a:t>
            </a:r>
            <a:r>
              <a:rPr lang="en-US" sz="2025" dirty="0">
                <a:ln/>
                <a:solidFill>
                  <a:srgbClr val="0070C0"/>
                </a:solidFill>
              </a:rPr>
              <a:t> </a:t>
            </a:r>
            <a:r>
              <a:rPr lang="en-US" sz="2025" dirty="0" err="1">
                <a:ln/>
                <a:solidFill>
                  <a:srgbClr val="0070C0"/>
                </a:solidFill>
              </a:rPr>
              <a:t>phần</a:t>
            </a:r>
            <a:r>
              <a:rPr lang="en-US" sz="2025" dirty="0">
                <a:ln/>
                <a:solidFill>
                  <a:srgbClr val="0070C0"/>
                </a:solidFill>
              </a:rPr>
              <a:t> </a:t>
            </a:r>
            <a:r>
              <a:rPr lang="en-US" sz="2025" dirty="0" err="1">
                <a:ln/>
                <a:solidFill>
                  <a:srgbClr val="0070C0"/>
                </a:solidFill>
              </a:rPr>
              <a:t>tử</a:t>
            </a:r>
            <a:r>
              <a:rPr lang="en-US" sz="2025" dirty="0">
                <a:ln/>
                <a:solidFill>
                  <a:srgbClr val="0070C0"/>
                </a:solidFill>
              </a:rPr>
              <a:t> đ</a:t>
            </a:r>
            <a:r>
              <a:rPr lang="vi-VN" sz="2025" dirty="0">
                <a:ln/>
                <a:solidFill>
                  <a:srgbClr val="0070C0"/>
                </a:solidFill>
              </a:rPr>
              <a:t>ư</a:t>
            </a:r>
            <a:r>
              <a:rPr lang="en-US" sz="2025" dirty="0" err="1">
                <a:ln/>
                <a:solidFill>
                  <a:srgbClr val="0070C0"/>
                </a:solidFill>
              </a:rPr>
              <a:t>ợc</a:t>
            </a:r>
            <a:r>
              <a:rPr lang="en-US" sz="2025" dirty="0">
                <a:ln/>
                <a:solidFill>
                  <a:srgbClr val="0070C0"/>
                </a:solidFill>
              </a:rPr>
              <a:t> l</a:t>
            </a:r>
            <a:r>
              <a:rPr lang="vi-VN" sz="2025" dirty="0">
                <a:ln/>
                <a:solidFill>
                  <a:srgbClr val="0070C0"/>
                </a:solidFill>
              </a:rPr>
              <a:t>ư</a:t>
            </a:r>
            <a:r>
              <a:rPr lang="en-US" sz="2025" dirty="0">
                <a:ln/>
                <a:solidFill>
                  <a:srgbClr val="0070C0"/>
                </a:solidFill>
              </a:rPr>
              <a:t>u </a:t>
            </a:r>
            <a:r>
              <a:rPr lang="en-US" sz="2025" dirty="0" err="1">
                <a:ln/>
                <a:solidFill>
                  <a:srgbClr val="0070C0"/>
                </a:solidFill>
              </a:rPr>
              <a:t>trữ</a:t>
            </a:r>
            <a:r>
              <a:rPr lang="en-US" sz="2025" dirty="0">
                <a:ln/>
                <a:solidFill>
                  <a:srgbClr val="0070C0"/>
                </a:solidFill>
              </a:rPr>
              <a:t> </a:t>
            </a:r>
            <a:r>
              <a:rPr lang="en-US" sz="2025" dirty="0" err="1">
                <a:ln/>
                <a:solidFill>
                  <a:srgbClr val="0070C0"/>
                </a:solidFill>
              </a:rPr>
              <a:t>trong</a:t>
            </a:r>
            <a:r>
              <a:rPr lang="en-US" sz="2025" dirty="0">
                <a:ln/>
                <a:solidFill>
                  <a:srgbClr val="0070C0"/>
                </a:solidFill>
              </a:rPr>
              <a:t> </a:t>
            </a:r>
            <a:r>
              <a:rPr lang="en-US" sz="2025" dirty="0" err="1">
                <a:ln/>
                <a:solidFill>
                  <a:srgbClr val="0070C0"/>
                </a:solidFill>
              </a:rPr>
              <a:t>một</a:t>
            </a:r>
            <a:r>
              <a:rPr lang="en-US" sz="2025" dirty="0">
                <a:ln/>
                <a:solidFill>
                  <a:srgbClr val="0070C0"/>
                </a:solidFill>
              </a:rPr>
              <a:t> </a:t>
            </a:r>
            <a:r>
              <a:rPr lang="en-US" sz="2025" dirty="0" err="1">
                <a:ln/>
                <a:solidFill>
                  <a:srgbClr val="0070C0"/>
                </a:solidFill>
              </a:rPr>
              <a:t>danh</a:t>
            </a:r>
            <a:r>
              <a:rPr lang="en-US" sz="2025" dirty="0">
                <a:ln/>
                <a:solidFill>
                  <a:srgbClr val="0070C0"/>
                </a:solidFill>
              </a:rPr>
              <a:t> </a:t>
            </a:r>
            <a:r>
              <a:rPr lang="en-US" sz="2025" dirty="0" err="1">
                <a:ln/>
                <a:solidFill>
                  <a:srgbClr val="0070C0"/>
                </a:solidFill>
              </a:rPr>
              <a:t>sách</a:t>
            </a:r>
            <a:r>
              <a:rPr lang="en-US" sz="2025" dirty="0">
                <a:ln/>
                <a:solidFill>
                  <a:srgbClr val="0070C0"/>
                </a:solidFill>
              </a:rPr>
              <a:t> </a:t>
            </a:r>
            <a:r>
              <a:rPr lang="en-US" sz="2025" dirty="0" err="1">
                <a:ln/>
                <a:solidFill>
                  <a:srgbClr val="0070C0"/>
                </a:solidFill>
              </a:rPr>
              <a:t>đặc</a:t>
            </a:r>
            <a:r>
              <a:rPr lang="en-US" sz="2025" dirty="0">
                <a:ln/>
                <a:solidFill>
                  <a:srgbClr val="0070C0"/>
                </a:solidFill>
              </a:rPr>
              <a:t>, </a:t>
            </a:r>
            <a:r>
              <a:rPr lang="en-US" sz="2025" dirty="0" err="1">
                <a:ln/>
                <a:solidFill>
                  <a:srgbClr val="0070C0"/>
                </a:solidFill>
              </a:rPr>
              <a:t>có</a:t>
            </a:r>
            <a:r>
              <a:rPr lang="en-US" sz="2025" dirty="0">
                <a:ln/>
                <a:solidFill>
                  <a:srgbClr val="0070C0"/>
                </a:solidFill>
              </a:rPr>
              <a:t> </a:t>
            </a:r>
            <a:r>
              <a:rPr lang="en-US" sz="2025" dirty="0" err="1">
                <a:ln/>
                <a:solidFill>
                  <a:srgbClr val="0070C0"/>
                </a:solidFill>
              </a:rPr>
              <a:t>các</a:t>
            </a:r>
            <a:r>
              <a:rPr lang="en-US" sz="2025" dirty="0">
                <a:ln/>
                <a:solidFill>
                  <a:srgbClr val="0070C0"/>
                </a:solidFill>
              </a:rPr>
              <a:t> </a:t>
            </a:r>
            <a:r>
              <a:rPr lang="en-US" sz="2025" dirty="0" err="1">
                <a:ln/>
                <a:solidFill>
                  <a:srgbClr val="0070C0"/>
                </a:solidFill>
              </a:rPr>
              <a:t>phần</a:t>
            </a:r>
            <a:r>
              <a:rPr lang="en-US" sz="2025" dirty="0">
                <a:ln/>
                <a:solidFill>
                  <a:srgbClr val="0070C0"/>
                </a:solidFill>
              </a:rPr>
              <a:t> </a:t>
            </a:r>
            <a:r>
              <a:rPr lang="en-US" sz="2025" dirty="0" err="1">
                <a:ln/>
                <a:solidFill>
                  <a:srgbClr val="0070C0"/>
                </a:solidFill>
              </a:rPr>
              <a:t>tử</a:t>
            </a:r>
            <a:r>
              <a:rPr lang="en-US" sz="2025" dirty="0">
                <a:ln/>
                <a:solidFill>
                  <a:srgbClr val="0070C0"/>
                </a:solidFill>
              </a:rPr>
              <a:t> </a:t>
            </a:r>
            <a:r>
              <a:rPr lang="en-US" sz="2025" dirty="0" err="1">
                <a:ln/>
                <a:solidFill>
                  <a:srgbClr val="0070C0"/>
                </a:solidFill>
              </a:rPr>
              <a:t>sau</a:t>
            </a:r>
            <a:r>
              <a:rPr lang="en-US" sz="2025" dirty="0">
                <a:ln/>
                <a:solidFill>
                  <a:srgbClr val="0070C0"/>
                </a:solidFill>
              </a:rPr>
              <a:t>: 40, 70, 20, 60, 90, 10, 50, 30. </a:t>
            </a:r>
            <a:r>
              <a:rPr lang="en-US" sz="2025" dirty="0" err="1">
                <a:ln/>
                <a:solidFill>
                  <a:srgbClr val="0070C0"/>
                </a:solidFill>
              </a:rPr>
              <a:t>Yêu</a:t>
            </a:r>
            <a:r>
              <a:rPr lang="en-US" sz="2025" dirty="0">
                <a:ln/>
                <a:solidFill>
                  <a:srgbClr val="0070C0"/>
                </a:solidFill>
              </a:rPr>
              <a:t> </a:t>
            </a:r>
            <a:r>
              <a:rPr lang="en-US" sz="2025" dirty="0" err="1">
                <a:ln/>
                <a:solidFill>
                  <a:srgbClr val="0070C0"/>
                </a:solidFill>
              </a:rPr>
              <a:t>cầu</a:t>
            </a:r>
            <a:r>
              <a:rPr lang="en-US" sz="2025" dirty="0">
                <a:ln/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109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1867FC-9126-45CE-975A-D9EEE610785A}"/>
              </a:ext>
            </a:extLst>
          </p:cNvPr>
          <p:cNvSpPr txBox="1">
            <a:spLocks/>
          </p:cNvSpPr>
          <p:nvPr/>
        </p:nvSpPr>
        <p:spPr>
          <a:xfrm>
            <a:off x="440872" y="2130884"/>
            <a:ext cx="8484950" cy="401152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dirty="0"/>
              <a:t>2.1 </a:t>
            </a:r>
            <a:r>
              <a:rPr lang="en-US" sz="2100" dirty="0" err="1"/>
              <a:t>Dùng</a:t>
            </a:r>
            <a:r>
              <a:rPr lang="en-US" sz="2100" dirty="0"/>
              <a:t> </a:t>
            </a:r>
            <a:r>
              <a:rPr lang="en-US" sz="2100" dirty="0" err="1"/>
              <a:t>ph</a:t>
            </a:r>
            <a:r>
              <a:rPr lang="vi-VN" sz="2100" dirty="0"/>
              <a:t>ư</a:t>
            </a:r>
            <a:r>
              <a:rPr lang="en-US" sz="2100" dirty="0" err="1"/>
              <a:t>ơng</a:t>
            </a:r>
            <a:r>
              <a:rPr lang="en-US" sz="2100" dirty="0"/>
              <a:t> </a:t>
            </a:r>
            <a:r>
              <a:rPr lang="en-US" sz="2100" dirty="0" err="1"/>
              <a:t>pháp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InsertionSort</a:t>
            </a:r>
            <a:r>
              <a:rPr lang="en-US" sz="2100" dirty="0"/>
              <a:t>, </a:t>
            </a:r>
            <a:r>
              <a:rPr lang="en-US" sz="2100" dirty="0" err="1"/>
              <a:t>mô</a:t>
            </a:r>
            <a:r>
              <a:rPr lang="en-US" sz="2100" dirty="0"/>
              <a:t> </a:t>
            </a:r>
            <a:r>
              <a:rPr lang="en-US" sz="2100" dirty="0" err="1"/>
              <a:t>tả</a:t>
            </a:r>
            <a:r>
              <a:rPr lang="en-US" sz="2100" dirty="0"/>
              <a:t> </a:t>
            </a:r>
            <a:r>
              <a:rPr lang="en-US" sz="2100" dirty="0" err="1"/>
              <a:t>từng</a:t>
            </a:r>
            <a:r>
              <a:rPr lang="en-US" sz="2100" dirty="0"/>
              <a:t> b</a:t>
            </a:r>
            <a:r>
              <a:rPr lang="vi-VN" sz="2100" dirty="0"/>
              <a:t>ư</a:t>
            </a:r>
            <a:r>
              <a:rPr lang="en-US" sz="2100" dirty="0" err="1"/>
              <a:t>ớc</a:t>
            </a:r>
            <a:r>
              <a:rPr lang="en-US" sz="2100" dirty="0"/>
              <a:t> </a:t>
            </a:r>
            <a:r>
              <a:rPr lang="en-US" sz="2100" dirty="0" err="1"/>
              <a:t>quá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dãy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 (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). </a:t>
            </a:r>
            <a:r>
              <a:rPr lang="en-US" sz="2100" dirty="0" err="1"/>
              <a:t>Tín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phức</a:t>
            </a:r>
            <a:r>
              <a:rPr lang="en-US" sz="2100" dirty="0"/>
              <a:t> </a:t>
            </a:r>
            <a:r>
              <a:rPr lang="en-US" sz="2100" dirty="0" err="1"/>
              <a:t>tạp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quá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dirty="0"/>
              <a:t>2.2 </a:t>
            </a:r>
            <a:r>
              <a:rPr lang="en-US" sz="2100" dirty="0" err="1"/>
              <a:t>Dùng</a:t>
            </a:r>
            <a:r>
              <a:rPr lang="en-US" sz="2100" dirty="0"/>
              <a:t> </a:t>
            </a:r>
            <a:r>
              <a:rPr lang="en-US" sz="2100" dirty="0" err="1"/>
              <a:t>ph</a:t>
            </a:r>
            <a:r>
              <a:rPr lang="vi-VN" sz="2100" dirty="0"/>
              <a:t>ư</a:t>
            </a:r>
            <a:r>
              <a:rPr lang="en-US" sz="2100" dirty="0" err="1"/>
              <a:t>ơng</a:t>
            </a:r>
            <a:r>
              <a:rPr lang="en-US" sz="2100" dirty="0"/>
              <a:t> </a:t>
            </a:r>
            <a:r>
              <a:rPr lang="en-US" sz="2100" dirty="0" err="1"/>
              <a:t>pháp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SelectionSort</a:t>
            </a:r>
            <a:r>
              <a:rPr lang="en-US" sz="2100" dirty="0"/>
              <a:t>, </a:t>
            </a:r>
            <a:r>
              <a:rPr lang="en-US" sz="2100" dirty="0" err="1"/>
              <a:t>mô</a:t>
            </a:r>
            <a:r>
              <a:rPr lang="en-US" sz="2100" dirty="0"/>
              <a:t> </a:t>
            </a:r>
            <a:r>
              <a:rPr lang="en-US" sz="2100" dirty="0" err="1"/>
              <a:t>tả</a:t>
            </a:r>
            <a:r>
              <a:rPr lang="en-US" sz="2100" dirty="0"/>
              <a:t> </a:t>
            </a:r>
            <a:r>
              <a:rPr lang="en-US" sz="2100" dirty="0" err="1"/>
              <a:t>từng</a:t>
            </a:r>
            <a:r>
              <a:rPr lang="en-US" sz="2100" dirty="0"/>
              <a:t> b</a:t>
            </a:r>
            <a:r>
              <a:rPr lang="vi-VN" sz="2100" dirty="0"/>
              <a:t>ư</a:t>
            </a:r>
            <a:r>
              <a:rPr lang="en-US" sz="2100" dirty="0" err="1"/>
              <a:t>ớc</a:t>
            </a:r>
            <a:r>
              <a:rPr lang="en-US" sz="2100" dirty="0"/>
              <a:t> </a:t>
            </a:r>
            <a:r>
              <a:rPr lang="en-US" sz="2100" dirty="0" err="1"/>
              <a:t>quá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dãy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 (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). </a:t>
            </a:r>
            <a:r>
              <a:rPr lang="en-US" sz="2100" dirty="0" err="1"/>
              <a:t>Tín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phức</a:t>
            </a:r>
            <a:r>
              <a:rPr lang="en-US" sz="2100" dirty="0"/>
              <a:t> </a:t>
            </a:r>
            <a:r>
              <a:rPr lang="en-US" sz="2100" dirty="0" err="1"/>
              <a:t>tạp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quá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dirty="0"/>
              <a:t>2.3 </a:t>
            </a:r>
            <a:r>
              <a:rPr lang="en-US" sz="2100" dirty="0" err="1"/>
              <a:t>Dùng</a:t>
            </a:r>
            <a:r>
              <a:rPr lang="en-US" sz="2100" dirty="0"/>
              <a:t> </a:t>
            </a:r>
            <a:r>
              <a:rPr lang="en-US" sz="2100" dirty="0" err="1"/>
              <a:t>ph</a:t>
            </a:r>
            <a:r>
              <a:rPr lang="vi-VN" sz="2100" dirty="0"/>
              <a:t>ư</a:t>
            </a:r>
            <a:r>
              <a:rPr lang="en-US" sz="2100" dirty="0" err="1"/>
              <a:t>ơng</a:t>
            </a:r>
            <a:r>
              <a:rPr lang="en-US" sz="2100" dirty="0"/>
              <a:t> </a:t>
            </a:r>
            <a:r>
              <a:rPr lang="en-US" sz="2100" dirty="0" err="1"/>
              <a:t>pháp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InterchangeSort</a:t>
            </a:r>
            <a:r>
              <a:rPr lang="en-US" sz="2100" dirty="0"/>
              <a:t>, </a:t>
            </a:r>
            <a:r>
              <a:rPr lang="en-US" sz="2100" dirty="0" err="1"/>
              <a:t>mô</a:t>
            </a:r>
            <a:r>
              <a:rPr lang="en-US" sz="2100" dirty="0"/>
              <a:t> </a:t>
            </a:r>
            <a:r>
              <a:rPr lang="en-US" sz="2100" dirty="0" err="1"/>
              <a:t>tả</a:t>
            </a:r>
            <a:r>
              <a:rPr lang="en-US" sz="2100" dirty="0"/>
              <a:t> </a:t>
            </a:r>
            <a:r>
              <a:rPr lang="en-US" sz="2100" dirty="0" err="1"/>
              <a:t>từng</a:t>
            </a:r>
            <a:r>
              <a:rPr lang="en-US" sz="2100" dirty="0"/>
              <a:t> b</a:t>
            </a:r>
            <a:r>
              <a:rPr lang="vi-VN" sz="2100" dirty="0"/>
              <a:t>ư</a:t>
            </a:r>
            <a:r>
              <a:rPr lang="en-US" sz="2100" dirty="0" err="1"/>
              <a:t>ớc</a:t>
            </a:r>
            <a:r>
              <a:rPr lang="en-US" sz="2100" dirty="0"/>
              <a:t> </a:t>
            </a:r>
            <a:r>
              <a:rPr lang="en-US" sz="2100" dirty="0" err="1"/>
              <a:t>quá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dãy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 (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). </a:t>
            </a:r>
            <a:r>
              <a:rPr lang="en-US" sz="2100" dirty="0" err="1"/>
              <a:t>Tín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phức</a:t>
            </a:r>
            <a:r>
              <a:rPr lang="en-US" sz="2100" dirty="0"/>
              <a:t> </a:t>
            </a:r>
            <a:r>
              <a:rPr lang="en-US" sz="2100" dirty="0" err="1"/>
              <a:t>tạp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quá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5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5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35C38A-3FC6-4023-8166-116C01992997}"/>
              </a:ext>
            </a:extLst>
          </p:cNvPr>
          <p:cNvSpPr txBox="1">
            <a:spLocks/>
          </p:cNvSpPr>
          <p:nvPr/>
        </p:nvSpPr>
        <p:spPr>
          <a:xfrm>
            <a:off x="2286000" y="335756"/>
            <a:ext cx="6858000" cy="1219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3.4 -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pPr algn="r">
              <a:lnSpc>
                <a:spcPct val="150000"/>
              </a:lnSpc>
              <a:defRPr/>
            </a:pPr>
            <a:r>
              <a:rPr lang="en-US" altLang="zh-TW" sz="4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LÀM THÊM</a:t>
            </a:r>
            <a:endParaRPr lang="zh-TW" altLang="en-US" sz="4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15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CHỌN LỰA TRỰC TIẾP – SELECTION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4B89D6CD-7C78-4922-8A48-36ED20A15503}"/>
              </a:ext>
            </a:extLst>
          </p:cNvPr>
          <p:cNvSpPr txBox="1">
            <a:spLocks/>
          </p:cNvSpPr>
          <p:nvPr/>
        </p:nvSpPr>
        <p:spPr>
          <a:xfrm>
            <a:off x="358384" y="1888671"/>
            <a:ext cx="8427232" cy="4207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tư</a:t>
            </a:r>
            <a:r>
              <a:rPr lang="en-US" sz="2400" dirty="0"/>
              <a:t> </a:t>
            </a:r>
            <a:r>
              <a:rPr lang="en-US" sz="2400" b="1" dirty="0" err="1"/>
              <a:t>danh</a:t>
            </a:r>
            <a:r>
              <a:rPr lang="en-US" sz="2400" b="1" dirty="0"/>
              <a:t> </a:t>
            </a:r>
            <a:r>
              <a:rPr lang="en-US" sz="2400" b="1" dirty="0" err="1"/>
              <a:t>sách</a:t>
            </a:r>
            <a:r>
              <a:rPr lang="en-US" sz="2400" b="1" dirty="0"/>
              <a:t> </a:t>
            </a:r>
            <a:r>
              <a:rPr lang="en-US" sz="2400" b="1" dirty="0" err="1"/>
              <a:t>đặc</a:t>
            </a:r>
            <a:r>
              <a:rPr lang="en-US" sz="2400" b="1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ph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lựa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,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xác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định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phần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tử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nhỏ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nhất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xét</a:t>
            </a:r>
            <a:r>
              <a:rPr lang="en-US" sz="2400" dirty="0"/>
              <a:t>,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hoán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vị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phần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tử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nhỏ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nhất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F0"/>
                </a:solidFill>
              </a:rPr>
              <a:t>phần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tử</a:t>
            </a:r>
            <a:r>
              <a:rPr lang="en-US" sz="2400" dirty="0">
                <a:solidFill>
                  <a:srgbClr val="00B0F0"/>
                </a:solidFill>
              </a:rPr>
              <a:t> ở </a:t>
            </a:r>
            <a:r>
              <a:rPr lang="en-US" sz="2400" dirty="0" err="1">
                <a:solidFill>
                  <a:srgbClr val="00B0F0"/>
                </a:solidFill>
              </a:rPr>
              <a:t>vị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trí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đầu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nằm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vừa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hoán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hiện</a:t>
            </a:r>
            <a:r>
              <a:rPr lang="en-US" sz="2400" dirty="0">
                <a:solidFill>
                  <a:srgbClr val="FF0000"/>
                </a:solidFill>
              </a:rPr>
              <a:t> b</a:t>
            </a:r>
            <a:r>
              <a:rPr lang="vi-VN" sz="2400" dirty="0">
                <a:solidFill>
                  <a:srgbClr val="FF0000"/>
                </a:solidFill>
              </a:rPr>
              <a:t>ư</a:t>
            </a:r>
            <a:r>
              <a:rPr lang="en-US" sz="2400" dirty="0" err="1">
                <a:solidFill>
                  <a:srgbClr val="FF0000"/>
                </a:solidFill>
              </a:rPr>
              <a:t>ớc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lặp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xét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00397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110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1867FC-9126-45CE-975A-D9EEE610785A}"/>
              </a:ext>
            </a:extLst>
          </p:cNvPr>
          <p:cNvSpPr txBox="1">
            <a:spLocks/>
          </p:cNvSpPr>
          <p:nvPr/>
        </p:nvSpPr>
        <p:spPr>
          <a:xfrm>
            <a:off x="369035" y="1540982"/>
            <a:ext cx="8405930" cy="4815368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dirty="0"/>
              <a:t>2.4 </a:t>
            </a:r>
            <a:r>
              <a:rPr lang="en-US" sz="2100" dirty="0" err="1"/>
              <a:t>Dùng</a:t>
            </a:r>
            <a:r>
              <a:rPr lang="en-US" sz="2100" dirty="0"/>
              <a:t> </a:t>
            </a:r>
            <a:r>
              <a:rPr lang="en-US" sz="2100" dirty="0" err="1"/>
              <a:t>ph</a:t>
            </a:r>
            <a:r>
              <a:rPr lang="vi-VN" sz="2100" dirty="0"/>
              <a:t>ư</a:t>
            </a:r>
            <a:r>
              <a:rPr lang="en-US" sz="2100" dirty="0" err="1"/>
              <a:t>ơng</a:t>
            </a:r>
            <a:r>
              <a:rPr lang="en-US" sz="2100" dirty="0"/>
              <a:t> </a:t>
            </a:r>
            <a:r>
              <a:rPr lang="en-US" sz="2100" dirty="0" err="1"/>
              <a:t>pháp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BubbleSort</a:t>
            </a:r>
            <a:r>
              <a:rPr lang="en-US" sz="2100" dirty="0"/>
              <a:t>, </a:t>
            </a:r>
            <a:r>
              <a:rPr lang="en-US" sz="2100" dirty="0" err="1"/>
              <a:t>mô</a:t>
            </a:r>
            <a:r>
              <a:rPr lang="en-US" sz="2100" dirty="0"/>
              <a:t> </a:t>
            </a:r>
            <a:r>
              <a:rPr lang="en-US" sz="2100" dirty="0" err="1"/>
              <a:t>tả</a:t>
            </a:r>
            <a:r>
              <a:rPr lang="en-US" sz="2100" dirty="0"/>
              <a:t> </a:t>
            </a:r>
            <a:r>
              <a:rPr lang="en-US" sz="2100" dirty="0" err="1"/>
              <a:t>từng</a:t>
            </a:r>
            <a:r>
              <a:rPr lang="en-US" sz="2100" dirty="0"/>
              <a:t> b</a:t>
            </a:r>
            <a:r>
              <a:rPr lang="vi-VN" sz="2100" dirty="0"/>
              <a:t>ư</a:t>
            </a:r>
            <a:r>
              <a:rPr lang="en-US" sz="2100" dirty="0" err="1"/>
              <a:t>ớc</a:t>
            </a:r>
            <a:r>
              <a:rPr lang="en-US" sz="2100" dirty="0"/>
              <a:t> </a:t>
            </a:r>
            <a:r>
              <a:rPr lang="en-US" sz="2100" dirty="0" err="1"/>
              <a:t>quá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dãy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 (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). </a:t>
            </a:r>
            <a:r>
              <a:rPr lang="en-US" sz="2100" dirty="0" err="1"/>
              <a:t>Tín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phức</a:t>
            </a:r>
            <a:r>
              <a:rPr lang="en-US" sz="2100" dirty="0"/>
              <a:t> </a:t>
            </a:r>
            <a:r>
              <a:rPr lang="en-US" sz="2100" dirty="0" err="1"/>
              <a:t>tạp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quá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dirty="0"/>
              <a:t>2.5 </a:t>
            </a:r>
            <a:r>
              <a:rPr lang="en-US" sz="2100" dirty="0" err="1"/>
              <a:t>Dùng</a:t>
            </a:r>
            <a:r>
              <a:rPr lang="en-US" sz="2100" dirty="0"/>
              <a:t> </a:t>
            </a:r>
            <a:r>
              <a:rPr lang="en-US" sz="2100" dirty="0" err="1"/>
              <a:t>ph</a:t>
            </a:r>
            <a:r>
              <a:rPr lang="vi-VN" sz="2100" dirty="0"/>
              <a:t>ư</a:t>
            </a:r>
            <a:r>
              <a:rPr lang="en-US" sz="2100" dirty="0" err="1"/>
              <a:t>ơng</a:t>
            </a:r>
            <a:r>
              <a:rPr lang="en-US" sz="2100" dirty="0"/>
              <a:t> </a:t>
            </a:r>
            <a:r>
              <a:rPr lang="en-US" sz="2100" dirty="0" err="1"/>
              <a:t>pháp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QuickSort</a:t>
            </a:r>
            <a:r>
              <a:rPr lang="en-US" sz="2100" dirty="0"/>
              <a:t>, </a:t>
            </a:r>
            <a:r>
              <a:rPr lang="en-US" sz="2100" dirty="0" err="1"/>
              <a:t>mô</a:t>
            </a:r>
            <a:r>
              <a:rPr lang="en-US" sz="2100" dirty="0"/>
              <a:t> </a:t>
            </a:r>
            <a:r>
              <a:rPr lang="en-US" sz="2100" dirty="0" err="1"/>
              <a:t>tả</a:t>
            </a:r>
            <a:r>
              <a:rPr lang="en-US" sz="2100" dirty="0"/>
              <a:t> </a:t>
            </a:r>
            <a:r>
              <a:rPr lang="en-US" sz="2100" dirty="0" err="1"/>
              <a:t>từng</a:t>
            </a:r>
            <a:r>
              <a:rPr lang="en-US" sz="2100" dirty="0"/>
              <a:t> b</a:t>
            </a:r>
            <a:r>
              <a:rPr lang="vi-VN" sz="2100" dirty="0"/>
              <a:t>ư</a:t>
            </a:r>
            <a:r>
              <a:rPr lang="en-US" sz="2100" dirty="0" err="1"/>
              <a:t>ớc</a:t>
            </a:r>
            <a:r>
              <a:rPr lang="en-US" sz="2100" dirty="0"/>
              <a:t> </a:t>
            </a:r>
            <a:r>
              <a:rPr lang="en-US" sz="2100" dirty="0" err="1"/>
              <a:t>quá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dãy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 (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). </a:t>
            </a:r>
            <a:r>
              <a:rPr lang="en-US" sz="2100" dirty="0" err="1"/>
              <a:t>Tín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phức</a:t>
            </a:r>
            <a:r>
              <a:rPr lang="en-US" sz="2100" dirty="0"/>
              <a:t> </a:t>
            </a:r>
            <a:r>
              <a:rPr lang="en-US" sz="2100" dirty="0" err="1"/>
              <a:t>tạp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quá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dirty="0"/>
              <a:t>2.6 </a:t>
            </a:r>
            <a:r>
              <a:rPr lang="en-US" sz="2100" dirty="0" err="1"/>
              <a:t>Dùng</a:t>
            </a:r>
            <a:r>
              <a:rPr lang="en-US" sz="2100" dirty="0"/>
              <a:t> </a:t>
            </a:r>
            <a:r>
              <a:rPr lang="en-US" sz="2100" dirty="0" err="1"/>
              <a:t>ph</a:t>
            </a:r>
            <a:r>
              <a:rPr lang="vi-VN" sz="2100" dirty="0"/>
              <a:t>ư</a:t>
            </a:r>
            <a:r>
              <a:rPr lang="en-US" sz="2100" dirty="0" err="1"/>
              <a:t>ơng</a:t>
            </a:r>
            <a:r>
              <a:rPr lang="en-US" sz="2100" dirty="0"/>
              <a:t> </a:t>
            </a:r>
            <a:r>
              <a:rPr lang="en-US" sz="2100" dirty="0" err="1"/>
              <a:t>pháp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HeapSort</a:t>
            </a:r>
            <a:r>
              <a:rPr lang="en-US" sz="2100" dirty="0"/>
              <a:t>, </a:t>
            </a:r>
            <a:r>
              <a:rPr lang="en-US" sz="2100" dirty="0" err="1"/>
              <a:t>mô</a:t>
            </a:r>
            <a:r>
              <a:rPr lang="en-US" sz="2100" dirty="0"/>
              <a:t> </a:t>
            </a:r>
            <a:r>
              <a:rPr lang="en-US" sz="2100" dirty="0" err="1"/>
              <a:t>tả</a:t>
            </a:r>
            <a:r>
              <a:rPr lang="en-US" sz="2100" dirty="0"/>
              <a:t> </a:t>
            </a:r>
            <a:r>
              <a:rPr lang="en-US" sz="2100" dirty="0" err="1"/>
              <a:t>từng</a:t>
            </a:r>
            <a:r>
              <a:rPr lang="en-US" sz="2100" dirty="0"/>
              <a:t> b</a:t>
            </a:r>
            <a:r>
              <a:rPr lang="vi-VN" sz="2100" dirty="0"/>
              <a:t>ư</a:t>
            </a:r>
            <a:r>
              <a:rPr lang="en-US" sz="2100" dirty="0" err="1"/>
              <a:t>ớc</a:t>
            </a:r>
            <a:r>
              <a:rPr lang="en-US" sz="2100" dirty="0"/>
              <a:t> </a:t>
            </a:r>
            <a:r>
              <a:rPr lang="en-US" sz="2100" dirty="0" err="1"/>
              <a:t>quá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dãy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 (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). </a:t>
            </a:r>
            <a:r>
              <a:rPr lang="en-US" sz="2100" dirty="0" err="1"/>
              <a:t>Tín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phức</a:t>
            </a:r>
            <a:r>
              <a:rPr lang="en-US" sz="2100" dirty="0"/>
              <a:t> </a:t>
            </a:r>
            <a:r>
              <a:rPr lang="en-US" sz="2100" dirty="0" err="1"/>
              <a:t>tạp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quá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dirty="0"/>
              <a:t>2.7 Sau </a:t>
            </a: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xếp</a:t>
            </a:r>
            <a:r>
              <a:rPr lang="en-US" sz="2100" dirty="0"/>
              <a:t> </a:t>
            </a:r>
            <a:r>
              <a:rPr lang="en-US" sz="2100" dirty="0" err="1"/>
              <a:t>thú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. </a:t>
            </a:r>
            <a:r>
              <a:rPr lang="en-US" sz="2100" dirty="0" err="1"/>
              <a:t>Yêu</a:t>
            </a:r>
            <a:r>
              <a:rPr lang="en-US" sz="2100" dirty="0"/>
              <a:t> </a:t>
            </a:r>
            <a:r>
              <a:rPr lang="en-US" sz="2100" dirty="0" err="1"/>
              <a:t>cầu</a:t>
            </a:r>
            <a:r>
              <a:rPr lang="en-US" sz="2100" dirty="0"/>
              <a:t>: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phức</a:t>
            </a:r>
            <a:r>
              <a:rPr lang="en-US" sz="2100" dirty="0"/>
              <a:t> </a:t>
            </a:r>
            <a:r>
              <a:rPr lang="en-US" sz="2100" dirty="0" err="1"/>
              <a:t>tạp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quá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tìm</a:t>
            </a:r>
            <a:r>
              <a:rPr lang="en-US" sz="2100" dirty="0"/>
              <a:t> </a:t>
            </a:r>
            <a:r>
              <a:rPr lang="en-US" sz="2100" dirty="0" err="1"/>
              <a:t>kiếm</a:t>
            </a: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trị</a:t>
            </a:r>
            <a:r>
              <a:rPr lang="en-US" sz="2100" dirty="0"/>
              <a:t> 90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cả</a:t>
            </a:r>
            <a:r>
              <a:rPr lang="en-US" sz="2100" dirty="0"/>
              <a:t> </a:t>
            </a:r>
            <a:r>
              <a:rPr lang="en-US" sz="2100" dirty="0" err="1"/>
              <a:t>hai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toán</a:t>
            </a:r>
            <a:r>
              <a:rPr lang="en-US" sz="2100" dirty="0"/>
              <a:t> </a:t>
            </a:r>
            <a:r>
              <a:rPr lang="en-US" sz="2100" dirty="0" err="1"/>
              <a:t>tìm</a:t>
            </a:r>
            <a:r>
              <a:rPr lang="en-US" sz="2100" dirty="0"/>
              <a:t> </a:t>
            </a:r>
            <a:r>
              <a:rPr lang="en-US" sz="2100" dirty="0" err="1"/>
              <a:t>kiếm</a:t>
            </a:r>
            <a:r>
              <a:rPr lang="en-US" sz="2100" dirty="0"/>
              <a:t> </a:t>
            </a:r>
            <a:r>
              <a:rPr lang="en-US" sz="2100" dirty="0" err="1"/>
              <a:t>tuần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tìm</a:t>
            </a:r>
            <a:r>
              <a:rPr lang="en-US" sz="2100" dirty="0"/>
              <a:t> </a:t>
            </a:r>
            <a:r>
              <a:rPr lang="en-US" sz="2100" dirty="0" err="1"/>
              <a:t>kiếm</a:t>
            </a:r>
            <a:r>
              <a:rPr lang="en-US" sz="2100" dirty="0"/>
              <a:t> </a:t>
            </a:r>
            <a:r>
              <a:rPr lang="en-US" sz="2100" dirty="0" err="1"/>
              <a:t>nhị</a:t>
            </a:r>
            <a:r>
              <a:rPr lang="en-US" sz="2100" dirty="0"/>
              <a:t> </a:t>
            </a:r>
            <a:r>
              <a:rPr lang="en-US" sz="2100" dirty="0" err="1"/>
              <a:t>phân</a:t>
            </a:r>
            <a:endParaRPr lang="en-US" sz="21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5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5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F45433-BB9E-447E-9770-32F47DE68480}"/>
              </a:ext>
            </a:extLst>
          </p:cNvPr>
          <p:cNvSpPr txBox="1">
            <a:spLocks/>
          </p:cNvSpPr>
          <p:nvPr/>
        </p:nvSpPr>
        <p:spPr>
          <a:xfrm>
            <a:off x="2286000" y="335756"/>
            <a:ext cx="6858000" cy="1219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3.4 -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pPr algn="r">
              <a:lnSpc>
                <a:spcPct val="150000"/>
              </a:lnSpc>
              <a:defRPr/>
            </a:pPr>
            <a:r>
              <a:rPr lang="en-US" altLang="zh-TW" sz="4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LÀM THÊM</a:t>
            </a:r>
            <a:endParaRPr lang="zh-TW" altLang="en-US" sz="4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1182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6096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err="1">
                <a:solidFill>
                  <a:srgbClr val="7030A0"/>
                </a:solidFill>
              </a:rPr>
              <a:t>Hướng</a:t>
            </a:r>
            <a:r>
              <a:rPr lang="en-US" altLang="zh-TW" sz="4000" dirty="0">
                <a:solidFill>
                  <a:srgbClr val="7030A0"/>
                </a:solidFill>
              </a:rPr>
              <a:t> </a:t>
            </a:r>
            <a:r>
              <a:rPr lang="en-US" altLang="zh-TW" sz="4000" dirty="0" err="1">
                <a:solidFill>
                  <a:srgbClr val="7030A0"/>
                </a:solidFill>
              </a:rPr>
              <a:t>dẫn</a:t>
            </a:r>
            <a:endParaRPr lang="zh-TW" altLang="en-US" sz="40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524000"/>
            <a:ext cx="8610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400" dirty="0"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ở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khuyến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qua LMS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2400" dirty="0"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WORD;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tên,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Khuyến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itchFamily="18" charset="2"/>
              <a:buChar char="Þ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  <a:p>
            <a:pPr>
              <a:buFont typeface="Symbol" pitchFamily="18" charset="2"/>
              <a:buChar char="Þ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LMS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1534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2800" y="533400"/>
            <a:ext cx="472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err="1">
                <a:solidFill>
                  <a:srgbClr val="7030A0"/>
                </a:solidFill>
              </a:rPr>
              <a:t>Tài</a:t>
            </a:r>
            <a:r>
              <a:rPr lang="en-US" altLang="zh-TW" sz="4000" dirty="0">
                <a:solidFill>
                  <a:srgbClr val="7030A0"/>
                </a:solidFill>
              </a:rPr>
              <a:t> </a:t>
            </a:r>
            <a:r>
              <a:rPr lang="en-US" altLang="zh-TW" sz="4000" dirty="0" err="1">
                <a:solidFill>
                  <a:srgbClr val="7030A0"/>
                </a:solidFill>
              </a:rPr>
              <a:t>liệu</a:t>
            </a:r>
            <a:r>
              <a:rPr lang="en-US" altLang="zh-TW" sz="4000" dirty="0">
                <a:solidFill>
                  <a:srgbClr val="7030A0"/>
                </a:solidFill>
              </a:rPr>
              <a:t> </a:t>
            </a:r>
            <a:r>
              <a:rPr lang="en-US" altLang="zh-TW" sz="4000" dirty="0" err="1">
                <a:solidFill>
                  <a:srgbClr val="7030A0"/>
                </a:solidFill>
              </a:rPr>
              <a:t>tham</a:t>
            </a:r>
            <a:r>
              <a:rPr lang="en-US" altLang="zh-TW" sz="4000" dirty="0">
                <a:solidFill>
                  <a:srgbClr val="7030A0"/>
                </a:solidFill>
              </a:rPr>
              <a:t> </a:t>
            </a:r>
            <a:r>
              <a:rPr lang="en-US" altLang="zh-TW" sz="4000" dirty="0" err="1">
                <a:solidFill>
                  <a:srgbClr val="7030A0"/>
                </a:solidFill>
              </a:rPr>
              <a:t>khảo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52599"/>
            <a:ext cx="83058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Lê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Xuân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2)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NXB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Trường Đại học Mở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TP-HCM, 2016.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vi-VN" sz="2400" b="1" dirty="0">
                <a:cs typeface="Arial" panose="020B0604020202020204" pitchFamily="34" charset="0"/>
              </a:rPr>
              <a:t>ư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Anh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i="1" dirty="0">
                <a:cs typeface="Arial" panose="020B0604020202020204" pitchFamily="34" charset="0"/>
              </a:rPr>
              <a:t>Chương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1)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2010, ĐH KHTN TP.HCM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Thomas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H.Cormen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Charles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E.Leiserson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Ronald L.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Rivest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Cliffrod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Stein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(Chapter 2, 3) Introduction to Algorithms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Third Edition, 2009.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Adam Drozdek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(Chapter 9) Data Structures and Algorithms in C++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Fourth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Edtion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CENGAGE Learning, 2013.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92830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533400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3600" dirty="0" err="1">
                <a:solidFill>
                  <a:srgbClr val="7030A0"/>
                </a:solidFill>
              </a:rPr>
              <a:t>Phụ</a:t>
            </a:r>
            <a:r>
              <a:rPr lang="en-US" altLang="zh-TW" sz="3600" dirty="0">
                <a:solidFill>
                  <a:srgbClr val="7030A0"/>
                </a:solidFill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</a:rPr>
              <a:t>lục</a:t>
            </a:r>
            <a:r>
              <a:rPr lang="en-US" altLang="zh-TW" sz="3600" dirty="0">
                <a:solidFill>
                  <a:srgbClr val="7030A0"/>
                </a:solidFill>
              </a:rPr>
              <a:t> – </a:t>
            </a:r>
            <a:r>
              <a:rPr lang="en-US" altLang="zh-TW" sz="3600" dirty="0" err="1">
                <a:solidFill>
                  <a:srgbClr val="7030A0"/>
                </a:solidFill>
              </a:rPr>
              <a:t>Thuật</a:t>
            </a:r>
            <a:r>
              <a:rPr lang="en-US" altLang="zh-TW" sz="3600" dirty="0">
                <a:solidFill>
                  <a:srgbClr val="7030A0"/>
                </a:solidFill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</a:rPr>
              <a:t>ngữ</a:t>
            </a:r>
            <a:r>
              <a:rPr lang="en-US" altLang="zh-TW" sz="3600" dirty="0">
                <a:solidFill>
                  <a:srgbClr val="7030A0"/>
                </a:solidFill>
              </a:rPr>
              <a:t> </a:t>
            </a:r>
            <a:r>
              <a:rPr lang="en-US" altLang="zh-TW" sz="3600" dirty="0" err="1">
                <a:solidFill>
                  <a:srgbClr val="7030A0"/>
                </a:solidFill>
              </a:rPr>
              <a:t>tiếng</a:t>
            </a:r>
            <a:r>
              <a:rPr lang="en-US" altLang="zh-TW" sz="3600" dirty="0">
                <a:solidFill>
                  <a:srgbClr val="7030A0"/>
                </a:solidFill>
              </a:rPr>
              <a:t> Anh</a:t>
            </a:r>
            <a:endParaRPr lang="en-US" sz="3600" dirty="0">
              <a:solidFill>
                <a:srgbClr val="7030A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A14777-34D2-494A-BE94-A592F8B85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4210"/>
              </p:ext>
            </p:extLst>
          </p:nvPr>
        </p:nvGraphicFramePr>
        <p:xfrm>
          <a:off x="228600" y="1321676"/>
          <a:ext cx="8686800" cy="5029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14994">
                  <a:extLst>
                    <a:ext uri="{9D8B030D-6E8A-4147-A177-3AD203B41FA5}">
                      <a16:colId xmlns:a16="http://schemas.microsoft.com/office/drawing/2014/main" val="3987345085"/>
                    </a:ext>
                  </a:extLst>
                </a:gridCol>
                <a:gridCol w="2344668">
                  <a:extLst>
                    <a:ext uri="{9D8B030D-6E8A-4147-A177-3AD203B41FA5}">
                      <a16:colId xmlns:a16="http://schemas.microsoft.com/office/drawing/2014/main" val="184491368"/>
                    </a:ext>
                  </a:extLst>
                </a:gridCol>
                <a:gridCol w="2613728">
                  <a:extLst>
                    <a:ext uri="{9D8B030D-6E8A-4147-A177-3AD203B41FA5}">
                      <a16:colId xmlns:a16="http://schemas.microsoft.com/office/drawing/2014/main" val="3812932730"/>
                    </a:ext>
                  </a:extLst>
                </a:gridCol>
                <a:gridCol w="3113410">
                  <a:extLst>
                    <a:ext uri="{9D8B030D-6E8A-4147-A177-3AD203B41FA5}">
                      <a16:colId xmlns:a16="http://schemas.microsoft.com/office/drawing/2014/main" val="1059579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Tiếng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Phiên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Âm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Tiếng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Việt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6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sɔ:t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Sắp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xếp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Xếp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36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sɪ’lekʃn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sɔ:t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Xếp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tự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chọn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tiếp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2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ɪn’sɜ:ʃn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sɔ:t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Xếp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tự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chèn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tiếp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9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‘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bʌbl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sɔ:t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Xếp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tự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nổi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bọt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2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Interchange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ɪntər’tʃeɪndʒ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sɔ:t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Xếp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tự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chỗ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60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kwɪk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sɔ:t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Xếp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tự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hoạch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Heap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hi:p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sɔ:t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Xếp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tự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đống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5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sɜ:tʃ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Tìm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kiếm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9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Sequential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sɪ’kwenʃl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sɜ:tʃ</a:t>
                      </a:r>
                      <a:r>
                        <a:rPr lang="en-US" sz="2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Tìm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kiếm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tự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‘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baɪnəri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sɜ:tʃ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Tìm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kiếm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nhị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0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04966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E00CBC-CF2C-4CF2-A447-C00306A29D9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:\Desktop\HaoLee\Study\ME09\KTNN\TTrinh\thank-you-clothesline-752x4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4" y="677043"/>
            <a:ext cx="7239002" cy="404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D66E4D75-4637-4D00-9843-C85FD066C97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749" y="4284443"/>
            <a:ext cx="1226491" cy="882489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AF81C7-C21B-4BB4-AB37-F5A77903805B}"/>
              </a:ext>
            </a:extLst>
          </p:cNvPr>
          <p:cNvSpPr/>
          <p:nvPr/>
        </p:nvSpPr>
        <p:spPr>
          <a:xfrm>
            <a:off x="1828800" y="5367721"/>
            <a:ext cx="5721415" cy="848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TP.HCM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Khoa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69CEEF-254A-46B0-A7A6-6CD00F278D33}"/>
              </a:ext>
            </a:extLst>
          </p:cNvPr>
          <p:cNvSpPr txBox="1">
            <a:spLocks/>
          </p:cNvSpPr>
          <p:nvPr/>
        </p:nvSpPr>
        <p:spPr>
          <a:xfrm>
            <a:off x="1849821" y="595692"/>
            <a:ext cx="5867394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THÚC CH</a:t>
            </a:r>
            <a:r>
              <a:rPr lang="vi-VN" altLang="zh-TW" sz="3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3</a:t>
            </a:r>
            <a:endParaRPr lang="zh-TW" altLang="en-US" sz="36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2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CHỌN LỰA TRỰC TIẾP – SELECTION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BDF8-CC39-4DFE-AE70-F72ED073AA2B}"/>
              </a:ext>
            </a:extLst>
          </p:cNvPr>
          <p:cNvSpPr txBox="1">
            <a:spLocks/>
          </p:cNvSpPr>
          <p:nvPr/>
        </p:nvSpPr>
        <p:spPr>
          <a:xfrm>
            <a:off x="321040" y="1371600"/>
            <a:ext cx="8518160" cy="4967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q"/>
            </a:pPr>
            <a:r>
              <a:rPr lang="en-US" b="1" u="sng" dirty="0"/>
              <a:t> </a:t>
            </a:r>
            <a:r>
              <a:rPr lang="en-US" b="1" u="sng" dirty="0" err="1"/>
              <a:t>Bước</a:t>
            </a:r>
            <a:r>
              <a:rPr lang="en-US" b="1" u="sng" dirty="0"/>
              <a:t> 0: </a:t>
            </a:r>
          </a:p>
          <a:p>
            <a:pPr marL="914400" indent="-4572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0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n-1,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min_pos</a:t>
            </a:r>
            <a:r>
              <a:rPr lang="en-US" i="1" baseline="-25000" dirty="0" err="1">
                <a:solidFill>
                  <a:srgbClr val="FF0000"/>
                </a:solidFill>
              </a:rPr>
              <a:t>o</a:t>
            </a:r>
            <a:r>
              <a:rPr lang="en-US" dirty="0"/>
              <a:t>)</a:t>
            </a:r>
          </a:p>
          <a:p>
            <a:pPr marL="914400" indent="-4572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min_pos</a:t>
            </a:r>
            <a:r>
              <a:rPr lang="en-US" i="1" baseline="-25000" dirty="0" err="1">
                <a:solidFill>
                  <a:srgbClr val="FF0000"/>
                </a:solidFill>
              </a:rPr>
              <a:t>o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q"/>
            </a:pPr>
            <a:r>
              <a:rPr lang="en-US" b="1" u="sng" dirty="0"/>
              <a:t> </a:t>
            </a:r>
            <a:r>
              <a:rPr lang="en-US" b="1" u="sng" dirty="0" err="1"/>
              <a:t>Bước</a:t>
            </a:r>
            <a:r>
              <a:rPr lang="en-US" b="1" u="sng" dirty="0"/>
              <a:t> 1: </a:t>
            </a:r>
          </a:p>
          <a:p>
            <a:pPr marL="822960" indent="-4572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1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n-1,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min_pos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)</a:t>
            </a:r>
          </a:p>
          <a:p>
            <a:pPr marL="822960" indent="-4572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min_pos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SzPct val="130000"/>
              <a:buFont typeface="Wingdings" panose="05000000000000000000" pitchFamily="2" charset="2"/>
              <a:buChar char="q"/>
            </a:pPr>
            <a:r>
              <a:rPr lang="en-US" b="1" u="sng" dirty="0"/>
              <a:t> </a:t>
            </a:r>
            <a:r>
              <a:rPr lang="en-US" b="1" u="sng" dirty="0" err="1"/>
              <a:t>Bước</a:t>
            </a:r>
            <a:r>
              <a:rPr lang="en-US" b="1" u="sng" dirty="0"/>
              <a:t> i: </a:t>
            </a:r>
          </a:p>
          <a:p>
            <a:pPr marL="914400" indent="-4572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n-1,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min_pos</a:t>
            </a:r>
            <a:r>
              <a:rPr lang="en-US" i="1" baseline="-25000" dirty="0" err="1">
                <a:solidFill>
                  <a:srgbClr val="FF0000"/>
                </a:solidFill>
              </a:rPr>
              <a:t>i</a:t>
            </a:r>
            <a:r>
              <a:rPr lang="en-US" dirty="0"/>
              <a:t>)</a:t>
            </a:r>
          </a:p>
          <a:p>
            <a:pPr marL="914400" indent="-4572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min_pos</a:t>
            </a:r>
            <a:r>
              <a:rPr lang="en-US" i="1" baseline="-25000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15" y="1676400"/>
            <a:ext cx="8655570" cy="657585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3200" b="1" dirty="0">
                <a:ln/>
                <a:solidFill>
                  <a:schemeClr val="accent4"/>
                </a:solidFill>
              </a:rPr>
              <a:t>THUẬT TOÁN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13</a:t>
            </a:fld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9B0B6D3-C996-49E6-B318-748410782C68}"/>
              </a:ext>
            </a:extLst>
          </p:cNvPr>
          <p:cNvSpPr txBox="1">
            <a:spLocks/>
          </p:cNvSpPr>
          <p:nvPr/>
        </p:nvSpPr>
        <p:spPr>
          <a:xfrm>
            <a:off x="248551" y="2152571"/>
            <a:ext cx="8655570" cy="400314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400" dirty="0" err="1"/>
              <a:t>i</a:t>
            </a:r>
            <a:r>
              <a:rPr lang="en-US" sz="2400" dirty="0"/>
              <a:t>=0;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400" b="1" u="sng" dirty="0" err="1"/>
              <a:t>Bước</a:t>
            </a:r>
            <a:r>
              <a:rPr lang="en-US" sz="2400" b="1" u="sng" dirty="0"/>
              <a:t> 1:</a:t>
            </a:r>
          </a:p>
          <a:p>
            <a:pPr marL="6858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a[</a:t>
            </a:r>
            <a:r>
              <a:rPr lang="en-US" sz="2400" dirty="0" err="1"/>
              <a:t>min_pos</a:t>
            </a:r>
            <a:r>
              <a:rPr lang="en-US" sz="2400" dirty="0"/>
              <a:t>]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dãy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a[</a:t>
            </a:r>
            <a:r>
              <a:rPr lang="en-US" sz="2400" dirty="0" err="1"/>
              <a:t>i</a:t>
            </a:r>
            <a:r>
              <a:rPr lang="en-US" sz="2400" dirty="0"/>
              <a:t>] </a:t>
            </a:r>
            <a:r>
              <a:rPr lang="en-US" sz="2400" dirty="0" err="1"/>
              <a:t>đến</a:t>
            </a:r>
            <a:r>
              <a:rPr lang="en-US" sz="2400" dirty="0"/>
              <a:t> a[n-1]</a:t>
            </a:r>
          </a:p>
          <a:p>
            <a:pPr marL="6858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chỗ</a:t>
            </a:r>
            <a:r>
              <a:rPr lang="en-US" sz="2400" dirty="0"/>
              <a:t> a[</a:t>
            </a:r>
            <a:r>
              <a:rPr lang="en-US" sz="2400" dirty="0" err="1"/>
              <a:t>min_pos</a:t>
            </a:r>
            <a:r>
              <a:rPr lang="en-US" sz="2400" dirty="0"/>
              <a:t>] </a:t>
            </a:r>
            <a:r>
              <a:rPr lang="en-US" sz="2400" dirty="0" err="1"/>
              <a:t>và</a:t>
            </a:r>
            <a:r>
              <a:rPr lang="en-US" sz="2400" dirty="0"/>
              <a:t> a[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400" b="1" u="sng" dirty="0" err="1"/>
              <a:t>Bước</a:t>
            </a:r>
            <a:r>
              <a:rPr lang="en-US" sz="2400" b="1" u="sng" dirty="0"/>
              <a:t> 2:</a:t>
            </a:r>
            <a:r>
              <a:rPr lang="en-US" sz="2400" dirty="0"/>
              <a:t> i+1;</a:t>
            </a:r>
            <a:endParaRPr lang="en-US" sz="2400" b="1" u="sng" dirty="0"/>
          </a:p>
          <a:p>
            <a:pPr marL="6858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&lt; n – 1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b</a:t>
            </a:r>
            <a:r>
              <a:rPr lang="vi-VN" sz="2400" dirty="0"/>
              <a:t>ư</a:t>
            </a:r>
            <a:r>
              <a:rPr lang="en-US" sz="2400" dirty="0" err="1"/>
              <a:t>ớc</a:t>
            </a:r>
            <a:r>
              <a:rPr lang="en-US" sz="2400" dirty="0"/>
              <a:t> 1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endParaRPr lang="en-US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endParaRPr lang="en-US" sz="2400" dirty="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sz="2400" dirty="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sz="2400" dirty="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sz="2400" dirty="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sz="2400" dirty="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DD832D-DD55-4485-9587-EBB64B8AFC5A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CHỌN LỰA TRỰC TIẾP – SELECTION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31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DCE612-1E69-4B19-A4EF-378ABB1216A7}"/>
              </a:ext>
            </a:extLst>
          </p:cNvPr>
          <p:cNvSpPr/>
          <p:nvPr/>
        </p:nvSpPr>
        <p:spPr>
          <a:xfrm>
            <a:off x="2167428" y="4097272"/>
            <a:ext cx="5339633" cy="1922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2765512" y="2496746"/>
            <a:ext cx="494675" cy="449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14619" y="249690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54880" y="2492999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40862" y="2496746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82010" y="2496746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26289" y="2496746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69965" y="2496746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3463" y="227539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25750" y="227539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53642" y="226605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91257" y="226759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43842" y="227444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489016" y="227444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33311" y="227539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567447" y="227444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96588" y="249401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63776" y="2168684"/>
            <a:ext cx="49467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40366" y="1682186"/>
            <a:ext cx="4349087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Tìm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giá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trị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nhỏ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nhất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từ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rgbClr val="FF0000"/>
                </a:solidFill>
              </a:rPr>
              <a:t>0 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 7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67428" y="2593241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46559" y="3178286"/>
            <a:ext cx="1211720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rgbClr val="FF0000"/>
                </a:solidFill>
              </a:rPr>
              <a:t>a[6] = 10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839638" y="3174402"/>
            <a:ext cx="2604586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Là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phần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tử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nhỏ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nhất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755509" y="3662093"/>
            <a:ext cx="1767872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Đổi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giá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trị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giữa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72853" y="3634563"/>
            <a:ext cx="1391999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rgbClr val="FF0000"/>
                </a:solidFill>
              </a:rPr>
              <a:t>a[6] </a:t>
            </a:r>
            <a:r>
              <a:rPr lang="en-US" sz="2100" dirty="0" err="1">
                <a:solidFill>
                  <a:schemeClr val="tx1"/>
                </a:solidFill>
              </a:rPr>
              <a:t>và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rgbClr val="FF0000"/>
                </a:solidFill>
              </a:rPr>
              <a:t>a[0]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95F004-7CA8-4119-81F3-83761EE66EA8}"/>
              </a:ext>
            </a:extLst>
          </p:cNvPr>
          <p:cNvSpPr/>
          <p:nvPr/>
        </p:nvSpPr>
        <p:spPr>
          <a:xfrm>
            <a:off x="2807014" y="5468429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C51E34B-3D3F-4049-9A01-5D8D25B466C5}"/>
              </a:ext>
            </a:extLst>
          </p:cNvPr>
          <p:cNvSpPr/>
          <p:nvPr/>
        </p:nvSpPr>
        <p:spPr>
          <a:xfrm>
            <a:off x="3356121" y="5468586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5A059-226D-4846-9128-8FD86E98D7BF}"/>
              </a:ext>
            </a:extLst>
          </p:cNvPr>
          <p:cNvSpPr/>
          <p:nvPr/>
        </p:nvSpPr>
        <p:spPr>
          <a:xfrm>
            <a:off x="3896382" y="5464681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14FB92-C87C-4E9D-9E13-366537D25B7F}"/>
              </a:ext>
            </a:extLst>
          </p:cNvPr>
          <p:cNvSpPr/>
          <p:nvPr/>
        </p:nvSpPr>
        <p:spPr>
          <a:xfrm>
            <a:off x="4982364" y="5468429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6EDEE8-77FF-4427-8E89-BF448525CEEB}"/>
              </a:ext>
            </a:extLst>
          </p:cNvPr>
          <p:cNvSpPr/>
          <p:nvPr/>
        </p:nvSpPr>
        <p:spPr>
          <a:xfrm>
            <a:off x="5523512" y="5468429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6DCED91-218D-4E1C-843D-623BFD7D4101}"/>
              </a:ext>
            </a:extLst>
          </p:cNvPr>
          <p:cNvSpPr/>
          <p:nvPr/>
        </p:nvSpPr>
        <p:spPr>
          <a:xfrm>
            <a:off x="6067791" y="5468429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B0989F6-A7D8-4AEF-8B51-0CC10409F235}"/>
              </a:ext>
            </a:extLst>
          </p:cNvPr>
          <p:cNvSpPr/>
          <p:nvPr/>
        </p:nvSpPr>
        <p:spPr>
          <a:xfrm>
            <a:off x="6611467" y="5468429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8FD0743-94EE-46F3-B1B4-919552968B71}"/>
              </a:ext>
            </a:extLst>
          </p:cNvPr>
          <p:cNvSpPr/>
          <p:nvPr/>
        </p:nvSpPr>
        <p:spPr>
          <a:xfrm>
            <a:off x="2811985" y="409822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0B75A35-6123-472F-A861-9879ABCE5578}"/>
              </a:ext>
            </a:extLst>
          </p:cNvPr>
          <p:cNvSpPr/>
          <p:nvPr/>
        </p:nvSpPr>
        <p:spPr>
          <a:xfrm>
            <a:off x="3364272" y="409822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3F62EC-72D6-4845-82B2-CFD9AB18B632}"/>
              </a:ext>
            </a:extLst>
          </p:cNvPr>
          <p:cNvSpPr/>
          <p:nvPr/>
        </p:nvSpPr>
        <p:spPr>
          <a:xfrm>
            <a:off x="3892164" y="408888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31778D9-3E9D-4E3D-B4E7-D552395EE418}"/>
              </a:ext>
            </a:extLst>
          </p:cNvPr>
          <p:cNvSpPr/>
          <p:nvPr/>
        </p:nvSpPr>
        <p:spPr>
          <a:xfrm>
            <a:off x="4429778" y="409042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AA2BF56-5A9F-4AD7-8004-DE46FB8B0CB4}"/>
              </a:ext>
            </a:extLst>
          </p:cNvPr>
          <p:cNvSpPr/>
          <p:nvPr/>
        </p:nvSpPr>
        <p:spPr>
          <a:xfrm>
            <a:off x="4982364" y="409727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60BE632-89A6-4D23-9B3A-BC9E818C6E96}"/>
              </a:ext>
            </a:extLst>
          </p:cNvPr>
          <p:cNvSpPr/>
          <p:nvPr/>
        </p:nvSpPr>
        <p:spPr>
          <a:xfrm>
            <a:off x="5527537" y="409727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ADF19EF-0EB8-4407-A7CC-508680607776}"/>
              </a:ext>
            </a:extLst>
          </p:cNvPr>
          <p:cNvSpPr/>
          <p:nvPr/>
        </p:nvSpPr>
        <p:spPr>
          <a:xfrm>
            <a:off x="6071833" y="409822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E814A7C-5D1A-43D3-B6C2-7042CC7D6C29}"/>
              </a:ext>
            </a:extLst>
          </p:cNvPr>
          <p:cNvSpPr/>
          <p:nvPr/>
        </p:nvSpPr>
        <p:spPr>
          <a:xfrm>
            <a:off x="6605968" y="409727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843CCFC-AA5C-4E49-97D1-43530CECE7A0}"/>
              </a:ext>
            </a:extLst>
          </p:cNvPr>
          <p:cNvSpPr/>
          <p:nvPr/>
        </p:nvSpPr>
        <p:spPr>
          <a:xfrm>
            <a:off x="4438090" y="5465696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4ADDB5-99EF-4C1D-8DB0-A49D44FF2AA3}"/>
              </a:ext>
            </a:extLst>
          </p:cNvPr>
          <p:cNvSpPr/>
          <p:nvPr/>
        </p:nvSpPr>
        <p:spPr>
          <a:xfrm>
            <a:off x="2486453" y="4393163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9F0FE3-DF97-480B-BD0E-5BD212301443}"/>
              </a:ext>
            </a:extLst>
          </p:cNvPr>
          <p:cNvSpPr/>
          <p:nvPr/>
        </p:nvSpPr>
        <p:spPr>
          <a:xfrm>
            <a:off x="2811985" y="4320728"/>
            <a:ext cx="494675" cy="449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61B7F2-D38D-40D1-B255-02BA8810C709}"/>
              </a:ext>
            </a:extLst>
          </p:cNvPr>
          <p:cNvSpPr/>
          <p:nvPr/>
        </p:nvSpPr>
        <p:spPr>
          <a:xfrm>
            <a:off x="3361092" y="4320886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EBE117-4312-4C62-8080-19F8B42ADCFB}"/>
              </a:ext>
            </a:extLst>
          </p:cNvPr>
          <p:cNvSpPr/>
          <p:nvPr/>
        </p:nvSpPr>
        <p:spPr>
          <a:xfrm>
            <a:off x="3901353" y="4316981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B5B227-615B-4958-B24B-741B5E77DD99}"/>
              </a:ext>
            </a:extLst>
          </p:cNvPr>
          <p:cNvSpPr/>
          <p:nvPr/>
        </p:nvSpPr>
        <p:spPr>
          <a:xfrm>
            <a:off x="4987335" y="4320728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3FE5BB-B328-44E4-8E15-200DEC962456}"/>
              </a:ext>
            </a:extLst>
          </p:cNvPr>
          <p:cNvSpPr/>
          <p:nvPr/>
        </p:nvSpPr>
        <p:spPr>
          <a:xfrm>
            <a:off x="5528483" y="4320728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F75AFC-A1C6-4253-B599-BEA04C98E1AF}"/>
              </a:ext>
            </a:extLst>
          </p:cNvPr>
          <p:cNvSpPr/>
          <p:nvPr/>
        </p:nvSpPr>
        <p:spPr>
          <a:xfrm>
            <a:off x="6072762" y="4320728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DE4E7D-2ECE-4471-B3CC-3FB3808EF95A}"/>
              </a:ext>
            </a:extLst>
          </p:cNvPr>
          <p:cNvSpPr/>
          <p:nvPr/>
        </p:nvSpPr>
        <p:spPr>
          <a:xfrm>
            <a:off x="6616438" y="4320728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C4D9D9C-40A3-405E-806E-9992FC783A4A}"/>
              </a:ext>
            </a:extLst>
          </p:cNvPr>
          <p:cNvSpPr/>
          <p:nvPr/>
        </p:nvSpPr>
        <p:spPr>
          <a:xfrm>
            <a:off x="4443061" y="4317996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8B1E845-E74C-4541-A7EE-51A9592870AB}"/>
              </a:ext>
            </a:extLst>
          </p:cNvPr>
          <p:cNvCxnSpPr>
            <a:cxnSpLocks/>
            <a:stCxn id="49" idx="2"/>
            <a:endCxn id="54" idx="2"/>
          </p:cNvCxnSpPr>
          <p:nvPr/>
        </p:nvCxnSpPr>
        <p:spPr>
          <a:xfrm rot="16200000" flipH="1">
            <a:off x="4689710" y="3140045"/>
            <a:ext cx="9525" cy="3260777"/>
          </a:xfrm>
          <a:prstGeom prst="bentConnector3">
            <a:avLst>
              <a:gd name="adj1" fmla="val 384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6AB9BF6-1596-4FDE-9EE1-EB72D6F552BB}"/>
              </a:ext>
            </a:extLst>
          </p:cNvPr>
          <p:cNvSpPr/>
          <p:nvPr/>
        </p:nvSpPr>
        <p:spPr>
          <a:xfrm>
            <a:off x="4280298" y="4856333"/>
            <a:ext cx="2211799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rgbClr val="FF0000"/>
                </a:solidFill>
              </a:rPr>
              <a:t>swap(a[0],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>
                <a:solidFill>
                  <a:srgbClr val="FF0000"/>
                </a:solidFill>
              </a:rPr>
              <a:t>a[6])</a:t>
            </a: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7BE6386D-BA59-4112-B9D8-78B9DAD4B9BA}"/>
              </a:ext>
            </a:extLst>
          </p:cNvPr>
          <p:cNvSpPr/>
          <p:nvPr/>
        </p:nvSpPr>
        <p:spPr>
          <a:xfrm>
            <a:off x="2388214" y="4701345"/>
            <a:ext cx="362390" cy="10162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3798B5-F539-4C51-8BBD-6179DC217CB0}"/>
              </a:ext>
            </a:extLst>
          </p:cNvPr>
          <p:cNvSpPr/>
          <p:nvPr/>
        </p:nvSpPr>
        <p:spPr>
          <a:xfrm>
            <a:off x="2780920" y="525000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CCE3A43-FD61-4F12-A833-B81068E32357}"/>
              </a:ext>
            </a:extLst>
          </p:cNvPr>
          <p:cNvSpPr/>
          <p:nvPr/>
        </p:nvSpPr>
        <p:spPr>
          <a:xfrm>
            <a:off x="3333207" y="525000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2885FC0-7477-4D9A-901F-56806C9F8765}"/>
              </a:ext>
            </a:extLst>
          </p:cNvPr>
          <p:cNvSpPr/>
          <p:nvPr/>
        </p:nvSpPr>
        <p:spPr>
          <a:xfrm>
            <a:off x="3861099" y="524066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EF2E3C-EB6B-443C-BBDE-52078A6D53A0}"/>
              </a:ext>
            </a:extLst>
          </p:cNvPr>
          <p:cNvSpPr/>
          <p:nvPr/>
        </p:nvSpPr>
        <p:spPr>
          <a:xfrm>
            <a:off x="4398713" y="524220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CACAEA5-2AAB-4BF6-9473-ECFE5A932B78}"/>
              </a:ext>
            </a:extLst>
          </p:cNvPr>
          <p:cNvSpPr/>
          <p:nvPr/>
        </p:nvSpPr>
        <p:spPr>
          <a:xfrm>
            <a:off x="4951299" y="524904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22D328-D7E2-4928-B55D-758CFC5A2182}"/>
              </a:ext>
            </a:extLst>
          </p:cNvPr>
          <p:cNvSpPr/>
          <p:nvPr/>
        </p:nvSpPr>
        <p:spPr>
          <a:xfrm>
            <a:off x="5496472" y="524904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FCAE73-ACAC-429B-B17C-C5FDF9AE4606}"/>
              </a:ext>
            </a:extLst>
          </p:cNvPr>
          <p:cNvSpPr/>
          <p:nvPr/>
        </p:nvSpPr>
        <p:spPr>
          <a:xfrm>
            <a:off x="6040768" y="525000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1C3362-559D-4002-BCC8-65A46F6C6143}"/>
              </a:ext>
            </a:extLst>
          </p:cNvPr>
          <p:cNvSpPr/>
          <p:nvPr/>
        </p:nvSpPr>
        <p:spPr>
          <a:xfrm>
            <a:off x="6574903" y="524904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9E223F04-0F9B-4C52-B9CA-0A5829BF53E7}"/>
              </a:ext>
            </a:extLst>
          </p:cNvPr>
          <p:cNvSpPr/>
          <p:nvPr/>
        </p:nvSpPr>
        <p:spPr>
          <a:xfrm rot="5400000">
            <a:off x="4885875" y="1139352"/>
            <a:ext cx="156110" cy="3799691"/>
          </a:xfrm>
          <a:prstGeom prst="rightBrace">
            <a:avLst>
              <a:gd name="adj1" fmla="val 35082"/>
              <a:gd name="adj2" fmla="val 55094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F704182-1E71-47C4-8731-791725A4C043}"/>
              </a:ext>
            </a:extLst>
          </p:cNvPr>
          <p:cNvSpPr/>
          <p:nvPr/>
        </p:nvSpPr>
        <p:spPr>
          <a:xfrm>
            <a:off x="3012848" y="4762679"/>
            <a:ext cx="472068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C13EB87-7997-4410-AC81-FB288517324C}"/>
              </a:ext>
            </a:extLst>
          </p:cNvPr>
          <p:cNvSpPr/>
          <p:nvPr/>
        </p:nvSpPr>
        <p:spPr>
          <a:xfrm>
            <a:off x="6273626" y="4765925"/>
            <a:ext cx="472068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j=6</a:t>
            </a:r>
          </a:p>
        </p:txBody>
      </p:sp>
      <p:sp>
        <p:nvSpPr>
          <p:cNvPr id="92" name="Title 1">
            <a:extLst>
              <a:ext uri="{FF2B5EF4-FFF2-40B4-BE49-F238E27FC236}">
                <a16:creationId xmlns:a16="http://schemas.microsoft.com/office/drawing/2014/main" id="{31A7D0F1-6D0E-42E9-9324-830666BBBB8A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CHỌN LỰA TRỰC TIẾP – SELECTION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8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606005" y="2462385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55112" y="2462543"/>
            <a:ext cx="494675" cy="449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95373" y="2458637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/>
              <a:t>15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81355" y="246238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22503" y="246238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66782" y="2462385"/>
            <a:ext cx="494675" cy="44970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10458" y="246238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13956" y="224103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66243" y="224103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94135" y="223169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231750" y="223323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84335" y="224008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29509" y="224008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73804" y="224103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07940" y="224008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237081" y="2459653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94738" y="2159470"/>
            <a:ext cx="49467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05654" y="1664271"/>
            <a:ext cx="4349087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Tìm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giá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trị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nhỏ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nhất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từ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rgbClr val="FF0000"/>
                </a:solidFill>
              </a:rPr>
              <a:t>1 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 7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07921" y="2558879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09474" y="3121744"/>
            <a:ext cx="1211720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rgbClr val="FF0000"/>
                </a:solidFill>
              </a:rPr>
              <a:t>a[2] = 15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631210" y="3118877"/>
            <a:ext cx="2604586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Là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phần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tử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nhỏ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nhất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620863" y="3532467"/>
            <a:ext cx="1767872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Đổi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giá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trị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giữa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37712" y="3534546"/>
            <a:ext cx="1391999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rgbClr val="FF0000"/>
                </a:solidFill>
              </a:rPr>
              <a:t>a[1] </a:t>
            </a:r>
            <a:r>
              <a:rPr lang="en-US" sz="2100" dirty="0" err="1">
                <a:solidFill>
                  <a:schemeClr val="tx1"/>
                </a:solidFill>
              </a:rPr>
              <a:t>và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rgbClr val="FF0000"/>
                </a:solidFill>
              </a:rPr>
              <a:t>a[2]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8FD0743-94EE-46F3-B1B4-919552968B71}"/>
              </a:ext>
            </a:extLst>
          </p:cNvPr>
          <p:cNvSpPr/>
          <p:nvPr/>
        </p:nvSpPr>
        <p:spPr>
          <a:xfrm>
            <a:off x="2519483" y="424060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0B75A35-6123-472F-A861-9879ABCE5578}"/>
              </a:ext>
            </a:extLst>
          </p:cNvPr>
          <p:cNvSpPr/>
          <p:nvPr/>
        </p:nvSpPr>
        <p:spPr>
          <a:xfrm>
            <a:off x="3071770" y="424060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3F62EC-72D6-4845-82B2-CFD9AB18B632}"/>
              </a:ext>
            </a:extLst>
          </p:cNvPr>
          <p:cNvSpPr/>
          <p:nvPr/>
        </p:nvSpPr>
        <p:spPr>
          <a:xfrm>
            <a:off x="3599662" y="423126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31778D9-3E9D-4E3D-B4E7-D552395EE418}"/>
              </a:ext>
            </a:extLst>
          </p:cNvPr>
          <p:cNvSpPr/>
          <p:nvPr/>
        </p:nvSpPr>
        <p:spPr>
          <a:xfrm>
            <a:off x="4137277" y="423281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AA2BF56-5A9F-4AD7-8004-DE46FB8B0CB4}"/>
              </a:ext>
            </a:extLst>
          </p:cNvPr>
          <p:cNvSpPr/>
          <p:nvPr/>
        </p:nvSpPr>
        <p:spPr>
          <a:xfrm>
            <a:off x="4689862" y="423965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60BE632-89A6-4D23-9B3A-BC9E818C6E96}"/>
              </a:ext>
            </a:extLst>
          </p:cNvPr>
          <p:cNvSpPr/>
          <p:nvPr/>
        </p:nvSpPr>
        <p:spPr>
          <a:xfrm>
            <a:off x="5235036" y="423965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ADF19EF-0EB8-4407-A7CC-508680607776}"/>
              </a:ext>
            </a:extLst>
          </p:cNvPr>
          <p:cNvSpPr/>
          <p:nvPr/>
        </p:nvSpPr>
        <p:spPr>
          <a:xfrm>
            <a:off x="5779331" y="424060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E814A7C-5D1A-43D3-B6C2-7042CC7D6C29}"/>
              </a:ext>
            </a:extLst>
          </p:cNvPr>
          <p:cNvSpPr/>
          <p:nvPr/>
        </p:nvSpPr>
        <p:spPr>
          <a:xfrm>
            <a:off x="6313467" y="423965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4ADDB5-99EF-4C1D-8DB0-A49D44FF2AA3}"/>
              </a:ext>
            </a:extLst>
          </p:cNvPr>
          <p:cNvSpPr/>
          <p:nvPr/>
        </p:nvSpPr>
        <p:spPr>
          <a:xfrm>
            <a:off x="1913448" y="4558454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ABC734-03FA-40C4-AF60-B4FB3BB6B8CA}"/>
              </a:ext>
            </a:extLst>
          </p:cNvPr>
          <p:cNvSpPr/>
          <p:nvPr/>
        </p:nvSpPr>
        <p:spPr>
          <a:xfrm>
            <a:off x="2560419" y="5454261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69AC44-4A45-47EF-BDAF-778D4DFB9BB8}"/>
              </a:ext>
            </a:extLst>
          </p:cNvPr>
          <p:cNvSpPr/>
          <p:nvPr/>
        </p:nvSpPr>
        <p:spPr>
          <a:xfrm>
            <a:off x="3109526" y="5454419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3081CB-49FB-4E17-8588-F9E542CF8D1F}"/>
              </a:ext>
            </a:extLst>
          </p:cNvPr>
          <p:cNvSpPr/>
          <p:nvPr/>
        </p:nvSpPr>
        <p:spPr>
          <a:xfrm>
            <a:off x="3649787" y="5450513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9ACA68E-3913-4B58-A828-ADEF70CED6AD}"/>
              </a:ext>
            </a:extLst>
          </p:cNvPr>
          <p:cNvSpPr/>
          <p:nvPr/>
        </p:nvSpPr>
        <p:spPr>
          <a:xfrm>
            <a:off x="4735769" y="5454261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157A82-184A-4E9A-BBFC-539895526A64}"/>
              </a:ext>
            </a:extLst>
          </p:cNvPr>
          <p:cNvSpPr/>
          <p:nvPr/>
        </p:nvSpPr>
        <p:spPr>
          <a:xfrm>
            <a:off x="5276917" y="5454261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DC9599-2F92-4CA2-8361-662E390ADF34}"/>
              </a:ext>
            </a:extLst>
          </p:cNvPr>
          <p:cNvSpPr/>
          <p:nvPr/>
        </p:nvSpPr>
        <p:spPr>
          <a:xfrm>
            <a:off x="5821196" y="5454261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6737A7-A8E6-4F80-A77F-98A8E0961B88}"/>
              </a:ext>
            </a:extLst>
          </p:cNvPr>
          <p:cNvSpPr/>
          <p:nvPr/>
        </p:nvSpPr>
        <p:spPr>
          <a:xfrm>
            <a:off x="6364873" y="5454261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8E4264-0767-434E-8E11-9E8E35F53851}"/>
              </a:ext>
            </a:extLst>
          </p:cNvPr>
          <p:cNvSpPr/>
          <p:nvPr/>
        </p:nvSpPr>
        <p:spPr>
          <a:xfrm>
            <a:off x="2519483" y="523248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9FB8EF-9FC3-442A-AF98-EFAAD8D7B9A8}"/>
              </a:ext>
            </a:extLst>
          </p:cNvPr>
          <p:cNvSpPr/>
          <p:nvPr/>
        </p:nvSpPr>
        <p:spPr>
          <a:xfrm>
            <a:off x="3071770" y="523249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641FCDA-835F-4880-9DFA-A8D8EB5FA833}"/>
              </a:ext>
            </a:extLst>
          </p:cNvPr>
          <p:cNvSpPr/>
          <p:nvPr/>
        </p:nvSpPr>
        <p:spPr>
          <a:xfrm>
            <a:off x="3599662" y="522314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938C9A-0277-4E6A-A88A-FD28245B923C}"/>
              </a:ext>
            </a:extLst>
          </p:cNvPr>
          <p:cNvSpPr/>
          <p:nvPr/>
        </p:nvSpPr>
        <p:spPr>
          <a:xfrm>
            <a:off x="4137277" y="522469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45943BD-E1D6-4734-9539-6ED7976AFCE5}"/>
              </a:ext>
            </a:extLst>
          </p:cNvPr>
          <p:cNvSpPr/>
          <p:nvPr/>
        </p:nvSpPr>
        <p:spPr>
          <a:xfrm>
            <a:off x="4689862" y="523153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90722BF-93FC-4E37-BC92-19477CE59CA3}"/>
              </a:ext>
            </a:extLst>
          </p:cNvPr>
          <p:cNvSpPr/>
          <p:nvPr/>
        </p:nvSpPr>
        <p:spPr>
          <a:xfrm>
            <a:off x="5235036" y="523153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E4BCE2E-1842-4B8F-9194-64E9703DB724}"/>
              </a:ext>
            </a:extLst>
          </p:cNvPr>
          <p:cNvSpPr/>
          <p:nvPr/>
        </p:nvSpPr>
        <p:spPr>
          <a:xfrm>
            <a:off x="5779331" y="523248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BA75F1-6C5D-4FE0-A22B-704275A7DFF0}"/>
              </a:ext>
            </a:extLst>
          </p:cNvPr>
          <p:cNvSpPr/>
          <p:nvPr/>
        </p:nvSpPr>
        <p:spPr>
          <a:xfrm>
            <a:off x="6313467" y="523153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4807FD-C3B7-4BDA-8D52-7BB7DEB976B6}"/>
              </a:ext>
            </a:extLst>
          </p:cNvPr>
          <p:cNvSpPr/>
          <p:nvPr/>
        </p:nvSpPr>
        <p:spPr>
          <a:xfrm>
            <a:off x="4191496" y="5451529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2370C83-8B5D-4595-BEF8-FC66913EF1A2}"/>
              </a:ext>
            </a:extLst>
          </p:cNvPr>
          <p:cNvSpPr/>
          <p:nvPr/>
        </p:nvSpPr>
        <p:spPr>
          <a:xfrm>
            <a:off x="2567446" y="4478852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3F8C44-B444-4120-A4AD-059ED7A30888}"/>
              </a:ext>
            </a:extLst>
          </p:cNvPr>
          <p:cNvSpPr/>
          <p:nvPr/>
        </p:nvSpPr>
        <p:spPr>
          <a:xfrm>
            <a:off x="3116554" y="4479010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28C3144-0313-40E2-9BCE-A265CC76456D}"/>
              </a:ext>
            </a:extLst>
          </p:cNvPr>
          <p:cNvSpPr/>
          <p:nvPr/>
        </p:nvSpPr>
        <p:spPr>
          <a:xfrm>
            <a:off x="3656815" y="4475105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/>
              <a:t>15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E3F6C93-E4E0-4485-8D82-304566411DD4}"/>
              </a:ext>
            </a:extLst>
          </p:cNvPr>
          <p:cNvSpPr/>
          <p:nvPr/>
        </p:nvSpPr>
        <p:spPr>
          <a:xfrm>
            <a:off x="4742797" y="4478852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225F65-105D-4B51-86DE-E2901FFE162A}"/>
              </a:ext>
            </a:extLst>
          </p:cNvPr>
          <p:cNvSpPr/>
          <p:nvPr/>
        </p:nvSpPr>
        <p:spPr>
          <a:xfrm>
            <a:off x="5283945" y="4478852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BF0BD4-1B93-4A48-AB00-8EBBF42C7B0F}"/>
              </a:ext>
            </a:extLst>
          </p:cNvPr>
          <p:cNvSpPr/>
          <p:nvPr/>
        </p:nvSpPr>
        <p:spPr>
          <a:xfrm>
            <a:off x="5828224" y="4478852"/>
            <a:ext cx="494675" cy="44970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5945019-7915-4CF6-AEFF-9E7190997D2D}"/>
              </a:ext>
            </a:extLst>
          </p:cNvPr>
          <p:cNvSpPr/>
          <p:nvPr/>
        </p:nvSpPr>
        <p:spPr>
          <a:xfrm>
            <a:off x="6371900" y="4478852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746115E-AF61-455E-9434-FFF195181474}"/>
              </a:ext>
            </a:extLst>
          </p:cNvPr>
          <p:cNvSpPr/>
          <p:nvPr/>
        </p:nvSpPr>
        <p:spPr>
          <a:xfrm>
            <a:off x="4198523" y="4476120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E233CC74-70E6-4FB6-92A1-962FDC5853E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32069" y="4668879"/>
            <a:ext cx="3905" cy="540261"/>
          </a:xfrm>
          <a:prstGeom prst="bentConnector3">
            <a:avLst>
              <a:gd name="adj1" fmla="val -55610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985F46F0-7C24-430F-BFB5-BB09997F82A5}"/>
              </a:ext>
            </a:extLst>
          </p:cNvPr>
          <p:cNvSpPr/>
          <p:nvPr/>
        </p:nvSpPr>
        <p:spPr>
          <a:xfrm>
            <a:off x="3883957" y="4876340"/>
            <a:ext cx="2211799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rgbClr val="FF0000"/>
                </a:solidFill>
              </a:rPr>
              <a:t>swap(a[1],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>
                <a:solidFill>
                  <a:srgbClr val="FF0000"/>
                </a:solidFill>
              </a:rPr>
              <a:t>a[2])</a:t>
            </a:r>
          </a:p>
        </p:txBody>
      </p:sp>
      <p:sp>
        <p:nvSpPr>
          <p:cNvPr id="98" name="Arrow: Curved Right 97">
            <a:extLst>
              <a:ext uri="{FF2B5EF4-FFF2-40B4-BE49-F238E27FC236}">
                <a16:creationId xmlns:a16="http://schemas.microsoft.com/office/drawing/2014/main" id="{91E3266C-81DB-4655-8B9C-4C17B3732CF8}"/>
              </a:ext>
            </a:extLst>
          </p:cNvPr>
          <p:cNvSpPr/>
          <p:nvPr/>
        </p:nvSpPr>
        <p:spPr>
          <a:xfrm>
            <a:off x="2151652" y="4722051"/>
            <a:ext cx="362390" cy="10162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6395EA14-E5DB-4185-AF30-FA620492D9F9}"/>
              </a:ext>
            </a:extLst>
          </p:cNvPr>
          <p:cNvSpPr/>
          <p:nvPr/>
        </p:nvSpPr>
        <p:spPr>
          <a:xfrm rot="5400000">
            <a:off x="4917210" y="1389815"/>
            <a:ext cx="225976" cy="3329077"/>
          </a:xfrm>
          <a:prstGeom prst="rightBrace">
            <a:avLst>
              <a:gd name="adj1" fmla="val 35082"/>
              <a:gd name="adj2" fmla="val 49379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55F396-A3C3-436F-BC8F-B6CC64622C1D}"/>
              </a:ext>
            </a:extLst>
          </p:cNvPr>
          <p:cNvSpPr/>
          <p:nvPr/>
        </p:nvSpPr>
        <p:spPr>
          <a:xfrm>
            <a:off x="2789609" y="2854050"/>
            <a:ext cx="472068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9641BCF-BB62-4B04-B488-738C3B75329F}"/>
              </a:ext>
            </a:extLst>
          </p:cNvPr>
          <p:cNvSpPr/>
          <p:nvPr/>
        </p:nvSpPr>
        <p:spPr>
          <a:xfrm>
            <a:off x="1922493" y="4152837"/>
            <a:ext cx="5339633" cy="1922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4E8C3E-A9C8-4683-8B96-C60D46B07174}"/>
              </a:ext>
            </a:extLst>
          </p:cNvPr>
          <p:cNvSpPr/>
          <p:nvPr/>
        </p:nvSpPr>
        <p:spPr>
          <a:xfrm>
            <a:off x="3038553" y="4879943"/>
            <a:ext cx="472068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=1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61F7098-A800-44A7-833C-D8CA77658A0C}"/>
              </a:ext>
            </a:extLst>
          </p:cNvPr>
          <p:cNvSpPr/>
          <p:nvPr/>
        </p:nvSpPr>
        <p:spPr>
          <a:xfrm>
            <a:off x="3576992" y="4866847"/>
            <a:ext cx="472068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j=0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6A1CCC35-2AAA-4B63-AE41-9870542A6984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CHỌN LỰA TRỰC TIẾP – SELECTION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0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3487" y="2601201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02594" y="2601358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42855" y="2597453"/>
            <a:ext cx="494675" cy="449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28837" y="2601201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69985" y="2601201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/>
              <a:t>20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4264" y="2601201"/>
            <a:ext cx="494675" cy="44970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57940" y="2601201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61438" y="237985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13725" y="237985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41617" y="237050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79232" y="237205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031817" y="237889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76991" y="237889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21286" y="237985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55422" y="237889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84563" y="2598468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52379" y="2270633"/>
            <a:ext cx="49467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15878" y="1758727"/>
            <a:ext cx="4349087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Tìm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giá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trị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nhỏ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nhất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từ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rgbClr val="FF0000"/>
                </a:solidFill>
              </a:rPr>
              <a:t>2 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 7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55403" y="2697695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48709" y="3261696"/>
            <a:ext cx="1211720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rgbClr val="FF0000"/>
                </a:solidFill>
              </a:rPr>
              <a:t>a[5] = 20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870445" y="3258829"/>
            <a:ext cx="2604586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Là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phần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tử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nhỏ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nhất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872402" y="3659838"/>
            <a:ext cx="1767872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Đổi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giá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trị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giữa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89251" y="3661917"/>
            <a:ext cx="1391999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rgbClr val="FF0000"/>
                </a:solidFill>
              </a:rPr>
              <a:t>a[5] </a:t>
            </a:r>
            <a:r>
              <a:rPr lang="en-US" sz="2100" dirty="0" err="1">
                <a:solidFill>
                  <a:schemeClr val="tx1"/>
                </a:solidFill>
              </a:rPr>
              <a:t>và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rgbClr val="FF0000"/>
                </a:solidFill>
              </a:rPr>
              <a:t>a[2]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95F004-7CA8-4119-81F3-83761EE66EA8}"/>
              </a:ext>
            </a:extLst>
          </p:cNvPr>
          <p:cNvSpPr/>
          <p:nvPr/>
        </p:nvSpPr>
        <p:spPr>
          <a:xfrm>
            <a:off x="2853487" y="5459797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C51E34B-3D3F-4049-9A01-5D8D25B466C5}"/>
              </a:ext>
            </a:extLst>
          </p:cNvPr>
          <p:cNvSpPr/>
          <p:nvPr/>
        </p:nvSpPr>
        <p:spPr>
          <a:xfrm>
            <a:off x="3402594" y="5459955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5A059-226D-4846-9128-8FD86E98D7BF}"/>
              </a:ext>
            </a:extLst>
          </p:cNvPr>
          <p:cNvSpPr/>
          <p:nvPr/>
        </p:nvSpPr>
        <p:spPr>
          <a:xfrm>
            <a:off x="3942855" y="5456049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20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14FB92-C87C-4E9D-9E13-366537D25B7F}"/>
              </a:ext>
            </a:extLst>
          </p:cNvPr>
          <p:cNvSpPr/>
          <p:nvPr/>
        </p:nvSpPr>
        <p:spPr>
          <a:xfrm>
            <a:off x="5028837" y="5459797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6EDEE8-77FF-4427-8E89-BF448525CEEB}"/>
              </a:ext>
            </a:extLst>
          </p:cNvPr>
          <p:cNvSpPr/>
          <p:nvPr/>
        </p:nvSpPr>
        <p:spPr>
          <a:xfrm>
            <a:off x="5569985" y="5459797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6DCED91-218D-4E1C-843D-623BFD7D4101}"/>
              </a:ext>
            </a:extLst>
          </p:cNvPr>
          <p:cNvSpPr/>
          <p:nvPr/>
        </p:nvSpPr>
        <p:spPr>
          <a:xfrm>
            <a:off x="6114264" y="5459797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B0989F6-A7D8-4AEF-8B51-0CC10409F235}"/>
              </a:ext>
            </a:extLst>
          </p:cNvPr>
          <p:cNvSpPr/>
          <p:nvPr/>
        </p:nvSpPr>
        <p:spPr>
          <a:xfrm>
            <a:off x="6657940" y="5459797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8FD0743-94EE-46F3-B1B4-919552968B71}"/>
              </a:ext>
            </a:extLst>
          </p:cNvPr>
          <p:cNvSpPr/>
          <p:nvPr/>
        </p:nvSpPr>
        <p:spPr>
          <a:xfrm>
            <a:off x="2861438" y="523844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0B75A35-6123-472F-A861-9879ABCE5578}"/>
              </a:ext>
            </a:extLst>
          </p:cNvPr>
          <p:cNvSpPr/>
          <p:nvPr/>
        </p:nvSpPr>
        <p:spPr>
          <a:xfrm>
            <a:off x="3413725" y="523844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3F62EC-72D6-4845-82B2-CFD9AB18B632}"/>
              </a:ext>
            </a:extLst>
          </p:cNvPr>
          <p:cNvSpPr/>
          <p:nvPr/>
        </p:nvSpPr>
        <p:spPr>
          <a:xfrm>
            <a:off x="3941617" y="522910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31778D9-3E9D-4E3D-B4E7-D552395EE418}"/>
              </a:ext>
            </a:extLst>
          </p:cNvPr>
          <p:cNvSpPr/>
          <p:nvPr/>
        </p:nvSpPr>
        <p:spPr>
          <a:xfrm>
            <a:off x="4479232" y="523065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AA2BF56-5A9F-4AD7-8004-DE46FB8B0CB4}"/>
              </a:ext>
            </a:extLst>
          </p:cNvPr>
          <p:cNvSpPr/>
          <p:nvPr/>
        </p:nvSpPr>
        <p:spPr>
          <a:xfrm>
            <a:off x="5031817" y="523749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60BE632-89A6-4D23-9B3A-BC9E818C6E96}"/>
              </a:ext>
            </a:extLst>
          </p:cNvPr>
          <p:cNvSpPr/>
          <p:nvPr/>
        </p:nvSpPr>
        <p:spPr>
          <a:xfrm>
            <a:off x="5576991" y="523749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ADF19EF-0EB8-4407-A7CC-508680607776}"/>
              </a:ext>
            </a:extLst>
          </p:cNvPr>
          <p:cNvSpPr/>
          <p:nvPr/>
        </p:nvSpPr>
        <p:spPr>
          <a:xfrm>
            <a:off x="6121286" y="523844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E814A7C-5D1A-43D3-B6C2-7042CC7D6C29}"/>
              </a:ext>
            </a:extLst>
          </p:cNvPr>
          <p:cNvSpPr/>
          <p:nvPr/>
        </p:nvSpPr>
        <p:spPr>
          <a:xfrm>
            <a:off x="6655422" y="523749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843CCFC-AA5C-4E49-97D1-43530CECE7A0}"/>
              </a:ext>
            </a:extLst>
          </p:cNvPr>
          <p:cNvSpPr/>
          <p:nvPr/>
        </p:nvSpPr>
        <p:spPr>
          <a:xfrm>
            <a:off x="4484563" y="545706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4ADDB5-99EF-4C1D-8DB0-A49D44FF2AA3}"/>
              </a:ext>
            </a:extLst>
          </p:cNvPr>
          <p:cNvSpPr/>
          <p:nvPr/>
        </p:nvSpPr>
        <p:spPr>
          <a:xfrm>
            <a:off x="2304108" y="4386591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1A2098-FD63-4ECC-80AD-93330EA63251}"/>
              </a:ext>
            </a:extLst>
          </p:cNvPr>
          <p:cNvSpPr/>
          <p:nvPr/>
        </p:nvSpPr>
        <p:spPr>
          <a:xfrm>
            <a:off x="2853487" y="4357442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2D0E8A-9132-45EA-8D9D-2A2439D38584}"/>
              </a:ext>
            </a:extLst>
          </p:cNvPr>
          <p:cNvSpPr/>
          <p:nvPr/>
        </p:nvSpPr>
        <p:spPr>
          <a:xfrm>
            <a:off x="3402594" y="4357599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DFB7B7-6D5F-4E31-A52C-2517EF34AB94}"/>
              </a:ext>
            </a:extLst>
          </p:cNvPr>
          <p:cNvSpPr/>
          <p:nvPr/>
        </p:nvSpPr>
        <p:spPr>
          <a:xfrm>
            <a:off x="3942855" y="435369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E4D35E1-EA13-4CF6-B196-BE4C86CDBC7E}"/>
              </a:ext>
            </a:extLst>
          </p:cNvPr>
          <p:cNvSpPr/>
          <p:nvPr/>
        </p:nvSpPr>
        <p:spPr>
          <a:xfrm>
            <a:off x="5028837" y="4357442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9B7DA5-7055-4F6F-9D9E-F2D1B7BBB90F}"/>
              </a:ext>
            </a:extLst>
          </p:cNvPr>
          <p:cNvSpPr/>
          <p:nvPr/>
        </p:nvSpPr>
        <p:spPr>
          <a:xfrm>
            <a:off x="5569985" y="4357442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/>
              <a:t>20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9632AB-2725-4B4A-BBA5-6750387A2606}"/>
              </a:ext>
            </a:extLst>
          </p:cNvPr>
          <p:cNvSpPr/>
          <p:nvPr/>
        </p:nvSpPr>
        <p:spPr>
          <a:xfrm>
            <a:off x="6114264" y="4357442"/>
            <a:ext cx="494675" cy="44970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B8146A-2D91-413B-A4BB-90142043093F}"/>
              </a:ext>
            </a:extLst>
          </p:cNvPr>
          <p:cNvSpPr/>
          <p:nvPr/>
        </p:nvSpPr>
        <p:spPr>
          <a:xfrm>
            <a:off x="6657940" y="4357442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3B1CD5-3C53-42DE-BC79-07A1594F7958}"/>
              </a:ext>
            </a:extLst>
          </p:cNvPr>
          <p:cNvSpPr/>
          <p:nvPr/>
        </p:nvSpPr>
        <p:spPr>
          <a:xfrm>
            <a:off x="2861438" y="413609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FBB091-A4D9-4316-B87E-37A66920ADED}"/>
              </a:ext>
            </a:extLst>
          </p:cNvPr>
          <p:cNvSpPr/>
          <p:nvPr/>
        </p:nvSpPr>
        <p:spPr>
          <a:xfrm>
            <a:off x="3413725" y="413609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97A5633-3690-4989-8951-62160391EA6D}"/>
              </a:ext>
            </a:extLst>
          </p:cNvPr>
          <p:cNvSpPr/>
          <p:nvPr/>
        </p:nvSpPr>
        <p:spPr>
          <a:xfrm>
            <a:off x="3941617" y="412675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4F868B-8859-4F8C-842E-AB07760AB595}"/>
              </a:ext>
            </a:extLst>
          </p:cNvPr>
          <p:cNvSpPr/>
          <p:nvPr/>
        </p:nvSpPr>
        <p:spPr>
          <a:xfrm>
            <a:off x="4479232" y="412829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826035-738A-40DF-9925-E99EB42ABAFD}"/>
              </a:ext>
            </a:extLst>
          </p:cNvPr>
          <p:cNvSpPr/>
          <p:nvPr/>
        </p:nvSpPr>
        <p:spPr>
          <a:xfrm>
            <a:off x="5031817" y="413513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CD51F5-8C69-4060-9C94-DD65AABB6B00}"/>
              </a:ext>
            </a:extLst>
          </p:cNvPr>
          <p:cNvSpPr/>
          <p:nvPr/>
        </p:nvSpPr>
        <p:spPr>
          <a:xfrm>
            <a:off x="5576991" y="413513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F0A6FC-2B50-46B5-9F17-80E6B4A774EA}"/>
              </a:ext>
            </a:extLst>
          </p:cNvPr>
          <p:cNvSpPr/>
          <p:nvPr/>
        </p:nvSpPr>
        <p:spPr>
          <a:xfrm>
            <a:off x="6121286" y="413609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32FC79E-69EF-47AD-A81D-1441E90CA79F}"/>
              </a:ext>
            </a:extLst>
          </p:cNvPr>
          <p:cNvSpPr/>
          <p:nvPr/>
        </p:nvSpPr>
        <p:spPr>
          <a:xfrm>
            <a:off x="6655422" y="413513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B3B8AF9-DEFE-45E9-833F-A8ED767C0ECD}"/>
              </a:ext>
            </a:extLst>
          </p:cNvPr>
          <p:cNvSpPr/>
          <p:nvPr/>
        </p:nvSpPr>
        <p:spPr>
          <a:xfrm>
            <a:off x="4484563" y="4354710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CE131D8-D171-4081-B34C-F307BA27A43B}"/>
              </a:ext>
            </a:extLst>
          </p:cNvPr>
          <p:cNvCxnSpPr>
            <a:cxnSpLocks/>
            <a:stCxn id="51" idx="2"/>
            <a:endCxn id="53" idx="2"/>
          </p:cNvCxnSpPr>
          <p:nvPr/>
        </p:nvCxnSpPr>
        <p:spPr>
          <a:xfrm rot="16200000" flipH="1">
            <a:off x="5001884" y="3991707"/>
            <a:ext cx="3748" cy="1627130"/>
          </a:xfrm>
          <a:prstGeom prst="bentConnector3">
            <a:avLst>
              <a:gd name="adj1" fmla="val 1046942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F9D1C2A-2A23-4668-821A-2CF727289AED}"/>
              </a:ext>
            </a:extLst>
          </p:cNvPr>
          <p:cNvSpPr/>
          <p:nvPr/>
        </p:nvSpPr>
        <p:spPr>
          <a:xfrm>
            <a:off x="4404162" y="4900907"/>
            <a:ext cx="2211799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rgbClr val="FF0000"/>
                </a:solidFill>
              </a:rPr>
              <a:t>swap(a[2],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>
                <a:solidFill>
                  <a:srgbClr val="FF0000"/>
                </a:solidFill>
              </a:rPr>
              <a:t>a[5])</a:t>
            </a:r>
          </a:p>
        </p:txBody>
      </p:sp>
      <p:sp>
        <p:nvSpPr>
          <p:cNvPr id="71" name="Arrow: Curved Right 70">
            <a:extLst>
              <a:ext uri="{FF2B5EF4-FFF2-40B4-BE49-F238E27FC236}">
                <a16:creationId xmlns:a16="http://schemas.microsoft.com/office/drawing/2014/main" id="{E4A6FCF1-08A4-44F2-8E1F-4B8115F34096}"/>
              </a:ext>
            </a:extLst>
          </p:cNvPr>
          <p:cNvSpPr/>
          <p:nvPr/>
        </p:nvSpPr>
        <p:spPr>
          <a:xfrm>
            <a:off x="2413106" y="4655089"/>
            <a:ext cx="362390" cy="10162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EB036916-8EC1-4EFD-AB9E-B2750F5FA093}"/>
              </a:ext>
            </a:extLst>
          </p:cNvPr>
          <p:cNvSpPr/>
          <p:nvPr/>
        </p:nvSpPr>
        <p:spPr>
          <a:xfrm rot="5400000">
            <a:off x="5466633" y="1769124"/>
            <a:ext cx="196709" cy="2774783"/>
          </a:xfrm>
          <a:prstGeom prst="rightBrace">
            <a:avLst>
              <a:gd name="adj1" fmla="val 35082"/>
              <a:gd name="adj2" fmla="val 49379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C8EEDC2-470D-41BB-B6B8-6BEA75B04EE5}"/>
              </a:ext>
            </a:extLst>
          </p:cNvPr>
          <p:cNvSpPr/>
          <p:nvPr/>
        </p:nvSpPr>
        <p:spPr>
          <a:xfrm>
            <a:off x="3853097" y="4772793"/>
            <a:ext cx="472068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=2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39BED9-C34E-4EC0-AC9D-B4FFF5926313}"/>
              </a:ext>
            </a:extLst>
          </p:cNvPr>
          <p:cNvSpPr/>
          <p:nvPr/>
        </p:nvSpPr>
        <p:spPr>
          <a:xfrm>
            <a:off x="5807800" y="4783316"/>
            <a:ext cx="472068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j=0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80FB7DE-67C0-4AA0-93C6-D31090466641}"/>
              </a:ext>
            </a:extLst>
          </p:cNvPr>
          <p:cNvSpPr/>
          <p:nvPr/>
        </p:nvSpPr>
        <p:spPr>
          <a:xfrm>
            <a:off x="2167428" y="4097272"/>
            <a:ext cx="5339633" cy="1922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Title 1">
            <a:extLst>
              <a:ext uri="{FF2B5EF4-FFF2-40B4-BE49-F238E27FC236}">
                <a16:creationId xmlns:a16="http://schemas.microsoft.com/office/drawing/2014/main" id="{F3717A59-B560-4440-9035-4D48AA786C89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CHỌN LỰA TRỰC TIẾP – SELECTION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32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793225" y="2526980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2332" y="2527137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82593" y="2523232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20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68575" y="2526980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9723" y="2526980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54002" y="2526980"/>
            <a:ext cx="494675" cy="449705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97679" y="2526980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01176" y="230562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53464" y="230563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81356" y="229628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18970" y="229783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71556" y="230467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16729" y="230467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61024" y="230562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595160" y="230467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24302" y="2524247"/>
            <a:ext cx="494675" cy="449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91975" y="2212124"/>
            <a:ext cx="49467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6091" y="1603037"/>
            <a:ext cx="4349087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Tìm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giá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trị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nhỏ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nhất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từ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rgbClr val="FF0000"/>
                </a:solidFill>
              </a:rPr>
              <a:t>3 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 7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95142" y="2623474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23103" y="3197931"/>
            <a:ext cx="1211720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rgbClr val="FF0000"/>
                </a:solidFill>
              </a:rPr>
              <a:t>a[6] = 40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844839" y="3195064"/>
            <a:ext cx="2689831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Là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phần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tử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nhỏ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nhất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846797" y="3596073"/>
            <a:ext cx="1767872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Đổi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giá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trị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giữa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63646" y="3598152"/>
            <a:ext cx="1391999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rgbClr val="FF0000"/>
                </a:solidFill>
              </a:rPr>
              <a:t>a[6] </a:t>
            </a:r>
            <a:r>
              <a:rPr lang="en-US" sz="2100" dirty="0" err="1">
                <a:solidFill>
                  <a:schemeClr val="tx1"/>
                </a:solidFill>
              </a:rPr>
              <a:t>và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rgbClr val="FF0000"/>
                </a:solidFill>
              </a:rPr>
              <a:t>a[3]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95F004-7CA8-4119-81F3-83761EE66EA8}"/>
              </a:ext>
            </a:extLst>
          </p:cNvPr>
          <p:cNvSpPr/>
          <p:nvPr/>
        </p:nvSpPr>
        <p:spPr>
          <a:xfrm>
            <a:off x="2848155" y="5476564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C51E34B-3D3F-4049-9A01-5D8D25B466C5}"/>
              </a:ext>
            </a:extLst>
          </p:cNvPr>
          <p:cNvSpPr/>
          <p:nvPr/>
        </p:nvSpPr>
        <p:spPr>
          <a:xfrm>
            <a:off x="3397262" y="5476721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5A059-226D-4846-9128-8FD86E98D7BF}"/>
              </a:ext>
            </a:extLst>
          </p:cNvPr>
          <p:cNvSpPr/>
          <p:nvPr/>
        </p:nvSpPr>
        <p:spPr>
          <a:xfrm>
            <a:off x="3937523" y="5472816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20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14FB92-C87C-4E9D-9E13-366537D25B7F}"/>
              </a:ext>
            </a:extLst>
          </p:cNvPr>
          <p:cNvSpPr/>
          <p:nvPr/>
        </p:nvSpPr>
        <p:spPr>
          <a:xfrm>
            <a:off x="5023505" y="547656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6EDEE8-77FF-4427-8E89-BF448525CEEB}"/>
              </a:ext>
            </a:extLst>
          </p:cNvPr>
          <p:cNvSpPr/>
          <p:nvPr/>
        </p:nvSpPr>
        <p:spPr>
          <a:xfrm>
            <a:off x="5564653" y="547656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6DCED91-218D-4E1C-843D-623BFD7D4101}"/>
              </a:ext>
            </a:extLst>
          </p:cNvPr>
          <p:cNvSpPr/>
          <p:nvPr/>
        </p:nvSpPr>
        <p:spPr>
          <a:xfrm>
            <a:off x="6108932" y="547656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B0989F6-A7D8-4AEF-8B51-0CC10409F235}"/>
              </a:ext>
            </a:extLst>
          </p:cNvPr>
          <p:cNvSpPr/>
          <p:nvPr/>
        </p:nvSpPr>
        <p:spPr>
          <a:xfrm>
            <a:off x="6652609" y="547656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8FD0743-94EE-46F3-B1B4-919552968B71}"/>
              </a:ext>
            </a:extLst>
          </p:cNvPr>
          <p:cNvSpPr/>
          <p:nvPr/>
        </p:nvSpPr>
        <p:spPr>
          <a:xfrm>
            <a:off x="2856106" y="525521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0B75A35-6123-472F-A861-9879ABCE5578}"/>
              </a:ext>
            </a:extLst>
          </p:cNvPr>
          <p:cNvSpPr/>
          <p:nvPr/>
        </p:nvSpPr>
        <p:spPr>
          <a:xfrm>
            <a:off x="3408394" y="525521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3F62EC-72D6-4845-82B2-CFD9AB18B632}"/>
              </a:ext>
            </a:extLst>
          </p:cNvPr>
          <p:cNvSpPr/>
          <p:nvPr/>
        </p:nvSpPr>
        <p:spPr>
          <a:xfrm>
            <a:off x="3936286" y="524587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31778D9-3E9D-4E3D-B4E7-D552395EE418}"/>
              </a:ext>
            </a:extLst>
          </p:cNvPr>
          <p:cNvSpPr/>
          <p:nvPr/>
        </p:nvSpPr>
        <p:spPr>
          <a:xfrm>
            <a:off x="4473900" y="524741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AA2BF56-5A9F-4AD7-8004-DE46FB8B0CB4}"/>
              </a:ext>
            </a:extLst>
          </p:cNvPr>
          <p:cNvSpPr/>
          <p:nvPr/>
        </p:nvSpPr>
        <p:spPr>
          <a:xfrm>
            <a:off x="5026486" y="525425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60BE632-89A6-4D23-9B3A-BC9E818C6E96}"/>
              </a:ext>
            </a:extLst>
          </p:cNvPr>
          <p:cNvSpPr/>
          <p:nvPr/>
        </p:nvSpPr>
        <p:spPr>
          <a:xfrm>
            <a:off x="5571659" y="525425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ADF19EF-0EB8-4407-A7CC-508680607776}"/>
              </a:ext>
            </a:extLst>
          </p:cNvPr>
          <p:cNvSpPr/>
          <p:nvPr/>
        </p:nvSpPr>
        <p:spPr>
          <a:xfrm>
            <a:off x="6115954" y="525521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E814A7C-5D1A-43D3-B6C2-7042CC7D6C29}"/>
              </a:ext>
            </a:extLst>
          </p:cNvPr>
          <p:cNvSpPr/>
          <p:nvPr/>
        </p:nvSpPr>
        <p:spPr>
          <a:xfrm>
            <a:off x="6650090" y="525425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843CCFC-AA5C-4E49-97D1-43530CECE7A0}"/>
              </a:ext>
            </a:extLst>
          </p:cNvPr>
          <p:cNvSpPr/>
          <p:nvPr/>
        </p:nvSpPr>
        <p:spPr>
          <a:xfrm>
            <a:off x="4479232" y="5473832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40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4ADDB5-99EF-4C1D-8DB0-A49D44FF2AA3}"/>
              </a:ext>
            </a:extLst>
          </p:cNvPr>
          <p:cNvSpPr/>
          <p:nvPr/>
        </p:nvSpPr>
        <p:spPr>
          <a:xfrm>
            <a:off x="2308876" y="4484937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7910DB3-21C7-4484-9CBC-19235500393B}"/>
              </a:ext>
            </a:extLst>
          </p:cNvPr>
          <p:cNvSpPr/>
          <p:nvPr/>
        </p:nvSpPr>
        <p:spPr>
          <a:xfrm>
            <a:off x="2823104" y="4442128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09F804-767A-45FC-87C4-FAA9EE673B5D}"/>
              </a:ext>
            </a:extLst>
          </p:cNvPr>
          <p:cNvSpPr/>
          <p:nvPr/>
        </p:nvSpPr>
        <p:spPr>
          <a:xfrm>
            <a:off x="3372211" y="4442285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AC5BCB1-CE2D-4C7E-ADFD-2596F9EAD2C8}"/>
              </a:ext>
            </a:extLst>
          </p:cNvPr>
          <p:cNvSpPr/>
          <p:nvPr/>
        </p:nvSpPr>
        <p:spPr>
          <a:xfrm>
            <a:off x="3912472" y="4438380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20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214A546-184B-4A0C-950A-7FC0FF3F6757}"/>
              </a:ext>
            </a:extLst>
          </p:cNvPr>
          <p:cNvSpPr/>
          <p:nvPr/>
        </p:nvSpPr>
        <p:spPr>
          <a:xfrm>
            <a:off x="4998454" y="4442128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36471B-D244-4D2A-91B6-AED8EA556189}"/>
              </a:ext>
            </a:extLst>
          </p:cNvPr>
          <p:cNvSpPr/>
          <p:nvPr/>
        </p:nvSpPr>
        <p:spPr>
          <a:xfrm>
            <a:off x="5539603" y="4442128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F6402E-36C9-45BB-8A68-31A0FC1D78FC}"/>
              </a:ext>
            </a:extLst>
          </p:cNvPr>
          <p:cNvSpPr/>
          <p:nvPr/>
        </p:nvSpPr>
        <p:spPr>
          <a:xfrm>
            <a:off x="6083881" y="4442128"/>
            <a:ext cx="494675" cy="449705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1B604D-E0A2-4842-85F2-79F2C17A480D}"/>
              </a:ext>
            </a:extLst>
          </p:cNvPr>
          <p:cNvSpPr/>
          <p:nvPr/>
        </p:nvSpPr>
        <p:spPr>
          <a:xfrm>
            <a:off x="6627558" y="4442128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FD6EA1-2F72-4FF1-8A83-32C6E8FEEA3D}"/>
              </a:ext>
            </a:extLst>
          </p:cNvPr>
          <p:cNvSpPr/>
          <p:nvPr/>
        </p:nvSpPr>
        <p:spPr>
          <a:xfrm>
            <a:off x="2831056" y="422077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26B9376-0E11-43A7-AD3D-3D723D3E973E}"/>
              </a:ext>
            </a:extLst>
          </p:cNvPr>
          <p:cNvSpPr/>
          <p:nvPr/>
        </p:nvSpPr>
        <p:spPr>
          <a:xfrm>
            <a:off x="3383343" y="422077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65228A6-7A0B-4973-9008-9FF866B52B07}"/>
              </a:ext>
            </a:extLst>
          </p:cNvPr>
          <p:cNvSpPr/>
          <p:nvPr/>
        </p:nvSpPr>
        <p:spPr>
          <a:xfrm>
            <a:off x="3911235" y="421143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C31469F-90B0-45AC-825E-6487DC1A256C}"/>
              </a:ext>
            </a:extLst>
          </p:cNvPr>
          <p:cNvSpPr/>
          <p:nvPr/>
        </p:nvSpPr>
        <p:spPr>
          <a:xfrm>
            <a:off x="4448849" y="421298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8C8109-65D0-40B2-A113-2B263622FCCD}"/>
              </a:ext>
            </a:extLst>
          </p:cNvPr>
          <p:cNvSpPr/>
          <p:nvPr/>
        </p:nvSpPr>
        <p:spPr>
          <a:xfrm>
            <a:off x="5001435" y="421982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01911DC-7492-444F-9E40-38C0C2576A5E}"/>
              </a:ext>
            </a:extLst>
          </p:cNvPr>
          <p:cNvSpPr/>
          <p:nvPr/>
        </p:nvSpPr>
        <p:spPr>
          <a:xfrm>
            <a:off x="5546608" y="421982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931AC75-BF11-4CE8-B7B4-EACF27CF8A80}"/>
              </a:ext>
            </a:extLst>
          </p:cNvPr>
          <p:cNvSpPr/>
          <p:nvPr/>
        </p:nvSpPr>
        <p:spPr>
          <a:xfrm>
            <a:off x="6090904" y="422077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36B13E6-CA87-49DD-9181-65AE61E3C221}"/>
              </a:ext>
            </a:extLst>
          </p:cNvPr>
          <p:cNvSpPr/>
          <p:nvPr/>
        </p:nvSpPr>
        <p:spPr>
          <a:xfrm>
            <a:off x="6625039" y="421982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D2F703-757D-4EA1-AE7B-89D92DFCCE6B}"/>
              </a:ext>
            </a:extLst>
          </p:cNvPr>
          <p:cNvSpPr/>
          <p:nvPr/>
        </p:nvSpPr>
        <p:spPr>
          <a:xfrm>
            <a:off x="4454181" y="4439396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F16F4CD-B828-4A8E-A3A4-A12C45314681}"/>
              </a:ext>
            </a:extLst>
          </p:cNvPr>
          <p:cNvCxnSpPr>
            <a:cxnSpLocks/>
            <a:stCxn id="100" idx="2"/>
            <a:endCxn id="72" idx="2"/>
          </p:cNvCxnSpPr>
          <p:nvPr/>
        </p:nvCxnSpPr>
        <p:spPr>
          <a:xfrm rot="16200000" flipH="1">
            <a:off x="5515003" y="4075616"/>
            <a:ext cx="2732" cy="1629701"/>
          </a:xfrm>
          <a:prstGeom prst="bentConnector3">
            <a:avLst>
              <a:gd name="adj1" fmla="val 130684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24F01B7-59FC-4D36-B70B-494952925E26}"/>
              </a:ext>
            </a:extLst>
          </p:cNvPr>
          <p:cNvSpPr/>
          <p:nvPr/>
        </p:nvSpPr>
        <p:spPr>
          <a:xfrm>
            <a:off x="4872522" y="4951483"/>
            <a:ext cx="2211799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rgbClr val="FF0000"/>
                </a:solidFill>
              </a:rPr>
              <a:t>swap(a[3],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>
                <a:solidFill>
                  <a:srgbClr val="FF0000"/>
                </a:solidFill>
              </a:rPr>
              <a:t>a[6])</a:t>
            </a:r>
          </a:p>
        </p:txBody>
      </p:sp>
      <p:sp>
        <p:nvSpPr>
          <p:cNvPr id="103" name="Arrow: Curved Right 102">
            <a:extLst>
              <a:ext uri="{FF2B5EF4-FFF2-40B4-BE49-F238E27FC236}">
                <a16:creationId xmlns:a16="http://schemas.microsoft.com/office/drawing/2014/main" id="{0E20BB0E-CD46-4318-818D-89F8084AA1A8}"/>
              </a:ext>
            </a:extLst>
          </p:cNvPr>
          <p:cNvSpPr/>
          <p:nvPr/>
        </p:nvSpPr>
        <p:spPr>
          <a:xfrm>
            <a:off x="2405784" y="4724875"/>
            <a:ext cx="362390" cy="10162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818F1763-8783-44CB-86F5-3D1ABA35D3AD}"/>
              </a:ext>
            </a:extLst>
          </p:cNvPr>
          <p:cNvSpPr/>
          <p:nvPr/>
        </p:nvSpPr>
        <p:spPr>
          <a:xfrm rot="5400000">
            <a:off x="5674697" y="1959253"/>
            <a:ext cx="163376" cy="2211799"/>
          </a:xfrm>
          <a:prstGeom prst="rightBrace">
            <a:avLst>
              <a:gd name="adj1" fmla="val 35082"/>
              <a:gd name="adj2" fmla="val 49379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2D0696C-3D1E-422B-9E73-A2148F02EB13}"/>
              </a:ext>
            </a:extLst>
          </p:cNvPr>
          <p:cNvSpPr/>
          <p:nvPr/>
        </p:nvSpPr>
        <p:spPr>
          <a:xfrm>
            <a:off x="4650485" y="4837984"/>
            <a:ext cx="472068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=3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32373F-1E70-4316-BF73-4ED9CF0AF589}"/>
              </a:ext>
            </a:extLst>
          </p:cNvPr>
          <p:cNvSpPr/>
          <p:nvPr/>
        </p:nvSpPr>
        <p:spPr>
          <a:xfrm>
            <a:off x="6278207" y="4862567"/>
            <a:ext cx="472068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j=6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D7B98CA-8B4F-498A-BB13-66B1B53392E1}"/>
              </a:ext>
            </a:extLst>
          </p:cNvPr>
          <p:cNvSpPr/>
          <p:nvPr/>
        </p:nvSpPr>
        <p:spPr>
          <a:xfrm>
            <a:off x="2167428" y="4102829"/>
            <a:ext cx="5339633" cy="1922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Title 1">
            <a:extLst>
              <a:ext uri="{FF2B5EF4-FFF2-40B4-BE49-F238E27FC236}">
                <a16:creationId xmlns:a16="http://schemas.microsoft.com/office/drawing/2014/main" id="{E3C0CB51-AC3C-4AC1-971A-646D3829C776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CHỌN LỰA TRỰC TIẾP – SELECTION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58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40550" y="2687983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89657" y="2688140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29918" y="2684235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20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15900" y="2687983"/>
            <a:ext cx="494675" cy="449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57048" y="2687983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01327" y="2687983"/>
            <a:ext cx="494675" cy="449705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45004" y="2687983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48501" y="246663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00789" y="246663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28681" y="245729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66295" y="245883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018881" y="246567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64054" y="246567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08349" y="246663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42485" y="246567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71627" y="2685251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40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52379" y="2409195"/>
            <a:ext cx="49467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52619" y="1764968"/>
            <a:ext cx="4349087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Tìm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giá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trị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nhỏ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nhất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từ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rgbClr val="FF0000"/>
                </a:solidFill>
              </a:rPr>
              <a:t>4 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 7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42467" y="2784477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31458" y="3369563"/>
            <a:ext cx="1211720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rgbClr val="FF0000"/>
                </a:solidFill>
              </a:rPr>
              <a:t>a[6] = 50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853194" y="3366696"/>
            <a:ext cx="2689831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Là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phần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tử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nhỏ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nhất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855152" y="3767705"/>
            <a:ext cx="1767872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Đổi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giá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trị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giữa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72001" y="3769784"/>
            <a:ext cx="1391999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rgbClr val="FF0000"/>
                </a:solidFill>
              </a:rPr>
              <a:t>a[6] </a:t>
            </a:r>
            <a:r>
              <a:rPr lang="en-US" sz="2100" dirty="0" err="1">
                <a:solidFill>
                  <a:schemeClr val="tx1"/>
                </a:solidFill>
              </a:rPr>
              <a:t>và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rgbClr val="FF0000"/>
                </a:solidFill>
              </a:rPr>
              <a:t>a[4]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95F004-7CA8-4119-81F3-83761EE66EA8}"/>
              </a:ext>
            </a:extLst>
          </p:cNvPr>
          <p:cNvSpPr/>
          <p:nvPr/>
        </p:nvSpPr>
        <p:spPr>
          <a:xfrm>
            <a:off x="2853487" y="5553942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C51E34B-3D3F-4049-9A01-5D8D25B466C5}"/>
              </a:ext>
            </a:extLst>
          </p:cNvPr>
          <p:cNvSpPr/>
          <p:nvPr/>
        </p:nvSpPr>
        <p:spPr>
          <a:xfrm>
            <a:off x="3402594" y="5554100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5A059-226D-4846-9128-8FD86E98D7BF}"/>
              </a:ext>
            </a:extLst>
          </p:cNvPr>
          <p:cNvSpPr/>
          <p:nvPr/>
        </p:nvSpPr>
        <p:spPr>
          <a:xfrm>
            <a:off x="3942855" y="5550194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20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14FB92-C87C-4E9D-9E13-366537D25B7F}"/>
              </a:ext>
            </a:extLst>
          </p:cNvPr>
          <p:cNvSpPr/>
          <p:nvPr/>
        </p:nvSpPr>
        <p:spPr>
          <a:xfrm>
            <a:off x="5028837" y="5553942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50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6EDEE8-77FF-4427-8E89-BF448525CEEB}"/>
              </a:ext>
            </a:extLst>
          </p:cNvPr>
          <p:cNvSpPr/>
          <p:nvPr/>
        </p:nvSpPr>
        <p:spPr>
          <a:xfrm>
            <a:off x="5569985" y="5553942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6DCED91-218D-4E1C-843D-623BFD7D4101}"/>
              </a:ext>
            </a:extLst>
          </p:cNvPr>
          <p:cNvSpPr/>
          <p:nvPr/>
        </p:nvSpPr>
        <p:spPr>
          <a:xfrm>
            <a:off x="6114264" y="5553942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B0989F6-A7D8-4AEF-8B51-0CC10409F235}"/>
              </a:ext>
            </a:extLst>
          </p:cNvPr>
          <p:cNvSpPr/>
          <p:nvPr/>
        </p:nvSpPr>
        <p:spPr>
          <a:xfrm>
            <a:off x="6657940" y="5553942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8FD0743-94EE-46F3-B1B4-919552968B71}"/>
              </a:ext>
            </a:extLst>
          </p:cNvPr>
          <p:cNvSpPr/>
          <p:nvPr/>
        </p:nvSpPr>
        <p:spPr>
          <a:xfrm>
            <a:off x="2861438" y="533259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0B75A35-6123-472F-A861-9879ABCE5578}"/>
              </a:ext>
            </a:extLst>
          </p:cNvPr>
          <p:cNvSpPr/>
          <p:nvPr/>
        </p:nvSpPr>
        <p:spPr>
          <a:xfrm>
            <a:off x="3413725" y="533259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3F62EC-72D6-4845-82B2-CFD9AB18B632}"/>
              </a:ext>
            </a:extLst>
          </p:cNvPr>
          <p:cNvSpPr/>
          <p:nvPr/>
        </p:nvSpPr>
        <p:spPr>
          <a:xfrm>
            <a:off x="3941617" y="532325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31778D9-3E9D-4E3D-B4E7-D552395EE418}"/>
              </a:ext>
            </a:extLst>
          </p:cNvPr>
          <p:cNvSpPr/>
          <p:nvPr/>
        </p:nvSpPr>
        <p:spPr>
          <a:xfrm>
            <a:off x="4479232" y="532479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AA2BF56-5A9F-4AD7-8004-DE46FB8B0CB4}"/>
              </a:ext>
            </a:extLst>
          </p:cNvPr>
          <p:cNvSpPr/>
          <p:nvPr/>
        </p:nvSpPr>
        <p:spPr>
          <a:xfrm>
            <a:off x="5031817" y="533163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60BE632-89A6-4D23-9B3A-BC9E818C6E96}"/>
              </a:ext>
            </a:extLst>
          </p:cNvPr>
          <p:cNvSpPr/>
          <p:nvPr/>
        </p:nvSpPr>
        <p:spPr>
          <a:xfrm>
            <a:off x="5576991" y="533163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ADF19EF-0EB8-4407-A7CC-508680607776}"/>
              </a:ext>
            </a:extLst>
          </p:cNvPr>
          <p:cNvSpPr/>
          <p:nvPr/>
        </p:nvSpPr>
        <p:spPr>
          <a:xfrm>
            <a:off x="6121286" y="533259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E814A7C-5D1A-43D3-B6C2-7042CC7D6C29}"/>
              </a:ext>
            </a:extLst>
          </p:cNvPr>
          <p:cNvSpPr/>
          <p:nvPr/>
        </p:nvSpPr>
        <p:spPr>
          <a:xfrm>
            <a:off x="6655422" y="533163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843CCFC-AA5C-4E49-97D1-43530CECE7A0}"/>
              </a:ext>
            </a:extLst>
          </p:cNvPr>
          <p:cNvSpPr/>
          <p:nvPr/>
        </p:nvSpPr>
        <p:spPr>
          <a:xfrm>
            <a:off x="4484563" y="5551210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40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4ADDB5-99EF-4C1D-8DB0-A49D44FF2AA3}"/>
              </a:ext>
            </a:extLst>
          </p:cNvPr>
          <p:cNvSpPr/>
          <p:nvPr/>
        </p:nvSpPr>
        <p:spPr>
          <a:xfrm>
            <a:off x="2327224" y="4625793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3613B3-34A2-4A71-98F9-44301944056D}"/>
              </a:ext>
            </a:extLst>
          </p:cNvPr>
          <p:cNvSpPr/>
          <p:nvPr/>
        </p:nvSpPr>
        <p:spPr>
          <a:xfrm>
            <a:off x="2853487" y="4554830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32138E-B172-412D-A32E-F3FAD3DDD244}"/>
              </a:ext>
            </a:extLst>
          </p:cNvPr>
          <p:cNvSpPr/>
          <p:nvPr/>
        </p:nvSpPr>
        <p:spPr>
          <a:xfrm>
            <a:off x="3402594" y="4554988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315644-D7FA-470E-860D-60FAB533BB32}"/>
              </a:ext>
            </a:extLst>
          </p:cNvPr>
          <p:cNvSpPr/>
          <p:nvPr/>
        </p:nvSpPr>
        <p:spPr>
          <a:xfrm>
            <a:off x="3942855" y="4551083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20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34EB21-46A0-46B4-95CA-281AA5D6D2D8}"/>
              </a:ext>
            </a:extLst>
          </p:cNvPr>
          <p:cNvSpPr/>
          <p:nvPr/>
        </p:nvSpPr>
        <p:spPr>
          <a:xfrm>
            <a:off x="5028837" y="4554830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7D2BA74-E8ED-491A-BC58-B571DCE198F6}"/>
              </a:ext>
            </a:extLst>
          </p:cNvPr>
          <p:cNvSpPr/>
          <p:nvPr/>
        </p:nvSpPr>
        <p:spPr>
          <a:xfrm>
            <a:off x="5569985" y="4554830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2FE8E2-13E8-46BF-BD3E-513E79EBFE9B}"/>
              </a:ext>
            </a:extLst>
          </p:cNvPr>
          <p:cNvSpPr/>
          <p:nvPr/>
        </p:nvSpPr>
        <p:spPr>
          <a:xfrm>
            <a:off x="6114264" y="4554830"/>
            <a:ext cx="494675" cy="449705"/>
          </a:xfrm>
          <a:prstGeom prst="rect">
            <a:avLst/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91E727-C2BF-44F0-9A3B-67FF1BEEB205}"/>
              </a:ext>
            </a:extLst>
          </p:cNvPr>
          <p:cNvSpPr/>
          <p:nvPr/>
        </p:nvSpPr>
        <p:spPr>
          <a:xfrm>
            <a:off x="6657940" y="4554830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E859B1-111F-49BC-B234-938E9F37C64F}"/>
              </a:ext>
            </a:extLst>
          </p:cNvPr>
          <p:cNvSpPr/>
          <p:nvPr/>
        </p:nvSpPr>
        <p:spPr>
          <a:xfrm>
            <a:off x="2861438" y="433348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4257A2-FB5D-46D1-8748-6AEA4BFA9CDE}"/>
              </a:ext>
            </a:extLst>
          </p:cNvPr>
          <p:cNvSpPr/>
          <p:nvPr/>
        </p:nvSpPr>
        <p:spPr>
          <a:xfrm>
            <a:off x="3413725" y="433348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5DC54DC-6CD7-4E06-B2A1-C30698935CB6}"/>
              </a:ext>
            </a:extLst>
          </p:cNvPr>
          <p:cNvSpPr/>
          <p:nvPr/>
        </p:nvSpPr>
        <p:spPr>
          <a:xfrm>
            <a:off x="3941617" y="432413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320C264-E69E-46DC-9CD8-FE57357D4D2A}"/>
              </a:ext>
            </a:extLst>
          </p:cNvPr>
          <p:cNvSpPr/>
          <p:nvPr/>
        </p:nvSpPr>
        <p:spPr>
          <a:xfrm>
            <a:off x="4479232" y="432568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9ED020B-3AEF-401E-8659-527C5C916442}"/>
              </a:ext>
            </a:extLst>
          </p:cNvPr>
          <p:cNvSpPr/>
          <p:nvPr/>
        </p:nvSpPr>
        <p:spPr>
          <a:xfrm>
            <a:off x="5031817" y="433252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55C3FC1-C897-4453-8BF4-B8A1DB2B007E}"/>
              </a:ext>
            </a:extLst>
          </p:cNvPr>
          <p:cNvSpPr/>
          <p:nvPr/>
        </p:nvSpPr>
        <p:spPr>
          <a:xfrm>
            <a:off x="5576991" y="433252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30628A3-542B-4AE3-9794-DFAAFFE8AD65}"/>
              </a:ext>
            </a:extLst>
          </p:cNvPr>
          <p:cNvSpPr/>
          <p:nvPr/>
        </p:nvSpPr>
        <p:spPr>
          <a:xfrm>
            <a:off x="6121286" y="433348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C8B920B-3A10-43A0-808B-6B88091EB0D6}"/>
              </a:ext>
            </a:extLst>
          </p:cNvPr>
          <p:cNvSpPr/>
          <p:nvPr/>
        </p:nvSpPr>
        <p:spPr>
          <a:xfrm>
            <a:off x="6655422" y="433252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9A7B7E-14ED-4A19-88E3-7CBE1E9B76E0}"/>
              </a:ext>
            </a:extLst>
          </p:cNvPr>
          <p:cNvSpPr/>
          <p:nvPr/>
        </p:nvSpPr>
        <p:spPr>
          <a:xfrm>
            <a:off x="4484563" y="4552098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40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4C1BDD8-C4B4-47A8-AF16-B01A94C3654A}"/>
              </a:ext>
            </a:extLst>
          </p:cNvPr>
          <p:cNvCxnSpPr>
            <a:cxnSpLocks/>
            <a:stCxn id="52" idx="2"/>
            <a:endCxn id="54" idx="2"/>
          </p:cNvCxnSpPr>
          <p:nvPr/>
        </p:nvCxnSpPr>
        <p:spPr>
          <a:xfrm rot="16200000" flipH="1">
            <a:off x="5818888" y="4461822"/>
            <a:ext cx="9525" cy="1085427"/>
          </a:xfrm>
          <a:prstGeom prst="bentConnector3">
            <a:avLst>
              <a:gd name="adj1" fmla="val 336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78FCDA5-41E9-47A9-898E-AA6D37BEF663}"/>
              </a:ext>
            </a:extLst>
          </p:cNvPr>
          <p:cNvSpPr/>
          <p:nvPr/>
        </p:nvSpPr>
        <p:spPr>
          <a:xfrm>
            <a:off x="5209056" y="4981571"/>
            <a:ext cx="1637398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rgbClr val="FF0000"/>
                </a:solidFill>
              </a:rPr>
              <a:t>swap(a[4],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>
                <a:solidFill>
                  <a:srgbClr val="FF0000"/>
                </a:solidFill>
              </a:rPr>
              <a:t>a[6])</a:t>
            </a:r>
          </a:p>
        </p:txBody>
      </p:sp>
      <p:sp>
        <p:nvSpPr>
          <p:cNvPr id="71" name="Arrow: Curved Right 70">
            <a:extLst>
              <a:ext uri="{FF2B5EF4-FFF2-40B4-BE49-F238E27FC236}">
                <a16:creationId xmlns:a16="http://schemas.microsoft.com/office/drawing/2014/main" id="{F9BD5EAB-575F-4A0B-97BB-7B62A5934F54}"/>
              </a:ext>
            </a:extLst>
          </p:cNvPr>
          <p:cNvSpPr/>
          <p:nvPr/>
        </p:nvSpPr>
        <p:spPr>
          <a:xfrm>
            <a:off x="2415437" y="4848134"/>
            <a:ext cx="362390" cy="10162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926A97FE-C4D8-47D8-988E-E93A7024A65C}"/>
              </a:ext>
            </a:extLst>
          </p:cNvPr>
          <p:cNvSpPr/>
          <p:nvPr/>
        </p:nvSpPr>
        <p:spPr>
          <a:xfrm rot="5400000">
            <a:off x="6002836" y="2409498"/>
            <a:ext cx="202119" cy="1696966"/>
          </a:xfrm>
          <a:prstGeom prst="rightBrace">
            <a:avLst>
              <a:gd name="adj1" fmla="val 35082"/>
              <a:gd name="adj2" fmla="val 49379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4A30337-EBF7-47F1-8250-04131B3F5A96}"/>
              </a:ext>
            </a:extLst>
          </p:cNvPr>
          <p:cNvSpPr/>
          <p:nvPr/>
        </p:nvSpPr>
        <p:spPr>
          <a:xfrm>
            <a:off x="4957492" y="4999772"/>
            <a:ext cx="472068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=4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2F88AA-B86F-4952-967A-F8873C1718B7}"/>
              </a:ext>
            </a:extLst>
          </p:cNvPr>
          <p:cNvSpPr/>
          <p:nvPr/>
        </p:nvSpPr>
        <p:spPr>
          <a:xfrm>
            <a:off x="6316223" y="4999772"/>
            <a:ext cx="472068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j=6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C1C25A0-743D-4A16-BEC7-29FD2083E057}"/>
              </a:ext>
            </a:extLst>
          </p:cNvPr>
          <p:cNvSpPr/>
          <p:nvPr/>
        </p:nvSpPr>
        <p:spPr>
          <a:xfrm>
            <a:off x="2167428" y="4221891"/>
            <a:ext cx="5339633" cy="1922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Title 1">
            <a:extLst>
              <a:ext uri="{FF2B5EF4-FFF2-40B4-BE49-F238E27FC236}">
                <a16:creationId xmlns:a16="http://schemas.microsoft.com/office/drawing/2014/main" id="{A9824E03-8AE9-4547-AA9A-9EB7E3F964BB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CHỌN LỰA TRỰC TIẾP – SELECTION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11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3487" y="2764508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02594" y="2764666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42855" y="2760761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20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28837" y="2764508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50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69985" y="2764508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60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14264" y="2764508"/>
            <a:ext cx="494675" cy="44970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57940" y="2764508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61438" y="254315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13725" y="254315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41617" y="253381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79232" y="253536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031817" y="254220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76991" y="254220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21286" y="254315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55422" y="254220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84563" y="2761776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40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43966" y="3343000"/>
            <a:ext cx="49467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50583" y="1749998"/>
            <a:ext cx="4349087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Tìm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giá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trị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nhỏ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nhất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từ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rgbClr val="FF0000"/>
                </a:solidFill>
              </a:rPr>
              <a:t>5 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 7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55403" y="2861003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 rot="5400000">
            <a:off x="6289160" y="2555114"/>
            <a:ext cx="168280" cy="1592621"/>
          </a:xfrm>
          <a:prstGeom prst="rightBrace">
            <a:avLst>
              <a:gd name="adj1" fmla="val 35082"/>
              <a:gd name="adj2" fmla="val 49379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Rectangle 60"/>
          <p:cNvSpPr/>
          <p:nvPr/>
        </p:nvSpPr>
        <p:spPr>
          <a:xfrm>
            <a:off x="428626" y="3730088"/>
            <a:ext cx="8388803" cy="714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Vì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vị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trí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nhỏ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nhất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là</a:t>
            </a:r>
            <a:r>
              <a:rPr lang="en-US" sz="2100" dirty="0">
                <a:solidFill>
                  <a:schemeClr val="tx1"/>
                </a:solidFill>
              </a:rPr>
              <a:t> 5 </a:t>
            </a:r>
            <a:r>
              <a:rPr lang="en-US" sz="2100" dirty="0" err="1">
                <a:solidFill>
                  <a:schemeClr val="tx1"/>
                </a:solidFill>
              </a:rPr>
              <a:t>trùng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với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vị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trí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cần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sắp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là</a:t>
            </a:r>
            <a:r>
              <a:rPr lang="en-US" sz="2100" dirty="0">
                <a:solidFill>
                  <a:schemeClr val="tx1"/>
                </a:solidFill>
              </a:rPr>
              <a:t> 5, </a:t>
            </a:r>
            <a:r>
              <a:rPr lang="en-US" sz="2100" dirty="0" err="1">
                <a:solidFill>
                  <a:schemeClr val="tx1"/>
                </a:solidFill>
              </a:rPr>
              <a:t>vì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vậy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không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diễn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ra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động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tác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đổi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chỗ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95F004-7CA8-4119-81F3-83761EE66EA8}"/>
              </a:ext>
            </a:extLst>
          </p:cNvPr>
          <p:cNvSpPr/>
          <p:nvPr/>
        </p:nvSpPr>
        <p:spPr>
          <a:xfrm>
            <a:off x="2822515" y="4804445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C51E34B-3D3F-4049-9A01-5D8D25B466C5}"/>
              </a:ext>
            </a:extLst>
          </p:cNvPr>
          <p:cNvSpPr/>
          <p:nvPr/>
        </p:nvSpPr>
        <p:spPr>
          <a:xfrm>
            <a:off x="3371622" y="4804602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5A059-226D-4846-9128-8FD86E98D7BF}"/>
              </a:ext>
            </a:extLst>
          </p:cNvPr>
          <p:cNvSpPr/>
          <p:nvPr/>
        </p:nvSpPr>
        <p:spPr>
          <a:xfrm>
            <a:off x="3911883" y="4800697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20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14FB92-C87C-4E9D-9E13-366537D25B7F}"/>
              </a:ext>
            </a:extLst>
          </p:cNvPr>
          <p:cNvSpPr/>
          <p:nvPr/>
        </p:nvSpPr>
        <p:spPr>
          <a:xfrm>
            <a:off x="4997865" y="4804445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50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6EDEE8-77FF-4427-8E89-BF448525CEEB}"/>
              </a:ext>
            </a:extLst>
          </p:cNvPr>
          <p:cNvSpPr/>
          <p:nvPr/>
        </p:nvSpPr>
        <p:spPr>
          <a:xfrm>
            <a:off x="5539013" y="4804445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60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6DCED91-218D-4E1C-843D-623BFD7D4101}"/>
              </a:ext>
            </a:extLst>
          </p:cNvPr>
          <p:cNvSpPr/>
          <p:nvPr/>
        </p:nvSpPr>
        <p:spPr>
          <a:xfrm>
            <a:off x="6083292" y="480444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B0989F6-A7D8-4AEF-8B51-0CC10409F235}"/>
              </a:ext>
            </a:extLst>
          </p:cNvPr>
          <p:cNvSpPr/>
          <p:nvPr/>
        </p:nvSpPr>
        <p:spPr>
          <a:xfrm>
            <a:off x="6626968" y="480444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8FD0743-94EE-46F3-B1B4-919552968B71}"/>
              </a:ext>
            </a:extLst>
          </p:cNvPr>
          <p:cNvSpPr/>
          <p:nvPr/>
        </p:nvSpPr>
        <p:spPr>
          <a:xfrm>
            <a:off x="2830466" y="458309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0B75A35-6123-472F-A861-9879ABCE5578}"/>
              </a:ext>
            </a:extLst>
          </p:cNvPr>
          <p:cNvSpPr/>
          <p:nvPr/>
        </p:nvSpPr>
        <p:spPr>
          <a:xfrm>
            <a:off x="3382753" y="458309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3F62EC-72D6-4845-82B2-CFD9AB18B632}"/>
              </a:ext>
            </a:extLst>
          </p:cNvPr>
          <p:cNvSpPr/>
          <p:nvPr/>
        </p:nvSpPr>
        <p:spPr>
          <a:xfrm>
            <a:off x="3910645" y="457375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31778D9-3E9D-4E3D-B4E7-D552395EE418}"/>
              </a:ext>
            </a:extLst>
          </p:cNvPr>
          <p:cNvSpPr/>
          <p:nvPr/>
        </p:nvSpPr>
        <p:spPr>
          <a:xfrm>
            <a:off x="4448260" y="457529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AA2BF56-5A9F-4AD7-8004-DE46FB8B0CB4}"/>
              </a:ext>
            </a:extLst>
          </p:cNvPr>
          <p:cNvSpPr/>
          <p:nvPr/>
        </p:nvSpPr>
        <p:spPr>
          <a:xfrm>
            <a:off x="5000845" y="458214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60BE632-89A6-4D23-9B3A-BC9E818C6E96}"/>
              </a:ext>
            </a:extLst>
          </p:cNvPr>
          <p:cNvSpPr/>
          <p:nvPr/>
        </p:nvSpPr>
        <p:spPr>
          <a:xfrm>
            <a:off x="5546019" y="458214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ADF19EF-0EB8-4407-A7CC-508680607776}"/>
              </a:ext>
            </a:extLst>
          </p:cNvPr>
          <p:cNvSpPr/>
          <p:nvPr/>
        </p:nvSpPr>
        <p:spPr>
          <a:xfrm>
            <a:off x="6090314" y="458309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E814A7C-5D1A-43D3-B6C2-7042CC7D6C29}"/>
              </a:ext>
            </a:extLst>
          </p:cNvPr>
          <p:cNvSpPr/>
          <p:nvPr/>
        </p:nvSpPr>
        <p:spPr>
          <a:xfrm>
            <a:off x="6624450" y="458214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843CCFC-AA5C-4E49-97D1-43530CECE7A0}"/>
              </a:ext>
            </a:extLst>
          </p:cNvPr>
          <p:cNvSpPr/>
          <p:nvPr/>
        </p:nvSpPr>
        <p:spPr>
          <a:xfrm>
            <a:off x="4453591" y="4801712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40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30FDBB4-142A-4AE0-BB44-68D7C4542CF4}"/>
              </a:ext>
            </a:extLst>
          </p:cNvPr>
          <p:cNvSpPr/>
          <p:nvPr/>
        </p:nvSpPr>
        <p:spPr>
          <a:xfrm>
            <a:off x="6612994" y="5382936"/>
            <a:ext cx="49467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4ADDB5-99EF-4C1D-8DB0-A49D44FF2AA3}"/>
              </a:ext>
            </a:extLst>
          </p:cNvPr>
          <p:cNvSpPr/>
          <p:nvPr/>
        </p:nvSpPr>
        <p:spPr>
          <a:xfrm>
            <a:off x="2224431" y="4900939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F09B22-E3A0-4C86-927A-8C8AB389C994}"/>
              </a:ext>
            </a:extLst>
          </p:cNvPr>
          <p:cNvSpPr/>
          <p:nvPr/>
        </p:nvSpPr>
        <p:spPr>
          <a:xfrm>
            <a:off x="5594949" y="5290701"/>
            <a:ext cx="472068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= 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9621FC-CF7C-4ACF-9CBE-B8246565FCA8}"/>
              </a:ext>
            </a:extLst>
          </p:cNvPr>
          <p:cNvSpPr/>
          <p:nvPr/>
        </p:nvSpPr>
        <p:spPr>
          <a:xfrm>
            <a:off x="5594949" y="5463311"/>
            <a:ext cx="472068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j=5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9DB462-7C37-4DC2-A89F-3596C51F62EB}"/>
              </a:ext>
            </a:extLst>
          </p:cNvPr>
          <p:cNvCxnSpPr>
            <a:cxnSpLocks/>
          </p:cNvCxnSpPr>
          <p:nvPr/>
        </p:nvCxnSpPr>
        <p:spPr>
          <a:xfrm>
            <a:off x="5655570" y="5246157"/>
            <a:ext cx="0" cy="136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5639B6-EFE4-49FF-AE68-7A0FFD78F544}"/>
              </a:ext>
            </a:extLst>
          </p:cNvPr>
          <p:cNvCxnSpPr>
            <a:cxnSpLocks/>
          </p:cNvCxnSpPr>
          <p:nvPr/>
        </p:nvCxnSpPr>
        <p:spPr>
          <a:xfrm>
            <a:off x="5898458" y="5250402"/>
            <a:ext cx="0" cy="132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6F0C3CF-89B7-40AE-A883-EC32A8B720E6}"/>
              </a:ext>
            </a:extLst>
          </p:cNvPr>
          <p:cNvCxnSpPr>
            <a:cxnSpLocks/>
          </p:cNvCxnSpPr>
          <p:nvPr/>
        </p:nvCxnSpPr>
        <p:spPr>
          <a:xfrm flipH="1">
            <a:off x="5655571" y="5382936"/>
            <a:ext cx="2428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9E7AE28-78A3-46EA-AB38-50B3E1549587}"/>
              </a:ext>
            </a:extLst>
          </p:cNvPr>
          <p:cNvSpPr/>
          <p:nvPr/>
        </p:nvSpPr>
        <p:spPr>
          <a:xfrm>
            <a:off x="2167428" y="4152835"/>
            <a:ext cx="5339633" cy="1922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EAB9AD62-A86C-4229-A479-4A4FA31345DD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CHỌN LỰA TRỰC TIẾP – SELECTION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762000" y="1524000"/>
            <a:ext cx="8057478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SG" b="1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b="1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XẾP 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Ứ TỰ, TÌM KIẾM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CTDL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DSLK, DS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(Stack, Queue)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Tx/>
              <a:buChar char="-"/>
            </a:pP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FontTx/>
              <a:buChar char="-"/>
            </a:pP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Visual Studio 2010</a:t>
            </a:r>
          </a:p>
          <a:p>
            <a:pPr lvl="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C++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6096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4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altLang="zh-TW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4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zh-TW" alt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04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646796" y="2484645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95904" y="2484802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36165" y="2480897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20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22147" y="2484645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50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63295" y="2484645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60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07574" y="2484645"/>
            <a:ext cx="494675" cy="449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51250" y="2484645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/>
              <a:t>70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54748" y="226329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07035" y="226329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34927" y="225395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272541" y="225549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25127" y="226234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70301" y="226234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914596" y="226329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48732" y="226234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277873" y="2481913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40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91975" y="2342073"/>
            <a:ext cx="49467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66888" y="1676400"/>
            <a:ext cx="4349087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Tìm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giá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trị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nhỏ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nhất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từ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rgbClr val="FF0000"/>
                </a:solidFill>
              </a:rPr>
              <a:t>5 </a:t>
            </a:r>
            <a:r>
              <a:rPr lang="en-US" sz="2100" dirty="0">
                <a:solidFill>
                  <a:srgbClr val="FF0000"/>
                </a:solidFill>
                <a:sym typeface="Symbol" panose="05050102010706020507" pitchFamily="18" charset="2"/>
              </a:rPr>
              <a:t> 7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48713" y="2581139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61812" y="3136881"/>
            <a:ext cx="1211720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rgbClr val="FF0000"/>
                </a:solidFill>
              </a:rPr>
              <a:t>a[7] = 70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583548" y="3134014"/>
            <a:ext cx="2689831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Là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phần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tử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nhỏ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nhất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85506" y="3535023"/>
            <a:ext cx="1767872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Đổi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giá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trị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giữa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02355" y="3537102"/>
            <a:ext cx="1391999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rgbClr val="FF0000"/>
                </a:solidFill>
              </a:rPr>
              <a:t>a[7] </a:t>
            </a:r>
            <a:r>
              <a:rPr lang="en-US" sz="2100" dirty="0" err="1">
                <a:solidFill>
                  <a:schemeClr val="tx1"/>
                </a:solidFill>
              </a:rPr>
              <a:t>và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rgbClr val="FF0000"/>
                </a:solidFill>
              </a:rPr>
              <a:t>a[6]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95F004-7CA8-4119-81F3-83761EE66EA8}"/>
              </a:ext>
            </a:extLst>
          </p:cNvPr>
          <p:cNvSpPr/>
          <p:nvPr/>
        </p:nvSpPr>
        <p:spPr>
          <a:xfrm>
            <a:off x="2646796" y="5421744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C51E34B-3D3F-4049-9A01-5D8D25B466C5}"/>
              </a:ext>
            </a:extLst>
          </p:cNvPr>
          <p:cNvSpPr/>
          <p:nvPr/>
        </p:nvSpPr>
        <p:spPr>
          <a:xfrm>
            <a:off x="3195904" y="5421901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5A059-226D-4846-9128-8FD86E98D7BF}"/>
              </a:ext>
            </a:extLst>
          </p:cNvPr>
          <p:cNvSpPr/>
          <p:nvPr/>
        </p:nvSpPr>
        <p:spPr>
          <a:xfrm>
            <a:off x="3736165" y="5417996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20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14FB92-C87C-4E9D-9E13-366537D25B7F}"/>
              </a:ext>
            </a:extLst>
          </p:cNvPr>
          <p:cNvSpPr/>
          <p:nvPr/>
        </p:nvSpPr>
        <p:spPr>
          <a:xfrm>
            <a:off x="4822147" y="5421744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50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6EDEE8-77FF-4427-8E89-BF448525CEEB}"/>
              </a:ext>
            </a:extLst>
          </p:cNvPr>
          <p:cNvSpPr/>
          <p:nvPr/>
        </p:nvSpPr>
        <p:spPr>
          <a:xfrm>
            <a:off x="5363295" y="5421744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60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6DCED91-218D-4E1C-843D-623BFD7D4101}"/>
              </a:ext>
            </a:extLst>
          </p:cNvPr>
          <p:cNvSpPr/>
          <p:nvPr/>
        </p:nvSpPr>
        <p:spPr>
          <a:xfrm>
            <a:off x="5907574" y="5421744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B0989F6-A7D8-4AEF-8B51-0CC10409F235}"/>
              </a:ext>
            </a:extLst>
          </p:cNvPr>
          <p:cNvSpPr/>
          <p:nvPr/>
        </p:nvSpPr>
        <p:spPr>
          <a:xfrm>
            <a:off x="6451250" y="542174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8FD0743-94EE-46F3-B1B4-919552968B71}"/>
              </a:ext>
            </a:extLst>
          </p:cNvPr>
          <p:cNvSpPr/>
          <p:nvPr/>
        </p:nvSpPr>
        <p:spPr>
          <a:xfrm>
            <a:off x="2654748" y="520039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0B75A35-6123-472F-A861-9879ABCE5578}"/>
              </a:ext>
            </a:extLst>
          </p:cNvPr>
          <p:cNvSpPr/>
          <p:nvPr/>
        </p:nvSpPr>
        <p:spPr>
          <a:xfrm>
            <a:off x="3207035" y="520039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3F62EC-72D6-4845-82B2-CFD9AB18B632}"/>
              </a:ext>
            </a:extLst>
          </p:cNvPr>
          <p:cNvSpPr/>
          <p:nvPr/>
        </p:nvSpPr>
        <p:spPr>
          <a:xfrm>
            <a:off x="3734927" y="519105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31778D9-3E9D-4E3D-B4E7-D552395EE418}"/>
              </a:ext>
            </a:extLst>
          </p:cNvPr>
          <p:cNvSpPr/>
          <p:nvPr/>
        </p:nvSpPr>
        <p:spPr>
          <a:xfrm>
            <a:off x="4272541" y="519259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AA2BF56-5A9F-4AD7-8004-DE46FB8B0CB4}"/>
              </a:ext>
            </a:extLst>
          </p:cNvPr>
          <p:cNvSpPr/>
          <p:nvPr/>
        </p:nvSpPr>
        <p:spPr>
          <a:xfrm>
            <a:off x="4825127" y="519943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60BE632-89A6-4D23-9B3A-BC9E818C6E96}"/>
              </a:ext>
            </a:extLst>
          </p:cNvPr>
          <p:cNvSpPr/>
          <p:nvPr/>
        </p:nvSpPr>
        <p:spPr>
          <a:xfrm>
            <a:off x="5370301" y="519943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ADF19EF-0EB8-4407-A7CC-508680607776}"/>
              </a:ext>
            </a:extLst>
          </p:cNvPr>
          <p:cNvSpPr/>
          <p:nvPr/>
        </p:nvSpPr>
        <p:spPr>
          <a:xfrm>
            <a:off x="5914596" y="520039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E814A7C-5D1A-43D3-B6C2-7042CC7D6C29}"/>
              </a:ext>
            </a:extLst>
          </p:cNvPr>
          <p:cNvSpPr/>
          <p:nvPr/>
        </p:nvSpPr>
        <p:spPr>
          <a:xfrm>
            <a:off x="6448732" y="519943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843CCFC-AA5C-4E49-97D1-43530CECE7A0}"/>
              </a:ext>
            </a:extLst>
          </p:cNvPr>
          <p:cNvSpPr/>
          <p:nvPr/>
        </p:nvSpPr>
        <p:spPr>
          <a:xfrm>
            <a:off x="4277873" y="5419012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40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4ADDB5-99EF-4C1D-8DB0-A49D44FF2AA3}"/>
              </a:ext>
            </a:extLst>
          </p:cNvPr>
          <p:cNvSpPr/>
          <p:nvPr/>
        </p:nvSpPr>
        <p:spPr>
          <a:xfrm>
            <a:off x="2146785" y="4443181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C62E0E-163C-4106-A299-AE925A48C9F0}"/>
              </a:ext>
            </a:extLst>
          </p:cNvPr>
          <p:cNvSpPr/>
          <p:nvPr/>
        </p:nvSpPr>
        <p:spPr>
          <a:xfrm>
            <a:off x="2652128" y="4399237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485056-2CB0-4215-BB1B-4FC7C6160E9B}"/>
              </a:ext>
            </a:extLst>
          </p:cNvPr>
          <p:cNvSpPr/>
          <p:nvPr/>
        </p:nvSpPr>
        <p:spPr>
          <a:xfrm>
            <a:off x="3201235" y="4399394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F0E83F0-5515-4B91-B5E9-2BE5FA2094BB}"/>
              </a:ext>
            </a:extLst>
          </p:cNvPr>
          <p:cNvSpPr/>
          <p:nvPr/>
        </p:nvSpPr>
        <p:spPr>
          <a:xfrm>
            <a:off x="3741496" y="4395489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20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04FE5D-B917-4BF0-B75D-AF6A2C5F3521}"/>
              </a:ext>
            </a:extLst>
          </p:cNvPr>
          <p:cNvSpPr/>
          <p:nvPr/>
        </p:nvSpPr>
        <p:spPr>
          <a:xfrm>
            <a:off x="4827478" y="4399237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50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A4F38C-0292-431D-836B-C128241E1CD1}"/>
              </a:ext>
            </a:extLst>
          </p:cNvPr>
          <p:cNvSpPr/>
          <p:nvPr/>
        </p:nvSpPr>
        <p:spPr>
          <a:xfrm>
            <a:off x="5368627" y="4399237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60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B5702E-6479-421D-AEC5-AEABF0C2DFF6}"/>
              </a:ext>
            </a:extLst>
          </p:cNvPr>
          <p:cNvSpPr/>
          <p:nvPr/>
        </p:nvSpPr>
        <p:spPr>
          <a:xfrm>
            <a:off x="5912905" y="4399237"/>
            <a:ext cx="494675" cy="44970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88EA36-5A55-4AB1-A79D-330E48E81A18}"/>
              </a:ext>
            </a:extLst>
          </p:cNvPr>
          <p:cNvSpPr/>
          <p:nvPr/>
        </p:nvSpPr>
        <p:spPr>
          <a:xfrm>
            <a:off x="6456582" y="4399237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/>
              <a:t>70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4792803-E6DC-4F55-BB5E-49A054BE2A51}"/>
              </a:ext>
            </a:extLst>
          </p:cNvPr>
          <p:cNvSpPr/>
          <p:nvPr/>
        </p:nvSpPr>
        <p:spPr>
          <a:xfrm>
            <a:off x="2660080" y="417788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D9BBF8-9106-4290-8E22-C06A418D240A}"/>
              </a:ext>
            </a:extLst>
          </p:cNvPr>
          <p:cNvSpPr/>
          <p:nvPr/>
        </p:nvSpPr>
        <p:spPr>
          <a:xfrm>
            <a:off x="3212367" y="417788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6FF9C9A-A7DE-4AEB-AF3A-7C753A9DD8E3}"/>
              </a:ext>
            </a:extLst>
          </p:cNvPr>
          <p:cNvSpPr/>
          <p:nvPr/>
        </p:nvSpPr>
        <p:spPr>
          <a:xfrm>
            <a:off x="3740259" y="416854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49E27C-454E-403B-BD7E-808000F0D0E8}"/>
              </a:ext>
            </a:extLst>
          </p:cNvPr>
          <p:cNvSpPr/>
          <p:nvPr/>
        </p:nvSpPr>
        <p:spPr>
          <a:xfrm>
            <a:off x="4277873" y="417009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19D2F2-D2BC-4D3A-A5C0-9191845DADB3}"/>
              </a:ext>
            </a:extLst>
          </p:cNvPr>
          <p:cNvSpPr/>
          <p:nvPr/>
        </p:nvSpPr>
        <p:spPr>
          <a:xfrm>
            <a:off x="4830459" y="417693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6E4A635-B39B-40B6-9DF3-B43ED13E02EA}"/>
              </a:ext>
            </a:extLst>
          </p:cNvPr>
          <p:cNvSpPr/>
          <p:nvPr/>
        </p:nvSpPr>
        <p:spPr>
          <a:xfrm>
            <a:off x="5375632" y="417693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CDCB03C-D05E-4D72-B5B1-38069772E3BB}"/>
              </a:ext>
            </a:extLst>
          </p:cNvPr>
          <p:cNvSpPr/>
          <p:nvPr/>
        </p:nvSpPr>
        <p:spPr>
          <a:xfrm>
            <a:off x="5919928" y="417788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F499FF9-BEB1-40CB-865A-038D0BF3126F}"/>
              </a:ext>
            </a:extLst>
          </p:cNvPr>
          <p:cNvSpPr/>
          <p:nvPr/>
        </p:nvSpPr>
        <p:spPr>
          <a:xfrm>
            <a:off x="6454063" y="417693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C003C0F-4994-402B-B777-5CAE948CED39}"/>
              </a:ext>
            </a:extLst>
          </p:cNvPr>
          <p:cNvSpPr/>
          <p:nvPr/>
        </p:nvSpPr>
        <p:spPr>
          <a:xfrm>
            <a:off x="4283205" y="4396504"/>
            <a:ext cx="494675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40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D0BA96B-53BE-4C4D-8ABC-4B5FDD2F574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23986" y="4575119"/>
            <a:ext cx="3905" cy="540261"/>
          </a:xfrm>
          <a:prstGeom prst="bentConnector3">
            <a:avLst>
              <a:gd name="adj1" fmla="val -55610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AF86705-8D18-4809-949F-139EF4AAD582}"/>
              </a:ext>
            </a:extLst>
          </p:cNvPr>
          <p:cNvSpPr/>
          <p:nvPr/>
        </p:nvSpPr>
        <p:spPr>
          <a:xfrm>
            <a:off x="5848072" y="4969205"/>
            <a:ext cx="2211799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rgbClr val="FF0000"/>
                </a:solidFill>
              </a:rPr>
              <a:t>swap(a[6],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>
                <a:solidFill>
                  <a:srgbClr val="FF0000"/>
                </a:solidFill>
              </a:rPr>
              <a:t>a[7])</a:t>
            </a:r>
          </a:p>
        </p:txBody>
      </p:sp>
      <p:sp>
        <p:nvSpPr>
          <p:cNvPr id="71" name="Arrow: Curved Right 70">
            <a:extLst>
              <a:ext uri="{FF2B5EF4-FFF2-40B4-BE49-F238E27FC236}">
                <a16:creationId xmlns:a16="http://schemas.microsoft.com/office/drawing/2014/main" id="{20D81585-3E38-4F7C-A6D2-7EEE5664E0F6}"/>
              </a:ext>
            </a:extLst>
          </p:cNvPr>
          <p:cNvSpPr/>
          <p:nvPr/>
        </p:nvSpPr>
        <p:spPr>
          <a:xfrm>
            <a:off x="2190028" y="4687246"/>
            <a:ext cx="362390" cy="10162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11BA782D-75C3-4F5D-AB6E-4FA80D651960}"/>
              </a:ext>
            </a:extLst>
          </p:cNvPr>
          <p:cNvSpPr/>
          <p:nvPr/>
        </p:nvSpPr>
        <p:spPr>
          <a:xfrm rot="5400000">
            <a:off x="6325631" y="2785725"/>
            <a:ext cx="144758" cy="548154"/>
          </a:xfrm>
          <a:prstGeom prst="rightBrace">
            <a:avLst>
              <a:gd name="adj1" fmla="val 35082"/>
              <a:gd name="adj2" fmla="val 49379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F63B05F-40B8-42A4-8B0F-98210262D196}"/>
              </a:ext>
            </a:extLst>
          </p:cNvPr>
          <p:cNvSpPr/>
          <p:nvPr/>
        </p:nvSpPr>
        <p:spPr>
          <a:xfrm>
            <a:off x="5828768" y="4792644"/>
            <a:ext cx="472068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=6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E0029CC-09AD-47C5-905C-50AAD40A2283}"/>
              </a:ext>
            </a:extLst>
          </p:cNvPr>
          <p:cNvSpPr/>
          <p:nvPr/>
        </p:nvSpPr>
        <p:spPr>
          <a:xfrm>
            <a:off x="6650483" y="4777286"/>
            <a:ext cx="472068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j=7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782D95E-0554-4DCE-BAF6-FABD90792EF9}"/>
              </a:ext>
            </a:extLst>
          </p:cNvPr>
          <p:cNvSpPr/>
          <p:nvPr/>
        </p:nvSpPr>
        <p:spPr>
          <a:xfrm>
            <a:off x="2145997" y="4057801"/>
            <a:ext cx="5339633" cy="1922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Title 1">
            <a:extLst>
              <a:ext uri="{FF2B5EF4-FFF2-40B4-BE49-F238E27FC236}">
                <a16:creationId xmlns:a16="http://schemas.microsoft.com/office/drawing/2014/main" id="{8D192DAB-2DE8-439D-B407-EB5DD54BBD8C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CHỌN LỰA TRỰC TIẾP – SELECTION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84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4287" y="3514938"/>
            <a:ext cx="3803799" cy="73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9731" y="4260609"/>
            <a:ext cx="3803799" cy="73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1011" y="2057400"/>
            <a:ext cx="4295145" cy="414448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SelectionSort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70C0"/>
                </a:solidFill>
              </a:rPr>
              <a:t>int</a:t>
            </a:r>
            <a:r>
              <a:rPr lang="en-US" sz="1800" dirty="0"/>
              <a:t> []a, </a:t>
            </a:r>
            <a:r>
              <a:rPr lang="en-US" sz="1800" dirty="0">
                <a:solidFill>
                  <a:srgbClr val="0070C0"/>
                </a:solidFill>
              </a:rPr>
              <a:t>int</a:t>
            </a:r>
            <a:r>
              <a:rPr lang="en-US" sz="1800" dirty="0"/>
              <a:t> n)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>
                <a:solidFill>
                  <a:srgbClr val="0070C0"/>
                </a:solidFill>
              </a:rPr>
              <a:t>int</a:t>
            </a:r>
            <a:r>
              <a:rPr lang="en-US" sz="1800" dirty="0"/>
              <a:t>  </a:t>
            </a:r>
            <a:r>
              <a:rPr lang="en-US" sz="1800" dirty="0" err="1"/>
              <a:t>min_pos</a:t>
            </a:r>
            <a:r>
              <a:rPr lang="en-US" sz="1800" dirty="0"/>
              <a:t>, </a:t>
            </a:r>
            <a:r>
              <a:rPr lang="en-US" sz="1800" dirty="0" err="1"/>
              <a:t>i</a:t>
            </a:r>
            <a:r>
              <a:rPr lang="en-US" sz="1800" dirty="0"/>
              <a:t>, j;</a:t>
            </a:r>
          </a:p>
          <a:p>
            <a:pPr marL="3429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for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&lt;n-1;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342900" lvl="1" indent="0">
              <a:buNone/>
            </a:pPr>
            <a:r>
              <a:rPr lang="en-US" sz="1800" dirty="0"/>
              <a:t>{</a:t>
            </a:r>
          </a:p>
          <a:p>
            <a:pPr marL="342900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min_pos</a:t>
            </a:r>
            <a:r>
              <a:rPr lang="en-US" sz="1800" dirty="0"/>
              <a:t>= </a:t>
            </a:r>
            <a:r>
              <a:rPr lang="en-US" sz="1800" dirty="0" err="1"/>
              <a:t>i</a:t>
            </a:r>
            <a:r>
              <a:rPr lang="en-US" sz="1800" dirty="0"/>
              <a:t>;</a:t>
            </a:r>
          </a:p>
          <a:p>
            <a:pPr marL="342900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70C0"/>
                </a:solidFill>
              </a:rPr>
              <a:t>for</a:t>
            </a:r>
            <a:r>
              <a:rPr lang="en-US" sz="1800" dirty="0"/>
              <a:t> (j=i+1;j&lt;</a:t>
            </a:r>
            <a:r>
              <a:rPr lang="en-US" sz="1800" dirty="0" err="1"/>
              <a:t>n;j</a:t>
            </a:r>
            <a:r>
              <a:rPr lang="en-US" sz="1800" dirty="0"/>
              <a:t>++)</a:t>
            </a:r>
          </a:p>
          <a:p>
            <a:pPr marL="342900" lvl="1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0070C0"/>
                </a:solidFill>
              </a:rPr>
              <a:t>if</a:t>
            </a:r>
            <a:r>
              <a:rPr lang="en-US" sz="1800" dirty="0"/>
              <a:t> (a[j]&lt;a[</a:t>
            </a:r>
            <a:r>
              <a:rPr lang="en-US" sz="1800" dirty="0" err="1"/>
              <a:t>min_pos</a:t>
            </a:r>
            <a:r>
              <a:rPr lang="en-US" sz="1800" dirty="0"/>
              <a:t>])</a:t>
            </a:r>
          </a:p>
          <a:p>
            <a:pPr marL="342900" lvl="1" indent="0">
              <a:buNone/>
            </a:pPr>
            <a:r>
              <a:rPr lang="en-US" sz="1800" dirty="0"/>
              <a:t>			</a:t>
            </a:r>
            <a:r>
              <a:rPr lang="en-US" sz="1800" dirty="0" err="1"/>
              <a:t>min_pos</a:t>
            </a:r>
            <a:r>
              <a:rPr lang="en-US" sz="1800" dirty="0"/>
              <a:t>=j; </a:t>
            </a:r>
            <a:r>
              <a:rPr lang="en-US" sz="900" i="1" dirty="0"/>
              <a:t>// </a:t>
            </a:r>
            <a:r>
              <a:rPr lang="en-US" sz="900" i="1" dirty="0" err="1"/>
              <a:t>min_pos</a:t>
            </a:r>
            <a:r>
              <a:rPr lang="en-US" sz="900" i="1" dirty="0"/>
              <a:t> </a:t>
            </a:r>
            <a:r>
              <a:rPr lang="en-US" sz="900" i="1" dirty="0" err="1"/>
              <a:t>là</a:t>
            </a:r>
            <a:r>
              <a:rPr lang="en-US" sz="900" i="1" dirty="0"/>
              <a:t> </a:t>
            </a:r>
            <a:r>
              <a:rPr lang="en-US" sz="900" i="1" dirty="0" err="1"/>
              <a:t>vị</a:t>
            </a:r>
            <a:r>
              <a:rPr lang="en-US" sz="900" i="1" dirty="0"/>
              <a:t> </a:t>
            </a:r>
            <a:r>
              <a:rPr lang="en-US" sz="900" i="1" dirty="0" err="1"/>
              <a:t>trí</a:t>
            </a:r>
            <a:r>
              <a:rPr lang="en-US" sz="900" i="1" dirty="0"/>
              <a:t> </a:t>
            </a:r>
            <a:r>
              <a:rPr lang="en-US" sz="900" i="1" dirty="0" err="1"/>
              <a:t>chứa</a:t>
            </a:r>
            <a:r>
              <a:rPr lang="en-US" sz="900" i="1" dirty="0"/>
              <a:t> </a:t>
            </a:r>
            <a:r>
              <a:rPr lang="en-US" sz="900" i="1" dirty="0" err="1"/>
              <a:t>giá</a:t>
            </a:r>
            <a:r>
              <a:rPr lang="en-US" sz="900" i="1" dirty="0"/>
              <a:t> tri </a:t>
            </a:r>
            <a:r>
              <a:rPr lang="en-US" sz="900" i="1" dirty="0" err="1"/>
              <a:t>hiện</a:t>
            </a:r>
            <a:r>
              <a:rPr lang="en-US" sz="900" i="1" dirty="0"/>
              <a:t> </a:t>
            </a:r>
            <a:r>
              <a:rPr lang="en-US" sz="900" i="1" dirty="0" err="1"/>
              <a:t>nhỏ</a:t>
            </a:r>
            <a:r>
              <a:rPr lang="en-US" sz="900" i="1" dirty="0"/>
              <a:t> </a:t>
            </a:r>
            <a:r>
              <a:rPr lang="en-US" sz="900" i="1" dirty="0" err="1"/>
              <a:t>nhất</a:t>
            </a:r>
            <a:endParaRPr lang="en-US" sz="1800" dirty="0"/>
          </a:p>
          <a:p>
            <a:pPr marL="342900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C00000"/>
                </a:solidFill>
              </a:rPr>
              <a:t>swap</a:t>
            </a:r>
            <a:r>
              <a:rPr lang="en-US" sz="1800" dirty="0"/>
              <a:t>(a[</a:t>
            </a:r>
            <a:r>
              <a:rPr lang="en-US" sz="1800" dirty="0" err="1"/>
              <a:t>min_pos</a:t>
            </a:r>
            <a:r>
              <a:rPr lang="en-US" sz="1800" dirty="0"/>
              <a:t>], a[</a:t>
            </a:r>
            <a:r>
              <a:rPr lang="en-US" sz="1800" dirty="0" err="1"/>
              <a:t>i</a:t>
            </a:r>
            <a:r>
              <a:rPr lang="en-US" sz="1800" dirty="0"/>
              <a:t>]);</a:t>
            </a:r>
          </a:p>
          <a:p>
            <a:pPr marL="342900" lvl="1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13060" y="2133600"/>
            <a:ext cx="3620720" cy="25472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70C0"/>
                </a:solidFill>
              </a:rPr>
              <a:t>void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swap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&amp;a, </a:t>
            </a:r>
            <a:r>
              <a:rPr lang="en-US" sz="2400" dirty="0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&amp;b)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	</a:t>
            </a:r>
            <a:r>
              <a:rPr lang="en-US" sz="2400" dirty="0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 c; 	</a:t>
            </a:r>
          </a:p>
          <a:p>
            <a:r>
              <a:rPr lang="en-US" sz="2400" dirty="0">
                <a:solidFill>
                  <a:schemeClr val="tx1"/>
                </a:solidFill>
              </a:rPr>
              <a:t>	c=a;	</a:t>
            </a:r>
          </a:p>
          <a:p>
            <a:r>
              <a:rPr lang="en-US" sz="2400" dirty="0">
                <a:solidFill>
                  <a:schemeClr val="tx1"/>
                </a:solidFill>
              </a:rPr>
              <a:t>	a=b;</a:t>
            </a:r>
          </a:p>
          <a:p>
            <a:r>
              <a:rPr lang="en-US" sz="2400" dirty="0">
                <a:solidFill>
                  <a:schemeClr val="tx1"/>
                </a:solidFill>
              </a:rPr>
              <a:t>	b=c;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4E11AE-9AED-44C0-9920-845E3D06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11" y="1600200"/>
            <a:ext cx="7886700" cy="386703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CH</a:t>
            </a:r>
            <a:r>
              <a:rPr lang="vi-VN" b="1" dirty="0">
                <a:ln/>
                <a:solidFill>
                  <a:schemeClr val="accent4"/>
                </a:solidFill>
              </a:rPr>
              <a:t>Ư</a:t>
            </a:r>
            <a:r>
              <a:rPr lang="en-US" b="1" dirty="0">
                <a:ln/>
                <a:solidFill>
                  <a:schemeClr val="accent4"/>
                </a:solidFill>
              </a:rPr>
              <a:t>ƠNG TRÌNH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DD315D-AE3B-42E8-A030-891B37820251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CHỌN LỰA TRỰC TIẾP – SELECTION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87178680"/>
                  </p:ext>
                </p:extLst>
              </p:nvPr>
            </p:nvGraphicFramePr>
            <p:xfrm>
              <a:off x="628649" y="3056947"/>
              <a:ext cx="7661109" cy="23298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37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537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53703">
                      <a:extLst>
                        <a:ext uri="{9D8B030D-6E8A-4147-A177-3AD203B41FA5}">
                          <a16:colId xmlns:a16="http://schemas.microsoft.com/office/drawing/2014/main" val="413362149"/>
                        </a:ext>
                      </a:extLst>
                    </a:gridCol>
                  </a:tblGrid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TRƯỜNG</a:t>
                          </a:r>
                          <a:r>
                            <a:rPr lang="en-US" sz="2700" b="1" baseline="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 HỢP</a:t>
                          </a:r>
                          <a:endParaRPr lang="en-US" sz="2700" b="1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 marL="68580" marR="68580" marT="34290" marB="3429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SỐ LẦN SO SÁNH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SỐ LẦN HOÁN VỊ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Tốt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Xấu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7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87178680"/>
                  </p:ext>
                </p:extLst>
              </p:nvPr>
            </p:nvGraphicFramePr>
            <p:xfrm>
              <a:off x="628649" y="3056947"/>
              <a:ext cx="7661109" cy="23298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37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537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53703">
                      <a:extLst>
                        <a:ext uri="{9D8B030D-6E8A-4147-A177-3AD203B41FA5}">
                          <a16:colId xmlns:a16="http://schemas.microsoft.com/office/drawing/2014/main" val="413362149"/>
                        </a:ext>
                      </a:extLst>
                    </a:gridCol>
                  </a:tblGrid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TRƯỜNG</a:t>
                          </a:r>
                          <a:r>
                            <a:rPr lang="en-US" sz="2700" b="1" baseline="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 HỢP</a:t>
                          </a:r>
                          <a:endParaRPr lang="en-US" sz="2700" b="1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 marL="68580" marR="68580" marT="34290" marB="3429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SỐ LẦN SO SÁNH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SỐ LẦN HOÁN VỊ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Tốt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100239" t="-101575" r="-100477" b="-103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Xấu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100239" t="-200000" r="-100477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200239" t="-200000" r="-477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1584269"/>
            <a:ext cx="7886700" cy="396931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ĐỘ PHỨC TẠP CỦA THUẬT TOÁN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C77D03-8793-4B2B-9B72-734872628250}"/>
                  </a:ext>
                </a:extLst>
              </p:cNvPr>
              <p:cNvSpPr/>
              <p:nvPr/>
            </p:nvSpPr>
            <p:spPr>
              <a:xfrm>
                <a:off x="628649" y="2014124"/>
                <a:ext cx="7943852" cy="8052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Số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lần</a:t>
                </a:r>
                <a:r>
                  <a:rPr lang="en-US" sz="2400" dirty="0">
                    <a:solidFill>
                      <a:schemeClr val="tx1"/>
                    </a:solidFill>
                  </a:rPr>
                  <a:t> so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sánh</a:t>
                </a:r>
                <a:r>
                  <a:rPr lang="en-US" sz="24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C77D03-8793-4B2B-9B72-734872628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2014124"/>
                <a:ext cx="7943852" cy="805276"/>
              </a:xfrm>
              <a:prstGeom prst="rect">
                <a:avLst/>
              </a:prstGeom>
              <a:blipFill>
                <a:blip r:embed="rId3"/>
                <a:stretch>
                  <a:fillRect l="-1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9545B87-60F0-4679-B6CF-020DE0890685}"/>
              </a:ext>
            </a:extLst>
          </p:cNvPr>
          <p:cNvSpPr/>
          <p:nvPr/>
        </p:nvSpPr>
        <p:spPr>
          <a:xfrm>
            <a:off x="1759404" y="5519442"/>
            <a:ext cx="4461782" cy="805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Độ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phức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tạp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thuật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toán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b="1" dirty="0">
                <a:solidFill>
                  <a:schemeClr val="tx1"/>
                </a:solidFill>
              </a:rPr>
              <a:t>O(n</a:t>
            </a:r>
            <a:r>
              <a:rPr lang="en-US" sz="2400" b="1" baseline="30000" dirty="0">
                <a:solidFill>
                  <a:schemeClr val="tx1"/>
                </a:solidFill>
              </a:rPr>
              <a:t>2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F266DF1-7047-4265-A5C4-B6925E328EAE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CHỌN LỰA TRỰC TIẾP – SELECTION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0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6946"/>
            <a:ext cx="8960370" cy="99417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PH</a:t>
            </a:r>
            <a:r>
              <a:rPr lang="vi-VN" b="1" dirty="0">
                <a:ln/>
                <a:solidFill>
                  <a:schemeClr val="accent4"/>
                </a:solidFill>
              </a:rPr>
              <a:t>Ư</a:t>
            </a:r>
            <a:r>
              <a:rPr lang="en-US" b="1" dirty="0">
                <a:ln/>
                <a:solidFill>
                  <a:schemeClr val="accent4"/>
                </a:solidFill>
              </a:rPr>
              <a:t>ƠNG PHÁP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199" y="2663464"/>
            <a:ext cx="8075210" cy="369551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a[0], a[1], …, a[n-1], </a:t>
            </a:r>
            <a:r>
              <a:rPr lang="en-US" sz="2400" dirty="0" err="1"/>
              <a:t>giả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a[0], a[1], …, a[</a:t>
            </a:r>
            <a:r>
              <a:rPr lang="en-US" sz="2400" dirty="0" err="1"/>
              <a:t>i</a:t>
            </a:r>
            <a:r>
              <a:rPr lang="en-US" sz="2400" dirty="0"/>
              <a:t>]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sz="2400" dirty="0"/>
              <a:t>Ta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chèn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a[</a:t>
            </a:r>
            <a:r>
              <a:rPr lang="en-US" sz="2400" dirty="0" err="1"/>
              <a:t>i</a:t>
            </a:r>
            <a:r>
              <a:rPr lang="en-US" sz="2400" dirty="0"/>
              <a:t>]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a[0], a[1], …, a[i-1],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dãy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a[0], a[1], …, a[</a:t>
            </a:r>
            <a:r>
              <a:rPr lang="en-US" sz="2400" dirty="0" err="1"/>
              <a:t>i</a:t>
            </a:r>
            <a:r>
              <a:rPr lang="en-US" sz="2400" dirty="0"/>
              <a:t>]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A07AD9-1497-4AB4-A5A0-68E71B57253F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CHÈN TRỰC TIẾP – INSERTION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D23106-EB04-4D73-B1DB-873BA119D608}"/>
              </a:ext>
            </a:extLst>
          </p:cNvPr>
          <p:cNvSpPr txBox="1">
            <a:spLocks/>
          </p:cNvSpPr>
          <p:nvPr/>
        </p:nvSpPr>
        <p:spPr>
          <a:xfrm>
            <a:off x="438244" y="3085753"/>
            <a:ext cx="8075210" cy="149998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 err="1"/>
              <a:t>Chèn</a:t>
            </a:r>
            <a:r>
              <a:rPr lang="en-US" sz="1950" dirty="0"/>
              <a:t> a[</a:t>
            </a:r>
            <a:r>
              <a:rPr lang="en-US" sz="1950" dirty="0" err="1"/>
              <a:t>i</a:t>
            </a:r>
            <a:r>
              <a:rPr lang="en-US" sz="1950" dirty="0"/>
              <a:t>] </a:t>
            </a:r>
            <a:r>
              <a:rPr lang="en-US" sz="1950" dirty="0" err="1"/>
              <a:t>vào</a:t>
            </a:r>
            <a:r>
              <a:rPr lang="en-US" sz="1950" dirty="0"/>
              <a:t> </a:t>
            </a:r>
            <a:r>
              <a:rPr lang="en-US" sz="1950" dirty="0" err="1"/>
              <a:t>vị</a:t>
            </a:r>
            <a:r>
              <a:rPr lang="en-US" sz="1950" dirty="0"/>
              <a:t> </a:t>
            </a:r>
            <a:r>
              <a:rPr lang="en-US" sz="1950" dirty="0" err="1"/>
              <a:t>trí</a:t>
            </a:r>
            <a:r>
              <a:rPr lang="en-US" sz="1950" dirty="0"/>
              <a:t> </a:t>
            </a:r>
            <a:r>
              <a:rPr lang="en-US" sz="1950" dirty="0" err="1"/>
              <a:t>thích</a:t>
            </a:r>
            <a:r>
              <a:rPr lang="en-US" sz="1950" dirty="0"/>
              <a:t> </a:t>
            </a:r>
            <a:r>
              <a:rPr lang="en-US" sz="1950" dirty="0" err="1"/>
              <a:t>hợp</a:t>
            </a:r>
            <a:r>
              <a:rPr lang="en-US" sz="1950" dirty="0"/>
              <a:t> </a:t>
            </a:r>
            <a:r>
              <a:rPr lang="en-US" sz="1950" dirty="0" err="1"/>
              <a:t>của</a:t>
            </a:r>
            <a:r>
              <a:rPr lang="en-US" sz="1950" dirty="0"/>
              <a:t> </a:t>
            </a:r>
            <a:r>
              <a:rPr lang="en-US" sz="1950" dirty="0" err="1"/>
              <a:t>đoạn</a:t>
            </a:r>
            <a:r>
              <a:rPr lang="en-US" sz="1950" dirty="0"/>
              <a:t> </a:t>
            </a:r>
            <a:r>
              <a:rPr lang="en-US" sz="1950" dirty="0" err="1"/>
              <a:t>danh</a:t>
            </a:r>
            <a:r>
              <a:rPr lang="en-US" sz="1950" dirty="0"/>
              <a:t> </a:t>
            </a:r>
            <a:r>
              <a:rPr lang="en-US" sz="1950" dirty="0" err="1"/>
              <a:t>sách</a:t>
            </a:r>
            <a:r>
              <a:rPr lang="en-US" sz="1950" dirty="0"/>
              <a:t> </a:t>
            </a:r>
            <a:r>
              <a:rPr lang="en-US" sz="1950" dirty="0" err="1"/>
              <a:t>có</a:t>
            </a:r>
            <a:r>
              <a:rPr lang="en-US" sz="1950" dirty="0"/>
              <a:t> </a:t>
            </a:r>
            <a:r>
              <a:rPr lang="en-US" sz="1950" dirty="0" err="1"/>
              <a:t>thứ</a:t>
            </a:r>
            <a:r>
              <a:rPr lang="en-US" sz="1950" dirty="0"/>
              <a:t> </a:t>
            </a:r>
            <a:r>
              <a:rPr lang="en-US" sz="1950" dirty="0" err="1"/>
              <a:t>tự</a:t>
            </a:r>
            <a:r>
              <a:rPr lang="en-US" sz="1950" dirty="0"/>
              <a:t> a[0], a[1],…,a[i-1]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 err="1"/>
              <a:t>Để</a:t>
            </a:r>
            <a:r>
              <a:rPr lang="en-US" sz="1950" dirty="0"/>
              <a:t> </a:t>
            </a:r>
            <a:r>
              <a:rPr lang="en-US" sz="1950" dirty="0" err="1"/>
              <a:t>đoạn</a:t>
            </a:r>
            <a:r>
              <a:rPr lang="en-US" sz="1950" dirty="0"/>
              <a:t> a[0], a[1], …, a[i-1], a[</a:t>
            </a:r>
            <a:r>
              <a:rPr lang="en-US" sz="1950" dirty="0" err="1"/>
              <a:t>i</a:t>
            </a:r>
            <a:r>
              <a:rPr lang="en-US" sz="1950" dirty="0"/>
              <a:t>] </a:t>
            </a:r>
            <a:r>
              <a:rPr lang="en-US" sz="1950" dirty="0" err="1"/>
              <a:t>có</a:t>
            </a:r>
            <a:r>
              <a:rPr lang="en-US" sz="1950" dirty="0"/>
              <a:t> </a:t>
            </a:r>
            <a:r>
              <a:rPr lang="en-US" sz="1950" dirty="0" err="1"/>
              <a:t>thứ</a:t>
            </a:r>
            <a:r>
              <a:rPr lang="en-US" sz="1950" dirty="0"/>
              <a:t> </a:t>
            </a:r>
            <a:r>
              <a:rPr lang="en-US" sz="1950" dirty="0" err="1"/>
              <a:t>tự</a:t>
            </a:r>
            <a:endParaRPr lang="en-US" sz="19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EFE79B-CAC2-4A7C-9F4D-33E59B84A0EE}"/>
              </a:ext>
            </a:extLst>
          </p:cNvPr>
          <p:cNvSpPr/>
          <p:nvPr/>
        </p:nvSpPr>
        <p:spPr>
          <a:xfrm>
            <a:off x="664971" y="1871096"/>
            <a:ext cx="878087" cy="449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B1A2D9-9332-47C1-9323-008F4BB13D5C}"/>
              </a:ext>
            </a:extLst>
          </p:cNvPr>
          <p:cNvSpPr/>
          <p:nvPr/>
        </p:nvSpPr>
        <p:spPr>
          <a:xfrm>
            <a:off x="1776890" y="1871096"/>
            <a:ext cx="878087" cy="449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DB021E-1B58-4764-BD66-EB8E40A13BB1}"/>
              </a:ext>
            </a:extLst>
          </p:cNvPr>
          <p:cNvSpPr/>
          <p:nvPr/>
        </p:nvSpPr>
        <p:spPr>
          <a:xfrm>
            <a:off x="2866498" y="1871096"/>
            <a:ext cx="878087" cy="449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20303C-93A5-40E9-B763-7093FF1C25ED}"/>
              </a:ext>
            </a:extLst>
          </p:cNvPr>
          <p:cNvSpPr/>
          <p:nvPr/>
        </p:nvSpPr>
        <p:spPr>
          <a:xfrm>
            <a:off x="3963342" y="1857614"/>
            <a:ext cx="878087" cy="449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a[i-1]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5D8AE2-A73D-4077-97E4-D03317B214AB}"/>
              </a:ext>
            </a:extLst>
          </p:cNvPr>
          <p:cNvSpPr/>
          <p:nvPr/>
        </p:nvSpPr>
        <p:spPr>
          <a:xfrm>
            <a:off x="5050452" y="1840219"/>
            <a:ext cx="878087" cy="449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/>
                </a:solidFill>
              </a:rPr>
              <a:t>a[</a:t>
            </a:r>
            <a:r>
              <a:rPr lang="en-US" sz="2100" b="1" dirty="0" err="1">
                <a:solidFill>
                  <a:schemeClr val="bg1"/>
                </a:solidFill>
              </a:rPr>
              <a:t>i</a:t>
            </a:r>
            <a:r>
              <a:rPr lang="en-US" sz="2100" b="1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3131A97-A8C5-489E-997E-26F2629B04B5}"/>
              </a:ext>
            </a:extLst>
          </p:cNvPr>
          <p:cNvSpPr/>
          <p:nvPr/>
        </p:nvSpPr>
        <p:spPr>
          <a:xfrm>
            <a:off x="6151897" y="1840219"/>
            <a:ext cx="878087" cy="449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DDD3F2-6C2B-4E8C-8E5A-0C10EB79FA10}"/>
              </a:ext>
            </a:extLst>
          </p:cNvPr>
          <p:cNvSpPr/>
          <p:nvPr/>
        </p:nvSpPr>
        <p:spPr>
          <a:xfrm>
            <a:off x="7312310" y="1854723"/>
            <a:ext cx="878087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a[n-1]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09F8D67C-4D68-4194-BE3B-4CC3BA165880}"/>
              </a:ext>
            </a:extLst>
          </p:cNvPr>
          <p:cNvCxnSpPr>
            <a:cxnSpLocks/>
            <a:stCxn id="50" idx="0"/>
            <a:endCxn id="47" idx="3"/>
          </p:cNvCxnSpPr>
          <p:nvPr/>
        </p:nvCxnSpPr>
        <p:spPr>
          <a:xfrm rot="16200000" flipH="1" flipV="1">
            <a:off x="5039898" y="544906"/>
            <a:ext cx="255730" cy="2846356"/>
          </a:xfrm>
          <a:prstGeom prst="bentConnector4">
            <a:avLst>
              <a:gd name="adj1" fmla="val -67043"/>
              <a:gd name="adj2" fmla="val 998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D590B646-DED1-43A7-AF8D-9BE30E65D019}"/>
              </a:ext>
            </a:extLst>
          </p:cNvPr>
          <p:cNvSpPr txBox="1">
            <a:spLocks/>
          </p:cNvSpPr>
          <p:nvPr/>
        </p:nvSpPr>
        <p:spPr>
          <a:xfrm>
            <a:off x="2722790" y="2489764"/>
            <a:ext cx="1976123" cy="45226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 err="1"/>
              <a:t>Đã</a:t>
            </a:r>
            <a:r>
              <a:rPr lang="en-US" sz="1950" dirty="0"/>
              <a:t> </a:t>
            </a:r>
            <a:r>
              <a:rPr lang="en-US" sz="1950" dirty="0" err="1"/>
              <a:t>có</a:t>
            </a:r>
            <a:r>
              <a:rPr lang="en-US" sz="1950" dirty="0"/>
              <a:t> </a:t>
            </a:r>
            <a:r>
              <a:rPr lang="en-US" sz="1950" dirty="0" err="1"/>
              <a:t>thứ</a:t>
            </a:r>
            <a:r>
              <a:rPr lang="en-US" sz="1950" dirty="0"/>
              <a:t> </a:t>
            </a:r>
            <a:r>
              <a:rPr lang="en-US" sz="1950" dirty="0" err="1"/>
              <a:t>tự</a:t>
            </a:r>
            <a:endParaRPr lang="en-US" sz="19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3B704C0-8830-4E3E-B112-B3BFB2790285}"/>
              </a:ext>
            </a:extLst>
          </p:cNvPr>
          <p:cNvSpPr/>
          <p:nvPr/>
        </p:nvSpPr>
        <p:spPr>
          <a:xfrm>
            <a:off x="807487" y="4968535"/>
            <a:ext cx="878087" cy="449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93C8DB-1501-4A41-A6DB-23FF11B9A06D}"/>
              </a:ext>
            </a:extLst>
          </p:cNvPr>
          <p:cNvSpPr/>
          <p:nvPr/>
        </p:nvSpPr>
        <p:spPr>
          <a:xfrm>
            <a:off x="1919406" y="4968535"/>
            <a:ext cx="878087" cy="449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5370DD-D1A6-4712-BB94-9BF5B5B0E043}"/>
              </a:ext>
            </a:extLst>
          </p:cNvPr>
          <p:cNvSpPr/>
          <p:nvPr/>
        </p:nvSpPr>
        <p:spPr>
          <a:xfrm>
            <a:off x="3009013" y="4968535"/>
            <a:ext cx="878087" cy="449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DCEC5A-029F-49C8-AE3D-957D5AD9033B}"/>
              </a:ext>
            </a:extLst>
          </p:cNvPr>
          <p:cNvSpPr/>
          <p:nvPr/>
        </p:nvSpPr>
        <p:spPr>
          <a:xfrm>
            <a:off x="4105858" y="4955052"/>
            <a:ext cx="878087" cy="449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a[i-1]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F66C776-B2FC-4146-996E-84FEBBE0A4C5}"/>
              </a:ext>
            </a:extLst>
          </p:cNvPr>
          <p:cNvSpPr/>
          <p:nvPr/>
        </p:nvSpPr>
        <p:spPr>
          <a:xfrm>
            <a:off x="5192968" y="4937657"/>
            <a:ext cx="878087" cy="449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a[</a:t>
            </a:r>
            <a:r>
              <a:rPr lang="en-US" sz="2100" b="1" dirty="0" err="1">
                <a:solidFill>
                  <a:schemeClr val="tx1"/>
                </a:solidFill>
              </a:rPr>
              <a:t>i</a:t>
            </a:r>
            <a:r>
              <a:rPr lang="en-US" sz="2100" b="1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BF694B4-A5AE-4876-A808-398C64A0FFDF}"/>
              </a:ext>
            </a:extLst>
          </p:cNvPr>
          <p:cNvSpPr/>
          <p:nvPr/>
        </p:nvSpPr>
        <p:spPr>
          <a:xfrm>
            <a:off x="6294412" y="4937657"/>
            <a:ext cx="878087" cy="449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52B254-0F0C-4D3A-ADA1-00B67C6AADF1}"/>
              </a:ext>
            </a:extLst>
          </p:cNvPr>
          <p:cNvSpPr/>
          <p:nvPr/>
        </p:nvSpPr>
        <p:spPr>
          <a:xfrm>
            <a:off x="7454826" y="4952162"/>
            <a:ext cx="878087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a[n-1]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4378C485-3C63-4979-A7E7-76D82411A8D5}"/>
              </a:ext>
            </a:extLst>
          </p:cNvPr>
          <p:cNvSpPr txBox="1">
            <a:spLocks/>
          </p:cNvSpPr>
          <p:nvPr/>
        </p:nvSpPr>
        <p:spPr>
          <a:xfrm>
            <a:off x="1227871" y="5719939"/>
            <a:ext cx="1976123" cy="45226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 err="1"/>
              <a:t>Có</a:t>
            </a:r>
            <a:r>
              <a:rPr lang="en-US" sz="1950" dirty="0"/>
              <a:t> </a:t>
            </a:r>
            <a:r>
              <a:rPr lang="en-US" sz="1950" dirty="0" err="1"/>
              <a:t>thứ</a:t>
            </a:r>
            <a:r>
              <a:rPr lang="en-US" sz="1950" dirty="0"/>
              <a:t> </a:t>
            </a:r>
            <a:r>
              <a:rPr lang="en-US" sz="1950" dirty="0" err="1"/>
              <a:t>tự</a:t>
            </a:r>
            <a:endParaRPr lang="en-US" sz="1950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D89CBDC-F44C-431F-9B78-5D9D70A49762}"/>
              </a:ext>
            </a:extLst>
          </p:cNvPr>
          <p:cNvSpPr/>
          <p:nvPr/>
        </p:nvSpPr>
        <p:spPr>
          <a:xfrm>
            <a:off x="1082992" y="2318186"/>
            <a:ext cx="4316426" cy="255731"/>
          </a:xfrm>
          <a:custGeom>
            <a:avLst/>
            <a:gdLst>
              <a:gd name="connsiteX0" fmla="*/ 0 w 4572000"/>
              <a:gd name="connsiteY0" fmla="*/ 12700 h 373284"/>
              <a:gd name="connsiteX1" fmla="*/ 571500 w 4572000"/>
              <a:gd name="connsiteY1" fmla="*/ 342900 h 373284"/>
              <a:gd name="connsiteX2" fmla="*/ 2946400 w 4572000"/>
              <a:gd name="connsiteY2" fmla="*/ 355600 h 373284"/>
              <a:gd name="connsiteX3" fmla="*/ 4292600 w 4572000"/>
              <a:gd name="connsiteY3" fmla="*/ 317500 h 373284"/>
              <a:gd name="connsiteX4" fmla="*/ 4572000 w 4572000"/>
              <a:gd name="connsiteY4" fmla="*/ 0 h 37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373284">
                <a:moveTo>
                  <a:pt x="0" y="12700"/>
                </a:moveTo>
                <a:cubicBezTo>
                  <a:pt x="40216" y="149225"/>
                  <a:pt x="80433" y="285750"/>
                  <a:pt x="571500" y="342900"/>
                </a:cubicBezTo>
                <a:cubicBezTo>
                  <a:pt x="1062567" y="400050"/>
                  <a:pt x="2326217" y="359833"/>
                  <a:pt x="2946400" y="355600"/>
                </a:cubicBezTo>
                <a:cubicBezTo>
                  <a:pt x="3566583" y="351367"/>
                  <a:pt x="4021667" y="376767"/>
                  <a:pt x="4292600" y="317500"/>
                </a:cubicBezTo>
                <a:cubicBezTo>
                  <a:pt x="4563533" y="258233"/>
                  <a:pt x="4567766" y="129116"/>
                  <a:pt x="45720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613C4E6-3AFE-44FC-8A77-1CDED7FC9A77}"/>
              </a:ext>
            </a:extLst>
          </p:cNvPr>
          <p:cNvSpPr/>
          <p:nvPr/>
        </p:nvSpPr>
        <p:spPr>
          <a:xfrm>
            <a:off x="1371600" y="5407293"/>
            <a:ext cx="5921139" cy="281769"/>
          </a:xfrm>
          <a:custGeom>
            <a:avLst/>
            <a:gdLst>
              <a:gd name="connsiteX0" fmla="*/ 0 w 4572000"/>
              <a:gd name="connsiteY0" fmla="*/ 12700 h 373284"/>
              <a:gd name="connsiteX1" fmla="*/ 571500 w 4572000"/>
              <a:gd name="connsiteY1" fmla="*/ 342900 h 373284"/>
              <a:gd name="connsiteX2" fmla="*/ 2946400 w 4572000"/>
              <a:gd name="connsiteY2" fmla="*/ 355600 h 373284"/>
              <a:gd name="connsiteX3" fmla="*/ 4292600 w 4572000"/>
              <a:gd name="connsiteY3" fmla="*/ 317500 h 373284"/>
              <a:gd name="connsiteX4" fmla="*/ 4572000 w 4572000"/>
              <a:gd name="connsiteY4" fmla="*/ 0 h 37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373284">
                <a:moveTo>
                  <a:pt x="0" y="12700"/>
                </a:moveTo>
                <a:cubicBezTo>
                  <a:pt x="40216" y="149225"/>
                  <a:pt x="80433" y="285750"/>
                  <a:pt x="571500" y="342900"/>
                </a:cubicBezTo>
                <a:cubicBezTo>
                  <a:pt x="1062567" y="400050"/>
                  <a:pt x="2326217" y="359833"/>
                  <a:pt x="2946400" y="355600"/>
                </a:cubicBezTo>
                <a:cubicBezTo>
                  <a:pt x="3566583" y="351367"/>
                  <a:pt x="4021667" y="376767"/>
                  <a:pt x="4292600" y="317500"/>
                </a:cubicBezTo>
                <a:cubicBezTo>
                  <a:pt x="4563533" y="258233"/>
                  <a:pt x="4567766" y="129116"/>
                  <a:pt x="45720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FD5CB-4253-411F-AB08-8BBDC981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24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BEB4577-8A0D-4B3E-9AD1-5FD11C8BF503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CHÈN TRỰC TIẾP – INSERTION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038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6301"/>
            <a:ext cx="8327384" cy="812757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3200" b="1" dirty="0">
                <a:ln/>
                <a:solidFill>
                  <a:schemeClr val="accent4"/>
                </a:solidFill>
              </a:rPr>
              <a:t>THUẬT TOÁN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9B0B6D3-C996-49E6-B318-748410782C68}"/>
              </a:ext>
            </a:extLst>
          </p:cNvPr>
          <p:cNvSpPr txBox="1">
            <a:spLocks/>
          </p:cNvSpPr>
          <p:nvPr/>
        </p:nvSpPr>
        <p:spPr>
          <a:xfrm>
            <a:off x="457200" y="1905000"/>
            <a:ext cx="8503170" cy="4267200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b="1" u="sng" dirty="0" err="1"/>
              <a:t>Bước</a:t>
            </a:r>
            <a:r>
              <a:rPr lang="en-US" sz="2100" b="1" u="sng" dirty="0"/>
              <a:t> 1: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=1; </a:t>
            </a:r>
            <a:r>
              <a:rPr lang="en-US" sz="2250" i="1" dirty="0"/>
              <a:t>// </a:t>
            </a:r>
            <a:r>
              <a:rPr lang="en-US" sz="2250" i="1" dirty="0" err="1"/>
              <a:t>đoạn</a:t>
            </a:r>
            <a:r>
              <a:rPr lang="en-US" sz="2250" i="1" dirty="0"/>
              <a:t> a[0], </a:t>
            </a:r>
            <a:r>
              <a:rPr lang="en-US" sz="2250" i="1" dirty="0" err="1"/>
              <a:t>có</a:t>
            </a:r>
            <a:r>
              <a:rPr lang="en-US" sz="2250" i="1" dirty="0"/>
              <a:t> 1 </a:t>
            </a:r>
            <a:r>
              <a:rPr lang="en-US" sz="2250" i="1" dirty="0" err="1"/>
              <a:t>phần</a:t>
            </a:r>
            <a:r>
              <a:rPr lang="en-US" sz="2250" i="1" dirty="0"/>
              <a:t> </a:t>
            </a:r>
            <a:r>
              <a:rPr lang="en-US" sz="2250" i="1" dirty="0" err="1"/>
              <a:t>tử</a:t>
            </a:r>
            <a:r>
              <a:rPr lang="en-US" sz="2250" i="1" dirty="0"/>
              <a:t> đ</a:t>
            </a:r>
            <a:r>
              <a:rPr lang="vi-VN" sz="2250" i="1" dirty="0"/>
              <a:t>ư</a:t>
            </a:r>
            <a:r>
              <a:rPr lang="en-US" sz="2250" i="1" dirty="0" err="1"/>
              <a:t>ợc</a:t>
            </a:r>
            <a:r>
              <a:rPr lang="en-US" sz="2250" i="1" dirty="0"/>
              <a:t> </a:t>
            </a:r>
            <a:r>
              <a:rPr lang="en-US" sz="2250" i="1" dirty="0" err="1"/>
              <a:t>xem</a:t>
            </a:r>
            <a:r>
              <a:rPr lang="en-US" sz="2250" i="1" dirty="0"/>
              <a:t> </a:t>
            </a:r>
            <a:r>
              <a:rPr lang="en-US" sz="2250" i="1" dirty="0" err="1"/>
              <a:t>là</a:t>
            </a:r>
            <a:r>
              <a:rPr lang="en-US" sz="2250" i="1" dirty="0"/>
              <a:t> </a:t>
            </a:r>
            <a:r>
              <a:rPr lang="en-US" sz="2250" i="1" dirty="0" err="1"/>
              <a:t>danh</a:t>
            </a:r>
            <a:r>
              <a:rPr lang="en-US" sz="2250" i="1" dirty="0"/>
              <a:t> </a:t>
            </a:r>
            <a:r>
              <a:rPr lang="en-US" sz="2250" i="1" dirty="0" err="1"/>
              <a:t>sách</a:t>
            </a:r>
            <a:r>
              <a:rPr lang="en-US" sz="2250" i="1" dirty="0"/>
              <a:t> (</a:t>
            </a:r>
            <a:r>
              <a:rPr lang="en-US" sz="2250" i="1" dirty="0" err="1"/>
              <a:t>danh</a:t>
            </a:r>
            <a:r>
              <a:rPr lang="en-US" sz="2250" i="1" dirty="0"/>
              <a:t> </a:t>
            </a:r>
            <a:r>
              <a:rPr lang="en-US" sz="2250" i="1" dirty="0" err="1"/>
              <a:t>sách</a:t>
            </a:r>
            <a:r>
              <a:rPr lang="en-US" sz="2250" i="1" dirty="0"/>
              <a:t> </a:t>
            </a:r>
            <a:r>
              <a:rPr lang="en-US" sz="2250" i="1" dirty="0" err="1"/>
              <a:t>có</a:t>
            </a:r>
            <a:r>
              <a:rPr lang="en-US" sz="2250" i="1" dirty="0"/>
              <a:t> </a:t>
            </a:r>
            <a:r>
              <a:rPr lang="en-US" sz="2250" i="1" dirty="0" err="1"/>
              <a:t>một</a:t>
            </a:r>
            <a:r>
              <a:rPr lang="en-US" sz="2250" i="1" dirty="0"/>
              <a:t> </a:t>
            </a:r>
            <a:r>
              <a:rPr lang="en-US" sz="2250" i="1" dirty="0" err="1"/>
              <a:t>phần</a:t>
            </a:r>
            <a:r>
              <a:rPr lang="en-US" sz="2250" i="1" dirty="0"/>
              <a:t> </a:t>
            </a:r>
            <a:r>
              <a:rPr lang="en-US" sz="2250" i="1" dirty="0" err="1"/>
              <a:t>tử</a:t>
            </a:r>
            <a:r>
              <a:rPr lang="en-US" sz="2250" i="1" dirty="0"/>
              <a:t>) </a:t>
            </a:r>
            <a:r>
              <a:rPr lang="en-US" sz="2250" i="1" dirty="0" err="1"/>
              <a:t>đã</a:t>
            </a:r>
            <a:r>
              <a:rPr lang="en-US" sz="2250" i="1" dirty="0"/>
              <a:t> đ</a:t>
            </a:r>
            <a:r>
              <a:rPr lang="vi-VN" sz="2250" i="1" dirty="0"/>
              <a:t>ư</a:t>
            </a:r>
            <a:r>
              <a:rPr lang="en-US" sz="2250" i="1" dirty="0" err="1"/>
              <a:t>ợc</a:t>
            </a:r>
            <a:r>
              <a:rPr lang="en-US" sz="2250" i="1" dirty="0"/>
              <a:t> </a:t>
            </a:r>
            <a:r>
              <a:rPr lang="en-US" sz="2250" i="1" dirty="0" err="1"/>
              <a:t>xếp</a:t>
            </a:r>
            <a:r>
              <a:rPr lang="en-US" sz="2250" i="1" dirty="0"/>
              <a:t> </a:t>
            </a:r>
            <a:r>
              <a:rPr lang="en-US" sz="2250" i="1" dirty="0" err="1"/>
              <a:t>thứ</a:t>
            </a:r>
            <a:r>
              <a:rPr lang="en-US" sz="2250" i="1" dirty="0"/>
              <a:t> </a:t>
            </a:r>
            <a:r>
              <a:rPr lang="en-US" sz="2250" i="1" dirty="0" err="1"/>
              <a:t>tự</a:t>
            </a:r>
            <a:endParaRPr lang="en-US" sz="2625" b="1" i="1" u="sng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b="1" u="sng" dirty="0" err="1"/>
              <a:t>Bước</a:t>
            </a:r>
            <a:r>
              <a:rPr lang="en-US" sz="2100" b="1" u="sng" dirty="0"/>
              <a:t> 2:</a:t>
            </a:r>
            <a:r>
              <a:rPr lang="en-US" sz="2100" dirty="0"/>
              <a:t> </a:t>
            </a:r>
            <a:r>
              <a:rPr lang="en-US" sz="2100" dirty="0" err="1"/>
              <a:t>Thực</a:t>
            </a:r>
            <a:r>
              <a:rPr lang="en-US" sz="2100" dirty="0"/>
              <a:t> </a:t>
            </a:r>
            <a:r>
              <a:rPr lang="en-US" sz="2100" dirty="0" err="1"/>
              <a:t>hiện</a:t>
            </a:r>
            <a:r>
              <a:rPr lang="en-US" sz="2100" dirty="0"/>
              <a:t> </a:t>
            </a:r>
            <a:r>
              <a:rPr lang="en-US" sz="2100" dirty="0" err="1"/>
              <a:t>gán</a:t>
            </a: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trị</a:t>
            </a:r>
            <a:r>
              <a:rPr lang="en-US" sz="2100" dirty="0"/>
              <a:t>: x =a[</a:t>
            </a:r>
            <a:r>
              <a:rPr lang="en-US" sz="2100" dirty="0" err="1"/>
              <a:t>i</a:t>
            </a:r>
            <a:r>
              <a:rPr lang="en-US" sz="2100" dirty="0"/>
              <a:t>];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b="1" u="sng" dirty="0" err="1"/>
              <a:t>Bước</a:t>
            </a:r>
            <a:r>
              <a:rPr lang="en-US" sz="2100" b="1" u="sng" dirty="0"/>
              <a:t> 3:</a:t>
            </a:r>
            <a:r>
              <a:rPr lang="en-US" sz="2100" dirty="0"/>
              <a:t> </a:t>
            </a:r>
            <a:r>
              <a:rPr lang="en-US" sz="2100" dirty="0" err="1"/>
              <a:t>Tìm</a:t>
            </a:r>
            <a:r>
              <a:rPr lang="en-US" sz="2100" dirty="0"/>
              <a:t> j (j </a:t>
            </a:r>
            <a:r>
              <a:rPr lang="en-US" sz="2100" dirty="0" err="1"/>
              <a:t>đi</a:t>
            </a:r>
            <a:r>
              <a:rPr lang="en-US" sz="2100" dirty="0"/>
              <a:t> </a:t>
            </a:r>
            <a:r>
              <a:rPr lang="en-US" sz="2100" dirty="0" err="1"/>
              <a:t>từ</a:t>
            </a:r>
            <a:r>
              <a:rPr lang="en-US" sz="2100" dirty="0"/>
              <a:t> </a:t>
            </a:r>
            <a:r>
              <a:rPr lang="en-US" sz="2100" dirty="0" err="1"/>
              <a:t>vị</a:t>
            </a:r>
            <a:r>
              <a:rPr lang="en-US" sz="2100" dirty="0"/>
              <a:t> </a:t>
            </a:r>
            <a:r>
              <a:rPr lang="en-US" sz="2100" dirty="0" err="1"/>
              <a:t>trí</a:t>
            </a:r>
            <a:r>
              <a:rPr lang="en-US" sz="2100" dirty="0"/>
              <a:t> i-1 sang </a:t>
            </a:r>
            <a:r>
              <a:rPr lang="en-US" sz="2100" dirty="0" err="1"/>
              <a:t>trái</a:t>
            </a:r>
            <a:r>
              <a:rPr lang="en-US" sz="2100" dirty="0"/>
              <a:t>). j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vị</a:t>
            </a:r>
            <a:r>
              <a:rPr lang="en-US" sz="2100" dirty="0"/>
              <a:t> </a:t>
            </a:r>
            <a:r>
              <a:rPr lang="en-US" sz="2100" dirty="0" err="1"/>
              <a:t>trí</a:t>
            </a:r>
            <a:r>
              <a:rPr lang="en-US" sz="2100" dirty="0"/>
              <a:t> </a:t>
            </a:r>
            <a:r>
              <a:rPr lang="en-US" sz="2100" dirty="0" err="1"/>
              <a:t>phần</a:t>
            </a:r>
            <a:r>
              <a:rPr lang="en-US" sz="2100" dirty="0"/>
              <a:t> </a:t>
            </a:r>
            <a:r>
              <a:rPr lang="en-US" sz="2100" dirty="0" err="1"/>
              <a:t>tử</a:t>
            </a:r>
            <a:r>
              <a:rPr lang="en-US" sz="2100" dirty="0"/>
              <a:t> ở </a:t>
            </a:r>
            <a:r>
              <a:rPr lang="en-US" sz="2100" dirty="0" err="1"/>
              <a:t>đầu</a:t>
            </a:r>
            <a:r>
              <a:rPr lang="en-US" sz="2100" dirty="0"/>
              <a:t> </a:t>
            </a:r>
            <a:r>
              <a:rPr lang="en-US" sz="2100" dirty="0" err="1"/>
              <a:t>tiên</a:t>
            </a:r>
            <a:r>
              <a:rPr lang="en-US" sz="2100" dirty="0"/>
              <a:t> </a:t>
            </a:r>
            <a:r>
              <a:rPr lang="en-US" sz="2100" dirty="0" err="1"/>
              <a:t>mà</a:t>
            </a:r>
            <a:r>
              <a:rPr lang="en-US" sz="2100" dirty="0"/>
              <a:t> a[j] </a:t>
            </a:r>
            <a:r>
              <a:rPr lang="en-US" sz="2100" dirty="0" err="1"/>
              <a:t>nhỏ</a:t>
            </a:r>
            <a:r>
              <a:rPr lang="en-US" sz="2100" dirty="0"/>
              <a:t> h</a:t>
            </a:r>
            <a:r>
              <a:rPr lang="vi-VN" sz="2100" dirty="0"/>
              <a:t>ơ</a:t>
            </a:r>
            <a:r>
              <a:rPr lang="en-US" sz="2100" dirty="0"/>
              <a:t>n </a:t>
            </a:r>
            <a:r>
              <a:rPr lang="en-US" sz="2100" dirty="0" err="1"/>
              <a:t>hoặc</a:t>
            </a:r>
            <a:r>
              <a:rPr lang="en-US" sz="2100" dirty="0"/>
              <a:t> </a:t>
            </a:r>
            <a:r>
              <a:rPr lang="en-US" sz="2100" dirty="0" err="1"/>
              <a:t>bằng</a:t>
            </a:r>
            <a:r>
              <a:rPr lang="en-US" sz="2100" dirty="0"/>
              <a:t> x. Do </a:t>
            </a:r>
            <a:r>
              <a:rPr lang="en-US" sz="2100" dirty="0" err="1"/>
              <a:t>đó</a:t>
            </a:r>
            <a:r>
              <a:rPr lang="en-US" sz="2100" dirty="0"/>
              <a:t> j+1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vị</a:t>
            </a:r>
            <a:r>
              <a:rPr lang="en-US" sz="2100" dirty="0"/>
              <a:t> </a:t>
            </a:r>
            <a:r>
              <a:rPr lang="en-US" sz="2100" dirty="0" err="1"/>
              <a:t>trí</a:t>
            </a:r>
            <a:r>
              <a:rPr lang="en-US" sz="2100" dirty="0"/>
              <a:t> </a:t>
            </a:r>
            <a:r>
              <a:rPr lang="en-US" sz="2100" dirty="0" err="1"/>
              <a:t>thích</a:t>
            </a:r>
            <a:r>
              <a:rPr lang="en-US" sz="2100" dirty="0"/>
              <a:t> </a:t>
            </a:r>
            <a:r>
              <a:rPr lang="en-US" sz="2100" dirty="0" err="1"/>
              <a:t>hợp</a:t>
            </a:r>
            <a:r>
              <a:rPr lang="en-US" sz="2100" dirty="0"/>
              <a:t> </a:t>
            </a:r>
            <a:r>
              <a:rPr lang="en-US" sz="2100" dirty="0" err="1"/>
              <a:t>chèn</a:t>
            </a:r>
            <a:r>
              <a:rPr lang="en-US" sz="2100" dirty="0"/>
              <a:t> x </a:t>
            </a:r>
            <a:r>
              <a:rPr lang="en-US" sz="2100" dirty="0" err="1"/>
              <a:t>vào</a:t>
            </a:r>
            <a:r>
              <a:rPr lang="en-US" sz="2100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dirty="0" err="1"/>
              <a:t>Tịnh</a:t>
            </a:r>
            <a:r>
              <a:rPr lang="en-US" sz="2100" dirty="0"/>
              <a:t> </a:t>
            </a:r>
            <a:r>
              <a:rPr lang="en-US" sz="2100" dirty="0" err="1"/>
              <a:t>tiến</a:t>
            </a:r>
            <a:r>
              <a:rPr lang="en-US" sz="2100" dirty="0"/>
              <a:t> </a:t>
            </a:r>
            <a:r>
              <a:rPr lang="en-US" sz="2100" dirty="0" err="1"/>
              <a:t>đoạn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phần</a:t>
            </a:r>
            <a:r>
              <a:rPr lang="en-US" sz="2100" dirty="0"/>
              <a:t> </a:t>
            </a:r>
            <a:r>
              <a:rPr lang="en-US" sz="2100" dirty="0" err="1"/>
              <a:t>tử</a:t>
            </a:r>
            <a:r>
              <a:rPr lang="en-US" sz="2100" dirty="0"/>
              <a:t> </a:t>
            </a:r>
            <a:r>
              <a:rPr lang="en-US" sz="2100" dirty="0" err="1"/>
              <a:t>từ</a:t>
            </a:r>
            <a:r>
              <a:rPr lang="en-US" sz="2100" dirty="0"/>
              <a:t> a[j+1] </a:t>
            </a:r>
            <a:r>
              <a:rPr lang="en-US" sz="2100" dirty="0" err="1"/>
              <a:t>đến</a:t>
            </a:r>
            <a:r>
              <a:rPr lang="en-US" sz="2100" dirty="0"/>
              <a:t> a[i-1] sang </a:t>
            </a:r>
            <a:r>
              <a:rPr lang="en-US" sz="2100" dirty="0" err="1"/>
              <a:t>phải</a:t>
            </a:r>
            <a:r>
              <a:rPr lang="en-US" sz="2100" dirty="0"/>
              <a:t> 1 </a:t>
            </a:r>
            <a:r>
              <a:rPr lang="en-US" sz="2100" dirty="0" err="1"/>
              <a:t>vị</a:t>
            </a:r>
            <a:r>
              <a:rPr lang="en-US" sz="2100" dirty="0"/>
              <a:t> </a:t>
            </a:r>
            <a:r>
              <a:rPr lang="en-US" sz="2100" dirty="0" err="1"/>
              <a:t>trí</a:t>
            </a:r>
            <a:r>
              <a:rPr lang="en-US" sz="2100" dirty="0"/>
              <a:t>.</a:t>
            </a:r>
            <a:endParaRPr lang="en-US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b="1" u="sng" dirty="0" err="1"/>
              <a:t>Bước</a:t>
            </a:r>
            <a:r>
              <a:rPr lang="en-US" sz="2100" b="1" u="sng" dirty="0"/>
              <a:t> 4:</a:t>
            </a:r>
            <a:r>
              <a:rPr lang="en-US" sz="2400" dirty="0"/>
              <a:t> </a:t>
            </a:r>
            <a:r>
              <a:rPr lang="en-US" sz="2100" dirty="0" err="1"/>
              <a:t>Thực</a:t>
            </a:r>
            <a:r>
              <a:rPr lang="en-US" sz="2100" dirty="0"/>
              <a:t> </a:t>
            </a:r>
            <a:r>
              <a:rPr lang="en-US" sz="2100" dirty="0" err="1"/>
              <a:t>hiện</a:t>
            </a:r>
            <a:r>
              <a:rPr lang="en-US" sz="2100" dirty="0"/>
              <a:t> </a:t>
            </a:r>
            <a:r>
              <a:rPr lang="en-US" sz="2100" dirty="0" err="1"/>
              <a:t>gán</a:t>
            </a: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trị</a:t>
            </a:r>
            <a:r>
              <a:rPr lang="en-US" sz="2100" dirty="0"/>
              <a:t> a[j+1] = x; </a:t>
            </a:r>
            <a:r>
              <a:rPr lang="en-US" sz="1950" i="1" dirty="0"/>
              <a:t>//j+1 </a:t>
            </a:r>
            <a:r>
              <a:rPr lang="en-US" sz="1950" i="1" dirty="0" err="1"/>
              <a:t>là</a:t>
            </a:r>
            <a:r>
              <a:rPr lang="en-US" sz="1950" i="1" dirty="0"/>
              <a:t> </a:t>
            </a:r>
            <a:r>
              <a:rPr lang="en-US" sz="1950" i="1" dirty="0" err="1"/>
              <a:t>vị</a:t>
            </a:r>
            <a:r>
              <a:rPr lang="en-US" sz="1950" i="1" dirty="0"/>
              <a:t> </a:t>
            </a:r>
            <a:r>
              <a:rPr lang="en-US" sz="1950" i="1" dirty="0" err="1"/>
              <a:t>trí</a:t>
            </a:r>
            <a:r>
              <a:rPr lang="en-US" sz="1950" i="1" dirty="0"/>
              <a:t> </a:t>
            </a:r>
            <a:r>
              <a:rPr lang="en-US" sz="1950" i="1" dirty="0" err="1"/>
              <a:t>thích</a:t>
            </a:r>
            <a:r>
              <a:rPr lang="en-US" sz="1950" i="1" dirty="0"/>
              <a:t> </a:t>
            </a:r>
            <a:r>
              <a:rPr lang="en-US" sz="1950" i="1" dirty="0" err="1"/>
              <a:t>hợp</a:t>
            </a:r>
            <a:r>
              <a:rPr lang="en-US" sz="1950" i="1" dirty="0"/>
              <a:t> </a:t>
            </a:r>
            <a:r>
              <a:rPr lang="en-US" sz="1950" i="1" dirty="0" err="1"/>
              <a:t>chèn</a:t>
            </a:r>
            <a:r>
              <a:rPr lang="en-US" sz="1950" i="1" dirty="0"/>
              <a:t> x </a:t>
            </a:r>
            <a:r>
              <a:rPr lang="en-US" sz="1950" i="1" dirty="0" err="1"/>
              <a:t>vào</a:t>
            </a:r>
            <a:r>
              <a:rPr lang="en-US" sz="1950" i="1" dirty="0"/>
              <a:t>.</a:t>
            </a:r>
            <a:endParaRPr lang="en-US" sz="2100" i="1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b="1" u="sng" dirty="0" err="1"/>
              <a:t>Bước</a:t>
            </a:r>
            <a:r>
              <a:rPr lang="en-US" sz="2100" b="1" u="sng" dirty="0"/>
              <a:t> 5:</a:t>
            </a:r>
            <a:r>
              <a:rPr lang="en-US" sz="2100" dirty="0"/>
              <a:t> </a:t>
            </a:r>
            <a:r>
              <a:rPr lang="en-US" sz="2100" dirty="0" err="1"/>
              <a:t>Xét</a:t>
            </a:r>
            <a:r>
              <a:rPr lang="en-US" sz="2100" dirty="0"/>
              <a:t> </a:t>
            </a:r>
            <a:r>
              <a:rPr lang="en-US" sz="2100" dirty="0" err="1"/>
              <a:t>vị</a:t>
            </a:r>
            <a:r>
              <a:rPr lang="en-US" sz="2100" dirty="0"/>
              <a:t> </a:t>
            </a:r>
            <a:r>
              <a:rPr lang="en-US" sz="2100" dirty="0" err="1"/>
              <a:t>trí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 </a:t>
            </a:r>
            <a:r>
              <a:rPr lang="en-US" sz="2100" dirty="0" err="1"/>
              <a:t>tiếp</a:t>
            </a:r>
            <a:r>
              <a:rPr lang="en-US" sz="2100" dirty="0"/>
              <a:t> </a:t>
            </a:r>
            <a:r>
              <a:rPr lang="en-US" sz="2100" dirty="0" err="1"/>
              <a:t>theo</a:t>
            </a:r>
            <a:r>
              <a:rPr lang="en-US" sz="2100" dirty="0"/>
              <a:t> (</a:t>
            </a:r>
            <a:r>
              <a:rPr lang="en-US" sz="2100" dirty="0" err="1"/>
              <a:t>i</a:t>
            </a:r>
            <a:r>
              <a:rPr lang="en-US" sz="2100" dirty="0"/>
              <a:t>++)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b="1" i="1" dirty="0"/>
              <a:t>NẾU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&lt;n: </a:t>
            </a:r>
            <a:r>
              <a:rPr lang="en-US" sz="2100" b="1" i="1" dirty="0"/>
              <a:t>LẶP LẠI</a:t>
            </a:r>
            <a:r>
              <a:rPr lang="en-US" sz="2100" dirty="0"/>
              <a:t> b</a:t>
            </a:r>
            <a:r>
              <a:rPr lang="vi-VN" sz="2100" dirty="0"/>
              <a:t>ư</a:t>
            </a:r>
            <a:r>
              <a:rPr lang="en-US" sz="2100" dirty="0" err="1"/>
              <a:t>ớc</a:t>
            </a:r>
            <a:r>
              <a:rPr lang="en-US" sz="2100" dirty="0"/>
              <a:t> 2</a:t>
            </a:r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sz="2400" dirty="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sz="2400" dirty="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sz="2400" dirty="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15C751-31DE-416B-AC0E-AC31A6F14A81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CHÈN TRỰC TIẾP – INSERTION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305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17" y="1735517"/>
            <a:ext cx="8960370" cy="99417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VÍ DỤ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8244" y="2811759"/>
            <a:ext cx="8075210" cy="131256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sz="2400" dirty="0"/>
              <a:t>Cho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a[]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75479" y="384253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7084" y="384253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9" name="Rectangle 8"/>
          <p:cNvSpPr/>
          <p:nvPr/>
        </p:nvSpPr>
        <p:spPr>
          <a:xfrm>
            <a:off x="3571952" y="383784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24939" y="384010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88660" y="383784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69738" y="383784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98238" y="3837842"/>
            <a:ext cx="1266904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38312" y="4371971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19918" y="4371971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4785" y="436727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87772" y="436953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51494" y="436727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95949" y="436727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64623" y="436727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8245" y="3837842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Phần tử: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14154" y="4391025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Vị trí: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26</a:t>
            </a:fld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2A16664-5FE2-4528-A1F5-024D1A492F92}"/>
              </a:ext>
            </a:extLst>
          </p:cNvPr>
          <p:cNvSpPr/>
          <p:nvPr/>
        </p:nvSpPr>
        <p:spPr>
          <a:xfrm>
            <a:off x="7698757" y="3861588"/>
            <a:ext cx="1266904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76AF4A-5F59-4201-A5EF-60EDE91BC410}"/>
              </a:ext>
            </a:extLst>
          </p:cNvPr>
          <p:cNvSpPr/>
          <p:nvPr/>
        </p:nvSpPr>
        <p:spPr>
          <a:xfrm>
            <a:off x="7965142" y="4391025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C3C50DC-CD63-4C18-AB5A-993544677173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CHÈN TRỰC TIẾP – INSERTION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36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35" grpId="0"/>
      <p:bldP spid="36" grpId="0"/>
      <p:bldP spid="41" grpId="0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430533" y="1864695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79641" y="1864852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19902" y="1860947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05884" y="1864695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47032" y="1864695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91311" y="1864695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34987" y="1864695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31478" y="1682194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83766" y="1682194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8664" y="1688431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56278" y="1689976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601858" y="1681240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47031" y="1681240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91326" y="1682194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25462" y="1681240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61610" y="1861963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056230" y="1874736"/>
            <a:ext cx="311494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81540" y="2221195"/>
            <a:ext cx="714252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j+ 1 = 1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E51FE3-FA9C-49B4-B0A9-561EEAC47466}"/>
              </a:ext>
            </a:extLst>
          </p:cNvPr>
          <p:cNvSpPr/>
          <p:nvPr/>
        </p:nvSpPr>
        <p:spPr>
          <a:xfrm>
            <a:off x="6557117" y="1648234"/>
            <a:ext cx="770452" cy="10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n -1</a:t>
            </a:r>
            <a:endParaRPr lang="en-US" sz="15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C311C4-68D0-4A69-B4DE-CA984E860034}"/>
              </a:ext>
            </a:extLst>
          </p:cNvPr>
          <p:cNvCxnSpPr>
            <a:cxnSpLocks/>
          </p:cNvCxnSpPr>
          <p:nvPr/>
        </p:nvCxnSpPr>
        <p:spPr>
          <a:xfrm>
            <a:off x="3212703" y="2110409"/>
            <a:ext cx="0" cy="1150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A81F7E-9535-48CB-B48C-6227E3F9FE32}"/>
              </a:ext>
            </a:extLst>
          </p:cNvPr>
          <p:cNvCxnSpPr>
            <a:cxnSpLocks/>
          </p:cNvCxnSpPr>
          <p:nvPr/>
        </p:nvCxnSpPr>
        <p:spPr>
          <a:xfrm>
            <a:off x="3093244" y="2221840"/>
            <a:ext cx="1266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A1EDE6-9EFD-4E0F-A0A9-7B3639EDD5AA}"/>
              </a:ext>
            </a:extLst>
          </p:cNvPr>
          <p:cNvCxnSpPr>
            <a:cxnSpLocks/>
          </p:cNvCxnSpPr>
          <p:nvPr/>
        </p:nvCxnSpPr>
        <p:spPr>
          <a:xfrm flipH="1" flipV="1">
            <a:off x="3089673" y="2105052"/>
            <a:ext cx="1785" cy="1245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4105B81-3DBA-46F9-A87C-DBC4946EB612}"/>
              </a:ext>
            </a:extLst>
          </p:cNvPr>
          <p:cNvSpPr/>
          <p:nvPr/>
        </p:nvSpPr>
        <p:spPr>
          <a:xfrm>
            <a:off x="3177955" y="2108325"/>
            <a:ext cx="714252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</a:rPr>
              <a:t>i</a:t>
            </a:r>
            <a:r>
              <a:rPr lang="en-US" sz="900" dirty="0">
                <a:solidFill>
                  <a:schemeClr val="tx1"/>
                </a:solidFill>
              </a:rPr>
              <a:t> = 1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777F32-5DFC-4607-A17C-CF84632D5472}"/>
              </a:ext>
            </a:extLst>
          </p:cNvPr>
          <p:cNvSpPr/>
          <p:nvPr/>
        </p:nvSpPr>
        <p:spPr>
          <a:xfrm>
            <a:off x="1763259" y="1697955"/>
            <a:ext cx="838607" cy="129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Vị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trí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9AAF4CC-3300-4373-90E6-C0A7F42E5F67}"/>
              </a:ext>
            </a:extLst>
          </p:cNvPr>
          <p:cNvSpPr/>
          <p:nvPr/>
        </p:nvSpPr>
        <p:spPr>
          <a:xfrm>
            <a:off x="2430533" y="2404853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54344-F7CF-4917-92D3-F5F5A90CEAF3}"/>
              </a:ext>
            </a:extLst>
          </p:cNvPr>
          <p:cNvSpPr/>
          <p:nvPr/>
        </p:nvSpPr>
        <p:spPr>
          <a:xfrm>
            <a:off x="2979641" y="2405011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2B3766-D330-4A6C-990F-5A0DDAF6A13D}"/>
              </a:ext>
            </a:extLst>
          </p:cNvPr>
          <p:cNvSpPr/>
          <p:nvPr/>
        </p:nvSpPr>
        <p:spPr>
          <a:xfrm>
            <a:off x="3519902" y="2401105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31B223-06E1-4F57-9EEC-ECB940E68511}"/>
              </a:ext>
            </a:extLst>
          </p:cNvPr>
          <p:cNvSpPr/>
          <p:nvPr/>
        </p:nvSpPr>
        <p:spPr>
          <a:xfrm>
            <a:off x="4605884" y="2404853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13CC042-0B98-4DF8-9EEE-2037BE6C9215}"/>
              </a:ext>
            </a:extLst>
          </p:cNvPr>
          <p:cNvSpPr/>
          <p:nvPr/>
        </p:nvSpPr>
        <p:spPr>
          <a:xfrm>
            <a:off x="5147032" y="2404853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65B7804-8ACB-43D0-920C-5D38C0B0AEE9}"/>
              </a:ext>
            </a:extLst>
          </p:cNvPr>
          <p:cNvSpPr/>
          <p:nvPr/>
        </p:nvSpPr>
        <p:spPr>
          <a:xfrm>
            <a:off x="5691311" y="2404853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D0D8C79-2944-4E71-9E55-ABEF12C80F75}"/>
              </a:ext>
            </a:extLst>
          </p:cNvPr>
          <p:cNvSpPr/>
          <p:nvPr/>
        </p:nvSpPr>
        <p:spPr>
          <a:xfrm>
            <a:off x="6234987" y="2404853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0B0E41B-7353-41FE-8AE7-38714B121B71}"/>
              </a:ext>
            </a:extLst>
          </p:cNvPr>
          <p:cNvSpPr/>
          <p:nvPr/>
        </p:nvSpPr>
        <p:spPr>
          <a:xfrm>
            <a:off x="4061610" y="2402121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1703C61-6641-4A93-B8A5-014EAFAFEE6E}"/>
              </a:ext>
            </a:extLst>
          </p:cNvPr>
          <p:cNvSpPr/>
          <p:nvPr/>
        </p:nvSpPr>
        <p:spPr>
          <a:xfrm>
            <a:off x="2056230" y="2414894"/>
            <a:ext cx="311494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5A50FA7-85B4-447F-BCAE-280DCA23E1F0}"/>
              </a:ext>
            </a:extLst>
          </p:cNvPr>
          <p:cNvSpPr/>
          <p:nvPr/>
        </p:nvSpPr>
        <p:spPr>
          <a:xfrm>
            <a:off x="2316385" y="2759664"/>
            <a:ext cx="558975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j+ 1 = 0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F9E899A-738A-47EE-85EE-5D1F063E9DBE}"/>
              </a:ext>
            </a:extLst>
          </p:cNvPr>
          <p:cNvCxnSpPr>
            <a:cxnSpLocks/>
          </p:cNvCxnSpPr>
          <p:nvPr/>
        </p:nvCxnSpPr>
        <p:spPr>
          <a:xfrm>
            <a:off x="3746699" y="2646351"/>
            <a:ext cx="0" cy="1150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96CBA3C-B286-4DD4-B976-9D4AE09036CC}"/>
              </a:ext>
            </a:extLst>
          </p:cNvPr>
          <p:cNvCxnSpPr>
            <a:cxnSpLocks/>
          </p:cNvCxnSpPr>
          <p:nvPr/>
        </p:nvCxnSpPr>
        <p:spPr>
          <a:xfrm>
            <a:off x="2430533" y="2761353"/>
            <a:ext cx="1323996" cy="5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74ED23-3677-4730-B8D5-864FE3B71B0F}"/>
              </a:ext>
            </a:extLst>
          </p:cNvPr>
          <p:cNvCxnSpPr>
            <a:cxnSpLocks/>
          </p:cNvCxnSpPr>
          <p:nvPr/>
        </p:nvCxnSpPr>
        <p:spPr>
          <a:xfrm flipH="1" flipV="1">
            <a:off x="2430533" y="2643741"/>
            <a:ext cx="1785" cy="1245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F7F4F42-3DA4-4156-A38A-06093B3EA60C}"/>
              </a:ext>
            </a:extLst>
          </p:cNvPr>
          <p:cNvSpPr/>
          <p:nvPr/>
        </p:nvSpPr>
        <p:spPr>
          <a:xfrm>
            <a:off x="3582302" y="2746423"/>
            <a:ext cx="346473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</a:rPr>
              <a:t>i</a:t>
            </a:r>
            <a:r>
              <a:rPr lang="en-US" sz="900" dirty="0">
                <a:solidFill>
                  <a:schemeClr val="tx1"/>
                </a:solidFill>
              </a:rPr>
              <a:t> = 2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7D6ECD-B3C2-4A26-8D52-51A9FADF3EF4}"/>
              </a:ext>
            </a:extLst>
          </p:cNvPr>
          <p:cNvSpPr/>
          <p:nvPr/>
        </p:nvSpPr>
        <p:spPr>
          <a:xfrm>
            <a:off x="2417490" y="2980810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DFDCD47-6E7F-4ADF-B24A-0749E6125165}"/>
              </a:ext>
            </a:extLst>
          </p:cNvPr>
          <p:cNvSpPr/>
          <p:nvPr/>
        </p:nvSpPr>
        <p:spPr>
          <a:xfrm>
            <a:off x="2966597" y="2980968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33AA23D-D4EF-4CF2-BAFD-5F691959567E}"/>
              </a:ext>
            </a:extLst>
          </p:cNvPr>
          <p:cNvSpPr/>
          <p:nvPr/>
        </p:nvSpPr>
        <p:spPr>
          <a:xfrm>
            <a:off x="3506858" y="2977063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83AFA3-561C-4756-9FD0-3E661E5EE815}"/>
              </a:ext>
            </a:extLst>
          </p:cNvPr>
          <p:cNvSpPr/>
          <p:nvPr/>
        </p:nvSpPr>
        <p:spPr>
          <a:xfrm>
            <a:off x="4592840" y="2980810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A35381-7709-4E45-84B6-601A9D94830B}"/>
              </a:ext>
            </a:extLst>
          </p:cNvPr>
          <p:cNvSpPr/>
          <p:nvPr/>
        </p:nvSpPr>
        <p:spPr>
          <a:xfrm>
            <a:off x="5133989" y="2980810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9AA0490-9AEE-4364-804B-F9D628FC6578}"/>
              </a:ext>
            </a:extLst>
          </p:cNvPr>
          <p:cNvSpPr/>
          <p:nvPr/>
        </p:nvSpPr>
        <p:spPr>
          <a:xfrm>
            <a:off x="5678267" y="2980810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9D5F42-58FF-458F-90FC-89332565DDBC}"/>
              </a:ext>
            </a:extLst>
          </p:cNvPr>
          <p:cNvSpPr/>
          <p:nvPr/>
        </p:nvSpPr>
        <p:spPr>
          <a:xfrm>
            <a:off x="6221944" y="2980810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83B7F39-1558-45CD-B91C-923AF7189412}"/>
              </a:ext>
            </a:extLst>
          </p:cNvPr>
          <p:cNvSpPr/>
          <p:nvPr/>
        </p:nvSpPr>
        <p:spPr>
          <a:xfrm>
            <a:off x="4048567" y="2978078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F5525CF-8BB4-48E3-90C4-2E93BC1D830C}"/>
              </a:ext>
            </a:extLst>
          </p:cNvPr>
          <p:cNvSpPr/>
          <p:nvPr/>
        </p:nvSpPr>
        <p:spPr>
          <a:xfrm>
            <a:off x="2043187" y="2990851"/>
            <a:ext cx="311494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BD7A79C-FD2E-40DD-BE13-3B618E814A73}"/>
              </a:ext>
            </a:extLst>
          </p:cNvPr>
          <p:cNvSpPr/>
          <p:nvPr/>
        </p:nvSpPr>
        <p:spPr>
          <a:xfrm>
            <a:off x="3338666" y="3354032"/>
            <a:ext cx="558975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j+ 1 = 2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1E0820-315A-426A-87F0-FB77E5BB03CB}"/>
              </a:ext>
            </a:extLst>
          </p:cNvPr>
          <p:cNvCxnSpPr>
            <a:cxnSpLocks/>
          </p:cNvCxnSpPr>
          <p:nvPr/>
        </p:nvCxnSpPr>
        <p:spPr>
          <a:xfrm>
            <a:off x="4278554" y="3218365"/>
            <a:ext cx="0" cy="1150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85FFB67-8639-4C6D-9D03-935E52A73DE4}"/>
              </a:ext>
            </a:extLst>
          </p:cNvPr>
          <p:cNvCxnSpPr>
            <a:cxnSpLocks/>
          </p:cNvCxnSpPr>
          <p:nvPr/>
        </p:nvCxnSpPr>
        <p:spPr>
          <a:xfrm>
            <a:off x="3506859" y="3328078"/>
            <a:ext cx="7764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81E327C-2C27-4FF3-BADB-5E4E032240AD}"/>
              </a:ext>
            </a:extLst>
          </p:cNvPr>
          <p:cNvCxnSpPr>
            <a:cxnSpLocks/>
          </p:cNvCxnSpPr>
          <p:nvPr/>
        </p:nvCxnSpPr>
        <p:spPr>
          <a:xfrm flipH="1" flipV="1">
            <a:off x="3502936" y="3218689"/>
            <a:ext cx="3923" cy="1146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5CD187D-4245-42D4-A30F-5DC77F13AF46}"/>
              </a:ext>
            </a:extLst>
          </p:cNvPr>
          <p:cNvSpPr/>
          <p:nvPr/>
        </p:nvSpPr>
        <p:spPr>
          <a:xfrm>
            <a:off x="4079768" y="3348934"/>
            <a:ext cx="346473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</a:rPr>
              <a:t>i</a:t>
            </a:r>
            <a:r>
              <a:rPr lang="en-US" sz="900" dirty="0">
                <a:solidFill>
                  <a:schemeClr val="tx1"/>
                </a:solidFill>
              </a:rPr>
              <a:t> = 1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F2E0FED-562E-4E34-9AE8-9266E6539496}"/>
              </a:ext>
            </a:extLst>
          </p:cNvPr>
          <p:cNvSpPr/>
          <p:nvPr/>
        </p:nvSpPr>
        <p:spPr>
          <a:xfrm>
            <a:off x="2417490" y="3552134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7969078-9D43-48DB-AC94-10E6B22AD7E0}"/>
              </a:ext>
            </a:extLst>
          </p:cNvPr>
          <p:cNvSpPr/>
          <p:nvPr/>
        </p:nvSpPr>
        <p:spPr>
          <a:xfrm>
            <a:off x="2966597" y="3552292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F725978-ECEB-4057-9688-D01AD155BE33}"/>
              </a:ext>
            </a:extLst>
          </p:cNvPr>
          <p:cNvSpPr/>
          <p:nvPr/>
        </p:nvSpPr>
        <p:spPr>
          <a:xfrm>
            <a:off x="3506858" y="3548386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E3E22E8-5C5D-4D06-98AF-4AF986573076}"/>
              </a:ext>
            </a:extLst>
          </p:cNvPr>
          <p:cNvSpPr/>
          <p:nvPr/>
        </p:nvSpPr>
        <p:spPr>
          <a:xfrm>
            <a:off x="4592840" y="3552134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7D0DFAB-C834-45CA-9D6E-8CBD9F33DA84}"/>
              </a:ext>
            </a:extLst>
          </p:cNvPr>
          <p:cNvSpPr/>
          <p:nvPr/>
        </p:nvSpPr>
        <p:spPr>
          <a:xfrm>
            <a:off x="5133989" y="3552134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B704879-4653-42B9-870D-888C2D4196A3}"/>
              </a:ext>
            </a:extLst>
          </p:cNvPr>
          <p:cNvSpPr/>
          <p:nvPr/>
        </p:nvSpPr>
        <p:spPr>
          <a:xfrm>
            <a:off x="5678267" y="3552134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310A739-557E-42F2-B056-8CF0E1212D7D}"/>
              </a:ext>
            </a:extLst>
          </p:cNvPr>
          <p:cNvSpPr/>
          <p:nvPr/>
        </p:nvSpPr>
        <p:spPr>
          <a:xfrm>
            <a:off x="6221944" y="3552134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61549D0-76DB-4369-8938-81E59FF6E8B2}"/>
              </a:ext>
            </a:extLst>
          </p:cNvPr>
          <p:cNvSpPr/>
          <p:nvPr/>
        </p:nvSpPr>
        <p:spPr>
          <a:xfrm>
            <a:off x="4048567" y="3549402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705C930-8D94-4A7A-B34E-B95B9E4D99B0}"/>
              </a:ext>
            </a:extLst>
          </p:cNvPr>
          <p:cNvSpPr/>
          <p:nvPr/>
        </p:nvSpPr>
        <p:spPr>
          <a:xfrm>
            <a:off x="2043187" y="3562175"/>
            <a:ext cx="311494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33DC1B0-7A4F-4909-A5FB-059F2C5A6A34}"/>
              </a:ext>
            </a:extLst>
          </p:cNvPr>
          <p:cNvSpPr/>
          <p:nvPr/>
        </p:nvSpPr>
        <p:spPr>
          <a:xfrm>
            <a:off x="4572000" y="3900589"/>
            <a:ext cx="558975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j+ 1 = 4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6E6661-BD32-4CF4-BF93-49B871E1B259}"/>
              </a:ext>
            </a:extLst>
          </p:cNvPr>
          <p:cNvSpPr/>
          <p:nvPr/>
        </p:nvSpPr>
        <p:spPr>
          <a:xfrm>
            <a:off x="4752281" y="3789529"/>
            <a:ext cx="346473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</a:rPr>
              <a:t>i</a:t>
            </a:r>
            <a:r>
              <a:rPr lang="en-US" sz="900" dirty="0">
                <a:solidFill>
                  <a:schemeClr val="tx1"/>
                </a:solidFill>
              </a:rPr>
              <a:t> = 4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4E879C6-A1CC-4F4E-BB73-4828E319ED86}"/>
              </a:ext>
            </a:extLst>
          </p:cNvPr>
          <p:cNvCxnSpPr>
            <a:cxnSpLocks/>
          </p:cNvCxnSpPr>
          <p:nvPr/>
        </p:nvCxnSpPr>
        <p:spPr>
          <a:xfrm>
            <a:off x="4800185" y="3791613"/>
            <a:ext cx="0" cy="1150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24ECB5C-01EA-4B1C-8E3E-FE0FA66EEA2C}"/>
              </a:ext>
            </a:extLst>
          </p:cNvPr>
          <p:cNvCxnSpPr>
            <a:cxnSpLocks/>
          </p:cNvCxnSpPr>
          <p:nvPr/>
        </p:nvCxnSpPr>
        <p:spPr>
          <a:xfrm>
            <a:off x="4680725" y="3903043"/>
            <a:ext cx="1266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19B4627-4F7C-4C54-ADCA-75E67965C2A8}"/>
              </a:ext>
            </a:extLst>
          </p:cNvPr>
          <p:cNvCxnSpPr>
            <a:cxnSpLocks/>
          </p:cNvCxnSpPr>
          <p:nvPr/>
        </p:nvCxnSpPr>
        <p:spPr>
          <a:xfrm flipH="1" flipV="1">
            <a:off x="4677155" y="3786256"/>
            <a:ext cx="1785" cy="1245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10CD1C2-BEBC-4486-814A-17E9EF543577}"/>
              </a:ext>
            </a:extLst>
          </p:cNvPr>
          <p:cNvSpPr/>
          <p:nvPr/>
        </p:nvSpPr>
        <p:spPr>
          <a:xfrm>
            <a:off x="2404985" y="4144957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258B7D5-72CD-4F0A-95D1-F5977CC32E2C}"/>
              </a:ext>
            </a:extLst>
          </p:cNvPr>
          <p:cNvSpPr/>
          <p:nvPr/>
        </p:nvSpPr>
        <p:spPr>
          <a:xfrm>
            <a:off x="2954092" y="4145114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B6E55CC-956B-4B63-8281-41A950D72EA1}"/>
              </a:ext>
            </a:extLst>
          </p:cNvPr>
          <p:cNvSpPr/>
          <p:nvPr/>
        </p:nvSpPr>
        <p:spPr>
          <a:xfrm>
            <a:off x="3494353" y="4141209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336A349-C2A6-477B-B113-835BCE8C8E06}"/>
              </a:ext>
            </a:extLst>
          </p:cNvPr>
          <p:cNvSpPr/>
          <p:nvPr/>
        </p:nvSpPr>
        <p:spPr>
          <a:xfrm>
            <a:off x="4580335" y="4144957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2756546-93D6-47E3-B5E0-FA649CF89FF0}"/>
              </a:ext>
            </a:extLst>
          </p:cNvPr>
          <p:cNvSpPr/>
          <p:nvPr/>
        </p:nvSpPr>
        <p:spPr>
          <a:xfrm>
            <a:off x="5121483" y="4144957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96ECCAD-ADB0-4400-A0CB-78B2A9A36434}"/>
              </a:ext>
            </a:extLst>
          </p:cNvPr>
          <p:cNvSpPr/>
          <p:nvPr/>
        </p:nvSpPr>
        <p:spPr>
          <a:xfrm>
            <a:off x="5665762" y="4144957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730F15B-EA53-4ECA-8BB5-66B24ACF40E4}"/>
              </a:ext>
            </a:extLst>
          </p:cNvPr>
          <p:cNvSpPr/>
          <p:nvPr/>
        </p:nvSpPr>
        <p:spPr>
          <a:xfrm>
            <a:off x="6209438" y="4144957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B4B062C-96A5-4280-9FA2-E5CDAAF4CF06}"/>
              </a:ext>
            </a:extLst>
          </p:cNvPr>
          <p:cNvSpPr/>
          <p:nvPr/>
        </p:nvSpPr>
        <p:spPr>
          <a:xfrm>
            <a:off x="4036061" y="4142224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2020563-4184-4BF3-BF07-8AC26CBA5F92}"/>
              </a:ext>
            </a:extLst>
          </p:cNvPr>
          <p:cNvSpPr/>
          <p:nvPr/>
        </p:nvSpPr>
        <p:spPr>
          <a:xfrm>
            <a:off x="2030682" y="4154997"/>
            <a:ext cx="311494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6E072A8-584E-4F6C-B647-3FE7D36B2A9E}"/>
              </a:ext>
            </a:extLst>
          </p:cNvPr>
          <p:cNvSpPr/>
          <p:nvPr/>
        </p:nvSpPr>
        <p:spPr>
          <a:xfrm>
            <a:off x="2841070" y="4514033"/>
            <a:ext cx="558975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j+ 1 = 1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4541CBA-1582-40B5-A010-E82E2F3240B6}"/>
              </a:ext>
            </a:extLst>
          </p:cNvPr>
          <p:cNvSpPr/>
          <p:nvPr/>
        </p:nvSpPr>
        <p:spPr>
          <a:xfrm>
            <a:off x="5170551" y="4506307"/>
            <a:ext cx="346473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</a:rPr>
              <a:t>i</a:t>
            </a:r>
            <a:r>
              <a:rPr lang="en-US" sz="900" dirty="0">
                <a:solidFill>
                  <a:schemeClr val="tx1"/>
                </a:solidFill>
              </a:rPr>
              <a:t> = 5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6D48246-E43A-4C20-B2BA-7DEB6C1618AB}"/>
              </a:ext>
            </a:extLst>
          </p:cNvPr>
          <p:cNvCxnSpPr>
            <a:cxnSpLocks/>
            <a:stCxn id="127" idx="2"/>
          </p:cNvCxnSpPr>
          <p:nvPr/>
        </p:nvCxnSpPr>
        <p:spPr>
          <a:xfrm>
            <a:off x="5338427" y="4386259"/>
            <a:ext cx="0" cy="123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2302C12-CDDE-45AE-8C85-9F081BF9FFF5}"/>
              </a:ext>
            </a:extLst>
          </p:cNvPr>
          <p:cNvCxnSpPr>
            <a:cxnSpLocks/>
          </p:cNvCxnSpPr>
          <p:nvPr/>
        </p:nvCxnSpPr>
        <p:spPr>
          <a:xfrm>
            <a:off x="2946811" y="4514833"/>
            <a:ext cx="23969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8581570-F010-4D16-A4A1-B05A8A665573}"/>
              </a:ext>
            </a:extLst>
          </p:cNvPr>
          <p:cNvCxnSpPr>
            <a:cxnSpLocks/>
          </p:cNvCxnSpPr>
          <p:nvPr/>
        </p:nvCxnSpPr>
        <p:spPr>
          <a:xfrm flipH="1" flipV="1">
            <a:off x="2953955" y="4390306"/>
            <a:ext cx="1785" cy="1245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6E9CF54-FE19-4129-A0CF-E90080CEFA24}"/>
              </a:ext>
            </a:extLst>
          </p:cNvPr>
          <p:cNvSpPr/>
          <p:nvPr/>
        </p:nvSpPr>
        <p:spPr>
          <a:xfrm>
            <a:off x="2412129" y="4740274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B6BA548-F77F-49C2-B3C5-0E51163238B2}"/>
              </a:ext>
            </a:extLst>
          </p:cNvPr>
          <p:cNvSpPr/>
          <p:nvPr/>
        </p:nvSpPr>
        <p:spPr>
          <a:xfrm>
            <a:off x="2961236" y="4740432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9996A18-5A22-4ADD-8247-DE72437BCCC6}"/>
              </a:ext>
            </a:extLst>
          </p:cNvPr>
          <p:cNvSpPr/>
          <p:nvPr/>
        </p:nvSpPr>
        <p:spPr>
          <a:xfrm>
            <a:off x="3501497" y="4736527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7C077BC-F31B-4527-A1A1-5185A6D39095}"/>
              </a:ext>
            </a:extLst>
          </p:cNvPr>
          <p:cNvSpPr/>
          <p:nvPr/>
        </p:nvSpPr>
        <p:spPr>
          <a:xfrm>
            <a:off x="4587479" y="4740274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71F1CEB-29CE-444B-9314-D55BAA720682}"/>
              </a:ext>
            </a:extLst>
          </p:cNvPr>
          <p:cNvSpPr/>
          <p:nvPr/>
        </p:nvSpPr>
        <p:spPr>
          <a:xfrm>
            <a:off x="5128628" y="4740274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CFC5D3A-6569-48CC-8C30-A4316CA649E0}"/>
              </a:ext>
            </a:extLst>
          </p:cNvPr>
          <p:cNvSpPr/>
          <p:nvPr/>
        </p:nvSpPr>
        <p:spPr>
          <a:xfrm>
            <a:off x="5672906" y="4740274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7380B08-87EB-4A59-9A1C-791774409B4F}"/>
              </a:ext>
            </a:extLst>
          </p:cNvPr>
          <p:cNvSpPr/>
          <p:nvPr/>
        </p:nvSpPr>
        <p:spPr>
          <a:xfrm>
            <a:off x="6216583" y="4740274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78DD01B-31AB-47DD-8986-F279CB907B44}"/>
              </a:ext>
            </a:extLst>
          </p:cNvPr>
          <p:cNvSpPr/>
          <p:nvPr/>
        </p:nvSpPr>
        <p:spPr>
          <a:xfrm>
            <a:off x="4043206" y="4737542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8464637-9155-4FD5-8518-C99F9FF73DDE}"/>
              </a:ext>
            </a:extLst>
          </p:cNvPr>
          <p:cNvSpPr/>
          <p:nvPr/>
        </p:nvSpPr>
        <p:spPr>
          <a:xfrm>
            <a:off x="2037826" y="4750315"/>
            <a:ext cx="311494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93ED4B9-961A-4547-A645-AD2D13374B66}"/>
              </a:ext>
            </a:extLst>
          </p:cNvPr>
          <p:cNvSpPr/>
          <p:nvPr/>
        </p:nvSpPr>
        <p:spPr>
          <a:xfrm>
            <a:off x="2248338" y="5127139"/>
            <a:ext cx="558975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j+ 1 = 0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AF4592C-FF8F-4878-9677-A65393C9F6DF}"/>
              </a:ext>
            </a:extLst>
          </p:cNvPr>
          <p:cNvSpPr/>
          <p:nvPr/>
        </p:nvSpPr>
        <p:spPr>
          <a:xfrm>
            <a:off x="5770364" y="5101624"/>
            <a:ext cx="346473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</a:rPr>
              <a:t>i</a:t>
            </a:r>
            <a:r>
              <a:rPr lang="en-US" sz="900" dirty="0">
                <a:solidFill>
                  <a:schemeClr val="tx1"/>
                </a:solidFill>
              </a:rPr>
              <a:t> = 6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4CA4B04-2073-4887-AC72-1A45DAE67360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5889850" y="4981576"/>
            <a:ext cx="0" cy="120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E4A7D21-ED83-47E6-BAA4-F316F6CF1919}"/>
              </a:ext>
            </a:extLst>
          </p:cNvPr>
          <p:cNvCxnSpPr>
            <a:cxnSpLocks/>
          </p:cNvCxnSpPr>
          <p:nvPr/>
        </p:nvCxnSpPr>
        <p:spPr>
          <a:xfrm flipV="1">
            <a:off x="2403199" y="5107241"/>
            <a:ext cx="3492776" cy="16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0300E9E-1428-4846-86B7-6A0D920B3ACE}"/>
              </a:ext>
            </a:extLst>
          </p:cNvPr>
          <p:cNvCxnSpPr>
            <a:cxnSpLocks/>
          </p:cNvCxnSpPr>
          <p:nvPr/>
        </p:nvCxnSpPr>
        <p:spPr>
          <a:xfrm flipH="1" flipV="1">
            <a:off x="2403200" y="4989244"/>
            <a:ext cx="1785" cy="1245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0AB7087-D14B-4D79-9634-A8847D92EDD3}"/>
              </a:ext>
            </a:extLst>
          </p:cNvPr>
          <p:cNvSpPr/>
          <p:nvPr/>
        </p:nvSpPr>
        <p:spPr>
          <a:xfrm>
            <a:off x="2420490" y="5326480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E8DB3CE-2DA2-43D3-8368-68D275252B7A}"/>
              </a:ext>
            </a:extLst>
          </p:cNvPr>
          <p:cNvSpPr/>
          <p:nvPr/>
        </p:nvSpPr>
        <p:spPr>
          <a:xfrm>
            <a:off x="2969597" y="5326637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C4CA1868-3BAA-4DD1-8B8B-9752811113A8}"/>
              </a:ext>
            </a:extLst>
          </p:cNvPr>
          <p:cNvSpPr/>
          <p:nvPr/>
        </p:nvSpPr>
        <p:spPr>
          <a:xfrm>
            <a:off x="3509858" y="5322732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2FCC970-ECDC-455F-9FB6-E84B6E0E236F}"/>
              </a:ext>
            </a:extLst>
          </p:cNvPr>
          <p:cNvSpPr/>
          <p:nvPr/>
        </p:nvSpPr>
        <p:spPr>
          <a:xfrm>
            <a:off x="4595840" y="5326480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E50294A-6D72-463E-A187-ECEF80A970BC}"/>
              </a:ext>
            </a:extLst>
          </p:cNvPr>
          <p:cNvSpPr/>
          <p:nvPr/>
        </p:nvSpPr>
        <p:spPr>
          <a:xfrm>
            <a:off x="5136989" y="5326480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F0750A97-9DA0-428C-8D1E-7D45831C92C1}"/>
              </a:ext>
            </a:extLst>
          </p:cNvPr>
          <p:cNvSpPr/>
          <p:nvPr/>
        </p:nvSpPr>
        <p:spPr>
          <a:xfrm>
            <a:off x="5681267" y="5326480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985F14B-4A7E-4E4A-AE69-C2979C76557E}"/>
              </a:ext>
            </a:extLst>
          </p:cNvPr>
          <p:cNvSpPr/>
          <p:nvPr/>
        </p:nvSpPr>
        <p:spPr>
          <a:xfrm>
            <a:off x="6224944" y="5326480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662BE63-330E-43A9-9EF6-D2D10AAE980E}"/>
              </a:ext>
            </a:extLst>
          </p:cNvPr>
          <p:cNvSpPr/>
          <p:nvPr/>
        </p:nvSpPr>
        <p:spPr>
          <a:xfrm>
            <a:off x="4051567" y="5323747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BA48F38-B884-429B-A8F3-4D7BA844E2B2}"/>
              </a:ext>
            </a:extLst>
          </p:cNvPr>
          <p:cNvSpPr/>
          <p:nvPr/>
        </p:nvSpPr>
        <p:spPr>
          <a:xfrm>
            <a:off x="2046187" y="5336520"/>
            <a:ext cx="311494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FF3E33C-D65C-4973-915A-57527207A71D}"/>
              </a:ext>
            </a:extLst>
          </p:cNvPr>
          <p:cNvSpPr/>
          <p:nvPr/>
        </p:nvSpPr>
        <p:spPr>
          <a:xfrm>
            <a:off x="5691311" y="5776549"/>
            <a:ext cx="558975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j+ 1 = 6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864527E4-C51B-4140-82C3-E7D1BB1C4838}"/>
              </a:ext>
            </a:extLst>
          </p:cNvPr>
          <p:cNvSpPr/>
          <p:nvPr/>
        </p:nvSpPr>
        <p:spPr>
          <a:xfrm>
            <a:off x="6328328" y="5743694"/>
            <a:ext cx="346473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</a:rPr>
              <a:t>i</a:t>
            </a:r>
            <a:r>
              <a:rPr lang="en-US" sz="900" dirty="0">
                <a:solidFill>
                  <a:schemeClr val="tx1"/>
                </a:solidFill>
              </a:rPr>
              <a:t> = 7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F1B8541-D69C-4B3F-96C6-84F28B92217F}"/>
              </a:ext>
            </a:extLst>
          </p:cNvPr>
          <p:cNvCxnSpPr>
            <a:cxnSpLocks/>
            <a:stCxn id="205" idx="2"/>
            <a:endCxn id="204" idx="2"/>
          </p:cNvCxnSpPr>
          <p:nvPr/>
        </p:nvCxnSpPr>
        <p:spPr>
          <a:xfrm rot="5400000">
            <a:off x="6170049" y="5295943"/>
            <a:ext cx="9525" cy="543677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7FC6F3F0-67C5-4B42-8B3C-54EDE471F7DC}"/>
              </a:ext>
            </a:extLst>
          </p:cNvPr>
          <p:cNvSpPr/>
          <p:nvPr/>
        </p:nvSpPr>
        <p:spPr>
          <a:xfrm>
            <a:off x="2415099" y="5930740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A7E7D92-1E2B-4637-A5F8-A84E9DB8F00E}"/>
              </a:ext>
            </a:extLst>
          </p:cNvPr>
          <p:cNvSpPr/>
          <p:nvPr/>
        </p:nvSpPr>
        <p:spPr>
          <a:xfrm>
            <a:off x="2964206" y="5930898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BF59103-5FA8-4FAF-9F37-CE64396FA73E}"/>
              </a:ext>
            </a:extLst>
          </p:cNvPr>
          <p:cNvSpPr/>
          <p:nvPr/>
        </p:nvSpPr>
        <p:spPr>
          <a:xfrm>
            <a:off x="3504467" y="5926993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E31925AE-6E1F-45B4-8361-FAC51786FCF6}"/>
              </a:ext>
            </a:extLst>
          </p:cNvPr>
          <p:cNvSpPr/>
          <p:nvPr/>
        </p:nvSpPr>
        <p:spPr>
          <a:xfrm>
            <a:off x="4590449" y="5930740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ACB7A0CF-DC78-4964-8350-33A96CEE7765}"/>
              </a:ext>
            </a:extLst>
          </p:cNvPr>
          <p:cNvSpPr/>
          <p:nvPr/>
        </p:nvSpPr>
        <p:spPr>
          <a:xfrm>
            <a:off x="5131598" y="5930740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4730C8C2-0BB9-4DF4-AD31-E137EA1AFC3C}"/>
              </a:ext>
            </a:extLst>
          </p:cNvPr>
          <p:cNvSpPr/>
          <p:nvPr/>
        </p:nvSpPr>
        <p:spPr>
          <a:xfrm>
            <a:off x="5675876" y="5930740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A52161F3-2F1A-480B-9C85-088F8907B765}"/>
              </a:ext>
            </a:extLst>
          </p:cNvPr>
          <p:cNvSpPr/>
          <p:nvPr/>
        </p:nvSpPr>
        <p:spPr>
          <a:xfrm>
            <a:off x="6219553" y="5930740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A811FD98-8232-4BB7-BFA1-5ECDBAB4297C}"/>
              </a:ext>
            </a:extLst>
          </p:cNvPr>
          <p:cNvSpPr/>
          <p:nvPr/>
        </p:nvSpPr>
        <p:spPr>
          <a:xfrm>
            <a:off x="4046176" y="5928008"/>
            <a:ext cx="433887" cy="2413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0E366CB-6B08-42D4-92A1-3191BC358005}"/>
              </a:ext>
            </a:extLst>
          </p:cNvPr>
          <p:cNvSpPr/>
          <p:nvPr/>
        </p:nvSpPr>
        <p:spPr>
          <a:xfrm>
            <a:off x="2040796" y="5940781"/>
            <a:ext cx="311494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993C7-3A45-4CAD-B6B7-ACC16909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27</a:t>
            </a:fld>
            <a:endParaRPr lang="en-US"/>
          </a:p>
        </p:txBody>
      </p:sp>
      <p:sp>
        <p:nvSpPr>
          <p:cNvPr id="118" name="Title 1">
            <a:extLst>
              <a:ext uri="{FF2B5EF4-FFF2-40B4-BE49-F238E27FC236}">
                <a16:creationId xmlns:a16="http://schemas.microsoft.com/office/drawing/2014/main" id="{0FFCBF50-7C8E-4C41-A723-1BB2A99C42AD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CHÈN TRỰC TIẾP – INSERTION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115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4287" y="3514938"/>
            <a:ext cx="3803799" cy="73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9731" y="4260609"/>
            <a:ext cx="3803799" cy="73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88173" y="1466490"/>
            <a:ext cx="6217831" cy="488986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InsertionSort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70C0"/>
                </a:solidFill>
              </a:rPr>
              <a:t>int</a:t>
            </a:r>
            <a:r>
              <a:rPr lang="en-US" sz="1800" dirty="0"/>
              <a:t> []a, </a:t>
            </a:r>
            <a:r>
              <a:rPr lang="en-US" sz="1800" dirty="0">
                <a:solidFill>
                  <a:srgbClr val="0070C0"/>
                </a:solidFill>
              </a:rPr>
              <a:t>int</a:t>
            </a:r>
            <a:r>
              <a:rPr lang="en-US" sz="1800" dirty="0"/>
              <a:t> n)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int x, </a:t>
            </a:r>
            <a:r>
              <a:rPr lang="en-US" sz="1800" dirty="0" err="1"/>
              <a:t>i</a:t>
            </a:r>
            <a:r>
              <a:rPr lang="en-US" sz="1800" dirty="0"/>
              <a:t>, j;</a:t>
            </a:r>
          </a:p>
          <a:p>
            <a:pPr marL="3429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for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70C0"/>
                </a:solidFill>
              </a:rPr>
              <a:t>int </a:t>
            </a:r>
            <a:r>
              <a:rPr lang="en-US" sz="1800" dirty="0" err="1"/>
              <a:t>i</a:t>
            </a:r>
            <a:r>
              <a:rPr lang="en-US" sz="1800" dirty="0"/>
              <a:t>=1; </a:t>
            </a:r>
            <a:r>
              <a:rPr lang="en-US" sz="1800" dirty="0" err="1"/>
              <a:t>i</a:t>
            </a:r>
            <a:r>
              <a:rPr lang="en-US" sz="1800" dirty="0"/>
              <a:t>&lt;n;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342900" lvl="1" indent="0">
              <a:buNone/>
            </a:pPr>
            <a:r>
              <a:rPr lang="en-US" sz="1800" dirty="0"/>
              <a:t>{</a:t>
            </a:r>
          </a:p>
          <a:p>
            <a:pPr marL="342900" lvl="1" indent="0">
              <a:buNone/>
            </a:pPr>
            <a:r>
              <a:rPr lang="en-US" sz="1800" dirty="0"/>
              <a:t>	x = a[</a:t>
            </a:r>
            <a:r>
              <a:rPr lang="en-US" sz="1800" dirty="0" err="1"/>
              <a:t>i</a:t>
            </a:r>
            <a:r>
              <a:rPr lang="en-US" sz="1800" dirty="0"/>
              <a:t>]; // </a:t>
            </a:r>
            <a:r>
              <a:rPr lang="en-US" sz="1800" dirty="0" err="1"/>
              <a:t>biến</a:t>
            </a:r>
            <a:r>
              <a:rPr lang="en-US" sz="1800" dirty="0"/>
              <a:t> x l</a:t>
            </a:r>
            <a:r>
              <a:rPr lang="vi-VN" sz="1800" dirty="0"/>
              <a:t>ư</a:t>
            </a:r>
            <a:r>
              <a:rPr lang="en-US" sz="1800" dirty="0"/>
              <a:t>u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a[</a:t>
            </a:r>
            <a:r>
              <a:rPr lang="en-US" sz="1800" dirty="0" err="1"/>
              <a:t>i</a:t>
            </a:r>
            <a:r>
              <a:rPr lang="en-US" sz="1800" dirty="0"/>
              <a:t>]</a:t>
            </a:r>
          </a:p>
          <a:p>
            <a:pPr marL="342900" lvl="1" indent="0">
              <a:buNone/>
            </a:pPr>
            <a:r>
              <a:rPr lang="en-US" sz="1800" dirty="0"/>
              <a:t>     j = i-1;</a:t>
            </a:r>
          </a:p>
          <a:p>
            <a:pPr marL="342900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70C0"/>
                </a:solidFill>
              </a:rPr>
              <a:t>while</a:t>
            </a:r>
            <a:r>
              <a:rPr lang="en-US" sz="1800" dirty="0"/>
              <a:t>(0&lt;=j &amp;&amp; x &lt;a[j])</a:t>
            </a:r>
          </a:p>
          <a:p>
            <a:pPr marL="342900" lvl="1" indent="0">
              <a:buNone/>
            </a:pPr>
            <a:r>
              <a:rPr lang="en-US" sz="1800" dirty="0"/>
              <a:t>	{</a:t>
            </a:r>
          </a:p>
          <a:p>
            <a:pPr marL="342900" lvl="1" indent="0">
              <a:buNone/>
            </a:pPr>
            <a:r>
              <a:rPr lang="en-US" sz="1800" dirty="0"/>
              <a:t>		a[j+1] = a[j];</a:t>
            </a:r>
          </a:p>
          <a:p>
            <a:pPr marL="342900" lvl="1" indent="0">
              <a:buNone/>
            </a:pPr>
            <a:r>
              <a:rPr lang="en-US" sz="1800" dirty="0"/>
              <a:t>		j--;</a:t>
            </a:r>
          </a:p>
          <a:p>
            <a:pPr marL="342900" lvl="1" indent="0">
              <a:buNone/>
            </a:pPr>
            <a:r>
              <a:rPr lang="en-US" sz="1800" dirty="0"/>
              <a:t>	}</a:t>
            </a:r>
          </a:p>
          <a:p>
            <a:pPr marL="342900" lvl="1" indent="0">
              <a:buNone/>
            </a:pPr>
            <a:r>
              <a:rPr lang="en-US" sz="1800" dirty="0"/>
              <a:t>	a[j+1]=x;</a:t>
            </a:r>
          </a:p>
          <a:p>
            <a:pPr marL="342900" lvl="1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28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4E11AE-9AED-44C0-9920-845E3D06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06" y="1620793"/>
            <a:ext cx="2819400" cy="994172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CH</a:t>
            </a:r>
            <a:r>
              <a:rPr lang="vi-VN" b="1" dirty="0">
                <a:ln/>
                <a:solidFill>
                  <a:schemeClr val="accent4"/>
                </a:solidFill>
              </a:rPr>
              <a:t>Ư</a:t>
            </a:r>
            <a:r>
              <a:rPr lang="en-US" b="1" dirty="0">
                <a:ln/>
                <a:solidFill>
                  <a:schemeClr val="accent4"/>
                </a:solidFill>
              </a:rPr>
              <a:t>ƠNG </a:t>
            </a:r>
            <a:br>
              <a:rPr lang="en-US" b="1" dirty="0">
                <a:ln/>
                <a:solidFill>
                  <a:schemeClr val="accent4"/>
                </a:solidFill>
              </a:rPr>
            </a:br>
            <a:r>
              <a:rPr lang="en-US" b="1" dirty="0">
                <a:ln/>
                <a:solidFill>
                  <a:schemeClr val="accent4"/>
                </a:solidFill>
              </a:rPr>
              <a:t>TRÌNH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B41539-6E67-47EC-B69E-D1B2694C4F3F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CHÈN TRỰC TIẾP – INSERTION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47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87510749"/>
                  </p:ext>
                </p:extLst>
              </p:nvPr>
            </p:nvGraphicFramePr>
            <p:xfrm>
              <a:off x="628648" y="2626260"/>
              <a:ext cx="7661109" cy="23298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37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537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53703">
                      <a:extLst>
                        <a:ext uri="{9D8B030D-6E8A-4147-A177-3AD203B41FA5}">
                          <a16:colId xmlns:a16="http://schemas.microsoft.com/office/drawing/2014/main" val="413362149"/>
                        </a:ext>
                      </a:extLst>
                    </a:gridCol>
                  </a:tblGrid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TRƯỜNG</a:t>
                          </a:r>
                          <a:r>
                            <a:rPr lang="en-US" sz="2700" b="1" baseline="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 HỢP</a:t>
                          </a:r>
                          <a:endParaRPr lang="en-US" sz="2700" b="1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 marL="68580" marR="68580" marT="34290" marB="3429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SỐ LẦN SO SÁNH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SỐ LẦN GÁN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Tốt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n-1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2(n-1)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Xấu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- 1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87510749"/>
                  </p:ext>
                </p:extLst>
              </p:nvPr>
            </p:nvGraphicFramePr>
            <p:xfrm>
              <a:off x="628648" y="2626260"/>
              <a:ext cx="7661109" cy="23298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37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537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53703">
                      <a:extLst>
                        <a:ext uri="{9D8B030D-6E8A-4147-A177-3AD203B41FA5}">
                          <a16:colId xmlns:a16="http://schemas.microsoft.com/office/drawing/2014/main" val="413362149"/>
                        </a:ext>
                      </a:extLst>
                    </a:gridCol>
                  </a:tblGrid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TRƯỜNG</a:t>
                          </a:r>
                          <a:r>
                            <a:rPr lang="en-US" sz="2700" b="1" baseline="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 HỢP</a:t>
                          </a:r>
                          <a:endParaRPr lang="en-US" sz="2700" b="1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 marL="68580" marR="68580" marT="34290" marB="3429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SỐ LẦN SO SÁNH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SỐ LẦN GÁN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Tốt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n-1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2(n-1)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Xấu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100239" t="-200781" r="-100477" b="-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200239" t="-200781" r="-477" b="-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5853" y="1397631"/>
            <a:ext cx="7886700" cy="99417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ĐỘ PHỨC TẠP CỦA THUẬT TOÁN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45B87-60F0-4679-B6CF-020DE0890685}"/>
              </a:ext>
            </a:extLst>
          </p:cNvPr>
          <p:cNvSpPr/>
          <p:nvPr/>
        </p:nvSpPr>
        <p:spPr>
          <a:xfrm>
            <a:off x="2494189" y="4956159"/>
            <a:ext cx="4461782" cy="805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Độ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phức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tạp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thuật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toán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b="1" dirty="0">
                <a:solidFill>
                  <a:schemeClr val="tx1"/>
                </a:solidFill>
              </a:rPr>
              <a:t>O(n</a:t>
            </a:r>
            <a:r>
              <a:rPr lang="en-US" sz="2400" b="1" baseline="30000" dirty="0">
                <a:solidFill>
                  <a:schemeClr val="tx1"/>
                </a:solidFill>
              </a:rPr>
              <a:t>2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CDE372-9F18-4293-8732-03ED0B466A14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CHÈN TRỰC TIẾP – INSERTION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6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6096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1971C2-171C-4E0F-8550-F3A537D3CB7B}"/>
              </a:ext>
            </a:extLst>
          </p:cNvPr>
          <p:cNvSpPr txBox="1">
            <a:spLocks/>
          </p:cNvSpPr>
          <p:nvPr/>
        </p:nvSpPr>
        <p:spPr>
          <a:xfrm>
            <a:off x="457200" y="1524000"/>
            <a:ext cx="8268272" cy="4648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indent="-731520"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500" dirty="0" err="1"/>
              <a:t>Cung</a:t>
            </a:r>
            <a:r>
              <a:rPr lang="en-US" sz="2500" dirty="0"/>
              <a:t> </a:t>
            </a:r>
            <a:r>
              <a:rPr lang="en-US" sz="2500" dirty="0" err="1"/>
              <a:t>cấp</a:t>
            </a:r>
            <a:r>
              <a:rPr lang="en-US" sz="2500" dirty="0"/>
              <a:t> </a:t>
            </a:r>
            <a:r>
              <a:rPr lang="en-US" sz="2500" dirty="0" err="1"/>
              <a:t>cho</a:t>
            </a:r>
            <a:r>
              <a:rPr lang="en-US" sz="2500" dirty="0"/>
              <a:t> </a:t>
            </a:r>
            <a:r>
              <a:rPr lang="en-US" sz="2500" dirty="0" err="1"/>
              <a:t>người</a:t>
            </a:r>
            <a:r>
              <a:rPr lang="en-US" sz="2500" dirty="0"/>
              <a:t> </a:t>
            </a:r>
            <a:r>
              <a:rPr lang="en-US" sz="2500" dirty="0" err="1"/>
              <a:t>học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kiến</a:t>
            </a:r>
            <a:r>
              <a:rPr lang="en-US" sz="2500" dirty="0"/>
              <a:t> </a:t>
            </a:r>
            <a:r>
              <a:rPr lang="en-US" sz="2500" dirty="0" err="1"/>
              <a:t>thức</a:t>
            </a:r>
            <a:r>
              <a:rPr lang="en-US" sz="2500" dirty="0"/>
              <a:t> </a:t>
            </a:r>
            <a:r>
              <a:rPr lang="en-US" sz="2500" dirty="0" err="1"/>
              <a:t>xếp</a:t>
            </a:r>
            <a:r>
              <a:rPr lang="en-US" sz="2500" dirty="0"/>
              <a:t> </a:t>
            </a:r>
            <a:r>
              <a:rPr lang="en-US" sz="2500" dirty="0" err="1"/>
              <a:t>thứ</a:t>
            </a:r>
            <a:r>
              <a:rPr lang="en-US" sz="2500" dirty="0"/>
              <a:t> </a:t>
            </a:r>
            <a:r>
              <a:rPr lang="en-US" sz="2500" dirty="0" err="1"/>
              <a:t>tự</a:t>
            </a:r>
            <a:r>
              <a:rPr lang="en-US" sz="2500" dirty="0"/>
              <a:t> </a:t>
            </a:r>
            <a:r>
              <a:rPr lang="en-US" sz="2500" dirty="0" err="1"/>
              <a:t>như</a:t>
            </a:r>
            <a:r>
              <a:rPr lang="en-US" sz="2500" dirty="0"/>
              <a:t>: </a:t>
            </a:r>
            <a:r>
              <a:rPr lang="en-US" sz="2500" i="1" dirty="0" err="1"/>
              <a:t>SelectionSort</a:t>
            </a:r>
            <a:r>
              <a:rPr lang="en-US" sz="2500" i="1" dirty="0"/>
              <a:t>, </a:t>
            </a:r>
            <a:r>
              <a:rPr lang="en-US" sz="2500" i="1" dirty="0" err="1"/>
              <a:t>InsertSort</a:t>
            </a:r>
            <a:r>
              <a:rPr lang="en-US" sz="2500" i="1" dirty="0"/>
              <a:t>,  </a:t>
            </a:r>
            <a:r>
              <a:rPr lang="en-US" sz="2500" i="1" dirty="0" err="1"/>
              <a:t>InterChangeSort</a:t>
            </a:r>
            <a:r>
              <a:rPr lang="en-US" sz="2500" i="1" dirty="0"/>
              <a:t>, </a:t>
            </a:r>
            <a:r>
              <a:rPr lang="en-US" sz="2500" i="1" dirty="0" err="1"/>
              <a:t>BubbleSort</a:t>
            </a:r>
            <a:r>
              <a:rPr lang="en-US" sz="2500" i="1" dirty="0"/>
              <a:t>, </a:t>
            </a:r>
            <a:r>
              <a:rPr lang="en-US" sz="2500" i="1" dirty="0" err="1"/>
              <a:t>MergeSort</a:t>
            </a:r>
            <a:r>
              <a:rPr lang="en-US" sz="2500" dirty="0"/>
              <a:t>, … </a:t>
            </a:r>
            <a:r>
              <a:rPr lang="en-US" sz="2500" dirty="0" err="1"/>
              <a:t>độ</a:t>
            </a:r>
            <a:r>
              <a:rPr lang="en-US" sz="2500" dirty="0"/>
              <a:t> </a:t>
            </a:r>
            <a:r>
              <a:rPr lang="en-US" sz="2500" dirty="0" err="1"/>
              <a:t>phức</a:t>
            </a:r>
            <a:r>
              <a:rPr lang="en-US" sz="2500" dirty="0"/>
              <a:t> </a:t>
            </a:r>
            <a:r>
              <a:rPr lang="en-US" sz="2500" dirty="0" err="1"/>
              <a:t>tạp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thuật</a:t>
            </a:r>
            <a:r>
              <a:rPr lang="en-US" sz="2500" dirty="0"/>
              <a:t> </a:t>
            </a:r>
            <a:r>
              <a:rPr lang="en-US" sz="2500" dirty="0" err="1"/>
              <a:t>toán</a:t>
            </a:r>
            <a:r>
              <a:rPr lang="en-US" sz="2500" dirty="0"/>
              <a:t> </a:t>
            </a:r>
            <a:r>
              <a:rPr lang="en-US" sz="2500" dirty="0" err="1"/>
              <a:t>sắp</a:t>
            </a:r>
            <a:r>
              <a:rPr lang="en-US" sz="2500" dirty="0"/>
              <a:t> </a:t>
            </a:r>
            <a:r>
              <a:rPr lang="en-US" sz="2500" dirty="0" err="1"/>
              <a:t>xếp</a:t>
            </a:r>
            <a:r>
              <a:rPr lang="en-US" sz="2500" dirty="0"/>
              <a:t>;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thuật</a:t>
            </a:r>
            <a:r>
              <a:rPr lang="en-US" sz="2500" dirty="0"/>
              <a:t> </a:t>
            </a:r>
            <a:r>
              <a:rPr lang="en-US" sz="2500" dirty="0" err="1"/>
              <a:t>toán</a:t>
            </a:r>
            <a:r>
              <a:rPr lang="en-US" sz="2500" dirty="0"/>
              <a:t> </a:t>
            </a:r>
            <a:r>
              <a:rPr lang="en-US" sz="2500" dirty="0" err="1"/>
              <a:t>tìm</a:t>
            </a:r>
            <a:r>
              <a:rPr lang="en-US" sz="2500" dirty="0"/>
              <a:t> </a:t>
            </a:r>
            <a:r>
              <a:rPr lang="en-US" sz="2500" dirty="0" err="1"/>
              <a:t>kiếm</a:t>
            </a:r>
            <a:r>
              <a:rPr lang="en-US" sz="2500" dirty="0"/>
              <a:t> </a:t>
            </a:r>
            <a:r>
              <a:rPr lang="en-US" sz="2500" dirty="0" err="1"/>
              <a:t>phần</a:t>
            </a:r>
            <a:r>
              <a:rPr lang="en-US" sz="2500" dirty="0"/>
              <a:t> </a:t>
            </a:r>
            <a:r>
              <a:rPr lang="en-US" sz="2500" dirty="0" err="1"/>
              <a:t>tử</a:t>
            </a:r>
            <a:r>
              <a:rPr lang="en-US" sz="2500" dirty="0"/>
              <a:t>.</a:t>
            </a:r>
          </a:p>
          <a:p>
            <a:pPr marL="731520" indent="-731520"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500" dirty="0"/>
          </a:p>
          <a:p>
            <a:pPr marL="731520" indent="-731520"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500" dirty="0" err="1"/>
              <a:t>Rèn</a:t>
            </a:r>
            <a:r>
              <a:rPr lang="en-US" sz="2500" dirty="0"/>
              <a:t> </a:t>
            </a:r>
            <a:r>
              <a:rPr lang="en-US" sz="2500" dirty="0" err="1"/>
              <a:t>luyện</a:t>
            </a:r>
            <a:r>
              <a:rPr lang="en-US" sz="2500" dirty="0"/>
              <a:t> </a:t>
            </a:r>
            <a:r>
              <a:rPr lang="en-US" sz="2500" dirty="0" err="1"/>
              <a:t>kỹ</a:t>
            </a:r>
            <a:r>
              <a:rPr lang="en-US" sz="2500" dirty="0"/>
              <a:t> </a:t>
            </a:r>
            <a:r>
              <a:rPr lang="en-US" sz="2500" dirty="0" err="1"/>
              <a:t>năng</a:t>
            </a:r>
            <a:r>
              <a:rPr lang="en-US" sz="2500" dirty="0"/>
              <a:t> </a:t>
            </a:r>
            <a:r>
              <a:rPr lang="en-US" sz="2500" i="1" dirty="0" err="1">
                <a:solidFill>
                  <a:srgbClr val="FF0000"/>
                </a:solidFill>
              </a:rPr>
              <a:t>lập</a:t>
            </a:r>
            <a:r>
              <a:rPr lang="en-US" sz="2500" i="1" dirty="0">
                <a:solidFill>
                  <a:srgbClr val="FF0000"/>
                </a:solidFill>
              </a:rPr>
              <a:t> </a:t>
            </a:r>
            <a:r>
              <a:rPr lang="en-US" sz="2500" i="1" dirty="0" err="1">
                <a:solidFill>
                  <a:srgbClr val="FF0000"/>
                </a:solidFill>
              </a:rPr>
              <a:t>trình</a:t>
            </a:r>
            <a:r>
              <a:rPr lang="en-US" sz="2500" i="1" dirty="0">
                <a:solidFill>
                  <a:srgbClr val="FF0000"/>
                </a:solidFill>
              </a:rPr>
              <a:t> </a:t>
            </a:r>
            <a:r>
              <a:rPr lang="en-US" sz="2500" i="1" dirty="0" err="1">
                <a:solidFill>
                  <a:srgbClr val="FF0000"/>
                </a:solidFill>
              </a:rPr>
              <a:t>xếp</a:t>
            </a:r>
            <a:r>
              <a:rPr lang="en-US" sz="2500" i="1" dirty="0">
                <a:solidFill>
                  <a:srgbClr val="FF0000"/>
                </a:solidFill>
              </a:rPr>
              <a:t> </a:t>
            </a:r>
            <a:r>
              <a:rPr lang="en-US" sz="2500" i="1" dirty="0" err="1">
                <a:solidFill>
                  <a:srgbClr val="FF0000"/>
                </a:solidFill>
              </a:rPr>
              <a:t>thứ</a:t>
            </a:r>
            <a:r>
              <a:rPr lang="en-US" sz="2500" i="1" dirty="0">
                <a:solidFill>
                  <a:srgbClr val="FF0000"/>
                </a:solidFill>
              </a:rPr>
              <a:t> </a:t>
            </a:r>
            <a:r>
              <a:rPr lang="en-US" sz="2500" i="1" dirty="0" err="1">
                <a:solidFill>
                  <a:srgbClr val="FF0000"/>
                </a:solidFill>
              </a:rPr>
              <a:t>tự</a:t>
            </a:r>
            <a:r>
              <a:rPr lang="en-US" sz="2500" i="1" dirty="0">
                <a:solidFill>
                  <a:srgbClr val="FF0000"/>
                </a:solidFill>
              </a:rPr>
              <a:t> </a:t>
            </a:r>
            <a:r>
              <a:rPr lang="en-US" sz="2500" dirty="0" err="1"/>
              <a:t>danh</a:t>
            </a:r>
            <a:r>
              <a:rPr lang="en-US" sz="2500" dirty="0"/>
              <a:t> </a:t>
            </a:r>
            <a:r>
              <a:rPr lang="en-US" sz="2500" dirty="0" err="1"/>
              <a:t>sách</a:t>
            </a:r>
            <a:r>
              <a:rPr lang="en-US" sz="2500" dirty="0"/>
              <a:t>, </a:t>
            </a:r>
            <a:r>
              <a:rPr lang="en-US" sz="2500" i="1" dirty="0" err="1">
                <a:solidFill>
                  <a:srgbClr val="FF0000"/>
                </a:solidFill>
              </a:rPr>
              <a:t>tìm</a:t>
            </a:r>
            <a:r>
              <a:rPr lang="en-US" sz="2500" i="1" dirty="0">
                <a:solidFill>
                  <a:srgbClr val="FF0000"/>
                </a:solidFill>
              </a:rPr>
              <a:t> </a:t>
            </a:r>
            <a:r>
              <a:rPr lang="en-US" sz="2500" i="1" dirty="0" err="1">
                <a:solidFill>
                  <a:srgbClr val="FF0000"/>
                </a:solidFill>
              </a:rPr>
              <a:t>kiếm</a:t>
            </a:r>
            <a:r>
              <a:rPr lang="en-US" sz="2500" i="1" dirty="0">
                <a:solidFill>
                  <a:srgbClr val="FF0000"/>
                </a:solidFill>
              </a:rPr>
              <a:t> </a:t>
            </a:r>
            <a:r>
              <a:rPr lang="en-US" sz="2500" i="1" dirty="0" err="1">
                <a:solidFill>
                  <a:srgbClr val="FF0000"/>
                </a:solidFill>
              </a:rPr>
              <a:t>một</a:t>
            </a:r>
            <a:r>
              <a:rPr lang="en-US" sz="2500" i="1" dirty="0">
                <a:solidFill>
                  <a:srgbClr val="FF0000"/>
                </a:solidFill>
              </a:rPr>
              <a:t> </a:t>
            </a:r>
            <a:r>
              <a:rPr lang="en-US" sz="2500" i="1" dirty="0" err="1">
                <a:solidFill>
                  <a:srgbClr val="FF0000"/>
                </a:solidFill>
              </a:rPr>
              <a:t>phần</a:t>
            </a:r>
            <a:r>
              <a:rPr lang="en-US" sz="2500" i="1" dirty="0">
                <a:solidFill>
                  <a:srgbClr val="FF0000"/>
                </a:solidFill>
              </a:rPr>
              <a:t> </a:t>
            </a:r>
            <a:r>
              <a:rPr lang="en-US" sz="2500" i="1" dirty="0" err="1">
                <a:solidFill>
                  <a:srgbClr val="FF0000"/>
                </a:solidFill>
              </a:rPr>
              <a:t>tử</a:t>
            </a:r>
            <a:r>
              <a:rPr lang="en-US" sz="2500" dirty="0"/>
              <a:t> </a:t>
            </a:r>
            <a:r>
              <a:rPr lang="en-US" sz="2500" dirty="0" err="1"/>
              <a:t>trong</a:t>
            </a:r>
            <a:r>
              <a:rPr lang="en-US" sz="2500" dirty="0"/>
              <a:t> </a:t>
            </a:r>
            <a:r>
              <a:rPr lang="en-US" sz="2500" dirty="0" err="1"/>
              <a:t>danh</a:t>
            </a:r>
            <a:r>
              <a:rPr lang="en-US" sz="2500" dirty="0"/>
              <a:t> </a:t>
            </a:r>
            <a:r>
              <a:rPr lang="en-US" sz="2500" dirty="0" err="1"/>
              <a:t>sách</a:t>
            </a:r>
            <a:r>
              <a:rPr lang="en-US" sz="2500" dirty="0"/>
              <a:t>.</a:t>
            </a:r>
          </a:p>
          <a:p>
            <a:pPr marL="731520" indent="-731520"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500" dirty="0"/>
          </a:p>
          <a:p>
            <a:pPr marL="731520" indent="-731520"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khả</a:t>
            </a:r>
            <a:r>
              <a:rPr lang="en-US" sz="2500" dirty="0"/>
              <a:t> </a:t>
            </a:r>
            <a:r>
              <a:rPr lang="en-US" sz="2500" dirty="0" err="1"/>
              <a:t>năng</a:t>
            </a:r>
            <a:r>
              <a:rPr lang="en-US" sz="2500" dirty="0"/>
              <a:t> </a:t>
            </a:r>
            <a:r>
              <a:rPr lang="en-US" sz="2500" dirty="0" err="1"/>
              <a:t>áp</a:t>
            </a:r>
            <a:r>
              <a:rPr lang="en-US" sz="2500" dirty="0"/>
              <a:t> </a:t>
            </a:r>
            <a:r>
              <a:rPr lang="en-US" sz="2500" dirty="0" err="1"/>
              <a:t>dụng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thuật</a:t>
            </a:r>
            <a:r>
              <a:rPr lang="en-US" sz="2500" dirty="0"/>
              <a:t> </a:t>
            </a:r>
            <a:r>
              <a:rPr lang="en-US" sz="2500" dirty="0" err="1"/>
              <a:t>toán</a:t>
            </a:r>
            <a:r>
              <a:rPr lang="en-US" sz="2500" dirty="0"/>
              <a:t> </a:t>
            </a:r>
            <a:r>
              <a:rPr lang="en-US" sz="2500" dirty="0" err="1"/>
              <a:t>xếp</a:t>
            </a:r>
            <a:r>
              <a:rPr lang="en-US" sz="2500" dirty="0"/>
              <a:t> </a:t>
            </a:r>
            <a:r>
              <a:rPr lang="en-US" sz="2500" dirty="0" err="1"/>
              <a:t>thứ</a:t>
            </a:r>
            <a:r>
              <a:rPr lang="en-US" sz="2500" dirty="0"/>
              <a:t> </a:t>
            </a:r>
            <a:r>
              <a:rPr lang="en-US" sz="2500" dirty="0" err="1"/>
              <a:t>tự</a:t>
            </a:r>
            <a:r>
              <a:rPr lang="en-US" sz="2500" dirty="0"/>
              <a:t> </a:t>
            </a:r>
            <a:r>
              <a:rPr lang="en-US" sz="2500" dirty="0" err="1"/>
              <a:t>danh</a:t>
            </a:r>
            <a:r>
              <a:rPr lang="en-US" sz="2500" dirty="0"/>
              <a:t> </a:t>
            </a:r>
            <a:r>
              <a:rPr lang="en-US" sz="2500" dirty="0" err="1"/>
              <a:t>sách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tìm</a:t>
            </a:r>
            <a:r>
              <a:rPr lang="en-US" sz="2500" dirty="0"/>
              <a:t> </a:t>
            </a:r>
            <a:r>
              <a:rPr lang="en-US" sz="2500" dirty="0" err="1"/>
              <a:t>kiếm</a:t>
            </a:r>
            <a:r>
              <a:rPr lang="en-US" sz="2500" dirty="0"/>
              <a:t> </a:t>
            </a:r>
            <a:r>
              <a:rPr lang="en-US" sz="2500" dirty="0" err="1"/>
              <a:t>một</a:t>
            </a:r>
            <a:r>
              <a:rPr lang="en-US" sz="2500" dirty="0"/>
              <a:t> </a:t>
            </a:r>
            <a:r>
              <a:rPr lang="en-US" sz="2500" dirty="0" err="1"/>
              <a:t>phần</a:t>
            </a:r>
            <a:r>
              <a:rPr lang="en-US" sz="2500" dirty="0"/>
              <a:t> </a:t>
            </a:r>
            <a:r>
              <a:rPr lang="en-US" sz="2500" dirty="0" err="1"/>
              <a:t>tử</a:t>
            </a:r>
            <a:r>
              <a:rPr lang="en-US" sz="2500" dirty="0"/>
              <a:t> </a:t>
            </a:r>
            <a:r>
              <a:rPr lang="en-US" sz="2500" dirty="0" err="1"/>
              <a:t>trong</a:t>
            </a:r>
            <a:r>
              <a:rPr lang="en-US" sz="2500" dirty="0"/>
              <a:t> </a:t>
            </a:r>
            <a:r>
              <a:rPr lang="en-US" sz="2500" dirty="0" err="1"/>
              <a:t>danh</a:t>
            </a:r>
            <a:r>
              <a:rPr lang="en-US" sz="2500" dirty="0"/>
              <a:t> </a:t>
            </a:r>
            <a:r>
              <a:rPr lang="en-US" sz="2500" dirty="0" err="1"/>
              <a:t>sách</a:t>
            </a:r>
            <a:r>
              <a:rPr lang="en-US" sz="2500" dirty="0"/>
              <a:t> </a:t>
            </a:r>
            <a:r>
              <a:rPr lang="en-US" sz="2500" dirty="0" err="1"/>
              <a:t>vào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bài</a:t>
            </a:r>
            <a:r>
              <a:rPr lang="en-US" sz="2500" dirty="0"/>
              <a:t> </a:t>
            </a:r>
            <a:r>
              <a:rPr lang="en-US" sz="2500" dirty="0" err="1"/>
              <a:t>toán</a:t>
            </a:r>
            <a:r>
              <a:rPr lang="en-US" sz="2500" dirty="0"/>
              <a:t> </a:t>
            </a:r>
            <a:r>
              <a:rPr lang="en-US" sz="2500" dirty="0" err="1"/>
              <a:t>giải</a:t>
            </a:r>
            <a:r>
              <a:rPr lang="en-US" sz="2500" dirty="0"/>
              <a:t> </a:t>
            </a:r>
            <a:r>
              <a:rPr lang="en-US" sz="2500" dirty="0" err="1"/>
              <a:t>quyết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vấn</a:t>
            </a:r>
            <a:r>
              <a:rPr lang="en-US" sz="2500" dirty="0"/>
              <a:t> </a:t>
            </a:r>
            <a:r>
              <a:rPr lang="en-US" sz="2500" dirty="0" err="1"/>
              <a:t>đề</a:t>
            </a:r>
            <a:r>
              <a:rPr lang="en-US" sz="2500" dirty="0"/>
              <a:t> </a:t>
            </a:r>
            <a:r>
              <a:rPr lang="en-US" sz="2500" dirty="0" err="1"/>
              <a:t>thực</a:t>
            </a:r>
            <a:r>
              <a:rPr lang="en-US" sz="2500" dirty="0"/>
              <a:t> </a:t>
            </a:r>
            <a:r>
              <a:rPr lang="en-US" sz="2500" dirty="0" err="1"/>
              <a:t>tế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825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CDE372-9F18-4293-8732-03ED0B466A14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NỔI BỌT – BUBBLE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38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153" y="1496951"/>
            <a:ext cx="8441881" cy="484249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PH</a:t>
            </a:r>
            <a:r>
              <a:rPr lang="vi-VN" b="1" dirty="0">
                <a:ln/>
                <a:solidFill>
                  <a:schemeClr val="accent4"/>
                </a:solidFill>
              </a:rPr>
              <a:t>Ư</a:t>
            </a:r>
            <a:r>
              <a:rPr lang="en-US" b="1" dirty="0">
                <a:ln/>
                <a:solidFill>
                  <a:schemeClr val="accent4"/>
                </a:solidFill>
              </a:rPr>
              <a:t>ƠNG PHÁP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38244" y="1928999"/>
            <a:ext cx="8075210" cy="134784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a, </a:t>
            </a:r>
            <a:r>
              <a:rPr lang="en-US" sz="2400" dirty="0" err="1"/>
              <a:t>có</a:t>
            </a:r>
            <a:r>
              <a:rPr lang="en-US" sz="2400" dirty="0"/>
              <a:t> n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a[0] </a:t>
            </a:r>
            <a:r>
              <a:rPr lang="en-US" sz="2400" dirty="0" err="1"/>
              <a:t>đến</a:t>
            </a:r>
            <a:r>
              <a:rPr lang="en-US" sz="2400" dirty="0"/>
              <a:t> a[n-1]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 a[0], a[1], a[2], a[3], …, a[n-1]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775479" y="384559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57084" y="384559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71952" y="384090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24939" y="3843165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88660" y="384090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69738" y="384090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03063" y="3840907"/>
            <a:ext cx="1266904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a[n-1]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8312" y="437503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19918" y="437503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34785" y="437034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387772" y="437260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51494" y="437034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95949" y="437034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69448" y="437034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n-1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8245" y="3840907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Phần tử: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14154" y="4394090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Vị trí: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24824" y="5202277"/>
            <a:ext cx="494675" cy="4497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/>
              <a:t>40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73932" y="5202435"/>
            <a:ext cx="494675" cy="4497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/>
              <a:t>60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414193" y="5198530"/>
            <a:ext cx="494675" cy="4497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/>
              <a:t>15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00175" y="5202277"/>
            <a:ext cx="494675" cy="4497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/>
              <a:t>90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041323" y="5202277"/>
            <a:ext cx="494675" cy="4497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/>
              <a:t>20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585602" y="5202277"/>
            <a:ext cx="494675" cy="4497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/>
              <a:t>10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29278" y="5202277"/>
            <a:ext cx="494675" cy="4497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/>
              <a:t>70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25769" y="496534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878057" y="496534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412955" y="497158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950569" y="497313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496149" y="496439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041322" y="496439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585617" y="496534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19753" y="496439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955901" y="5199545"/>
            <a:ext cx="494675" cy="4497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/>
              <a:t>50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069739" y="5557977"/>
            <a:ext cx="49467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n 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931502" y="5231556"/>
            <a:ext cx="355135" cy="43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31</a:t>
            </a:fld>
            <a:endParaRPr lang="en-US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930A6CF6-2297-42F3-BBF3-88586A58C773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NỔI BỌT – BUBBLE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0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7" grpId="0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6" grpId="0"/>
      <p:bldP spid="5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42901" y="1812924"/>
            <a:ext cx="8645978" cy="420687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, so </a:t>
            </a:r>
            <a:r>
              <a:rPr lang="en-US" sz="2400" dirty="0" err="1"/>
              <a:t>sánh</a:t>
            </a:r>
            <a:r>
              <a:rPr lang="en-US" sz="2400" dirty="0"/>
              <a:t> </a:t>
            </a:r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cặp</a:t>
            </a:r>
            <a:r>
              <a:rPr lang="en-US" sz="2400" i="1" dirty="0"/>
              <a:t> </a:t>
            </a:r>
            <a:r>
              <a:rPr lang="en-US" sz="2400" i="1" dirty="0" err="1"/>
              <a:t>phần</a:t>
            </a:r>
            <a:r>
              <a:rPr lang="en-US" sz="2400" i="1" dirty="0"/>
              <a:t> </a:t>
            </a:r>
            <a:r>
              <a:rPr lang="en-US" sz="2400" i="1" dirty="0" err="1"/>
              <a:t>tử</a:t>
            </a:r>
            <a:r>
              <a:rPr lang="en-US" sz="2400" i="1" dirty="0"/>
              <a:t> </a:t>
            </a:r>
            <a:r>
              <a:rPr lang="en-US" sz="2400" i="1" dirty="0" err="1"/>
              <a:t>kế</a:t>
            </a:r>
            <a:r>
              <a:rPr lang="en-US" sz="2400" i="1" dirty="0"/>
              <a:t> </a:t>
            </a:r>
            <a:r>
              <a:rPr lang="en-US" sz="2400" i="1" dirty="0" err="1"/>
              <a:t>nhau</a:t>
            </a:r>
            <a:r>
              <a:rPr lang="en-US" sz="2400" i="1" dirty="0"/>
              <a:t>.</a:t>
            </a:r>
            <a:r>
              <a:rPr lang="en-US" sz="2400" dirty="0"/>
              <a:t> </a:t>
            </a:r>
            <a:r>
              <a:rPr lang="en-US" sz="2400" dirty="0" err="1"/>
              <a:t>Hoán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đứng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so </a:t>
            </a:r>
            <a:r>
              <a:rPr lang="en-US" sz="2400" dirty="0" err="1"/>
              <a:t>sánh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đưa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dãy</a:t>
            </a:r>
            <a:r>
              <a:rPr lang="en-US" sz="2400" dirty="0"/>
              <a:t>. Sau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xét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i="1" dirty="0" err="1"/>
              <a:t>phần</a:t>
            </a:r>
            <a:r>
              <a:rPr lang="en-US" sz="2400" i="1" dirty="0"/>
              <a:t> </a:t>
            </a:r>
            <a:r>
              <a:rPr lang="en-US" sz="2400" i="1" dirty="0" err="1"/>
              <a:t>tử</a:t>
            </a:r>
            <a:r>
              <a:rPr lang="en-US" sz="2400" i="1" dirty="0"/>
              <a:t> </a:t>
            </a:r>
            <a:r>
              <a:rPr lang="en-US" sz="2400" i="1" dirty="0" err="1"/>
              <a:t>nhỏ</a:t>
            </a:r>
            <a:r>
              <a:rPr lang="en-US" sz="2400" i="1" dirty="0"/>
              <a:t> </a:t>
            </a:r>
            <a:r>
              <a:rPr lang="en-US" sz="2400" i="1" dirty="0" err="1"/>
              <a:t>nhất</a:t>
            </a:r>
            <a:r>
              <a:rPr lang="en-US" sz="2400" i="1" dirty="0"/>
              <a:t> </a:t>
            </a:r>
            <a:r>
              <a:rPr lang="en-US" sz="2400" i="1" dirty="0" err="1"/>
              <a:t>này</a:t>
            </a:r>
            <a:r>
              <a:rPr lang="en-US" sz="2400" dirty="0"/>
              <a:t> ở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, ở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dãy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xét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32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55123C-D1AE-494B-9CD9-BE06F5391126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NỔI BỌT – BUBBLE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2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08621"/>
            <a:ext cx="8327384" cy="476208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THUẬT TOÁN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33</a:t>
            </a:fld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9B0B6D3-C996-49E6-B318-748410782C68}"/>
              </a:ext>
            </a:extLst>
          </p:cNvPr>
          <p:cNvSpPr txBox="1">
            <a:spLocks/>
          </p:cNvSpPr>
          <p:nvPr/>
        </p:nvSpPr>
        <p:spPr>
          <a:xfrm>
            <a:off x="754942" y="2120900"/>
            <a:ext cx="8201092" cy="36984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b="1" u="sng" dirty="0" err="1"/>
              <a:t>Bước</a:t>
            </a:r>
            <a:r>
              <a:rPr lang="en-US" sz="2100" b="1" u="sng" dirty="0"/>
              <a:t> 1: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=0; </a:t>
            </a:r>
            <a:endParaRPr lang="en-US" sz="2100" b="1" u="sng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b="1" u="sng" dirty="0" err="1"/>
              <a:t>Bước</a:t>
            </a:r>
            <a:r>
              <a:rPr lang="en-US" sz="2100" b="1" u="sng" dirty="0"/>
              <a:t> 2:</a:t>
            </a:r>
            <a:r>
              <a:rPr lang="en-US" sz="2100" dirty="0"/>
              <a:t> j = n-1; // </a:t>
            </a:r>
            <a:r>
              <a:rPr lang="en-US" sz="2100" dirty="0" err="1"/>
              <a:t>Bắt</a:t>
            </a:r>
            <a:r>
              <a:rPr lang="en-US" sz="2100" dirty="0"/>
              <a:t> </a:t>
            </a:r>
            <a:r>
              <a:rPr lang="en-US" sz="2100" dirty="0" err="1"/>
              <a:t>đầu</a:t>
            </a:r>
            <a:r>
              <a:rPr lang="en-US" sz="2100" dirty="0"/>
              <a:t> </a:t>
            </a:r>
            <a:r>
              <a:rPr lang="en-US" sz="2100" dirty="0" err="1"/>
              <a:t>từ</a:t>
            </a:r>
            <a:r>
              <a:rPr lang="en-US" sz="2100" dirty="0"/>
              <a:t> </a:t>
            </a:r>
            <a:r>
              <a:rPr lang="en-US" sz="2100" dirty="0" err="1"/>
              <a:t>vị</a:t>
            </a:r>
            <a:r>
              <a:rPr lang="en-US" sz="2100" dirty="0"/>
              <a:t> </a:t>
            </a:r>
            <a:r>
              <a:rPr lang="en-US" sz="2100" dirty="0" err="1"/>
              <a:t>trí</a:t>
            </a:r>
            <a:r>
              <a:rPr lang="en-US" sz="2100" dirty="0"/>
              <a:t> </a:t>
            </a:r>
            <a:r>
              <a:rPr lang="en-US" sz="2100" dirty="0" err="1"/>
              <a:t>cuối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endParaRPr lang="en-US" sz="21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dirty="0"/>
              <a:t>	</a:t>
            </a:r>
            <a:r>
              <a:rPr lang="en-US" sz="2100" dirty="0" err="1"/>
              <a:t>Lặp</a:t>
            </a:r>
            <a:r>
              <a:rPr lang="en-US" sz="2100" dirty="0"/>
              <a:t> </a:t>
            </a:r>
            <a:r>
              <a:rPr lang="en-US" sz="2100" dirty="0" err="1"/>
              <a:t>lại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khi</a:t>
            </a:r>
            <a:r>
              <a:rPr lang="en-US" sz="2100" dirty="0"/>
              <a:t> (j&gt;</a:t>
            </a:r>
            <a:r>
              <a:rPr lang="en-US" sz="2100" dirty="0" err="1"/>
              <a:t>i</a:t>
            </a:r>
            <a:r>
              <a:rPr lang="en-US" sz="2100" dirty="0"/>
              <a:t>):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dirty="0"/>
              <a:t>		</a:t>
            </a:r>
            <a:r>
              <a:rPr lang="en-US" sz="2100" dirty="0" err="1"/>
              <a:t>Nếu</a:t>
            </a:r>
            <a:r>
              <a:rPr lang="en-US" sz="2100" dirty="0"/>
              <a:t> a[j] &lt; a[j-1]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dirty="0"/>
              <a:t>			swap(a[j],a[j-1]);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b="1" u="sng" dirty="0" err="1"/>
              <a:t>Bước</a:t>
            </a:r>
            <a:r>
              <a:rPr lang="en-US" sz="2100" b="1" u="sng" dirty="0"/>
              <a:t> 3: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++;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dirty="0"/>
              <a:t>	</a:t>
            </a: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&lt;n-1: </a:t>
            </a:r>
            <a:r>
              <a:rPr lang="en-US" sz="2100" dirty="0" err="1"/>
              <a:t>lặp</a:t>
            </a:r>
            <a:r>
              <a:rPr lang="en-US" sz="2100" dirty="0"/>
              <a:t> </a:t>
            </a:r>
            <a:r>
              <a:rPr lang="en-US" sz="2100" dirty="0" err="1"/>
              <a:t>lại</a:t>
            </a:r>
            <a:r>
              <a:rPr lang="en-US" sz="2100" dirty="0"/>
              <a:t> b</a:t>
            </a:r>
            <a:r>
              <a:rPr lang="vi-VN" sz="2100" dirty="0"/>
              <a:t>ư</a:t>
            </a:r>
            <a:r>
              <a:rPr lang="en-US" sz="2100" dirty="0" err="1"/>
              <a:t>ớc</a:t>
            </a:r>
            <a:r>
              <a:rPr lang="en-US" sz="2100" dirty="0"/>
              <a:t> 2.</a:t>
            </a:r>
            <a:endParaRPr lang="en-US" sz="2400" dirty="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sz="2400" dirty="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sz="2400" dirty="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651F99-A440-4469-800C-4114BAC13C15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NỔI BỌT – BUBBLE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93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630" y="1981200"/>
            <a:ext cx="8960370" cy="99417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VÍ DỤ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357" y="3057442"/>
            <a:ext cx="8075210" cy="131256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sz="2400" dirty="0"/>
              <a:t>Cho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a[]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473592" y="408821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8" name="Rectangle 7"/>
          <p:cNvSpPr/>
          <p:nvPr/>
        </p:nvSpPr>
        <p:spPr>
          <a:xfrm>
            <a:off x="1655197" y="408821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0065" y="4083525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23052" y="4085783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86773" y="4083525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67851" y="4083525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96351" y="4083525"/>
            <a:ext cx="1266904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36425" y="461765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18031" y="461765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32898" y="461296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85885" y="461522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49607" y="461296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94062" y="461296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62736" y="461296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6358" y="4083525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Phần tử: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2267" y="4636708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Vị trí: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34</a:t>
            </a:fld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2A16664-5FE2-4528-A1F5-024D1A492F92}"/>
              </a:ext>
            </a:extLst>
          </p:cNvPr>
          <p:cNvSpPr/>
          <p:nvPr/>
        </p:nvSpPr>
        <p:spPr>
          <a:xfrm>
            <a:off x="7396870" y="4107271"/>
            <a:ext cx="1266904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76AF4A-5F59-4201-A5EF-60EDE91BC410}"/>
              </a:ext>
            </a:extLst>
          </p:cNvPr>
          <p:cNvSpPr/>
          <p:nvPr/>
        </p:nvSpPr>
        <p:spPr>
          <a:xfrm>
            <a:off x="7663255" y="4636708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886A657-FDB1-42AC-A1FB-8D61EB417F6A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NỔI BỌT – BUBBLE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35" grpId="0"/>
      <p:bldP spid="36" grpId="0"/>
      <p:bldP spid="41" grpId="0"/>
      <p:bldP spid="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55377" y="159043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04484" y="159059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44745" y="1586686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30727" y="159043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71876" y="159043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716154" y="159043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259831" y="159043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6322" y="135350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08610" y="135350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43508" y="135974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81122" y="136128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26702" y="135255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71875" y="135255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16170" y="135350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250306" y="135255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86454" y="158770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05701" y="1295400"/>
            <a:ext cx="49467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6260" y="1524942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C7FD2B-99E2-43CA-86EA-1DC7CA7FE52A}"/>
              </a:ext>
            </a:extLst>
          </p:cNvPr>
          <p:cNvSpPr/>
          <p:nvPr/>
        </p:nvSpPr>
        <p:spPr>
          <a:xfrm>
            <a:off x="5085698" y="1450094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7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a[j] </a:t>
            </a:r>
            <a:r>
              <a:rPr lang="en-US" sz="1500" dirty="0" err="1">
                <a:solidFill>
                  <a:schemeClr val="tx1"/>
                </a:solidFill>
              </a:rPr>
              <a:t>lớn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a[j-1]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không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r>
              <a:rPr lang="en-US" sz="1500" dirty="0">
                <a:solidFill>
                  <a:schemeClr val="tx1"/>
                </a:solidFill>
              </a:rPr>
              <a:t>.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9E2ADF-1023-4616-9472-B621A09682AD}"/>
              </a:ext>
            </a:extLst>
          </p:cNvPr>
          <p:cNvSpPr/>
          <p:nvPr/>
        </p:nvSpPr>
        <p:spPr>
          <a:xfrm>
            <a:off x="4176742" y="1378107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1412AD-3E19-474E-8602-0C773521EF2D}"/>
              </a:ext>
            </a:extLst>
          </p:cNvPr>
          <p:cNvSpPr/>
          <p:nvPr/>
        </p:nvSpPr>
        <p:spPr>
          <a:xfrm>
            <a:off x="461841" y="204363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CB5BD1-B569-425C-AB48-BA5E0EB37443}"/>
              </a:ext>
            </a:extLst>
          </p:cNvPr>
          <p:cNvSpPr/>
          <p:nvPr/>
        </p:nvSpPr>
        <p:spPr>
          <a:xfrm>
            <a:off x="1010948" y="2043797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D70595-FF27-40CD-A42D-C6294DE6B468}"/>
              </a:ext>
            </a:extLst>
          </p:cNvPr>
          <p:cNvSpPr/>
          <p:nvPr/>
        </p:nvSpPr>
        <p:spPr>
          <a:xfrm>
            <a:off x="1551209" y="203989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1D4E35-8111-46EE-9D29-A79EFFFAFF12}"/>
              </a:ext>
            </a:extLst>
          </p:cNvPr>
          <p:cNvSpPr/>
          <p:nvPr/>
        </p:nvSpPr>
        <p:spPr>
          <a:xfrm>
            <a:off x="2637191" y="204363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BAA54-2203-4611-A52C-EDA4D9B321F2}"/>
              </a:ext>
            </a:extLst>
          </p:cNvPr>
          <p:cNvSpPr/>
          <p:nvPr/>
        </p:nvSpPr>
        <p:spPr>
          <a:xfrm>
            <a:off x="3178339" y="204363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591AE4-FAD8-4D07-983D-D72E3147B218}"/>
              </a:ext>
            </a:extLst>
          </p:cNvPr>
          <p:cNvSpPr/>
          <p:nvPr/>
        </p:nvSpPr>
        <p:spPr>
          <a:xfrm>
            <a:off x="3722618" y="204363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8E0F8A0-AEEB-4B78-A7FE-3183228936E2}"/>
              </a:ext>
            </a:extLst>
          </p:cNvPr>
          <p:cNvSpPr/>
          <p:nvPr/>
        </p:nvSpPr>
        <p:spPr>
          <a:xfrm>
            <a:off x="4266294" y="204363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8F9440F-41EE-4D55-B128-96FCEDD316AF}"/>
              </a:ext>
            </a:extLst>
          </p:cNvPr>
          <p:cNvSpPr/>
          <p:nvPr/>
        </p:nvSpPr>
        <p:spPr>
          <a:xfrm>
            <a:off x="462786" y="185025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7614265-2DE2-405C-A98C-EDA5190439B3}"/>
              </a:ext>
            </a:extLst>
          </p:cNvPr>
          <p:cNvSpPr/>
          <p:nvPr/>
        </p:nvSpPr>
        <p:spPr>
          <a:xfrm>
            <a:off x="1015073" y="185025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C203CB-290A-46F1-8120-0ED5B695CA9A}"/>
              </a:ext>
            </a:extLst>
          </p:cNvPr>
          <p:cNvSpPr/>
          <p:nvPr/>
        </p:nvSpPr>
        <p:spPr>
          <a:xfrm>
            <a:off x="1549972" y="185648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5C10945-0F50-4B76-8447-2D0A7819076B}"/>
              </a:ext>
            </a:extLst>
          </p:cNvPr>
          <p:cNvSpPr/>
          <p:nvPr/>
        </p:nvSpPr>
        <p:spPr>
          <a:xfrm>
            <a:off x="2087586" y="185803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4B5115F-D8DE-482A-A74B-1A1FD8A39211}"/>
              </a:ext>
            </a:extLst>
          </p:cNvPr>
          <p:cNvSpPr/>
          <p:nvPr/>
        </p:nvSpPr>
        <p:spPr>
          <a:xfrm>
            <a:off x="2633165" y="184929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6B5C2F-0919-4BD8-9F0B-CB9F354890DA}"/>
              </a:ext>
            </a:extLst>
          </p:cNvPr>
          <p:cNvSpPr/>
          <p:nvPr/>
        </p:nvSpPr>
        <p:spPr>
          <a:xfrm>
            <a:off x="3106150" y="184929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B2C5DBF-4097-4BF7-AEE4-24BA9D3806A5}"/>
              </a:ext>
            </a:extLst>
          </p:cNvPr>
          <p:cNvSpPr/>
          <p:nvPr/>
        </p:nvSpPr>
        <p:spPr>
          <a:xfrm>
            <a:off x="3801215" y="185025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922FBD-665E-4DF5-82CB-F952C2609618}"/>
              </a:ext>
            </a:extLst>
          </p:cNvPr>
          <p:cNvSpPr/>
          <p:nvPr/>
        </p:nvSpPr>
        <p:spPr>
          <a:xfrm>
            <a:off x="4256770" y="184929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3966B80-81F6-4FEE-A00E-19091B0CEBDC}"/>
              </a:ext>
            </a:extLst>
          </p:cNvPr>
          <p:cNvSpPr/>
          <p:nvPr/>
        </p:nvSpPr>
        <p:spPr>
          <a:xfrm>
            <a:off x="2092917" y="2040907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4A7518-5819-443C-B835-F80B5FC32DBC}"/>
              </a:ext>
            </a:extLst>
          </p:cNvPr>
          <p:cNvSpPr/>
          <p:nvPr/>
        </p:nvSpPr>
        <p:spPr>
          <a:xfrm>
            <a:off x="92724" y="1978147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4FFA6F9-E385-4B1B-8229-369A6F0FCAD0}"/>
              </a:ext>
            </a:extLst>
          </p:cNvPr>
          <p:cNvSpPr/>
          <p:nvPr/>
        </p:nvSpPr>
        <p:spPr>
          <a:xfrm>
            <a:off x="5096382" y="2075663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6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a[6] </a:t>
            </a:r>
            <a:r>
              <a:rPr lang="en-US" sz="1500" dirty="0" err="1">
                <a:solidFill>
                  <a:schemeClr val="tx1"/>
                </a:solidFill>
              </a:rPr>
              <a:t>nhỏ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a[5]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giữa</a:t>
            </a:r>
            <a:r>
              <a:rPr lang="en-US" sz="1500" dirty="0">
                <a:solidFill>
                  <a:schemeClr val="tx1"/>
                </a:solidFill>
              </a:rPr>
              <a:t> a[6] </a:t>
            </a:r>
            <a:r>
              <a:rPr lang="en-US" sz="1500" dirty="0" err="1">
                <a:solidFill>
                  <a:schemeClr val="tx1"/>
                </a:solidFill>
              </a:rPr>
              <a:t>và</a:t>
            </a:r>
            <a:r>
              <a:rPr lang="en-US" sz="1500" dirty="0">
                <a:solidFill>
                  <a:schemeClr val="tx1"/>
                </a:solidFill>
              </a:rPr>
              <a:t> a[5]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7D1087-93AA-4252-9576-33AC892EC3AF}"/>
              </a:ext>
            </a:extLst>
          </p:cNvPr>
          <p:cNvSpPr/>
          <p:nvPr/>
        </p:nvSpPr>
        <p:spPr>
          <a:xfrm>
            <a:off x="3650337" y="1896417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A180FF6-9D1E-4806-920D-29ED5E794648}"/>
              </a:ext>
            </a:extLst>
          </p:cNvPr>
          <p:cNvSpPr/>
          <p:nvPr/>
        </p:nvSpPr>
        <p:spPr>
          <a:xfrm>
            <a:off x="461840" y="229932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CB2BA2-8D65-48B5-9798-288841442BE1}"/>
              </a:ext>
            </a:extLst>
          </p:cNvPr>
          <p:cNvSpPr/>
          <p:nvPr/>
        </p:nvSpPr>
        <p:spPr>
          <a:xfrm>
            <a:off x="1010947" y="2299486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02B6BB8-5704-4E25-8BAD-559A4DC8A562}"/>
              </a:ext>
            </a:extLst>
          </p:cNvPr>
          <p:cNvSpPr/>
          <p:nvPr/>
        </p:nvSpPr>
        <p:spPr>
          <a:xfrm>
            <a:off x="1551208" y="229558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57FE0D7-0448-4F19-8981-B465C73D3C1B}"/>
              </a:ext>
            </a:extLst>
          </p:cNvPr>
          <p:cNvSpPr/>
          <p:nvPr/>
        </p:nvSpPr>
        <p:spPr>
          <a:xfrm>
            <a:off x="2637190" y="229932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5B1E4CB-C74F-4891-A892-A04F96B77E00}"/>
              </a:ext>
            </a:extLst>
          </p:cNvPr>
          <p:cNvSpPr/>
          <p:nvPr/>
        </p:nvSpPr>
        <p:spPr>
          <a:xfrm>
            <a:off x="3178338" y="229932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5D1741D-3882-480B-B742-43101E0C36A4}"/>
              </a:ext>
            </a:extLst>
          </p:cNvPr>
          <p:cNvSpPr/>
          <p:nvPr/>
        </p:nvSpPr>
        <p:spPr>
          <a:xfrm>
            <a:off x="3722617" y="229932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FB79EEC-C963-4AAB-9493-1A3AF095C2AA}"/>
              </a:ext>
            </a:extLst>
          </p:cNvPr>
          <p:cNvSpPr/>
          <p:nvPr/>
        </p:nvSpPr>
        <p:spPr>
          <a:xfrm>
            <a:off x="4266294" y="229932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7A91C96-9242-41DA-9C84-2A03D312D884}"/>
              </a:ext>
            </a:extLst>
          </p:cNvPr>
          <p:cNvSpPr/>
          <p:nvPr/>
        </p:nvSpPr>
        <p:spPr>
          <a:xfrm>
            <a:off x="2092917" y="2296596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D28314D-AEDE-4DE2-BE11-3F65DF82C546}"/>
              </a:ext>
            </a:extLst>
          </p:cNvPr>
          <p:cNvSpPr/>
          <p:nvPr/>
        </p:nvSpPr>
        <p:spPr>
          <a:xfrm>
            <a:off x="461841" y="274976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B123BA-3A48-4F65-98EE-1CA0E281DE42}"/>
              </a:ext>
            </a:extLst>
          </p:cNvPr>
          <p:cNvSpPr/>
          <p:nvPr/>
        </p:nvSpPr>
        <p:spPr>
          <a:xfrm>
            <a:off x="1010948" y="274992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26EED3B-5EEA-4100-AA20-0EF723F30BAF}"/>
              </a:ext>
            </a:extLst>
          </p:cNvPr>
          <p:cNvSpPr/>
          <p:nvPr/>
        </p:nvSpPr>
        <p:spPr>
          <a:xfrm>
            <a:off x="1551209" y="2746016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B673FD3-1797-4D41-A764-8DAECCA920CA}"/>
              </a:ext>
            </a:extLst>
          </p:cNvPr>
          <p:cNvSpPr/>
          <p:nvPr/>
        </p:nvSpPr>
        <p:spPr>
          <a:xfrm>
            <a:off x="2637191" y="274976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8ADBBF7-F95D-4C1C-9EAC-4B3FE8F7A8AB}"/>
              </a:ext>
            </a:extLst>
          </p:cNvPr>
          <p:cNvSpPr/>
          <p:nvPr/>
        </p:nvSpPr>
        <p:spPr>
          <a:xfrm>
            <a:off x="3178339" y="274976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1E0BA2B-E0E7-47F1-8BA4-8CC201635227}"/>
              </a:ext>
            </a:extLst>
          </p:cNvPr>
          <p:cNvSpPr/>
          <p:nvPr/>
        </p:nvSpPr>
        <p:spPr>
          <a:xfrm>
            <a:off x="3722618" y="274976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D4D414C-F4BB-4947-94ED-4A9788864393}"/>
              </a:ext>
            </a:extLst>
          </p:cNvPr>
          <p:cNvSpPr/>
          <p:nvPr/>
        </p:nvSpPr>
        <p:spPr>
          <a:xfrm>
            <a:off x="4266294" y="274976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18CA52A-5B77-4998-B8CB-745C1216B60A}"/>
              </a:ext>
            </a:extLst>
          </p:cNvPr>
          <p:cNvSpPr/>
          <p:nvPr/>
        </p:nvSpPr>
        <p:spPr>
          <a:xfrm>
            <a:off x="462786" y="255637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E6E7565-DD1D-4DFE-8273-FDE93CED8AD2}"/>
              </a:ext>
            </a:extLst>
          </p:cNvPr>
          <p:cNvSpPr/>
          <p:nvPr/>
        </p:nvSpPr>
        <p:spPr>
          <a:xfrm>
            <a:off x="1015073" y="255637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6E9E52-D1D2-48AA-89B0-C38E023B0DCC}"/>
              </a:ext>
            </a:extLst>
          </p:cNvPr>
          <p:cNvSpPr/>
          <p:nvPr/>
        </p:nvSpPr>
        <p:spPr>
          <a:xfrm>
            <a:off x="1549972" y="256261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B8F2DC6-DD78-4413-8870-F1448DB72929}"/>
              </a:ext>
            </a:extLst>
          </p:cNvPr>
          <p:cNvSpPr/>
          <p:nvPr/>
        </p:nvSpPr>
        <p:spPr>
          <a:xfrm>
            <a:off x="2087586" y="256415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1330A50-CB6F-4632-AD09-5CC1EE19BB78}"/>
              </a:ext>
            </a:extLst>
          </p:cNvPr>
          <p:cNvSpPr/>
          <p:nvPr/>
        </p:nvSpPr>
        <p:spPr>
          <a:xfrm>
            <a:off x="2633165" y="255542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B770C07-3EB9-42AB-92A8-32C645A30FA8}"/>
              </a:ext>
            </a:extLst>
          </p:cNvPr>
          <p:cNvSpPr/>
          <p:nvPr/>
        </p:nvSpPr>
        <p:spPr>
          <a:xfrm>
            <a:off x="3165838" y="256613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1D13E00-294D-4BEC-ACA0-90B39D62BA19}"/>
              </a:ext>
            </a:extLst>
          </p:cNvPr>
          <p:cNvSpPr/>
          <p:nvPr/>
        </p:nvSpPr>
        <p:spPr>
          <a:xfrm>
            <a:off x="3722634" y="255637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9C68A22-D117-42CD-B969-78FCD1E6B633}"/>
              </a:ext>
            </a:extLst>
          </p:cNvPr>
          <p:cNvSpPr/>
          <p:nvPr/>
        </p:nvSpPr>
        <p:spPr>
          <a:xfrm>
            <a:off x="4256770" y="255542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EEF5E0-0E16-4B11-9F9E-4D9A6E5FF0B3}"/>
              </a:ext>
            </a:extLst>
          </p:cNvPr>
          <p:cNvSpPr/>
          <p:nvPr/>
        </p:nvSpPr>
        <p:spPr>
          <a:xfrm>
            <a:off x="2092917" y="274703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B4CCDB7-6852-49AF-B1B2-074DF8DC9CC6}"/>
              </a:ext>
            </a:extLst>
          </p:cNvPr>
          <p:cNvSpPr/>
          <p:nvPr/>
        </p:nvSpPr>
        <p:spPr>
          <a:xfrm>
            <a:off x="92724" y="2684272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F7FCDBB-B78C-42BA-9498-D4526F8BA1FC}"/>
              </a:ext>
            </a:extLst>
          </p:cNvPr>
          <p:cNvSpPr/>
          <p:nvPr/>
        </p:nvSpPr>
        <p:spPr>
          <a:xfrm>
            <a:off x="5096382" y="2818527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5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a[5] </a:t>
            </a:r>
            <a:r>
              <a:rPr lang="en-US" sz="1500" dirty="0" err="1">
                <a:solidFill>
                  <a:schemeClr val="tx1"/>
                </a:solidFill>
              </a:rPr>
              <a:t>nhỏ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a[4]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giữa</a:t>
            </a:r>
            <a:r>
              <a:rPr lang="en-US" sz="1500" dirty="0">
                <a:solidFill>
                  <a:schemeClr val="tx1"/>
                </a:solidFill>
              </a:rPr>
              <a:t> a[5] </a:t>
            </a:r>
            <a:r>
              <a:rPr lang="en-US" sz="1500" dirty="0" err="1">
                <a:solidFill>
                  <a:schemeClr val="tx1"/>
                </a:solidFill>
              </a:rPr>
              <a:t>và</a:t>
            </a:r>
            <a:r>
              <a:rPr lang="en-US" sz="1500" dirty="0">
                <a:solidFill>
                  <a:schemeClr val="tx1"/>
                </a:solidFill>
              </a:rPr>
              <a:t> a[4]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A447445-6465-43AC-894B-6900D99C6265}"/>
              </a:ext>
            </a:extLst>
          </p:cNvPr>
          <p:cNvSpPr/>
          <p:nvPr/>
        </p:nvSpPr>
        <p:spPr>
          <a:xfrm>
            <a:off x="3127840" y="2592242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AB242B-01A3-4888-96EA-0B970218567B}"/>
              </a:ext>
            </a:extLst>
          </p:cNvPr>
          <p:cNvSpPr/>
          <p:nvPr/>
        </p:nvSpPr>
        <p:spPr>
          <a:xfrm>
            <a:off x="461840" y="3005453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8C78FB8-251C-4210-877B-E94F38A4E005}"/>
              </a:ext>
            </a:extLst>
          </p:cNvPr>
          <p:cNvSpPr/>
          <p:nvPr/>
        </p:nvSpPr>
        <p:spPr>
          <a:xfrm>
            <a:off x="1010947" y="300561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68A67A-C67A-4954-BC8F-C8D31B22A32B}"/>
              </a:ext>
            </a:extLst>
          </p:cNvPr>
          <p:cNvSpPr/>
          <p:nvPr/>
        </p:nvSpPr>
        <p:spPr>
          <a:xfrm>
            <a:off x="1551208" y="3001705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0A30976-049C-43AD-AEC6-D0EB93DEEF22}"/>
              </a:ext>
            </a:extLst>
          </p:cNvPr>
          <p:cNvSpPr/>
          <p:nvPr/>
        </p:nvSpPr>
        <p:spPr>
          <a:xfrm>
            <a:off x="2637190" y="3005453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50C5660-8032-4EBC-BDCE-5A64F5B54981}"/>
              </a:ext>
            </a:extLst>
          </p:cNvPr>
          <p:cNvSpPr/>
          <p:nvPr/>
        </p:nvSpPr>
        <p:spPr>
          <a:xfrm>
            <a:off x="3178338" y="3005453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65095B8-0BB2-49D3-AD72-7C749BFC4EEC}"/>
              </a:ext>
            </a:extLst>
          </p:cNvPr>
          <p:cNvSpPr/>
          <p:nvPr/>
        </p:nvSpPr>
        <p:spPr>
          <a:xfrm>
            <a:off x="3722617" y="3005453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874150A-CBF3-4501-9F38-19225DDCC26B}"/>
              </a:ext>
            </a:extLst>
          </p:cNvPr>
          <p:cNvSpPr/>
          <p:nvPr/>
        </p:nvSpPr>
        <p:spPr>
          <a:xfrm>
            <a:off x="4266294" y="3005453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34B4C55-11C6-47E0-A488-615A9C4856C7}"/>
              </a:ext>
            </a:extLst>
          </p:cNvPr>
          <p:cNvSpPr/>
          <p:nvPr/>
        </p:nvSpPr>
        <p:spPr>
          <a:xfrm>
            <a:off x="2092917" y="300272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0356F4C-BCAC-49AC-BC9D-36271C2CB6C7}"/>
              </a:ext>
            </a:extLst>
          </p:cNvPr>
          <p:cNvSpPr/>
          <p:nvPr/>
        </p:nvSpPr>
        <p:spPr>
          <a:xfrm>
            <a:off x="437100" y="349278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BB1735C-571E-487F-A4FB-0D03403B8E98}"/>
              </a:ext>
            </a:extLst>
          </p:cNvPr>
          <p:cNvSpPr/>
          <p:nvPr/>
        </p:nvSpPr>
        <p:spPr>
          <a:xfrm>
            <a:off x="986208" y="349293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212BA41-3095-4505-B1F9-D479311BE4B3}"/>
              </a:ext>
            </a:extLst>
          </p:cNvPr>
          <p:cNvSpPr/>
          <p:nvPr/>
        </p:nvSpPr>
        <p:spPr>
          <a:xfrm>
            <a:off x="1526469" y="3489033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7A02E-0614-48B5-A574-D2EFFF28943F}"/>
              </a:ext>
            </a:extLst>
          </p:cNvPr>
          <p:cNvSpPr/>
          <p:nvPr/>
        </p:nvSpPr>
        <p:spPr>
          <a:xfrm>
            <a:off x="2612451" y="349278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1745FFE-092D-4516-85AB-C0FFA8E31174}"/>
              </a:ext>
            </a:extLst>
          </p:cNvPr>
          <p:cNvSpPr/>
          <p:nvPr/>
        </p:nvSpPr>
        <p:spPr>
          <a:xfrm>
            <a:off x="3153599" y="349278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18F6B86-90B5-47A9-8F70-DFEBA8435222}"/>
              </a:ext>
            </a:extLst>
          </p:cNvPr>
          <p:cNvSpPr/>
          <p:nvPr/>
        </p:nvSpPr>
        <p:spPr>
          <a:xfrm>
            <a:off x="3697878" y="349278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913C41C-44E9-436A-944D-E9E91047E729}"/>
              </a:ext>
            </a:extLst>
          </p:cNvPr>
          <p:cNvSpPr/>
          <p:nvPr/>
        </p:nvSpPr>
        <p:spPr>
          <a:xfrm>
            <a:off x="4241554" y="349278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956E30-D5ED-4837-A5A8-D92A4ED2788B}"/>
              </a:ext>
            </a:extLst>
          </p:cNvPr>
          <p:cNvSpPr/>
          <p:nvPr/>
        </p:nvSpPr>
        <p:spPr>
          <a:xfrm>
            <a:off x="438046" y="328850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3BE90D7-F99D-4E22-A405-A86E45360BA7}"/>
              </a:ext>
            </a:extLst>
          </p:cNvPr>
          <p:cNvSpPr/>
          <p:nvPr/>
        </p:nvSpPr>
        <p:spPr>
          <a:xfrm>
            <a:off x="990333" y="328850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BE9D3B6-9C3F-49B7-934B-16F407DD17E9}"/>
              </a:ext>
            </a:extLst>
          </p:cNvPr>
          <p:cNvSpPr/>
          <p:nvPr/>
        </p:nvSpPr>
        <p:spPr>
          <a:xfrm>
            <a:off x="1525231" y="329474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127EE3F-DC60-4E4C-8965-1070DA8BA992}"/>
              </a:ext>
            </a:extLst>
          </p:cNvPr>
          <p:cNvSpPr/>
          <p:nvPr/>
        </p:nvSpPr>
        <p:spPr>
          <a:xfrm>
            <a:off x="2011855" y="329620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14F6557-9B25-4220-81BA-0FDB36C85018}"/>
              </a:ext>
            </a:extLst>
          </p:cNvPr>
          <p:cNvSpPr/>
          <p:nvPr/>
        </p:nvSpPr>
        <p:spPr>
          <a:xfrm>
            <a:off x="2551873" y="329469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DE8E024-0617-4459-9F82-DB2D9EA8A640}"/>
              </a:ext>
            </a:extLst>
          </p:cNvPr>
          <p:cNvSpPr/>
          <p:nvPr/>
        </p:nvSpPr>
        <p:spPr>
          <a:xfrm>
            <a:off x="3153598" y="328755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0AE63F5-3032-4D2C-8086-40413004537C}"/>
              </a:ext>
            </a:extLst>
          </p:cNvPr>
          <p:cNvSpPr/>
          <p:nvPr/>
        </p:nvSpPr>
        <p:spPr>
          <a:xfrm>
            <a:off x="3697894" y="328850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3D60FDB-009E-410C-95D1-F1FC421C3E15}"/>
              </a:ext>
            </a:extLst>
          </p:cNvPr>
          <p:cNvSpPr/>
          <p:nvPr/>
        </p:nvSpPr>
        <p:spPr>
          <a:xfrm>
            <a:off x="4232029" y="328755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52EE6B5-7BF6-420B-A9ED-18F6BF803F45}"/>
              </a:ext>
            </a:extLst>
          </p:cNvPr>
          <p:cNvSpPr/>
          <p:nvPr/>
        </p:nvSpPr>
        <p:spPr>
          <a:xfrm>
            <a:off x="2068177" y="349004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D68EFE4-92D5-4F92-8E57-B96085AFD00C}"/>
              </a:ext>
            </a:extLst>
          </p:cNvPr>
          <p:cNvSpPr/>
          <p:nvPr/>
        </p:nvSpPr>
        <p:spPr>
          <a:xfrm>
            <a:off x="67983" y="3427289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B178E31-709C-43CA-8D8A-74972C8AE99D}"/>
              </a:ext>
            </a:extLst>
          </p:cNvPr>
          <p:cNvSpPr/>
          <p:nvPr/>
        </p:nvSpPr>
        <p:spPr>
          <a:xfrm>
            <a:off x="5071642" y="3488064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4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a[4] </a:t>
            </a:r>
            <a:r>
              <a:rPr lang="en-US" sz="1500" dirty="0" err="1">
                <a:solidFill>
                  <a:schemeClr val="tx1"/>
                </a:solidFill>
              </a:rPr>
              <a:t>nhỏ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a[3]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giữa</a:t>
            </a:r>
            <a:r>
              <a:rPr lang="en-US" sz="1500" dirty="0">
                <a:solidFill>
                  <a:schemeClr val="tx1"/>
                </a:solidFill>
              </a:rPr>
              <a:t> a[4] </a:t>
            </a:r>
            <a:r>
              <a:rPr lang="en-US" sz="1500" dirty="0" err="1">
                <a:solidFill>
                  <a:schemeClr val="tx1"/>
                </a:solidFill>
              </a:rPr>
              <a:t>và</a:t>
            </a:r>
            <a:r>
              <a:rPr lang="en-US" sz="1500" dirty="0">
                <a:solidFill>
                  <a:schemeClr val="tx1"/>
                </a:solidFill>
              </a:rPr>
              <a:t> a[3]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BA1C1D9-29CB-4EAD-A301-57B38449BA80}"/>
              </a:ext>
            </a:extLst>
          </p:cNvPr>
          <p:cNvSpPr/>
          <p:nvPr/>
        </p:nvSpPr>
        <p:spPr>
          <a:xfrm>
            <a:off x="2496626" y="3342624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582B23F-B3B5-489F-800A-EB83B3CF7BFE}"/>
              </a:ext>
            </a:extLst>
          </p:cNvPr>
          <p:cNvSpPr/>
          <p:nvPr/>
        </p:nvSpPr>
        <p:spPr>
          <a:xfrm>
            <a:off x="437100" y="374847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84AA93D-328B-4CA8-A9B4-09921FA74685}"/>
              </a:ext>
            </a:extLst>
          </p:cNvPr>
          <p:cNvSpPr/>
          <p:nvPr/>
        </p:nvSpPr>
        <p:spPr>
          <a:xfrm>
            <a:off x="986207" y="374862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67716AB-62C6-4568-A4ED-28321AFBC91B}"/>
              </a:ext>
            </a:extLst>
          </p:cNvPr>
          <p:cNvSpPr/>
          <p:nvPr/>
        </p:nvSpPr>
        <p:spPr>
          <a:xfrm>
            <a:off x="1526468" y="3744723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4D0BE28-E852-4E4A-B839-3584667915D1}"/>
              </a:ext>
            </a:extLst>
          </p:cNvPr>
          <p:cNvSpPr/>
          <p:nvPr/>
        </p:nvSpPr>
        <p:spPr>
          <a:xfrm>
            <a:off x="2612450" y="374847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FF580E4-3EA2-4E8E-8028-BAF162EBE7F7}"/>
              </a:ext>
            </a:extLst>
          </p:cNvPr>
          <p:cNvSpPr/>
          <p:nvPr/>
        </p:nvSpPr>
        <p:spPr>
          <a:xfrm>
            <a:off x="3153598" y="374847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727F37E-6C92-4A51-99AE-C52AF90F0B80}"/>
              </a:ext>
            </a:extLst>
          </p:cNvPr>
          <p:cNvSpPr/>
          <p:nvPr/>
        </p:nvSpPr>
        <p:spPr>
          <a:xfrm>
            <a:off x="3697877" y="374847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5912139-3FB0-4DCD-B280-05C283D0C909}"/>
              </a:ext>
            </a:extLst>
          </p:cNvPr>
          <p:cNvSpPr/>
          <p:nvPr/>
        </p:nvSpPr>
        <p:spPr>
          <a:xfrm>
            <a:off x="4241553" y="374847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877D9FE-3ABB-4AB6-A001-506136D41058}"/>
              </a:ext>
            </a:extLst>
          </p:cNvPr>
          <p:cNvSpPr/>
          <p:nvPr/>
        </p:nvSpPr>
        <p:spPr>
          <a:xfrm>
            <a:off x="2068176" y="374573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70F1338-00AC-435D-B509-0885CA9E2DA3}"/>
              </a:ext>
            </a:extLst>
          </p:cNvPr>
          <p:cNvSpPr/>
          <p:nvPr/>
        </p:nvSpPr>
        <p:spPr>
          <a:xfrm>
            <a:off x="422292" y="425927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9069E82-A370-4D14-8731-E233B9EAB8D4}"/>
              </a:ext>
            </a:extLst>
          </p:cNvPr>
          <p:cNvSpPr/>
          <p:nvPr/>
        </p:nvSpPr>
        <p:spPr>
          <a:xfrm>
            <a:off x="971400" y="425943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02F6A24-A797-418C-A8D8-A30601B9D171}"/>
              </a:ext>
            </a:extLst>
          </p:cNvPr>
          <p:cNvSpPr/>
          <p:nvPr/>
        </p:nvSpPr>
        <p:spPr>
          <a:xfrm>
            <a:off x="1511661" y="425552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0E808CD-773F-4A1A-B820-8265571D5DAB}"/>
              </a:ext>
            </a:extLst>
          </p:cNvPr>
          <p:cNvSpPr/>
          <p:nvPr/>
        </p:nvSpPr>
        <p:spPr>
          <a:xfrm>
            <a:off x="2597643" y="425927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511F86F-E512-4702-B942-79DA5961D33E}"/>
              </a:ext>
            </a:extLst>
          </p:cNvPr>
          <p:cNvSpPr/>
          <p:nvPr/>
        </p:nvSpPr>
        <p:spPr>
          <a:xfrm>
            <a:off x="3138791" y="425927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F7D3510-1E1C-445A-842F-7BEE3B8584A0}"/>
              </a:ext>
            </a:extLst>
          </p:cNvPr>
          <p:cNvSpPr/>
          <p:nvPr/>
        </p:nvSpPr>
        <p:spPr>
          <a:xfrm>
            <a:off x="3683070" y="425927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231C12C-0022-43BF-BB83-27E408687420}"/>
              </a:ext>
            </a:extLst>
          </p:cNvPr>
          <p:cNvSpPr/>
          <p:nvPr/>
        </p:nvSpPr>
        <p:spPr>
          <a:xfrm>
            <a:off x="4226746" y="425927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5657219-1D02-4AD1-953B-CCB4F982D5CB}"/>
              </a:ext>
            </a:extLst>
          </p:cNvPr>
          <p:cNvSpPr/>
          <p:nvPr/>
        </p:nvSpPr>
        <p:spPr>
          <a:xfrm>
            <a:off x="423238" y="405499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35705D8-A5D4-455A-8A8D-DFC5B5FEDB8D}"/>
              </a:ext>
            </a:extLst>
          </p:cNvPr>
          <p:cNvSpPr/>
          <p:nvPr/>
        </p:nvSpPr>
        <p:spPr>
          <a:xfrm>
            <a:off x="975525" y="405500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76201AC-1006-4685-98BE-314B9A9E4C9B}"/>
              </a:ext>
            </a:extLst>
          </p:cNvPr>
          <p:cNvSpPr/>
          <p:nvPr/>
        </p:nvSpPr>
        <p:spPr>
          <a:xfrm>
            <a:off x="1510423" y="406123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4DC70C-81A3-4583-97FE-C71B2C5E0585}"/>
              </a:ext>
            </a:extLst>
          </p:cNvPr>
          <p:cNvSpPr/>
          <p:nvPr/>
        </p:nvSpPr>
        <p:spPr>
          <a:xfrm>
            <a:off x="2035564" y="407188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D47098C-69F2-47CA-9236-96CE48D6F0AC}"/>
              </a:ext>
            </a:extLst>
          </p:cNvPr>
          <p:cNvSpPr/>
          <p:nvPr/>
        </p:nvSpPr>
        <p:spPr>
          <a:xfrm>
            <a:off x="2593617" y="405404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977F5D9-E146-4556-8AC2-C3B60C33AADA}"/>
              </a:ext>
            </a:extLst>
          </p:cNvPr>
          <p:cNvSpPr/>
          <p:nvPr/>
        </p:nvSpPr>
        <p:spPr>
          <a:xfrm>
            <a:off x="3138790" y="405404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585D58E-A1EF-448C-B5E1-992D634ECE49}"/>
              </a:ext>
            </a:extLst>
          </p:cNvPr>
          <p:cNvSpPr/>
          <p:nvPr/>
        </p:nvSpPr>
        <p:spPr>
          <a:xfrm>
            <a:off x="3683086" y="405499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F7FFDF0-0EA8-4E38-A8A2-5292CADEE822}"/>
              </a:ext>
            </a:extLst>
          </p:cNvPr>
          <p:cNvSpPr/>
          <p:nvPr/>
        </p:nvSpPr>
        <p:spPr>
          <a:xfrm>
            <a:off x="4217221" y="405404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7FEF70C-9021-4844-B5FA-D9548D60D9AC}"/>
              </a:ext>
            </a:extLst>
          </p:cNvPr>
          <p:cNvSpPr/>
          <p:nvPr/>
        </p:nvSpPr>
        <p:spPr>
          <a:xfrm>
            <a:off x="2053369" y="425654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110547F-7CA9-4435-B44F-5E0B76BD1C86}"/>
              </a:ext>
            </a:extLst>
          </p:cNvPr>
          <p:cNvSpPr/>
          <p:nvPr/>
        </p:nvSpPr>
        <p:spPr>
          <a:xfrm>
            <a:off x="53175" y="4193780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EDD5748-0A81-47F6-BE33-B761D81EBC9A}"/>
              </a:ext>
            </a:extLst>
          </p:cNvPr>
          <p:cNvSpPr/>
          <p:nvPr/>
        </p:nvSpPr>
        <p:spPr>
          <a:xfrm>
            <a:off x="5056834" y="4144334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3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a[3] </a:t>
            </a:r>
            <a:r>
              <a:rPr lang="en-US" sz="1500" dirty="0" err="1">
                <a:solidFill>
                  <a:schemeClr val="tx1"/>
                </a:solidFill>
              </a:rPr>
              <a:t>nhỏ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a[2]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giữa</a:t>
            </a:r>
            <a:r>
              <a:rPr lang="en-US" sz="1500" dirty="0">
                <a:solidFill>
                  <a:schemeClr val="tx1"/>
                </a:solidFill>
              </a:rPr>
              <a:t> a[3] </a:t>
            </a:r>
            <a:r>
              <a:rPr lang="en-US" sz="1500" dirty="0" err="1">
                <a:solidFill>
                  <a:schemeClr val="tx1"/>
                </a:solidFill>
              </a:rPr>
              <a:t>và</a:t>
            </a:r>
            <a:r>
              <a:rPr lang="en-US" sz="1500" dirty="0">
                <a:solidFill>
                  <a:schemeClr val="tx1"/>
                </a:solidFill>
              </a:rPr>
              <a:t> a[2]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F5F52DC-DB89-4454-B541-263E5C773812}"/>
              </a:ext>
            </a:extLst>
          </p:cNvPr>
          <p:cNvSpPr/>
          <p:nvPr/>
        </p:nvSpPr>
        <p:spPr>
          <a:xfrm>
            <a:off x="1946494" y="4136730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AF103C1-2F71-4DAD-8132-0C01342548EA}"/>
              </a:ext>
            </a:extLst>
          </p:cNvPr>
          <p:cNvSpPr/>
          <p:nvPr/>
        </p:nvSpPr>
        <p:spPr>
          <a:xfrm>
            <a:off x="422292" y="451496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BDBF31A-7359-4430-A2F3-CDBCE22BE17B}"/>
              </a:ext>
            </a:extLst>
          </p:cNvPr>
          <p:cNvSpPr/>
          <p:nvPr/>
        </p:nvSpPr>
        <p:spPr>
          <a:xfrm>
            <a:off x="971399" y="451511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F08E34E-725A-42F6-8C21-0796445965A7}"/>
              </a:ext>
            </a:extLst>
          </p:cNvPr>
          <p:cNvSpPr/>
          <p:nvPr/>
        </p:nvSpPr>
        <p:spPr>
          <a:xfrm>
            <a:off x="1511660" y="451121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9079CB0-2EE1-46CB-A8F5-FC1663F4CB0B}"/>
              </a:ext>
            </a:extLst>
          </p:cNvPr>
          <p:cNvSpPr/>
          <p:nvPr/>
        </p:nvSpPr>
        <p:spPr>
          <a:xfrm>
            <a:off x="2597642" y="451496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C5AF582-0661-4429-BE7F-9E2646CBE3E2}"/>
              </a:ext>
            </a:extLst>
          </p:cNvPr>
          <p:cNvSpPr/>
          <p:nvPr/>
        </p:nvSpPr>
        <p:spPr>
          <a:xfrm>
            <a:off x="3138790" y="451496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21FE4CF-DC64-4F3C-A11A-F187BD12A4FC}"/>
              </a:ext>
            </a:extLst>
          </p:cNvPr>
          <p:cNvSpPr/>
          <p:nvPr/>
        </p:nvSpPr>
        <p:spPr>
          <a:xfrm>
            <a:off x="3683069" y="451496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D2D0126-5D17-4A21-93DC-9F397D2805AF}"/>
              </a:ext>
            </a:extLst>
          </p:cNvPr>
          <p:cNvSpPr/>
          <p:nvPr/>
        </p:nvSpPr>
        <p:spPr>
          <a:xfrm>
            <a:off x="4226745" y="451496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EA6FCE3-1A95-4A88-88CA-3D3B04A51E9C}"/>
              </a:ext>
            </a:extLst>
          </p:cNvPr>
          <p:cNvSpPr/>
          <p:nvPr/>
        </p:nvSpPr>
        <p:spPr>
          <a:xfrm>
            <a:off x="2053368" y="451222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A0F46AA-8DF7-48B2-BA13-D8D26B2A5C30}"/>
              </a:ext>
            </a:extLst>
          </p:cNvPr>
          <p:cNvSpPr/>
          <p:nvPr/>
        </p:nvSpPr>
        <p:spPr>
          <a:xfrm>
            <a:off x="415556" y="5003283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EE9DD72-76D0-49CF-B985-E5BFC704263A}"/>
              </a:ext>
            </a:extLst>
          </p:cNvPr>
          <p:cNvSpPr/>
          <p:nvPr/>
        </p:nvSpPr>
        <p:spPr>
          <a:xfrm>
            <a:off x="964663" y="500344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1AA2B11-76C8-4473-B3BE-F2AB52276C03}"/>
              </a:ext>
            </a:extLst>
          </p:cNvPr>
          <p:cNvSpPr/>
          <p:nvPr/>
        </p:nvSpPr>
        <p:spPr>
          <a:xfrm>
            <a:off x="1504924" y="4999535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85F389D-89C2-4AE5-9DB0-1032B6A5BF4A}"/>
              </a:ext>
            </a:extLst>
          </p:cNvPr>
          <p:cNvSpPr/>
          <p:nvPr/>
        </p:nvSpPr>
        <p:spPr>
          <a:xfrm>
            <a:off x="2590906" y="5003283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D17E813-1116-4B5D-BAEA-309130E22893}"/>
              </a:ext>
            </a:extLst>
          </p:cNvPr>
          <p:cNvSpPr/>
          <p:nvPr/>
        </p:nvSpPr>
        <p:spPr>
          <a:xfrm>
            <a:off x="3132054" y="5003283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347E862-0C6F-4725-B5F9-425590C41132}"/>
              </a:ext>
            </a:extLst>
          </p:cNvPr>
          <p:cNvSpPr/>
          <p:nvPr/>
        </p:nvSpPr>
        <p:spPr>
          <a:xfrm>
            <a:off x="3676333" y="5003283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8CE44E1-75F2-4418-8B2D-5B9785DCA758}"/>
              </a:ext>
            </a:extLst>
          </p:cNvPr>
          <p:cNvSpPr/>
          <p:nvPr/>
        </p:nvSpPr>
        <p:spPr>
          <a:xfrm>
            <a:off x="4220010" y="5003283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953D360-E9E3-4592-A7E9-529B64628876}"/>
              </a:ext>
            </a:extLst>
          </p:cNvPr>
          <p:cNvSpPr/>
          <p:nvPr/>
        </p:nvSpPr>
        <p:spPr>
          <a:xfrm>
            <a:off x="416501" y="479901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19C2A00-0F2A-47C8-9888-67C6BC22B5CB}"/>
              </a:ext>
            </a:extLst>
          </p:cNvPr>
          <p:cNvSpPr/>
          <p:nvPr/>
        </p:nvSpPr>
        <p:spPr>
          <a:xfrm>
            <a:off x="911300" y="479874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1C940FE-4DF2-4AB5-A2E4-B9FC914AB2A3}"/>
              </a:ext>
            </a:extLst>
          </p:cNvPr>
          <p:cNvSpPr/>
          <p:nvPr/>
        </p:nvSpPr>
        <p:spPr>
          <a:xfrm>
            <a:off x="1448361" y="479802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62FD3C2-8EB6-42A8-AEAD-6E0538ECD8F0}"/>
              </a:ext>
            </a:extLst>
          </p:cNvPr>
          <p:cNvSpPr/>
          <p:nvPr/>
        </p:nvSpPr>
        <p:spPr>
          <a:xfrm>
            <a:off x="2041301" y="480679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0549744-04FC-417A-9FBE-67F5B23FABC3}"/>
              </a:ext>
            </a:extLst>
          </p:cNvPr>
          <p:cNvSpPr/>
          <p:nvPr/>
        </p:nvSpPr>
        <p:spPr>
          <a:xfrm>
            <a:off x="2586880" y="479805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7C7A22B-35C0-4945-BCDA-416D192F502D}"/>
              </a:ext>
            </a:extLst>
          </p:cNvPr>
          <p:cNvSpPr/>
          <p:nvPr/>
        </p:nvSpPr>
        <p:spPr>
          <a:xfrm>
            <a:off x="3132054" y="479805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E78501E-F73B-4822-8363-5F41594B7595}"/>
              </a:ext>
            </a:extLst>
          </p:cNvPr>
          <p:cNvSpPr/>
          <p:nvPr/>
        </p:nvSpPr>
        <p:spPr>
          <a:xfrm>
            <a:off x="3676349" y="479901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894AE94-947E-4717-B78A-BDD678D5AC7C}"/>
              </a:ext>
            </a:extLst>
          </p:cNvPr>
          <p:cNvSpPr/>
          <p:nvPr/>
        </p:nvSpPr>
        <p:spPr>
          <a:xfrm>
            <a:off x="4210485" y="479805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ED85F57-6D1C-46CD-8F5F-E3ECC75B6F7D}"/>
              </a:ext>
            </a:extLst>
          </p:cNvPr>
          <p:cNvSpPr/>
          <p:nvPr/>
        </p:nvSpPr>
        <p:spPr>
          <a:xfrm>
            <a:off x="2046633" y="500055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4667E49-50E9-4384-862F-418862B92535}"/>
              </a:ext>
            </a:extLst>
          </p:cNvPr>
          <p:cNvSpPr/>
          <p:nvPr/>
        </p:nvSpPr>
        <p:spPr>
          <a:xfrm>
            <a:off x="46439" y="4937791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CEC3E4F-8817-417A-A194-7693DDCC5F4C}"/>
              </a:ext>
            </a:extLst>
          </p:cNvPr>
          <p:cNvSpPr/>
          <p:nvPr/>
        </p:nvSpPr>
        <p:spPr>
          <a:xfrm>
            <a:off x="5050097" y="4998566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2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a[2] </a:t>
            </a:r>
            <a:r>
              <a:rPr lang="en-US" sz="1500" dirty="0" err="1">
                <a:solidFill>
                  <a:schemeClr val="tx1"/>
                </a:solidFill>
              </a:rPr>
              <a:t>nhỏ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a[1]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giữa</a:t>
            </a:r>
            <a:r>
              <a:rPr lang="en-US" sz="1500" dirty="0">
                <a:solidFill>
                  <a:schemeClr val="tx1"/>
                </a:solidFill>
              </a:rPr>
              <a:t> a[2] </a:t>
            </a:r>
            <a:r>
              <a:rPr lang="en-US" sz="1500" dirty="0" err="1">
                <a:solidFill>
                  <a:schemeClr val="tx1"/>
                </a:solidFill>
              </a:rPr>
              <a:t>và</a:t>
            </a:r>
            <a:r>
              <a:rPr lang="en-US" sz="1500" dirty="0">
                <a:solidFill>
                  <a:schemeClr val="tx1"/>
                </a:solidFill>
              </a:rPr>
              <a:t> a[1]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8E5EB23-AA00-4901-8E40-B75115AFDB3A}"/>
              </a:ext>
            </a:extLst>
          </p:cNvPr>
          <p:cNvSpPr/>
          <p:nvPr/>
        </p:nvSpPr>
        <p:spPr>
          <a:xfrm>
            <a:off x="1412449" y="4834721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CF1A6D5-7181-4564-BE47-131974CD3CBC}"/>
              </a:ext>
            </a:extLst>
          </p:cNvPr>
          <p:cNvSpPr/>
          <p:nvPr/>
        </p:nvSpPr>
        <p:spPr>
          <a:xfrm>
            <a:off x="415555" y="525897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F1084DC-3A2B-435A-AA88-39BECCDC2843}"/>
              </a:ext>
            </a:extLst>
          </p:cNvPr>
          <p:cNvSpPr/>
          <p:nvPr/>
        </p:nvSpPr>
        <p:spPr>
          <a:xfrm>
            <a:off x="964662" y="525912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92FC389-0849-48F8-B51B-68838DB04DD4}"/>
              </a:ext>
            </a:extLst>
          </p:cNvPr>
          <p:cNvSpPr/>
          <p:nvPr/>
        </p:nvSpPr>
        <p:spPr>
          <a:xfrm>
            <a:off x="1504923" y="525522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40A18A0-2594-47FA-B8CF-79E18A740493}"/>
              </a:ext>
            </a:extLst>
          </p:cNvPr>
          <p:cNvSpPr/>
          <p:nvPr/>
        </p:nvSpPr>
        <p:spPr>
          <a:xfrm>
            <a:off x="2590905" y="525897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CDDDF1A-F3F9-444A-A80E-440DBAACEA08}"/>
              </a:ext>
            </a:extLst>
          </p:cNvPr>
          <p:cNvSpPr/>
          <p:nvPr/>
        </p:nvSpPr>
        <p:spPr>
          <a:xfrm>
            <a:off x="3132054" y="525897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722EA3B-8C6A-415B-8479-58AD0FB13A45}"/>
              </a:ext>
            </a:extLst>
          </p:cNvPr>
          <p:cNvSpPr/>
          <p:nvPr/>
        </p:nvSpPr>
        <p:spPr>
          <a:xfrm>
            <a:off x="3676332" y="525897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DB76F13-F57F-4C81-BD88-DBCF2780E25D}"/>
              </a:ext>
            </a:extLst>
          </p:cNvPr>
          <p:cNvSpPr/>
          <p:nvPr/>
        </p:nvSpPr>
        <p:spPr>
          <a:xfrm>
            <a:off x="4220009" y="525897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76A6792-6C41-4815-851C-1CF303015FDB}"/>
              </a:ext>
            </a:extLst>
          </p:cNvPr>
          <p:cNvSpPr/>
          <p:nvPr/>
        </p:nvSpPr>
        <p:spPr>
          <a:xfrm>
            <a:off x="2046632" y="525624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C052ABE-533B-4FEC-A3A6-BB0F726C3575}"/>
              </a:ext>
            </a:extLst>
          </p:cNvPr>
          <p:cNvSpPr/>
          <p:nvPr/>
        </p:nvSpPr>
        <p:spPr>
          <a:xfrm>
            <a:off x="422292" y="575859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713FF96-0DFF-40F8-9F17-9DC458EBA74D}"/>
              </a:ext>
            </a:extLst>
          </p:cNvPr>
          <p:cNvSpPr/>
          <p:nvPr/>
        </p:nvSpPr>
        <p:spPr>
          <a:xfrm>
            <a:off x="971400" y="575874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B5769CF5-9B84-421C-BE94-F9524CB84F42}"/>
              </a:ext>
            </a:extLst>
          </p:cNvPr>
          <p:cNvSpPr/>
          <p:nvPr/>
        </p:nvSpPr>
        <p:spPr>
          <a:xfrm>
            <a:off x="1511661" y="5754843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86892EA-C342-467A-A38D-CBDC10F4AFEA}"/>
              </a:ext>
            </a:extLst>
          </p:cNvPr>
          <p:cNvSpPr/>
          <p:nvPr/>
        </p:nvSpPr>
        <p:spPr>
          <a:xfrm>
            <a:off x="2597643" y="575859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C7F54A0-C34B-41D1-B909-1CD87B5E18B0}"/>
              </a:ext>
            </a:extLst>
          </p:cNvPr>
          <p:cNvSpPr/>
          <p:nvPr/>
        </p:nvSpPr>
        <p:spPr>
          <a:xfrm>
            <a:off x="3138791" y="575859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A5C952CC-F661-4FEB-AD59-76EF49ACAF0A}"/>
              </a:ext>
            </a:extLst>
          </p:cNvPr>
          <p:cNvSpPr/>
          <p:nvPr/>
        </p:nvSpPr>
        <p:spPr>
          <a:xfrm>
            <a:off x="3683070" y="575859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1067B26-17F4-4D7A-9354-E3F07E5592DE}"/>
              </a:ext>
            </a:extLst>
          </p:cNvPr>
          <p:cNvSpPr/>
          <p:nvPr/>
        </p:nvSpPr>
        <p:spPr>
          <a:xfrm>
            <a:off x="4226746" y="575859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B499B36-8A4B-4E99-8F72-3365BF776F55}"/>
              </a:ext>
            </a:extLst>
          </p:cNvPr>
          <p:cNvSpPr/>
          <p:nvPr/>
        </p:nvSpPr>
        <p:spPr>
          <a:xfrm>
            <a:off x="423238" y="555431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2356332-F387-429F-8CAA-ABBA22F99B85}"/>
              </a:ext>
            </a:extLst>
          </p:cNvPr>
          <p:cNvSpPr/>
          <p:nvPr/>
        </p:nvSpPr>
        <p:spPr>
          <a:xfrm>
            <a:off x="931497" y="557067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B02F9108-78D6-4285-A393-1AFDCEDF0FDF}"/>
              </a:ext>
            </a:extLst>
          </p:cNvPr>
          <p:cNvSpPr/>
          <p:nvPr/>
        </p:nvSpPr>
        <p:spPr>
          <a:xfrm>
            <a:off x="1510423" y="556055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1A9845B-34DE-4A70-AA37-5A4CDB549FCA}"/>
              </a:ext>
            </a:extLst>
          </p:cNvPr>
          <p:cNvSpPr/>
          <p:nvPr/>
        </p:nvSpPr>
        <p:spPr>
          <a:xfrm>
            <a:off x="2048038" y="556210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45B798F-7DF0-440B-B3D7-1B5006203C2C}"/>
              </a:ext>
            </a:extLst>
          </p:cNvPr>
          <p:cNvSpPr/>
          <p:nvPr/>
        </p:nvSpPr>
        <p:spPr>
          <a:xfrm>
            <a:off x="2593617" y="555336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313D52B-A75E-496D-8DAB-7276EB44DFCE}"/>
              </a:ext>
            </a:extLst>
          </p:cNvPr>
          <p:cNvSpPr/>
          <p:nvPr/>
        </p:nvSpPr>
        <p:spPr>
          <a:xfrm>
            <a:off x="3138790" y="555336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BB2E8F7-5480-4E12-ABA4-EEAE0ABAB8AF}"/>
              </a:ext>
            </a:extLst>
          </p:cNvPr>
          <p:cNvSpPr/>
          <p:nvPr/>
        </p:nvSpPr>
        <p:spPr>
          <a:xfrm>
            <a:off x="3683086" y="555431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6C4EEFE0-AB6A-47F6-8991-D2815C52E141}"/>
              </a:ext>
            </a:extLst>
          </p:cNvPr>
          <p:cNvSpPr/>
          <p:nvPr/>
        </p:nvSpPr>
        <p:spPr>
          <a:xfrm>
            <a:off x="4217221" y="555336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98C6F35-896F-4DF3-B564-EF81E59264D2}"/>
              </a:ext>
            </a:extLst>
          </p:cNvPr>
          <p:cNvSpPr/>
          <p:nvPr/>
        </p:nvSpPr>
        <p:spPr>
          <a:xfrm>
            <a:off x="2053369" y="575585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2EFCF3AA-F606-4804-A1B7-7EDD8A4B4849}"/>
              </a:ext>
            </a:extLst>
          </p:cNvPr>
          <p:cNvSpPr/>
          <p:nvPr/>
        </p:nvSpPr>
        <p:spPr>
          <a:xfrm>
            <a:off x="53175" y="5693099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C6159CC7-1197-42C9-AF30-32BAE20FA582}"/>
              </a:ext>
            </a:extLst>
          </p:cNvPr>
          <p:cNvSpPr/>
          <p:nvPr/>
        </p:nvSpPr>
        <p:spPr>
          <a:xfrm>
            <a:off x="5056834" y="5753874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1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a[1] </a:t>
            </a:r>
            <a:r>
              <a:rPr lang="en-US" sz="1500" dirty="0" err="1">
                <a:solidFill>
                  <a:schemeClr val="tx1"/>
                </a:solidFill>
              </a:rPr>
              <a:t>nhỏ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a[0]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giữa</a:t>
            </a:r>
            <a:r>
              <a:rPr lang="en-US" sz="1500" dirty="0">
                <a:solidFill>
                  <a:schemeClr val="tx1"/>
                </a:solidFill>
              </a:rPr>
              <a:t> a[1] </a:t>
            </a:r>
            <a:r>
              <a:rPr lang="en-US" sz="1500" dirty="0" err="1">
                <a:solidFill>
                  <a:schemeClr val="tx1"/>
                </a:solidFill>
              </a:rPr>
              <a:t>và</a:t>
            </a:r>
            <a:r>
              <a:rPr lang="en-US" sz="1500" dirty="0">
                <a:solidFill>
                  <a:schemeClr val="tx1"/>
                </a:solidFill>
              </a:rPr>
              <a:t> a[0]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F390B30-82EE-46B3-99E2-6E24E3CF1B39}"/>
              </a:ext>
            </a:extLst>
          </p:cNvPr>
          <p:cNvSpPr/>
          <p:nvPr/>
        </p:nvSpPr>
        <p:spPr>
          <a:xfrm>
            <a:off x="857365" y="5617794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1527283-67B2-44E4-ABD7-7307A1523356}"/>
              </a:ext>
            </a:extLst>
          </p:cNvPr>
          <p:cNvSpPr/>
          <p:nvPr/>
        </p:nvSpPr>
        <p:spPr>
          <a:xfrm>
            <a:off x="422292" y="6014280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2D9712E-7D1E-48F4-905B-6191A8F5FD41}"/>
              </a:ext>
            </a:extLst>
          </p:cNvPr>
          <p:cNvSpPr/>
          <p:nvPr/>
        </p:nvSpPr>
        <p:spPr>
          <a:xfrm>
            <a:off x="971399" y="601443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E98C82A-164A-4EE2-A0BF-38C3021F39F5}"/>
              </a:ext>
            </a:extLst>
          </p:cNvPr>
          <p:cNvSpPr/>
          <p:nvPr/>
        </p:nvSpPr>
        <p:spPr>
          <a:xfrm>
            <a:off x="1511660" y="6010533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3E684A8-3535-4739-B42C-483AA5DE660D}"/>
              </a:ext>
            </a:extLst>
          </p:cNvPr>
          <p:cNvSpPr/>
          <p:nvPr/>
        </p:nvSpPr>
        <p:spPr>
          <a:xfrm>
            <a:off x="2597642" y="601428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00DE43C-185F-4BFC-8766-95F842D1B432}"/>
              </a:ext>
            </a:extLst>
          </p:cNvPr>
          <p:cNvSpPr/>
          <p:nvPr/>
        </p:nvSpPr>
        <p:spPr>
          <a:xfrm>
            <a:off x="3138790" y="601428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E10E721-3B59-455E-94C3-E1518B19E4F2}"/>
              </a:ext>
            </a:extLst>
          </p:cNvPr>
          <p:cNvSpPr/>
          <p:nvPr/>
        </p:nvSpPr>
        <p:spPr>
          <a:xfrm>
            <a:off x="3683069" y="601428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8DECEB7-F3F2-4696-9FBB-C438152F1C18}"/>
              </a:ext>
            </a:extLst>
          </p:cNvPr>
          <p:cNvSpPr/>
          <p:nvPr/>
        </p:nvSpPr>
        <p:spPr>
          <a:xfrm>
            <a:off x="4226745" y="601428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31BDC01-C641-4CD7-91A3-B21439E6ED8E}"/>
              </a:ext>
            </a:extLst>
          </p:cNvPr>
          <p:cNvSpPr/>
          <p:nvPr/>
        </p:nvSpPr>
        <p:spPr>
          <a:xfrm>
            <a:off x="2053368" y="601154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94" name="Arrow: Curved Right 193">
            <a:extLst>
              <a:ext uri="{FF2B5EF4-FFF2-40B4-BE49-F238E27FC236}">
                <a16:creationId xmlns:a16="http://schemas.microsoft.com/office/drawing/2014/main" id="{FDCF3B28-2FEB-4B96-A025-FC6DD69059E2}"/>
              </a:ext>
            </a:extLst>
          </p:cNvPr>
          <p:cNvSpPr/>
          <p:nvPr/>
        </p:nvSpPr>
        <p:spPr>
          <a:xfrm>
            <a:off x="248800" y="2174182"/>
            <a:ext cx="189533" cy="311576"/>
          </a:xfrm>
          <a:prstGeom prst="curvedRightArrow">
            <a:avLst>
              <a:gd name="adj1" fmla="val 25000"/>
              <a:gd name="adj2" fmla="val 50000"/>
              <a:gd name="adj3" fmla="val 46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89E2278E-AAC4-4B24-B7D4-A21EF5544762}"/>
              </a:ext>
            </a:extLst>
          </p:cNvPr>
          <p:cNvCxnSpPr>
            <a:cxnSpLocks/>
            <a:stCxn id="58" idx="0"/>
            <a:endCxn id="59" idx="0"/>
          </p:cNvCxnSpPr>
          <p:nvPr/>
        </p:nvCxnSpPr>
        <p:spPr>
          <a:xfrm rot="5400000" flipH="1" flipV="1">
            <a:off x="3696386" y="1771500"/>
            <a:ext cx="9525" cy="544279"/>
          </a:xfrm>
          <a:prstGeom prst="bentConnector3">
            <a:avLst>
              <a:gd name="adj1" fmla="val 1649984"/>
            </a:avLst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Arrow: Curved Right 196">
            <a:extLst>
              <a:ext uri="{FF2B5EF4-FFF2-40B4-BE49-F238E27FC236}">
                <a16:creationId xmlns:a16="http://schemas.microsoft.com/office/drawing/2014/main" id="{F6E6C8F2-71EF-41E6-92AE-DFAFFFACC6A4}"/>
              </a:ext>
            </a:extLst>
          </p:cNvPr>
          <p:cNvSpPr/>
          <p:nvPr/>
        </p:nvSpPr>
        <p:spPr>
          <a:xfrm>
            <a:off x="248800" y="2857696"/>
            <a:ext cx="189533" cy="311576"/>
          </a:xfrm>
          <a:prstGeom prst="curvedRightArrow">
            <a:avLst>
              <a:gd name="adj1" fmla="val 25000"/>
              <a:gd name="adj2" fmla="val 50000"/>
              <a:gd name="adj3" fmla="val 46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98" name="Arrow: Curved Right 197">
            <a:extLst>
              <a:ext uri="{FF2B5EF4-FFF2-40B4-BE49-F238E27FC236}">
                <a16:creationId xmlns:a16="http://schemas.microsoft.com/office/drawing/2014/main" id="{BF4D3533-AC95-42BF-BF1B-64C293F17646}"/>
              </a:ext>
            </a:extLst>
          </p:cNvPr>
          <p:cNvSpPr/>
          <p:nvPr/>
        </p:nvSpPr>
        <p:spPr>
          <a:xfrm>
            <a:off x="229460" y="3629701"/>
            <a:ext cx="189533" cy="311576"/>
          </a:xfrm>
          <a:prstGeom prst="curvedRightArrow">
            <a:avLst>
              <a:gd name="adj1" fmla="val 25000"/>
              <a:gd name="adj2" fmla="val 50000"/>
              <a:gd name="adj3" fmla="val 46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99" name="Arrow: Curved Right 198">
            <a:extLst>
              <a:ext uri="{FF2B5EF4-FFF2-40B4-BE49-F238E27FC236}">
                <a16:creationId xmlns:a16="http://schemas.microsoft.com/office/drawing/2014/main" id="{BDF909AB-E43A-4776-A86D-75BE5BDB6026}"/>
              </a:ext>
            </a:extLst>
          </p:cNvPr>
          <p:cNvSpPr/>
          <p:nvPr/>
        </p:nvSpPr>
        <p:spPr>
          <a:xfrm>
            <a:off x="212041" y="4392675"/>
            <a:ext cx="189533" cy="311576"/>
          </a:xfrm>
          <a:prstGeom prst="curvedRightArrow">
            <a:avLst>
              <a:gd name="adj1" fmla="val 25000"/>
              <a:gd name="adj2" fmla="val 50000"/>
              <a:gd name="adj3" fmla="val 46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00" name="Arrow: Curved Right 199">
            <a:extLst>
              <a:ext uri="{FF2B5EF4-FFF2-40B4-BE49-F238E27FC236}">
                <a16:creationId xmlns:a16="http://schemas.microsoft.com/office/drawing/2014/main" id="{462709E3-4FBA-4634-BB4A-3A23B7FE6F55}"/>
              </a:ext>
            </a:extLst>
          </p:cNvPr>
          <p:cNvSpPr/>
          <p:nvPr/>
        </p:nvSpPr>
        <p:spPr>
          <a:xfrm>
            <a:off x="209407" y="5126371"/>
            <a:ext cx="189533" cy="311576"/>
          </a:xfrm>
          <a:prstGeom prst="curvedRightArrow">
            <a:avLst>
              <a:gd name="adj1" fmla="val 25000"/>
              <a:gd name="adj2" fmla="val 50000"/>
              <a:gd name="adj3" fmla="val 46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01" name="Arrow: Curved Right 200">
            <a:extLst>
              <a:ext uri="{FF2B5EF4-FFF2-40B4-BE49-F238E27FC236}">
                <a16:creationId xmlns:a16="http://schemas.microsoft.com/office/drawing/2014/main" id="{B8BDC878-95E0-4CDB-AEFA-0702F74CDEB2}"/>
              </a:ext>
            </a:extLst>
          </p:cNvPr>
          <p:cNvSpPr/>
          <p:nvPr/>
        </p:nvSpPr>
        <p:spPr>
          <a:xfrm>
            <a:off x="187441" y="5910505"/>
            <a:ext cx="189533" cy="311576"/>
          </a:xfrm>
          <a:prstGeom prst="curvedRightArrow">
            <a:avLst>
              <a:gd name="adj1" fmla="val 25000"/>
              <a:gd name="adj2" fmla="val 50000"/>
              <a:gd name="adj3" fmla="val 46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39F4939-0DE6-4CDE-835D-8B7EAD7665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98117" y="2485473"/>
            <a:ext cx="9525" cy="544279"/>
          </a:xfrm>
          <a:prstGeom prst="bentConnector3">
            <a:avLst>
              <a:gd name="adj1" fmla="val 1769969"/>
            </a:avLst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1FF184E1-DB64-4E1B-BA6F-9D86A432CB6B}"/>
              </a:ext>
            </a:extLst>
          </p:cNvPr>
          <p:cNvCxnSpPr>
            <a:cxnSpLocks/>
            <a:stCxn id="128" idx="0"/>
            <a:endCxn id="116" idx="0"/>
          </p:cNvCxnSpPr>
          <p:nvPr/>
        </p:nvCxnSpPr>
        <p:spPr>
          <a:xfrm rot="16200000" flipH="1">
            <a:off x="2584855" y="3219277"/>
            <a:ext cx="2732" cy="544274"/>
          </a:xfrm>
          <a:prstGeom prst="bentConnector3">
            <a:avLst>
              <a:gd name="adj1" fmla="val -6275048"/>
            </a:avLst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64513AD8-96EF-4237-8989-A55A94CEC3C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88153" y="3986735"/>
            <a:ext cx="9525" cy="544279"/>
          </a:xfrm>
          <a:prstGeom prst="bentConnector3">
            <a:avLst>
              <a:gd name="adj1" fmla="val 1649984"/>
            </a:avLst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2FCFD366-9826-414A-8DE7-11C055D6FAE4}"/>
              </a:ext>
            </a:extLst>
          </p:cNvPr>
          <p:cNvCxnSpPr>
            <a:cxnSpLocks/>
            <a:stCxn id="168" idx="0"/>
            <a:endCxn id="169" idx="0"/>
          </p:cNvCxnSpPr>
          <p:nvPr/>
        </p:nvCxnSpPr>
        <p:spPr>
          <a:xfrm rot="5400000" flipH="1" flipV="1">
            <a:off x="1478749" y="4731357"/>
            <a:ext cx="3905" cy="540261"/>
          </a:xfrm>
          <a:prstGeom prst="bentConnector3">
            <a:avLst>
              <a:gd name="adj1" fmla="val 4307279"/>
            </a:avLst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2FD5276E-E303-42E0-A053-2C35FBACD9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99722" y="5489457"/>
            <a:ext cx="9525" cy="544279"/>
          </a:xfrm>
          <a:prstGeom prst="bentConnector3">
            <a:avLst>
              <a:gd name="adj1" fmla="val 1649984"/>
            </a:avLst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E0B5725-6054-4BBA-8BD0-70F607177FEE}"/>
              </a:ext>
            </a:extLst>
          </p:cNvPr>
          <p:cNvSpPr/>
          <p:nvPr/>
        </p:nvSpPr>
        <p:spPr>
          <a:xfrm>
            <a:off x="358212" y="1399079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i =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6EE094-8FB3-4DDD-8F70-1467518A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35</a:t>
            </a:fld>
            <a:endParaRPr lang="en-US"/>
          </a:p>
        </p:txBody>
      </p:sp>
      <p:sp>
        <p:nvSpPr>
          <p:cNvPr id="207" name="Title 1">
            <a:extLst>
              <a:ext uri="{FF2B5EF4-FFF2-40B4-BE49-F238E27FC236}">
                <a16:creationId xmlns:a16="http://schemas.microsoft.com/office/drawing/2014/main" id="{646D4D3F-F761-443B-9858-07EF7FA8D179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NỔI BỌT – BUBBLE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51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35376" y="172823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87664" y="172823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2562" y="173447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60176" y="173601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05756" y="172728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50929" y="172728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95224" y="172823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229360" y="172728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C7FD2B-99E2-43CA-86EA-1DC7CA7FE52A}"/>
              </a:ext>
            </a:extLst>
          </p:cNvPr>
          <p:cNvSpPr/>
          <p:nvPr/>
        </p:nvSpPr>
        <p:spPr>
          <a:xfrm>
            <a:off x="5053016" y="1828800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7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a[j] </a:t>
            </a:r>
            <a:r>
              <a:rPr lang="en-US" sz="1500" dirty="0" err="1">
                <a:solidFill>
                  <a:schemeClr val="tx1"/>
                </a:solidFill>
              </a:rPr>
              <a:t>lớn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a[j-1]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không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r>
              <a:rPr lang="en-US" sz="1500" dirty="0">
                <a:solidFill>
                  <a:schemeClr val="tx1"/>
                </a:solidFill>
              </a:rPr>
              <a:t>.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9E2ADF-1023-4616-9472-B621A09682AD}"/>
              </a:ext>
            </a:extLst>
          </p:cNvPr>
          <p:cNvSpPr/>
          <p:nvPr/>
        </p:nvSpPr>
        <p:spPr>
          <a:xfrm>
            <a:off x="4155796" y="1752839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4FFA6F9-E385-4B1B-8229-369A6F0FCAD0}"/>
              </a:ext>
            </a:extLst>
          </p:cNvPr>
          <p:cNvSpPr/>
          <p:nvPr/>
        </p:nvSpPr>
        <p:spPr>
          <a:xfrm>
            <a:off x="5058548" y="2423739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6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a[6] </a:t>
            </a:r>
            <a:r>
              <a:rPr lang="en-US" sz="1500" dirty="0" err="1">
                <a:solidFill>
                  <a:schemeClr val="tx1"/>
                </a:solidFill>
              </a:rPr>
              <a:t>nhỏ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a[5]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giữa</a:t>
            </a:r>
            <a:r>
              <a:rPr lang="en-US" sz="1500" dirty="0">
                <a:solidFill>
                  <a:schemeClr val="tx1"/>
                </a:solidFill>
              </a:rPr>
              <a:t> a[6] </a:t>
            </a:r>
            <a:r>
              <a:rPr lang="en-US" sz="1500" dirty="0" err="1">
                <a:solidFill>
                  <a:schemeClr val="tx1"/>
                </a:solidFill>
              </a:rPr>
              <a:t>và</a:t>
            </a:r>
            <a:r>
              <a:rPr lang="en-US" sz="1500" dirty="0">
                <a:solidFill>
                  <a:schemeClr val="tx1"/>
                </a:solidFill>
              </a:rPr>
              <a:t> a[5]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F7FCDBB-B78C-42BA-9498-D4526F8BA1FC}"/>
              </a:ext>
            </a:extLst>
          </p:cNvPr>
          <p:cNvSpPr/>
          <p:nvPr/>
        </p:nvSpPr>
        <p:spPr>
          <a:xfrm>
            <a:off x="5064752" y="3210876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5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a[5] </a:t>
            </a:r>
            <a:r>
              <a:rPr lang="en-US" sz="1500" dirty="0" err="1">
                <a:solidFill>
                  <a:schemeClr val="tx1"/>
                </a:solidFill>
              </a:rPr>
              <a:t>nhỏ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a[4]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giữa</a:t>
            </a:r>
            <a:r>
              <a:rPr lang="en-US" sz="1500" dirty="0">
                <a:solidFill>
                  <a:schemeClr val="tx1"/>
                </a:solidFill>
              </a:rPr>
              <a:t> a[5] </a:t>
            </a:r>
            <a:r>
              <a:rPr lang="en-US" sz="1500" dirty="0" err="1">
                <a:solidFill>
                  <a:schemeClr val="tx1"/>
                </a:solidFill>
              </a:rPr>
              <a:t>và</a:t>
            </a:r>
            <a:r>
              <a:rPr lang="en-US" sz="1500" dirty="0">
                <a:solidFill>
                  <a:schemeClr val="tx1"/>
                </a:solidFill>
              </a:rPr>
              <a:t> a[4]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B178E31-709C-43CA-8D8A-74972C8AE99D}"/>
              </a:ext>
            </a:extLst>
          </p:cNvPr>
          <p:cNvSpPr/>
          <p:nvPr/>
        </p:nvSpPr>
        <p:spPr>
          <a:xfrm>
            <a:off x="5064752" y="3982991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4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a[4] </a:t>
            </a:r>
            <a:r>
              <a:rPr lang="en-US" sz="1500" dirty="0" err="1">
                <a:solidFill>
                  <a:schemeClr val="tx1"/>
                </a:solidFill>
              </a:rPr>
              <a:t>lớn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a[3]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không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EDD5748-0A81-47F6-BE33-B761D81EBC9A}"/>
              </a:ext>
            </a:extLst>
          </p:cNvPr>
          <p:cNvSpPr/>
          <p:nvPr/>
        </p:nvSpPr>
        <p:spPr>
          <a:xfrm>
            <a:off x="5035888" y="4711686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3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a[3] </a:t>
            </a:r>
            <a:r>
              <a:rPr lang="en-US" sz="1500" dirty="0" err="1">
                <a:solidFill>
                  <a:schemeClr val="tx1"/>
                </a:solidFill>
              </a:rPr>
              <a:t>nhỏ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a[2]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giữa</a:t>
            </a:r>
            <a:r>
              <a:rPr lang="en-US" sz="1500" dirty="0">
                <a:solidFill>
                  <a:schemeClr val="tx1"/>
                </a:solidFill>
              </a:rPr>
              <a:t> a[3] </a:t>
            </a:r>
            <a:r>
              <a:rPr lang="en-US" sz="1500" dirty="0" err="1">
                <a:solidFill>
                  <a:schemeClr val="tx1"/>
                </a:solidFill>
              </a:rPr>
              <a:t>và</a:t>
            </a:r>
            <a:r>
              <a:rPr lang="en-US" sz="1500" dirty="0">
                <a:solidFill>
                  <a:schemeClr val="tx1"/>
                </a:solidFill>
              </a:rPr>
              <a:t> a[2]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CEC3E4F-8817-417A-A194-7693DDCC5F4C}"/>
              </a:ext>
            </a:extLst>
          </p:cNvPr>
          <p:cNvSpPr/>
          <p:nvPr/>
        </p:nvSpPr>
        <p:spPr>
          <a:xfrm>
            <a:off x="5058548" y="5670270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2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a[2] </a:t>
            </a:r>
            <a:r>
              <a:rPr lang="en-US" sz="1500" dirty="0" err="1">
                <a:solidFill>
                  <a:schemeClr val="tx1"/>
                </a:solidFill>
              </a:rPr>
              <a:t>nhỏ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a[1]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giữa</a:t>
            </a:r>
            <a:r>
              <a:rPr lang="en-US" sz="1500" dirty="0">
                <a:solidFill>
                  <a:schemeClr val="tx1"/>
                </a:solidFill>
              </a:rPr>
              <a:t> a[2] </a:t>
            </a:r>
            <a:r>
              <a:rPr lang="en-US" sz="1500" dirty="0" err="1">
                <a:solidFill>
                  <a:schemeClr val="tx1"/>
                </a:solidFill>
              </a:rPr>
              <a:t>và</a:t>
            </a:r>
            <a:r>
              <a:rPr lang="en-US" sz="1500" dirty="0">
                <a:solidFill>
                  <a:schemeClr val="tx1"/>
                </a:solidFill>
              </a:rPr>
              <a:t> a[1]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6353238-5181-472E-A7D0-0F0555833791}"/>
              </a:ext>
            </a:extLst>
          </p:cNvPr>
          <p:cNvSpPr/>
          <p:nvPr/>
        </p:nvSpPr>
        <p:spPr>
          <a:xfrm>
            <a:off x="451902" y="1917208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38D98C3B-12A6-4F7A-928E-17EFD738E517}"/>
              </a:ext>
            </a:extLst>
          </p:cNvPr>
          <p:cNvSpPr/>
          <p:nvPr/>
        </p:nvSpPr>
        <p:spPr>
          <a:xfrm>
            <a:off x="1001009" y="1917365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832E658-FCA5-4986-A285-405BE29D1702}"/>
              </a:ext>
            </a:extLst>
          </p:cNvPr>
          <p:cNvSpPr/>
          <p:nvPr/>
        </p:nvSpPr>
        <p:spPr>
          <a:xfrm>
            <a:off x="1541270" y="191346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087C5FD-0020-47DE-9B93-22ED7E3EA60D}"/>
              </a:ext>
            </a:extLst>
          </p:cNvPr>
          <p:cNvSpPr/>
          <p:nvPr/>
        </p:nvSpPr>
        <p:spPr>
          <a:xfrm>
            <a:off x="2627252" y="191720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F2C6A38-7384-47AF-AE2C-1BD00BC01B03}"/>
              </a:ext>
            </a:extLst>
          </p:cNvPr>
          <p:cNvSpPr/>
          <p:nvPr/>
        </p:nvSpPr>
        <p:spPr>
          <a:xfrm>
            <a:off x="3168400" y="191720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8B8039A-97E0-4003-A90F-390EB2F1C4F7}"/>
              </a:ext>
            </a:extLst>
          </p:cNvPr>
          <p:cNvSpPr/>
          <p:nvPr/>
        </p:nvSpPr>
        <p:spPr>
          <a:xfrm>
            <a:off x="3712679" y="191720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E5D5EB8-2372-4A2C-B660-A8DBC18E57BA}"/>
              </a:ext>
            </a:extLst>
          </p:cNvPr>
          <p:cNvSpPr/>
          <p:nvPr/>
        </p:nvSpPr>
        <p:spPr>
          <a:xfrm>
            <a:off x="4256355" y="191720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707B4CC-BE36-4798-B711-B2A6937DCFA3}"/>
              </a:ext>
            </a:extLst>
          </p:cNvPr>
          <p:cNvSpPr/>
          <p:nvPr/>
        </p:nvSpPr>
        <p:spPr>
          <a:xfrm>
            <a:off x="2082978" y="1914475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B7343C3-CA89-4354-995D-7D5D91A5442C}"/>
              </a:ext>
            </a:extLst>
          </p:cNvPr>
          <p:cNvSpPr/>
          <p:nvPr/>
        </p:nvSpPr>
        <p:spPr>
          <a:xfrm>
            <a:off x="65631" y="1812419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1324456-550B-46C8-AE0D-66CD2FB183AB}"/>
              </a:ext>
            </a:extLst>
          </p:cNvPr>
          <p:cNvSpPr/>
          <p:nvPr/>
        </p:nvSpPr>
        <p:spPr>
          <a:xfrm>
            <a:off x="466513" y="224459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FE198351-1AA4-4086-B82C-58BD5C26BB7B}"/>
              </a:ext>
            </a:extLst>
          </p:cNvPr>
          <p:cNvSpPr/>
          <p:nvPr/>
        </p:nvSpPr>
        <p:spPr>
          <a:xfrm>
            <a:off x="1018800" y="224459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FBD12C1-8662-4DE3-B606-8EDB29866D1E}"/>
              </a:ext>
            </a:extLst>
          </p:cNvPr>
          <p:cNvSpPr/>
          <p:nvPr/>
        </p:nvSpPr>
        <p:spPr>
          <a:xfrm>
            <a:off x="1553698" y="225083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05163BFB-5063-476B-8655-299BD1C3AC34}"/>
              </a:ext>
            </a:extLst>
          </p:cNvPr>
          <p:cNvSpPr/>
          <p:nvPr/>
        </p:nvSpPr>
        <p:spPr>
          <a:xfrm>
            <a:off x="2091313" y="225237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252E3EC-E32F-48B0-9E4E-BCD02D11E2E8}"/>
              </a:ext>
            </a:extLst>
          </p:cNvPr>
          <p:cNvSpPr/>
          <p:nvPr/>
        </p:nvSpPr>
        <p:spPr>
          <a:xfrm>
            <a:off x="2636892" y="224364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CCA66E7-2812-40EE-8B14-E8377735DA05}"/>
              </a:ext>
            </a:extLst>
          </p:cNvPr>
          <p:cNvSpPr/>
          <p:nvPr/>
        </p:nvSpPr>
        <p:spPr>
          <a:xfrm>
            <a:off x="3182065" y="224364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D1C82A5-A2CF-4409-B91C-17FEEA29F334}"/>
              </a:ext>
            </a:extLst>
          </p:cNvPr>
          <p:cNvSpPr/>
          <p:nvPr/>
        </p:nvSpPr>
        <p:spPr>
          <a:xfrm>
            <a:off x="3726361" y="224459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AC303B7-A1EA-4893-A341-0FB861BA289C}"/>
              </a:ext>
            </a:extLst>
          </p:cNvPr>
          <p:cNvSpPr/>
          <p:nvPr/>
        </p:nvSpPr>
        <p:spPr>
          <a:xfrm>
            <a:off x="4260496" y="224364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235719C6-DDB4-4D68-9102-DE1B87FCF6B5}"/>
              </a:ext>
            </a:extLst>
          </p:cNvPr>
          <p:cNvSpPr/>
          <p:nvPr/>
        </p:nvSpPr>
        <p:spPr>
          <a:xfrm>
            <a:off x="3683965" y="2269766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81E0B07A-970A-4BF1-BEF8-CA8BE07509E1}"/>
              </a:ext>
            </a:extLst>
          </p:cNvPr>
          <p:cNvSpPr/>
          <p:nvPr/>
        </p:nvSpPr>
        <p:spPr>
          <a:xfrm>
            <a:off x="483038" y="2433565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B88DA27B-5813-4CF8-A938-94B93009DB02}"/>
              </a:ext>
            </a:extLst>
          </p:cNvPr>
          <p:cNvSpPr/>
          <p:nvPr/>
        </p:nvSpPr>
        <p:spPr>
          <a:xfrm>
            <a:off x="1032145" y="2433723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FDA84DE7-77C3-4CF9-94B9-1479C109C258}"/>
              </a:ext>
            </a:extLst>
          </p:cNvPr>
          <p:cNvSpPr/>
          <p:nvPr/>
        </p:nvSpPr>
        <p:spPr>
          <a:xfrm>
            <a:off x="1572406" y="242981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C1E899C-23E7-4C10-A36A-71B97F8AC708}"/>
              </a:ext>
            </a:extLst>
          </p:cNvPr>
          <p:cNvSpPr/>
          <p:nvPr/>
        </p:nvSpPr>
        <p:spPr>
          <a:xfrm>
            <a:off x="2658388" y="2433565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C738F27-1B29-4CDA-B6EA-87D207336C03}"/>
              </a:ext>
            </a:extLst>
          </p:cNvPr>
          <p:cNvSpPr/>
          <p:nvPr/>
        </p:nvSpPr>
        <p:spPr>
          <a:xfrm>
            <a:off x="3199536" y="2433565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51A91B6-1FEA-42DD-980C-739A5ED66A20}"/>
              </a:ext>
            </a:extLst>
          </p:cNvPr>
          <p:cNvSpPr/>
          <p:nvPr/>
        </p:nvSpPr>
        <p:spPr>
          <a:xfrm>
            <a:off x="3743815" y="2433565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ADE75FEE-8309-4E0F-A8C8-2AA4A6DF6498}"/>
              </a:ext>
            </a:extLst>
          </p:cNvPr>
          <p:cNvSpPr/>
          <p:nvPr/>
        </p:nvSpPr>
        <p:spPr>
          <a:xfrm>
            <a:off x="4287492" y="2433565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FDC8ECA2-9160-4B0C-A157-7ECB29B9259A}"/>
              </a:ext>
            </a:extLst>
          </p:cNvPr>
          <p:cNvSpPr/>
          <p:nvPr/>
        </p:nvSpPr>
        <p:spPr>
          <a:xfrm>
            <a:off x="2114115" y="2430833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C50AA052-B1FB-4433-B3EC-26E09F6EC820}"/>
              </a:ext>
            </a:extLst>
          </p:cNvPr>
          <p:cNvSpPr/>
          <p:nvPr/>
        </p:nvSpPr>
        <p:spPr>
          <a:xfrm>
            <a:off x="96767" y="2328777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1F72AB6-C65F-4605-9C6C-636B699146FF}"/>
              </a:ext>
            </a:extLst>
          </p:cNvPr>
          <p:cNvSpPr/>
          <p:nvPr/>
        </p:nvSpPr>
        <p:spPr>
          <a:xfrm>
            <a:off x="483038" y="2701111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741A2AFF-7E43-4B0D-9ABD-4139348F8D88}"/>
              </a:ext>
            </a:extLst>
          </p:cNvPr>
          <p:cNvSpPr/>
          <p:nvPr/>
        </p:nvSpPr>
        <p:spPr>
          <a:xfrm>
            <a:off x="1032145" y="270126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2870DCEF-9AC8-4123-92E5-96C815CCBB61}"/>
              </a:ext>
            </a:extLst>
          </p:cNvPr>
          <p:cNvSpPr/>
          <p:nvPr/>
        </p:nvSpPr>
        <p:spPr>
          <a:xfrm>
            <a:off x="1572406" y="269736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D5840F2B-5A3D-4468-9287-D9C8DC048754}"/>
              </a:ext>
            </a:extLst>
          </p:cNvPr>
          <p:cNvSpPr/>
          <p:nvPr/>
        </p:nvSpPr>
        <p:spPr>
          <a:xfrm>
            <a:off x="2658388" y="270111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3ABF11F5-D762-43E6-AFF5-81ACB1334F0F}"/>
              </a:ext>
            </a:extLst>
          </p:cNvPr>
          <p:cNvSpPr/>
          <p:nvPr/>
        </p:nvSpPr>
        <p:spPr>
          <a:xfrm>
            <a:off x="3199536" y="270111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2CB8B7ED-0244-4B73-B7B0-2C81AF451652}"/>
              </a:ext>
            </a:extLst>
          </p:cNvPr>
          <p:cNvSpPr/>
          <p:nvPr/>
        </p:nvSpPr>
        <p:spPr>
          <a:xfrm>
            <a:off x="3743815" y="270111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15F4F85-5997-4604-B4F9-577335F64F2A}"/>
              </a:ext>
            </a:extLst>
          </p:cNvPr>
          <p:cNvSpPr/>
          <p:nvPr/>
        </p:nvSpPr>
        <p:spPr>
          <a:xfrm>
            <a:off x="4287492" y="270111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BA670A05-F636-4FBC-84AC-635D22FA5B92}"/>
              </a:ext>
            </a:extLst>
          </p:cNvPr>
          <p:cNvSpPr/>
          <p:nvPr/>
        </p:nvSpPr>
        <p:spPr>
          <a:xfrm>
            <a:off x="2114115" y="269837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6670D4C2-9257-41C2-8284-BA886EA3B56B}"/>
              </a:ext>
            </a:extLst>
          </p:cNvPr>
          <p:cNvSpPr/>
          <p:nvPr/>
        </p:nvSpPr>
        <p:spPr>
          <a:xfrm>
            <a:off x="464590" y="297821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D67F2C55-1AEB-474D-A074-938D1E027555}"/>
              </a:ext>
            </a:extLst>
          </p:cNvPr>
          <p:cNvSpPr/>
          <p:nvPr/>
        </p:nvSpPr>
        <p:spPr>
          <a:xfrm>
            <a:off x="1016877" y="297821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0ED0355-CEB7-4C57-8039-430AC0BC4556}"/>
              </a:ext>
            </a:extLst>
          </p:cNvPr>
          <p:cNvSpPr/>
          <p:nvPr/>
        </p:nvSpPr>
        <p:spPr>
          <a:xfrm>
            <a:off x="1551775" y="298445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BCEF74B-5670-48DA-B547-B1F9B4643492}"/>
              </a:ext>
            </a:extLst>
          </p:cNvPr>
          <p:cNvSpPr/>
          <p:nvPr/>
        </p:nvSpPr>
        <p:spPr>
          <a:xfrm>
            <a:off x="2089390" y="298599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08C14D6F-CED4-42D6-9E2A-70E623F31471}"/>
              </a:ext>
            </a:extLst>
          </p:cNvPr>
          <p:cNvSpPr/>
          <p:nvPr/>
        </p:nvSpPr>
        <p:spPr>
          <a:xfrm>
            <a:off x="2634969" y="300175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B2DD3CB-54E2-4B7F-B076-EB79FE3EA47C}"/>
              </a:ext>
            </a:extLst>
          </p:cNvPr>
          <p:cNvSpPr/>
          <p:nvPr/>
        </p:nvSpPr>
        <p:spPr>
          <a:xfrm>
            <a:off x="3180142" y="300175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C989F260-0F57-48DD-9021-00E3972F6F9A}"/>
              </a:ext>
            </a:extLst>
          </p:cNvPr>
          <p:cNvSpPr/>
          <p:nvPr/>
        </p:nvSpPr>
        <p:spPr>
          <a:xfrm>
            <a:off x="3724438" y="300271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C6BEA0C4-234F-49A8-B3FD-D03069005D69}"/>
              </a:ext>
            </a:extLst>
          </p:cNvPr>
          <p:cNvSpPr/>
          <p:nvPr/>
        </p:nvSpPr>
        <p:spPr>
          <a:xfrm>
            <a:off x="4258573" y="300175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1777BEE2-166B-40CA-914E-1481708E2A15}"/>
              </a:ext>
            </a:extLst>
          </p:cNvPr>
          <p:cNvSpPr/>
          <p:nvPr/>
        </p:nvSpPr>
        <p:spPr>
          <a:xfrm>
            <a:off x="3126721" y="3029119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41236010-03A2-4780-86B3-0FCEEE0B830D}"/>
              </a:ext>
            </a:extLst>
          </p:cNvPr>
          <p:cNvSpPr/>
          <p:nvPr/>
        </p:nvSpPr>
        <p:spPr>
          <a:xfrm>
            <a:off x="481115" y="3191680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CBCE759C-5868-4FEB-80F9-5EAEF0541A08}"/>
              </a:ext>
            </a:extLst>
          </p:cNvPr>
          <p:cNvSpPr/>
          <p:nvPr/>
        </p:nvSpPr>
        <p:spPr>
          <a:xfrm>
            <a:off x="1030222" y="319183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5C35B562-C701-4FEA-8F86-7701A1C06DE1}"/>
              </a:ext>
            </a:extLst>
          </p:cNvPr>
          <p:cNvSpPr/>
          <p:nvPr/>
        </p:nvSpPr>
        <p:spPr>
          <a:xfrm>
            <a:off x="1570483" y="3187933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275D691-05FC-4C07-8EAB-63247D25B000}"/>
              </a:ext>
            </a:extLst>
          </p:cNvPr>
          <p:cNvSpPr/>
          <p:nvPr/>
        </p:nvSpPr>
        <p:spPr>
          <a:xfrm>
            <a:off x="2656465" y="319168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291AFB30-C145-4155-9B6D-FE0E50EA14F2}"/>
              </a:ext>
            </a:extLst>
          </p:cNvPr>
          <p:cNvSpPr/>
          <p:nvPr/>
        </p:nvSpPr>
        <p:spPr>
          <a:xfrm>
            <a:off x="3197613" y="319168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AF213B7-7BD1-464E-9DF9-6C3E52FD6DCF}"/>
              </a:ext>
            </a:extLst>
          </p:cNvPr>
          <p:cNvSpPr/>
          <p:nvPr/>
        </p:nvSpPr>
        <p:spPr>
          <a:xfrm>
            <a:off x="3741892" y="319168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D69AF056-4DE4-49BA-A9EA-24E5BDBF13F7}"/>
              </a:ext>
            </a:extLst>
          </p:cNvPr>
          <p:cNvSpPr/>
          <p:nvPr/>
        </p:nvSpPr>
        <p:spPr>
          <a:xfrm>
            <a:off x="4285569" y="319168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336D49B1-2752-47E0-9A4B-2EB6DC3BDA49}"/>
              </a:ext>
            </a:extLst>
          </p:cNvPr>
          <p:cNvSpPr/>
          <p:nvPr/>
        </p:nvSpPr>
        <p:spPr>
          <a:xfrm>
            <a:off x="2112192" y="318894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65894F6-8A79-4A1E-AF62-1E11E0BBD52C}"/>
              </a:ext>
            </a:extLst>
          </p:cNvPr>
          <p:cNvSpPr/>
          <p:nvPr/>
        </p:nvSpPr>
        <p:spPr>
          <a:xfrm>
            <a:off x="94844" y="3086892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B391EB9C-FE82-44FD-9128-A54B64B102BD}"/>
              </a:ext>
            </a:extLst>
          </p:cNvPr>
          <p:cNvSpPr/>
          <p:nvPr/>
        </p:nvSpPr>
        <p:spPr>
          <a:xfrm>
            <a:off x="481115" y="3459226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531F8629-93BB-4C76-9218-B967B0C09C51}"/>
              </a:ext>
            </a:extLst>
          </p:cNvPr>
          <p:cNvSpPr/>
          <p:nvPr/>
        </p:nvSpPr>
        <p:spPr>
          <a:xfrm>
            <a:off x="1030222" y="345938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1EBB7FA-D538-4445-AD73-031CD0CF622B}"/>
              </a:ext>
            </a:extLst>
          </p:cNvPr>
          <p:cNvSpPr/>
          <p:nvPr/>
        </p:nvSpPr>
        <p:spPr>
          <a:xfrm>
            <a:off x="1570483" y="345547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80C0D19-02AA-44BD-AF1F-57EDA8559378}"/>
              </a:ext>
            </a:extLst>
          </p:cNvPr>
          <p:cNvSpPr/>
          <p:nvPr/>
        </p:nvSpPr>
        <p:spPr>
          <a:xfrm>
            <a:off x="2656465" y="3459226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04EB56F5-9094-4A59-BA55-7969A22F56CA}"/>
              </a:ext>
            </a:extLst>
          </p:cNvPr>
          <p:cNvSpPr/>
          <p:nvPr/>
        </p:nvSpPr>
        <p:spPr>
          <a:xfrm>
            <a:off x="3197613" y="3459226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D201DFEC-289E-44F1-A418-3C9D4BB09A60}"/>
              </a:ext>
            </a:extLst>
          </p:cNvPr>
          <p:cNvSpPr/>
          <p:nvPr/>
        </p:nvSpPr>
        <p:spPr>
          <a:xfrm>
            <a:off x="3741892" y="3459226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E37B93D-A895-4DD1-B792-53136EEC2184}"/>
              </a:ext>
            </a:extLst>
          </p:cNvPr>
          <p:cNvSpPr/>
          <p:nvPr/>
        </p:nvSpPr>
        <p:spPr>
          <a:xfrm>
            <a:off x="4285569" y="3459226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F6D4108-A75E-48FA-BC87-52CCF890E9E9}"/>
              </a:ext>
            </a:extLst>
          </p:cNvPr>
          <p:cNvSpPr/>
          <p:nvPr/>
        </p:nvSpPr>
        <p:spPr>
          <a:xfrm>
            <a:off x="2112192" y="345649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D9B5A09-1E42-4DB9-AA88-381BF3B8339F}"/>
              </a:ext>
            </a:extLst>
          </p:cNvPr>
          <p:cNvSpPr/>
          <p:nvPr/>
        </p:nvSpPr>
        <p:spPr>
          <a:xfrm>
            <a:off x="466465" y="392718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1A59612C-31CE-4CAB-873C-830F04356874}"/>
              </a:ext>
            </a:extLst>
          </p:cNvPr>
          <p:cNvSpPr/>
          <p:nvPr/>
        </p:nvSpPr>
        <p:spPr>
          <a:xfrm>
            <a:off x="1018752" y="392718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3715FCA9-253A-4858-A5C5-C0E2A75D4F1B}"/>
              </a:ext>
            </a:extLst>
          </p:cNvPr>
          <p:cNvSpPr/>
          <p:nvPr/>
        </p:nvSpPr>
        <p:spPr>
          <a:xfrm>
            <a:off x="1553650" y="393342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E68FB3F-4D67-43D9-85E2-2EFFD6F9B968}"/>
              </a:ext>
            </a:extLst>
          </p:cNvPr>
          <p:cNvSpPr/>
          <p:nvPr/>
        </p:nvSpPr>
        <p:spPr>
          <a:xfrm>
            <a:off x="2091265" y="393496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A51F20CD-87FF-4F3C-A57B-B2C0926441DA}"/>
              </a:ext>
            </a:extLst>
          </p:cNvPr>
          <p:cNvSpPr/>
          <p:nvPr/>
        </p:nvSpPr>
        <p:spPr>
          <a:xfrm>
            <a:off x="2636844" y="392622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493BA6FB-77FB-4D91-AE98-547FF38E8205}"/>
              </a:ext>
            </a:extLst>
          </p:cNvPr>
          <p:cNvSpPr/>
          <p:nvPr/>
        </p:nvSpPr>
        <p:spPr>
          <a:xfrm>
            <a:off x="3182017" y="392622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71BA18D8-5F78-4943-9F4A-AE1A278F01CC}"/>
              </a:ext>
            </a:extLst>
          </p:cNvPr>
          <p:cNvSpPr/>
          <p:nvPr/>
        </p:nvSpPr>
        <p:spPr>
          <a:xfrm>
            <a:off x="3726313" y="392718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DCCED2D-210D-4D30-8C1D-B4F66639A0D0}"/>
              </a:ext>
            </a:extLst>
          </p:cNvPr>
          <p:cNvSpPr/>
          <p:nvPr/>
        </p:nvSpPr>
        <p:spPr>
          <a:xfrm>
            <a:off x="4260448" y="392622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E29A1ED8-B326-468E-93AC-EA7FF07216E1}"/>
              </a:ext>
            </a:extLst>
          </p:cNvPr>
          <p:cNvSpPr/>
          <p:nvPr/>
        </p:nvSpPr>
        <p:spPr>
          <a:xfrm>
            <a:off x="2595403" y="3965133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319C4834-2359-4711-A6A2-7F9A98843DDB}"/>
              </a:ext>
            </a:extLst>
          </p:cNvPr>
          <p:cNvSpPr/>
          <p:nvPr/>
        </p:nvSpPr>
        <p:spPr>
          <a:xfrm>
            <a:off x="482990" y="4116154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CAB1E95B-643E-4FD4-9580-DEBEDD8C34CE}"/>
              </a:ext>
            </a:extLst>
          </p:cNvPr>
          <p:cNvSpPr/>
          <p:nvPr/>
        </p:nvSpPr>
        <p:spPr>
          <a:xfrm>
            <a:off x="1032097" y="411631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39E7CE5D-9ED0-48A0-A220-85F53F37B469}"/>
              </a:ext>
            </a:extLst>
          </p:cNvPr>
          <p:cNvSpPr/>
          <p:nvPr/>
        </p:nvSpPr>
        <p:spPr>
          <a:xfrm>
            <a:off x="1572358" y="4112406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FAAEC06-8F53-49A7-B040-C6B173AEDC59}"/>
              </a:ext>
            </a:extLst>
          </p:cNvPr>
          <p:cNvSpPr/>
          <p:nvPr/>
        </p:nvSpPr>
        <p:spPr>
          <a:xfrm>
            <a:off x="2658340" y="411615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552A40BE-4C18-4AD1-99A9-7EBF0BFC82A3}"/>
              </a:ext>
            </a:extLst>
          </p:cNvPr>
          <p:cNvSpPr/>
          <p:nvPr/>
        </p:nvSpPr>
        <p:spPr>
          <a:xfrm>
            <a:off x="3199488" y="411615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E09FEF65-C19F-4CCD-A59F-789187385C19}"/>
              </a:ext>
            </a:extLst>
          </p:cNvPr>
          <p:cNvSpPr/>
          <p:nvPr/>
        </p:nvSpPr>
        <p:spPr>
          <a:xfrm>
            <a:off x="3743767" y="411615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892D203-663D-4DA1-AD58-D6EE8125FFEA}"/>
              </a:ext>
            </a:extLst>
          </p:cNvPr>
          <p:cNvSpPr/>
          <p:nvPr/>
        </p:nvSpPr>
        <p:spPr>
          <a:xfrm>
            <a:off x="4287444" y="411615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A7D2AA06-5AEF-4E1C-B5E9-F681F1449757}"/>
              </a:ext>
            </a:extLst>
          </p:cNvPr>
          <p:cNvSpPr/>
          <p:nvPr/>
        </p:nvSpPr>
        <p:spPr>
          <a:xfrm>
            <a:off x="2114067" y="411342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16E1BD8-50EF-4F3F-B880-7078357F7733}"/>
              </a:ext>
            </a:extLst>
          </p:cNvPr>
          <p:cNvSpPr/>
          <p:nvPr/>
        </p:nvSpPr>
        <p:spPr>
          <a:xfrm>
            <a:off x="96719" y="4011365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06C65268-4CCA-4D3A-A0AC-1E20FDEBEBD4}"/>
              </a:ext>
            </a:extLst>
          </p:cNvPr>
          <p:cNvSpPr/>
          <p:nvPr/>
        </p:nvSpPr>
        <p:spPr>
          <a:xfrm>
            <a:off x="478501" y="455104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CEE34541-8B4C-40DE-8AFE-C03D92DADCAB}"/>
              </a:ext>
            </a:extLst>
          </p:cNvPr>
          <p:cNvSpPr/>
          <p:nvPr/>
        </p:nvSpPr>
        <p:spPr>
          <a:xfrm>
            <a:off x="1030789" y="455104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CC902DF0-B259-4210-B36E-CF4A2016A1B5}"/>
              </a:ext>
            </a:extLst>
          </p:cNvPr>
          <p:cNvSpPr/>
          <p:nvPr/>
        </p:nvSpPr>
        <p:spPr>
          <a:xfrm>
            <a:off x="1565687" y="455728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A2F10589-441A-4B3D-BBE9-F7B2F45D8ABD}"/>
              </a:ext>
            </a:extLst>
          </p:cNvPr>
          <p:cNvSpPr/>
          <p:nvPr/>
        </p:nvSpPr>
        <p:spPr>
          <a:xfrm>
            <a:off x="2103301" y="455882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047FA31-F19E-4E28-BAD5-0A376B7534F1}"/>
              </a:ext>
            </a:extLst>
          </p:cNvPr>
          <p:cNvSpPr/>
          <p:nvPr/>
        </p:nvSpPr>
        <p:spPr>
          <a:xfrm>
            <a:off x="2648881" y="455009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49F26404-EF00-4D26-94B5-C4E3761158AF}"/>
              </a:ext>
            </a:extLst>
          </p:cNvPr>
          <p:cNvSpPr/>
          <p:nvPr/>
        </p:nvSpPr>
        <p:spPr>
          <a:xfrm>
            <a:off x="3194054" y="455009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E19E2980-8127-4AB1-A9F9-2BD8F9C19249}"/>
              </a:ext>
            </a:extLst>
          </p:cNvPr>
          <p:cNvSpPr/>
          <p:nvPr/>
        </p:nvSpPr>
        <p:spPr>
          <a:xfrm>
            <a:off x="3738349" y="455104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06C1F74F-2390-4554-AB3C-DF3DC9FC25EA}"/>
              </a:ext>
            </a:extLst>
          </p:cNvPr>
          <p:cNvSpPr/>
          <p:nvPr/>
        </p:nvSpPr>
        <p:spPr>
          <a:xfrm>
            <a:off x="4272485" y="455009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A73A8394-1273-4180-A8A3-D1E6601B2905}"/>
              </a:ext>
            </a:extLst>
          </p:cNvPr>
          <p:cNvSpPr/>
          <p:nvPr/>
        </p:nvSpPr>
        <p:spPr>
          <a:xfrm>
            <a:off x="2052397" y="4587907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0DD484AC-10F9-4305-A19C-3DC950C35458}"/>
              </a:ext>
            </a:extLst>
          </p:cNvPr>
          <p:cNvSpPr/>
          <p:nvPr/>
        </p:nvSpPr>
        <p:spPr>
          <a:xfrm>
            <a:off x="495027" y="4740018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6F2268F-833D-4758-8A61-06AF7570084E}"/>
              </a:ext>
            </a:extLst>
          </p:cNvPr>
          <p:cNvSpPr/>
          <p:nvPr/>
        </p:nvSpPr>
        <p:spPr>
          <a:xfrm>
            <a:off x="1044134" y="4740175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33A5B972-ACA3-4F47-B3FF-E81FBA4F5510}"/>
              </a:ext>
            </a:extLst>
          </p:cNvPr>
          <p:cNvSpPr/>
          <p:nvPr/>
        </p:nvSpPr>
        <p:spPr>
          <a:xfrm>
            <a:off x="1584395" y="473627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5F8642E8-7FF0-4E14-AECA-AB527B027F2C}"/>
              </a:ext>
            </a:extLst>
          </p:cNvPr>
          <p:cNvSpPr/>
          <p:nvPr/>
        </p:nvSpPr>
        <p:spPr>
          <a:xfrm>
            <a:off x="2670377" y="474001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F3651812-B072-47EC-887C-5F6430E7C622}"/>
              </a:ext>
            </a:extLst>
          </p:cNvPr>
          <p:cNvSpPr/>
          <p:nvPr/>
        </p:nvSpPr>
        <p:spPr>
          <a:xfrm>
            <a:off x="3211525" y="474001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16BEF8AA-2CE7-44C1-AFBE-BD3083AA1170}"/>
              </a:ext>
            </a:extLst>
          </p:cNvPr>
          <p:cNvSpPr/>
          <p:nvPr/>
        </p:nvSpPr>
        <p:spPr>
          <a:xfrm>
            <a:off x="3755804" y="474001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C81CE05A-36A8-4163-95ED-AABC3A83181C}"/>
              </a:ext>
            </a:extLst>
          </p:cNvPr>
          <p:cNvSpPr/>
          <p:nvPr/>
        </p:nvSpPr>
        <p:spPr>
          <a:xfrm>
            <a:off x="4299480" y="474001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72496CA-BE61-4E52-820F-6532CF05BF6A}"/>
              </a:ext>
            </a:extLst>
          </p:cNvPr>
          <p:cNvSpPr/>
          <p:nvPr/>
        </p:nvSpPr>
        <p:spPr>
          <a:xfrm>
            <a:off x="2126103" y="4737286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81BDA3BC-851F-4276-884D-91022900A405}"/>
              </a:ext>
            </a:extLst>
          </p:cNvPr>
          <p:cNvSpPr/>
          <p:nvPr/>
        </p:nvSpPr>
        <p:spPr>
          <a:xfrm>
            <a:off x="108756" y="4635230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A1237357-FFED-463E-9A93-396A93B98F9B}"/>
              </a:ext>
            </a:extLst>
          </p:cNvPr>
          <p:cNvSpPr/>
          <p:nvPr/>
        </p:nvSpPr>
        <p:spPr>
          <a:xfrm>
            <a:off x="493581" y="5018040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3F7937BA-A480-4C89-8240-13E53136B040}"/>
              </a:ext>
            </a:extLst>
          </p:cNvPr>
          <p:cNvSpPr/>
          <p:nvPr/>
        </p:nvSpPr>
        <p:spPr>
          <a:xfrm>
            <a:off x="1042689" y="5018197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5CDF33CC-FFE3-4469-A483-823D34ED6940}"/>
              </a:ext>
            </a:extLst>
          </p:cNvPr>
          <p:cNvSpPr/>
          <p:nvPr/>
        </p:nvSpPr>
        <p:spPr>
          <a:xfrm>
            <a:off x="1582950" y="501429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E66808FA-0533-409B-8C02-C5E0F8851C47}"/>
              </a:ext>
            </a:extLst>
          </p:cNvPr>
          <p:cNvSpPr/>
          <p:nvPr/>
        </p:nvSpPr>
        <p:spPr>
          <a:xfrm>
            <a:off x="2668932" y="501804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BAEDB0CF-56DA-4E5C-A13A-F21125AF7F19}"/>
              </a:ext>
            </a:extLst>
          </p:cNvPr>
          <p:cNvSpPr/>
          <p:nvPr/>
        </p:nvSpPr>
        <p:spPr>
          <a:xfrm>
            <a:off x="3210080" y="501804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B3B26896-7DD0-4D39-8A5A-06C2340A09D0}"/>
              </a:ext>
            </a:extLst>
          </p:cNvPr>
          <p:cNvSpPr/>
          <p:nvPr/>
        </p:nvSpPr>
        <p:spPr>
          <a:xfrm>
            <a:off x="3754359" y="501804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EDA6CC9E-DBD9-4087-9556-97CC53552AC9}"/>
              </a:ext>
            </a:extLst>
          </p:cNvPr>
          <p:cNvSpPr/>
          <p:nvPr/>
        </p:nvSpPr>
        <p:spPr>
          <a:xfrm>
            <a:off x="4298035" y="501804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98756CC8-B8E3-4681-9F0B-FD6A291E9F4C}"/>
              </a:ext>
            </a:extLst>
          </p:cNvPr>
          <p:cNvSpPr/>
          <p:nvPr/>
        </p:nvSpPr>
        <p:spPr>
          <a:xfrm>
            <a:off x="2124658" y="501530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EDC7617B-B2A2-4E7F-8E05-304FDB565ADC}"/>
              </a:ext>
            </a:extLst>
          </p:cNvPr>
          <p:cNvSpPr/>
          <p:nvPr/>
        </p:nvSpPr>
        <p:spPr>
          <a:xfrm>
            <a:off x="478501" y="547025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0C91E5F9-B33E-41EC-8819-61CB2F2B2AB3}"/>
              </a:ext>
            </a:extLst>
          </p:cNvPr>
          <p:cNvSpPr/>
          <p:nvPr/>
        </p:nvSpPr>
        <p:spPr>
          <a:xfrm>
            <a:off x="1030789" y="547025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A1CA0B54-F2A0-44A6-9E5A-9E77FEC1948D}"/>
              </a:ext>
            </a:extLst>
          </p:cNvPr>
          <p:cNvSpPr/>
          <p:nvPr/>
        </p:nvSpPr>
        <p:spPr>
          <a:xfrm>
            <a:off x="1565687" y="547649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494DA6C9-0516-4E7E-B1AB-06F14092356B}"/>
              </a:ext>
            </a:extLst>
          </p:cNvPr>
          <p:cNvSpPr/>
          <p:nvPr/>
        </p:nvSpPr>
        <p:spPr>
          <a:xfrm>
            <a:off x="2103301" y="547804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B7F9ABE9-45B8-4EDE-A741-29FB4F70DA39}"/>
              </a:ext>
            </a:extLst>
          </p:cNvPr>
          <p:cNvSpPr/>
          <p:nvPr/>
        </p:nvSpPr>
        <p:spPr>
          <a:xfrm>
            <a:off x="2648881" y="546930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AF7D735F-CE8B-4F41-A782-FA1E16F9DDB9}"/>
              </a:ext>
            </a:extLst>
          </p:cNvPr>
          <p:cNvSpPr/>
          <p:nvPr/>
        </p:nvSpPr>
        <p:spPr>
          <a:xfrm>
            <a:off x="3194054" y="546930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10CB477C-EFEE-4F88-B021-9072CF76C6BF}"/>
              </a:ext>
            </a:extLst>
          </p:cNvPr>
          <p:cNvSpPr/>
          <p:nvPr/>
        </p:nvSpPr>
        <p:spPr>
          <a:xfrm>
            <a:off x="3738349" y="547025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FA9C64DF-F04E-4FFF-A55A-3493B571CE82}"/>
              </a:ext>
            </a:extLst>
          </p:cNvPr>
          <p:cNvSpPr/>
          <p:nvPr/>
        </p:nvSpPr>
        <p:spPr>
          <a:xfrm>
            <a:off x="4272485" y="546930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45FCB897-110A-45A5-BD54-36F521357771}"/>
              </a:ext>
            </a:extLst>
          </p:cNvPr>
          <p:cNvSpPr/>
          <p:nvPr/>
        </p:nvSpPr>
        <p:spPr>
          <a:xfrm>
            <a:off x="1486652" y="5528959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7286CA10-DED6-4A34-A128-34F76B5C0A7A}"/>
              </a:ext>
            </a:extLst>
          </p:cNvPr>
          <p:cNvSpPr/>
          <p:nvPr/>
        </p:nvSpPr>
        <p:spPr>
          <a:xfrm>
            <a:off x="495027" y="5659229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EA5B2685-9738-4EE0-A299-ADFA42D4C8F5}"/>
              </a:ext>
            </a:extLst>
          </p:cNvPr>
          <p:cNvSpPr/>
          <p:nvPr/>
        </p:nvSpPr>
        <p:spPr>
          <a:xfrm>
            <a:off x="1044134" y="5659387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8C3F9B3C-ED04-46C7-A27E-BECD96979502}"/>
              </a:ext>
            </a:extLst>
          </p:cNvPr>
          <p:cNvSpPr/>
          <p:nvPr/>
        </p:nvSpPr>
        <p:spPr>
          <a:xfrm>
            <a:off x="1584395" y="565548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9C5421C6-6BFF-4BE7-BD1F-F95EE7882AE7}"/>
              </a:ext>
            </a:extLst>
          </p:cNvPr>
          <p:cNvSpPr/>
          <p:nvPr/>
        </p:nvSpPr>
        <p:spPr>
          <a:xfrm>
            <a:off x="2670377" y="565922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806A2D9A-F8BB-4769-8E5C-26A3CC3ECB77}"/>
              </a:ext>
            </a:extLst>
          </p:cNvPr>
          <p:cNvSpPr/>
          <p:nvPr/>
        </p:nvSpPr>
        <p:spPr>
          <a:xfrm>
            <a:off x="3211525" y="565922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D262380C-78A8-4950-8DD7-E36D3582FAC5}"/>
              </a:ext>
            </a:extLst>
          </p:cNvPr>
          <p:cNvSpPr/>
          <p:nvPr/>
        </p:nvSpPr>
        <p:spPr>
          <a:xfrm>
            <a:off x="3755804" y="565922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35AA5577-A343-4863-A16E-20293435140C}"/>
              </a:ext>
            </a:extLst>
          </p:cNvPr>
          <p:cNvSpPr/>
          <p:nvPr/>
        </p:nvSpPr>
        <p:spPr>
          <a:xfrm>
            <a:off x="4299480" y="565922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42B124B0-0921-4BA7-9AC7-F1B03454F5E1}"/>
              </a:ext>
            </a:extLst>
          </p:cNvPr>
          <p:cNvSpPr/>
          <p:nvPr/>
        </p:nvSpPr>
        <p:spPr>
          <a:xfrm>
            <a:off x="2126103" y="5656497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0913702B-5ABF-4E1E-B670-38EA6CC27449}"/>
              </a:ext>
            </a:extLst>
          </p:cNvPr>
          <p:cNvSpPr/>
          <p:nvPr/>
        </p:nvSpPr>
        <p:spPr>
          <a:xfrm>
            <a:off x="108756" y="5554441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A4A1FD3A-CD5F-439F-A5D4-E9D445CA721C}"/>
              </a:ext>
            </a:extLst>
          </p:cNvPr>
          <p:cNvSpPr/>
          <p:nvPr/>
        </p:nvSpPr>
        <p:spPr>
          <a:xfrm>
            <a:off x="493581" y="5937251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4AAF942-B94D-4040-BB61-BEBB6ECEA1F1}"/>
              </a:ext>
            </a:extLst>
          </p:cNvPr>
          <p:cNvSpPr/>
          <p:nvPr/>
        </p:nvSpPr>
        <p:spPr>
          <a:xfrm>
            <a:off x="1042689" y="5937409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B7A7C5E6-9C9D-4CBA-8E78-F54109B74478}"/>
              </a:ext>
            </a:extLst>
          </p:cNvPr>
          <p:cNvSpPr/>
          <p:nvPr/>
        </p:nvSpPr>
        <p:spPr>
          <a:xfrm>
            <a:off x="1582950" y="5933503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DAA17823-6E4D-4A09-8A8F-9336A08A8E2E}"/>
              </a:ext>
            </a:extLst>
          </p:cNvPr>
          <p:cNvSpPr/>
          <p:nvPr/>
        </p:nvSpPr>
        <p:spPr>
          <a:xfrm>
            <a:off x="2668932" y="593725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026B9FCD-40BB-4C83-A9BC-C765234ED6B3}"/>
              </a:ext>
            </a:extLst>
          </p:cNvPr>
          <p:cNvSpPr/>
          <p:nvPr/>
        </p:nvSpPr>
        <p:spPr>
          <a:xfrm>
            <a:off x="3210080" y="593725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633C2828-0E04-4B40-A342-C547C3638E68}"/>
              </a:ext>
            </a:extLst>
          </p:cNvPr>
          <p:cNvSpPr/>
          <p:nvPr/>
        </p:nvSpPr>
        <p:spPr>
          <a:xfrm>
            <a:off x="3754359" y="593725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96EA20F4-EE94-4B74-8773-D92FB77A5B83}"/>
              </a:ext>
            </a:extLst>
          </p:cNvPr>
          <p:cNvSpPr/>
          <p:nvPr/>
        </p:nvSpPr>
        <p:spPr>
          <a:xfrm>
            <a:off x="4298035" y="593725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AE3022F0-AB25-40B3-A803-C417F6197535}"/>
              </a:ext>
            </a:extLst>
          </p:cNvPr>
          <p:cNvSpPr/>
          <p:nvPr/>
        </p:nvSpPr>
        <p:spPr>
          <a:xfrm>
            <a:off x="2124658" y="593451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8640ACE9-8E2F-412A-9B3C-5764E696CA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72185" y="2165212"/>
            <a:ext cx="9525" cy="544279"/>
          </a:xfrm>
          <a:prstGeom prst="bentConnector3">
            <a:avLst>
              <a:gd name="adj1" fmla="val 1649984"/>
            </a:avLst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17A867A1-13FC-4504-9607-C607B75C6A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27906" y="2920555"/>
            <a:ext cx="9525" cy="544279"/>
          </a:xfrm>
          <a:prstGeom prst="bentConnector3">
            <a:avLst>
              <a:gd name="adj1" fmla="val 1649984"/>
            </a:avLst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3F6EDC40-73F3-4201-AC70-935EF9B477E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34832" y="4471621"/>
            <a:ext cx="9525" cy="544279"/>
          </a:xfrm>
          <a:prstGeom prst="bentConnector3">
            <a:avLst>
              <a:gd name="adj1" fmla="val 1649984"/>
            </a:avLst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AB240755-12A9-4A6B-88A1-5DEEDC58662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04768" y="5390296"/>
            <a:ext cx="9525" cy="544279"/>
          </a:xfrm>
          <a:prstGeom prst="bentConnector3">
            <a:avLst>
              <a:gd name="adj1" fmla="val 1649984"/>
            </a:avLst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Curved Right 152">
            <a:extLst>
              <a:ext uri="{FF2B5EF4-FFF2-40B4-BE49-F238E27FC236}">
                <a16:creationId xmlns:a16="http://schemas.microsoft.com/office/drawing/2014/main" id="{908281C6-AD6E-4F52-BD92-823547FE837E}"/>
              </a:ext>
            </a:extLst>
          </p:cNvPr>
          <p:cNvSpPr/>
          <p:nvPr/>
        </p:nvSpPr>
        <p:spPr>
          <a:xfrm>
            <a:off x="265171" y="2558286"/>
            <a:ext cx="189533" cy="311576"/>
          </a:xfrm>
          <a:prstGeom prst="curvedRightArrow">
            <a:avLst>
              <a:gd name="adj1" fmla="val 25000"/>
              <a:gd name="adj2" fmla="val 50000"/>
              <a:gd name="adj3" fmla="val 46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54" name="Arrow: Curved Right 153">
            <a:extLst>
              <a:ext uri="{FF2B5EF4-FFF2-40B4-BE49-F238E27FC236}">
                <a16:creationId xmlns:a16="http://schemas.microsoft.com/office/drawing/2014/main" id="{432EE0C0-9074-48E3-8D07-16C6BF654FD9}"/>
              </a:ext>
            </a:extLst>
          </p:cNvPr>
          <p:cNvSpPr/>
          <p:nvPr/>
        </p:nvSpPr>
        <p:spPr>
          <a:xfrm>
            <a:off x="273791" y="3349496"/>
            <a:ext cx="189533" cy="311576"/>
          </a:xfrm>
          <a:prstGeom prst="curvedRightArrow">
            <a:avLst>
              <a:gd name="adj1" fmla="val 25000"/>
              <a:gd name="adj2" fmla="val 50000"/>
              <a:gd name="adj3" fmla="val 46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55" name="Arrow: Curved Right 154">
            <a:extLst>
              <a:ext uri="{FF2B5EF4-FFF2-40B4-BE49-F238E27FC236}">
                <a16:creationId xmlns:a16="http://schemas.microsoft.com/office/drawing/2014/main" id="{95C7BD71-92D6-492D-B59F-6E66DB6D81A4}"/>
              </a:ext>
            </a:extLst>
          </p:cNvPr>
          <p:cNvSpPr/>
          <p:nvPr/>
        </p:nvSpPr>
        <p:spPr>
          <a:xfrm>
            <a:off x="265171" y="4868906"/>
            <a:ext cx="189533" cy="311576"/>
          </a:xfrm>
          <a:prstGeom prst="curvedRightArrow">
            <a:avLst>
              <a:gd name="adj1" fmla="val 25000"/>
              <a:gd name="adj2" fmla="val 50000"/>
              <a:gd name="adj3" fmla="val 46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56" name="Arrow: Curved Right 155">
            <a:extLst>
              <a:ext uri="{FF2B5EF4-FFF2-40B4-BE49-F238E27FC236}">
                <a16:creationId xmlns:a16="http://schemas.microsoft.com/office/drawing/2014/main" id="{A93C2221-A355-4DC0-BB6C-16F3A29C0D6C}"/>
              </a:ext>
            </a:extLst>
          </p:cNvPr>
          <p:cNvSpPr/>
          <p:nvPr/>
        </p:nvSpPr>
        <p:spPr>
          <a:xfrm>
            <a:off x="265171" y="5788436"/>
            <a:ext cx="189533" cy="311576"/>
          </a:xfrm>
          <a:prstGeom prst="curvedRightArrow">
            <a:avLst>
              <a:gd name="adj1" fmla="val 25000"/>
              <a:gd name="adj2" fmla="val 50000"/>
              <a:gd name="adj3" fmla="val 46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5E9BAA5-35BF-4B0E-BCC2-6D5ACAE90481}"/>
              </a:ext>
            </a:extLst>
          </p:cNvPr>
          <p:cNvSpPr/>
          <p:nvPr/>
        </p:nvSpPr>
        <p:spPr>
          <a:xfrm>
            <a:off x="921422" y="1769689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i = </a:t>
            </a:r>
          </a:p>
        </p:txBody>
      </p:sp>
      <p:sp>
        <p:nvSpPr>
          <p:cNvPr id="159" name="Title 1">
            <a:extLst>
              <a:ext uri="{FF2B5EF4-FFF2-40B4-BE49-F238E27FC236}">
                <a16:creationId xmlns:a16="http://schemas.microsoft.com/office/drawing/2014/main" id="{AA365256-32AB-44EE-87DB-878181DA28E3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NỔI BỌT – BUBBLE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31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35376" y="204313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87664" y="204313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2562" y="204936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60176" y="205091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05756" y="204217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50929" y="204217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95224" y="204313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229360" y="204217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C7FD2B-99E2-43CA-86EA-1DC7CA7FE52A}"/>
              </a:ext>
            </a:extLst>
          </p:cNvPr>
          <p:cNvSpPr/>
          <p:nvPr/>
        </p:nvSpPr>
        <p:spPr>
          <a:xfrm>
            <a:off x="5064752" y="2133600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7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a[7] </a:t>
            </a:r>
            <a:r>
              <a:rPr lang="en-US" sz="1500" dirty="0" err="1">
                <a:solidFill>
                  <a:schemeClr val="tx1"/>
                </a:solidFill>
              </a:rPr>
              <a:t>nhỏ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a[6]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giữa</a:t>
            </a:r>
            <a:r>
              <a:rPr lang="en-US" sz="1500" dirty="0">
                <a:solidFill>
                  <a:schemeClr val="tx1"/>
                </a:solidFill>
              </a:rPr>
              <a:t> a[7] </a:t>
            </a:r>
            <a:r>
              <a:rPr lang="en-US" sz="1500" dirty="0" err="1">
                <a:solidFill>
                  <a:schemeClr val="tx1"/>
                </a:solidFill>
              </a:rPr>
              <a:t>và</a:t>
            </a:r>
            <a:r>
              <a:rPr lang="en-US" sz="1500" dirty="0">
                <a:solidFill>
                  <a:schemeClr val="tx1"/>
                </a:solidFill>
              </a:rPr>
              <a:t> a[6]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9E2ADF-1023-4616-9472-B621A09682AD}"/>
              </a:ext>
            </a:extLst>
          </p:cNvPr>
          <p:cNvSpPr/>
          <p:nvPr/>
        </p:nvSpPr>
        <p:spPr>
          <a:xfrm>
            <a:off x="4155796" y="2067732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4FFA6F9-E385-4B1B-8229-369A6F0FCAD0}"/>
              </a:ext>
            </a:extLst>
          </p:cNvPr>
          <p:cNvSpPr/>
          <p:nvPr/>
        </p:nvSpPr>
        <p:spPr>
          <a:xfrm>
            <a:off x="5064752" y="3090344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6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a[6] </a:t>
            </a:r>
            <a:r>
              <a:rPr lang="en-US" sz="1500" dirty="0" err="1">
                <a:solidFill>
                  <a:schemeClr val="tx1"/>
                </a:solidFill>
              </a:rPr>
              <a:t>lớn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a[5]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không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F7FCDBB-B78C-42BA-9498-D4526F8BA1FC}"/>
              </a:ext>
            </a:extLst>
          </p:cNvPr>
          <p:cNvSpPr/>
          <p:nvPr/>
        </p:nvSpPr>
        <p:spPr>
          <a:xfrm>
            <a:off x="5064752" y="3589087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5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a[5] </a:t>
            </a:r>
            <a:r>
              <a:rPr lang="en-US" sz="1500" dirty="0" err="1">
                <a:solidFill>
                  <a:schemeClr val="tx1"/>
                </a:solidFill>
              </a:rPr>
              <a:t>lớn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a[4]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không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B178E31-709C-43CA-8D8A-74972C8AE99D}"/>
              </a:ext>
            </a:extLst>
          </p:cNvPr>
          <p:cNvSpPr/>
          <p:nvPr/>
        </p:nvSpPr>
        <p:spPr>
          <a:xfrm>
            <a:off x="5064752" y="4504242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4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a[4] </a:t>
            </a:r>
            <a:r>
              <a:rPr lang="en-US" sz="1500" dirty="0" err="1">
                <a:solidFill>
                  <a:schemeClr val="tx1"/>
                </a:solidFill>
              </a:rPr>
              <a:t>nhỏ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a[3]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đỗi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giữa</a:t>
            </a:r>
            <a:r>
              <a:rPr lang="en-US" sz="1500" dirty="0">
                <a:solidFill>
                  <a:schemeClr val="tx1"/>
                </a:solidFill>
              </a:rPr>
              <a:t> a[4] </a:t>
            </a:r>
            <a:r>
              <a:rPr lang="en-US" sz="1500" dirty="0" err="1">
                <a:solidFill>
                  <a:schemeClr val="tx1"/>
                </a:solidFill>
              </a:rPr>
              <a:t>và</a:t>
            </a:r>
            <a:r>
              <a:rPr lang="en-US" sz="1500" dirty="0">
                <a:solidFill>
                  <a:schemeClr val="tx1"/>
                </a:solidFill>
              </a:rPr>
              <a:t> a[3]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EDD5748-0A81-47F6-BE33-B761D81EBC9A}"/>
              </a:ext>
            </a:extLst>
          </p:cNvPr>
          <p:cNvSpPr/>
          <p:nvPr/>
        </p:nvSpPr>
        <p:spPr>
          <a:xfrm>
            <a:off x="5040407" y="5498267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3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a[3] </a:t>
            </a:r>
            <a:r>
              <a:rPr lang="en-US" sz="1500" dirty="0" err="1">
                <a:solidFill>
                  <a:schemeClr val="tx1"/>
                </a:solidFill>
              </a:rPr>
              <a:t>nhỏ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a[2]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giữa</a:t>
            </a:r>
            <a:r>
              <a:rPr lang="en-US" sz="1500" dirty="0">
                <a:solidFill>
                  <a:schemeClr val="tx1"/>
                </a:solidFill>
              </a:rPr>
              <a:t> a[3] </a:t>
            </a:r>
            <a:r>
              <a:rPr lang="en-US" sz="1500" dirty="0" err="1">
                <a:solidFill>
                  <a:schemeClr val="tx1"/>
                </a:solidFill>
              </a:rPr>
              <a:t>và</a:t>
            </a:r>
            <a:r>
              <a:rPr lang="en-US" sz="1500" dirty="0">
                <a:solidFill>
                  <a:schemeClr val="tx1"/>
                </a:solidFill>
              </a:rPr>
              <a:t> a[2]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B7343C3-CA89-4354-995D-7D5D91A5442C}"/>
              </a:ext>
            </a:extLst>
          </p:cNvPr>
          <p:cNvSpPr/>
          <p:nvPr/>
        </p:nvSpPr>
        <p:spPr>
          <a:xfrm>
            <a:off x="65631" y="2127313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9109F3-E109-47D2-A536-4CE444C92A47}"/>
              </a:ext>
            </a:extLst>
          </p:cNvPr>
          <p:cNvSpPr/>
          <p:nvPr/>
        </p:nvSpPr>
        <p:spPr>
          <a:xfrm>
            <a:off x="477546" y="2237682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1B4A830-BA49-4DB5-8AC7-49B45F6E4340}"/>
              </a:ext>
            </a:extLst>
          </p:cNvPr>
          <p:cNvSpPr/>
          <p:nvPr/>
        </p:nvSpPr>
        <p:spPr>
          <a:xfrm>
            <a:off x="1026653" y="2237839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4A8563A-C216-44F9-AD46-6FD015B8838C}"/>
              </a:ext>
            </a:extLst>
          </p:cNvPr>
          <p:cNvSpPr/>
          <p:nvPr/>
        </p:nvSpPr>
        <p:spPr>
          <a:xfrm>
            <a:off x="1566914" y="223393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A6C6C7A-D01D-4182-A0BB-2F9A62C8CECC}"/>
              </a:ext>
            </a:extLst>
          </p:cNvPr>
          <p:cNvSpPr/>
          <p:nvPr/>
        </p:nvSpPr>
        <p:spPr>
          <a:xfrm>
            <a:off x="2652896" y="223768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96E478E-AFAC-432B-AF39-3CAD9F698C55}"/>
              </a:ext>
            </a:extLst>
          </p:cNvPr>
          <p:cNvSpPr/>
          <p:nvPr/>
        </p:nvSpPr>
        <p:spPr>
          <a:xfrm>
            <a:off x="3194044" y="223768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2629AF4-E2CE-4B7F-90BB-82BCA27A5CD5}"/>
              </a:ext>
            </a:extLst>
          </p:cNvPr>
          <p:cNvSpPr/>
          <p:nvPr/>
        </p:nvSpPr>
        <p:spPr>
          <a:xfrm>
            <a:off x="3738323" y="223768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6C7F46C-DF8D-423C-AE0E-03842D8E977C}"/>
              </a:ext>
            </a:extLst>
          </p:cNvPr>
          <p:cNvSpPr/>
          <p:nvPr/>
        </p:nvSpPr>
        <p:spPr>
          <a:xfrm>
            <a:off x="4281999" y="223768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3DCFADC-9B68-4A72-AB53-00B74453B4C8}"/>
              </a:ext>
            </a:extLst>
          </p:cNvPr>
          <p:cNvSpPr/>
          <p:nvPr/>
        </p:nvSpPr>
        <p:spPr>
          <a:xfrm>
            <a:off x="2108622" y="223494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D201A01-D52C-46E7-A36E-69DBE95AFECA}"/>
              </a:ext>
            </a:extLst>
          </p:cNvPr>
          <p:cNvSpPr/>
          <p:nvPr/>
        </p:nvSpPr>
        <p:spPr>
          <a:xfrm>
            <a:off x="477546" y="2503267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B249372-BA10-4B51-BED7-590777645C66}"/>
              </a:ext>
            </a:extLst>
          </p:cNvPr>
          <p:cNvSpPr/>
          <p:nvPr/>
        </p:nvSpPr>
        <p:spPr>
          <a:xfrm>
            <a:off x="1026653" y="2503425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598046C-F093-44A4-B425-E3CD060525BC}"/>
              </a:ext>
            </a:extLst>
          </p:cNvPr>
          <p:cNvSpPr/>
          <p:nvPr/>
        </p:nvSpPr>
        <p:spPr>
          <a:xfrm>
            <a:off x="1566914" y="249951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D922878-B472-4A28-A8DA-7AF017AB4957}"/>
              </a:ext>
            </a:extLst>
          </p:cNvPr>
          <p:cNvSpPr/>
          <p:nvPr/>
        </p:nvSpPr>
        <p:spPr>
          <a:xfrm>
            <a:off x="2652896" y="2503267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C046A28-FE61-4135-A82E-40776D60A341}"/>
              </a:ext>
            </a:extLst>
          </p:cNvPr>
          <p:cNvSpPr/>
          <p:nvPr/>
        </p:nvSpPr>
        <p:spPr>
          <a:xfrm>
            <a:off x="3194044" y="2503267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860678D-4B98-4FA7-AE99-DE3FDBBE9FFF}"/>
              </a:ext>
            </a:extLst>
          </p:cNvPr>
          <p:cNvSpPr/>
          <p:nvPr/>
        </p:nvSpPr>
        <p:spPr>
          <a:xfrm>
            <a:off x="3738323" y="2503267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2C83F3D-F0C7-4DB5-8D27-2D50D4D9C5A9}"/>
              </a:ext>
            </a:extLst>
          </p:cNvPr>
          <p:cNvSpPr/>
          <p:nvPr/>
        </p:nvSpPr>
        <p:spPr>
          <a:xfrm>
            <a:off x="4281999" y="2503267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5A6FBF6-5710-4807-B3CA-0A3601A65BE4}"/>
              </a:ext>
            </a:extLst>
          </p:cNvPr>
          <p:cNvSpPr/>
          <p:nvPr/>
        </p:nvSpPr>
        <p:spPr>
          <a:xfrm>
            <a:off x="2108622" y="2500535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041F26D-492F-47A4-B94F-1C97D75394BE}"/>
              </a:ext>
            </a:extLst>
          </p:cNvPr>
          <p:cNvSpPr/>
          <p:nvPr/>
        </p:nvSpPr>
        <p:spPr>
          <a:xfrm>
            <a:off x="435376" y="305589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81C5DF6-C7B9-4948-9064-70F6EA31A197}"/>
              </a:ext>
            </a:extLst>
          </p:cNvPr>
          <p:cNvSpPr/>
          <p:nvPr/>
        </p:nvSpPr>
        <p:spPr>
          <a:xfrm>
            <a:off x="987664" y="305589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FAF8684-C5B1-480F-903E-C8B46ED4298D}"/>
              </a:ext>
            </a:extLst>
          </p:cNvPr>
          <p:cNvSpPr/>
          <p:nvPr/>
        </p:nvSpPr>
        <p:spPr>
          <a:xfrm>
            <a:off x="1522562" y="306213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69032C2-CEAF-4784-8A14-BE0AACB73D4B}"/>
              </a:ext>
            </a:extLst>
          </p:cNvPr>
          <p:cNvSpPr/>
          <p:nvPr/>
        </p:nvSpPr>
        <p:spPr>
          <a:xfrm>
            <a:off x="2060176" y="306367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004031B-D017-4C8E-B78D-A80DA9232E58}"/>
              </a:ext>
            </a:extLst>
          </p:cNvPr>
          <p:cNvSpPr/>
          <p:nvPr/>
        </p:nvSpPr>
        <p:spPr>
          <a:xfrm>
            <a:off x="2605756" y="305494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E43619B-DB1F-434B-84A2-3C27B6435E78}"/>
              </a:ext>
            </a:extLst>
          </p:cNvPr>
          <p:cNvSpPr/>
          <p:nvPr/>
        </p:nvSpPr>
        <p:spPr>
          <a:xfrm>
            <a:off x="3150929" y="305494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1F05103-E658-4369-A850-04B6CA7AFCB1}"/>
              </a:ext>
            </a:extLst>
          </p:cNvPr>
          <p:cNvSpPr/>
          <p:nvPr/>
        </p:nvSpPr>
        <p:spPr>
          <a:xfrm>
            <a:off x="3695224" y="305589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5D21D20-F41B-4D95-99A2-DD4CA16349F9}"/>
              </a:ext>
            </a:extLst>
          </p:cNvPr>
          <p:cNvSpPr/>
          <p:nvPr/>
        </p:nvSpPr>
        <p:spPr>
          <a:xfrm>
            <a:off x="4229360" y="305494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022B181-8946-4E9E-AF33-AE9F8506CC75}"/>
              </a:ext>
            </a:extLst>
          </p:cNvPr>
          <p:cNvSpPr/>
          <p:nvPr/>
        </p:nvSpPr>
        <p:spPr>
          <a:xfrm>
            <a:off x="3625455" y="3102909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08384B6-EFFD-41D5-9ED3-A56587EAAA23}"/>
              </a:ext>
            </a:extLst>
          </p:cNvPr>
          <p:cNvSpPr/>
          <p:nvPr/>
        </p:nvSpPr>
        <p:spPr>
          <a:xfrm>
            <a:off x="477546" y="3250448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BEC3FA1-8063-4268-A67D-69A61F780265}"/>
              </a:ext>
            </a:extLst>
          </p:cNvPr>
          <p:cNvSpPr/>
          <p:nvPr/>
        </p:nvSpPr>
        <p:spPr>
          <a:xfrm>
            <a:off x="1026653" y="3250605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C6A902D-FBD5-4A3F-9FC0-CA54364988DB}"/>
              </a:ext>
            </a:extLst>
          </p:cNvPr>
          <p:cNvSpPr/>
          <p:nvPr/>
        </p:nvSpPr>
        <p:spPr>
          <a:xfrm>
            <a:off x="1566914" y="324670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6D946DC-5D51-4039-91C2-8F999E2B7242}"/>
              </a:ext>
            </a:extLst>
          </p:cNvPr>
          <p:cNvSpPr/>
          <p:nvPr/>
        </p:nvSpPr>
        <p:spPr>
          <a:xfrm>
            <a:off x="2652896" y="325044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D2C951D-77C5-42D5-9998-5DB2B628422B}"/>
              </a:ext>
            </a:extLst>
          </p:cNvPr>
          <p:cNvSpPr/>
          <p:nvPr/>
        </p:nvSpPr>
        <p:spPr>
          <a:xfrm>
            <a:off x="3194044" y="325044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9E5BEFE-098E-46A5-8B9F-58556002D675}"/>
              </a:ext>
            </a:extLst>
          </p:cNvPr>
          <p:cNvSpPr/>
          <p:nvPr/>
        </p:nvSpPr>
        <p:spPr>
          <a:xfrm>
            <a:off x="3738323" y="325044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F85511F-9AF5-4EDC-A9A7-7CE89857820D}"/>
              </a:ext>
            </a:extLst>
          </p:cNvPr>
          <p:cNvSpPr/>
          <p:nvPr/>
        </p:nvSpPr>
        <p:spPr>
          <a:xfrm>
            <a:off x="4281999" y="325044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82DB9E9-4D35-47E4-8D8B-0F7FD4933A4E}"/>
              </a:ext>
            </a:extLst>
          </p:cNvPr>
          <p:cNvSpPr/>
          <p:nvPr/>
        </p:nvSpPr>
        <p:spPr>
          <a:xfrm>
            <a:off x="2108622" y="3247716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B0A5FBF-BF22-498E-B521-AC393C8B0894}"/>
              </a:ext>
            </a:extLst>
          </p:cNvPr>
          <p:cNvSpPr/>
          <p:nvPr/>
        </p:nvSpPr>
        <p:spPr>
          <a:xfrm>
            <a:off x="71090" y="3163183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5746A71-DB83-44C1-92DE-43ADB8D38D2F}"/>
              </a:ext>
            </a:extLst>
          </p:cNvPr>
          <p:cNvSpPr/>
          <p:nvPr/>
        </p:nvSpPr>
        <p:spPr>
          <a:xfrm>
            <a:off x="446950" y="362620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A26B667-D16E-44F4-9CFE-E7B456F4EF05}"/>
              </a:ext>
            </a:extLst>
          </p:cNvPr>
          <p:cNvSpPr/>
          <p:nvPr/>
        </p:nvSpPr>
        <p:spPr>
          <a:xfrm>
            <a:off x="999237" y="362620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88ED877-C7E4-4307-BF50-4B02F481A0C7}"/>
              </a:ext>
            </a:extLst>
          </p:cNvPr>
          <p:cNvSpPr/>
          <p:nvPr/>
        </p:nvSpPr>
        <p:spPr>
          <a:xfrm>
            <a:off x="1534135" y="363244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971DB04-138B-4CF3-A272-32FB83E44329}"/>
              </a:ext>
            </a:extLst>
          </p:cNvPr>
          <p:cNvSpPr/>
          <p:nvPr/>
        </p:nvSpPr>
        <p:spPr>
          <a:xfrm>
            <a:off x="2071750" y="363398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5C831013-F44A-4254-B8F1-DF89023D9255}"/>
              </a:ext>
            </a:extLst>
          </p:cNvPr>
          <p:cNvSpPr/>
          <p:nvPr/>
        </p:nvSpPr>
        <p:spPr>
          <a:xfrm>
            <a:off x="2617329" y="362525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FEBF4EE4-E249-44D0-99E3-4CCC0355FB3D}"/>
              </a:ext>
            </a:extLst>
          </p:cNvPr>
          <p:cNvSpPr/>
          <p:nvPr/>
        </p:nvSpPr>
        <p:spPr>
          <a:xfrm>
            <a:off x="3162502" y="362525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9A80F92-42A6-4A35-94AE-A77FE761F7C2}"/>
              </a:ext>
            </a:extLst>
          </p:cNvPr>
          <p:cNvSpPr/>
          <p:nvPr/>
        </p:nvSpPr>
        <p:spPr>
          <a:xfrm>
            <a:off x="3706798" y="362620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2457F23-452C-45FD-BB5C-A4E96783E760}"/>
              </a:ext>
            </a:extLst>
          </p:cNvPr>
          <p:cNvSpPr/>
          <p:nvPr/>
        </p:nvSpPr>
        <p:spPr>
          <a:xfrm>
            <a:off x="4240933" y="362525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01426CD-4339-4DE2-A2BD-ACE740233925}"/>
              </a:ext>
            </a:extLst>
          </p:cNvPr>
          <p:cNvSpPr/>
          <p:nvPr/>
        </p:nvSpPr>
        <p:spPr>
          <a:xfrm>
            <a:off x="3080181" y="3661951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89690B77-904A-40B0-BBA3-D16951EAC42A}"/>
              </a:ext>
            </a:extLst>
          </p:cNvPr>
          <p:cNvSpPr/>
          <p:nvPr/>
        </p:nvSpPr>
        <p:spPr>
          <a:xfrm>
            <a:off x="489119" y="3820758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0AD7164-1BC3-4093-AC2F-B6300E90FC6C}"/>
              </a:ext>
            </a:extLst>
          </p:cNvPr>
          <p:cNvSpPr/>
          <p:nvPr/>
        </p:nvSpPr>
        <p:spPr>
          <a:xfrm>
            <a:off x="1038226" y="3820916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BDEF1A1-D3AA-41DF-AE31-551B83B189A3}"/>
              </a:ext>
            </a:extLst>
          </p:cNvPr>
          <p:cNvSpPr/>
          <p:nvPr/>
        </p:nvSpPr>
        <p:spPr>
          <a:xfrm>
            <a:off x="1578487" y="381701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8F8BDD2B-58C3-4DBA-B6A7-81341645194F}"/>
              </a:ext>
            </a:extLst>
          </p:cNvPr>
          <p:cNvSpPr/>
          <p:nvPr/>
        </p:nvSpPr>
        <p:spPr>
          <a:xfrm>
            <a:off x="2664469" y="382075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9ED8DAA-97C0-4FA3-B3FF-2FE8D6B5238A}"/>
              </a:ext>
            </a:extLst>
          </p:cNvPr>
          <p:cNvSpPr/>
          <p:nvPr/>
        </p:nvSpPr>
        <p:spPr>
          <a:xfrm>
            <a:off x="3205617" y="382075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EE44F59A-2864-48D7-B525-3804B82BF6E8}"/>
              </a:ext>
            </a:extLst>
          </p:cNvPr>
          <p:cNvSpPr/>
          <p:nvPr/>
        </p:nvSpPr>
        <p:spPr>
          <a:xfrm>
            <a:off x="3749896" y="382075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3A6D196-02EB-4961-AC4F-9BB68E1752C1}"/>
              </a:ext>
            </a:extLst>
          </p:cNvPr>
          <p:cNvSpPr/>
          <p:nvPr/>
        </p:nvSpPr>
        <p:spPr>
          <a:xfrm>
            <a:off x="4293573" y="382075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8E195ADB-6084-4E23-9ACE-5B89A4DE651B}"/>
              </a:ext>
            </a:extLst>
          </p:cNvPr>
          <p:cNvSpPr/>
          <p:nvPr/>
        </p:nvSpPr>
        <p:spPr>
          <a:xfrm>
            <a:off x="2120196" y="3818026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A3F5604-304B-41C2-8D2F-2BE0C350CB60}"/>
              </a:ext>
            </a:extLst>
          </p:cNvPr>
          <p:cNvSpPr/>
          <p:nvPr/>
        </p:nvSpPr>
        <p:spPr>
          <a:xfrm>
            <a:off x="82663" y="3733494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B3DDF81-97AB-41AD-A48D-70E3DE4559BF}"/>
              </a:ext>
            </a:extLst>
          </p:cNvPr>
          <p:cNvSpPr/>
          <p:nvPr/>
        </p:nvSpPr>
        <p:spPr>
          <a:xfrm>
            <a:off x="456101" y="432893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404D8CF-3921-48CF-BA48-044C0455F7A7}"/>
              </a:ext>
            </a:extLst>
          </p:cNvPr>
          <p:cNvSpPr/>
          <p:nvPr/>
        </p:nvSpPr>
        <p:spPr>
          <a:xfrm>
            <a:off x="1008388" y="432893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184CEE4E-16AA-47F6-A2BA-F4F3B21D3C92}"/>
              </a:ext>
            </a:extLst>
          </p:cNvPr>
          <p:cNvSpPr/>
          <p:nvPr/>
        </p:nvSpPr>
        <p:spPr>
          <a:xfrm>
            <a:off x="1543287" y="433516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B0EF2B2-D5F7-46BA-98E9-F4204969EA3C}"/>
              </a:ext>
            </a:extLst>
          </p:cNvPr>
          <p:cNvSpPr/>
          <p:nvPr/>
        </p:nvSpPr>
        <p:spPr>
          <a:xfrm>
            <a:off x="2070187" y="433135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1952E5E-FD67-4370-BA35-48873FD9184E}"/>
              </a:ext>
            </a:extLst>
          </p:cNvPr>
          <p:cNvSpPr/>
          <p:nvPr/>
        </p:nvSpPr>
        <p:spPr>
          <a:xfrm>
            <a:off x="2606837" y="432797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C5ADA0DD-5F9D-4E27-B6BE-D1F2AE4CC22E}"/>
              </a:ext>
            </a:extLst>
          </p:cNvPr>
          <p:cNvSpPr/>
          <p:nvPr/>
        </p:nvSpPr>
        <p:spPr>
          <a:xfrm>
            <a:off x="3171654" y="432797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6D05BB1-2FC4-4F98-A492-1598814F7472}"/>
              </a:ext>
            </a:extLst>
          </p:cNvPr>
          <p:cNvSpPr/>
          <p:nvPr/>
        </p:nvSpPr>
        <p:spPr>
          <a:xfrm>
            <a:off x="3715949" y="432893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1E1659C-BB02-46C5-A342-45D4D4D61898}"/>
              </a:ext>
            </a:extLst>
          </p:cNvPr>
          <p:cNvSpPr/>
          <p:nvPr/>
        </p:nvSpPr>
        <p:spPr>
          <a:xfrm>
            <a:off x="4250085" y="432797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EA6D68D-5809-4C76-A78A-7DF100482A33}"/>
              </a:ext>
            </a:extLst>
          </p:cNvPr>
          <p:cNvSpPr/>
          <p:nvPr/>
        </p:nvSpPr>
        <p:spPr>
          <a:xfrm>
            <a:off x="2517703" y="4353435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437155B4-3614-41EC-993B-AA30850A49E6}"/>
              </a:ext>
            </a:extLst>
          </p:cNvPr>
          <p:cNvSpPr/>
          <p:nvPr/>
        </p:nvSpPr>
        <p:spPr>
          <a:xfrm>
            <a:off x="498270" y="4523482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368FF8F6-76D5-4C91-93CF-A086B6259498}"/>
              </a:ext>
            </a:extLst>
          </p:cNvPr>
          <p:cNvSpPr/>
          <p:nvPr/>
        </p:nvSpPr>
        <p:spPr>
          <a:xfrm>
            <a:off x="1047378" y="4523640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5634867-7FB2-4A6D-BAD8-61CFA6BB5322}"/>
              </a:ext>
            </a:extLst>
          </p:cNvPr>
          <p:cNvSpPr/>
          <p:nvPr/>
        </p:nvSpPr>
        <p:spPr>
          <a:xfrm>
            <a:off x="1587639" y="451973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5D6941E-B7FC-4CF9-944A-2555C479276C}"/>
              </a:ext>
            </a:extLst>
          </p:cNvPr>
          <p:cNvSpPr/>
          <p:nvPr/>
        </p:nvSpPr>
        <p:spPr>
          <a:xfrm>
            <a:off x="2673621" y="452348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835E4A80-0003-4340-87E5-6F6B544C6BEB}"/>
              </a:ext>
            </a:extLst>
          </p:cNvPr>
          <p:cNvSpPr/>
          <p:nvPr/>
        </p:nvSpPr>
        <p:spPr>
          <a:xfrm>
            <a:off x="3214769" y="452348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81E2A9F-9C3C-4328-A488-F91C72B8CBF9}"/>
              </a:ext>
            </a:extLst>
          </p:cNvPr>
          <p:cNvSpPr/>
          <p:nvPr/>
        </p:nvSpPr>
        <p:spPr>
          <a:xfrm>
            <a:off x="3759048" y="452348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A2BE462-B233-4F96-B635-D0F9711D6680}"/>
              </a:ext>
            </a:extLst>
          </p:cNvPr>
          <p:cNvSpPr/>
          <p:nvPr/>
        </p:nvSpPr>
        <p:spPr>
          <a:xfrm>
            <a:off x="4302724" y="452348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9ACF13A-5FE3-42E9-AF0A-B42D8F246F3C}"/>
              </a:ext>
            </a:extLst>
          </p:cNvPr>
          <p:cNvSpPr/>
          <p:nvPr/>
        </p:nvSpPr>
        <p:spPr>
          <a:xfrm>
            <a:off x="2129347" y="452075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0A17D1FF-9F12-40D6-9097-5C68BDD5C611}"/>
              </a:ext>
            </a:extLst>
          </p:cNvPr>
          <p:cNvSpPr/>
          <p:nvPr/>
        </p:nvSpPr>
        <p:spPr>
          <a:xfrm>
            <a:off x="91815" y="4436218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D203D0BF-16A6-4729-AE7C-5DFE27894E5C}"/>
              </a:ext>
            </a:extLst>
          </p:cNvPr>
          <p:cNvSpPr/>
          <p:nvPr/>
        </p:nvSpPr>
        <p:spPr>
          <a:xfrm>
            <a:off x="494437" y="4791371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964DE181-24C8-416A-8645-0D937B7DCB61}"/>
              </a:ext>
            </a:extLst>
          </p:cNvPr>
          <p:cNvSpPr/>
          <p:nvPr/>
        </p:nvSpPr>
        <p:spPr>
          <a:xfrm>
            <a:off x="1043544" y="4791528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996EBACF-4ED2-421F-94DA-A626F9086671}"/>
              </a:ext>
            </a:extLst>
          </p:cNvPr>
          <p:cNvSpPr/>
          <p:nvPr/>
        </p:nvSpPr>
        <p:spPr>
          <a:xfrm>
            <a:off x="1583805" y="4787623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9C14C7E-D1F6-47AB-BD75-DFABE4673FFA}"/>
              </a:ext>
            </a:extLst>
          </p:cNvPr>
          <p:cNvSpPr/>
          <p:nvPr/>
        </p:nvSpPr>
        <p:spPr>
          <a:xfrm>
            <a:off x="2669787" y="479137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9E6D4B6-EC2A-4CCD-B845-C67FB516B5EC}"/>
              </a:ext>
            </a:extLst>
          </p:cNvPr>
          <p:cNvSpPr/>
          <p:nvPr/>
        </p:nvSpPr>
        <p:spPr>
          <a:xfrm>
            <a:off x="3210936" y="479137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FE016017-6EC9-412D-89C6-4191F59D4463}"/>
              </a:ext>
            </a:extLst>
          </p:cNvPr>
          <p:cNvSpPr/>
          <p:nvPr/>
        </p:nvSpPr>
        <p:spPr>
          <a:xfrm>
            <a:off x="3755214" y="479137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8F08DAD-C57C-4766-97B0-536B6F828490}"/>
              </a:ext>
            </a:extLst>
          </p:cNvPr>
          <p:cNvSpPr/>
          <p:nvPr/>
        </p:nvSpPr>
        <p:spPr>
          <a:xfrm>
            <a:off x="4298891" y="479137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C15EC5F-8FB2-4352-AA5E-E14F5ADEAEBE}"/>
              </a:ext>
            </a:extLst>
          </p:cNvPr>
          <p:cNvSpPr/>
          <p:nvPr/>
        </p:nvSpPr>
        <p:spPr>
          <a:xfrm>
            <a:off x="2125514" y="478863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16B8652-F005-4B74-8CB4-FBBE976C6F21}"/>
              </a:ext>
            </a:extLst>
          </p:cNvPr>
          <p:cNvSpPr/>
          <p:nvPr/>
        </p:nvSpPr>
        <p:spPr>
          <a:xfrm>
            <a:off x="456101" y="535096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469E9558-6210-4CDF-9A9E-8E0513227322}"/>
              </a:ext>
            </a:extLst>
          </p:cNvPr>
          <p:cNvSpPr/>
          <p:nvPr/>
        </p:nvSpPr>
        <p:spPr>
          <a:xfrm>
            <a:off x="1008388" y="535096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C659A0E-1EAA-4294-ACB9-A1D42D65FFF2}"/>
              </a:ext>
            </a:extLst>
          </p:cNvPr>
          <p:cNvSpPr/>
          <p:nvPr/>
        </p:nvSpPr>
        <p:spPr>
          <a:xfrm>
            <a:off x="1526618" y="535005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EE092A2C-7C79-4880-953A-74493E6474F6}"/>
              </a:ext>
            </a:extLst>
          </p:cNvPr>
          <p:cNvSpPr/>
          <p:nvPr/>
        </p:nvSpPr>
        <p:spPr>
          <a:xfrm>
            <a:off x="2054095" y="535145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260F8D40-5A08-4207-BA0F-5434F4300482}"/>
              </a:ext>
            </a:extLst>
          </p:cNvPr>
          <p:cNvSpPr/>
          <p:nvPr/>
        </p:nvSpPr>
        <p:spPr>
          <a:xfrm>
            <a:off x="2626480" y="535001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1DC2755-7ADE-4277-A403-A05EBA94E272}"/>
              </a:ext>
            </a:extLst>
          </p:cNvPr>
          <p:cNvSpPr/>
          <p:nvPr/>
        </p:nvSpPr>
        <p:spPr>
          <a:xfrm>
            <a:off x="3171654" y="535001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6E991A68-66F0-400C-86D1-A94034D52AFC}"/>
              </a:ext>
            </a:extLst>
          </p:cNvPr>
          <p:cNvSpPr/>
          <p:nvPr/>
        </p:nvSpPr>
        <p:spPr>
          <a:xfrm>
            <a:off x="3715949" y="535096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0B716A97-FE68-45DD-A770-AFB793A23B2F}"/>
              </a:ext>
            </a:extLst>
          </p:cNvPr>
          <p:cNvSpPr/>
          <p:nvPr/>
        </p:nvSpPr>
        <p:spPr>
          <a:xfrm>
            <a:off x="4250085" y="535001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58C9B0B-5CFA-4F24-BBEC-AA5A338E4D51}"/>
              </a:ext>
            </a:extLst>
          </p:cNvPr>
          <p:cNvSpPr/>
          <p:nvPr/>
        </p:nvSpPr>
        <p:spPr>
          <a:xfrm>
            <a:off x="2011467" y="5413781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EC624EE9-93D1-4EEB-95DD-0C9524A84D77}"/>
              </a:ext>
            </a:extLst>
          </p:cNvPr>
          <p:cNvSpPr/>
          <p:nvPr/>
        </p:nvSpPr>
        <p:spPr>
          <a:xfrm>
            <a:off x="498270" y="5545518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E7C68BA4-9E65-40A1-B99C-32F953978254}"/>
              </a:ext>
            </a:extLst>
          </p:cNvPr>
          <p:cNvSpPr/>
          <p:nvPr/>
        </p:nvSpPr>
        <p:spPr>
          <a:xfrm>
            <a:off x="1047378" y="5545675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642776E6-839C-4FCE-AC9F-30529CF3230A}"/>
              </a:ext>
            </a:extLst>
          </p:cNvPr>
          <p:cNvSpPr/>
          <p:nvPr/>
        </p:nvSpPr>
        <p:spPr>
          <a:xfrm>
            <a:off x="1587639" y="554177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1CB128DF-E389-4061-AF80-5077583A87C0}"/>
              </a:ext>
            </a:extLst>
          </p:cNvPr>
          <p:cNvSpPr/>
          <p:nvPr/>
        </p:nvSpPr>
        <p:spPr>
          <a:xfrm>
            <a:off x="2673621" y="554551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17CF87EC-B731-4021-86B4-1E11A8EB0142}"/>
              </a:ext>
            </a:extLst>
          </p:cNvPr>
          <p:cNvSpPr/>
          <p:nvPr/>
        </p:nvSpPr>
        <p:spPr>
          <a:xfrm>
            <a:off x="3214769" y="554551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13B7BCE7-6005-4695-84B2-F3C6251A2004}"/>
              </a:ext>
            </a:extLst>
          </p:cNvPr>
          <p:cNvSpPr/>
          <p:nvPr/>
        </p:nvSpPr>
        <p:spPr>
          <a:xfrm>
            <a:off x="3759048" y="554551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D2AF0055-BA96-4AEA-AEA0-20E73F68AFCA}"/>
              </a:ext>
            </a:extLst>
          </p:cNvPr>
          <p:cNvSpPr/>
          <p:nvPr/>
        </p:nvSpPr>
        <p:spPr>
          <a:xfrm>
            <a:off x="4302724" y="554551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BF8DCB84-EBA6-4EC7-BECD-DA34AFCFA24D}"/>
              </a:ext>
            </a:extLst>
          </p:cNvPr>
          <p:cNvSpPr/>
          <p:nvPr/>
        </p:nvSpPr>
        <p:spPr>
          <a:xfrm>
            <a:off x="2129347" y="5542785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E5D3E78A-4DBF-4EE7-B759-1C29FF8A26E4}"/>
              </a:ext>
            </a:extLst>
          </p:cNvPr>
          <p:cNvSpPr/>
          <p:nvPr/>
        </p:nvSpPr>
        <p:spPr>
          <a:xfrm>
            <a:off x="91815" y="5458253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9359DEC1-6E6B-43C5-8F2B-A667C3BA2ADC}"/>
              </a:ext>
            </a:extLst>
          </p:cNvPr>
          <p:cNvSpPr/>
          <p:nvPr/>
        </p:nvSpPr>
        <p:spPr>
          <a:xfrm>
            <a:off x="494437" y="5813406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BDEA9DA3-BE56-4A83-8691-7FA067115FF3}"/>
              </a:ext>
            </a:extLst>
          </p:cNvPr>
          <p:cNvSpPr/>
          <p:nvPr/>
        </p:nvSpPr>
        <p:spPr>
          <a:xfrm>
            <a:off x="1043544" y="5813564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39F64F52-2E48-4CE5-8E9B-589141207DF1}"/>
              </a:ext>
            </a:extLst>
          </p:cNvPr>
          <p:cNvSpPr/>
          <p:nvPr/>
        </p:nvSpPr>
        <p:spPr>
          <a:xfrm>
            <a:off x="1583805" y="5809659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FD0B0229-13CC-474E-918E-9E34CDD702EB}"/>
              </a:ext>
            </a:extLst>
          </p:cNvPr>
          <p:cNvSpPr/>
          <p:nvPr/>
        </p:nvSpPr>
        <p:spPr>
          <a:xfrm>
            <a:off x="2669787" y="5813406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E0786DA8-24AE-46AE-9D34-814EB2FE983D}"/>
              </a:ext>
            </a:extLst>
          </p:cNvPr>
          <p:cNvSpPr/>
          <p:nvPr/>
        </p:nvSpPr>
        <p:spPr>
          <a:xfrm>
            <a:off x="3210936" y="5813406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209B5B6-5F35-4756-AFAA-C5F0EB2EF957}"/>
              </a:ext>
            </a:extLst>
          </p:cNvPr>
          <p:cNvSpPr/>
          <p:nvPr/>
        </p:nvSpPr>
        <p:spPr>
          <a:xfrm>
            <a:off x="3755214" y="5813406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A379F84-FF8B-4281-814A-E47FA72CB4AD}"/>
              </a:ext>
            </a:extLst>
          </p:cNvPr>
          <p:cNvSpPr/>
          <p:nvPr/>
        </p:nvSpPr>
        <p:spPr>
          <a:xfrm>
            <a:off x="4298891" y="5813406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3F5C8CD3-0686-45EC-BBF8-3C925BF0479A}"/>
              </a:ext>
            </a:extLst>
          </p:cNvPr>
          <p:cNvSpPr/>
          <p:nvPr/>
        </p:nvSpPr>
        <p:spPr>
          <a:xfrm>
            <a:off x="2125514" y="581067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23" name="Arrow: Curved Right 122">
            <a:extLst>
              <a:ext uri="{FF2B5EF4-FFF2-40B4-BE49-F238E27FC236}">
                <a16:creationId xmlns:a16="http://schemas.microsoft.com/office/drawing/2014/main" id="{96651F1B-BC27-4CF0-A726-E1BBE7D1CE60}"/>
              </a:ext>
            </a:extLst>
          </p:cNvPr>
          <p:cNvSpPr/>
          <p:nvPr/>
        </p:nvSpPr>
        <p:spPr>
          <a:xfrm>
            <a:off x="266928" y="2364955"/>
            <a:ext cx="189533" cy="311576"/>
          </a:xfrm>
          <a:prstGeom prst="curvedRightArrow">
            <a:avLst>
              <a:gd name="adj1" fmla="val 25000"/>
              <a:gd name="adj2" fmla="val 50000"/>
              <a:gd name="adj3" fmla="val 46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24" name="Arrow: Curved Right 123">
            <a:extLst>
              <a:ext uri="{FF2B5EF4-FFF2-40B4-BE49-F238E27FC236}">
                <a16:creationId xmlns:a16="http://schemas.microsoft.com/office/drawing/2014/main" id="{7ACECC23-FE4A-4383-8438-E0908100D97D}"/>
              </a:ext>
            </a:extLst>
          </p:cNvPr>
          <p:cNvSpPr/>
          <p:nvPr/>
        </p:nvSpPr>
        <p:spPr>
          <a:xfrm>
            <a:off x="264877" y="4645480"/>
            <a:ext cx="189533" cy="311576"/>
          </a:xfrm>
          <a:prstGeom prst="curvedRightArrow">
            <a:avLst>
              <a:gd name="adj1" fmla="val 25000"/>
              <a:gd name="adj2" fmla="val 50000"/>
              <a:gd name="adj3" fmla="val 46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25" name="Arrow: Curved Right 124">
            <a:extLst>
              <a:ext uri="{FF2B5EF4-FFF2-40B4-BE49-F238E27FC236}">
                <a16:creationId xmlns:a16="http://schemas.microsoft.com/office/drawing/2014/main" id="{6FFAB5CC-98EB-4C1B-A1F3-BF6367F74C96}"/>
              </a:ext>
            </a:extLst>
          </p:cNvPr>
          <p:cNvSpPr/>
          <p:nvPr/>
        </p:nvSpPr>
        <p:spPr>
          <a:xfrm>
            <a:off x="286561" y="5653238"/>
            <a:ext cx="189533" cy="311576"/>
          </a:xfrm>
          <a:prstGeom prst="curvedRightArrow">
            <a:avLst>
              <a:gd name="adj1" fmla="val 25000"/>
              <a:gd name="adj2" fmla="val 50000"/>
              <a:gd name="adj3" fmla="val 46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E08E35A-D642-4476-97ED-08DA094F822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71930" y="1966847"/>
            <a:ext cx="9525" cy="544279"/>
          </a:xfrm>
          <a:prstGeom prst="bentConnector3">
            <a:avLst>
              <a:gd name="adj1" fmla="val 2449984"/>
            </a:avLst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783383D8-CB57-4F5E-BEFE-6CD4A5F652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38793" y="4252358"/>
            <a:ext cx="9525" cy="544279"/>
          </a:xfrm>
          <a:prstGeom prst="bentConnector3">
            <a:avLst>
              <a:gd name="adj1" fmla="val 2107126"/>
            </a:avLst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0D5F723A-A912-4D9D-B465-22EECF258561}"/>
              </a:ext>
            </a:extLst>
          </p:cNvPr>
          <p:cNvCxnSpPr>
            <a:cxnSpLocks/>
            <a:stCxn id="327" idx="0"/>
            <a:endCxn id="332" idx="0"/>
          </p:cNvCxnSpPr>
          <p:nvPr/>
        </p:nvCxnSpPr>
        <p:spPr>
          <a:xfrm rot="16200000" flipH="1">
            <a:off x="2103892" y="5271423"/>
            <a:ext cx="1016" cy="541709"/>
          </a:xfrm>
          <a:prstGeom prst="bentConnector3">
            <a:avLst>
              <a:gd name="adj1" fmla="val -16883309"/>
            </a:avLst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C43A0FA-7376-4B66-BC97-523F1E7F5B52}"/>
              </a:ext>
            </a:extLst>
          </p:cNvPr>
          <p:cNvSpPr/>
          <p:nvPr/>
        </p:nvSpPr>
        <p:spPr>
          <a:xfrm>
            <a:off x="1451744" y="2085506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i =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702E3D-007D-4D20-A2EB-565008F4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37</a:t>
            </a:fld>
            <a:endParaRPr lang="en-US"/>
          </a:p>
        </p:txBody>
      </p:sp>
      <p:sp>
        <p:nvSpPr>
          <p:cNvPr id="132" name="Title 1">
            <a:extLst>
              <a:ext uri="{FF2B5EF4-FFF2-40B4-BE49-F238E27FC236}">
                <a16:creationId xmlns:a16="http://schemas.microsoft.com/office/drawing/2014/main" id="{D102BE6F-F736-48C7-AC12-2FE0C5F07ACC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NỔI BỌT – BUBBLE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88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66183" y="244590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18471" y="244590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53369" y="245213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90983" y="245368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36563" y="244494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81736" y="244494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26031" y="244590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260167" y="244494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C7FD2B-99E2-43CA-86EA-1DC7CA7FE52A}"/>
              </a:ext>
            </a:extLst>
          </p:cNvPr>
          <p:cNvSpPr/>
          <p:nvPr/>
        </p:nvSpPr>
        <p:spPr>
          <a:xfrm>
            <a:off x="5095559" y="2514600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7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a[7] </a:t>
            </a:r>
            <a:r>
              <a:rPr lang="en-US" sz="1500" dirty="0" err="1">
                <a:solidFill>
                  <a:schemeClr val="tx1"/>
                </a:solidFill>
              </a:rPr>
              <a:t>lớn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a[6]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không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9E2ADF-1023-4616-9472-B621A09682AD}"/>
              </a:ext>
            </a:extLst>
          </p:cNvPr>
          <p:cNvSpPr/>
          <p:nvPr/>
        </p:nvSpPr>
        <p:spPr>
          <a:xfrm>
            <a:off x="4186603" y="2470504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4FFA6F9-E385-4B1B-8229-369A6F0FCAD0}"/>
              </a:ext>
            </a:extLst>
          </p:cNvPr>
          <p:cNvSpPr/>
          <p:nvPr/>
        </p:nvSpPr>
        <p:spPr>
          <a:xfrm>
            <a:off x="5068844" y="3404988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6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a[6] </a:t>
            </a:r>
            <a:r>
              <a:rPr lang="en-US" sz="1500" dirty="0" err="1">
                <a:solidFill>
                  <a:schemeClr val="tx1"/>
                </a:solidFill>
              </a:rPr>
              <a:t>lớn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a[5]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không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F7FCDBB-B78C-42BA-9498-D4526F8BA1FC}"/>
              </a:ext>
            </a:extLst>
          </p:cNvPr>
          <p:cNvSpPr/>
          <p:nvPr/>
        </p:nvSpPr>
        <p:spPr>
          <a:xfrm>
            <a:off x="5095559" y="4279137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5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a[5] </a:t>
            </a:r>
            <a:r>
              <a:rPr lang="en-US" sz="1500" dirty="0" err="1">
                <a:solidFill>
                  <a:schemeClr val="tx1"/>
                </a:solidFill>
              </a:rPr>
              <a:t>nhỏ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a[4]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giữa</a:t>
            </a:r>
            <a:r>
              <a:rPr lang="en-US" sz="1500" dirty="0">
                <a:solidFill>
                  <a:schemeClr val="tx1"/>
                </a:solidFill>
              </a:rPr>
              <a:t> a[5] </a:t>
            </a:r>
            <a:r>
              <a:rPr lang="en-US" sz="1500" dirty="0" err="1">
                <a:solidFill>
                  <a:schemeClr val="tx1"/>
                </a:solidFill>
              </a:rPr>
              <a:t>và</a:t>
            </a:r>
            <a:r>
              <a:rPr lang="en-US" sz="1500" dirty="0">
                <a:solidFill>
                  <a:schemeClr val="tx1"/>
                </a:solidFill>
              </a:rPr>
              <a:t> a[4]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B178E31-709C-43CA-8D8A-74972C8AE99D}"/>
              </a:ext>
            </a:extLst>
          </p:cNvPr>
          <p:cNvSpPr/>
          <p:nvPr/>
        </p:nvSpPr>
        <p:spPr>
          <a:xfrm>
            <a:off x="5095559" y="5237669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4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a[4] </a:t>
            </a:r>
            <a:r>
              <a:rPr lang="en-US" sz="1500" dirty="0" err="1">
                <a:solidFill>
                  <a:schemeClr val="tx1"/>
                </a:solidFill>
              </a:rPr>
              <a:t>lớn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a[3]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không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đỗi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B7343C3-CA89-4354-995D-7D5D91A5442C}"/>
              </a:ext>
            </a:extLst>
          </p:cNvPr>
          <p:cNvSpPr/>
          <p:nvPr/>
        </p:nvSpPr>
        <p:spPr>
          <a:xfrm>
            <a:off x="96438" y="2530084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9359DEC1-6E6B-43C5-8F2B-A667C3BA2ADC}"/>
              </a:ext>
            </a:extLst>
          </p:cNvPr>
          <p:cNvSpPr/>
          <p:nvPr/>
        </p:nvSpPr>
        <p:spPr>
          <a:xfrm>
            <a:off x="491172" y="2652382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BDEA9DA3-BE56-4A83-8691-7FA067115FF3}"/>
              </a:ext>
            </a:extLst>
          </p:cNvPr>
          <p:cNvSpPr/>
          <p:nvPr/>
        </p:nvSpPr>
        <p:spPr>
          <a:xfrm>
            <a:off x="1040279" y="2652540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39F64F52-2E48-4CE5-8E9B-589141207DF1}"/>
              </a:ext>
            </a:extLst>
          </p:cNvPr>
          <p:cNvSpPr/>
          <p:nvPr/>
        </p:nvSpPr>
        <p:spPr>
          <a:xfrm>
            <a:off x="1580540" y="2648635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FD0B0229-13CC-474E-918E-9E34CDD702EB}"/>
              </a:ext>
            </a:extLst>
          </p:cNvPr>
          <p:cNvSpPr/>
          <p:nvPr/>
        </p:nvSpPr>
        <p:spPr>
          <a:xfrm>
            <a:off x="2666522" y="265238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E0786DA8-24AE-46AE-9D34-814EB2FE983D}"/>
              </a:ext>
            </a:extLst>
          </p:cNvPr>
          <p:cNvSpPr/>
          <p:nvPr/>
        </p:nvSpPr>
        <p:spPr>
          <a:xfrm>
            <a:off x="3207670" y="265238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209B5B6-5F35-4756-AFAA-C5F0EB2EF957}"/>
              </a:ext>
            </a:extLst>
          </p:cNvPr>
          <p:cNvSpPr/>
          <p:nvPr/>
        </p:nvSpPr>
        <p:spPr>
          <a:xfrm>
            <a:off x="3751949" y="265238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A379F84-FF8B-4281-814A-E47FA72CB4AD}"/>
              </a:ext>
            </a:extLst>
          </p:cNvPr>
          <p:cNvSpPr/>
          <p:nvPr/>
        </p:nvSpPr>
        <p:spPr>
          <a:xfrm>
            <a:off x="4295625" y="265238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3F5C8CD3-0686-45EC-BBF8-3C925BF0479A}"/>
              </a:ext>
            </a:extLst>
          </p:cNvPr>
          <p:cNvSpPr/>
          <p:nvPr/>
        </p:nvSpPr>
        <p:spPr>
          <a:xfrm>
            <a:off x="2122248" y="2649650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E5D2D36-2C5C-4DB6-A22A-235D132EF81E}"/>
              </a:ext>
            </a:extLst>
          </p:cNvPr>
          <p:cNvSpPr/>
          <p:nvPr/>
        </p:nvSpPr>
        <p:spPr>
          <a:xfrm>
            <a:off x="451204" y="330801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9DE97AE-F271-44A0-A94B-7CA9D3207F4E}"/>
              </a:ext>
            </a:extLst>
          </p:cNvPr>
          <p:cNvSpPr/>
          <p:nvPr/>
        </p:nvSpPr>
        <p:spPr>
          <a:xfrm>
            <a:off x="1003491" y="330801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65CD50E-379B-402B-B04F-8F4D82A5EF7E}"/>
              </a:ext>
            </a:extLst>
          </p:cNvPr>
          <p:cNvSpPr/>
          <p:nvPr/>
        </p:nvSpPr>
        <p:spPr>
          <a:xfrm>
            <a:off x="1538389" y="331424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EB110A-064A-4A3C-B3C8-E1453466FC32}"/>
              </a:ext>
            </a:extLst>
          </p:cNvPr>
          <p:cNvSpPr/>
          <p:nvPr/>
        </p:nvSpPr>
        <p:spPr>
          <a:xfrm>
            <a:off x="2076004" y="331579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134CCB4-886B-49E6-B8DA-2B1FD3C3E2E7}"/>
              </a:ext>
            </a:extLst>
          </p:cNvPr>
          <p:cNvSpPr/>
          <p:nvPr/>
        </p:nvSpPr>
        <p:spPr>
          <a:xfrm>
            <a:off x="2621583" y="330705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6881A3C-D5CD-452E-9F8A-AE02EE072D3E}"/>
              </a:ext>
            </a:extLst>
          </p:cNvPr>
          <p:cNvSpPr/>
          <p:nvPr/>
        </p:nvSpPr>
        <p:spPr>
          <a:xfrm>
            <a:off x="3166756" y="330705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9AEADF3-A469-4EC5-9CEB-64B6CBB1280B}"/>
              </a:ext>
            </a:extLst>
          </p:cNvPr>
          <p:cNvSpPr/>
          <p:nvPr/>
        </p:nvSpPr>
        <p:spPr>
          <a:xfrm>
            <a:off x="3711052" y="330801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622C33F-669A-49C5-BF23-0F541F3E7FC4}"/>
              </a:ext>
            </a:extLst>
          </p:cNvPr>
          <p:cNvSpPr/>
          <p:nvPr/>
        </p:nvSpPr>
        <p:spPr>
          <a:xfrm>
            <a:off x="4245187" y="330705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DCEBAB6-79BE-4045-9177-825C66E69C09}"/>
              </a:ext>
            </a:extLst>
          </p:cNvPr>
          <p:cNvSpPr/>
          <p:nvPr/>
        </p:nvSpPr>
        <p:spPr>
          <a:xfrm>
            <a:off x="3615639" y="3354175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B62C34E-9B82-4D2F-A0E2-252243A07980}"/>
              </a:ext>
            </a:extLst>
          </p:cNvPr>
          <p:cNvSpPr/>
          <p:nvPr/>
        </p:nvSpPr>
        <p:spPr>
          <a:xfrm>
            <a:off x="81458" y="3392192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B367BC2-C2DF-4882-95B5-6E24EA1F1A7D}"/>
              </a:ext>
            </a:extLst>
          </p:cNvPr>
          <p:cNvSpPr/>
          <p:nvPr/>
        </p:nvSpPr>
        <p:spPr>
          <a:xfrm>
            <a:off x="476192" y="3514491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BB7AA33-3E3D-417E-8292-8E8A1851DABA}"/>
              </a:ext>
            </a:extLst>
          </p:cNvPr>
          <p:cNvSpPr/>
          <p:nvPr/>
        </p:nvSpPr>
        <p:spPr>
          <a:xfrm>
            <a:off x="1025299" y="3514648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E9B1EF3-680A-43CB-8D58-9108B4FD75C9}"/>
              </a:ext>
            </a:extLst>
          </p:cNvPr>
          <p:cNvSpPr/>
          <p:nvPr/>
        </p:nvSpPr>
        <p:spPr>
          <a:xfrm>
            <a:off x="1565560" y="3510743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FE03EF2-F411-481F-86BC-54D2F50C525D}"/>
              </a:ext>
            </a:extLst>
          </p:cNvPr>
          <p:cNvSpPr/>
          <p:nvPr/>
        </p:nvSpPr>
        <p:spPr>
          <a:xfrm>
            <a:off x="2651542" y="351449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9E6687A-82C3-40A0-B4F8-B9BEA1AEA250}"/>
              </a:ext>
            </a:extLst>
          </p:cNvPr>
          <p:cNvSpPr/>
          <p:nvPr/>
        </p:nvSpPr>
        <p:spPr>
          <a:xfrm>
            <a:off x="3192690" y="351449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6F348DA-6425-45FC-B543-0FAD68E4E1AE}"/>
              </a:ext>
            </a:extLst>
          </p:cNvPr>
          <p:cNvSpPr/>
          <p:nvPr/>
        </p:nvSpPr>
        <p:spPr>
          <a:xfrm>
            <a:off x="3736969" y="351449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FEF28CD-2A49-44B7-ADB4-68A4AD3CCBE2}"/>
              </a:ext>
            </a:extLst>
          </p:cNvPr>
          <p:cNvSpPr/>
          <p:nvPr/>
        </p:nvSpPr>
        <p:spPr>
          <a:xfrm>
            <a:off x="4280646" y="351449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3B3B230-7E8B-4E46-940F-F744FB5FDC85}"/>
              </a:ext>
            </a:extLst>
          </p:cNvPr>
          <p:cNvSpPr/>
          <p:nvPr/>
        </p:nvSpPr>
        <p:spPr>
          <a:xfrm>
            <a:off x="2107269" y="351175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C9B53EDD-FD0C-4322-9F61-0B73226C3226}"/>
              </a:ext>
            </a:extLst>
          </p:cNvPr>
          <p:cNvSpPr/>
          <p:nvPr/>
        </p:nvSpPr>
        <p:spPr>
          <a:xfrm>
            <a:off x="441934" y="410161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B678C8F-F155-4879-B955-0D47AA6B777E}"/>
              </a:ext>
            </a:extLst>
          </p:cNvPr>
          <p:cNvSpPr/>
          <p:nvPr/>
        </p:nvSpPr>
        <p:spPr>
          <a:xfrm>
            <a:off x="994222" y="410161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4717C00-196E-439A-9543-DD09E3B95A2A}"/>
              </a:ext>
            </a:extLst>
          </p:cNvPr>
          <p:cNvSpPr/>
          <p:nvPr/>
        </p:nvSpPr>
        <p:spPr>
          <a:xfrm>
            <a:off x="1529120" y="410785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05B2199-73D7-4995-82EE-16654F5368B4}"/>
              </a:ext>
            </a:extLst>
          </p:cNvPr>
          <p:cNvSpPr/>
          <p:nvPr/>
        </p:nvSpPr>
        <p:spPr>
          <a:xfrm>
            <a:off x="2066734" y="410939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0E06AA0-EC00-4E2C-AD46-93B3AD402724}"/>
              </a:ext>
            </a:extLst>
          </p:cNvPr>
          <p:cNvSpPr/>
          <p:nvPr/>
        </p:nvSpPr>
        <p:spPr>
          <a:xfrm>
            <a:off x="2580038" y="411746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734A6190-642F-45C3-A40D-5FED4925B697}"/>
              </a:ext>
            </a:extLst>
          </p:cNvPr>
          <p:cNvSpPr/>
          <p:nvPr/>
        </p:nvSpPr>
        <p:spPr>
          <a:xfrm>
            <a:off x="3116649" y="411381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54C2C511-AFD3-4B3A-8833-C1F6F1648882}"/>
              </a:ext>
            </a:extLst>
          </p:cNvPr>
          <p:cNvSpPr/>
          <p:nvPr/>
        </p:nvSpPr>
        <p:spPr>
          <a:xfrm>
            <a:off x="3701782" y="410161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D331543-41FB-4660-9B8D-D56CFA4A9465}"/>
              </a:ext>
            </a:extLst>
          </p:cNvPr>
          <p:cNvSpPr/>
          <p:nvPr/>
        </p:nvSpPr>
        <p:spPr>
          <a:xfrm>
            <a:off x="4235918" y="410066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0357BE4-DA84-401C-B935-39A94AAF8948}"/>
              </a:ext>
            </a:extLst>
          </p:cNvPr>
          <p:cNvSpPr/>
          <p:nvPr/>
        </p:nvSpPr>
        <p:spPr>
          <a:xfrm>
            <a:off x="3071147" y="4167829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09B4D5A7-92D6-4FCF-AC92-CDDC68C7F3AC}"/>
              </a:ext>
            </a:extLst>
          </p:cNvPr>
          <p:cNvSpPr/>
          <p:nvPr/>
        </p:nvSpPr>
        <p:spPr>
          <a:xfrm>
            <a:off x="72189" y="4185797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B7FC072-4172-4F6D-8F67-99C08AA542E7}"/>
              </a:ext>
            </a:extLst>
          </p:cNvPr>
          <p:cNvSpPr/>
          <p:nvPr/>
        </p:nvSpPr>
        <p:spPr>
          <a:xfrm>
            <a:off x="466923" y="4308095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4E88F892-0CB7-4943-8629-8713747AF52B}"/>
              </a:ext>
            </a:extLst>
          </p:cNvPr>
          <p:cNvSpPr/>
          <p:nvPr/>
        </p:nvSpPr>
        <p:spPr>
          <a:xfrm>
            <a:off x="1016030" y="4308253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BD59FB1D-2305-4F25-9D6A-5CD5E903E5F9}"/>
              </a:ext>
            </a:extLst>
          </p:cNvPr>
          <p:cNvSpPr/>
          <p:nvPr/>
        </p:nvSpPr>
        <p:spPr>
          <a:xfrm>
            <a:off x="1556291" y="4304347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530B633-0344-4CB2-BD16-7182150B346C}"/>
              </a:ext>
            </a:extLst>
          </p:cNvPr>
          <p:cNvSpPr/>
          <p:nvPr/>
        </p:nvSpPr>
        <p:spPr>
          <a:xfrm>
            <a:off x="2642273" y="4308095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1ACA6A08-3006-456D-A78D-45F40A02ED9A}"/>
              </a:ext>
            </a:extLst>
          </p:cNvPr>
          <p:cNvSpPr/>
          <p:nvPr/>
        </p:nvSpPr>
        <p:spPr>
          <a:xfrm>
            <a:off x="3183421" y="4308095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FE68B8C-7868-421E-A3DD-A82847CED523}"/>
              </a:ext>
            </a:extLst>
          </p:cNvPr>
          <p:cNvSpPr/>
          <p:nvPr/>
        </p:nvSpPr>
        <p:spPr>
          <a:xfrm>
            <a:off x="3727700" y="4308095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384A009-B0EF-44BB-B443-2E448A7B8C85}"/>
              </a:ext>
            </a:extLst>
          </p:cNvPr>
          <p:cNvSpPr/>
          <p:nvPr/>
        </p:nvSpPr>
        <p:spPr>
          <a:xfrm>
            <a:off x="4271376" y="4308095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1912D56-1584-4ED8-AB56-A1C03400EFE3}"/>
              </a:ext>
            </a:extLst>
          </p:cNvPr>
          <p:cNvSpPr/>
          <p:nvPr/>
        </p:nvSpPr>
        <p:spPr>
          <a:xfrm>
            <a:off x="2097999" y="4305363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BE19BFB-CA22-4982-B9ED-33FC5219A154}"/>
              </a:ext>
            </a:extLst>
          </p:cNvPr>
          <p:cNvSpPr/>
          <p:nvPr/>
        </p:nvSpPr>
        <p:spPr>
          <a:xfrm>
            <a:off x="469558" y="4593259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D93A0154-6F48-4F6A-9AC7-0E271446E29F}"/>
              </a:ext>
            </a:extLst>
          </p:cNvPr>
          <p:cNvSpPr/>
          <p:nvPr/>
        </p:nvSpPr>
        <p:spPr>
          <a:xfrm>
            <a:off x="1018665" y="4593417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6CA0C35-D776-4EFB-9CFA-C27152C4C2CF}"/>
              </a:ext>
            </a:extLst>
          </p:cNvPr>
          <p:cNvSpPr/>
          <p:nvPr/>
        </p:nvSpPr>
        <p:spPr>
          <a:xfrm>
            <a:off x="1558926" y="4589512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3F3F5C6-F13A-4665-A78F-D15CD713AAB7}"/>
              </a:ext>
            </a:extLst>
          </p:cNvPr>
          <p:cNvSpPr/>
          <p:nvPr/>
        </p:nvSpPr>
        <p:spPr>
          <a:xfrm>
            <a:off x="2644908" y="459325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3B6A7581-260A-41C2-A3A5-3A16E1337C37}"/>
              </a:ext>
            </a:extLst>
          </p:cNvPr>
          <p:cNvSpPr/>
          <p:nvPr/>
        </p:nvSpPr>
        <p:spPr>
          <a:xfrm>
            <a:off x="3186057" y="459325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0C956D9-85B8-411B-A85A-9A4191744D03}"/>
              </a:ext>
            </a:extLst>
          </p:cNvPr>
          <p:cNvSpPr/>
          <p:nvPr/>
        </p:nvSpPr>
        <p:spPr>
          <a:xfrm>
            <a:off x="3730335" y="459325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A2ACA14-0AF6-4450-BDE2-1F4DA2F84623}"/>
              </a:ext>
            </a:extLst>
          </p:cNvPr>
          <p:cNvSpPr/>
          <p:nvPr/>
        </p:nvSpPr>
        <p:spPr>
          <a:xfrm>
            <a:off x="4274012" y="4593259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35742AA3-688D-4CD9-9128-A149B5F06298}"/>
              </a:ext>
            </a:extLst>
          </p:cNvPr>
          <p:cNvSpPr/>
          <p:nvPr/>
        </p:nvSpPr>
        <p:spPr>
          <a:xfrm>
            <a:off x="2100635" y="4590527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048E472-BAD0-41C4-8F31-62B08794B67F}"/>
              </a:ext>
            </a:extLst>
          </p:cNvPr>
          <p:cNvSpPr/>
          <p:nvPr/>
        </p:nvSpPr>
        <p:spPr>
          <a:xfrm>
            <a:off x="480794" y="520578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B7E5122A-A4E7-4EAC-88A8-FF81BCC3CDB1}"/>
              </a:ext>
            </a:extLst>
          </p:cNvPr>
          <p:cNvSpPr/>
          <p:nvPr/>
        </p:nvSpPr>
        <p:spPr>
          <a:xfrm>
            <a:off x="1033081" y="520578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22D0653D-0EA7-449B-81F0-EAFB631525DB}"/>
              </a:ext>
            </a:extLst>
          </p:cNvPr>
          <p:cNvSpPr/>
          <p:nvPr/>
        </p:nvSpPr>
        <p:spPr>
          <a:xfrm>
            <a:off x="1567980" y="521202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5E7F1E1E-B9C8-4518-BF1A-72747F16F027}"/>
              </a:ext>
            </a:extLst>
          </p:cNvPr>
          <p:cNvSpPr/>
          <p:nvPr/>
        </p:nvSpPr>
        <p:spPr>
          <a:xfrm>
            <a:off x="2105594" y="521356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D4B20E05-D1CE-40CA-955C-673544BB48EB}"/>
              </a:ext>
            </a:extLst>
          </p:cNvPr>
          <p:cNvSpPr/>
          <p:nvPr/>
        </p:nvSpPr>
        <p:spPr>
          <a:xfrm>
            <a:off x="2651173" y="520482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5D373056-01A3-43CB-8E57-39730F81A39B}"/>
              </a:ext>
            </a:extLst>
          </p:cNvPr>
          <p:cNvSpPr/>
          <p:nvPr/>
        </p:nvSpPr>
        <p:spPr>
          <a:xfrm>
            <a:off x="3196347" y="520482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9B3F54EC-5DE1-4B35-9161-84043A007AA1}"/>
              </a:ext>
            </a:extLst>
          </p:cNvPr>
          <p:cNvSpPr/>
          <p:nvPr/>
        </p:nvSpPr>
        <p:spPr>
          <a:xfrm>
            <a:off x="3740642" y="520578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E930224-DD2D-425F-B130-561923F5D77C}"/>
              </a:ext>
            </a:extLst>
          </p:cNvPr>
          <p:cNvSpPr/>
          <p:nvPr/>
        </p:nvSpPr>
        <p:spPr>
          <a:xfrm>
            <a:off x="4274778" y="520482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687125A8-90A8-419D-A51F-E58FDCA0381C}"/>
              </a:ext>
            </a:extLst>
          </p:cNvPr>
          <p:cNvSpPr/>
          <p:nvPr/>
        </p:nvSpPr>
        <p:spPr>
          <a:xfrm>
            <a:off x="2567744" y="5240531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F508057-CA65-45F5-8EDE-D29B95F61BE2}"/>
              </a:ext>
            </a:extLst>
          </p:cNvPr>
          <p:cNvSpPr/>
          <p:nvPr/>
        </p:nvSpPr>
        <p:spPr>
          <a:xfrm>
            <a:off x="111048" y="5289965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174608C1-F06F-4236-8FA0-0E9852A7A4B6}"/>
              </a:ext>
            </a:extLst>
          </p:cNvPr>
          <p:cNvSpPr/>
          <p:nvPr/>
        </p:nvSpPr>
        <p:spPr>
          <a:xfrm>
            <a:off x="505782" y="5412264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24A3159-1249-47B0-BAD7-E26BD66527C1}"/>
              </a:ext>
            </a:extLst>
          </p:cNvPr>
          <p:cNvSpPr/>
          <p:nvPr/>
        </p:nvSpPr>
        <p:spPr>
          <a:xfrm>
            <a:off x="1054890" y="5412421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96A08EAC-D67E-4561-911C-BAD1090AAF04}"/>
              </a:ext>
            </a:extLst>
          </p:cNvPr>
          <p:cNvSpPr/>
          <p:nvPr/>
        </p:nvSpPr>
        <p:spPr>
          <a:xfrm>
            <a:off x="1595151" y="5408516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6F2243F-DC37-44D6-A778-22AA7E067015}"/>
              </a:ext>
            </a:extLst>
          </p:cNvPr>
          <p:cNvSpPr/>
          <p:nvPr/>
        </p:nvSpPr>
        <p:spPr>
          <a:xfrm>
            <a:off x="2681133" y="541226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C605216-D2A6-47E3-A666-5962648DE651}"/>
              </a:ext>
            </a:extLst>
          </p:cNvPr>
          <p:cNvSpPr/>
          <p:nvPr/>
        </p:nvSpPr>
        <p:spPr>
          <a:xfrm>
            <a:off x="3222281" y="541226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120CC0F-884B-44EB-803E-0592C1104D5B}"/>
              </a:ext>
            </a:extLst>
          </p:cNvPr>
          <p:cNvSpPr/>
          <p:nvPr/>
        </p:nvSpPr>
        <p:spPr>
          <a:xfrm>
            <a:off x="3766560" y="541226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59BA5815-46C1-4B0A-8AE6-58CAEB3192FE}"/>
              </a:ext>
            </a:extLst>
          </p:cNvPr>
          <p:cNvSpPr/>
          <p:nvPr/>
        </p:nvSpPr>
        <p:spPr>
          <a:xfrm>
            <a:off x="4310236" y="5412264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C05DFFBC-2C58-4CAA-B2AE-E292505E9F7D}"/>
              </a:ext>
            </a:extLst>
          </p:cNvPr>
          <p:cNvSpPr/>
          <p:nvPr/>
        </p:nvSpPr>
        <p:spPr>
          <a:xfrm>
            <a:off x="2136859" y="5409532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40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39E11E2-78E5-4E14-92AB-A5990639D5B7}"/>
              </a:ext>
            </a:extLst>
          </p:cNvPr>
          <p:cNvCxnSpPr>
            <a:cxnSpLocks/>
            <a:stCxn id="257" idx="0"/>
            <a:endCxn id="258" idx="0"/>
          </p:cNvCxnSpPr>
          <p:nvPr/>
        </p:nvCxnSpPr>
        <p:spPr>
          <a:xfrm rot="5400000" flipH="1" flipV="1">
            <a:off x="3158754" y="4037522"/>
            <a:ext cx="9525" cy="54114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row: Curved Right 93">
            <a:extLst>
              <a:ext uri="{FF2B5EF4-FFF2-40B4-BE49-F238E27FC236}">
                <a16:creationId xmlns:a16="http://schemas.microsoft.com/office/drawing/2014/main" id="{5C544E41-A6F3-481A-8038-730A2CE450DC}"/>
              </a:ext>
            </a:extLst>
          </p:cNvPr>
          <p:cNvSpPr/>
          <p:nvPr/>
        </p:nvSpPr>
        <p:spPr>
          <a:xfrm>
            <a:off x="252401" y="4471172"/>
            <a:ext cx="189533" cy="311576"/>
          </a:xfrm>
          <a:prstGeom prst="curvedRightArrow">
            <a:avLst>
              <a:gd name="adj1" fmla="val 25000"/>
              <a:gd name="adj2" fmla="val 50000"/>
              <a:gd name="adj3" fmla="val 46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344C96C-0529-4923-B0F4-4CBF9F7C7E7F}"/>
              </a:ext>
            </a:extLst>
          </p:cNvPr>
          <p:cNvSpPr/>
          <p:nvPr/>
        </p:nvSpPr>
        <p:spPr>
          <a:xfrm>
            <a:off x="1959392" y="2501273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i =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49ACD-CD64-4FD7-88EE-2DFAFFAC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38</a:t>
            </a:fld>
            <a:endParaRPr lang="en-US"/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349A21CC-7F97-4BAB-84A3-4BB7B138C3C2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NỔI BỌT – BUBBLE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949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35376" y="259830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87664" y="259830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2562" y="260453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60176" y="260608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05756" y="259734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50929" y="259734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95224" y="259830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229360" y="259734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C7FD2B-99E2-43CA-86EA-1DC7CA7FE52A}"/>
              </a:ext>
            </a:extLst>
          </p:cNvPr>
          <p:cNvSpPr/>
          <p:nvPr/>
        </p:nvSpPr>
        <p:spPr>
          <a:xfrm>
            <a:off x="5064752" y="2667000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7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a[7] </a:t>
            </a:r>
            <a:r>
              <a:rPr lang="en-US" sz="1500" dirty="0" err="1">
                <a:solidFill>
                  <a:schemeClr val="tx1"/>
                </a:solidFill>
              </a:rPr>
              <a:t>lớn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a[6]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không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9E2ADF-1023-4616-9472-B621A09682AD}"/>
              </a:ext>
            </a:extLst>
          </p:cNvPr>
          <p:cNvSpPr/>
          <p:nvPr/>
        </p:nvSpPr>
        <p:spPr>
          <a:xfrm>
            <a:off x="4155796" y="2622904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4FFA6F9-E385-4B1B-8229-369A6F0FCAD0}"/>
              </a:ext>
            </a:extLst>
          </p:cNvPr>
          <p:cNvSpPr/>
          <p:nvPr/>
        </p:nvSpPr>
        <p:spPr>
          <a:xfrm>
            <a:off x="5038037" y="3532894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6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a[6] </a:t>
            </a:r>
            <a:r>
              <a:rPr lang="en-US" sz="1500" dirty="0" err="1">
                <a:solidFill>
                  <a:schemeClr val="tx1"/>
                </a:solidFill>
              </a:rPr>
              <a:t>lớn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a[5]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không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F7FCDBB-B78C-42BA-9498-D4526F8BA1FC}"/>
              </a:ext>
            </a:extLst>
          </p:cNvPr>
          <p:cNvSpPr/>
          <p:nvPr/>
        </p:nvSpPr>
        <p:spPr>
          <a:xfrm>
            <a:off x="5064752" y="4419290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5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a[5] </a:t>
            </a:r>
            <a:r>
              <a:rPr lang="en-US" sz="1500" dirty="0" err="1">
                <a:solidFill>
                  <a:schemeClr val="tx1"/>
                </a:solidFill>
              </a:rPr>
              <a:t>nhỏ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a[4]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giữa</a:t>
            </a:r>
            <a:r>
              <a:rPr lang="en-US" sz="1500" dirty="0">
                <a:solidFill>
                  <a:schemeClr val="tx1"/>
                </a:solidFill>
              </a:rPr>
              <a:t> a[5] </a:t>
            </a:r>
            <a:r>
              <a:rPr lang="en-US" sz="1500" dirty="0" err="1">
                <a:solidFill>
                  <a:schemeClr val="tx1"/>
                </a:solidFill>
              </a:rPr>
              <a:t>và</a:t>
            </a:r>
            <a:r>
              <a:rPr lang="en-US" sz="1500" dirty="0">
                <a:solidFill>
                  <a:schemeClr val="tx1"/>
                </a:solidFill>
              </a:rPr>
              <a:t> a[4]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B7343C3-CA89-4354-995D-7D5D91A5442C}"/>
              </a:ext>
            </a:extLst>
          </p:cNvPr>
          <p:cNvSpPr/>
          <p:nvPr/>
        </p:nvSpPr>
        <p:spPr>
          <a:xfrm>
            <a:off x="65631" y="2682484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9359DEC1-6E6B-43C5-8F2B-A667C3BA2ADC}"/>
              </a:ext>
            </a:extLst>
          </p:cNvPr>
          <p:cNvSpPr/>
          <p:nvPr/>
        </p:nvSpPr>
        <p:spPr>
          <a:xfrm>
            <a:off x="460365" y="2804782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BDEA9DA3-BE56-4A83-8691-7FA067115FF3}"/>
              </a:ext>
            </a:extLst>
          </p:cNvPr>
          <p:cNvSpPr/>
          <p:nvPr/>
        </p:nvSpPr>
        <p:spPr>
          <a:xfrm>
            <a:off x="1009472" y="2804940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39F64F52-2E48-4CE5-8E9B-589141207DF1}"/>
              </a:ext>
            </a:extLst>
          </p:cNvPr>
          <p:cNvSpPr/>
          <p:nvPr/>
        </p:nvSpPr>
        <p:spPr>
          <a:xfrm>
            <a:off x="1549733" y="2801035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FD0B0229-13CC-474E-918E-9E34CDD702EB}"/>
              </a:ext>
            </a:extLst>
          </p:cNvPr>
          <p:cNvSpPr/>
          <p:nvPr/>
        </p:nvSpPr>
        <p:spPr>
          <a:xfrm>
            <a:off x="2635715" y="280478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E0786DA8-24AE-46AE-9D34-814EB2FE983D}"/>
              </a:ext>
            </a:extLst>
          </p:cNvPr>
          <p:cNvSpPr/>
          <p:nvPr/>
        </p:nvSpPr>
        <p:spPr>
          <a:xfrm>
            <a:off x="3176863" y="280478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209B5B6-5F35-4756-AFAA-C5F0EB2EF957}"/>
              </a:ext>
            </a:extLst>
          </p:cNvPr>
          <p:cNvSpPr/>
          <p:nvPr/>
        </p:nvSpPr>
        <p:spPr>
          <a:xfrm>
            <a:off x="3721142" y="280478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A379F84-FF8B-4281-814A-E47FA72CB4AD}"/>
              </a:ext>
            </a:extLst>
          </p:cNvPr>
          <p:cNvSpPr/>
          <p:nvPr/>
        </p:nvSpPr>
        <p:spPr>
          <a:xfrm>
            <a:off x="4264818" y="280478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3F5C8CD3-0686-45EC-BBF8-3C925BF0479A}"/>
              </a:ext>
            </a:extLst>
          </p:cNvPr>
          <p:cNvSpPr/>
          <p:nvPr/>
        </p:nvSpPr>
        <p:spPr>
          <a:xfrm>
            <a:off x="2091441" y="2802050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E5D2D36-2C5C-4DB6-A22A-235D132EF81E}"/>
              </a:ext>
            </a:extLst>
          </p:cNvPr>
          <p:cNvSpPr/>
          <p:nvPr/>
        </p:nvSpPr>
        <p:spPr>
          <a:xfrm>
            <a:off x="420397" y="343591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9DE97AE-F271-44A0-A94B-7CA9D3207F4E}"/>
              </a:ext>
            </a:extLst>
          </p:cNvPr>
          <p:cNvSpPr/>
          <p:nvPr/>
        </p:nvSpPr>
        <p:spPr>
          <a:xfrm>
            <a:off x="972684" y="343591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65CD50E-379B-402B-B04F-8F4D82A5EF7E}"/>
              </a:ext>
            </a:extLst>
          </p:cNvPr>
          <p:cNvSpPr/>
          <p:nvPr/>
        </p:nvSpPr>
        <p:spPr>
          <a:xfrm>
            <a:off x="1507582" y="344215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EB110A-064A-4A3C-B3C8-E1453466FC32}"/>
              </a:ext>
            </a:extLst>
          </p:cNvPr>
          <p:cNvSpPr/>
          <p:nvPr/>
        </p:nvSpPr>
        <p:spPr>
          <a:xfrm>
            <a:off x="2045197" y="344369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134CCB4-886B-49E6-B8DA-2B1FD3C3E2E7}"/>
              </a:ext>
            </a:extLst>
          </p:cNvPr>
          <p:cNvSpPr/>
          <p:nvPr/>
        </p:nvSpPr>
        <p:spPr>
          <a:xfrm>
            <a:off x="2590776" y="343496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6881A3C-D5CD-452E-9F8A-AE02EE072D3E}"/>
              </a:ext>
            </a:extLst>
          </p:cNvPr>
          <p:cNvSpPr/>
          <p:nvPr/>
        </p:nvSpPr>
        <p:spPr>
          <a:xfrm>
            <a:off x="3135949" y="343496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9AEADF3-A469-4EC5-9CEB-64B6CBB1280B}"/>
              </a:ext>
            </a:extLst>
          </p:cNvPr>
          <p:cNvSpPr/>
          <p:nvPr/>
        </p:nvSpPr>
        <p:spPr>
          <a:xfrm>
            <a:off x="3680245" y="343591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622C33F-669A-49C5-BF23-0F541F3E7FC4}"/>
              </a:ext>
            </a:extLst>
          </p:cNvPr>
          <p:cNvSpPr/>
          <p:nvPr/>
        </p:nvSpPr>
        <p:spPr>
          <a:xfrm>
            <a:off x="4214380" y="343496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DCEBAB6-79BE-4045-9177-825C66E69C09}"/>
              </a:ext>
            </a:extLst>
          </p:cNvPr>
          <p:cNvSpPr/>
          <p:nvPr/>
        </p:nvSpPr>
        <p:spPr>
          <a:xfrm>
            <a:off x="3584832" y="3482081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B62C34E-9B82-4D2F-A0E2-252243A07980}"/>
              </a:ext>
            </a:extLst>
          </p:cNvPr>
          <p:cNvSpPr/>
          <p:nvPr/>
        </p:nvSpPr>
        <p:spPr>
          <a:xfrm>
            <a:off x="50651" y="3520099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B367BC2-C2DF-4882-95B5-6E24EA1F1A7D}"/>
              </a:ext>
            </a:extLst>
          </p:cNvPr>
          <p:cNvSpPr/>
          <p:nvPr/>
        </p:nvSpPr>
        <p:spPr>
          <a:xfrm>
            <a:off x="445385" y="3642397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BB7AA33-3E3D-417E-8292-8E8A1851DABA}"/>
              </a:ext>
            </a:extLst>
          </p:cNvPr>
          <p:cNvSpPr/>
          <p:nvPr/>
        </p:nvSpPr>
        <p:spPr>
          <a:xfrm>
            <a:off x="994492" y="3642555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E9B1EF3-680A-43CB-8D58-9108B4FD75C9}"/>
              </a:ext>
            </a:extLst>
          </p:cNvPr>
          <p:cNvSpPr/>
          <p:nvPr/>
        </p:nvSpPr>
        <p:spPr>
          <a:xfrm>
            <a:off x="1534753" y="3638650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FE03EF2-F411-481F-86BC-54D2F50C525D}"/>
              </a:ext>
            </a:extLst>
          </p:cNvPr>
          <p:cNvSpPr/>
          <p:nvPr/>
        </p:nvSpPr>
        <p:spPr>
          <a:xfrm>
            <a:off x="2620735" y="3642397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9E6687A-82C3-40A0-B4F8-B9BEA1AEA250}"/>
              </a:ext>
            </a:extLst>
          </p:cNvPr>
          <p:cNvSpPr/>
          <p:nvPr/>
        </p:nvSpPr>
        <p:spPr>
          <a:xfrm>
            <a:off x="3161883" y="3642397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6F348DA-6425-45FC-B543-0FAD68E4E1AE}"/>
              </a:ext>
            </a:extLst>
          </p:cNvPr>
          <p:cNvSpPr/>
          <p:nvPr/>
        </p:nvSpPr>
        <p:spPr>
          <a:xfrm>
            <a:off x="3706162" y="3642397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FEF28CD-2A49-44B7-ADB4-68A4AD3CCBE2}"/>
              </a:ext>
            </a:extLst>
          </p:cNvPr>
          <p:cNvSpPr/>
          <p:nvPr/>
        </p:nvSpPr>
        <p:spPr>
          <a:xfrm>
            <a:off x="4249839" y="3642397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3B3B230-7E8B-4E46-940F-F744FB5FDC85}"/>
              </a:ext>
            </a:extLst>
          </p:cNvPr>
          <p:cNvSpPr/>
          <p:nvPr/>
        </p:nvSpPr>
        <p:spPr>
          <a:xfrm>
            <a:off x="2076462" y="3639665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C9B53EDD-FD0C-4322-9F61-0B73226C3226}"/>
              </a:ext>
            </a:extLst>
          </p:cNvPr>
          <p:cNvSpPr/>
          <p:nvPr/>
        </p:nvSpPr>
        <p:spPr>
          <a:xfrm>
            <a:off x="411127" y="424176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B678C8F-F155-4879-B955-0D47AA6B777E}"/>
              </a:ext>
            </a:extLst>
          </p:cNvPr>
          <p:cNvSpPr/>
          <p:nvPr/>
        </p:nvSpPr>
        <p:spPr>
          <a:xfrm>
            <a:off x="963415" y="424176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4717C00-196E-439A-9543-DD09E3B95A2A}"/>
              </a:ext>
            </a:extLst>
          </p:cNvPr>
          <p:cNvSpPr/>
          <p:nvPr/>
        </p:nvSpPr>
        <p:spPr>
          <a:xfrm>
            <a:off x="1498313" y="424800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05B2199-73D7-4995-82EE-16654F5368B4}"/>
              </a:ext>
            </a:extLst>
          </p:cNvPr>
          <p:cNvSpPr/>
          <p:nvPr/>
        </p:nvSpPr>
        <p:spPr>
          <a:xfrm>
            <a:off x="2035927" y="424954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0E06AA0-EC00-4E2C-AD46-93B3AD402724}"/>
              </a:ext>
            </a:extLst>
          </p:cNvPr>
          <p:cNvSpPr/>
          <p:nvPr/>
        </p:nvSpPr>
        <p:spPr>
          <a:xfrm>
            <a:off x="2581507" y="424081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734A6190-642F-45C3-A40D-5FED4925B697}"/>
              </a:ext>
            </a:extLst>
          </p:cNvPr>
          <p:cNvSpPr/>
          <p:nvPr/>
        </p:nvSpPr>
        <p:spPr>
          <a:xfrm>
            <a:off x="3107086" y="424800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54C2C511-AFD3-4B3A-8833-C1F6F1648882}"/>
              </a:ext>
            </a:extLst>
          </p:cNvPr>
          <p:cNvSpPr/>
          <p:nvPr/>
        </p:nvSpPr>
        <p:spPr>
          <a:xfrm>
            <a:off x="3670975" y="424176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D331543-41FB-4660-9B8D-D56CFA4A9465}"/>
              </a:ext>
            </a:extLst>
          </p:cNvPr>
          <p:cNvSpPr/>
          <p:nvPr/>
        </p:nvSpPr>
        <p:spPr>
          <a:xfrm>
            <a:off x="4205111" y="424081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0357BE4-DA84-401C-B935-39A94AAF8948}"/>
              </a:ext>
            </a:extLst>
          </p:cNvPr>
          <p:cNvSpPr/>
          <p:nvPr/>
        </p:nvSpPr>
        <p:spPr>
          <a:xfrm>
            <a:off x="3051844" y="4296445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09B4D5A7-92D6-4FCF-AC92-CDDC68C7F3AC}"/>
              </a:ext>
            </a:extLst>
          </p:cNvPr>
          <p:cNvSpPr/>
          <p:nvPr/>
        </p:nvSpPr>
        <p:spPr>
          <a:xfrm>
            <a:off x="41382" y="4325950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B7FC072-4172-4F6D-8F67-99C08AA542E7}"/>
              </a:ext>
            </a:extLst>
          </p:cNvPr>
          <p:cNvSpPr/>
          <p:nvPr/>
        </p:nvSpPr>
        <p:spPr>
          <a:xfrm>
            <a:off x="436116" y="4448248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4E88F892-0CB7-4943-8629-8713747AF52B}"/>
              </a:ext>
            </a:extLst>
          </p:cNvPr>
          <p:cNvSpPr/>
          <p:nvPr/>
        </p:nvSpPr>
        <p:spPr>
          <a:xfrm>
            <a:off x="985223" y="4448406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BD59FB1D-2305-4F25-9D6A-5CD5E903E5F9}"/>
              </a:ext>
            </a:extLst>
          </p:cNvPr>
          <p:cNvSpPr/>
          <p:nvPr/>
        </p:nvSpPr>
        <p:spPr>
          <a:xfrm>
            <a:off x="1525484" y="4444501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530B633-0344-4CB2-BD16-7182150B346C}"/>
              </a:ext>
            </a:extLst>
          </p:cNvPr>
          <p:cNvSpPr/>
          <p:nvPr/>
        </p:nvSpPr>
        <p:spPr>
          <a:xfrm>
            <a:off x="2611466" y="444824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1ACA6A08-3006-456D-A78D-45F40A02ED9A}"/>
              </a:ext>
            </a:extLst>
          </p:cNvPr>
          <p:cNvSpPr/>
          <p:nvPr/>
        </p:nvSpPr>
        <p:spPr>
          <a:xfrm>
            <a:off x="3152614" y="444824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FE68B8C-7868-421E-A3DD-A82847CED523}"/>
              </a:ext>
            </a:extLst>
          </p:cNvPr>
          <p:cNvSpPr/>
          <p:nvPr/>
        </p:nvSpPr>
        <p:spPr>
          <a:xfrm>
            <a:off x="3696893" y="444824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384A009-B0EF-44BB-B443-2E448A7B8C85}"/>
              </a:ext>
            </a:extLst>
          </p:cNvPr>
          <p:cNvSpPr/>
          <p:nvPr/>
        </p:nvSpPr>
        <p:spPr>
          <a:xfrm>
            <a:off x="4240569" y="4448248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1912D56-1584-4ED8-AB56-A1C03400EFE3}"/>
              </a:ext>
            </a:extLst>
          </p:cNvPr>
          <p:cNvSpPr/>
          <p:nvPr/>
        </p:nvSpPr>
        <p:spPr>
          <a:xfrm>
            <a:off x="2067192" y="4445516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BE19BFB-CA22-4982-B9ED-33FC5219A154}"/>
              </a:ext>
            </a:extLst>
          </p:cNvPr>
          <p:cNvSpPr/>
          <p:nvPr/>
        </p:nvSpPr>
        <p:spPr>
          <a:xfrm>
            <a:off x="438751" y="4733413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D93A0154-6F48-4F6A-9AC7-0E271446E29F}"/>
              </a:ext>
            </a:extLst>
          </p:cNvPr>
          <p:cNvSpPr/>
          <p:nvPr/>
        </p:nvSpPr>
        <p:spPr>
          <a:xfrm>
            <a:off x="987858" y="4733570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6CA0C35-D776-4EFB-9CFA-C27152C4C2CF}"/>
              </a:ext>
            </a:extLst>
          </p:cNvPr>
          <p:cNvSpPr/>
          <p:nvPr/>
        </p:nvSpPr>
        <p:spPr>
          <a:xfrm>
            <a:off x="1528119" y="4729665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3F3F5C6-F13A-4665-A78F-D15CD713AAB7}"/>
              </a:ext>
            </a:extLst>
          </p:cNvPr>
          <p:cNvSpPr/>
          <p:nvPr/>
        </p:nvSpPr>
        <p:spPr>
          <a:xfrm>
            <a:off x="2614101" y="4733413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3B6A7581-260A-41C2-A3A5-3A16E1337C37}"/>
              </a:ext>
            </a:extLst>
          </p:cNvPr>
          <p:cNvSpPr/>
          <p:nvPr/>
        </p:nvSpPr>
        <p:spPr>
          <a:xfrm>
            <a:off x="3155250" y="4733413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0C956D9-85B8-411B-A85A-9A4191744D03}"/>
              </a:ext>
            </a:extLst>
          </p:cNvPr>
          <p:cNvSpPr/>
          <p:nvPr/>
        </p:nvSpPr>
        <p:spPr>
          <a:xfrm>
            <a:off x="3699528" y="4733413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A2ACA14-0AF6-4450-BDE2-1F4DA2F84623}"/>
              </a:ext>
            </a:extLst>
          </p:cNvPr>
          <p:cNvSpPr/>
          <p:nvPr/>
        </p:nvSpPr>
        <p:spPr>
          <a:xfrm>
            <a:off x="4243205" y="4733413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35742AA3-688D-4CD9-9128-A149B5F06298}"/>
              </a:ext>
            </a:extLst>
          </p:cNvPr>
          <p:cNvSpPr/>
          <p:nvPr/>
        </p:nvSpPr>
        <p:spPr>
          <a:xfrm>
            <a:off x="2069828" y="4730680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40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F5FA533A-83CA-4C49-A1F5-971745978C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52578" y="4181540"/>
            <a:ext cx="9525" cy="54114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rrow: Curved Right 87">
            <a:extLst>
              <a:ext uri="{FF2B5EF4-FFF2-40B4-BE49-F238E27FC236}">
                <a16:creationId xmlns:a16="http://schemas.microsoft.com/office/drawing/2014/main" id="{DA9FD0BB-0640-4718-B1DB-0EF2120E2DF5}"/>
              </a:ext>
            </a:extLst>
          </p:cNvPr>
          <p:cNvSpPr/>
          <p:nvPr/>
        </p:nvSpPr>
        <p:spPr>
          <a:xfrm>
            <a:off x="221594" y="4557488"/>
            <a:ext cx="189533" cy="311576"/>
          </a:xfrm>
          <a:prstGeom prst="curvedRightArrow">
            <a:avLst>
              <a:gd name="adj1" fmla="val 25000"/>
              <a:gd name="adj2" fmla="val 50000"/>
              <a:gd name="adj3" fmla="val 46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9A48BCE-044A-42F3-AD71-83FACB92C4EA}"/>
              </a:ext>
            </a:extLst>
          </p:cNvPr>
          <p:cNvSpPr/>
          <p:nvPr/>
        </p:nvSpPr>
        <p:spPr>
          <a:xfrm>
            <a:off x="2503430" y="2646594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i =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D66E40-73A5-40C2-9FAF-F80B7076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39</a:t>
            </a:fld>
            <a:endParaRPr lang="en-US"/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3EB99649-C12C-4D94-B352-6CB6C78FE287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NỔI BỌT – BUBBLE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9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6096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altLang="zh-TW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altLang="zh-TW" sz="4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zh-TW" altLang="en-US" sz="4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14400" y="1646237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altLang="zh-TW" sz="2500" b="1" dirty="0">
                <a:latin typeface="Arial" panose="020B0604020202020204" pitchFamily="34" charset="0"/>
                <a:cs typeface="Arial" panose="020B0604020202020204" pitchFamily="34" charset="0"/>
              </a:rPr>
              <a:t>3.1 X</a:t>
            </a:r>
            <a:r>
              <a:rPr lang="en-US" altLang="zh-TW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ếp</a:t>
            </a:r>
            <a:r>
              <a:rPr lang="en-US" altLang="zh-TW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altLang="zh-TW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altLang="zh-TW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Selection Sort</a:t>
            </a:r>
          </a:p>
          <a:p>
            <a:pPr>
              <a:buFontTx/>
              <a:buChar char="-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Insert Sort</a:t>
            </a:r>
          </a:p>
          <a:p>
            <a:pPr>
              <a:buFontTx/>
              <a:buChar char="-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Interchange Sort</a:t>
            </a:r>
          </a:p>
          <a:p>
            <a:pPr>
              <a:buFontTx/>
              <a:buChar char="-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Bubble Sort</a:t>
            </a:r>
          </a:p>
          <a:p>
            <a:pPr>
              <a:buFontTx/>
              <a:buChar char="-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Merge Sort</a:t>
            </a:r>
          </a:p>
          <a:p>
            <a:pPr>
              <a:buFontTx/>
              <a:buChar char="-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Quick Sort</a:t>
            </a:r>
          </a:p>
          <a:p>
            <a:pPr>
              <a:buFontTx/>
              <a:buChar char="-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Heap Sort</a:t>
            </a:r>
          </a:p>
          <a:p>
            <a:pPr>
              <a:buFontTx/>
              <a:buChar char="-"/>
            </a:pPr>
            <a:endParaRPr lang="en-AU" altLang="zh-TW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A30295-E496-4FF7-9666-3083B52F1E11}"/>
              </a:ext>
            </a:extLst>
          </p:cNvPr>
          <p:cNvSpPr txBox="1">
            <a:spLocks/>
          </p:cNvSpPr>
          <p:nvPr/>
        </p:nvSpPr>
        <p:spPr>
          <a:xfrm>
            <a:off x="5181600" y="1694902"/>
            <a:ext cx="350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altLang="zh-TW" sz="2500" b="1" dirty="0"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AU" altLang="zh-TW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AU" altLang="zh-TW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endParaRPr lang="en-AU" altLang="zh-TW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AU" altLang="zh-TW" sz="25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AU" altLang="zh-TW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5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AU" altLang="zh-TW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5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AU" altLang="zh-TW" sz="25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altLang="zh-TW" sz="2500" dirty="0">
                <a:latin typeface="Arial" panose="020B0604020202020204" pitchFamily="34" charset="0"/>
                <a:cs typeface="Arial" panose="020B0604020202020204" pitchFamily="34" charset="0"/>
              </a:rPr>
              <a:t>ự</a:t>
            </a:r>
          </a:p>
          <a:p>
            <a:pPr>
              <a:buFontTx/>
              <a:buChar char="-"/>
            </a:pPr>
            <a:r>
              <a:rPr lang="en-US" altLang="zh-TW" sz="25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altLang="zh-TW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5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altLang="zh-TW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500" dirty="0" err="1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altLang="zh-TW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5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endParaRPr lang="en-AU" altLang="zh-TW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altLang="zh-TW" sz="2500" b="1" dirty="0"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  <a:r>
              <a:rPr lang="en-AU" altLang="zh-TW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AU" altLang="zh-TW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AU" altLang="zh-TW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25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endParaRPr lang="en-AU" altLang="zh-TW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altLang="zh-TW" sz="2500" b="1" dirty="0">
                <a:latin typeface="Arial" panose="020B0604020202020204" pitchFamily="34" charset="0"/>
                <a:cs typeface="Arial" panose="020B0604020202020204" pitchFamily="34" charset="0"/>
              </a:rPr>
              <a:t>3.4 </a:t>
            </a:r>
            <a:r>
              <a:rPr lang="en-AU" altLang="zh-TW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AU" altLang="zh-TW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AU" altLang="zh-TW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zh-TW" sz="25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zh-TW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zh-TW" sz="2500" b="1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en-AU" altLang="zh-TW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altLang="zh-TW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altLang="zh-TW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AU" altLang="zh-TW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AU" altLang="zh-TW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AU" altLang="zh-TW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TW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AU" altLang="zh-TW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409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2C7FD2B-99E2-43CA-86EA-1DC7CA7FE52A}"/>
              </a:ext>
            </a:extLst>
          </p:cNvPr>
          <p:cNvSpPr/>
          <p:nvPr/>
        </p:nvSpPr>
        <p:spPr>
          <a:xfrm>
            <a:off x="5064752" y="2590800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7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a[7] </a:t>
            </a:r>
            <a:r>
              <a:rPr lang="en-US" sz="1500" dirty="0" err="1">
                <a:solidFill>
                  <a:schemeClr val="tx1"/>
                </a:solidFill>
              </a:rPr>
              <a:t>lớn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a[6]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không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4FFA6F9-E385-4B1B-8229-369A6F0FCAD0}"/>
              </a:ext>
            </a:extLst>
          </p:cNvPr>
          <p:cNvSpPr/>
          <p:nvPr/>
        </p:nvSpPr>
        <p:spPr>
          <a:xfrm>
            <a:off x="5038037" y="3271310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6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a[6] </a:t>
            </a:r>
            <a:r>
              <a:rPr lang="en-US" sz="1500" dirty="0" err="1">
                <a:solidFill>
                  <a:schemeClr val="tx1"/>
                </a:solidFill>
              </a:rPr>
              <a:t>lớn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a[5]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không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8D7E713-0EB0-496B-872C-36F1BC0BCDDF}"/>
              </a:ext>
            </a:extLst>
          </p:cNvPr>
          <p:cNvSpPr/>
          <p:nvPr/>
        </p:nvSpPr>
        <p:spPr>
          <a:xfrm>
            <a:off x="510916" y="250538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A9C595A-C6C3-4EAB-927D-8C0213B43A49}"/>
              </a:ext>
            </a:extLst>
          </p:cNvPr>
          <p:cNvSpPr/>
          <p:nvPr/>
        </p:nvSpPr>
        <p:spPr>
          <a:xfrm>
            <a:off x="1063204" y="250538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0D68816-5283-4556-AC10-DFF50BA3256C}"/>
              </a:ext>
            </a:extLst>
          </p:cNvPr>
          <p:cNvSpPr/>
          <p:nvPr/>
        </p:nvSpPr>
        <p:spPr>
          <a:xfrm>
            <a:off x="1598102" y="251161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DE43EF1-8AB4-40E7-BEB3-43AB47203359}"/>
              </a:ext>
            </a:extLst>
          </p:cNvPr>
          <p:cNvSpPr/>
          <p:nvPr/>
        </p:nvSpPr>
        <p:spPr>
          <a:xfrm>
            <a:off x="2135716" y="251316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0110361-4007-4B1A-8CF3-98EE698EBF93}"/>
              </a:ext>
            </a:extLst>
          </p:cNvPr>
          <p:cNvSpPr/>
          <p:nvPr/>
        </p:nvSpPr>
        <p:spPr>
          <a:xfrm>
            <a:off x="2681296" y="250442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BD8764E-8C31-41AE-B127-A8FDCA7F7471}"/>
              </a:ext>
            </a:extLst>
          </p:cNvPr>
          <p:cNvSpPr/>
          <p:nvPr/>
        </p:nvSpPr>
        <p:spPr>
          <a:xfrm>
            <a:off x="3226469" y="250442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4844411-A1CC-4D4D-BB72-E63200686E1D}"/>
              </a:ext>
            </a:extLst>
          </p:cNvPr>
          <p:cNvSpPr/>
          <p:nvPr/>
        </p:nvSpPr>
        <p:spPr>
          <a:xfrm>
            <a:off x="3770764" y="250538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E2FE056-6ECF-4DA2-9045-ADA6537ECDD5}"/>
              </a:ext>
            </a:extLst>
          </p:cNvPr>
          <p:cNvSpPr/>
          <p:nvPr/>
        </p:nvSpPr>
        <p:spPr>
          <a:xfrm>
            <a:off x="4304900" y="250442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F39413B-E41C-4194-BBC9-36D4EC34192B}"/>
              </a:ext>
            </a:extLst>
          </p:cNvPr>
          <p:cNvSpPr/>
          <p:nvPr/>
        </p:nvSpPr>
        <p:spPr>
          <a:xfrm>
            <a:off x="4204510" y="2551545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CF3D2DB-D1C6-4BEE-83E9-BE041ECD64E7}"/>
              </a:ext>
            </a:extLst>
          </p:cNvPr>
          <p:cNvSpPr/>
          <p:nvPr/>
        </p:nvSpPr>
        <p:spPr>
          <a:xfrm>
            <a:off x="141171" y="2589563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6C500F3-E7DE-44BD-BF98-45D09D62A5D5}"/>
              </a:ext>
            </a:extLst>
          </p:cNvPr>
          <p:cNvSpPr/>
          <p:nvPr/>
        </p:nvSpPr>
        <p:spPr>
          <a:xfrm>
            <a:off x="535905" y="2711861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E7DD8D3-A650-444E-AC49-AF211D3E0E19}"/>
              </a:ext>
            </a:extLst>
          </p:cNvPr>
          <p:cNvSpPr/>
          <p:nvPr/>
        </p:nvSpPr>
        <p:spPr>
          <a:xfrm>
            <a:off x="1085012" y="2712019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CF993C0-71EC-4C72-A80F-E1E47F371139}"/>
              </a:ext>
            </a:extLst>
          </p:cNvPr>
          <p:cNvSpPr/>
          <p:nvPr/>
        </p:nvSpPr>
        <p:spPr>
          <a:xfrm>
            <a:off x="1625273" y="2708113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324029-A400-482C-82D5-57F29CD98861}"/>
              </a:ext>
            </a:extLst>
          </p:cNvPr>
          <p:cNvSpPr/>
          <p:nvPr/>
        </p:nvSpPr>
        <p:spPr>
          <a:xfrm>
            <a:off x="2711255" y="2711861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DC76656-D39A-4709-B3AC-450DDFFA6F95}"/>
              </a:ext>
            </a:extLst>
          </p:cNvPr>
          <p:cNvSpPr/>
          <p:nvPr/>
        </p:nvSpPr>
        <p:spPr>
          <a:xfrm>
            <a:off x="3252403" y="271186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2E65AED-D404-4CDF-AB59-071673D4B2BA}"/>
              </a:ext>
            </a:extLst>
          </p:cNvPr>
          <p:cNvSpPr/>
          <p:nvPr/>
        </p:nvSpPr>
        <p:spPr>
          <a:xfrm>
            <a:off x="3796682" y="271186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DFAE99-D2CE-4097-AA83-B59E9EC75346}"/>
              </a:ext>
            </a:extLst>
          </p:cNvPr>
          <p:cNvSpPr/>
          <p:nvPr/>
        </p:nvSpPr>
        <p:spPr>
          <a:xfrm>
            <a:off x="4340358" y="271186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6F9C25F-38AB-4614-B240-8CEFE87BDE57}"/>
              </a:ext>
            </a:extLst>
          </p:cNvPr>
          <p:cNvSpPr/>
          <p:nvPr/>
        </p:nvSpPr>
        <p:spPr>
          <a:xfrm>
            <a:off x="2166981" y="2709129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FE3646C-F28B-448D-86F9-00465C17E934}"/>
              </a:ext>
            </a:extLst>
          </p:cNvPr>
          <p:cNvSpPr/>
          <p:nvPr/>
        </p:nvSpPr>
        <p:spPr>
          <a:xfrm>
            <a:off x="533974" y="321555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791B68E-0377-4360-9254-57EECACF48AA}"/>
              </a:ext>
            </a:extLst>
          </p:cNvPr>
          <p:cNvSpPr/>
          <p:nvPr/>
        </p:nvSpPr>
        <p:spPr>
          <a:xfrm>
            <a:off x="1086261" y="321555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BA96E89-CE8E-4657-80FD-8B87DB701867}"/>
              </a:ext>
            </a:extLst>
          </p:cNvPr>
          <p:cNvSpPr/>
          <p:nvPr/>
        </p:nvSpPr>
        <p:spPr>
          <a:xfrm>
            <a:off x="1621159" y="322179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9A42A57-D55E-4024-8E68-C6533F953BE9}"/>
              </a:ext>
            </a:extLst>
          </p:cNvPr>
          <p:cNvSpPr/>
          <p:nvPr/>
        </p:nvSpPr>
        <p:spPr>
          <a:xfrm>
            <a:off x="2158774" y="322333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72767D1-BF5C-4EA5-AE6C-750ABA151F33}"/>
              </a:ext>
            </a:extLst>
          </p:cNvPr>
          <p:cNvSpPr/>
          <p:nvPr/>
        </p:nvSpPr>
        <p:spPr>
          <a:xfrm>
            <a:off x="2704353" y="321460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3882312-F728-4344-BB7D-4493226E8D40}"/>
              </a:ext>
            </a:extLst>
          </p:cNvPr>
          <p:cNvSpPr/>
          <p:nvPr/>
        </p:nvSpPr>
        <p:spPr>
          <a:xfrm>
            <a:off x="3249526" y="321460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DEB0D99-EFA2-4DC6-9B0B-A1D37CC732CD}"/>
              </a:ext>
            </a:extLst>
          </p:cNvPr>
          <p:cNvSpPr/>
          <p:nvPr/>
        </p:nvSpPr>
        <p:spPr>
          <a:xfrm>
            <a:off x="3793822" y="321555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9ACB58F-9225-463C-A972-140CCC1D4BD8}"/>
              </a:ext>
            </a:extLst>
          </p:cNvPr>
          <p:cNvSpPr/>
          <p:nvPr/>
        </p:nvSpPr>
        <p:spPr>
          <a:xfrm>
            <a:off x="4327957" y="321460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1F8087B-5CCB-4F64-8950-D6D50695784B}"/>
              </a:ext>
            </a:extLst>
          </p:cNvPr>
          <p:cNvSpPr/>
          <p:nvPr/>
        </p:nvSpPr>
        <p:spPr>
          <a:xfrm>
            <a:off x="3683288" y="3251918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E767BB2-6C07-4CB5-8D1C-FEF4EB329CE3}"/>
              </a:ext>
            </a:extLst>
          </p:cNvPr>
          <p:cNvSpPr/>
          <p:nvPr/>
        </p:nvSpPr>
        <p:spPr>
          <a:xfrm>
            <a:off x="164228" y="3299737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68F46F6-0FBC-4874-8680-EBB799DAA775}"/>
              </a:ext>
            </a:extLst>
          </p:cNvPr>
          <p:cNvSpPr/>
          <p:nvPr/>
        </p:nvSpPr>
        <p:spPr>
          <a:xfrm>
            <a:off x="558962" y="3422035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76E7323-EB70-4856-A1E5-E9305CC1B517}"/>
              </a:ext>
            </a:extLst>
          </p:cNvPr>
          <p:cNvSpPr/>
          <p:nvPr/>
        </p:nvSpPr>
        <p:spPr>
          <a:xfrm>
            <a:off x="1108069" y="3422193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53D4058-05FF-4E7F-9BDA-EB03B84418B3}"/>
              </a:ext>
            </a:extLst>
          </p:cNvPr>
          <p:cNvSpPr/>
          <p:nvPr/>
        </p:nvSpPr>
        <p:spPr>
          <a:xfrm>
            <a:off x="1648330" y="3418288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C299184-81CA-43EF-A690-7E48911E3EEC}"/>
              </a:ext>
            </a:extLst>
          </p:cNvPr>
          <p:cNvSpPr/>
          <p:nvPr/>
        </p:nvSpPr>
        <p:spPr>
          <a:xfrm>
            <a:off x="2734312" y="3422035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A01D0F-06D3-4A51-858C-61780E4C5494}"/>
              </a:ext>
            </a:extLst>
          </p:cNvPr>
          <p:cNvSpPr/>
          <p:nvPr/>
        </p:nvSpPr>
        <p:spPr>
          <a:xfrm>
            <a:off x="3275460" y="3422035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1F75182-534A-4EC3-8B08-DE2AB571E212}"/>
              </a:ext>
            </a:extLst>
          </p:cNvPr>
          <p:cNvSpPr/>
          <p:nvPr/>
        </p:nvSpPr>
        <p:spPr>
          <a:xfrm>
            <a:off x="3819739" y="3422035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AB106D-3855-4FBF-B6B8-B992888BE844}"/>
              </a:ext>
            </a:extLst>
          </p:cNvPr>
          <p:cNvSpPr/>
          <p:nvPr/>
        </p:nvSpPr>
        <p:spPr>
          <a:xfrm>
            <a:off x="4363416" y="3422035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C13EB02-36E0-4F42-8085-A3AB85508A71}"/>
              </a:ext>
            </a:extLst>
          </p:cNvPr>
          <p:cNvSpPr/>
          <p:nvPr/>
        </p:nvSpPr>
        <p:spPr>
          <a:xfrm>
            <a:off x="2190039" y="3419303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53BB5C1-ABD8-4950-B64D-97BC285A50E0}"/>
              </a:ext>
            </a:extLst>
          </p:cNvPr>
          <p:cNvSpPr/>
          <p:nvPr/>
        </p:nvSpPr>
        <p:spPr>
          <a:xfrm>
            <a:off x="533974" y="386306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A4811EE-CC6E-4B32-8B11-A12AB630AFC0}"/>
              </a:ext>
            </a:extLst>
          </p:cNvPr>
          <p:cNvSpPr/>
          <p:nvPr/>
        </p:nvSpPr>
        <p:spPr>
          <a:xfrm>
            <a:off x="1086261" y="386306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EB5D181-41EC-424C-8BB3-3ED8B5642CFB}"/>
              </a:ext>
            </a:extLst>
          </p:cNvPr>
          <p:cNvSpPr/>
          <p:nvPr/>
        </p:nvSpPr>
        <p:spPr>
          <a:xfrm>
            <a:off x="1621159" y="386930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569F339-5A83-4AB1-AF3B-C2F18E626367}"/>
              </a:ext>
            </a:extLst>
          </p:cNvPr>
          <p:cNvSpPr/>
          <p:nvPr/>
        </p:nvSpPr>
        <p:spPr>
          <a:xfrm>
            <a:off x="2158774" y="387084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044C97D-4E39-4C7B-9CBA-948C048E01D7}"/>
              </a:ext>
            </a:extLst>
          </p:cNvPr>
          <p:cNvSpPr/>
          <p:nvPr/>
        </p:nvSpPr>
        <p:spPr>
          <a:xfrm>
            <a:off x="2704353" y="386211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9620129-F6D8-4A65-B5E1-EEC9D00E0AF8}"/>
              </a:ext>
            </a:extLst>
          </p:cNvPr>
          <p:cNvSpPr/>
          <p:nvPr/>
        </p:nvSpPr>
        <p:spPr>
          <a:xfrm>
            <a:off x="3249526" y="386211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6BB0C4B-081A-4315-97D9-8BAD8E36755F}"/>
              </a:ext>
            </a:extLst>
          </p:cNvPr>
          <p:cNvSpPr/>
          <p:nvPr/>
        </p:nvSpPr>
        <p:spPr>
          <a:xfrm>
            <a:off x="3793822" y="386306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EBC66B9-891C-44E0-8C54-91DDAECB87B8}"/>
              </a:ext>
            </a:extLst>
          </p:cNvPr>
          <p:cNvSpPr/>
          <p:nvPr/>
        </p:nvSpPr>
        <p:spPr>
          <a:xfrm>
            <a:off x="4327957" y="386211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3BDBFAB-EBEB-4A87-B732-782507F21B58}"/>
              </a:ext>
            </a:extLst>
          </p:cNvPr>
          <p:cNvSpPr/>
          <p:nvPr/>
        </p:nvSpPr>
        <p:spPr>
          <a:xfrm>
            <a:off x="558962" y="4069546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95ADACE-D0F2-48CD-91EA-AA642A3C535F}"/>
              </a:ext>
            </a:extLst>
          </p:cNvPr>
          <p:cNvSpPr/>
          <p:nvPr/>
        </p:nvSpPr>
        <p:spPr>
          <a:xfrm>
            <a:off x="1108069" y="4069703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8852940-051A-4E18-8D46-8D2EBFAF4077}"/>
              </a:ext>
            </a:extLst>
          </p:cNvPr>
          <p:cNvSpPr/>
          <p:nvPr/>
        </p:nvSpPr>
        <p:spPr>
          <a:xfrm>
            <a:off x="1648330" y="4065798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622AF8B-4AEF-458C-9FF4-7AF74E1C1A5B}"/>
              </a:ext>
            </a:extLst>
          </p:cNvPr>
          <p:cNvSpPr/>
          <p:nvPr/>
        </p:nvSpPr>
        <p:spPr>
          <a:xfrm>
            <a:off x="2734312" y="4069546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9E0AC78-D299-49F8-9152-60F40746CA2A}"/>
              </a:ext>
            </a:extLst>
          </p:cNvPr>
          <p:cNvSpPr/>
          <p:nvPr/>
        </p:nvSpPr>
        <p:spPr>
          <a:xfrm>
            <a:off x="3275460" y="4069546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F09EEAA-C78E-4BE0-85C7-0B5F1569F19D}"/>
              </a:ext>
            </a:extLst>
          </p:cNvPr>
          <p:cNvSpPr/>
          <p:nvPr/>
        </p:nvSpPr>
        <p:spPr>
          <a:xfrm>
            <a:off x="3819739" y="4069546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7D6C404-64CC-4A5C-A99F-57375523E525}"/>
              </a:ext>
            </a:extLst>
          </p:cNvPr>
          <p:cNvSpPr/>
          <p:nvPr/>
        </p:nvSpPr>
        <p:spPr>
          <a:xfrm>
            <a:off x="4363416" y="4069546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07C5B12-7CFA-4D62-8541-3C8CC27DEC96}"/>
              </a:ext>
            </a:extLst>
          </p:cNvPr>
          <p:cNvSpPr/>
          <p:nvPr/>
        </p:nvSpPr>
        <p:spPr>
          <a:xfrm>
            <a:off x="2190039" y="4066813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44FD42-91DE-4270-BCEA-81B7B29114A8}"/>
              </a:ext>
            </a:extLst>
          </p:cNvPr>
          <p:cNvSpPr/>
          <p:nvPr/>
        </p:nvSpPr>
        <p:spPr>
          <a:xfrm>
            <a:off x="3736556" y="3900634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62" name="Arrow: Curved Right 61">
            <a:extLst>
              <a:ext uri="{FF2B5EF4-FFF2-40B4-BE49-F238E27FC236}">
                <a16:creationId xmlns:a16="http://schemas.microsoft.com/office/drawing/2014/main" id="{78108176-7462-4EDD-AB34-318686289563}"/>
              </a:ext>
            </a:extLst>
          </p:cNvPr>
          <p:cNvSpPr/>
          <p:nvPr/>
        </p:nvSpPr>
        <p:spPr>
          <a:xfrm>
            <a:off x="313487" y="3497156"/>
            <a:ext cx="222076" cy="885845"/>
          </a:xfrm>
          <a:prstGeom prst="curvedRightArrow">
            <a:avLst>
              <a:gd name="adj1" fmla="val 25000"/>
              <a:gd name="adj2" fmla="val 50000"/>
              <a:gd name="adj3" fmla="val 46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150967-BFB2-4D63-862D-B72F55F40F70}"/>
              </a:ext>
            </a:extLst>
          </p:cNvPr>
          <p:cNvSpPr/>
          <p:nvPr/>
        </p:nvSpPr>
        <p:spPr>
          <a:xfrm>
            <a:off x="3139114" y="2558736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i =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C7805-BE27-430D-A4DC-D58ED2F6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40</a:t>
            </a:fld>
            <a:endParaRPr lang="en-US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74D79CDF-4F62-4E7E-A0B8-598ED979DDBC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NỔI BỌT – BUBBLE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735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2C7FD2B-99E2-43CA-86EA-1DC7CA7FE52A}"/>
              </a:ext>
            </a:extLst>
          </p:cNvPr>
          <p:cNvSpPr/>
          <p:nvPr/>
        </p:nvSpPr>
        <p:spPr>
          <a:xfrm>
            <a:off x="5064752" y="2185380"/>
            <a:ext cx="3819018" cy="464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j = 7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vì</a:t>
            </a:r>
            <a:r>
              <a:rPr lang="en-US" sz="1500" dirty="0">
                <a:solidFill>
                  <a:schemeClr val="tx1"/>
                </a:solidFill>
              </a:rPr>
              <a:t> a[7] </a:t>
            </a:r>
            <a:r>
              <a:rPr lang="en-US" sz="1500" dirty="0" err="1">
                <a:solidFill>
                  <a:schemeClr val="tx1"/>
                </a:solidFill>
              </a:rPr>
              <a:t>lớn</a:t>
            </a:r>
            <a:r>
              <a:rPr lang="en-US" sz="1500" dirty="0">
                <a:solidFill>
                  <a:schemeClr val="tx1"/>
                </a:solidFill>
              </a:rPr>
              <a:t> h</a:t>
            </a:r>
            <a:r>
              <a:rPr lang="vi-VN" sz="1500" dirty="0">
                <a:solidFill>
                  <a:schemeClr val="tx1"/>
                </a:solidFill>
              </a:rPr>
              <a:t>ơ</a:t>
            </a:r>
            <a:r>
              <a:rPr lang="en-US" sz="1500" dirty="0">
                <a:solidFill>
                  <a:schemeClr val="tx1"/>
                </a:solidFill>
              </a:rPr>
              <a:t>n a[6] </a:t>
            </a:r>
            <a:r>
              <a:rPr lang="en-US" sz="1500" dirty="0" err="1">
                <a:solidFill>
                  <a:schemeClr val="tx1"/>
                </a:solidFill>
              </a:rPr>
              <a:t>nên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không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đổi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chỗ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8D7E713-0EB0-496B-872C-36F1BC0BCDDF}"/>
              </a:ext>
            </a:extLst>
          </p:cNvPr>
          <p:cNvSpPr/>
          <p:nvPr/>
        </p:nvSpPr>
        <p:spPr>
          <a:xfrm>
            <a:off x="510916" y="209996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A9C595A-C6C3-4EAB-927D-8C0213B43A49}"/>
              </a:ext>
            </a:extLst>
          </p:cNvPr>
          <p:cNvSpPr/>
          <p:nvPr/>
        </p:nvSpPr>
        <p:spPr>
          <a:xfrm>
            <a:off x="1063204" y="209996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0D68816-5283-4556-AC10-DFF50BA3256C}"/>
              </a:ext>
            </a:extLst>
          </p:cNvPr>
          <p:cNvSpPr/>
          <p:nvPr/>
        </p:nvSpPr>
        <p:spPr>
          <a:xfrm>
            <a:off x="1598102" y="210619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DE43EF1-8AB4-40E7-BEB3-43AB47203359}"/>
              </a:ext>
            </a:extLst>
          </p:cNvPr>
          <p:cNvSpPr/>
          <p:nvPr/>
        </p:nvSpPr>
        <p:spPr>
          <a:xfrm>
            <a:off x="2135716" y="210774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0110361-4007-4B1A-8CF3-98EE698EBF93}"/>
              </a:ext>
            </a:extLst>
          </p:cNvPr>
          <p:cNvSpPr/>
          <p:nvPr/>
        </p:nvSpPr>
        <p:spPr>
          <a:xfrm>
            <a:off x="2681296" y="209900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BD8764E-8C31-41AE-B127-A8FDCA7F7471}"/>
              </a:ext>
            </a:extLst>
          </p:cNvPr>
          <p:cNvSpPr/>
          <p:nvPr/>
        </p:nvSpPr>
        <p:spPr>
          <a:xfrm>
            <a:off x="3226469" y="209900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4844411-A1CC-4D4D-BB72-E63200686E1D}"/>
              </a:ext>
            </a:extLst>
          </p:cNvPr>
          <p:cNvSpPr/>
          <p:nvPr/>
        </p:nvSpPr>
        <p:spPr>
          <a:xfrm>
            <a:off x="3770764" y="209996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E2FE056-6ECF-4DA2-9045-ADA6537ECDD5}"/>
              </a:ext>
            </a:extLst>
          </p:cNvPr>
          <p:cNvSpPr/>
          <p:nvPr/>
        </p:nvSpPr>
        <p:spPr>
          <a:xfrm>
            <a:off x="4304900" y="209900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F39413B-E41C-4194-BBC9-36D4EC34192B}"/>
              </a:ext>
            </a:extLst>
          </p:cNvPr>
          <p:cNvSpPr/>
          <p:nvPr/>
        </p:nvSpPr>
        <p:spPr>
          <a:xfrm>
            <a:off x="4204510" y="2146125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CF3D2DB-D1C6-4BEE-83E9-BE041ECD64E7}"/>
              </a:ext>
            </a:extLst>
          </p:cNvPr>
          <p:cNvSpPr/>
          <p:nvPr/>
        </p:nvSpPr>
        <p:spPr>
          <a:xfrm>
            <a:off x="141171" y="2184143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6C500F3-E7DE-44BD-BF98-45D09D62A5D5}"/>
              </a:ext>
            </a:extLst>
          </p:cNvPr>
          <p:cNvSpPr/>
          <p:nvPr/>
        </p:nvSpPr>
        <p:spPr>
          <a:xfrm>
            <a:off x="535905" y="2306442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E7DD8D3-A650-444E-AC49-AF211D3E0E19}"/>
              </a:ext>
            </a:extLst>
          </p:cNvPr>
          <p:cNvSpPr/>
          <p:nvPr/>
        </p:nvSpPr>
        <p:spPr>
          <a:xfrm>
            <a:off x="1085012" y="2306599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CF993C0-71EC-4C72-A80F-E1E47F371139}"/>
              </a:ext>
            </a:extLst>
          </p:cNvPr>
          <p:cNvSpPr/>
          <p:nvPr/>
        </p:nvSpPr>
        <p:spPr>
          <a:xfrm>
            <a:off x="1625273" y="2302694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324029-A400-482C-82D5-57F29CD98861}"/>
              </a:ext>
            </a:extLst>
          </p:cNvPr>
          <p:cNvSpPr/>
          <p:nvPr/>
        </p:nvSpPr>
        <p:spPr>
          <a:xfrm>
            <a:off x="2711255" y="2306442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DC76656-D39A-4709-B3AC-450DDFFA6F95}"/>
              </a:ext>
            </a:extLst>
          </p:cNvPr>
          <p:cNvSpPr/>
          <p:nvPr/>
        </p:nvSpPr>
        <p:spPr>
          <a:xfrm>
            <a:off x="3252403" y="2306442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2E65AED-D404-4CDF-AB59-071673D4B2BA}"/>
              </a:ext>
            </a:extLst>
          </p:cNvPr>
          <p:cNvSpPr/>
          <p:nvPr/>
        </p:nvSpPr>
        <p:spPr>
          <a:xfrm>
            <a:off x="3796682" y="230644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DFAE99-D2CE-4097-AA83-B59E9EC75346}"/>
              </a:ext>
            </a:extLst>
          </p:cNvPr>
          <p:cNvSpPr/>
          <p:nvPr/>
        </p:nvSpPr>
        <p:spPr>
          <a:xfrm>
            <a:off x="4340358" y="2306442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6F9C25F-38AB-4614-B240-8CEFE87BDE57}"/>
              </a:ext>
            </a:extLst>
          </p:cNvPr>
          <p:cNvSpPr/>
          <p:nvPr/>
        </p:nvSpPr>
        <p:spPr>
          <a:xfrm>
            <a:off x="2166981" y="2303709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FE3646C-F28B-448D-86F9-00465C17E934}"/>
              </a:ext>
            </a:extLst>
          </p:cNvPr>
          <p:cNvSpPr/>
          <p:nvPr/>
        </p:nvSpPr>
        <p:spPr>
          <a:xfrm>
            <a:off x="533974" y="266317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791B68E-0377-4360-9254-57EECACF48AA}"/>
              </a:ext>
            </a:extLst>
          </p:cNvPr>
          <p:cNvSpPr/>
          <p:nvPr/>
        </p:nvSpPr>
        <p:spPr>
          <a:xfrm>
            <a:off x="1086261" y="266317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BA96E89-CE8E-4657-80FD-8B87DB701867}"/>
              </a:ext>
            </a:extLst>
          </p:cNvPr>
          <p:cNvSpPr/>
          <p:nvPr/>
        </p:nvSpPr>
        <p:spPr>
          <a:xfrm>
            <a:off x="1621159" y="266941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9A42A57-D55E-4024-8E68-C6533F953BE9}"/>
              </a:ext>
            </a:extLst>
          </p:cNvPr>
          <p:cNvSpPr/>
          <p:nvPr/>
        </p:nvSpPr>
        <p:spPr>
          <a:xfrm>
            <a:off x="2158774" y="267095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72767D1-BF5C-4EA5-AE6C-750ABA151F33}"/>
              </a:ext>
            </a:extLst>
          </p:cNvPr>
          <p:cNvSpPr/>
          <p:nvPr/>
        </p:nvSpPr>
        <p:spPr>
          <a:xfrm>
            <a:off x="2704353" y="266222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3882312-F728-4344-BB7D-4493226E8D40}"/>
              </a:ext>
            </a:extLst>
          </p:cNvPr>
          <p:cNvSpPr/>
          <p:nvPr/>
        </p:nvSpPr>
        <p:spPr>
          <a:xfrm>
            <a:off x="3249526" y="266222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DEB0D99-EFA2-4DC6-9B0B-A1D37CC732CD}"/>
              </a:ext>
            </a:extLst>
          </p:cNvPr>
          <p:cNvSpPr/>
          <p:nvPr/>
        </p:nvSpPr>
        <p:spPr>
          <a:xfrm>
            <a:off x="3793822" y="266317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9ACB58F-9225-463C-A972-140CCC1D4BD8}"/>
              </a:ext>
            </a:extLst>
          </p:cNvPr>
          <p:cNvSpPr/>
          <p:nvPr/>
        </p:nvSpPr>
        <p:spPr>
          <a:xfrm>
            <a:off x="4327957" y="2662221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1F8087B-5CCB-4F64-8950-D6D50695784B}"/>
              </a:ext>
            </a:extLst>
          </p:cNvPr>
          <p:cNvSpPr/>
          <p:nvPr/>
        </p:nvSpPr>
        <p:spPr>
          <a:xfrm>
            <a:off x="4247034" y="2690799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68F46F6-0FBC-4874-8680-EBB799DAA775}"/>
              </a:ext>
            </a:extLst>
          </p:cNvPr>
          <p:cNvSpPr/>
          <p:nvPr/>
        </p:nvSpPr>
        <p:spPr>
          <a:xfrm>
            <a:off x="558962" y="2869656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76E7323-EB70-4856-A1E5-E9305CC1B517}"/>
              </a:ext>
            </a:extLst>
          </p:cNvPr>
          <p:cNvSpPr/>
          <p:nvPr/>
        </p:nvSpPr>
        <p:spPr>
          <a:xfrm>
            <a:off x="1108069" y="2869814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53D4058-05FF-4E7F-9BDA-EB03B84418B3}"/>
              </a:ext>
            </a:extLst>
          </p:cNvPr>
          <p:cNvSpPr/>
          <p:nvPr/>
        </p:nvSpPr>
        <p:spPr>
          <a:xfrm>
            <a:off x="1648330" y="2865909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C299184-81CA-43EF-A690-7E48911E3EEC}"/>
              </a:ext>
            </a:extLst>
          </p:cNvPr>
          <p:cNvSpPr/>
          <p:nvPr/>
        </p:nvSpPr>
        <p:spPr>
          <a:xfrm>
            <a:off x="2734312" y="2869656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A01D0F-06D3-4A51-858C-61780E4C5494}"/>
              </a:ext>
            </a:extLst>
          </p:cNvPr>
          <p:cNvSpPr/>
          <p:nvPr/>
        </p:nvSpPr>
        <p:spPr>
          <a:xfrm>
            <a:off x="3275460" y="2869656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1F75182-534A-4EC3-8B08-DE2AB571E212}"/>
              </a:ext>
            </a:extLst>
          </p:cNvPr>
          <p:cNvSpPr/>
          <p:nvPr/>
        </p:nvSpPr>
        <p:spPr>
          <a:xfrm>
            <a:off x="3819739" y="2869656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AB106D-3855-4FBF-B6B8-B992888BE844}"/>
              </a:ext>
            </a:extLst>
          </p:cNvPr>
          <p:cNvSpPr/>
          <p:nvPr/>
        </p:nvSpPr>
        <p:spPr>
          <a:xfrm>
            <a:off x="4363416" y="2869656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C13EB02-36E0-4F42-8085-A3AB85508A71}"/>
              </a:ext>
            </a:extLst>
          </p:cNvPr>
          <p:cNvSpPr/>
          <p:nvPr/>
        </p:nvSpPr>
        <p:spPr>
          <a:xfrm>
            <a:off x="2190039" y="2866924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49D48917-8E39-49D8-B92B-D04EB27EBC8D}"/>
              </a:ext>
            </a:extLst>
          </p:cNvPr>
          <p:cNvSpPr/>
          <p:nvPr/>
        </p:nvSpPr>
        <p:spPr>
          <a:xfrm>
            <a:off x="303523" y="2360242"/>
            <a:ext cx="205661" cy="659153"/>
          </a:xfrm>
          <a:prstGeom prst="curvedRightArrow">
            <a:avLst>
              <a:gd name="adj1" fmla="val 25000"/>
              <a:gd name="adj2" fmla="val 50000"/>
              <a:gd name="adj3" fmla="val 46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FE881E-4B24-4D8F-B591-EC608DDE395C}"/>
              </a:ext>
            </a:extLst>
          </p:cNvPr>
          <p:cNvSpPr/>
          <p:nvPr/>
        </p:nvSpPr>
        <p:spPr>
          <a:xfrm>
            <a:off x="3697262" y="2160415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i =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49C47C-B60C-4D23-B55E-99906F91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41</a:t>
            </a:fld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C0DC1321-708F-40F1-A048-AC643E45C20E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NỔI BỌT – BUBBLE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70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D8D7E713-0EB0-496B-872C-36F1BC0BCDDF}"/>
              </a:ext>
            </a:extLst>
          </p:cNvPr>
          <p:cNvSpPr/>
          <p:nvPr/>
        </p:nvSpPr>
        <p:spPr>
          <a:xfrm>
            <a:off x="1955996" y="220473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A9C595A-C6C3-4EAB-927D-8C0213B43A49}"/>
              </a:ext>
            </a:extLst>
          </p:cNvPr>
          <p:cNvSpPr/>
          <p:nvPr/>
        </p:nvSpPr>
        <p:spPr>
          <a:xfrm>
            <a:off x="2508283" y="220473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0D68816-5283-4556-AC10-DFF50BA3256C}"/>
              </a:ext>
            </a:extLst>
          </p:cNvPr>
          <p:cNvSpPr/>
          <p:nvPr/>
        </p:nvSpPr>
        <p:spPr>
          <a:xfrm>
            <a:off x="3043182" y="2210967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DE43EF1-8AB4-40E7-BEB3-43AB47203359}"/>
              </a:ext>
            </a:extLst>
          </p:cNvPr>
          <p:cNvSpPr/>
          <p:nvPr/>
        </p:nvSpPr>
        <p:spPr>
          <a:xfrm>
            <a:off x="3580796" y="221251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0110361-4007-4B1A-8CF3-98EE698EBF93}"/>
              </a:ext>
            </a:extLst>
          </p:cNvPr>
          <p:cNvSpPr/>
          <p:nvPr/>
        </p:nvSpPr>
        <p:spPr>
          <a:xfrm>
            <a:off x="4126375" y="220377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BD8764E-8C31-41AE-B127-A8FDCA7F7471}"/>
              </a:ext>
            </a:extLst>
          </p:cNvPr>
          <p:cNvSpPr/>
          <p:nvPr/>
        </p:nvSpPr>
        <p:spPr>
          <a:xfrm>
            <a:off x="4671549" y="220377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4844411-A1CC-4D4D-BB72-E63200686E1D}"/>
              </a:ext>
            </a:extLst>
          </p:cNvPr>
          <p:cNvSpPr/>
          <p:nvPr/>
        </p:nvSpPr>
        <p:spPr>
          <a:xfrm>
            <a:off x="5215844" y="220473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E2FE056-6ECF-4DA2-9045-ADA6537ECDD5}"/>
              </a:ext>
            </a:extLst>
          </p:cNvPr>
          <p:cNvSpPr/>
          <p:nvPr/>
        </p:nvSpPr>
        <p:spPr>
          <a:xfrm>
            <a:off x="5749980" y="2203776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F39413B-E41C-4194-BBC9-36D4EC34192B}"/>
              </a:ext>
            </a:extLst>
          </p:cNvPr>
          <p:cNvSpPr/>
          <p:nvPr/>
        </p:nvSpPr>
        <p:spPr>
          <a:xfrm>
            <a:off x="5649589" y="2250894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CF3D2DB-D1C6-4BEE-83E9-BE041ECD64E7}"/>
              </a:ext>
            </a:extLst>
          </p:cNvPr>
          <p:cNvSpPr/>
          <p:nvPr/>
        </p:nvSpPr>
        <p:spPr>
          <a:xfrm>
            <a:off x="1586250" y="2288912"/>
            <a:ext cx="35513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6C500F3-E7DE-44BD-BF98-45D09D62A5D5}"/>
              </a:ext>
            </a:extLst>
          </p:cNvPr>
          <p:cNvSpPr/>
          <p:nvPr/>
        </p:nvSpPr>
        <p:spPr>
          <a:xfrm>
            <a:off x="1980984" y="2411211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E7DD8D3-A650-444E-AC49-AF211D3E0E19}"/>
              </a:ext>
            </a:extLst>
          </p:cNvPr>
          <p:cNvSpPr/>
          <p:nvPr/>
        </p:nvSpPr>
        <p:spPr>
          <a:xfrm>
            <a:off x="2530092" y="2411368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CF993C0-71EC-4C72-A80F-E1E47F371139}"/>
              </a:ext>
            </a:extLst>
          </p:cNvPr>
          <p:cNvSpPr/>
          <p:nvPr/>
        </p:nvSpPr>
        <p:spPr>
          <a:xfrm>
            <a:off x="3070353" y="2407463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324029-A400-482C-82D5-57F29CD98861}"/>
              </a:ext>
            </a:extLst>
          </p:cNvPr>
          <p:cNvSpPr/>
          <p:nvPr/>
        </p:nvSpPr>
        <p:spPr>
          <a:xfrm>
            <a:off x="4156335" y="2411211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DC76656-D39A-4709-B3AC-450DDFFA6F95}"/>
              </a:ext>
            </a:extLst>
          </p:cNvPr>
          <p:cNvSpPr/>
          <p:nvPr/>
        </p:nvSpPr>
        <p:spPr>
          <a:xfrm>
            <a:off x="4697483" y="2411211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2E65AED-D404-4CDF-AB59-071673D4B2BA}"/>
              </a:ext>
            </a:extLst>
          </p:cNvPr>
          <p:cNvSpPr/>
          <p:nvPr/>
        </p:nvSpPr>
        <p:spPr>
          <a:xfrm>
            <a:off x="5241762" y="2411211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DFAE99-D2CE-4097-AA83-B59E9EC75346}"/>
              </a:ext>
            </a:extLst>
          </p:cNvPr>
          <p:cNvSpPr/>
          <p:nvPr/>
        </p:nvSpPr>
        <p:spPr>
          <a:xfrm>
            <a:off x="5785438" y="2411211"/>
            <a:ext cx="491815" cy="225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6F9C25F-38AB-4614-B240-8CEFE87BDE57}"/>
              </a:ext>
            </a:extLst>
          </p:cNvPr>
          <p:cNvSpPr/>
          <p:nvPr/>
        </p:nvSpPr>
        <p:spPr>
          <a:xfrm>
            <a:off x="3612061" y="2408478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DB180A-5428-4BB8-A114-DE5B26743248}"/>
              </a:ext>
            </a:extLst>
          </p:cNvPr>
          <p:cNvSpPr/>
          <p:nvPr/>
        </p:nvSpPr>
        <p:spPr>
          <a:xfrm>
            <a:off x="2016925" y="290218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ED06F7-E030-4E9C-A627-09EB50A9E31E}"/>
              </a:ext>
            </a:extLst>
          </p:cNvPr>
          <p:cNvSpPr/>
          <p:nvPr/>
        </p:nvSpPr>
        <p:spPr>
          <a:xfrm>
            <a:off x="2569213" y="2902183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F99C72-5017-45C1-BC11-18F416A6CDE5}"/>
              </a:ext>
            </a:extLst>
          </p:cNvPr>
          <p:cNvSpPr/>
          <p:nvPr/>
        </p:nvSpPr>
        <p:spPr>
          <a:xfrm>
            <a:off x="3104111" y="290841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E54683-EC3B-4539-9502-C7450361A2E2}"/>
              </a:ext>
            </a:extLst>
          </p:cNvPr>
          <p:cNvSpPr/>
          <p:nvPr/>
        </p:nvSpPr>
        <p:spPr>
          <a:xfrm>
            <a:off x="3641725" y="290996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415DC6-515B-4142-90EF-E8B79107F424}"/>
              </a:ext>
            </a:extLst>
          </p:cNvPr>
          <p:cNvSpPr/>
          <p:nvPr/>
        </p:nvSpPr>
        <p:spPr>
          <a:xfrm>
            <a:off x="4187305" y="290122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48D18A-FEB5-4221-8200-ED4942CDAB0E}"/>
              </a:ext>
            </a:extLst>
          </p:cNvPr>
          <p:cNvSpPr/>
          <p:nvPr/>
        </p:nvSpPr>
        <p:spPr>
          <a:xfrm>
            <a:off x="4732478" y="290122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086914-561C-4DC4-9B02-3704D0112E90}"/>
              </a:ext>
            </a:extLst>
          </p:cNvPr>
          <p:cNvSpPr/>
          <p:nvPr/>
        </p:nvSpPr>
        <p:spPr>
          <a:xfrm>
            <a:off x="5276773" y="2902182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25B7A0-4482-49C5-B3A0-4CCE074F0279}"/>
              </a:ext>
            </a:extLst>
          </p:cNvPr>
          <p:cNvSpPr/>
          <p:nvPr/>
        </p:nvSpPr>
        <p:spPr>
          <a:xfrm>
            <a:off x="5810909" y="290122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1150DE-1AE4-4D60-883F-6CC7B45B1F7E}"/>
              </a:ext>
            </a:extLst>
          </p:cNvPr>
          <p:cNvSpPr/>
          <p:nvPr/>
        </p:nvSpPr>
        <p:spPr>
          <a:xfrm>
            <a:off x="5710519" y="2948347"/>
            <a:ext cx="436649" cy="131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j =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9C5B48-3DFF-43B7-BCDB-55D499733DDE}"/>
              </a:ext>
            </a:extLst>
          </p:cNvPr>
          <p:cNvSpPr/>
          <p:nvPr/>
        </p:nvSpPr>
        <p:spPr>
          <a:xfrm>
            <a:off x="1996194" y="3108663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AA501C-3973-47C5-8D8D-B98A53900A37}"/>
              </a:ext>
            </a:extLst>
          </p:cNvPr>
          <p:cNvSpPr/>
          <p:nvPr/>
        </p:nvSpPr>
        <p:spPr>
          <a:xfrm>
            <a:off x="2545301" y="3108821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29D02E-64D6-4F4D-8F59-13CC0098906A}"/>
              </a:ext>
            </a:extLst>
          </p:cNvPr>
          <p:cNvSpPr/>
          <p:nvPr/>
        </p:nvSpPr>
        <p:spPr>
          <a:xfrm>
            <a:off x="3085562" y="3104916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6E9F32-DE5B-4C8E-BF21-B5B5B40DF933}"/>
              </a:ext>
            </a:extLst>
          </p:cNvPr>
          <p:cNvSpPr/>
          <p:nvPr/>
        </p:nvSpPr>
        <p:spPr>
          <a:xfrm>
            <a:off x="4171544" y="3108663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588745-B81B-43AC-A152-053864B94D40}"/>
              </a:ext>
            </a:extLst>
          </p:cNvPr>
          <p:cNvSpPr/>
          <p:nvPr/>
        </p:nvSpPr>
        <p:spPr>
          <a:xfrm>
            <a:off x="4712692" y="3108663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23FC5E-CA79-408D-B44D-19CE333082D4}"/>
              </a:ext>
            </a:extLst>
          </p:cNvPr>
          <p:cNvSpPr/>
          <p:nvPr/>
        </p:nvSpPr>
        <p:spPr>
          <a:xfrm>
            <a:off x="5256971" y="3108663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82086D-1A02-4F5D-BFDC-66E2E687F753}"/>
              </a:ext>
            </a:extLst>
          </p:cNvPr>
          <p:cNvSpPr/>
          <p:nvPr/>
        </p:nvSpPr>
        <p:spPr>
          <a:xfrm>
            <a:off x="5800647" y="3108663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E9B14A-C325-4349-ADFE-68A9DB21FBD9}"/>
              </a:ext>
            </a:extLst>
          </p:cNvPr>
          <p:cNvSpPr/>
          <p:nvPr/>
        </p:nvSpPr>
        <p:spPr>
          <a:xfrm>
            <a:off x="3627270" y="3105931"/>
            <a:ext cx="491815" cy="225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42" name="Arrow: Curved Right 41">
            <a:extLst>
              <a:ext uri="{FF2B5EF4-FFF2-40B4-BE49-F238E27FC236}">
                <a16:creationId xmlns:a16="http://schemas.microsoft.com/office/drawing/2014/main" id="{DD4E90B0-3E4E-4FA1-9F23-11F3F746DBA8}"/>
              </a:ext>
            </a:extLst>
          </p:cNvPr>
          <p:cNvSpPr/>
          <p:nvPr/>
        </p:nvSpPr>
        <p:spPr>
          <a:xfrm>
            <a:off x="1701297" y="2489845"/>
            <a:ext cx="248975" cy="841046"/>
          </a:xfrm>
          <a:prstGeom prst="curvedRightArrow">
            <a:avLst>
              <a:gd name="adj1" fmla="val 25000"/>
              <a:gd name="adj2" fmla="val 50000"/>
              <a:gd name="adj3" fmla="val 46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E7DAEC-C494-4C0A-B9A1-FA221D53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42</a:t>
            </a:fld>
            <a:endParaRPr lang="en-US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A36BC47D-B4F7-41FA-AE5A-161C208EB37B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NỔI BỌT – BUBBLE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0151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6160" y="3951870"/>
            <a:ext cx="3803799" cy="73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08383" y="2209800"/>
            <a:ext cx="7327232" cy="357140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BubbleSort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int</a:t>
            </a:r>
            <a:r>
              <a:rPr lang="en-US" sz="2400" dirty="0"/>
              <a:t> []a, </a:t>
            </a:r>
            <a:r>
              <a:rPr lang="en-US" sz="2400" dirty="0">
                <a:solidFill>
                  <a:srgbClr val="0070C0"/>
                </a:solidFill>
              </a:rPr>
              <a:t>int</a:t>
            </a:r>
            <a:r>
              <a:rPr lang="en-US" sz="2400" dirty="0"/>
              <a:t> n)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34290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for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int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&lt;n-1;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pPr marL="3429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for</a:t>
            </a:r>
            <a:r>
              <a:rPr lang="en-US" sz="2400" dirty="0"/>
              <a:t>(int j=n-1;j&gt;</a:t>
            </a:r>
            <a:r>
              <a:rPr lang="en-US" sz="2400" dirty="0" err="1"/>
              <a:t>i</a:t>
            </a:r>
            <a:r>
              <a:rPr lang="en-US" sz="2400" dirty="0"/>
              <a:t>; j--)</a:t>
            </a:r>
          </a:p>
          <a:p>
            <a:pPr marL="342900" lvl="1" indent="0">
              <a:buNone/>
            </a:pPr>
            <a:r>
              <a:rPr lang="en-US" sz="2400" dirty="0"/>
              <a:t>		if(a[j-1] &gt;a[j]); </a:t>
            </a:r>
            <a:r>
              <a:rPr lang="en-US" sz="1200" dirty="0"/>
              <a:t>// </a:t>
            </a:r>
            <a:r>
              <a:rPr lang="en-US" sz="1200" dirty="0" err="1"/>
              <a:t>xét</a:t>
            </a:r>
            <a:r>
              <a:rPr lang="en-US" sz="1200" dirty="0"/>
              <a:t> </a:t>
            </a: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kiện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tử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nhỏ</a:t>
            </a:r>
            <a:r>
              <a:rPr lang="en-US" sz="1200" dirty="0"/>
              <a:t> h</a:t>
            </a:r>
            <a:r>
              <a:rPr lang="vi-VN" sz="1200" dirty="0"/>
              <a:t>ơ</a:t>
            </a:r>
            <a:r>
              <a:rPr lang="en-US" sz="1200" dirty="0"/>
              <a:t>n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tử</a:t>
            </a:r>
            <a:r>
              <a:rPr lang="en-US" sz="1200" dirty="0"/>
              <a:t> tr</a:t>
            </a:r>
            <a:r>
              <a:rPr lang="vi-VN" sz="1200" dirty="0"/>
              <a:t>ư</a:t>
            </a:r>
            <a:r>
              <a:rPr lang="en-US" sz="1200" dirty="0" err="1"/>
              <a:t>ớc</a:t>
            </a:r>
            <a:endParaRPr lang="en-US" sz="2400" dirty="0"/>
          </a:p>
          <a:p>
            <a:pPr marL="342900" lvl="1" indent="0">
              <a:buNone/>
            </a:pPr>
            <a:r>
              <a:rPr lang="en-US" sz="2400" dirty="0"/>
              <a:t>			swap(a[j],a[j-1]) </a:t>
            </a:r>
            <a:r>
              <a:rPr lang="en-US" sz="1350" i="1" dirty="0"/>
              <a:t>// </a:t>
            </a:r>
            <a:r>
              <a:rPr lang="en-US" sz="1350" i="1" dirty="0" err="1"/>
              <a:t>hoán</a:t>
            </a:r>
            <a:r>
              <a:rPr lang="en-US" sz="1350" i="1" dirty="0"/>
              <a:t> </a:t>
            </a:r>
            <a:r>
              <a:rPr lang="en-US" sz="1350" i="1" dirty="0" err="1"/>
              <a:t>vị</a:t>
            </a:r>
            <a:r>
              <a:rPr lang="en-US" sz="1350" i="1" dirty="0"/>
              <a:t> a[j] </a:t>
            </a:r>
            <a:r>
              <a:rPr lang="en-US" sz="1350" i="1" dirty="0" err="1"/>
              <a:t>với</a:t>
            </a:r>
            <a:r>
              <a:rPr lang="en-US" sz="1350" i="1" dirty="0"/>
              <a:t> a[j-1]</a:t>
            </a:r>
            <a:endParaRPr lang="en-US" sz="2400" i="1" dirty="0"/>
          </a:p>
          <a:p>
            <a:pPr marL="342900" lvl="1" indent="0">
              <a:buNone/>
            </a:pPr>
            <a:r>
              <a:rPr lang="en-US" sz="2400" dirty="0"/>
              <a:t>		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6115" y="1447800"/>
            <a:ext cx="7531769" cy="457200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dirty="0">
                <a:ln/>
                <a:solidFill>
                  <a:schemeClr val="accent4"/>
                </a:solidFill>
              </a:rPr>
              <a:t>CH</a:t>
            </a:r>
            <a:r>
              <a:rPr lang="vi-VN" dirty="0">
                <a:ln/>
                <a:solidFill>
                  <a:schemeClr val="accent4"/>
                </a:solidFill>
              </a:rPr>
              <a:t>Ư</a:t>
            </a:r>
            <a:r>
              <a:rPr lang="en-US" dirty="0">
                <a:ln/>
                <a:solidFill>
                  <a:schemeClr val="accent4"/>
                </a:solidFill>
              </a:rPr>
              <a:t>ƠNG TRÌNH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98E5C7-C162-429A-8DC0-45642AD13259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NỔI BỌT – BUBBLE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09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28649" y="2373410"/>
              <a:ext cx="7661109" cy="23298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37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537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53703">
                      <a:extLst>
                        <a:ext uri="{9D8B030D-6E8A-4147-A177-3AD203B41FA5}">
                          <a16:colId xmlns:a16="http://schemas.microsoft.com/office/drawing/2014/main" val="413362149"/>
                        </a:ext>
                      </a:extLst>
                    </a:gridCol>
                  </a:tblGrid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TRƯỜNG</a:t>
                          </a:r>
                          <a:r>
                            <a:rPr lang="en-US" sz="2700" b="1" baseline="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 HỢP</a:t>
                          </a:r>
                          <a:endParaRPr lang="en-US" sz="2700" b="1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 marL="68580" marR="68580" marT="34290" marB="3429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SỐ LẦN SO SÁNH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SỐ LẦN HOÁN VỊ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Tốt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Xấu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7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28649" y="2373410"/>
              <a:ext cx="7661109" cy="23298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37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537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53703">
                      <a:extLst>
                        <a:ext uri="{9D8B030D-6E8A-4147-A177-3AD203B41FA5}">
                          <a16:colId xmlns:a16="http://schemas.microsoft.com/office/drawing/2014/main" val="413362149"/>
                        </a:ext>
                      </a:extLst>
                    </a:gridCol>
                  </a:tblGrid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TRƯỜNG</a:t>
                          </a:r>
                          <a:r>
                            <a:rPr lang="en-US" sz="2700" b="1" baseline="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 HỢP</a:t>
                          </a:r>
                          <a:endParaRPr lang="en-US" sz="2700" b="1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 marL="68580" marR="68580" marT="34290" marB="3429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SỐ LẦN SO SÁNH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SỐ LẦN HOÁN VỊ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Tốt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100239" t="-101575" r="-100477" b="-103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Xấu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100239" t="-200000" r="-100477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200239" t="-200000" r="-477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5853" y="1415333"/>
            <a:ext cx="7886700" cy="99417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ĐỘ PHỨC TẠP CỦA THUẬT TOÁN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44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45B87-60F0-4679-B6CF-020DE0890685}"/>
              </a:ext>
            </a:extLst>
          </p:cNvPr>
          <p:cNvSpPr/>
          <p:nvPr/>
        </p:nvSpPr>
        <p:spPr>
          <a:xfrm>
            <a:off x="2494189" y="4956159"/>
            <a:ext cx="4461782" cy="805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Độ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phức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tạp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thuật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toán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b="1" dirty="0">
                <a:solidFill>
                  <a:schemeClr val="tx1"/>
                </a:solidFill>
              </a:rPr>
              <a:t>O(n</a:t>
            </a:r>
            <a:r>
              <a:rPr lang="en-US" sz="2400" b="1" baseline="30000" dirty="0">
                <a:solidFill>
                  <a:schemeClr val="tx1"/>
                </a:solidFill>
              </a:rPr>
              <a:t>2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EEB0BA-B97E-4550-BC2D-0CE1049E6A72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NỔI BỌT – BUBBLE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67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EEB0BA-B97E-4550-BC2D-0CE1049E6A72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ĐỔI CHỖ TRỰC TIẾP– INTERCHANGE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493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81" y="1284270"/>
            <a:ext cx="8960370" cy="99417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tx1"/>
                </a:solidFill>
              </a:rPr>
              <a:t>Ý TƯỞNG INTERCHANGE SORT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16223" y="2343357"/>
            <a:ext cx="8075210" cy="119018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a[], </a:t>
            </a:r>
            <a:r>
              <a:rPr lang="en-US" sz="2400" dirty="0" err="1"/>
              <a:t>có</a:t>
            </a:r>
            <a:r>
              <a:rPr lang="en-US" sz="2400" dirty="0"/>
              <a:t> n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a[0] </a:t>
            </a:r>
            <a:r>
              <a:rPr lang="en-US" sz="2400" dirty="0" err="1"/>
              <a:t>đến</a:t>
            </a:r>
            <a:r>
              <a:rPr lang="en-US" sz="2400" dirty="0"/>
              <a:t> a[n-1]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 a[0], a[1], a[2], a[3], …, a[n-1]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775479" y="384559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57084" y="384559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71952" y="384090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24939" y="3843165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88660" y="384090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69738" y="384090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03063" y="3840907"/>
            <a:ext cx="1266904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a[n-1]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8312" y="437503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19918" y="437503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34785" y="437034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387772" y="437260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51494" y="437034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95949" y="437034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69448" y="437034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n-1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8245" y="3840907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Phần tử: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14154" y="4394090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Vị trí: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24824" y="5202277"/>
            <a:ext cx="494675" cy="449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73932" y="5202435"/>
            <a:ext cx="494675" cy="449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414193" y="5198530"/>
            <a:ext cx="494675" cy="449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00175" y="5202277"/>
            <a:ext cx="494675" cy="449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041323" y="5202277"/>
            <a:ext cx="494675" cy="449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585602" y="5202277"/>
            <a:ext cx="494675" cy="449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29278" y="5202277"/>
            <a:ext cx="494675" cy="449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25769" y="496534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878057" y="4965349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412955" y="4971585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950569" y="4973130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496149" y="496439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041322" y="496439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585617" y="4965348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19753" y="4964394"/>
            <a:ext cx="494675" cy="22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955901" y="5199545"/>
            <a:ext cx="494675" cy="449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069739" y="5557977"/>
            <a:ext cx="49467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n 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931502" y="5231556"/>
            <a:ext cx="355135" cy="43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65629-D5DF-4DB8-931A-8EAFE361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46</a:t>
            </a:fld>
            <a:endParaRPr lang="en-US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053B2F2A-BCD0-4EC1-942F-5FA20E351585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ĐỔI CHỖ TRỰC TIẾP– INTERCHANGE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24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49011" y="1655479"/>
            <a:ext cx="8645978" cy="354704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i="1" dirty="0" err="1"/>
              <a:t>phần</a:t>
            </a:r>
            <a:r>
              <a:rPr lang="en-US" sz="2400" i="1" dirty="0"/>
              <a:t> </a:t>
            </a:r>
            <a:r>
              <a:rPr lang="en-US" sz="2400" i="1" dirty="0" err="1"/>
              <a:t>tử</a:t>
            </a:r>
            <a:r>
              <a:rPr lang="en-US" sz="2400" i="1" dirty="0"/>
              <a:t> ở </a:t>
            </a:r>
            <a:r>
              <a:rPr lang="en-US" sz="2400" i="1" dirty="0" err="1"/>
              <a:t>vị</a:t>
            </a:r>
            <a:r>
              <a:rPr lang="en-US" sz="2400" i="1" dirty="0"/>
              <a:t> </a:t>
            </a:r>
            <a:r>
              <a:rPr lang="en-US" sz="2400" i="1" dirty="0" err="1"/>
              <a:t>trí</a:t>
            </a:r>
            <a:r>
              <a:rPr lang="en-US" sz="2400" i="1" dirty="0"/>
              <a:t> </a:t>
            </a:r>
            <a:r>
              <a:rPr lang="en-US" sz="2400" i="1" dirty="0" err="1"/>
              <a:t>đầu</a:t>
            </a:r>
            <a:r>
              <a:rPr lang="en-US" sz="2400" i="1" dirty="0"/>
              <a:t> </a:t>
            </a:r>
            <a:r>
              <a:rPr lang="en-US" sz="2400" i="1" dirty="0" err="1"/>
              <a:t>dãy</a:t>
            </a:r>
            <a:r>
              <a:rPr lang="en-US" sz="2400" i="1" dirty="0"/>
              <a:t>,</a:t>
            </a:r>
            <a:r>
              <a:rPr lang="en-US" sz="2400" dirty="0"/>
              <a:t> so </a:t>
            </a:r>
            <a:r>
              <a:rPr lang="en-US" sz="2400" dirty="0" err="1"/>
              <a:t>sánh</a:t>
            </a:r>
            <a:r>
              <a:rPr lang="en-US" sz="2400" dirty="0"/>
              <a:t> </a:t>
            </a:r>
            <a:r>
              <a:rPr lang="en-US" sz="2400" i="1" dirty="0" err="1"/>
              <a:t>cặp</a:t>
            </a:r>
            <a:r>
              <a:rPr lang="en-US" sz="2400" i="1" dirty="0"/>
              <a:t> </a:t>
            </a:r>
            <a:r>
              <a:rPr lang="en-US" sz="2400" i="1" dirty="0" err="1"/>
              <a:t>phần</a:t>
            </a:r>
            <a:r>
              <a:rPr lang="en-US" sz="2400" i="1" dirty="0"/>
              <a:t> </a:t>
            </a:r>
            <a:r>
              <a:rPr lang="en-US" sz="2400" i="1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dãy</a:t>
            </a:r>
            <a:r>
              <a:rPr lang="en-US" sz="2400" dirty="0"/>
              <a:t> (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0)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.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i="1" dirty="0" err="1"/>
              <a:t>cặp</a:t>
            </a:r>
            <a:r>
              <a:rPr lang="en-US" sz="2400" i="1" dirty="0"/>
              <a:t> so </a:t>
            </a:r>
            <a:r>
              <a:rPr lang="en-US" sz="2400" i="1" dirty="0" err="1"/>
              <a:t>sánh</a:t>
            </a:r>
            <a:r>
              <a:rPr lang="en-US" sz="2400" dirty="0"/>
              <a:t>,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ở </a:t>
            </a:r>
            <a:r>
              <a:rPr lang="en-US" sz="2400" i="1" dirty="0" err="1"/>
              <a:t>vị</a:t>
            </a:r>
            <a:r>
              <a:rPr lang="en-US" sz="2400" i="1" dirty="0"/>
              <a:t> </a:t>
            </a:r>
            <a:r>
              <a:rPr lang="en-US" sz="2400" i="1" dirty="0" err="1"/>
              <a:t>trí</a:t>
            </a:r>
            <a:r>
              <a:rPr lang="en-US" sz="2400" i="1" dirty="0"/>
              <a:t> </a:t>
            </a:r>
            <a:r>
              <a:rPr lang="en-US" sz="2400" i="1" dirty="0" err="1"/>
              <a:t>sau</a:t>
            </a:r>
            <a:r>
              <a:rPr lang="en-US" sz="2400" i="1" dirty="0"/>
              <a:t> </a:t>
            </a:r>
            <a:r>
              <a:rPr lang="en-US" sz="2400" i="1" dirty="0" err="1"/>
              <a:t>nhỏ</a:t>
            </a:r>
            <a:r>
              <a:rPr lang="en-US" sz="2400" i="1" dirty="0"/>
              <a:t> </a:t>
            </a:r>
            <a:r>
              <a:rPr lang="en-US" sz="2400" i="1" dirty="0" err="1"/>
              <a:t>hơn</a:t>
            </a:r>
            <a:r>
              <a:rPr lang="en-US" sz="2400" i="1" dirty="0"/>
              <a:t> </a:t>
            </a:r>
            <a:r>
              <a:rPr lang="en-US" sz="2400" i="1" dirty="0" err="1"/>
              <a:t>phần</a:t>
            </a:r>
            <a:r>
              <a:rPr lang="en-US" sz="2400" i="1" dirty="0"/>
              <a:t> </a:t>
            </a:r>
            <a:r>
              <a:rPr lang="en-US" sz="2400" i="1" dirty="0" err="1"/>
              <a:t>tử</a:t>
            </a:r>
            <a:r>
              <a:rPr lang="en-US" sz="2400" i="1" dirty="0"/>
              <a:t> ở </a:t>
            </a:r>
            <a:r>
              <a:rPr lang="en-US" sz="2400" i="1" dirty="0" err="1"/>
              <a:t>vị</a:t>
            </a:r>
            <a:r>
              <a:rPr lang="en-US" sz="2400" i="1" dirty="0"/>
              <a:t> </a:t>
            </a:r>
            <a:r>
              <a:rPr lang="en-US" sz="2400" i="1" dirty="0" err="1"/>
              <a:t>trí</a:t>
            </a:r>
            <a:r>
              <a:rPr lang="en-US" sz="2400" i="1" dirty="0"/>
              <a:t> </a:t>
            </a:r>
            <a:r>
              <a:rPr lang="en-US" sz="2400" i="1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i="1" dirty="0"/>
              <a:t> </a:t>
            </a:r>
            <a:r>
              <a:rPr lang="en-US" sz="2400" i="1" dirty="0" err="1"/>
              <a:t>hóan</a:t>
            </a:r>
            <a:r>
              <a:rPr lang="en-US" sz="2400" i="1" dirty="0"/>
              <a:t> </a:t>
            </a:r>
            <a:r>
              <a:rPr lang="en-US" sz="2400" i="1" dirty="0" err="1"/>
              <a:t>vị</a:t>
            </a:r>
            <a:r>
              <a:rPr lang="en-US" sz="2400" i="1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,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ở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(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1, 2, …, n-2)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47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FAEA38-05B7-4BED-B869-A5DD786DA2C2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ĐỔI CHỖ TRỰC TIẾP– INTERCHANGE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6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8327384" cy="68580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THUẬT TOÁN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48</a:t>
            </a:fld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9B0B6D3-C996-49E6-B318-748410782C68}"/>
              </a:ext>
            </a:extLst>
          </p:cNvPr>
          <p:cNvSpPr txBox="1">
            <a:spLocks/>
          </p:cNvSpPr>
          <p:nvPr/>
        </p:nvSpPr>
        <p:spPr>
          <a:xfrm>
            <a:off x="816428" y="2336758"/>
            <a:ext cx="8201092" cy="369842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b="1" u="sng" dirty="0" err="1"/>
              <a:t>Bước</a:t>
            </a:r>
            <a:r>
              <a:rPr lang="en-US" sz="2100" b="1" u="sng" dirty="0"/>
              <a:t> 1:</a:t>
            </a:r>
            <a:r>
              <a:rPr lang="en-US" sz="2100" dirty="0"/>
              <a:t> </a:t>
            </a:r>
            <a:r>
              <a:rPr lang="en-US" sz="2100" dirty="0" err="1"/>
              <a:t>Bắt</a:t>
            </a:r>
            <a:r>
              <a:rPr lang="en-US" sz="2100" dirty="0"/>
              <a:t> </a:t>
            </a:r>
            <a:r>
              <a:rPr lang="en-US" sz="2100" dirty="0" err="1"/>
              <a:t>đầu</a:t>
            </a:r>
            <a:r>
              <a:rPr lang="en-US" sz="2100" dirty="0"/>
              <a:t> </a:t>
            </a:r>
            <a:r>
              <a:rPr lang="en-US" sz="2100" dirty="0" err="1"/>
              <a:t>từ</a:t>
            </a:r>
            <a:r>
              <a:rPr lang="en-US" sz="2100" dirty="0"/>
              <a:t> </a:t>
            </a:r>
            <a:r>
              <a:rPr lang="en-US" sz="2100" dirty="0" err="1"/>
              <a:t>vị</a:t>
            </a:r>
            <a:r>
              <a:rPr lang="en-US" sz="2100" dirty="0"/>
              <a:t> </a:t>
            </a:r>
            <a:r>
              <a:rPr lang="en-US" sz="2100" dirty="0" err="1"/>
              <a:t>trí</a:t>
            </a:r>
            <a:r>
              <a:rPr lang="en-US" sz="2100" dirty="0"/>
              <a:t> </a:t>
            </a:r>
            <a:r>
              <a:rPr lang="en-US" sz="2100" dirty="0" err="1"/>
              <a:t>đầu</a:t>
            </a:r>
            <a:r>
              <a:rPr lang="en-US" sz="2100" dirty="0"/>
              <a:t> </a:t>
            </a:r>
            <a:r>
              <a:rPr lang="en-US" sz="2100" dirty="0" err="1"/>
              <a:t>tiên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=0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</a:t>
            </a:r>
            <a:endParaRPr lang="en-US" sz="2100" b="1" u="sng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b="1" u="sng" dirty="0" err="1"/>
              <a:t>Bước</a:t>
            </a:r>
            <a:r>
              <a:rPr lang="en-US" sz="2100" b="1" u="sng" dirty="0"/>
              <a:t> 2:</a:t>
            </a:r>
            <a:r>
              <a:rPr lang="en-US" sz="2100" dirty="0"/>
              <a:t> </a:t>
            </a:r>
            <a:r>
              <a:rPr lang="en-US" sz="2100" dirty="0" err="1"/>
              <a:t>Xét</a:t>
            </a:r>
            <a:r>
              <a:rPr lang="en-US" sz="2100" dirty="0"/>
              <a:t> </a:t>
            </a:r>
            <a:r>
              <a:rPr lang="en-US" sz="2100" dirty="0" err="1"/>
              <a:t>phần</a:t>
            </a:r>
            <a:r>
              <a:rPr lang="en-US" sz="2100" dirty="0"/>
              <a:t> </a:t>
            </a:r>
            <a:r>
              <a:rPr lang="en-US" sz="2100" dirty="0" err="1"/>
              <a:t>tử</a:t>
            </a:r>
            <a:r>
              <a:rPr lang="en-US" sz="2100" dirty="0"/>
              <a:t> </a:t>
            </a:r>
            <a:r>
              <a:rPr lang="en-US" sz="2100" dirty="0" err="1"/>
              <a:t>tại</a:t>
            </a:r>
            <a:r>
              <a:rPr lang="en-US" sz="2100" dirty="0"/>
              <a:t> </a:t>
            </a:r>
            <a:r>
              <a:rPr lang="en-US" sz="2100" dirty="0" err="1"/>
              <a:t>vị</a:t>
            </a:r>
            <a:r>
              <a:rPr lang="en-US" sz="2100" dirty="0"/>
              <a:t> </a:t>
            </a:r>
            <a:r>
              <a:rPr lang="en-US" sz="2100" dirty="0" err="1"/>
              <a:t>trí</a:t>
            </a:r>
            <a:r>
              <a:rPr lang="en-US" sz="2100" dirty="0"/>
              <a:t> j = i+1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dirty="0"/>
              <a:t>	</a:t>
            </a:r>
            <a:r>
              <a:rPr lang="en-US" sz="2100" dirty="0" err="1"/>
              <a:t>Lặp</a:t>
            </a:r>
            <a:r>
              <a:rPr lang="en-US" sz="2100" dirty="0"/>
              <a:t> </a:t>
            </a:r>
            <a:r>
              <a:rPr lang="en-US" sz="2100" dirty="0" err="1"/>
              <a:t>lại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khi</a:t>
            </a:r>
            <a:r>
              <a:rPr lang="en-US" sz="2100" dirty="0"/>
              <a:t> (j&lt;=n-1):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dirty="0"/>
              <a:t>	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dirty="0"/>
              <a:t>		</a:t>
            </a:r>
            <a:r>
              <a:rPr lang="en-US" sz="2100" dirty="0" err="1"/>
              <a:t>Nếu</a:t>
            </a:r>
            <a:r>
              <a:rPr lang="en-US" sz="2100" dirty="0"/>
              <a:t> a[j] &lt; a[</a:t>
            </a:r>
            <a:r>
              <a:rPr lang="en-US" sz="2100" dirty="0" err="1"/>
              <a:t>i</a:t>
            </a:r>
            <a:r>
              <a:rPr lang="en-US" sz="2100" dirty="0"/>
              <a:t>]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hoán</a:t>
            </a:r>
            <a:r>
              <a:rPr lang="en-US" sz="2100" dirty="0"/>
              <a:t> </a:t>
            </a:r>
            <a:r>
              <a:rPr lang="en-US" sz="2100" dirty="0" err="1"/>
              <a:t>vị</a:t>
            </a:r>
            <a:r>
              <a:rPr lang="en-US" sz="2100" dirty="0"/>
              <a:t> a[j] </a:t>
            </a:r>
            <a:r>
              <a:rPr lang="en-US" sz="2100" dirty="0" err="1"/>
              <a:t>và</a:t>
            </a:r>
            <a:r>
              <a:rPr lang="en-US" sz="2100" dirty="0"/>
              <a:t> a[</a:t>
            </a:r>
            <a:r>
              <a:rPr lang="en-US" sz="2100" dirty="0" err="1"/>
              <a:t>i</a:t>
            </a:r>
            <a:r>
              <a:rPr lang="en-US" sz="2100" dirty="0"/>
              <a:t>]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dirty="0"/>
              <a:t>		</a:t>
            </a:r>
            <a:r>
              <a:rPr lang="en-US" sz="2100" dirty="0" err="1"/>
              <a:t>j++</a:t>
            </a:r>
            <a:endParaRPr lang="en-US" sz="21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dirty="0"/>
              <a:t>	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b="1" u="sng" dirty="0" err="1"/>
              <a:t>Bước</a:t>
            </a:r>
            <a:r>
              <a:rPr lang="en-US" sz="2100" b="1" u="sng" dirty="0"/>
              <a:t> 3: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++;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dirty="0"/>
              <a:t>	</a:t>
            </a: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&lt;n-1, </a:t>
            </a:r>
            <a:r>
              <a:rPr lang="en-US" sz="2100" dirty="0" err="1"/>
              <a:t>lặp</a:t>
            </a:r>
            <a:r>
              <a:rPr lang="en-US" sz="2100" dirty="0"/>
              <a:t> </a:t>
            </a:r>
            <a:r>
              <a:rPr lang="en-US" sz="2100" dirty="0" err="1"/>
              <a:t>lại</a:t>
            </a:r>
            <a:r>
              <a:rPr lang="en-US" sz="2100" dirty="0"/>
              <a:t> b</a:t>
            </a:r>
            <a:r>
              <a:rPr lang="vi-VN" sz="2100" dirty="0"/>
              <a:t>ư</a:t>
            </a:r>
            <a:r>
              <a:rPr lang="en-US" sz="2100" dirty="0" err="1"/>
              <a:t>ớc</a:t>
            </a:r>
            <a:r>
              <a:rPr lang="en-US" sz="2100" dirty="0"/>
              <a:t> 2.</a:t>
            </a:r>
            <a:endParaRPr lang="en-US" sz="2400" dirty="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sz="2400" dirty="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sz="2400" dirty="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5293C0-9DF9-4C6C-88E8-B2D055093790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ĐỔI CHỖ TRỰC TIẾP– INTERCHANGE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02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17" y="1905000"/>
            <a:ext cx="8324080" cy="627729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THÍ DỤ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8244" y="2614800"/>
            <a:ext cx="8075210" cy="131256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sz="2400" dirty="0"/>
              <a:t>Cho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a[]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75479" y="3645575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7084" y="3645575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9" name="Rectangle 8"/>
          <p:cNvSpPr/>
          <p:nvPr/>
        </p:nvSpPr>
        <p:spPr>
          <a:xfrm>
            <a:off x="3571952" y="3640883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24939" y="3643141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88660" y="3640883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69738" y="3640883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98238" y="3640883"/>
            <a:ext cx="1266904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38312" y="417501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19918" y="417501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4785" y="417032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87772" y="4172578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51494" y="417032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95949" y="417032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64623" y="417032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8245" y="3640883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Phần tử: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14154" y="4194066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Vị trí: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49</a:t>
            </a:fld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2A16664-5FE2-4528-A1F5-024D1A492F92}"/>
              </a:ext>
            </a:extLst>
          </p:cNvPr>
          <p:cNvSpPr/>
          <p:nvPr/>
        </p:nvSpPr>
        <p:spPr>
          <a:xfrm>
            <a:off x="7698757" y="3664629"/>
            <a:ext cx="1266904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76AF4A-5F59-4201-A5EF-60EDE91BC410}"/>
              </a:ext>
            </a:extLst>
          </p:cNvPr>
          <p:cNvSpPr/>
          <p:nvPr/>
        </p:nvSpPr>
        <p:spPr>
          <a:xfrm>
            <a:off x="7965142" y="419406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34E7E1D-803C-48CC-8C3E-E207D30F1679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ĐỔI CHỖ TRỰC TIẾP– INTERCHANGE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74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35" grpId="0"/>
      <p:bldP spid="36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475F69-898D-4C9A-A6C8-806852C19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6" y="-21021"/>
            <a:ext cx="9054574" cy="61932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535574"/>
            <a:ext cx="9158468" cy="3036426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38200" y="1899743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</a:p>
          <a:p>
            <a:pPr algn="r"/>
            <a:r>
              <a:rPr lang="en-US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 THỨ TỰ</a:t>
            </a:r>
          </a:p>
          <a:p>
            <a:pPr algn="r"/>
            <a:r>
              <a:rPr lang="en-US" sz="4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(SORT)</a:t>
            </a:r>
            <a:endParaRPr lang="en-GB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7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075956" y="1614673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25063" y="1614830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65324" y="1610925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51306" y="1614673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792454" y="1614673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36733" y="1614673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880410" y="1614673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76901" y="1432172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629188" y="1432172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64087" y="1438409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01701" y="1439954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47280" y="1431218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92454" y="1431218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36749" y="1432172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70885" y="1431218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707033" y="1611941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701653" y="1624714"/>
            <a:ext cx="311494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641550" y="2019798"/>
            <a:ext cx="662258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j=1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3000" y="2302327"/>
            <a:ext cx="7076335" cy="1126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Cặp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hai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phần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tử</a:t>
            </a:r>
            <a:r>
              <a:rPr lang="en-US" sz="2100" dirty="0">
                <a:solidFill>
                  <a:schemeClr val="tx1"/>
                </a:solidFill>
              </a:rPr>
              <a:t> a[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] = 40 (</a:t>
            </a:r>
            <a:r>
              <a:rPr lang="en-US" sz="2100" dirty="0" err="1">
                <a:solidFill>
                  <a:schemeClr val="tx1"/>
                </a:solidFill>
              </a:rPr>
              <a:t>với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=0) </a:t>
            </a:r>
            <a:r>
              <a:rPr lang="en-US" sz="2100" dirty="0" err="1">
                <a:solidFill>
                  <a:schemeClr val="tx1"/>
                </a:solidFill>
              </a:rPr>
              <a:t>và</a:t>
            </a:r>
            <a:r>
              <a:rPr lang="en-US" sz="2100" dirty="0">
                <a:solidFill>
                  <a:schemeClr val="tx1"/>
                </a:solidFill>
              </a:rPr>
              <a:t> a[j] = 60 (</a:t>
            </a:r>
            <a:r>
              <a:rPr lang="en-US" sz="2100" dirty="0" err="1">
                <a:solidFill>
                  <a:schemeClr val="tx1"/>
                </a:solidFill>
              </a:rPr>
              <a:t>với</a:t>
            </a:r>
            <a:r>
              <a:rPr lang="en-US" sz="2100" dirty="0">
                <a:solidFill>
                  <a:schemeClr val="tx1"/>
                </a:solidFill>
              </a:rPr>
              <a:t> j=1): a[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]&lt;a[j]: </a:t>
            </a:r>
          </a:p>
          <a:p>
            <a:r>
              <a:rPr lang="en-US" sz="2100" dirty="0" err="1">
                <a:solidFill>
                  <a:schemeClr val="tx1"/>
                </a:solidFill>
              </a:rPr>
              <a:t>Không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hoán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vị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E51FE3-FA9C-49B4-B0A9-561EEAC47466}"/>
              </a:ext>
            </a:extLst>
          </p:cNvPr>
          <p:cNvSpPr/>
          <p:nvPr/>
        </p:nvSpPr>
        <p:spPr>
          <a:xfrm>
            <a:off x="6202539" y="1460802"/>
            <a:ext cx="770452" cy="10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n -1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4D26A0C-F0E2-4ABC-9928-C7E075BD9670}"/>
              </a:ext>
            </a:extLst>
          </p:cNvPr>
          <p:cNvSpPr/>
          <p:nvPr/>
        </p:nvSpPr>
        <p:spPr>
          <a:xfrm>
            <a:off x="2075956" y="2048029"/>
            <a:ext cx="662259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D278FDD-2B9A-4CBF-81AC-B8124D685177}"/>
              </a:ext>
            </a:extLst>
          </p:cNvPr>
          <p:cNvCxnSpPr>
            <a:stCxn id="22" idx="2"/>
            <a:endCxn id="21" idx="2"/>
          </p:cNvCxnSpPr>
          <p:nvPr/>
        </p:nvCxnSpPr>
        <p:spPr>
          <a:xfrm rot="5400000" flipH="1">
            <a:off x="2567374" y="1581501"/>
            <a:ext cx="158" cy="549107"/>
          </a:xfrm>
          <a:prstGeom prst="bentConnector3">
            <a:avLst>
              <a:gd name="adj1" fmla="val -10885714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ED19D85-F1F0-484A-B695-7F035D1BA085}"/>
              </a:ext>
            </a:extLst>
          </p:cNvPr>
          <p:cNvSpPr/>
          <p:nvPr/>
        </p:nvSpPr>
        <p:spPr>
          <a:xfrm>
            <a:off x="2187242" y="3707470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37111D5-A6F0-4D92-A4F7-949A8B843DBA}"/>
              </a:ext>
            </a:extLst>
          </p:cNvPr>
          <p:cNvSpPr/>
          <p:nvPr/>
        </p:nvSpPr>
        <p:spPr>
          <a:xfrm>
            <a:off x="2736350" y="3707627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6C2ED27-F3D1-4F38-A441-7B956725B1FC}"/>
              </a:ext>
            </a:extLst>
          </p:cNvPr>
          <p:cNvSpPr/>
          <p:nvPr/>
        </p:nvSpPr>
        <p:spPr>
          <a:xfrm>
            <a:off x="3276611" y="3703722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34E77E2-FCCC-4B09-9D9A-A56A3BE5DE4F}"/>
              </a:ext>
            </a:extLst>
          </p:cNvPr>
          <p:cNvSpPr/>
          <p:nvPr/>
        </p:nvSpPr>
        <p:spPr>
          <a:xfrm>
            <a:off x="4362593" y="3707470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A71A7A4-5CBF-453E-BA0C-4F25AAFA0F87}"/>
              </a:ext>
            </a:extLst>
          </p:cNvPr>
          <p:cNvSpPr/>
          <p:nvPr/>
        </p:nvSpPr>
        <p:spPr>
          <a:xfrm>
            <a:off x="4903741" y="3707470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D59075A-BE04-40DF-813D-6E6990FD1144}"/>
              </a:ext>
            </a:extLst>
          </p:cNvPr>
          <p:cNvSpPr/>
          <p:nvPr/>
        </p:nvSpPr>
        <p:spPr>
          <a:xfrm>
            <a:off x="5448020" y="3707470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35E897B-C4C3-4194-9D97-F2D43E9E62CC}"/>
              </a:ext>
            </a:extLst>
          </p:cNvPr>
          <p:cNvSpPr/>
          <p:nvPr/>
        </p:nvSpPr>
        <p:spPr>
          <a:xfrm>
            <a:off x="5991696" y="3707470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50A86A8-8FDF-408C-BCAE-241AEE0A9F79}"/>
              </a:ext>
            </a:extLst>
          </p:cNvPr>
          <p:cNvSpPr/>
          <p:nvPr/>
        </p:nvSpPr>
        <p:spPr>
          <a:xfrm>
            <a:off x="2188187" y="3524969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702F748-A2D4-4A65-9136-127B8141C4B8}"/>
              </a:ext>
            </a:extLst>
          </p:cNvPr>
          <p:cNvSpPr/>
          <p:nvPr/>
        </p:nvSpPr>
        <p:spPr>
          <a:xfrm>
            <a:off x="2740475" y="3524969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4B4AEB7-135C-4C38-975E-8DAF745C56A7}"/>
              </a:ext>
            </a:extLst>
          </p:cNvPr>
          <p:cNvSpPr/>
          <p:nvPr/>
        </p:nvSpPr>
        <p:spPr>
          <a:xfrm>
            <a:off x="3275373" y="3531206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53D97B9-F003-4A33-9391-31F5CCAD5AF1}"/>
              </a:ext>
            </a:extLst>
          </p:cNvPr>
          <p:cNvSpPr/>
          <p:nvPr/>
        </p:nvSpPr>
        <p:spPr>
          <a:xfrm>
            <a:off x="3812987" y="3532751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36855A9-376A-487A-846B-34BB9041C08B}"/>
              </a:ext>
            </a:extLst>
          </p:cNvPr>
          <p:cNvSpPr/>
          <p:nvPr/>
        </p:nvSpPr>
        <p:spPr>
          <a:xfrm>
            <a:off x="4358567" y="3524015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78D35B8-1BBC-4F4C-9AC8-BAF48D987FC1}"/>
              </a:ext>
            </a:extLst>
          </p:cNvPr>
          <p:cNvSpPr/>
          <p:nvPr/>
        </p:nvSpPr>
        <p:spPr>
          <a:xfrm>
            <a:off x="4903740" y="3524015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0984DB7-0055-4641-AFE9-41C8641F4E98}"/>
              </a:ext>
            </a:extLst>
          </p:cNvPr>
          <p:cNvSpPr/>
          <p:nvPr/>
        </p:nvSpPr>
        <p:spPr>
          <a:xfrm>
            <a:off x="5448035" y="3524969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705EE93-8C3D-438B-B58A-D71DF05937C0}"/>
              </a:ext>
            </a:extLst>
          </p:cNvPr>
          <p:cNvSpPr/>
          <p:nvPr/>
        </p:nvSpPr>
        <p:spPr>
          <a:xfrm>
            <a:off x="5982171" y="3524015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2802F13-CC2A-4D65-9865-29DCA5DCAACE}"/>
              </a:ext>
            </a:extLst>
          </p:cNvPr>
          <p:cNvSpPr/>
          <p:nvPr/>
        </p:nvSpPr>
        <p:spPr>
          <a:xfrm>
            <a:off x="3818319" y="3704738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6D59161-526A-44CD-85D7-E249168AEBF1}"/>
              </a:ext>
            </a:extLst>
          </p:cNvPr>
          <p:cNvSpPr/>
          <p:nvPr/>
        </p:nvSpPr>
        <p:spPr>
          <a:xfrm>
            <a:off x="1812939" y="3717511"/>
            <a:ext cx="311494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D94DBDA-B203-4748-BBCC-E5E64764B67D}"/>
              </a:ext>
            </a:extLst>
          </p:cNvPr>
          <p:cNvSpPr/>
          <p:nvPr/>
        </p:nvSpPr>
        <p:spPr>
          <a:xfrm>
            <a:off x="3275374" y="4145077"/>
            <a:ext cx="662258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j=2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6AA32EF-34C3-48BB-90C1-FE14801B604A}"/>
              </a:ext>
            </a:extLst>
          </p:cNvPr>
          <p:cNvSpPr/>
          <p:nvPr/>
        </p:nvSpPr>
        <p:spPr>
          <a:xfrm>
            <a:off x="1254286" y="4395124"/>
            <a:ext cx="7076335" cy="1126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Cặp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hai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phần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tử</a:t>
            </a:r>
            <a:r>
              <a:rPr lang="en-US" sz="2100" dirty="0">
                <a:solidFill>
                  <a:schemeClr val="tx1"/>
                </a:solidFill>
              </a:rPr>
              <a:t> a[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] = 40 (</a:t>
            </a:r>
            <a:r>
              <a:rPr lang="en-US" sz="2100" dirty="0" err="1">
                <a:solidFill>
                  <a:schemeClr val="tx1"/>
                </a:solidFill>
              </a:rPr>
              <a:t>với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=0) </a:t>
            </a:r>
            <a:r>
              <a:rPr lang="en-US" sz="2100" dirty="0" err="1">
                <a:solidFill>
                  <a:schemeClr val="tx1"/>
                </a:solidFill>
              </a:rPr>
              <a:t>và</a:t>
            </a:r>
            <a:r>
              <a:rPr lang="en-US" sz="2100" dirty="0">
                <a:solidFill>
                  <a:schemeClr val="tx1"/>
                </a:solidFill>
              </a:rPr>
              <a:t> a[j] = 15 (</a:t>
            </a:r>
            <a:r>
              <a:rPr lang="en-US" sz="2100" dirty="0" err="1">
                <a:solidFill>
                  <a:schemeClr val="tx1"/>
                </a:solidFill>
              </a:rPr>
              <a:t>với</a:t>
            </a:r>
            <a:r>
              <a:rPr lang="en-US" sz="2100" dirty="0">
                <a:solidFill>
                  <a:schemeClr val="tx1"/>
                </a:solidFill>
              </a:rPr>
              <a:t> j=2): a[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]&gt;a[j]: </a:t>
            </a:r>
          </a:p>
          <a:p>
            <a:r>
              <a:rPr lang="en-US" sz="2100" dirty="0" err="1">
                <a:solidFill>
                  <a:schemeClr val="tx1"/>
                </a:solidFill>
              </a:rPr>
              <a:t>Hoán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vị</a:t>
            </a:r>
            <a:endParaRPr lang="en-US" sz="2100" dirty="0">
              <a:solidFill>
                <a:schemeClr val="tx1"/>
              </a:solidFill>
            </a:endParaRPr>
          </a:p>
          <a:p>
            <a:r>
              <a:rPr lang="en-US" sz="2100" dirty="0" err="1">
                <a:solidFill>
                  <a:schemeClr val="tx1"/>
                </a:solidFill>
              </a:rPr>
              <a:t>Kết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quả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sau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khi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hoán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vị</a:t>
            </a:r>
            <a:r>
              <a:rPr lang="en-US" sz="2100" dirty="0">
                <a:solidFill>
                  <a:schemeClr val="tx1"/>
                </a:solidFill>
              </a:rPr>
              <a:t> 40 </a:t>
            </a:r>
            <a:r>
              <a:rPr lang="en-US" sz="2100" dirty="0" err="1">
                <a:solidFill>
                  <a:schemeClr val="tx1"/>
                </a:solidFill>
              </a:rPr>
              <a:t>và</a:t>
            </a:r>
            <a:r>
              <a:rPr lang="en-US" sz="2100" dirty="0">
                <a:solidFill>
                  <a:schemeClr val="tx1"/>
                </a:solidFill>
              </a:rPr>
              <a:t> 15, đ</a:t>
            </a:r>
            <a:r>
              <a:rPr lang="vi-VN" sz="2100" dirty="0">
                <a:solidFill>
                  <a:schemeClr val="tx1"/>
                </a:solidFill>
              </a:rPr>
              <a:t>ư</a:t>
            </a:r>
            <a:r>
              <a:rPr lang="en-US" sz="2100" dirty="0" err="1">
                <a:solidFill>
                  <a:schemeClr val="tx1"/>
                </a:solidFill>
              </a:rPr>
              <a:t>ợc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danh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sách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sau</a:t>
            </a:r>
            <a:r>
              <a:rPr lang="en-US" sz="21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6DAF59D-8A01-4DE6-B734-F255BFFF28ED}"/>
              </a:ext>
            </a:extLst>
          </p:cNvPr>
          <p:cNvSpPr/>
          <p:nvPr/>
        </p:nvSpPr>
        <p:spPr>
          <a:xfrm>
            <a:off x="6313826" y="3553599"/>
            <a:ext cx="770452" cy="10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n -1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FBF788D-1307-45DF-B192-8BC644479960}"/>
              </a:ext>
            </a:extLst>
          </p:cNvPr>
          <p:cNvSpPr/>
          <p:nvPr/>
        </p:nvSpPr>
        <p:spPr>
          <a:xfrm>
            <a:off x="2187242" y="4140826"/>
            <a:ext cx="662259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9BB7580F-1706-43AC-A092-256BCBB634FF}"/>
              </a:ext>
            </a:extLst>
          </p:cNvPr>
          <p:cNvCxnSpPr>
            <a:cxnSpLocks/>
            <a:stCxn id="172" idx="2"/>
            <a:endCxn id="169" idx="2"/>
          </p:cNvCxnSpPr>
          <p:nvPr/>
        </p:nvCxnSpPr>
        <p:spPr>
          <a:xfrm rot="5400000">
            <a:off x="2946997" y="3402214"/>
            <a:ext cx="3748" cy="1089368"/>
          </a:xfrm>
          <a:prstGeom prst="bentConnector3">
            <a:avLst>
              <a:gd name="adj1" fmla="val 467474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BEB27F-5A84-455B-961D-CBE8C35906CC}"/>
              </a:ext>
            </a:extLst>
          </p:cNvPr>
          <p:cNvCxnSpPr>
            <a:cxnSpLocks/>
          </p:cNvCxnSpPr>
          <p:nvPr/>
        </p:nvCxnSpPr>
        <p:spPr>
          <a:xfrm>
            <a:off x="1254286" y="3331030"/>
            <a:ext cx="683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7A14CAB-1BEB-4A8A-AC4C-672C132EC8B4}"/>
              </a:ext>
            </a:extLst>
          </p:cNvPr>
          <p:cNvSpPr/>
          <p:nvPr/>
        </p:nvSpPr>
        <p:spPr>
          <a:xfrm>
            <a:off x="2083828" y="5911829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74D9125-C1FD-4860-B635-67D066CC36C9}"/>
              </a:ext>
            </a:extLst>
          </p:cNvPr>
          <p:cNvSpPr/>
          <p:nvPr/>
        </p:nvSpPr>
        <p:spPr>
          <a:xfrm>
            <a:off x="2632935" y="5911986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C728D5B-4993-4C48-934D-5583CBD339E9}"/>
              </a:ext>
            </a:extLst>
          </p:cNvPr>
          <p:cNvSpPr/>
          <p:nvPr/>
        </p:nvSpPr>
        <p:spPr>
          <a:xfrm>
            <a:off x="3173196" y="5908081"/>
            <a:ext cx="433887" cy="241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BF32993-B364-4A41-BA02-5E82FBCD1FE7}"/>
              </a:ext>
            </a:extLst>
          </p:cNvPr>
          <p:cNvSpPr/>
          <p:nvPr/>
        </p:nvSpPr>
        <p:spPr>
          <a:xfrm>
            <a:off x="4259178" y="5911829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044C8C1-0E04-4FE1-A8C1-4ACBAB12B4B4}"/>
              </a:ext>
            </a:extLst>
          </p:cNvPr>
          <p:cNvSpPr/>
          <p:nvPr/>
        </p:nvSpPr>
        <p:spPr>
          <a:xfrm>
            <a:off x="4800326" y="5911829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A57CA13-702C-4FF0-8772-8A2EB0B65A8F}"/>
              </a:ext>
            </a:extLst>
          </p:cNvPr>
          <p:cNvSpPr/>
          <p:nvPr/>
        </p:nvSpPr>
        <p:spPr>
          <a:xfrm>
            <a:off x="5344605" y="5911829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B56C33F-8AF1-4500-AEE0-9AA12AE69EBA}"/>
              </a:ext>
            </a:extLst>
          </p:cNvPr>
          <p:cNvSpPr/>
          <p:nvPr/>
        </p:nvSpPr>
        <p:spPr>
          <a:xfrm>
            <a:off x="5888282" y="5911829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6AEE63D-DB90-4F3B-B767-54BE072481E0}"/>
              </a:ext>
            </a:extLst>
          </p:cNvPr>
          <p:cNvSpPr/>
          <p:nvPr/>
        </p:nvSpPr>
        <p:spPr>
          <a:xfrm>
            <a:off x="2084773" y="5729327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4C1C47B-4A89-42E9-AA0C-59A3E22566E2}"/>
              </a:ext>
            </a:extLst>
          </p:cNvPr>
          <p:cNvSpPr/>
          <p:nvPr/>
        </p:nvSpPr>
        <p:spPr>
          <a:xfrm>
            <a:off x="2637060" y="5729328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68A7F38-4AC9-444A-9346-B270FCA58B17}"/>
              </a:ext>
            </a:extLst>
          </p:cNvPr>
          <p:cNvSpPr/>
          <p:nvPr/>
        </p:nvSpPr>
        <p:spPr>
          <a:xfrm>
            <a:off x="3171959" y="5735564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A1755940-C350-45EA-A42E-A36BA46AEEE3}"/>
              </a:ext>
            </a:extLst>
          </p:cNvPr>
          <p:cNvSpPr/>
          <p:nvPr/>
        </p:nvSpPr>
        <p:spPr>
          <a:xfrm>
            <a:off x="3709573" y="5737109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9FEC55-6956-4726-948A-92EA73DF6483}"/>
              </a:ext>
            </a:extLst>
          </p:cNvPr>
          <p:cNvSpPr/>
          <p:nvPr/>
        </p:nvSpPr>
        <p:spPr>
          <a:xfrm>
            <a:off x="4255152" y="5728373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E89910EB-4C0A-463C-B294-5AE452481CFD}"/>
              </a:ext>
            </a:extLst>
          </p:cNvPr>
          <p:cNvSpPr/>
          <p:nvPr/>
        </p:nvSpPr>
        <p:spPr>
          <a:xfrm>
            <a:off x="4800326" y="5728373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E4E5FBB-9234-412F-8184-397B0F4E3417}"/>
              </a:ext>
            </a:extLst>
          </p:cNvPr>
          <p:cNvSpPr/>
          <p:nvPr/>
        </p:nvSpPr>
        <p:spPr>
          <a:xfrm>
            <a:off x="5344621" y="5729327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FEC28887-E617-4113-95ED-F7EDAFC76BD2}"/>
              </a:ext>
            </a:extLst>
          </p:cNvPr>
          <p:cNvSpPr/>
          <p:nvPr/>
        </p:nvSpPr>
        <p:spPr>
          <a:xfrm>
            <a:off x="5878757" y="5728373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10B69595-6E54-489A-93EE-E86FC60758F3}"/>
              </a:ext>
            </a:extLst>
          </p:cNvPr>
          <p:cNvSpPr/>
          <p:nvPr/>
        </p:nvSpPr>
        <p:spPr>
          <a:xfrm>
            <a:off x="3714905" y="5909096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9C561E2-9F21-4759-9CBF-BEC01B3C89AA}"/>
              </a:ext>
            </a:extLst>
          </p:cNvPr>
          <p:cNvSpPr/>
          <p:nvPr/>
        </p:nvSpPr>
        <p:spPr>
          <a:xfrm>
            <a:off x="1709525" y="5921869"/>
            <a:ext cx="311494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4E57BE58-C14F-46CB-A7A6-BB1E889FDF19}"/>
              </a:ext>
            </a:extLst>
          </p:cNvPr>
          <p:cNvSpPr/>
          <p:nvPr/>
        </p:nvSpPr>
        <p:spPr>
          <a:xfrm>
            <a:off x="6210411" y="5757958"/>
            <a:ext cx="770452" cy="10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n -1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C1EEF0-CC7D-4868-8EA7-642A57DC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50</a:t>
            </a:fld>
            <a:endParaRPr lang="en-US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2C4C86CA-4224-4415-8452-F004DD0C6610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ĐỔI CHỖ TRỰC TIẾP– INTERCHANGE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1953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966788" y="2178010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15895" y="2178167"/>
            <a:ext cx="433887" cy="24130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56156" y="2174262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42138" y="2178010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83286" y="2178010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27565" y="2178010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71242" y="2178010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67733" y="1995508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520020" y="1995509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54919" y="2001745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92533" y="2003290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38112" y="1994554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683286" y="1994554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27581" y="1995508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61717" y="1994554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597865" y="2175277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592485" y="2188050"/>
            <a:ext cx="311494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572848" y="2634546"/>
            <a:ext cx="662258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j=3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33832" y="2865663"/>
            <a:ext cx="7076335" cy="1126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Cặp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hai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phần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tử</a:t>
            </a:r>
            <a:r>
              <a:rPr lang="en-US" sz="2100" dirty="0">
                <a:solidFill>
                  <a:schemeClr val="tx1"/>
                </a:solidFill>
              </a:rPr>
              <a:t> a[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] = 15 (</a:t>
            </a:r>
            <a:r>
              <a:rPr lang="en-US" sz="2100" dirty="0" err="1">
                <a:solidFill>
                  <a:schemeClr val="tx1"/>
                </a:solidFill>
              </a:rPr>
              <a:t>với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=0) </a:t>
            </a:r>
            <a:r>
              <a:rPr lang="en-US" sz="2100" dirty="0" err="1">
                <a:solidFill>
                  <a:schemeClr val="tx1"/>
                </a:solidFill>
              </a:rPr>
              <a:t>và</a:t>
            </a:r>
            <a:r>
              <a:rPr lang="en-US" sz="2100" dirty="0">
                <a:solidFill>
                  <a:schemeClr val="tx1"/>
                </a:solidFill>
              </a:rPr>
              <a:t> a[j] = 50 (</a:t>
            </a:r>
            <a:r>
              <a:rPr lang="en-US" sz="2100" dirty="0" err="1">
                <a:solidFill>
                  <a:schemeClr val="tx1"/>
                </a:solidFill>
              </a:rPr>
              <a:t>với</a:t>
            </a:r>
            <a:r>
              <a:rPr lang="en-US" sz="2100" dirty="0">
                <a:solidFill>
                  <a:schemeClr val="tx1"/>
                </a:solidFill>
              </a:rPr>
              <a:t> j=3): a[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]&lt;a[j]: </a:t>
            </a:r>
          </a:p>
          <a:p>
            <a:r>
              <a:rPr lang="en-US" sz="2100" dirty="0" err="1">
                <a:solidFill>
                  <a:schemeClr val="tx1"/>
                </a:solidFill>
              </a:rPr>
              <a:t>Không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hoán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vị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E51FE3-FA9C-49B4-B0A9-561EEAC47466}"/>
              </a:ext>
            </a:extLst>
          </p:cNvPr>
          <p:cNvSpPr/>
          <p:nvPr/>
        </p:nvSpPr>
        <p:spPr>
          <a:xfrm>
            <a:off x="6093371" y="2024139"/>
            <a:ext cx="770452" cy="10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n -1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4D26A0C-F0E2-4ABC-9928-C7E075BD9670}"/>
              </a:ext>
            </a:extLst>
          </p:cNvPr>
          <p:cNvSpPr/>
          <p:nvPr/>
        </p:nvSpPr>
        <p:spPr>
          <a:xfrm>
            <a:off x="1966788" y="2611365"/>
            <a:ext cx="662259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D278FDD-2B9A-4CBF-81AC-B8124D685177}"/>
              </a:ext>
            </a:extLst>
          </p:cNvPr>
          <p:cNvCxnSpPr>
            <a:cxnSpLocks/>
            <a:stCxn id="38" idx="2"/>
            <a:endCxn id="21" idx="2"/>
          </p:cNvCxnSpPr>
          <p:nvPr/>
        </p:nvCxnSpPr>
        <p:spPr>
          <a:xfrm rot="5400000">
            <a:off x="2997905" y="1602407"/>
            <a:ext cx="2732" cy="1631077"/>
          </a:xfrm>
          <a:prstGeom prst="bentConnector3">
            <a:avLst>
              <a:gd name="adj1" fmla="val 6375048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ED19D85-F1F0-484A-B695-7F035D1BA085}"/>
              </a:ext>
            </a:extLst>
          </p:cNvPr>
          <p:cNvSpPr/>
          <p:nvPr/>
        </p:nvSpPr>
        <p:spPr>
          <a:xfrm>
            <a:off x="2078074" y="4270807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37111D5-A6F0-4D92-A4F7-949A8B843DBA}"/>
              </a:ext>
            </a:extLst>
          </p:cNvPr>
          <p:cNvSpPr/>
          <p:nvPr/>
        </p:nvSpPr>
        <p:spPr>
          <a:xfrm>
            <a:off x="2627182" y="4270964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6C2ED27-F3D1-4F38-A441-7B956725B1FC}"/>
              </a:ext>
            </a:extLst>
          </p:cNvPr>
          <p:cNvSpPr/>
          <p:nvPr/>
        </p:nvSpPr>
        <p:spPr>
          <a:xfrm>
            <a:off x="3167443" y="4267059"/>
            <a:ext cx="433887" cy="241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34E77E2-FCCC-4B09-9D9A-A56A3BE5DE4F}"/>
              </a:ext>
            </a:extLst>
          </p:cNvPr>
          <p:cNvSpPr/>
          <p:nvPr/>
        </p:nvSpPr>
        <p:spPr>
          <a:xfrm>
            <a:off x="4253425" y="4270807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A71A7A4-5CBF-453E-BA0C-4F25AAFA0F87}"/>
              </a:ext>
            </a:extLst>
          </p:cNvPr>
          <p:cNvSpPr/>
          <p:nvPr/>
        </p:nvSpPr>
        <p:spPr>
          <a:xfrm>
            <a:off x="4794573" y="4270807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D59075A-BE04-40DF-813D-6E6990FD1144}"/>
              </a:ext>
            </a:extLst>
          </p:cNvPr>
          <p:cNvSpPr/>
          <p:nvPr/>
        </p:nvSpPr>
        <p:spPr>
          <a:xfrm>
            <a:off x="5338852" y="4270807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35E897B-C4C3-4194-9D97-F2D43E9E62CC}"/>
              </a:ext>
            </a:extLst>
          </p:cNvPr>
          <p:cNvSpPr/>
          <p:nvPr/>
        </p:nvSpPr>
        <p:spPr>
          <a:xfrm>
            <a:off x="5882528" y="4270807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50A86A8-8FDF-408C-BCAE-241AEE0A9F79}"/>
              </a:ext>
            </a:extLst>
          </p:cNvPr>
          <p:cNvSpPr/>
          <p:nvPr/>
        </p:nvSpPr>
        <p:spPr>
          <a:xfrm>
            <a:off x="2079019" y="4088305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702F748-A2D4-4A65-9136-127B8141C4B8}"/>
              </a:ext>
            </a:extLst>
          </p:cNvPr>
          <p:cNvSpPr/>
          <p:nvPr/>
        </p:nvSpPr>
        <p:spPr>
          <a:xfrm>
            <a:off x="2631307" y="4088306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4B4AEB7-135C-4C38-975E-8DAF745C56A7}"/>
              </a:ext>
            </a:extLst>
          </p:cNvPr>
          <p:cNvSpPr/>
          <p:nvPr/>
        </p:nvSpPr>
        <p:spPr>
          <a:xfrm>
            <a:off x="3166205" y="4094542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53D97B9-F003-4A33-9391-31F5CCAD5AF1}"/>
              </a:ext>
            </a:extLst>
          </p:cNvPr>
          <p:cNvSpPr/>
          <p:nvPr/>
        </p:nvSpPr>
        <p:spPr>
          <a:xfrm>
            <a:off x="3703819" y="4096087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36855A9-376A-487A-846B-34BB9041C08B}"/>
              </a:ext>
            </a:extLst>
          </p:cNvPr>
          <p:cNvSpPr/>
          <p:nvPr/>
        </p:nvSpPr>
        <p:spPr>
          <a:xfrm>
            <a:off x="4249399" y="4087351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78D35B8-1BBC-4F4C-9AC8-BAF48D987FC1}"/>
              </a:ext>
            </a:extLst>
          </p:cNvPr>
          <p:cNvSpPr/>
          <p:nvPr/>
        </p:nvSpPr>
        <p:spPr>
          <a:xfrm>
            <a:off x="4794572" y="4087351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0984DB7-0055-4641-AFE9-41C8641F4E98}"/>
              </a:ext>
            </a:extLst>
          </p:cNvPr>
          <p:cNvSpPr/>
          <p:nvPr/>
        </p:nvSpPr>
        <p:spPr>
          <a:xfrm>
            <a:off x="5338867" y="4088305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705EE93-8C3D-438B-B58A-D71DF05937C0}"/>
              </a:ext>
            </a:extLst>
          </p:cNvPr>
          <p:cNvSpPr/>
          <p:nvPr/>
        </p:nvSpPr>
        <p:spPr>
          <a:xfrm>
            <a:off x="5873003" y="4087351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2802F13-CC2A-4D65-9865-29DCA5DCAACE}"/>
              </a:ext>
            </a:extLst>
          </p:cNvPr>
          <p:cNvSpPr/>
          <p:nvPr/>
        </p:nvSpPr>
        <p:spPr>
          <a:xfrm>
            <a:off x="3709151" y="4268074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6D59161-526A-44CD-85D7-E249168AEBF1}"/>
              </a:ext>
            </a:extLst>
          </p:cNvPr>
          <p:cNvSpPr/>
          <p:nvPr/>
        </p:nvSpPr>
        <p:spPr>
          <a:xfrm>
            <a:off x="1703771" y="4280847"/>
            <a:ext cx="311494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D94DBDA-B203-4748-BBCC-E5E64764B67D}"/>
              </a:ext>
            </a:extLst>
          </p:cNvPr>
          <p:cNvSpPr/>
          <p:nvPr/>
        </p:nvSpPr>
        <p:spPr>
          <a:xfrm>
            <a:off x="4251026" y="4735557"/>
            <a:ext cx="662258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j=4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6AA32EF-34C3-48BB-90C1-FE14801B604A}"/>
              </a:ext>
            </a:extLst>
          </p:cNvPr>
          <p:cNvSpPr/>
          <p:nvPr/>
        </p:nvSpPr>
        <p:spPr>
          <a:xfrm>
            <a:off x="1145118" y="4958460"/>
            <a:ext cx="7076335" cy="1126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Cặp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hai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phần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tử</a:t>
            </a:r>
            <a:r>
              <a:rPr lang="en-US" sz="2100" dirty="0">
                <a:solidFill>
                  <a:schemeClr val="tx1"/>
                </a:solidFill>
              </a:rPr>
              <a:t> a[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] = 15 (</a:t>
            </a:r>
            <a:r>
              <a:rPr lang="en-US" sz="2100" dirty="0" err="1">
                <a:solidFill>
                  <a:schemeClr val="tx1"/>
                </a:solidFill>
              </a:rPr>
              <a:t>với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=0) </a:t>
            </a:r>
            <a:r>
              <a:rPr lang="en-US" sz="2100" dirty="0" err="1">
                <a:solidFill>
                  <a:schemeClr val="tx1"/>
                </a:solidFill>
              </a:rPr>
              <a:t>và</a:t>
            </a:r>
            <a:r>
              <a:rPr lang="en-US" sz="2100" dirty="0">
                <a:solidFill>
                  <a:schemeClr val="tx1"/>
                </a:solidFill>
              </a:rPr>
              <a:t> a[j] = 90 (</a:t>
            </a:r>
            <a:r>
              <a:rPr lang="en-US" sz="2100" dirty="0" err="1">
                <a:solidFill>
                  <a:schemeClr val="tx1"/>
                </a:solidFill>
              </a:rPr>
              <a:t>với</a:t>
            </a:r>
            <a:r>
              <a:rPr lang="en-US" sz="2100" dirty="0">
                <a:solidFill>
                  <a:schemeClr val="tx1"/>
                </a:solidFill>
              </a:rPr>
              <a:t> j=4): a[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]&lt;a[j]: </a:t>
            </a:r>
          </a:p>
          <a:p>
            <a:r>
              <a:rPr lang="en-US" sz="2100" dirty="0" err="1">
                <a:solidFill>
                  <a:schemeClr val="tx1"/>
                </a:solidFill>
              </a:rPr>
              <a:t>Không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hoán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vị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6DAF59D-8A01-4DE6-B734-F255BFFF28ED}"/>
              </a:ext>
            </a:extLst>
          </p:cNvPr>
          <p:cNvSpPr/>
          <p:nvPr/>
        </p:nvSpPr>
        <p:spPr>
          <a:xfrm>
            <a:off x="6204658" y="4116936"/>
            <a:ext cx="770452" cy="10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n -1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FBF788D-1307-45DF-B192-8BC644479960}"/>
              </a:ext>
            </a:extLst>
          </p:cNvPr>
          <p:cNvSpPr/>
          <p:nvPr/>
        </p:nvSpPr>
        <p:spPr>
          <a:xfrm>
            <a:off x="2078074" y="4704162"/>
            <a:ext cx="662259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9BB7580F-1706-43AC-A092-256BCBB634FF}"/>
              </a:ext>
            </a:extLst>
          </p:cNvPr>
          <p:cNvCxnSpPr>
            <a:cxnSpLocks/>
            <a:stCxn id="173" idx="2"/>
            <a:endCxn id="169" idx="2"/>
          </p:cNvCxnSpPr>
          <p:nvPr/>
        </p:nvCxnSpPr>
        <p:spPr>
          <a:xfrm rot="5400000">
            <a:off x="3382693" y="3424434"/>
            <a:ext cx="9525" cy="2175350"/>
          </a:xfrm>
          <a:prstGeom prst="bentConnector3">
            <a:avLst>
              <a:gd name="adj1" fmla="val 180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BEB27F-5A84-455B-961D-CBE8C35906CC}"/>
              </a:ext>
            </a:extLst>
          </p:cNvPr>
          <p:cNvCxnSpPr>
            <a:cxnSpLocks/>
          </p:cNvCxnSpPr>
          <p:nvPr/>
        </p:nvCxnSpPr>
        <p:spPr>
          <a:xfrm>
            <a:off x="1145118" y="3894367"/>
            <a:ext cx="683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311E3C-C6E4-4199-B76E-766CF60D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51</a:t>
            </a:fld>
            <a:endParaRPr lang="en-US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5EE965BE-CFEA-4A65-9ED7-6E4E885CC61A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ĐỔI CHỖ TRỰC TIẾP– INTERCHANGE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711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152156" y="1977585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01263" y="1977742"/>
            <a:ext cx="433887" cy="24130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41524" y="1973837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27506" y="1977585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68654" y="1977585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2933" y="1977585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56610" y="1977585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53101" y="1795083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05388" y="1795084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40287" y="1801320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77901" y="1802865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323480" y="1794129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68654" y="1794129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12949" y="1795083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947085" y="1794129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783233" y="1974852"/>
            <a:ext cx="433887" cy="24130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777853" y="1987625"/>
            <a:ext cx="311494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869934" y="2384602"/>
            <a:ext cx="662258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j=5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19200" y="2665238"/>
            <a:ext cx="7076335" cy="1126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Cặp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hai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phần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tử</a:t>
            </a:r>
            <a:r>
              <a:rPr lang="en-US" sz="2100" dirty="0">
                <a:solidFill>
                  <a:schemeClr val="tx1"/>
                </a:solidFill>
              </a:rPr>
              <a:t> a[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] = 15 (</a:t>
            </a:r>
            <a:r>
              <a:rPr lang="en-US" sz="2100" dirty="0" err="1">
                <a:solidFill>
                  <a:schemeClr val="tx1"/>
                </a:solidFill>
              </a:rPr>
              <a:t>với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=0) </a:t>
            </a:r>
            <a:r>
              <a:rPr lang="en-US" sz="2100" dirty="0" err="1">
                <a:solidFill>
                  <a:schemeClr val="tx1"/>
                </a:solidFill>
              </a:rPr>
              <a:t>và</a:t>
            </a:r>
            <a:r>
              <a:rPr lang="en-US" sz="2100" dirty="0">
                <a:solidFill>
                  <a:schemeClr val="tx1"/>
                </a:solidFill>
              </a:rPr>
              <a:t> a[j] = 20 (</a:t>
            </a:r>
            <a:r>
              <a:rPr lang="en-US" sz="2100" dirty="0" err="1">
                <a:solidFill>
                  <a:schemeClr val="tx1"/>
                </a:solidFill>
              </a:rPr>
              <a:t>với</a:t>
            </a:r>
            <a:r>
              <a:rPr lang="en-US" sz="2100" dirty="0">
                <a:solidFill>
                  <a:schemeClr val="tx1"/>
                </a:solidFill>
              </a:rPr>
              <a:t> j=5): a[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]&lt;a[j]: </a:t>
            </a:r>
          </a:p>
          <a:p>
            <a:r>
              <a:rPr lang="en-US" sz="2100" dirty="0" err="1">
                <a:solidFill>
                  <a:schemeClr val="tx1"/>
                </a:solidFill>
              </a:rPr>
              <a:t>Không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hoán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vị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E51FE3-FA9C-49B4-B0A9-561EEAC47466}"/>
              </a:ext>
            </a:extLst>
          </p:cNvPr>
          <p:cNvSpPr/>
          <p:nvPr/>
        </p:nvSpPr>
        <p:spPr>
          <a:xfrm>
            <a:off x="6278739" y="1823714"/>
            <a:ext cx="770452" cy="10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n -1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4D26A0C-F0E2-4ABC-9928-C7E075BD9670}"/>
              </a:ext>
            </a:extLst>
          </p:cNvPr>
          <p:cNvSpPr/>
          <p:nvPr/>
        </p:nvSpPr>
        <p:spPr>
          <a:xfrm>
            <a:off x="2152156" y="2410940"/>
            <a:ext cx="662259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D278FDD-2B9A-4CBF-81AC-B8124D685177}"/>
              </a:ext>
            </a:extLst>
          </p:cNvPr>
          <p:cNvCxnSpPr>
            <a:cxnSpLocks/>
            <a:stCxn id="25" idx="2"/>
            <a:endCxn id="21" idx="2"/>
          </p:cNvCxnSpPr>
          <p:nvPr/>
        </p:nvCxnSpPr>
        <p:spPr>
          <a:xfrm rot="5400000">
            <a:off x="3727349" y="860637"/>
            <a:ext cx="9525" cy="2716499"/>
          </a:xfrm>
          <a:prstGeom prst="bentConnector3">
            <a:avLst>
              <a:gd name="adj1" fmla="val 180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ED19D85-F1F0-484A-B695-7F035D1BA085}"/>
              </a:ext>
            </a:extLst>
          </p:cNvPr>
          <p:cNvSpPr/>
          <p:nvPr/>
        </p:nvSpPr>
        <p:spPr>
          <a:xfrm>
            <a:off x="2263442" y="4070382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37111D5-A6F0-4D92-A4F7-949A8B843DBA}"/>
              </a:ext>
            </a:extLst>
          </p:cNvPr>
          <p:cNvSpPr/>
          <p:nvPr/>
        </p:nvSpPr>
        <p:spPr>
          <a:xfrm>
            <a:off x="2812550" y="4070539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6C2ED27-F3D1-4F38-A441-7B956725B1FC}"/>
              </a:ext>
            </a:extLst>
          </p:cNvPr>
          <p:cNvSpPr/>
          <p:nvPr/>
        </p:nvSpPr>
        <p:spPr>
          <a:xfrm>
            <a:off x="3352811" y="4066634"/>
            <a:ext cx="433887" cy="241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34E77E2-FCCC-4B09-9D9A-A56A3BE5DE4F}"/>
              </a:ext>
            </a:extLst>
          </p:cNvPr>
          <p:cNvSpPr/>
          <p:nvPr/>
        </p:nvSpPr>
        <p:spPr>
          <a:xfrm>
            <a:off x="4438793" y="4070382"/>
            <a:ext cx="433887" cy="24130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A71A7A4-5CBF-453E-BA0C-4F25AAFA0F87}"/>
              </a:ext>
            </a:extLst>
          </p:cNvPr>
          <p:cNvSpPr/>
          <p:nvPr/>
        </p:nvSpPr>
        <p:spPr>
          <a:xfrm>
            <a:off x="4979941" y="4070382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D59075A-BE04-40DF-813D-6E6990FD1144}"/>
              </a:ext>
            </a:extLst>
          </p:cNvPr>
          <p:cNvSpPr/>
          <p:nvPr/>
        </p:nvSpPr>
        <p:spPr>
          <a:xfrm>
            <a:off x="5524220" y="4070382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35E897B-C4C3-4194-9D97-F2D43E9E62CC}"/>
              </a:ext>
            </a:extLst>
          </p:cNvPr>
          <p:cNvSpPr/>
          <p:nvPr/>
        </p:nvSpPr>
        <p:spPr>
          <a:xfrm>
            <a:off x="6067896" y="4070382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50A86A8-8FDF-408C-BCAE-241AEE0A9F79}"/>
              </a:ext>
            </a:extLst>
          </p:cNvPr>
          <p:cNvSpPr/>
          <p:nvPr/>
        </p:nvSpPr>
        <p:spPr>
          <a:xfrm>
            <a:off x="2264387" y="3887880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702F748-A2D4-4A65-9136-127B8141C4B8}"/>
              </a:ext>
            </a:extLst>
          </p:cNvPr>
          <p:cNvSpPr/>
          <p:nvPr/>
        </p:nvSpPr>
        <p:spPr>
          <a:xfrm>
            <a:off x="2816675" y="3887881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4B4AEB7-135C-4C38-975E-8DAF745C56A7}"/>
              </a:ext>
            </a:extLst>
          </p:cNvPr>
          <p:cNvSpPr/>
          <p:nvPr/>
        </p:nvSpPr>
        <p:spPr>
          <a:xfrm>
            <a:off x="3351573" y="3894117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53D97B9-F003-4A33-9391-31F5CCAD5AF1}"/>
              </a:ext>
            </a:extLst>
          </p:cNvPr>
          <p:cNvSpPr/>
          <p:nvPr/>
        </p:nvSpPr>
        <p:spPr>
          <a:xfrm>
            <a:off x="3889187" y="3895662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36855A9-376A-487A-846B-34BB9041C08B}"/>
              </a:ext>
            </a:extLst>
          </p:cNvPr>
          <p:cNvSpPr/>
          <p:nvPr/>
        </p:nvSpPr>
        <p:spPr>
          <a:xfrm>
            <a:off x="4434767" y="3886926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78D35B8-1BBC-4F4C-9AC8-BAF48D987FC1}"/>
              </a:ext>
            </a:extLst>
          </p:cNvPr>
          <p:cNvSpPr/>
          <p:nvPr/>
        </p:nvSpPr>
        <p:spPr>
          <a:xfrm>
            <a:off x="4979940" y="3886926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0984DB7-0055-4641-AFE9-41C8641F4E98}"/>
              </a:ext>
            </a:extLst>
          </p:cNvPr>
          <p:cNvSpPr/>
          <p:nvPr/>
        </p:nvSpPr>
        <p:spPr>
          <a:xfrm>
            <a:off x="5524235" y="3887880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705EE93-8C3D-438B-B58A-D71DF05937C0}"/>
              </a:ext>
            </a:extLst>
          </p:cNvPr>
          <p:cNvSpPr/>
          <p:nvPr/>
        </p:nvSpPr>
        <p:spPr>
          <a:xfrm>
            <a:off x="6058371" y="3886926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2802F13-CC2A-4D65-9865-29DCA5DCAACE}"/>
              </a:ext>
            </a:extLst>
          </p:cNvPr>
          <p:cNvSpPr/>
          <p:nvPr/>
        </p:nvSpPr>
        <p:spPr>
          <a:xfrm>
            <a:off x="3894519" y="4067649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6D59161-526A-44CD-85D7-E249168AEBF1}"/>
              </a:ext>
            </a:extLst>
          </p:cNvPr>
          <p:cNvSpPr/>
          <p:nvPr/>
        </p:nvSpPr>
        <p:spPr>
          <a:xfrm>
            <a:off x="1889139" y="4080422"/>
            <a:ext cx="311494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D94DBDA-B203-4748-BBCC-E5E64764B67D}"/>
              </a:ext>
            </a:extLst>
          </p:cNvPr>
          <p:cNvSpPr/>
          <p:nvPr/>
        </p:nvSpPr>
        <p:spPr>
          <a:xfrm>
            <a:off x="5609895" y="4509476"/>
            <a:ext cx="662258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j=6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6AA32EF-34C3-48BB-90C1-FE14801B604A}"/>
              </a:ext>
            </a:extLst>
          </p:cNvPr>
          <p:cNvSpPr/>
          <p:nvPr/>
        </p:nvSpPr>
        <p:spPr>
          <a:xfrm>
            <a:off x="1330486" y="4758035"/>
            <a:ext cx="7076335" cy="1126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Cặp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hai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phần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tử</a:t>
            </a:r>
            <a:r>
              <a:rPr lang="en-US" sz="2100" dirty="0">
                <a:solidFill>
                  <a:schemeClr val="tx1"/>
                </a:solidFill>
              </a:rPr>
              <a:t> a[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] = 15 (</a:t>
            </a:r>
            <a:r>
              <a:rPr lang="en-US" sz="2100" dirty="0" err="1">
                <a:solidFill>
                  <a:schemeClr val="tx1"/>
                </a:solidFill>
              </a:rPr>
              <a:t>với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=0) </a:t>
            </a:r>
            <a:r>
              <a:rPr lang="en-US" sz="2100" dirty="0" err="1">
                <a:solidFill>
                  <a:schemeClr val="tx1"/>
                </a:solidFill>
              </a:rPr>
              <a:t>và</a:t>
            </a:r>
            <a:r>
              <a:rPr lang="en-US" sz="2100" dirty="0">
                <a:solidFill>
                  <a:schemeClr val="tx1"/>
                </a:solidFill>
              </a:rPr>
              <a:t> a[j] = 10 (</a:t>
            </a:r>
            <a:r>
              <a:rPr lang="en-US" sz="2100" dirty="0" err="1">
                <a:solidFill>
                  <a:schemeClr val="tx1"/>
                </a:solidFill>
              </a:rPr>
              <a:t>với</a:t>
            </a:r>
            <a:r>
              <a:rPr lang="en-US" sz="2100" dirty="0">
                <a:solidFill>
                  <a:schemeClr val="tx1"/>
                </a:solidFill>
              </a:rPr>
              <a:t> j=6): a[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]&gt;a[j]: </a:t>
            </a:r>
          </a:p>
          <a:p>
            <a:r>
              <a:rPr lang="en-US" sz="2100" dirty="0" err="1">
                <a:solidFill>
                  <a:schemeClr val="tx1"/>
                </a:solidFill>
              </a:rPr>
              <a:t>Hoán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vị</a:t>
            </a:r>
            <a:endParaRPr lang="en-US" sz="2100" dirty="0">
              <a:solidFill>
                <a:schemeClr val="tx1"/>
              </a:solidFill>
            </a:endParaRPr>
          </a:p>
          <a:p>
            <a:r>
              <a:rPr lang="en-US" sz="2100" dirty="0" err="1">
                <a:solidFill>
                  <a:schemeClr val="tx1"/>
                </a:solidFill>
              </a:rPr>
              <a:t>Kết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quả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sau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khi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hoán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vị</a:t>
            </a:r>
            <a:r>
              <a:rPr lang="en-US" sz="2100" dirty="0">
                <a:solidFill>
                  <a:schemeClr val="tx1"/>
                </a:solidFill>
              </a:rPr>
              <a:t> 15 </a:t>
            </a:r>
            <a:r>
              <a:rPr lang="en-US" sz="2100" dirty="0" err="1">
                <a:solidFill>
                  <a:schemeClr val="tx1"/>
                </a:solidFill>
              </a:rPr>
              <a:t>và</a:t>
            </a:r>
            <a:r>
              <a:rPr lang="en-US" sz="2100" dirty="0">
                <a:solidFill>
                  <a:schemeClr val="tx1"/>
                </a:solidFill>
              </a:rPr>
              <a:t> 10, đ</a:t>
            </a:r>
            <a:r>
              <a:rPr lang="vi-VN" sz="2100" dirty="0">
                <a:solidFill>
                  <a:schemeClr val="tx1"/>
                </a:solidFill>
              </a:rPr>
              <a:t>ư</a:t>
            </a:r>
            <a:r>
              <a:rPr lang="en-US" sz="2100" dirty="0" err="1">
                <a:solidFill>
                  <a:schemeClr val="tx1"/>
                </a:solidFill>
              </a:rPr>
              <a:t>ợc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danh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sách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sau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6DAF59D-8A01-4DE6-B734-F255BFFF28ED}"/>
              </a:ext>
            </a:extLst>
          </p:cNvPr>
          <p:cNvSpPr/>
          <p:nvPr/>
        </p:nvSpPr>
        <p:spPr>
          <a:xfrm>
            <a:off x="6390026" y="3916511"/>
            <a:ext cx="770452" cy="10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n -1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FBF788D-1307-45DF-B192-8BC644479960}"/>
              </a:ext>
            </a:extLst>
          </p:cNvPr>
          <p:cNvSpPr/>
          <p:nvPr/>
        </p:nvSpPr>
        <p:spPr>
          <a:xfrm>
            <a:off x="2263442" y="4503737"/>
            <a:ext cx="662259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9BB7580F-1706-43AC-A092-256BCBB634FF}"/>
              </a:ext>
            </a:extLst>
          </p:cNvPr>
          <p:cNvCxnSpPr>
            <a:cxnSpLocks/>
            <a:stCxn id="176" idx="2"/>
            <a:endCxn id="169" idx="2"/>
          </p:cNvCxnSpPr>
          <p:nvPr/>
        </p:nvCxnSpPr>
        <p:spPr>
          <a:xfrm rot="5400000">
            <a:off x="4110775" y="2681296"/>
            <a:ext cx="9525" cy="3260777"/>
          </a:xfrm>
          <a:prstGeom prst="bentConnector3">
            <a:avLst>
              <a:gd name="adj1" fmla="val 180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BEB27F-5A84-455B-961D-CBE8C35906CC}"/>
              </a:ext>
            </a:extLst>
          </p:cNvPr>
          <p:cNvCxnSpPr>
            <a:cxnSpLocks/>
          </p:cNvCxnSpPr>
          <p:nvPr/>
        </p:nvCxnSpPr>
        <p:spPr>
          <a:xfrm>
            <a:off x="1330486" y="3693942"/>
            <a:ext cx="683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DFBA9EB-2D66-4072-8623-8263F487963F}"/>
              </a:ext>
            </a:extLst>
          </p:cNvPr>
          <p:cNvSpPr/>
          <p:nvPr/>
        </p:nvSpPr>
        <p:spPr>
          <a:xfrm>
            <a:off x="2160028" y="6078795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5DFCE91-A8C4-4FC8-AA41-7875ED5D360E}"/>
              </a:ext>
            </a:extLst>
          </p:cNvPr>
          <p:cNvSpPr/>
          <p:nvPr/>
        </p:nvSpPr>
        <p:spPr>
          <a:xfrm>
            <a:off x="2709135" y="6078953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4B86AC-B25C-4289-8B22-CAA3C7812CDF}"/>
              </a:ext>
            </a:extLst>
          </p:cNvPr>
          <p:cNvSpPr/>
          <p:nvPr/>
        </p:nvSpPr>
        <p:spPr>
          <a:xfrm>
            <a:off x="3249396" y="6075048"/>
            <a:ext cx="433887" cy="241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C9E876-4DE0-40AE-8B64-E5534C0A0E51}"/>
              </a:ext>
            </a:extLst>
          </p:cNvPr>
          <p:cNvSpPr/>
          <p:nvPr/>
        </p:nvSpPr>
        <p:spPr>
          <a:xfrm>
            <a:off x="4335378" y="6078795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95ED3C-99DA-4B75-8465-F062A7B1D3C2}"/>
              </a:ext>
            </a:extLst>
          </p:cNvPr>
          <p:cNvSpPr/>
          <p:nvPr/>
        </p:nvSpPr>
        <p:spPr>
          <a:xfrm>
            <a:off x="4876526" y="6078795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891309-E60A-4A51-B5CD-8F2B3A0AF7DF}"/>
              </a:ext>
            </a:extLst>
          </p:cNvPr>
          <p:cNvSpPr/>
          <p:nvPr/>
        </p:nvSpPr>
        <p:spPr>
          <a:xfrm>
            <a:off x="5420805" y="6078795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479710-650C-4E55-8BE7-6BA0176E2515}"/>
              </a:ext>
            </a:extLst>
          </p:cNvPr>
          <p:cNvSpPr/>
          <p:nvPr/>
        </p:nvSpPr>
        <p:spPr>
          <a:xfrm>
            <a:off x="5964482" y="6078795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70FE74-1363-470D-8D12-A5CF4FC4CE19}"/>
              </a:ext>
            </a:extLst>
          </p:cNvPr>
          <p:cNvSpPr/>
          <p:nvPr/>
        </p:nvSpPr>
        <p:spPr>
          <a:xfrm>
            <a:off x="2160973" y="5896294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3AB13F9-A7CE-4B17-9DD4-1E26B9652CB6}"/>
              </a:ext>
            </a:extLst>
          </p:cNvPr>
          <p:cNvSpPr/>
          <p:nvPr/>
        </p:nvSpPr>
        <p:spPr>
          <a:xfrm>
            <a:off x="2713260" y="5896295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53C984-2F3B-4A87-82B0-40EC267FCB00}"/>
              </a:ext>
            </a:extLst>
          </p:cNvPr>
          <p:cNvSpPr/>
          <p:nvPr/>
        </p:nvSpPr>
        <p:spPr>
          <a:xfrm>
            <a:off x="3248159" y="5902531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198297C-DA71-4B66-977A-AFC112011A2C}"/>
              </a:ext>
            </a:extLst>
          </p:cNvPr>
          <p:cNvSpPr/>
          <p:nvPr/>
        </p:nvSpPr>
        <p:spPr>
          <a:xfrm>
            <a:off x="3785773" y="5904076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0B8427-2C00-44A4-98AF-668F68B094A9}"/>
              </a:ext>
            </a:extLst>
          </p:cNvPr>
          <p:cNvSpPr/>
          <p:nvPr/>
        </p:nvSpPr>
        <p:spPr>
          <a:xfrm>
            <a:off x="4331352" y="5895340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8C2CEC-4E72-4178-B548-BEDC1B71F210}"/>
              </a:ext>
            </a:extLst>
          </p:cNvPr>
          <p:cNvSpPr/>
          <p:nvPr/>
        </p:nvSpPr>
        <p:spPr>
          <a:xfrm>
            <a:off x="4876526" y="5895340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8F5BDE-4840-4989-8338-1B59274612C3}"/>
              </a:ext>
            </a:extLst>
          </p:cNvPr>
          <p:cNvSpPr/>
          <p:nvPr/>
        </p:nvSpPr>
        <p:spPr>
          <a:xfrm>
            <a:off x="5420821" y="5896294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6A95A8-DFB4-4B59-9E11-A877E31A4B0B}"/>
              </a:ext>
            </a:extLst>
          </p:cNvPr>
          <p:cNvSpPr/>
          <p:nvPr/>
        </p:nvSpPr>
        <p:spPr>
          <a:xfrm>
            <a:off x="5954957" y="5895340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A7A989C-F567-4EB2-9628-BD3D58EC1D71}"/>
              </a:ext>
            </a:extLst>
          </p:cNvPr>
          <p:cNvSpPr/>
          <p:nvPr/>
        </p:nvSpPr>
        <p:spPr>
          <a:xfrm>
            <a:off x="3791105" y="6076063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F5EEE23-77C8-43C9-9935-7804BF7AB133}"/>
              </a:ext>
            </a:extLst>
          </p:cNvPr>
          <p:cNvSpPr/>
          <p:nvPr/>
        </p:nvSpPr>
        <p:spPr>
          <a:xfrm>
            <a:off x="1785725" y="6088836"/>
            <a:ext cx="311494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0B01150-EB0B-4B93-BFB4-7B98D7943987}"/>
              </a:ext>
            </a:extLst>
          </p:cNvPr>
          <p:cNvSpPr/>
          <p:nvPr/>
        </p:nvSpPr>
        <p:spPr>
          <a:xfrm>
            <a:off x="6286611" y="5924925"/>
            <a:ext cx="770452" cy="10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n -1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1155A-ABCC-4BC6-A871-99D2D315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52</a:t>
            </a:fld>
            <a:endParaRPr lang="en-US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5055C48B-D084-46BE-9142-41597B18B906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ĐỔI CHỖ TRỰC TIẾP– INTERCHANGE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904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178913" y="1799596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28020" y="1799754"/>
            <a:ext cx="433887" cy="24130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68281" y="1795849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54263" y="1799596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95411" y="1799596"/>
            <a:ext cx="433887" cy="24130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39690" y="1799596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83367" y="1799596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79858" y="1617095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2145" y="1617096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67044" y="1623332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04658" y="1624877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350237" y="1616141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95411" y="1616141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39706" y="1617095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973842" y="1616141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09990" y="1796864"/>
            <a:ext cx="433887" cy="24130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04610" y="1809637"/>
            <a:ext cx="311494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70609" y="2267446"/>
            <a:ext cx="662258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j=7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45957" y="2487250"/>
            <a:ext cx="7076335" cy="1126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Cặp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hai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phần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tử</a:t>
            </a:r>
            <a:r>
              <a:rPr lang="en-US" sz="2100" dirty="0">
                <a:solidFill>
                  <a:schemeClr val="tx1"/>
                </a:solidFill>
              </a:rPr>
              <a:t> a[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] = 10 (</a:t>
            </a:r>
            <a:r>
              <a:rPr lang="en-US" sz="2100" dirty="0" err="1">
                <a:solidFill>
                  <a:schemeClr val="tx1"/>
                </a:solidFill>
              </a:rPr>
              <a:t>với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=0) </a:t>
            </a:r>
            <a:r>
              <a:rPr lang="en-US" sz="2100" dirty="0" err="1">
                <a:solidFill>
                  <a:schemeClr val="tx1"/>
                </a:solidFill>
              </a:rPr>
              <a:t>và</a:t>
            </a:r>
            <a:r>
              <a:rPr lang="en-US" sz="2100" dirty="0">
                <a:solidFill>
                  <a:schemeClr val="tx1"/>
                </a:solidFill>
              </a:rPr>
              <a:t> a[j] = 70 (</a:t>
            </a:r>
            <a:r>
              <a:rPr lang="en-US" sz="2100" dirty="0" err="1">
                <a:solidFill>
                  <a:schemeClr val="tx1"/>
                </a:solidFill>
              </a:rPr>
              <a:t>với</a:t>
            </a:r>
            <a:r>
              <a:rPr lang="en-US" sz="2100" dirty="0">
                <a:solidFill>
                  <a:schemeClr val="tx1"/>
                </a:solidFill>
              </a:rPr>
              <a:t> j=7): a[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]&lt;a[j]: </a:t>
            </a:r>
          </a:p>
          <a:p>
            <a:r>
              <a:rPr lang="en-US" sz="2100" dirty="0" err="1">
                <a:solidFill>
                  <a:schemeClr val="tx1"/>
                </a:solidFill>
              </a:rPr>
              <a:t>Không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hoán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vị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E51FE3-FA9C-49B4-B0A9-561EEAC47466}"/>
              </a:ext>
            </a:extLst>
          </p:cNvPr>
          <p:cNvSpPr/>
          <p:nvPr/>
        </p:nvSpPr>
        <p:spPr>
          <a:xfrm>
            <a:off x="6305496" y="1645726"/>
            <a:ext cx="770452" cy="10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n -1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4D26A0C-F0E2-4ABC-9928-C7E075BD9670}"/>
              </a:ext>
            </a:extLst>
          </p:cNvPr>
          <p:cNvSpPr/>
          <p:nvPr/>
        </p:nvSpPr>
        <p:spPr>
          <a:xfrm>
            <a:off x="2178913" y="2232952"/>
            <a:ext cx="662259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D278FDD-2B9A-4CBF-81AC-B8124D685177}"/>
              </a:ext>
            </a:extLst>
          </p:cNvPr>
          <p:cNvCxnSpPr>
            <a:cxnSpLocks/>
            <a:stCxn id="27" idx="2"/>
            <a:endCxn id="21" idx="2"/>
          </p:cNvCxnSpPr>
          <p:nvPr/>
        </p:nvCxnSpPr>
        <p:spPr>
          <a:xfrm rot="5400000">
            <a:off x="4298084" y="138672"/>
            <a:ext cx="9525" cy="3804454"/>
          </a:xfrm>
          <a:prstGeom prst="bentConnector3">
            <a:avLst>
              <a:gd name="adj1" fmla="val 180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6DD457F-CD8C-4EE0-9311-0B14A8921FAD}"/>
              </a:ext>
            </a:extLst>
          </p:cNvPr>
          <p:cNvSpPr/>
          <p:nvPr/>
        </p:nvSpPr>
        <p:spPr>
          <a:xfrm>
            <a:off x="2290199" y="3769927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68A2BA9-BCE2-4E49-B552-837FA98FA86B}"/>
              </a:ext>
            </a:extLst>
          </p:cNvPr>
          <p:cNvSpPr/>
          <p:nvPr/>
        </p:nvSpPr>
        <p:spPr>
          <a:xfrm>
            <a:off x="2839307" y="3770084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5F2154C-15D5-4EA9-B99D-2199CD1D1149}"/>
              </a:ext>
            </a:extLst>
          </p:cNvPr>
          <p:cNvSpPr/>
          <p:nvPr/>
        </p:nvSpPr>
        <p:spPr>
          <a:xfrm>
            <a:off x="3379568" y="3766179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DE6827-D212-42DD-BE62-444DFA7A4BBC}"/>
              </a:ext>
            </a:extLst>
          </p:cNvPr>
          <p:cNvSpPr/>
          <p:nvPr/>
        </p:nvSpPr>
        <p:spPr>
          <a:xfrm>
            <a:off x="4465550" y="3769927"/>
            <a:ext cx="433887" cy="24130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E4E3D1-CC15-439D-944E-E7CBEF6EF0A5}"/>
              </a:ext>
            </a:extLst>
          </p:cNvPr>
          <p:cNvSpPr/>
          <p:nvPr/>
        </p:nvSpPr>
        <p:spPr>
          <a:xfrm>
            <a:off x="5006698" y="3769927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D5166C3-8EBE-4D14-912A-D98E6F35A997}"/>
              </a:ext>
            </a:extLst>
          </p:cNvPr>
          <p:cNvSpPr/>
          <p:nvPr/>
        </p:nvSpPr>
        <p:spPr>
          <a:xfrm>
            <a:off x="5550977" y="3769927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9F958B-DAE8-487A-B37F-91AB34948B56}"/>
              </a:ext>
            </a:extLst>
          </p:cNvPr>
          <p:cNvSpPr/>
          <p:nvPr/>
        </p:nvSpPr>
        <p:spPr>
          <a:xfrm>
            <a:off x="6094653" y="3769927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6117E7-D161-4B73-A70D-C2C7F3E5C918}"/>
              </a:ext>
            </a:extLst>
          </p:cNvPr>
          <p:cNvSpPr/>
          <p:nvPr/>
        </p:nvSpPr>
        <p:spPr>
          <a:xfrm>
            <a:off x="2291144" y="3587425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53BE988-90DE-486C-9D37-7CF1E65D6C76}"/>
              </a:ext>
            </a:extLst>
          </p:cNvPr>
          <p:cNvSpPr/>
          <p:nvPr/>
        </p:nvSpPr>
        <p:spPr>
          <a:xfrm>
            <a:off x="2843432" y="3587426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EBF3EEF-B82A-4A65-B25F-1748005EC6E1}"/>
              </a:ext>
            </a:extLst>
          </p:cNvPr>
          <p:cNvSpPr/>
          <p:nvPr/>
        </p:nvSpPr>
        <p:spPr>
          <a:xfrm>
            <a:off x="3378330" y="3593662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5FB7E1-414A-484F-BF28-3731D2A657FE}"/>
              </a:ext>
            </a:extLst>
          </p:cNvPr>
          <p:cNvSpPr/>
          <p:nvPr/>
        </p:nvSpPr>
        <p:spPr>
          <a:xfrm>
            <a:off x="3915944" y="3595207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DBA6D8D-7FF4-4D6C-AEC3-BE0F67984527}"/>
              </a:ext>
            </a:extLst>
          </p:cNvPr>
          <p:cNvSpPr/>
          <p:nvPr/>
        </p:nvSpPr>
        <p:spPr>
          <a:xfrm>
            <a:off x="4461524" y="3586471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6AF8140-1E0C-4E48-B97B-69F60135BFF1}"/>
              </a:ext>
            </a:extLst>
          </p:cNvPr>
          <p:cNvSpPr/>
          <p:nvPr/>
        </p:nvSpPr>
        <p:spPr>
          <a:xfrm>
            <a:off x="5006697" y="3586471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9238D78-722B-4450-B932-F7E4DD6108BC}"/>
              </a:ext>
            </a:extLst>
          </p:cNvPr>
          <p:cNvSpPr/>
          <p:nvPr/>
        </p:nvSpPr>
        <p:spPr>
          <a:xfrm>
            <a:off x="5550992" y="3587425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0DBD22C-1754-407A-9067-1059E6FE5612}"/>
              </a:ext>
            </a:extLst>
          </p:cNvPr>
          <p:cNvSpPr/>
          <p:nvPr/>
        </p:nvSpPr>
        <p:spPr>
          <a:xfrm>
            <a:off x="6085128" y="3586471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696903E-07C2-4A4E-BAB8-2E3830B41BA8}"/>
              </a:ext>
            </a:extLst>
          </p:cNvPr>
          <p:cNvSpPr/>
          <p:nvPr/>
        </p:nvSpPr>
        <p:spPr>
          <a:xfrm>
            <a:off x="3921276" y="3767194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B6A789-D20D-466A-8520-E6FEA6CA05BF}"/>
              </a:ext>
            </a:extLst>
          </p:cNvPr>
          <p:cNvSpPr/>
          <p:nvPr/>
        </p:nvSpPr>
        <p:spPr>
          <a:xfrm>
            <a:off x="1915896" y="3779967"/>
            <a:ext cx="311494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6EDF8D3-9F6A-4F91-A752-614A7F4547B8}"/>
              </a:ext>
            </a:extLst>
          </p:cNvPr>
          <p:cNvSpPr/>
          <p:nvPr/>
        </p:nvSpPr>
        <p:spPr>
          <a:xfrm>
            <a:off x="3378331" y="4172785"/>
            <a:ext cx="662258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j=2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A790282-A1DD-4A33-8830-51FC5415F0CE}"/>
              </a:ext>
            </a:extLst>
          </p:cNvPr>
          <p:cNvSpPr/>
          <p:nvPr/>
        </p:nvSpPr>
        <p:spPr>
          <a:xfrm>
            <a:off x="1357243" y="4457580"/>
            <a:ext cx="7076335" cy="1126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Cặp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hai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phần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tử</a:t>
            </a:r>
            <a:r>
              <a:rPr lang="en-US" sz="2100" dirty="0">
                <a:solidFill>
                  <a:schemeClr val="tx1"/>
                </a:solidFill>
              </a:rPr>
              <a:t> a[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] = 60 (</a:t>
            </a:r>
            <a:r>
              <a:rPr lang="en-US" sz="2100" dirty="0" err="1">
                <a:solidFill>
                  <a:schemeClr val="tx1"/>
                </a:solidFill>
              </a:rPr>
              <a:t>với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=1) </a:t>
            </a:r>
            <a:r>
              <a:rPr lang="en-US" sz="2100" dirty="0" err="1">
                <a:solidFill>
                  <a:schemeClr val="tx1"/>
                </a:solidFill>
              </a:rPr>
              <a:t>và</a:t>
            </a:r>
            <a:r>
              <a:rPr lang="en-US" sz="2100" dirty="0">
                <a:solidFill>
                  <a:schemeClr val="tx1"/>
                </a:solidFill>
              </a:rPr>
              <a:t> a[j] = 40 (</a:t>
            </a:r>
            <a:r>
              <a:rPr lang="en-US" sz="2100" dirty="0" err="1">
                <a:solidFill>
                  <a:schemeClr val="tx1"/>
                </a:solidFill>
              </a:rPr>
              <a:t>với</a:t>
            </a:r>
            <a:r>
              <a:rPr lang="en-US" sz="2100" dirty="0">
                <a:solidFill>
                  <a:schemeClr val="tx1"/>
                </a:solidFill>
              </a:rPr>
              <a:t> j=2): a[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]&gt;a[j]: </a:t>
            </a:r>
          </a:p>
          <a:p>
            <a:r>
              <a:rPr lang="en-US" sz="2100" dirty="0" err="1">
                <a:solidFill>
                  <a:schemeClr val="tx1"/>
                </a:solidFill>
              </a:rPr>
              <a:t>Hoán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vị</a:t>
            </a:r>
            <a:endParaRPr lang="en-US" sz="2100" dirty="0">
              <a:solidFill>
                <a:schemeClr val="tx1"/>
              </a:solidFill>
            </a:endParaRPr>
          </a:p>
          <a:p>
            <a:r>
              <a:rPr lang="en-US" sz="2100" dirty="0" err="1">
                <a:solidFill>
                  <a:schemeClr val="tx1"/>
                </a:solidFill>
              </a:rPr>
              <a:t>Kết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quả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sau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khi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hoán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vị</a:t>
            </a:r>
            <a:r>
              <a:rPr lang="en-US" sz="2100" dirty="0">
                <a:solidFill>
                  <a:schemeClr val="tx1"/>
                </a:solidFill>
              </a:rPr>
              <a:t> 60 </a:t>
            </a:r>
            <a:r>
              <a:rPr lang="en-US" sz="2100" dirty="0" err="1">
                <a:solidFill>
                  <a:schemeClr val="tx1"/>
                </a:solidFill>
              </a:rPr>
              <a:t>và</a:t>
            </a:r>
            <a:r>
              <a:rPr lang="en-US" sz="2100" dirty="0">
                <a:solidFill>
                  <a:schemeClr val="tx1"/>
                </a:solidFill>
              </a:rPr>
              <a:t> 40, đ</a:t>
            </a:r>
            <a:r>
              <a:rPr lang="vi-VN" sz="2100" dirty="0">
                <a:solidFill>
                  <a:schemeClr val="tx1"/>
                </a:solidFill>
              </a:rPr>
              <a:t>ư</a:t>
            </a:r>
            <a:r>
              <a:rPr lang="en-US" sz="2100" dirty="0" err="1">
                <a:solidFill>
                  <a:schemeClr val="tx1"/>
                </a:solidFill>
              </a:rPr>
              <a:t>ợc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danh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sách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sau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1E53B6B-519F-4DD8-BC32-5D28C2927AF9}"/>
              </a:ext>
            </a:extLst>
          </p:cNvPr>
          <p:cNvSpPr/>
          <p:nvPr/>
        </p:nvSpPr>
        <p:spPr>
          <a:xfrm>
            <a:off x="6416783" y="3616056"/>
            <a:ext cx="770452" cy="10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n -1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44B6CF6-D137-4F77-9AF1-9EEFEA2997DA}"/>
              </a:ext>
            </a:extLst>
          </p:cNvPr>
          <p:cNvSpPr/>
          <p:nvPr/>
        </p:nvSpPr>
        <p:spPr>
          <a:xfrm>
            <a:off x="2839354" y="4188451"/>
            <a:ext cx="662259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D663EE38-F21F-4D9E-BF22-03A83D81E498}"/>
              </a:ext>
            </a:extLst>
          </p:cNvPr>
          <p:cNvCxnSpPr>
            <a:cxnSpLocks/>
            <a:stCxn id="71" idx="2"/>
            <a:endCxn id="70" idx="2"/>
          </p:cNvCxnSpPr>
          <p:nvPr/>
        </p:nvCxnSpPr>
        <p:spPr>
          <a:xfrm rot="5400000">
            <a:off x="3324429" y="3739303"/>
            <a:ext cx="3905" cy="540261"/>
          </a:xfrm>
          <a:prstGeom prst="bentConnector3">
            <a:avLst>
              <a:gd name="adj1" fmla="val 4490244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B9D1C1-0C17-4A0F-BF93-887333699869}"/>
              </a:ext>
            </a:extLst>
          </p:cNvPr>
          <p:cNvCxnSpPr>
            <a:cxnSpLocks/>
          </p:cNvCxnSpPr>
          <p:nvPr/>
        </p:nvCxnSpPr>
        <p:spPr>
          <a:xfrm>
            <a:off x="1357243" y="3430227"/>
            <a:ext cx="683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553025E-632B-4498-93B9-2B923669DFA1}"/>
              </a:ext>
            </a:extLst>
          </p:cNvPr>
          <p:cNvSpPr/>
          <p:nvPr/>
        </p:nvSpPr>
        <p:spPr>
          <a:xfrm>
            <a:off x="2186785" y="5778340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1D31E27-A91F-4FCB-8C88-F73D26E48117}"/>
              </a:ext>
            </a:extLst>
          </p:cNvPr>
          <p:cNvSpPr/>
          <p:nvPr/>
        </p:nvSpPr>
        <p:spPr>
          <a:xfrm>
            <a:off x="2735892" y="5778498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A4C481D-4D17-402E-AE95-D69704F49732}"/>
              </a:ext>
            </a:extLst>
          </p:cNvPr>
          <p:cNvSpPr/>
          <p:nvPr/>
        </p:nvSpPr>
        <p:spPr>
          <a:xfrm>
            <a:off x="3276153" y="5774593"/>
            <a:ext cx="433887" cy="241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993B50B-2CF5-4899-8A78-05FF80781367}"/>
              </a:ext>
            </a:extLst>
          </p:cNvPr>
          <p:cNvSpPr/>
          <p:nvPr/>
        </p:nvSpPr>
        <p:spPr>
          <a:xfrm>
            <a:off x="4362135" y="5778340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5991FFE-BF66-4227-BE99-908DD5977475}"/>
              </a:ext>
            </a:extLst>
          </p:cNvPr>
          <p:cNvSpPr/>
          <p:nvPr/>
        </p:nvSpPr>
        <p:spPr>
          <a:xfrm>
            <a:off x="4903283" y="5778340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7BE2EB6-B597-4BDD-BA21-577AC2E04821}"/>
              </a:ext>
            </a:extLst>
          </p:cNvPr>
          <p:cNvSpPr/>
          <p:nvPr/>
        </p:nvSpPr>
        <p:spPr>
          <a:xfrm>
            <a:off x="5447562" y="5778340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CBEF851-37D6-4F48-854D-D3E64561C240}"/>
              </a:ext>
            </a:extLst>
          </p:cNvPr>
          <p:cNvSpPr/>
          <p:nvPr/>
        </p:nvSpPr>
        <p:spPr>
          <a:xfrm>
            <a:off x="5991239" y="5778340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3A0F301-BE54-4D07-BAD9-9A339587AB44}"/>
              </a:ext>
            </a:extLst>
          </p:cNvPr>
          <p:cNvSpPr/>
          <p:nvPr/>
        </p:nvSpPr>
        <p:spPr>
          <a:xfrm>
            <a:off x="2187730" y="5595839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1AD1755-90F8-43B4-85DF-A754809CFB8F}"/>
              </a:ext>
            </a:extLst>
          </p:cNvPr>
          <p:cNvSpPr/>
          <p:nvPr/>
        </p:nvSpPr>
        <p:spPr>
          <a:xfrm>
            <a:off x="2740017" y="5595840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0CD0764-4448-4530-93AF-BCA14F42A995}"/>
              </a:ext>
            </a:extLst>
          </p:cNvPr>
          <p:cNvSpPr/>
          <p:nvPr/>
        </p:nvSpPr>
        <p:spPr>
          <a:xfrm>
            <a:off x="3274916" y="5602076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506CBA9-5945-4FBD-881B-ACED8AA5BF43}"/>
              </a:ext>
            </a:extLst>
          </p:cNvPr>
          <p:cNvSpPr/>
          <p:nvPr/>
        </p:nvSpPr>
        <p:spPr>
          <a:xfrm>
            <a:off x="3812530" y="5603621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8647E8-B31B-441B-ACF6-5BE3229EE02E}"/>
              </a:ext>
            </a:extLst>
          </p:cNvPr>
          <p:cNvSpPr/>
          <p:nvPr/>
        </p:nvSpPr>
        <p:spPr>
          <a:xfrm>
            <a:off x="4358109" y="5594885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142C13A-49E3-42CA-83A1-AE176E676FB2}"/>
              </a:ext>
            </a:extLst>
          </p:cNvPr>
          <p:cNvSpPr/>
          <p:nvPr/>
        </p:nvSpPr>
        <p:spPr>
          <a:xfrm>
            <a:off x="4903283" y="5594885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7B2351B-EABA-4C8F-BB92-E52D66F7028B}"/>
              </a:ext>
            </a:extLst>
          </p:cNvPr>
          <p:cNvSpPr/>
          <p:nvPr/>
        </p:nvSpPr>
        <p:spPr>
          <a:xfrm>
            <a:off x="5447578" y="5595839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ABD441F-744C-4DD1-B168-17D3E6C352D2}"/>
              </a:ext>
            </a:extLst>
          </p:cNvPr>
          <p:cNvSpPr/>
          <p:nvPr/>
        </p:nvSpPr>
        <p:spPr>
          <a:xfrm>
            <a:off x="5981714" y="5594885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2E78989-8E5E-4197-9522-161DD3FB29F9}"/>
              </a:ext>
            </a:extLst>
          </p:cNvPr>
          <p:cNvSpPr/>
          <p:nvPr/>
        </p:nvSpPr>
        <p:spPr>
          <a:xfrm>
            <a:off x="3817862" y="5775608"/>
            <a:ext cx="433887" cy="24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2A776CF-8159-47E2-AB8C-3D201E90ABFE}"/>
              </a:ext>
            </a:extLst>
          </p:cNvPr>
          <p:cNvSpPr/>
          <p:nvPr/>
        </p:nvSpPr>
        <p:spPr>
          <a:xfrm>
            <a:off x="1812482" y="5788381"/>
            <a:ext cx="311494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9A01FD-79CE-4FF0-BFFD-D3441A4A6BA8}"/>
              </a:ext>
            </a:extLst>
          </p:cNvPr>
          <p:cNvSpPr/>
          <p:nvPr/>
        </p:nvSpPr>
        <p:spPr>
          <a:xfrm>
            <a:off x="6313368" y="5624470"/>
            <a:ext cx="770452" cy="10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n -1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66E462-1C3A-4BE0-BC2F-1C79045D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53</a:t>
            </a:fld>
            <a:endParaRPr lang="en-US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5CF44B26-48AB-4ABF-9DD2-D6DDF44EB1DB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ĐỔI CHỖ TRỰC TIẾP– INTERCHANGE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96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9A790282-A1DD-4A33-8830-51FC5415F0CE}"/>
              </a:ext>
            </a:extLst>
          </p:cNvPr>
          <p:cNvSpPr/>
          <p:nvPr/>
        </p:nvSpPr>
        <p:spPr>
          <a:xfrm>
            <a:off x="1271518" y="1699141"/>
            <a:ext cx="7076335" cy="1126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</a:rPr>
              <a:t>Lặp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lại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các</a:t>
            </a:r>
            <a:r>
              <a:rPr lang="en-US" sz="2100" dirty="0">
                <a:solidFill>
                  <a:schemeClr val="tx1"/>
                </a:solidFill>
              </a:rPr>
              <a:t> b</a:t>
            </a:r>
            <a:r>
              <a:rPr lang="vi-VN" sz="2100" dirty="0">
                <a:solidFill>
                  <a:schemeClr val="tx1"/>
                </a:solidFill>
              </a:rPr>
              <a:t>ư</a:t>
            </a:r>
            <a:r>
              <a:rPr lang="en-US" sz="2100" dirty="0" err="1">
                <a:solidFill>
                  <a:schemeClr val="tx1"/>
                </a:solidFill>
              </a:rPr>
              <a:t>ớc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trên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cho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=1, j </a:t>
            </a:r>
            <a:r>
              <a:rPr lang="en-US" sz="2100" dirty="0" err="1">
                <a:solidFill>
                  <a:schemeClr val="tx1"/>
                </a:solidFill>
              </a:rPr>
              <a:t>đi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từ</a:t>
            </a:r>
            <a:r>
              <a:rPr lang="en-US" sz="2100" dirty="0">
                <a:solidFill>
                  <a:schemeClr val="tx1"/>
                </a:solidFill>
              </a:rPr>
              <a:t> 2 </a:t>
            </a:r>
            <a:r>
              <a:rPr lang="en-US" sz="2100" dirty="0" err="1">
                <a:solidFill>
                  <a:schemeClr val="tx1"/>
                </a:solidFill>
              </a:rPr>
              <a:t>đến</a:t>
            </a:r>
            <a:r>
              <a:rPr lang="en-US" sz="2100" dirty="0">
                <a:solidFill>
                  <a:schemeClr val="tx1"/>
                </a:solidFill>
              </a:rPr>
              <a:t> 7. </a:t>
            </a:r>
            <a:r>
              <a:rPr lang="en-US" sz="2100" dirty="0" err="1">
                <a:solidFill>
                  <a:schemeClr val="tx1"/>
                </a:solidFill>
              </a:rPr>
              <a:t>Và</a:t>
            </a:r>
            <a:r>
              <a:rPr lang="en-US" sz="2100" dirty="0">
                <a:solidFill>
                  <a:schemeClr val="tx1"/>
                </a:solidFill>
              </a:rPr>
              <a:t> t</a:t>
            </a:r>
            <a:r>
              <a:rPr lang="vi-VN" sz="2100" dirty="0">
                <a:solidFill>
                  <a:schemeClr val="tx1"/>
                </a:solidFill>
              </a:rPr>
              <a:t>ư</a:t>
            </a:r>
            <a:r>
              <a:rPr lang="en-US" sz="2100" dirty="0" err="1">
                <a:solidFill>
                  <a:schemeClr val="tx1"/>
                </a:solidFill>
              </a:rPr>
              <a:t>ơng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tự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cho</a:t>
            </a:r>
            <a:r>
              <a:rPr lang="en-US" sz="2100" dirty="0">
                <a:solidFill>
                  <a:schemeClr val="tx1"/>
                </a:solidFill>
              </a:rPr>
              <a:t> tr</a:t>
            </a:r>
            <a:r>
              <a:rPr lang="vi-VN" sz="2100" dirty="0">
                <a:solidFill>
                  <a:schemeClr val="tx1"/>
                </a:solidFill>
              </a:rPr>
              <a:t>ư</a:t>
            </a:r>
            <a:r>
              <a:rPr lang="en-US" sz="2100" dirty="0" err="1">
                <a:solidFill>
                  <a:schemeClr val="tx1"/>
                </a:solidFill>
              </a:rPr>
              <a:t>ờng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hợp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 = 2,3,4,5,6</a:t>
            </a:r>
          </a:p>
          <a:p>
            <a:r>
              <a:rPr lang="en-US" sz="2100" dirty="0">
                <a:solidFill>
                  <a:schemeClr val="tx1"/>
                </a:solidFill>
              </a:rPr>
              <a:t>Ta đ</a:t>
            </a:r>
            <a:r>
              <a:rPr lang="vi-VN" sz="2100" dirty="0">
                <a:solidFill>
                  <a:schemeClr val="tx1"/>
                </a:solidFill>
              </a:rPr>
              <a:t>ư</a:t>
            </a:r>
            <a:r>
              <a:rPr lang="en-US" sz="2100" dirty="0" err="1">
                <a:solidFill>
                  <a:schemeClr val="tx1"/>
                </a:solidFill>
              </a:rPr>
              <a:t>ợc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dãy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xếp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thứu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tự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tăng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dần</a:t>
            </a:r>
            <a:r>
              <a:rPr lang="en-US" sz="21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553025E-632B-4498-93B9-2B923669DFA1}"/>
              </a:ext>
            </a:extLst>
          </p:cNvPr>
          <p:cNvSpPr/>
          <p:nvPr/>
        </p:nvSpPr>
        <p:spPr>
          <a:xfrm>
            <a:off x="2101060" y="3436282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1D31E27-A91F-4FCB-8C88-F73D26E48117}"/>
              </a:ext>
            </a:extLst>
          </p:cNvPr>
          <p:cNvSpPr/>
          <p:nvPr/>
        </p:nvSpPr>
        <p:spPr>
          <a:xfrm>
            <a:off x="2650167" y="3436439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A4C481D-4D17-402E-AE95-D69704F49732}"/>
              </a:ext>
            </a:extLst>
          </p:cNvPr>
          <p:cNvSpPr/>
          <p:nvPr/>
        </p:nvSpPr>
        <p:spPr>
          <a:xfrm>
            <a:off x="3190428" y="3432534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993B50B-2CF5-4899-8A78-05FF80781367}"/>
              </a:ext>
            </a:extLst>
          </p:cNvPr>
          <p:cNvSpPr/>
          <p:nvPr/>
        </p:nvSpPr>
        <p:spPr>
          <a:xfrm>
            <a:off x="4276410" y="3436282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5991FFE-BF66-4227-BE99-908DD5977475}"/>
              </a:ext>
            </a:extLst>
          </p:cNvPr>
          <p:cNvSpPr/>
          <p:nvPr/>
        </p:nvSpPr>
        <p:spPr>
          <a:xfrm>
            <a:off x="4817558" y="3436282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7BE2EB6-B597-4BDD-BA21-577AC2E04821}"/>
              </a:ext>
            </a:extLst>
          </p:cNvPr>
          <p:cNvSpPr/>
          <p:nvPr/>
        </p:nvSpPr>
        <p:spPr>
          <a:xfrm>
            <a:off x="5361837" y="3436282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CBEF851-37D6-4F48-854D-D3E64561C240}"/>
              </a:ext>
            </a:extLst>
          </p:cNvPr>
          <p:cNvSpPr/>
          <p:nvPr/>
        </p:nvSpPr>
        <p:spPr>
          <a:xfrm>
            <a:off x="5905514" y="3436282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3A0F301-BE54-4D07-BAD9-9A339587AB44}"/>
              </a:ext>
            </a:extLst>
          </p:cNvPr>
          <p:cNvSpPr/>
          <p:nvPr/>
        </p:nvSpPr>
        <p:spPr>
          <a:xfrm>
            <a:off x="2102005" y="3253781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1AD1755-90F8-43B4-85DF-A754809CFB8F}"/>
              </a:ext>
            </a:extLst>
          </p:cNvPr>
          <p:cNvSpPr/>
          <p:nvPr/>
        </p:nvSpPr>
        <p:spPr>
          <a:xfrm>
            <a:off x="2654292" y="3253781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0CD0764-4448-4530-93AF-BCA14F42A995}"/>
              </a:ext>
            </a:extLst>
          </p:cNvPr>
          <p:cNvSpPr/>
          <p:nvPr/>
        </p:nvSpPr>
        <p:spPr>
          <a:xfrm>
            <a:off x="3189191" y="3260018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506CBA9-5945-4FBD-881B-ACED8AA5BF43}"/>
              </a:ext>
            </a:extLst>
          </p:cNvPr>
          <p:cNvSpPr/>
          <p:nvPr/>
        </p:nvSpPr>
        <p:spPr>
          <a:xfrm>
            <a:off x="3726805" y="3261563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8647E8-B31B-441B-ACF6-5BE3229EE02E}"/>
              </a:ext>
            </a:extLst>
          </p:cNvPr>
          <p:cNvSpPr/>
          <p:nvPr/>
        </p:nvSpPr>
        <p:spPr>
          <a:xfrm>
            <a:off x="4272384" y="3252827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142C13A-49E3-42CA-83A1-AE176E676FB2}"/>
              </a:ext>
            </a:extLst>
          </p:cNvPr>
          <p:cNvSpPr/>
          <p:nvPr/>
        </p:nvSpPr>
        <p:spPr>
          <a:xfrm>
            <a:off x="4817558" y="3252827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7B2351B-EABA-4C8F-BB92-E52D66F7028B}"/>
              </a:ext>
            </a:extLst>
          </p:cNvPr>
          <p:cNvSpPr/>
          <p:nvPr/>
        </p:nvSpPr>
        <p:spPr>
          <a:xfrm>
            <a:off x="5361853" y="3253781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ABD441F-744C-4DD1-B168-17D3E6C352D2}"/>
              </a:ext>
            </a:extLst>
          </p:cNvPr>
          <p:cNvSpPr/>
          <p:nvPr/>
        </p:nvSpPr>
        <p:spPr>
          <a:xfrm>
            <a:off x="5895989" y="3252827"/>
            <a:ext cx="433887" cy="12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2E78989-8E5E-4197-9522-161DD3FB29F9}"/>
              </a:ext>
            </a:extLst>
          </p:cNvPr>
          <p:cNvSpPr/>
          <p:nvPr/>
        </p:nvSpPr>
        <p:spPr>
          <a:xfrm>
            <a:off x="3732137" y="3433550"/>
            <a:ext cx="433887" cy="24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2A776CF-8159-47E2-AB8C-3D201E90ABFE}"/>
              </a:ext>
            </a:extLst>
          </p:cNvPr>
          <p:cNvSpPr/>
          <p:nvPr/>
        </p:nvSpPr>
        <p:spPr>
          <a:xfrm>
            <a:off x="1726757" y="3446323"/>
            <a:ext cx="311494" cy="187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9A01FD-79CE-4FF0-BFFD-D3441A4A6BA8}"/>
              </a:ext>
            </a:extLst>
          </p:cNvPr>
          <p:cNvSpPr/>
          <p:nvPr/>
        </p:nvSpPr>
        <p:spPr>
          <a:xfrm>
            <a:off x="6227643" y="3282411"/>
            <a:ext cx="770452" cy="108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n -1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3C4521-8BF7-4802-8BB6-D854C190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54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08422D7-3016-4F76-9C87-64B0952EB7F5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ĐỔI CHỖ TRỰC TIẾP– INTERCHANGE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19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8087" y="3834025"/>
            <a:ext cx="3803799" cy="73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80310" y="2442415"/>
            <a:ext cx="7327232" cy="322094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solidFill>
                  <a:srgbClr val="0070C0"/>
                </a:solidFill>
              </a:rPr>
              <a:t>void</a:t>
            </a:r>
            <a:r>
              <a:rPr lang="en-US" sz="2100" dirty="0"/>
              <a:t> </a:t>
            </a:r>
            <a:r>
              <a:rPr lang="en-US" sz="2100" dirty="0" err="1">
                <a:solidFill>
                  <a:srgbClr val="FF0000"/>
                </a:solidFill>
              </a:rPr>
              <a:t>InterchangeSort</a:t>
            </a:r>
            <a:r>
              <a:rPr lang="en-US" sz="2100" dirty="0"/>
              <a:t>(</a:t>
            </a:r>
            <a:r>
              <a:rPr lang="en-US" sz="2100" dirty="0">
                <a:solidFill>
                  <a:srgbClr val="0070C0"/>
                </a:solidFill>
              </a:rPr>
              <a:t>int</a:t>
            </a:r>
            <a:r>
              <a:rPr lang="en-US" sz="2100" dirty="0"/>
              <a:t> []a, </a:t>
            </a:r>
            <a:r>
              <a:rPr lang="en-US" sz="2100" dirty="0">
                <a:solidFill>
                  <a:srgbClr val="0070C0"/>
                </a:solidFill>
              </a:rPr>
              <a:t>int</a:t>
            </a:r>
            <a:r>
              <a:rPr lang="en-US" sz="2100" dirty="0"/>
              <a:t> n)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0070C0"/>
                </a:solidFill>
              </a:rPr>
              <a:t>for</a:t>
            </a:r>
            <a:r>
              <a:rPr lang="en-US" sz="2100" dirty="0"/>
              <a:t>(</a:t>
            </a:r>
            <a:r>
              <a:rPr lang="en-US" sz="2100" dirty="0">
                <a:solidFill>
                  <a:srgbClr val="0070C0"/>
                </a:solidFill>
              </a:rPr>
              <a:t>int </a:t>
            </a:r>
            <a:r>
              <a:rPr lang="en-US" sz="2100" dirty="0" err="1"/>
              <a:t>i</a:t>
            </a:r>
            <a:r>
              <a:rPr lang="en-US" sz="2100" dirty="0"/>
              <a:t>=0; </a:t>
            </a:r>
            <a:r>
              <a:rPr lang="en-US" sz="2100" dirty="0" err="1"/>
              <a:t>i</a:t>
            </a:r>
            <a:r>
              <a:rPr lang="en-US" sz="2100" dirty="0"/>
              <a:t>&lt;n-1; </a:t>
            </a:r>
            <a:r>
              <a:rPr lang="en-US" sz="2100" dirty="0" err="1"/>
              <a:t>i</a:t>
            </a:r>
            <a:r>
              <a:rPr lang="en-US" sz="2100" dirty="0"/>
              <a:t>++)</a:t>
            </a:r>
          </a:p>
          <a:p>
            <a:pPr marL="342900" lvl="1" indent="0">
              <a:buNone/>
            </a:pPr>
            <a:r>
              <a:rPr lang="en-US" sz="2100" dirty="0"/>
              <a:t>	</a:t>
            </a:r>
            <a:r>
              <a:rPr lang="en-US" sz="2100" dirty="0">
                <a:solidFill>
                  <a:srgbClr val="0070C0"/>
                </a:solidFill>
              </a:rPr>
              <a:t>for</a:t>
            </a:r>
            <a:r>
              <a:rPr lang="en-US" sz="2100" dirty="0"/>
              <a:t> (</a:t>
            </a:r>
            <a:r>
              <a:rPr lang="en-US" sz="2100" dirty="0">
                <a:solidFill>
                  <a:srgbClr val="0070C0"/>
                </a:solidFill>
              </a:rPr>
              <a:t>int </a:t>
            </a:r>
            <a:r>
              <a:rPr lang="en-US" sz="2100" dirty="0"/>
              <a:t>j=i+1;j&lt;</a:t>
            </a:r>
            <a:r>
              <a:rPr lang="en-US" sz="2100" dirty="0" err="1"/>
              <a:t>n;j</a:t>
            </a:r>
            <a:r>
              <a:rPr lang="en-US" sz="2100" dirty="0"/>
              <a:t>++)</a:t>
            </a:r>
          </a:p>
          <a:p>
            <a:pPr marL="342900" lvl="1" indent="0">
              <a:buNone/>
            </a:pPr>
            <a:r>
              <a:rPr lang="en-US" sz="2100" dirty="0"/>
              <a:t>		</a:t>
            </a:r>
            <a:r>
              <a:rPr lang="en-US" sz="2100" dirty="0">
                <a:solidFill>
                  <a:srgbClr val="0070C0"/>
                </a:solidFill>
              </a:rPr>
              <a:t>if</a:t>
            </a:r>
            <a:r>
              <a:rPr lang="en-US" sz="2100" dirty="0"/>
              <a:t> (a[</a:t>
            </a:r>
            <a:r>
              <a:rPr lang="en-US" sz="2100" dirty="0" err="1"/>
              <a:t>i</a:t>
            </a:r>
            <a:r>
              <a:rPr lang="en-US" sz="2100" dirty="0"/>
              <a:t>]&gt;a[j])</a:t>
            </a:r>
          </a:p>
          <a:p>
            <a:pPr marL="342900" lvl="1" indent="0">
              <a:buNone/>
            </a:pPr>
            <a:r>
              <a:rPr lang="en-US" sz="2100" dirty="0"/>
              <a:t>			s</a:t>
            </a:r>
            <a:r>
              <a:rPr lang="en-US" sz="2100" dirty="0">
                <a:solidFill>
                  <a:srgbClr val="C00000"/>
                </a:solidFill>
              </a:rPr>
              <a:t>wap</a:t>
            </a:r>
            <a:r>
              <a:rPr lang="en-US" sz="2100" dirty="0"/>
              <a:t>(a[</a:t>
            </a:r>
            <a:r>
              <a:rPr lang="en-US" sz="2100" dirty="0" err="1"/>
              <a:t>i</a:t>
            </a:r>
            <a:r>
              <a:rPr lang="en-US" sz="2100" dirty="0"/>
              <a:t>], a[j]); </a:t>
            </a:r>
            <a:r>
              <a:rPr lang="en-US" sz="1500" i="1" dirty="0"/>
              <a:t>// </a:t>
            </a:r>
            <a:r>
              <a:rPr lang="en-US" sz="1500" i="1" dirty="0" err="1"/>
              <a:t>đổi</a:t>
            </a:r>
            <a:r>
              <a:rPr lang="en-US" sz="1500" i="1" dirty="0"/>
              <a:t> </a:t>
            </a:r>
            <a:r>
              <a:rPr lang="en-US" sz="1500" i="1" dirty="0" err="1"/>
              <a:t>chỗ</a:t>
            </a:r>
            <a:r>
              <a:rPr lang="en-US" sz="1500" i="1" dirty="0"/>
              <a:t>  a[</a:t>
            </a:r>
            <a:r>
              <a:rPr lang="en-US" sz="1500" i="1" dirty="0" err="1"/>
              <a:t>i</a:t>
            </a:r>
            <a:r>
              <a:rPr lang="en-US" sz="1500" i="1" dirty="0"/>
              <a:t>] </a:t>
            </a:r>
            <a:r>
              <a:rPr lang="en-US" sz="1500" i="1" dirty="0" err="1"/>
              <a:t>và</a:t>
            </a:r>
            <a:r>
              <a:rPr lang="en-US" sz="1500" i="1" dirty="0"/>
              <a:t> a[j]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8042" y="1329955"/>
            <a:ext cx="7531769" cy="99417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CH</a:t>
            </a:r>
            <a:r>
              <a:rPr lang="vi-VN" b="1" dirty="0">
                <a:ln/>
                <a:solidFill>
                  <a:schemeClr val="accent4"/>
                </a:solidFill>
              </a:rPr>
              <a:t>Ư</a:t>
            </a:r>
            <a:r>
              <a:rPr lang="en-US" b="1" dirty="0">
                <a:ln/>
                <a:solidFill>
                  <a:schemeClr val="accent4"/>
                </a:solidFill>
              </a:rPr>
              <a:t>ƠNG TRÌNH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1C6643-E255-4F91-9439-A825C2FC2FFF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ĐỔI CHỖ TRỰC TIẾP– INTERCHANGE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383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28649" y="2373410"/>
              <a:ext cx="7661109" cy="23298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37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537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53703">
                      <a:extLst>
                        <a:ext uri="{9D8B030D-6E8A-4147-A177-3AD203B41FA5}">
                          <a16:colId xmlns:a16="http://schemas.microsoft.com/office/drawing/2014/main" val="413362149"/>
                        </a:ext>
                      </a:extLst>
                    </a:gridCol>
                  </a:tblGrid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TRƯỜNG</a:t>
                          </a:r>
                          <a:r>
                            <a:rPr lang="en-US" sz="2700" b="1" baseline="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 HỢP</a:t>
                          </a:r>
                          <a:endParaRPr lang="en-US" sz="2700" b="1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 marL="68580" marR="68580" marT="34290" marB="3429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SỐ LẦN SO SÁNH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SỐ LẦN HOÁN VỊ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Tốt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Xấu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7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28649" y="2373410"/>
              <a:ext cx="7661109" cy="23298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37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537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53703">
                      <a:extLst>
                        <a:ext uri="{9D8B030D-6E8A-4147-A177-3AD203B41FA5}">
                          <a16:colId xmlns:a16="http://schemas.microsoft.com/office/drawing/2014/main" val="413362149"/>
                        </a:ext>
                      </a:extLst>
                    </a:gridCol>
                  </a:tblGrid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TRƯỜNG</a:t>
                          </a:r>
                          <a:r>
                            <a:rPr lang="en-US" sz="2700" b="1" baseline="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 HỢP</a:t>
                          </a:r>
                          <a:endParaRPr lang="en-US" sz="2700" b="1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 marL="68580" marR="68580" marT="34290" marB="3429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SỐ LẦN SO SÁNH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SỐ LẦN HOÁN VỊ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Tốt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100239" t="-101575" r="-100477" b="-103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Xấu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100239" t="-200000" r="-100477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200239" t="-200000" r="-477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5853" y="1383249"/>
            <a:ext cx="7886700" cy="737311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ĐỘ PHỨC TẠP CỦA THUẬT TOÁN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56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45B87-60F0-4679-B6CF-020DE0890685}"/>
              </a:ext>
            </a:extLst>
          </p:cNvPr>
          <p:cNvSpPr/>
          <p:nvPr/>
        </p:nvSpPr>
        <p:spPr>
          <a:xfrm>
            <a:off x="2494189" y="4956159"/>
            <a:ext cx="4461782" cy="805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Độ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phức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tạp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thuật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toán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b="1" dirty="0">
                <a:solidFill>
                  <a:schemeClr val="tx1"/>
                </a:solidFill>
              </a:rPr>
              <a:t>O(n</a:t>
            </a:r>
            <a:r>
              <a:rPr lang="en-US" sz="2400" b="1" baseline="30000" dirty="0">
                <a:solidFill>
                  <a:schemeClr val="tx1"/>
                </a:solidFill>
              </a:rPr>
              <a:t>2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29C933-454F-4E7C-BD77-FE95AAA499A3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ĐỔI CHỖ TRỰC TIẾP– INTERCHANGE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1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729C933-454F-4E7C-BD77-FE95AAA499A3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PHÂN HOẠCH – QUICK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7254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683" y="1641180"/>
            <a:ext cx="6188567" cy="99417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Ý TƯỞNG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8683" y="2751051"/>
            <a:ext cx="8075210" cy="8943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sz="1950" dirty="0"/>
              <a:t> </a:t>
            </a:r>
            <a:r>
              <a:rPr lang="en-US" sz="1950" dirty="0" err="1"/>
              <a:t>Với</a:t>
            </a:r>
            <a:r>
              <a:rPr lang="en-US" sz="1950" dirty="0"/>
              <a:t> </a:t>
            </a:r>
            <a:r>
              <a:rPr lang="en-US" sz="1950" dirty="0" err="1"/>
              <a:t>một</a:t>
            </a:r>
            <a:r>
              <a:rPr lang="en-US" sz="1950" dirty="0"/>
              <a:t> </a:t>
            </a:r>
            <a:r>
              <a:rPr lang="en-US" sz="1950" dirty="0" err="1"/>
              <a:t>danh</a:t>
            </a:r>
            <a:r>
              <a:rPr lang="en-US" sz="1950" dirty="0"/>
              <a:t> </a:t>
            </a:r>
            <a:r>
              <a:rPr lang="en-US" sz="1950" dirty="0" err="1"/>
              <a:t>sách</a:t>
            </a:r>
            <a:r>
              <a:rPr lang="en-US" sz="1950" dirty="0"/>
              <a:t> </a:t>
            </a:r>
            <a:r>
              <a:rPr lang="en-US" sz="1950" dirty="0" err="1"/>
              <a:t>đặc</a:t>
            </a:r>
            <a:r>
              <a:rPr lang="en-US" sz="1950" dirty="0"/>
              <a:t> a[], </a:t>
            </a:r>
            <a:r>
              <a:rPr lang="en-US" sz="1950" dirty="0" err="1"/>
              <a:t>có</a:t>
            </a:r>
            <a:r>
              <a:rPr lang="en-US" sz="1950" dirty="0"/>
              <a:t> n </a:t>
            </a:r>
            <a:r>
              <a:rPr lang="en-US" sz="1950" dirty="0" err="1"/>
              <a:t>phần</a:t>
            </a:r>
            <a:r>
              <a:rPr lang="en-US" sz="1950" dirty="0"/>
              <a:t> </a:t>
            </a:r>
            <a:r>
              <a:rPr lang="en-US" sz="1950" dirty="0" err="1"/>
              <a:t>tử</a:t>
            </a:r>
            <a:r>
              <a:rPr lang="en-US" sz="1950" dirty="0"/>
              <a:t> </a:t>
            </a:r>
            <a:r>
              <a:rPr lang="en-US" sz="1950" dirty="0" err="1"/>
              <a:t>từ</a:t>
            </a:r>
            <a:r>
              <a:rPr lang="en-US" sz="1950" dirty="0"/>
              <a:t> a[0] </a:t>
            </a:r>
            <a:r>
              <a:rPr lang="en-US" sz="1950" dirty="0" err="1"/>
              <a:t>đến</a:t>
            </a:r>
            <a:r>
              <a:rPr lang="en-US" sz="1950" dirty="0"/>
              <a:t> a[n-1] </a:t>
            </a:r>
            <a:r>
              <a:rPr lang="en-US" sz="1950" dirty="0" err="1"/>
              <a:t>như</a:t>
            </a:r>
            <a:r>
              <a:rPr lang="en-US" sz="1950" dirty="0"/>
              <a:t> </a:t>
            </a:r>
            <a:r>
              <a:rPr lang="en-US" sz="1950" dirty="0" err="1"/>
              <a:t>sau</a:t>
            </a:r>
            <a:r>
              <a:rPr lang="en-US" sz="1950" dirty="0"/>
              <a:t>: a[0], a[1], a[2], a[3], …, a[n-1]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endParaRPr lang="en-US" sz="1950" dirty="0"/>
          </a:p>
        </p:txBody>
      </p:sp>
      <p:sp>
        <p:nvSpPr>
          <p:cNvPr id="7" name="Rectangle 6"/>
          <p:cNvSpPr/>
          <p:nvPr/>
        </p:nvSpPr>
        <p:spPr>
          <a:xfrm>
            <a:off x="2484630" y="4083678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8" name="Rectangle 7"/>
          <p:cNvSpPr/>
          <p:nvPr/>
        </p:nvSpPr>
        <p:spPr>
          <a:xfrm>
            <a:off x="1666235" y="4083678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9" name="Rectangle 8"/>
          <p:cNvSpPr/>
          <p:nvPr/>
        </p:nvSpPr>
        <p:spPr>
          <a:xfrm>
            <a:off x="3281103" y="407898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34090" y="408124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97812" y="407898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78890" y="407898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12215" y="4078986"/>
            <a:ext cx="1266904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a[n-1]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47464" y="4613115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29069" y="4613115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43937" y="4608423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96924" y="4610681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0646" y="4608423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05101" y="4608423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78600" y="4608423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n-1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41061" y="4055240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Phần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tử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3306" y="4632169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Vị trí: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58</a:t>
            </a:fld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DA4F2E7-8198-4EF1-96DE-8F09A07664AA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PHÂN HOẠCH – QUICK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1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35" grpId="0"/>
      <p:bldP spid="3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38244" y="2309471"/>
            <a:ext cx="8075210" cy="8943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 err="1"/>
              <a:t>Phân</a:t>
            </a:r>
            <a:r>
              <a:rPr lang="en-US" sz="1950" dirty="0"/>
              <a:t> </a:t>
            </a:r>
            <a:r>
              <a:rPr lang="en-US" sz="1950" dirty="0" err="1"/>
              <a:t>hoạch</a:t>
            </a:r>
            <a:r>
              <a:rPr lang="en-US" sz="1950" dirty="0"/>
              <a:t> </a:t>
            </a:r>
            <a:r>
              <a:rPr lang="en-US" sz="1950" dirty="0" err="1"/>
              <a:t>các</a:t>
            </a:r>
            <a:r>
              <a:rPr lang="en-US" sz="1950" dirty="0"/>
              <a:t> </a:t>
            </a:r>
            <a:r>
              <a:rPr lang="en-US" sz="1950" dirty="0" err="1"/>
              <a:t>phần</a:t>
            </a:r>
            <a:r>
              <a:rPr lang="en-US" sz="1950" dirty="0"/>
              <a:t> </a:t>
            </a:r>
            <a:r>
              <a:rPr lang="en-US" sz="1950" dirty="0" err="1"/>
              <a:t>tử</a:t>
            </a:r>
            <a:r>
              <a:rPr lang="en-US" sz="1950" dirty="0"/>
              <a:t> </a:t>
            </a:r>
            <a:r>
              <a:rPr lang="en-US" sz="1950" dirty="0" err="1"/>
              <a:t>trong</a:t>
            </a:r>
            <a:r>
              <a:rPr lang="en-US" sz="1950" dirty="0"/>
              <a:t> </a:t>
            </a:r>
            <a:r>
              <a:rPr lang="en-US" sz="1950" dirty="0" err="1"/>
              <a:t>danh</a:t>
            </a:r>
            <a:r>
              <a:rPr lang="en-US" sz="1950" dirty="0"/>
              <a:t> </a:t>
            </a:r>
            <a:r>
              <a:rPr lang="en-US" sz="1950" dirty="0" err="1"/>
              <a:t>sách</a:t>
            </a:r>
            <a:r>
              <a:rPr lang="en-US" sz="1950" dirty="0"/>
              <a:t> </a:t>
            </a:r>
            <a:r>
              <a:rPr lang="en-US" sz="1950" dirty="0" err="1"/>
              <a:t>trên</a:t>
            </a:r>
            <a:r>
              <a:rPr lang="en-US" sz="1950" dirty="0"/>
              <a:t> </a:t>
            </a:r>
            <a:r>
              <a:rPr lang="en-US" sz="1950" dirty="0" err="1"/>
              <a:t>thành</a:t>
            </a:r>
            <a:r>
              <a:rPr lang="en-US" sz="1950" dirty="0"/>
              <a:t> </a:t>
            </a:r>
            <a:r>
              <a:rPr lang="en-US" sz="1950" dirty="0" err="1"/>
              <a:t>hai</a:t>
            </a:r>
            <a:r>
              <a:rPr lang="en-US" sz="1950" dirty="0"/>
              <a:t> (02) </a:t>
            </a:r>
            <a:r>
              <a:rPr lang="en-US" sz="1950" dirty="0" err="1"/>
              <a:t>đoạn</a:t>
            </a:r>
            <a:endParaRPr lang="en-US" sz="1950" dirty="0"/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endParaRPr lang="en-US" sz="1950" dirty="0"/>
          </a:p>
        </p:txBody>
      </p:sp>
      <p:sp>
        <p:nvSpPr>
          <p:cNvPr id="37" name="Rectangle 36"/>
          <p:cNvSpPr/>
          <p:nvPr/>
        </p:nvSpPr>
        <p:spPr>
          <a:xfrm>
            <a:off x="765942" y="2876606"/>
            <a:ext cx="8607241" cy="34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>
                <a:solidFill>
                  <a:srgbClr val="FF0000"/>
                </a:solidFill>
              </a:rPr>
              <a:t>Đoạn 1: </a:t>
            </a:r>
            <a:r>
              <a:rPr lang="en-US" sz="2100">
                <a:solidFill>
                  <a:schemeClr val="tx1"/>
                </a:solidFill>
              </a:rPr>
              <a:t>Chứa các phần tử nhỏ hơn hoặc bằng </a:t>
            </a:r>
            <a:r>
              <a:rPr lang="en-US" sz="2100">
                <a:solidFill>
                  <a:srgbClr val="FF0000"/>
                </a:solidFill>
              </a:rPr>
              <a:t>x (</a:t>
            </a:r>
            <a:r>
              <a:rPr lang="en-US" sz="2100">
                <a:solidFill>
                  <a:schemeClr val="tx1"/>
                </a:solidFill>
              </a:rPr>
              <a:t>a[k] &lt;= x, k=0..j</a:t>
            </a:r>
            <a:r>
              <a:rPr lang="en-US" sz="21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6524" y="3262975"/>
            <a:ext cx="8607241" cy="34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rgbClr val="FF0000"/>
                </a:solidFill>
              </a:rPr>
              <a:t>Đoạn</a:t>
            </a:r>
            <a:r>
              <a:rPr lang="en-US" sz="2100" dirty="0">
                <a:solidFill>
                  <a:srgbClr val="FF0000"/>
                </a:solidFill>
              </a:rPr>
              <a:t> 2: </a:t>
            </a:r>
            <a:r>
              <a:rPr lang="en-US" sz="2100" dirty="0" err="1">
                <a:solidFill>
                  <a:schemeClr val="tx1"/>
                </a:solidFill>
              </a:rPr>
              <a:t>Chứa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các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phần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tử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lớn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hơn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hoặc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bằng</a:t>
            </a:r>
            <a:r>
              <a:rPr lang="en-US" sz="2100" dirty="0">
                <a:solidFill>
                  <a:srgbClr val="FF0000"/>
                </a:solidFill>
              </a:rPr>
              <a:t> x (</a:t>
            </a:r>
            <a:r>
              <a:rPr lang="en-US" sz="2100" dirty="0">
                <a:solidFill>
                  <a:schemeClr val="tx1"/>
                </a:solidFill>
              </a:rPr>
              <a:t>a[k] &gt;= x, k=i..n-1</a:t>
            </a:r>
            <a:r>
              <a:rPr lang="en-US" sz="21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64633" y="1571864"/>
            <a:ext cx="618856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000" b="1" dirty="0">
                <a:ln/>
                <a:solidFill>
                  <a:schemeClr val="accent4"/>
                </a:solidFill>
              </a:rPr>
              <a:t>Ý TƯỞNG (</a:t>
            </a:r>
            <a:r>
              <a:rPr lang="en-US" sz="3000" b="1" dirty="0" err="1">
                <a:ln/>
                <a:solidFill>
                  <a:schemeClr val="accent4"/>
                </a:solidFill>
              </a:rPr>
              <a:t>tt</a:t>
            </a:r>
            <a:r>
              <a:rPr lang="en-US" sz="3000" b="1" dirty="0">
                <a:ln/>
                <a:solidFill>
                  <a:schemeClr val="accent4"/>
                </a:solidFill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F75CCA6-2CEC-4907-84E3-75E443C45553}"/>
              </a:ext>
            </a:extLst>
          </p:cNvPr>
          <p:cNvGraphicFramePr>
            <a:graphicFrameLocks noGrp="1"/>
          </p:cNvGraphicFramePr>
          <p:nvPr/>
        </p:nvGraphicFramePr>
        <p:xfrm>
          <a:off x="2686050" y="4008902"/>
          <a:ext cx="3705318" cy="439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25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a[k] &lt;= x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a[k]</a:t>
                      </a:r>
                      <a:r>
                        <a:rPr lang="en-US" sz="2400" baseline="0" dirty="0"/>
                        <a:t> &gt;= x</a:t>
                      </a:r>
                      <a:endParaRPr lang="en-US" sz="2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20F342B-FB4E-4293-ABB6-EFE3864580DE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PHÂN HOẠCH – QUICK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15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57200"/>
            <a:ext cx="71628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6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BIỂU BÀI TOÁN</a:t>
            </a:r>
            <a:endParaRPr lang="zh-TW" altLang="en-US" sz="65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8A5AD5-0E65-4E3A-94D6-1C2EF9421A9E}"/>
              </a:ext>
            </a:extLst>
          </p:cNvPr>
          <p:cNvSpPr txBox="1">
            <a:spLocks/>
          </p:cNvSpPr>
          <p:nvPr/>
        </p:nvSpPr>
        <p:spPr>
          <a:xfrm>
            <a:off x="533400" y="1686872"/>
            <a:ext cx="8305800" cy="3930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Cho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: 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 …, a</a:t>
            </a:r>
            <a:r>
              <a:rPr lang="en-US" baseline="-25000" dirty="0"/>
              <a:t>n-1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 …, a</a:t>
            </a:r>
            <a:r>
              <a:rPr lang="en-US" baseline="-25000" dirty="0"/>
              <a:t>n-1</a:t>
            </a:r>
            <a:endParaRPr lang="en-US" dirty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baseline="-25000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</a:t>
            </a:r>
            <a:r>
              <a:rPr lang="en-US" dirty="0">
                <a:solidFill>
                  <a:srgbClr val="C00000"/>
                </a:solidFill>
              </a:rPr>
              <a:t> a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 </a:t>
            </a:r>
            <a:r>
              <a:rPr lang="en-US" dirty="0">
                <a:solidFill>
                  <a:srgbClr val="C00000"/>
                </a:solidFill>
              </a:rPr>
              <a:t> a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 </a:t>
            </a:r>
            <a:r>
              <a:rPr lang="en-US" dirty="0">
                <a:solidFill>
                  <a:srgbClr val="C00000"/>
                </a:solidFill>
              </a:rPr>
              <a:t> …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 </a:t>
            </a:r>
            <a:r>
              <a:rPr lang="en-US" dirty="0">
                <a:solidFill>
                  <a:srgbClr val="C00000"/>
                </a:solidFill>
              </a:rPr>
              <a:t> a</a:t>
            </a:r>
            <a:r>
              <a:rPr lang="en-US" baseline="-25000" dirty="0">
                <a:solidFill>
                  <a:srgbClr val="C00000"/>
                </a:solidFill>
              </a:rPr>
              <a:t>n-1</a:t>
            </a:r>
            <a:endParaRPr lang="en-US" dirty="0">
              <a:solidFill>
                <a:srgbClr val="C00000"/>
              </a:solidFill>
            </a:endParaRPr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dirty="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9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68728" y="1327491"/>
            <a:ext cx="8806543" cy="502885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/>
              <a:t>        </a:t>
            </a:r>
            <a:r>
              <a:rPr lang="en-US" sz="1950" dirty="0" err="1"/>
              <a:t>Với</a:t>
            </a:r>
            <a:r>
              <a:rPr lang="en-US" sz="1950" dirty="0"/>
              <a:t> x </a:t>
            </a:r>
            <a:r>
              <a:rPr lang="en-US" sz="1950" dirty="0" err="1"/>
              <a:t>là</a:t>
            </a:r>
            <a:r>
              <a:rPr lang="en-US" sz="1950" dirty="0"/>
              <a:t> </a:t>
            </a:r>
            <a:r>
              <a:rPr lang="en-US" sz="1950" dirty="0" err="1"/>
              <a:t>giá</a:t>
            </a:r>
            <a:r>
              <a:rPr lang="en-US" sz="1950" dirty="0"/>
              <a:t> </a:t>
            </a:r>
            <a:r>
              <a:rPr lang="en-US" sz="1950" dirty="0" err="1"/>
              <a:t>trị</a:t>
            </a:r>
            <a:r>
              <a:rPr lang="en-US" sz="1950" dirty="0"/>
              <a:t> </a:t>
            </a:r>
            <a:r>
              <a:rPr lang="en-US" sz="1950" dirty="0" err="1"/>
              <a:t>phần</a:t>
            </a:r>
            <a:r>
              <a:rPr lang="en-US" sz="1950" dirty="0"/>
              <a:t> </a:t>
            </a:r>
            <a:r>
              <a:rPr lang="en-US" sz="1950" dirty="0" err="1"/>
              <a:t>tử</a:t>
            </a:r>
            <a:r>
              <a:rPr lang="en-US" sz="1950" dirty="0"/>
              <a:t> </a:t>
            </a:r>
            <a:r>
              <a:rPr lang="en-US" sz="1950" dirty="0" err="1"/>
              <a:t>bất</a:t>
            </a:r>
            <a:r>
              <a:rPr lang="en-US" sz="1950" dirty="0"/>
              <a:t> </a:t>
            </a:r>
            <a:r>
              <a:rPr lang="en-US" sz="1950" dirty="0" err="1"/>
              <a:t>kỳ</a:t>
            </a:r>
            <a:r>
              <a:rPr lang="en-US" sz="1950" dirty="0"/>
              <a:t> </a:t>
            </a:r>
            <a:r>
              <a:rPr lang="en-US" sz="1950" dirty="0" err="1"/>
              <a:t>trong</a:t>
            </a:r>
            <a:r>
              <a:rPr lang="en-US" sz="1950" dirty="0"/>
              <a:t> </a:t>
            </a:r>
            <a:r>
              <a:rPr lang="en-US" sz="1950" dirty="0" err="1"/>
              <a:t>danh</a:t>
            </a:r>
            <a:r>
              <a:rPr lang="en-US" sz="1950" dirty="0"/>
              <a:t> </a:t>
            </a:r>
            <a:r>
              <a:rPr lang="en-US" sz="1950" dirty="0" err="1"/>
              <a:t>sách</a:t>
            </a:r>
            <a:r>
              <a:rPr lang="en-US" sz="1950" dirty="0"/>
              <a:t> (</a:t>
            </a:r>
            <a:r>
              <a:rPr lang="en-US" sz="1950" dirty="0" err="1"/>
              <a:t>thông</a:t>
            </a:r>
            <a:r>
              <a:rPr lang="en-US" sz="1950" dirty="0"/>
              <a:t> </a:t>
            </a:r>
            <a:r>
              <a:rPr lang="en-US" sz="1950" dirty="0" err="1"/>
              <a:t>thường</a:t>
            </a:r>
            <a:r>
              <a:rPr lang="en-US" sz="1950" dirty="0"/>
              <a:t> x </a:t>
            </a:r>
            <a:r>
              <a:rPr lang="en-US" sz="1950" dirty="0" err="1"/>
              <a:t>là</a:t>
            </a:r>
            <a:r>
              <a:rPr lang="en-US" sz="1950" dirty="0"/>
              <a:t> </a:t>
            </a:r>
            <a:r>
              <a:rPr lang="en-US" sz="1950" dirty="0" err="1"/>
              <a:t>giá</a:t>
            </a:r>
            <a:r>
              <a:rPr lang="en-US" sz="1950" dirty="0"/>
              <a:t> </a:t>
            </a:r>
            <a:r>
              <a:rPr lang="en-US" sz="1950" dirty="0" err="1"/>
              <a:t>trị</a:t>
            </a:r>
            <a:r>
              <a:rPr lang="en-US" sz="1950" dirty="0"/>
              <a:t> </a:t>
            </a:r>
            <a:r>
              <a:rPr lang="en-US" sz="1950" dirty="0" err="1"/>
              <a:t>của</a:t>
            </a:r>
            <a:r>
              <a:rPr lang="en-US" sz="1950" dirty="0"/>
              <a:t> </a:t>
            </a:r>
            <a:r>
              <a:rPr lang="en-US" sz="1950" dirty="0" err="1"/>
              <a:t>phần</a:t>
            </a:r>
            <a:r>
              <a:rPr lang="en-US" sz="1950" dirty="0"/>
              <a:t> </a:t>
            </a:r>
            <a:r>
              <a:rPr lang="en-US" sz="1950" dirty="0" err="1"/>
              <a:t>tử</a:t>
            </a:r>
            <a:r>
              <a:rPr lang="en-US" sz="1950" dirty="0"/>
              <a:t> </a:t>
            </a:r>
            <a:r>
              <a:rPr lang="en-US" sz="1950" dirty="0" err="1"/>
              <a:t>nằm</a:t>
            </a:r>
            <a:r>
              <a:rPr lang="en-US" sz="1950" dirty="0"/>
              <a:t> ở </a:t>
            </a:r>
            <a:r>
              <a:rPr lang="en-US" sz="1950" dirty="0" err="1"/>
              <a:t>vị</a:t>
            </a:r>
            <a:r>
              <a:rPr lang="en-US" sz="1950" dirty="0"/>
              <a:t> </a:t>
            </a:r>
            <a:r>
              <a:rPr lang="en-US" sz="1950" dirty="0" err="1"/>
              <a:t>trí</a:t>
            </a:r>
            <a:r>
              <a:rPr lang="en-US" sz="1950" dirty="0"/>
              <a:t> </a:t>
            </a:r>
            <a:r>
              <a:rPr lang="en-US" sz="1950" dirty="0" err="1"/>
              <a:t>giữa</a:t>
            </a:r>
            <a:r>
              <a:rPr lang="en-US" sz="1950" dirty="0"/>
              <a:t> </a:t>
            </a:r>
            <a:r>
              <a:rPr lang="en-US" sz="1950" dirty="0" err="1"/>
              <a:t>danh</a:t>
            </a:r>
            <a:r>
              <a:rPr lang="en-US" sz="1950" dirty="0"/>
              <a:t> </a:t>
            </a:r>
            <a:r>
              <a:rPr lang="en-US" sz="1950" dirty="0" err="1"/>
              <a:t>sách</a:t>
            </a:r>
            <a:r>
              <a:rPr lang="en-US" sz="1950" dirty="0"/>
              <a:t>, </a:t>
            </a:r>
            <a:r>
              <a:rPr lang="en-US" sz="1950" dirty="0" err="1"/>
              <a:t>hoặc</a:t>
            </a:r>
            <a:r>
              <a:rPr lang="en-US" sz="1950" dirty="0"/>
              <a:t> x </a:t>
            </a:r>
            <a:r>
              <a:rPr lang="en-US" sz="1950" dirty="0" err="1"/>
              <a:t>là</a:t>
            </a:r>
            <a:r>
              <a:rPr lang="en-US" sz="1950" dirty="0"/>
              <a:t> </a:t>
            </a:r>
            <a:r>
              <a:rPr lang="en-US" sz="1950" dirty="0" err="1"/>
              <a:t>giá</a:t>
            </a:r>
            <a:r>
              <a:rPr lang="en-US" sz="1950" dirty="0"/>
              <a:t> </a:t>
            </a:r>
            <a:r>
              <a:rPr lang="en-US" sz="1950" dirty="0" err="1"/>
              <a:t>trị</a:t>
            </a:r>
            <a:r>
              <a:rPr lang="en-US" sz="1950" dirty="0"/>
              <a:t> </a:t>
            </a:r>
            <a:r>
              <a:rPr lang="en-US" sz="1950" dirty="0" err="1"/>
              <a:t>phần</a:t>
            </a:r>
            <a:r>
              <a:rPr lang="en-US" sz="1950" dirty="0"/>
              <a:t> </a:t>
            </a:r>
            <a:r>
              <a:rPr lang="en-US" sz="1950" dirty="0" err="1"/>
              <a:t>tử</a:t>
            </a:r>
            <a:r>
              <a:rPr lang="en-US" sz="1950" dirty="0"/>
              <a:t> </a:t>
            </a:r>
            <a:r>
              <a:rPr lang="en-US" sz="1950" dirty="0" err="1"/>
              <a:t>đầu</a:t>
            </a:r>
            <a:r>
              <a:rPr lang="en-US" sz="1950" dirty="0"/>
              <a:t> </a:t>
            </a:r>
            <a:r>
              <a:rPr lang="en-US" sz="1950" dirty="0" err="1"/>
              <a:t>của</a:t>
            </a:r>
            <a:r>
              <a:rPr lang="en-US" sz="1950" dirty="0"/>
              <a:t> </a:t>
            </a:r>
            <a:r>
              <a:rPr lang="en-US" sz="1950" dirty="0" err="1"/>
              <a:t>danh</a:t>
            </a:r>
            <a:r>
              <a:rPr lang="en-US" sz="1950" dirty="0"/>
              <a:t> </a:t>
            </a:r>
            <a:r>
              <a:rPr lang="en-US" sz="1950" dirty="0" err="1"/>
              <a:t>sách</a:t>
            </a:r>
            <a:r>
              <a:rPr lang="en-US" sz="1950" dirty="0"/>
              <a:t> </a:t>
            </a:r>
            <a:r>
              <a:rPr lang="en-US" sz="1950" dirty="0" err="1"/>
              <a:t>đang</a:t>
            </a:r>
            <a:r>
              <a:rPr lang="en-US" sz="1950" dirty="0"/>
              <a:t> </a:t>
            </a:r>
            <a:r>
              <a:rPr lang="en-US" sz="1950" dirty="0" err="1"/>
              <a:t>xét</a:t>
            </a:r>
            <a:r>
              <a:rPr lang="en-US" sz="1950" dirty="0"/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b="1" dirty="0" err="1"/>
              <a:t>Nhận</a:t>
            </a:r>
            <a:r>
              <a:rPr lang="en-US" sz="1950" b="1" dirty="0"/>
              <a:t> </a:t>
            </a:r>
            <a:r>
              <a:rPr lang="en-US" sz="1950" b="1" dirty="0" err="1"/>
              <a:t>xét</a:t>
            </a:r>
            <a:r>
              <a:rPr lang="en-US" sz="1950" b="1" dirty="0"/>
              <a:t>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/>
              <a:t>	</a:t>
            </a:r>
            <a:r>
              <a:rPr lang="en-US" sz="1950" dirty="0" err="1"/>
              <a:t>Nếu</a:t>
            </a:r>
            <a:r>
              <a:rPr lang="en-US" sz="1950" dirty="0"/>
              <a:t> </a:t>
            </a:r>
            <a:r>
              <a:rPr lang="en-US" sz="1950" dirty="0" err="1"/>
              <a:t>đoạn</a:t>
            </a:r>
            <a:r>
              <a:rPr lang="en-US" sz="1950" dirty="0"/>
              <a:t> 1 </a:t>
            </a:r>
            <a:r>
              <a:rPr lang="en-US" sz="1950" dirty="0" err="1"/>
              <a:t>có</a:t>
            </a:r>
            <a:r>
              <a:rPr lang="en-US" sz="1950" dirty="0"/>
              <a:t> </a:t>
            </a:r>
            <a:r>
              <a:rPr lang="en-US" sz="1950" dirty="0" err="1"/>
              <a:t>một</a:t>
            </a:r>
            <a:r>
              <a:rPr lang="en-US" sz="1950" dirty="0"/>
              <a:t> (01) </a:t>
            </a:r>
            <a:r>
              <a:rPr lang="en-US" sz="1950" dirty="0" err="1"/>
              <a:t>phần</a:t>
            </a:r>
            <a:r>
              <a:rPr lang="en-US" sz="1950" dirty="0"/>
              <a:t> </a:t>
            </a:r>
            <a:r>
              <a:rPr lang="en-US" sz="1950" dirty="0" err="1"/>
              <a:t>tử</a:t>
            </a:r>
            <a:r>
              <a:rPr lang="en-US" sz="1950" dirty="0"/>
              <a:t>: </a:t>
            </a:r>
            <a:r>
              <a:rPr lang="en-US" sz="1950" dirty="0" err="1"/>
              <a:t>Đoạn</a:t>
            </a:r>
            <a:r>
              <a:rPr lang="en-US" sz="1950" dirty="0"/>
              <a:t> 1 </a:t>
            </a:r>
            <a:r>
              <a:rPr lang="en-US" sz="1950" dirty="0" err="1"/>
              <a:t>có</a:t>
            </a:r>
            <a:r>
              <a:rPr lang="en-US" sz="1950" dirty="0"/>
              <a:t> </a:t>
            </a:r>
            <a:r>
              <a:rPr lang="en-US" sz="1950" dirty="0" err="1"/>
              <a:t>thứ</a:t>
            </a:r>
            <a:r>
              <a:rPr lang="en-US" sz="1950" dirty="0"/>
              <a:t> </a:t>
            </a:r>
            <a:r>
              <a:rPr lang="en-US" sz="1950" dirty="0" err="1"/>
              <a:t>tự</a:t>
            </a:r>
            <a:endParaRPr lang="en-US" sz="195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/>
              <a:t>	</a:t>
            </a:r>
            <a:r>
              <a:rPr lang="en-US" sz="1950" dirty="0" err="1"/>
              <a:t>Nếu</a:t>
            </a:r>
            <a:r>
              <a:rPr lang="en-US" sz="1950" dirty="0"/>
              <a:t> </a:t>
            </a:r>
            <a:r>
              <a:rPr lang="en-US" sz="1950" dirty="0" err="1"/>
              <a:t>đoạn</a:t>
            </a:r>
            <a:r>
              <a:rPr lang="en-US" sz="1950" dirty="0"/>
              <a:t> 2 </a:t>
            </a:r>
            <a:r>
              <a:rPr lang="en-US" sz="1950" dirty="0" err="1"/>
              <a:t>có</a:t>
            </a:r>
            <a:r>
              <a:rPr lang="en-US" sz="1950" dirty="0"/>
              <a:t> </a:t>
            </a:r>
            <a:r>
              <a:rPr lang="en-US" sz="1950" dirty="0" err="1"/>
              <a:t>một</a:t>
            </a:r>
            <a:r>
              <a:rPr lang="en-US" sz="1950" dirty="0"/>
              <a:t> (01) </a:t>
            </a:r>
            <a:r>
              <a:rPr lang="en-US" sz="1950" dirty="0" err="1"/>
              <a:t>phần</a:t>
            </a:r>
            <a:r>
              <a:rPr lang="en-US" sz="1950" dirty="0"/>
              <a:t> </a:t>
            </a:r>
            <a:r>
              <a:rPr lang="en-US" sz="1950" dirty="0" err="1"/>
              <a:t>tử</a:t>
            </a:r>
            <a:r>
              <a:rPr lang="en-US" sz="1950" dirty="0"/>
              <a:t>: </a:t>
            </a:r>
            <a:r>
              <a:rPr lang="en-US" sz="1950" dirty="0" err="1"/>
              <a:t>Đoạn</a:t>
            </a:r>
            <a:r>
              <a:rPr lang="en-US" sz="1950" dirty="0"/>
              <a:t> 2 </a:t>
            </a:r>
            <a:r>
              <a:rPr lang="en-US" sz="1950" dirty="0" err="1"/>
              <a:t>có</a:t>
            </a:r>
            <a:r>
              <a:rPr lang="en-US" sz="1950" dirty="0"/>
              <a:t> </a:t>
            </a:r>
            <a:r>
              <a:rPr lang="en-US" sz="1950" dirty="0" err="1"/>
              <a:t>thứ</a:t>
            </a:r>
            <a:r>
              <a:rPr lang="en-US" sz="1950" dirty="0"/>
              <a:t> </a:t>
            </a:r>
            <a:r>
              <a:rPr lang="en-US" sz="1950" dirty="0" err="1"/>
              <a:t>tự</a:t>
            </a:r>
            <a:endParaRPr lang="en-US" sz="195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/>
              <a:t>	</a:t>
            </a:r>
            <a:r>
              <a:rPr lang="en-US" sz="1950" dirty="0" err="1"/>
              <a:t>Nếu</a:t>
            </a:r>
            <a:r>
              <a:rPr lang="en-US" sz="1950" dirty="0"/>
              <a:t> </a:t>
            </a:r>
            <a:r>
              <a:rPr lang="en-US" sz="1950" dirty="0" err="1"/>
              <a:t>đoạn</a:t>
            </a:r>
            <a:r>
              <a:rPr lang="en-US" sz="1950" dirty="0"/>
              <a:t> 1 </a:t>
            </a:r>
            <a:r>
              <a:rPr lang="en-US" sz="1950" dirty="0" err="1"/>
              <a:t>có</a:t>
            </a:r>
            <a:r>
              <a:rPr lang="en-US" sz="1950" dirty="0"/>
              <a:t> </a:t>
            </a:r>
            <a:r>
              <a:rPr lang="en-US" sz="1950" dirty="0" err="1"/>
              <a:t>thứ</a:t>
            </a:r>
            <a:r>
              <a:rPr lang="en-US" sz="1950" dirty="0"/>
              <a:t> </a:t>
            </a:r>
            <a:r>
              <a:rPr lang="en-US" sz="1950" dirty="0" err="1"/>
              <a:t>tự</a:t>
            </a:r>
            <a:r>
              <a:rPr lang="en-US" sz="1950" dirty="0"/>
              <a:t> </a:t>
            </a:r>
            <a:r>
              <a:rPr lang="en-US" sz="1950" dirty="0" err="1"/>
              <a:t>và</a:t>
            </a:r>
            <a:r>
              <a:rPr lang="en-US" sz="1950" dirty="0"/>
              <a:t> </a:t>
            </a:r>
            <a:r>
              <a:rPr lang="en-US" sz="1950" dirty="0" err="1"/>
              <a:t>đoạn</a:t>
            </a:r>
            <a:r>
              <a:rPr lang="en-US" sz="1950" dirty="0"/>
              <a:t> 2 </a:t>
            </a:r>
            <a:r>
              <a:rPr lang="en-US" sz="1950" dirty="0" err="1"/>
              <a:t>có</a:t>
            </a:r>
            <a:r>
              <a:rPr lang="en-US" sz="1950" dirty="0"/>
              <a:t> </a:t>
            </a:r>
            <a:r>
              <a:rPr lang="en-US" sz="1950" dirty="0" err="1"/>
              <a:t>thứ</a:t>
            </a:r>
            <a:r>
              <a:rPr lang="en-US" sz="1950" dirty="0"/>
              <a:t> </a:t>
            </a:r>
            <a:r>
              <a:rPr lang="en-US" sz="1950" dirty="0" err="1"/>
              <a:t>tự</a:t>
            </a:r>
            <a:r>
              <a:rPr lang="en-US" sz="1950" dirty="0"/>
              <a:t>, </a:t>
            </a:r>
            <a:r>
              <a:rPr lang="en-US" sz="1950" dirty="0" err="1"/>
              <a:t>thì</a:t>
            </a:r>
            <a:r>
              <a:rPr lang="en-US" sz="1950" dirty="0"/>
              <a:t> </a:t>
            </a:r>
            <a:r>
              <a:rPr lang="en-US" sz="1950" dirty="0" err="1"/>
              <a:t>danh</a:t>
            </a:r>
            <a:r>
              <a:rPr lang="en-US" sz="1950" dirty="0"/>
              <a:t> </a:t>
            </a:r>
            <a:r>
              <a:rPr lang="en-US" sz="1950" dirty="0" err="1"/>
              <a:t>sách</a:t>
            </a:r>
            <a:r>
              <a:rPr lang="en-US" sz="1950" dirty="0"/>
              <a:t> </a:t>
            </a:r>
            <a:r>
              <a:rPr lang="en-US" sz="1950" dirty="0" err="1"/>
              <a:t>trên</a:t>
            </a:r>
            <a:r>
              <a:rPr lang="en-US" sz="1950" dirty="0"/>
              <a:t> </a:t>
            </a:r>
            <a:r>
              <a:rPr lang="en-US" sz="1950" dirty="0" err="1"/>
              <a:t>có</a:t>
            </a:r>
            <a:r>
              <a:rPr lang="en-US" sz="1950" dirty="0"/>
              <a:t> </a:t>
            </a:r>
            <a:r>
              <a:rPr lang="en-US" sz="1950" dirty="0" err="1"/>
              <a:t>thứ</a:t>
            </a:r>
            <a:r>
              <a:rPr lang="en-US" sz="1950" dirty="0"/>
              <a:t> </a:t>
            </a:r>
            <a:r>
              <a:rPr lang="en-US" sz="1950" dirty="0" err="1"/>
              <a:t>tự</a:t>
            </a:r>
            <a:r>
              <a:rPr lang="en-US" sz="1950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/>
              <a:t>        Ý </a:t>
            </a:r>
            <a:r>
              <a:rPr lang="en-US" sz="1950" dirty="0" err="1"/>
              <a:t>tưởng</a:t>
            </a:r>
            <a:r>
              <a:rPr lang="en-US" sz="1950" dirty="0"/>
              <a:t> </a:t>
            </a:r>
            <a:r>
              <a:rPr lang="en-US" sz="1950" dirty="0" err="1"/>
              <a:t>của</a:t>
            </a:r>
            <a:r>
              <a:rPr lang="en-US" sz="1950" dirty="0"/>
              <a:t> </a:t>
            </a:r>
            <a:r>
              <a:rPr lang="en-US" sz="1950" dirty="0" err="1"/>
              <a:t>phương</a:t>
            </a:r>
            <a:r>
              <a:rPr lang="en-US" sz="1950" dirty="0"/>
              <a:t> </a:t>
            </a:r>
            <a:r>
              <a:rPr lang="en-US" sz="1950" dirty="0" err="1"/>
              <a:t>pháp</a:t>
            </a:r>
            <a:r>
              <a:rPr lang="en-US" sz="1950" dirty="0"/>
              <a:t> </a:t>
            </a:r>
            <a:r>
              <a:rPr lang="en-US" sz="1950" dirty="0" err="1"/>
              <a:t>xếp</a:t>
            </a:r>
            <a:r>
              <a:rPr lang="en-US" sz="1950" dirty="0"/>
              <a:t> </a:t>
            </a:r>
            <a:r>
              <a:rPr lang="en-US" sz="1950" dirty="0" err="1"/>
              <a:t>thứ</a:t>
            </a:r>
            <a:r>
              <a:rPr lang="en-US" sz="1950" dirty="0"/>
              <a:t> </a:t>
            </a:r>
            <a:r>
              <a:rPr lang="en-US" sz="1950" dirty="0" err="1"/>
              <a:t>tự</a:t>
            </a:r>
            <a:r>
              <a:rPr lang="en-US" sz="1950" dirty="0"/>
              <a:t> </a:t>
            </a:r>
            <a:r>
              <a:rPr lang="en-US" sz="1950" dirty="0" err="1"/>
              <a:t>QuickSort</a:t>
            </a:r>
            <a:r>
              <a:rPr lang="en-US" sz="1950" dirty="0"/>
              <a:t> </a:t>
            </a:r>
            <a:r>
              <a:rPr lang="en-US" sz="1950" dirty="0" err="1"/>
              <a:t>là</a:t>
            </a:r>
            <a:r>
              <a:rPr lang="en-US" sz="1950" dirty="0"/>
              <a:t>: Sau </a:t>
            </a:r>
            <a:r>
              <a:rPr lang="en-US" sz="1950" dirty="0" err="1"/>
              <a:t>khi</a:t>
            </a:r>
            <a:r>
              <a:rPr lang="en-US" sz="1950" dirty="0"/>
              <a:t> </a:t>
            </a:r>
            <a:r>
              <a:rPr lang="en-US" sz="1950" dirty="0" err="1"/>
              <a:t>phân</a:t>
            </a:r>
            <a:r>
              <a:rPr lang="en-US" sz="1950" dirty="0"/>
              <a:t> </a:t>
            </a:r>
            <a:r>
              <a:rPr lang="en-US" sz="1950" dirty="0" err="1"/>
              <a:t>hoạch</a:t>
            </a:r>
            <a:r>
              <a:rPr lang="en-US" sz="1950" dirty="0"/>
              <a:t> </a:t>
            </a:r>
            <a:r>
              <a:rPr lang="en-US" sz="1950" dirty="0" err="1"/>
              <a:t>danh</a:t>
            </a:r>
            <a:r>
              <a:rPr lang="en-US" sz="1950" dirty="0"/>
              <a:t> </a:t>
            </a:r>
            <a:r>
              <a:rPr lang="en-US" sz="1950" dirty="0" err="1"/>
              <a:t>sách</a:t>
            </a:r>
            <a:r>
              <a:rPr lang="en-US" sz="1950" dirty="0"/>
              <a:t> ban </a:t>
            </a:r>
            <a:r>
              <a:rPr lang="en-US" sz="1950" dirty="0" err="1"/>
              <a:t>đầu</a:t>
            </a:r>
            <a:r>
              <a:rPr lang="en-US" sz="1950" dirty="0"/>
              <a:t> </a:t>
            </a:r>
            <a:r>
              <a:rPr lang="en-US" sz="1950" dirty="0" err="1"/>
              <a:t>thành</a:t>
            </a:r>
            <a:r>
              <a:rPr lang="en-US" sz="1950" dirty="0"/>
              <a:t> 2 </a:t>
            </a:r>
            <a:r>
              <a:rPr lang="en-US" sz="1950" dirty="0" err="1"/>
              <a:t>đoạn</a:t>
            </a:r>
            <a:r>
              <a:rPr lang="en-US" sz="1950" dirty="0"/>
              <a:t> (</a:t>
            </a:r>
            <a:r>
              <a:rPr lang="en-US" sz="1950" dirty="0" err="1"/>
              <a:t>đoạn</a:t>
            </a:r>
            <a:r>
              <a:rPr lang="en-US" sz="1950" dirty="0"/>
              <a:t> 1, </a:t>
            </a:r>
            <a:r>
              <a:rPr lang="en-US" sz="1950" dirty="0" err="1"/>
              <a:t>đoạn</a:t>
            </a:r>
            <a:r>
              <a:rPr lang="en-US" sz="1950" dirty="0"/>
              <a:t> 2), </a:t>
            </a:r>
            <a:r>
              <a:rPr lang="en-US" sz="1950" dirty="0" err="1"/>
              <a:t>tiếp</a:t>
            </a:r>
            <a:r>
              <a:rPr lang="en-US" sz="1950" dirty="0"/>
              <a:t> </a:t>
            </a:r>
            <a:r>
              <a:rPr lang="en-US" sz="1950" dirty="0" err="1"/>
              <a:t>tục</a:t>
            </a:r>
            <a:r>
              <a:rPr lang="en-US" sz="1950" dirty="0"/>
              <a:t> </a:t>
            </a:r>
            <a:r>
              <a:rPr lang="en-US" sz="1950" dirty="0" err="1"/>
              <a:t>phân</a:t>
            </a:r>
            <a:r>
              <a:rPr lang="en-US" sz="1950" dirty="0"/>
              <a:t> </a:t>
            </a:r>
            <a:r>
              <a:rPr lang="en-US" sz="1950" dirty="0" err="1"/>
              <a:t>hoạch</a:t>
            </a:r>
            <a:r>
              <a:rPr lang="en-US" sz="1950" dirty="0"/>
              <a:t> </a:t>
            </a:r>
            <a:r>
              <a:rPr lang="en-US" sz="1950" dirty="0" err="1"/>
              <a:t>đoạn</a:t>
            </a:r>
            <a:r>
              <a:rPr lang="en-US" sz="1950" dirty="0"/>
              <a:t> 1, </a:t>
            </a:r>
            <a:r>
              <a:rPr lang="en-US" sz="1950" dirty="0" err="1"/>
              <a:t>đoạn</a:t>
            </a:r>
            <a:r>
              <a:rPr lang="en-US" sz="1950" dirty="0"/>
              <a:t> 2, </a:t>
            </a:r>
            <a:r>
              <a:rPr lang="en-US" sz="1950" dirty="0" err="1"/>
              <a:t>và</a:t>
            </a:r>
            <a:r>
              <a:rPr lang="en-US" sz="1950" dirty="0"/>
              <a:t> </a:t>
            </a:r>
            <a:r>
              <a:rPr lang="en-US" sz="1950" dirty="0" err="1"/>
              <a:t>lặp</a:t>
            </a:r>
            <a:r>
              <a:rPr lang="en-US" sz="1950" dirty="0"/>
              <a:t> </a:t>
            </a:r>
            <a:r>
              <a:rPr lang="en-US" sz="1950" dirty="0" err="1"/>
              <a:t>lại</a:t>
            </a:r>
            <a:r>
              <a:rPr lang="en-US" sz="1950" dirty="0"/>
              <a:t> </a:t>
            </a:r>
            <a:r>
              <a:rPr lang="en-US" sz="1950" dirty="0" err="1"/>
              <a:t>việc</a:t>
            </a:r>
            <a:r>
              <a:rPr lang="en-US" sz="1950" dirty="0"/>
              <a:t> </a:t>
            </a:r>
            <a:r>
              <a:rPr lang="en-US" sz="1950" dirty="0" err="1"/>
              <a:t>phân</a:t>
            </a:r>
            <a:r>
              <a:rPr lang="en-US" sz="1950" dirty="0"/>
              <a:t> </a:t>
            </a:r>
            <a:r>
              <a:rPr lang="en-US" sz="1950" dirty="0" err="1"/>
              <a:t>hoạch</a:t>
            </a:r>
            <a:r>
              <a:rPr lang="en-US" sz="1950" dirty="0"/>
              <a:t> </a:t>
            </a:r>
            <a:r>
              <a:rPr lang="en-US" sz="1950" dirty="0" err="1"/>
              <a:t>trên</a:t>
            </a:r>
            <a:r>
              <a:rPr lang="en-US" sz="1950" dirty="0"/>
              <a:t> </a:t>
            </a:r>
            <a:r>
              <a:rPr lang="en-US" sz="1950" dirty="0" err="1"/>
              <a:t>các</a:t>
            </a:r>
            <a:r>
              <a:rPr lang="en-US" sz="1950" dirty="0"/>
              <a:t> </a:t>
            </a:r>
            <a:r>
              <a:rPr lang="en-US" sz="1950" dirty="0" err="1"/>
              <a:t>đoạn</a:t>
            </a:r>
            <a:r>
              <a:rPr lang="en-US" sz="1950" dirty="0"/>
              <a:t> con </a:t>
            </a:r>
            <a:r>
              <a:rPr lang="en-US" sz="1950" dirty="0" err="1"/>
              <a:t>này</a:t>
            </a:r>
            <a:r>
              <a:rPr lang="en-US" sz="1950" dirty="0"/>
              <a:t> </a:t>
            </a:r>
            <a:r>
              <a:rPr lang="en-US" sz="1950" dirty="0" err="1"/>
              <a:t>cho</a:t>
            </a:r>
            <a:r>
              <a:rPr lang="en-US" sz="1950" dirty="0"/>
              <a:t> </a:t>
            </a:r>
            <a:r>
              <a:rPr lang="en-US" sz="1950" dirty="0" err="1"/>
              <a:t>đến</a:t>
            </a:r>
            <a:r>
              <a:rPr lang="en-US" sz="1950" dirty="0"/>
              <a:t> </a:t>
            </a:r>
            <a:r>
              <a:rPr lang="en-US" sz="1950" dirty="0" err="1"/>
              <a:t>khi</a:t>
            </a:r>
            <a:r>
              <a:rPr lang="en-US" sz="1950" dirty="0"/>
              <a:t> </a:t>
            </a:r>
            <a:r>
              <a:rPr lang="en-US" sz="1950" dirty="0" err="1"/>
              <a:t>mỗi</a:t>
            </a:r>
            <a:r>
              <a:rPr lang="en-US" sz="1950" dirty="0"/>
              <a:t> </a:t>
            </a:r>
            <a:r>
              <a:rPr lang="en-US" sz="1950" dirty="0" err="1"/>
              <a:t>đoạn</a:t>
            </a:r>
            <a:r>
              <a:rPr lang="en-US" sz="1950" dirty="0"/>
              <a:t> con </a:t>
            </a:r>
            <a:r>
              <a:rPr lang="en-US" sz="1950" dirty="0" err="1"/>
              <a:t>còn</a:t>
            </a:r>
            <a:r>
              <a:rPr lang="en-US" sz="1950" dirty="0"/>
              <a:t> </a:t>
            </a:r>
            <a:r>
              <a:rPr lang="en-US" sz="1950" dirty="0" err="1"/>
              <a:t>một</a:t>
            </a:r>
            <a:r>
              <a:rPr lang="en-US" sz="1950" dirty="0"/>
              <a:t> (01) </a:t>
            </a:r>
            <a:r>
              <a:rPr lang="en-US" sz="1950" dirty="0" err="1"/>
              <a:t>phần</a:t>
            </a:r>
            <a:r>
              <a:rPr lang="en-US" sz="1950" dirty="0"/>
              <a:t> </a:t>
            </a:r>
            <a:r>
              <a:rPr lang="en-US" sz="1950" dirty="0" err="1"/>
              <a:t>tử</a:t>
            </a:r>
            <a:endParaRPr lang="en-US" sz="195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endParaRPr lang="en-US" sz="19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60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68912B-5D72-4A05-953E-A620F60A2AF7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PHÂN HOẠCH – QUICK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98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618" y="1731510"/>
            <a:ext cx="8327384" cy="627729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b="1" dirty="0">
                <a:ln/>
                <a:solidFill>
                  <a:schemeClr val="accent4"/>
                </a:solidFill>
              </a:rPr>
              <a:t>THUẬT TOÁN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61</a:t>
            </a:fld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9B0B6D3-C996-49E6-B318-748410782C68}"/>
              </a:ext>
            </a:extLst>
          </p:cNvPr>
          <p:cNvSpPr txBox="1">
            <a:spLocks/>
          </p:cNvSpPr>
          <p:nvPr/>
        </p:nvSpPr>
        <p:spPr>
          <a:xfrm>
            <a:off x="762963" y="2514600"/>
            <a:ext cx="8201092" cy="369842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dirty="0" err="1"/>
              <a:t>Vị</a:t>
            </a:r>
            <a:r>
              <a:rPr lang="en-US" sz="2100" dirty="0"/>
              <a:t> </a:t>
            </a:r>
            <a:r>
              <a:rPr lang="en-US" sz="2100" dirty="0" err="1"/>
              <a:t>trí</a:t>
            </a:r>
            <a:r>
              <a:rPr lang="en-US" sz="2100" dirty="0"/>
              <a:t> </a:t>
            </a:r>
            <a:r>
              <a:rPr lang="en-US" sz="2100" dirty="0" err="1"/>
              <a:t>đầu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left=0, </a:t>
            </a:r>
            <a:r>
              <a:rPr lang="en-US" sz="2100" dirty="0" err="1"/>
              <a:t>vị</a:t>
            </a:r>
            <a:r>
              <a:rPr lang="en-US" sz="2100" dirty="0"/>
              <a:t> </a:t>
            </a:r>
            <a:r>
              <a:rPr lang="en-US" sz="2100" dirty="0" err="1"/>
              <a:t>trí</a:t>
            </a:r>
            <a:r>
              <a:rPr lang="en-US" sz="2100" dirty="0"/>
              <a:t> </a:t>
            </a:r>
            <a:r>
              <a:rPr lang="en-US" sz="2100" dirty="0" err="1"/>
              <a:t>cuối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right = n-1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khi</a:t>
            </a:r>
            <a:r>
              <a:rPr lang="en-US" sz="2100" dirty="0"/>
              <a:t> left &lt; right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dirty="0"/>
              <a:t>	</a:t>
            </a:r>
            <a:r>
              <a:rPr lang="en-US" sz="2100" dirty="0" err="1"/>
              <a:t>Phân</a:t>
            </a:r>
            <a:r>
              <a:rPr lang="en-US" sz="2100" dirty="0"/>
              <a:t> </a:t>
            </a:r>
            <a:r>
              <a:rPr lang="en-US" sz="2100" dirty="0" err="1"/>
              <a:t>hoạch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phần</a:t>
            </a:r>
            <a:r>
              <a:rPr lang="en-US" sz="2100" dirty="0"/>
              <a:t> </a:t>
            </a:r>
            <a:r>
              <a:rPr lang="en-US" sz="2100" dirty="0" err="1"/>
              <a:t>tử</a:t>
            </a:r>
            <a:r>
              <a:rPr lang="en-US" sz="2100" dirty="0"/>
              <a:t>: a[left], …, a[right] </a:t>
            </a:r>
            <a:r>
              <a:rPr lang="en-US" sz="2100" dirty="0" err="1"/>
              <a:t>thành</a:t>
            </a:r>
            <a:r>
              <a:rPr lang="en-US" sz="2100" dirty="0"/>
              <a:t> 2 </a:t>
            </a:r>
            <a:r>
              <a:rPr lang="en-US" sz="2100" dirty="0" err="1"/>
              <a:t>đoạn</a:t>
            </a:r>
            <a:r>
              <a:rPr lang="en-US" sz="2100" dirty="0"/>
              <a:t>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dirty="0"/>
              <a:t>	+ </a:t>
            </a:r>
            <a:r>
              <a:rPr lang="en-US" sz="2100" dirty="0" err="1"/>
              <a:t>Đoạn</a:t>
            </a:r>
            <a:r>
              <a:rPr lang="en-US" sz="2100" dirty="0"/>
              <a:t> 1: a[left], …, a[j] (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phần</a:t>
            </a:r>
            <a:r>
              <a:rPr lang="en-US" sz="2100" dirty="0"/>
              <a:t> </a:t>
            </a:r>
            <a:r>
              <a:rPr lang="en-US" sz="2100" dirty="0" err="1"/>
              <a:t>tử</a:t>
            </a:r>
            <a:r>
              <a:rPr lang="en-US" sz="2100" dirty="0"/>
              <a:t> &lt;=x)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400" dirty="0"/>
              <a:t>	</a:t>
            </a:r>
            <a:r>
              <a:rPr lang="en-US" sz="2100" dirty="0"/>
              <a:t>+ </a:t>
            </a:r>
            <a:r>
              <a:rPr lang="en-US" sz="2100" dirty="0" err="1"/>
              <a:t>Đoạn</a:t>
            </a:r>
            <a:r>
              <a:rPr lang="en-US" sz="2100" dirty="0"/>
              <a:t> 2: a[</a:t>
            </a:r>
            <a:r>
              <a:rPr lang="en-US" sz="2100" dirty="0" err="1"/>
              <a:t>i</a:t>
            </a:r>
            <a:r>
              <a:rPr lang="en-US" sz="2100" dirty="0"/>
              <a:t>], …, a[right] (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phần</a:t>
            </a:r>
            <a:r>
              <a:rPr lang="en-US" sz="2100" dirty="0"/>
              <a:t> </a:t>
            </a:r>
            <a:r>
              <a:rPr lang="en-US" sz="2100" dirty="0" err="1"/>
              <a:t>tử</a:t>
            </a:r>
            <a:r>
              <a:rPr lang="en-US" sz="2100" dirty="0"/>
              <a:t> &gt;x)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250" dirty="0" err="1"/>
              <a:t>Thực</a:t>
            </a:r>
            <a:r>
              <a:rPr lang="en-US" sz="2250" dirty="0"/>
              <a:t> </a:t>
            </a:r>
            <a:r>
              <a:rPr lang="en-US" sz="2250" dirty="0" err="1"/>
              <a:t>hiện</a:t>
            </a:r>
            <a:r>
              <a:rPr lang="en-US" sz="2250" dirty="0"/>
              <a:t> t</a:t>
            </a:r>
            <a:r>
              <a:rPr lang="vi-VN" sz="2250" dirty="0"/>
              <a:t>ư</a:t>
            </a:r>
            <a:r>
              <a:rPr lang="en-US" sz="2250" dirty="0" err="1"/>
              <a:t>ơng</a:t>
            </a:r>
            <a:r>
              <a:rPr lang="en-US" sz="2250" dirty="0"/>
              <a:t> </a:t>
            </a:r>
            <a:r>
              <a:rPr lang="en-US" sz="2250" dirty="0" err="1"/>
              <a:t>tự</a:t>
            </a:r>
            <a:r>
              <a:rPr lang="en-US" sz="2250" dirty="0"/>
              <a:t> </a:t>
            </a:r>
            <a:r>
              <a:rPr lang="en-US" sz="2250" dirty="0" err="1"/>
              <a:t>các</a:t>
            </a:r>
            <a:r>
              <a:rPr lang="en-US" sz="2250" dirty="0"/>
              <a:t> b</a:t>
            </a:r>
            <a:r>
              <a:rPr lang="vi-VN" sz="2250" dirty="0"/>
              <a:t>ư</a:t>
            </a:r>
            <a:r>
              <a:rPr lang="en-US" sz="2250" dirty="0" err="1"/>
              <a:t>ớc</a:t>
            </a:r>
            <a:r>
              <a:rPr lang="en-US" sz="2250" dirty="0"/>
              <a:t> </a:t>
            </a:r>
            <a:r>
              <a:rPr lang="en-US" sz="2250" dirty="0" err="1"/>
              <a:t>nêu</a:t>
            </a:r>
            <a:r>
              <a:rPr lang="en-US" sz="2250" dirty="0"/>
              <a:t> </a:t>
            </a:r>
            <a:r>
              <a:rPr lang="en-US" sz="2250" dirty="0" err="1"/>
              <a:t>trên</a:t>
            </a:r>
            <a:r>
              <a:rPr lang="en-US" sz="2250" dirty="0"/>
              <a:t> </a:t>
            </a:r>
            <a:r>
              <a:rPr lang="en-US" sz="2250" dirty="0" err="1"/>
              <a:t>cho</a:t>
            </a:r>
            <a:r>
              <a:rPr lang="en-US" sz="2250" dirty="0"/>
              <a:t> </a:t>
            </a:r>
            <a:r>
              <a:rPr lang="en-US" sz="2250" dirty="0" err="1"/>
              <a:t>mỗi</a:t>
            </a:r>
            <a:r>
              <a:rPr lang="en-US" sz="2250" dirty="0"/>
              <a:t> </a:t>
            </a:r>
            <a:r>
              <a:rPr lang="en-US" sz="2250" dirty="0" err="1"/>
              <a:t>đoạn</a:t>
            </a:r>
            <a:r>
              <a:rPr lang="en-US" sz="2250" dirty="0"/>
              <a:t> con 1 </a:t>
            </a:r>
            <a:r>
              <a:rPr lang="en-US" sz="2250" dirty="0" err="1"/>
              <a:t>và</a:t>
            </a:r>
            <a:r>
              <a:rPr lang="en-US" sz="2250" dirty="0"/>
              <a:t> </a:t>
            </a:r>
            <a:r>
              <a:rPr lang="en-US" sz="2250" dirty="0" err="1"/>
              <a:t>đoạn</a:t>
            </a:r>
            <a:r>
              <a:rPr lang="en-US" sz="2250" dirty="0"/>
              <a:t> con 2, </a:t>
            </a:r>
            <a:r>
              <a:rPr lang="en-US" sz="2250" dirty="0" err="1"/>
              <a:t>cho</a:t>
            </a:r>
            <a:r>
              <a:rPr lang="en-US" sz="2250" dirty="0"/>
              <a:t> </a:t>
            </a:r>
            <a:r>
              <a:rPr lang="en-US" sz="2250" dirty="0" err="1"/>
              <a:t>đến</a:t>
            </a:r>
            <a:r>
              <a:rPr lang="en-US" sz="2250" dirty="0"/>
              <a:t> </a:t>
            </a:r>
            <a:r>
              <a:rPr lang="en-US" sz="2250" dirty="0" err="1"/>
              <a:t>khi</a:t>
            </a:r>
            <a:r>
              <a:rPr lang="en-US" sz="2250" dirty="0"/>
              <a:t> </a:t>
            </a:r>
            <a:r>
              <a:rPr lang="en-US" sz="2250" dirty="0" err="1"/>
              <a:t>mỗi</a:t>
            </a:r>
            <a:r>
              <a:rPr lang="en-US" sz="2250" dirty="0"/>
              <a:t> </a:t>
            </a:r>
            <a:r>
              <a:rPr lang="en-US" sz="2250" dirty="0" err="1"/>
              <a:t>đoạn</a:t>
            </a:r>
            <a:r>
              <a:rPr lang="en-US" sz="2250" dirty="0"/>
              <a:t> con </a:t>
            </a:r>
            <a:r>
              <a:rPr lang="en-US" sz="2250" dirty="0" err="1"/>
              <a:t>còn</a:t>
            </a:r>
            <a:r>
              <a:rPr lang="en-US" sz="2250" dirty="0"/>
              <a:t> </a:t>
            </a:r>
            <a:r>
              <a:rPr lang="en-US" sz="2250" dirty="0" err="1"/>
              <a:t>một</a:t>
            </a:r>
            <a:r>
              <a:rPr lang="en-US" sz="2250" dirty="0"/>
              <a:t> (01) </a:t>
            </a:r>
            <a:r>
              <a:rPr lang="en-US" sz="2250" dirty="0" err="1"/>
              <a:t>phần</a:t>
            </a:r>
            <a:r>
              <a:rPr lang="en-US" sz="2250" dirty="0"/>
              <a:t> </a:t>
            </a:r>
            <a:r>
              <a:rPr lang="en-US" sz="2250" dirty="0" err="1"/>
              <a:t>tử</a:t>
            </a:r>
            <a:endParaRPr lang="en-US" sz="2400" dirty="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sz="2400" dirty="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FF086C-E312-4DB4-B207-AE191DBE89EE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PHÂN HOẠCH – QUICK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61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76305" y="1511835"/>
            <a:ext cx="6188567" cy="59109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000" b="1" dirty="0">
                <a:ln/>
              </a:rPr>
              <a:t>THÍ DỤ: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D23106-EB04-4D73-B1DB-873BA119D608}"/>
              </a:ext>
            </a:extLst>
          </p:cNvPr>
          <p:cNvSpPr txBox="1">
            <a:spLocks/>
          </p:cNvSpPr>
          <p:nvPr/>
        </p:nvSpPr>
        <p:spPr>
          <a:xfrm>
            <a:off x="438244" y="2107623"/>
            <a:ext cx="8075210" cy="8943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sz="1950" dirty="0"/>
              <a:t> </a:t>
            </a:r>
            <a:r>
              <a:rPr lang="en-US" sz="1950" dirty="0" err="1"/>
              <a:t>Với</a:t>
            </a:r>
            <a:r>
              <a:rPr lang="en-US" sz="1950" dirty="0"/>
              <a:t> </a:t>
            </a:r>
            <a:r>
              <a:rPr lang="en-US" sz="1950" dirty="0" err="1"/>
              <a:t>một</a:t>
            </a:r>
            <a:r>
              <a:rPr lang="en-US" sz="1950" dirty="0"/>
              <a:t> </a:t>
            </a:r>
            <a:r>
              <a:rPr lang="en-US" sz="1950" dirty="0" err="1"/>
              <a:t>danh</a:t>
            </a:r>
            <a:r>
              <a:rPr lang="en-US" sz="1950" dirty="0"/>
              <a:t> </a:t>
            </a:r>
            <a:r>
              <a:rPr lang="en-US" sz="1950" dirty="0" err="1"/>
              <a:t>sách</a:t>
            </a:r>
            <a:r>
              <a:rPr lang="en-US" sz="1950" dirty="0"/>
              <a:t> </a:t>
            </a:r>
            <a:r>
              <a:rPr lang="en-US" sz="1950" dirty="0" err="1"/>
              <a:t>đặc</a:t>
            </a:r>
            <a:r>
              <a:rPr lang="en-US" sz="1950" dirty="0"/>
              <a:t> a, </a:t>
            </a:r>
            <a:r>
              <a:rPr lang="en-US" sz="1950" dirty="0" err="1"/>
              <a:t>có</a:t>
            </a:r>
            <a:r>
              <a:rPr lang="en-US" sz="1950" dirty="0"/>
              <a:t> n </a:t>
            </a:r>
            <a:r>
              <a:rPr lang="en-US" sz="1950" dirty="0" err="1"/>
              <a:t>phần</a:t>
            </a:r>
            <a:r>
              <a:rPr lang="en-US" sz="1950" dirty="0"/>
              <a:t> </a:t>
            </a:r>
            <a:r>
              <a:rPr lang="en-US" sz="1950" dirty="0" err="1"/>
              <a:t>tử</a:t>
            </a:r>
            <a:r>
              <a:rPr lang="en-US" sz="1950" dirty="0"/>
              <a:t> </a:t>
            </a:r>
            <a:r>
              <a:rPr lang="en-US" sz="1950" dirty="0" err="1"/>
              <a:t>từ</a:t>
            </a:r>
            <a:r>
              <a:rPr lang="en-US" sz="1950" dirty="0"/>
              <a:t> a[0] </a:t>
            </a:r>
            <a:r>
              <a:rPr lang="en-US" sz="1950" dirty="0" err="1"/>
              <a:t>đến</a:t>
            </a:r>
            <a:r>
              <a:rPr lang="en-US" sz="1950" dirty="0"/>
              <a:t> a[7] </a:t>
            </a:r>
            <a:r>
              <a:rPr lang="en-US" sz="1950" dirty="0" err="1"/>
              <a:t>như</a:t>
            </a:r>
            <a:r>
              <a:rPr lang="en-US" sz="1950" dirty="0"/>
              <a:t> </a:t>
            </a:r>
            <a:r>
              <a:rPr lang="en-US" sz="1950" dirty="0" err="1"/>
              <a:t>sau</a:t>
            </a:r>
            <a:r>
              <a:rPr lang="en-US" sz="1950" dirty="0"/>
              <a:t>: a[0], a[1], a[2], a[3], a[4], a[5], a[6], a[7].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endParaRPr lang="en-US" sz="19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3C5B4D-E238-4FF8-8861-717F290F10DD}"/>
              </a:ext>
            </a:extLst>
          </p:cNvPr>
          <p:cNvSpPr/>
          <p:nvPr/>
        </p:nvSpPr>
        <p:spPr>
          <a:xfrm>
            <a:off x="2558241" y="360024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BBDD2E-E4A4-481A-A3F4-B15BD845F1AE}"/>
              </a:ext>
            </a:extLst>
          </p:cNvPr>
          <p:cNvSpPr/>
          <p:nvPr/>
        </p:nvSpPr>
        <p:spPr>
          <a:xfrm>
            <a:off x="1739846" y="360024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84AE6-9C7A-4245-B669-E7C97518B3F6}"/>
              </a:ext>
            </a:extLst>
          </p:cNvPr>
          <p:cNvSpPr/>
          <p:nvPr/>
        </p:nvSpPr>
        <p:spPr>
          <a:xfrm>
            <a:off x="3354714" y="3595548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3E014D-ACDB-4274-BA68-2DE90E31DDE3}"/>
              </a:ext>
            </a:extLst>
          </p:cNvPr>
          <p:cNvSpPr/>
          <p:nvPr/>
        </p:nvSpPr>
        <p:spPr>
          <a:xfrm>
            <a:off x="4207701" y="359780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00AC06-94C2-4D0A-A008-9FCEAC1BA120}"/>
              </a:ext>
            </a:extLst>
          </p:cNvPr>
          <p:cNvSpPr/>
          <p:nvPr/>
        </p:nvSpPr>
        <p:spPr>
          <a:xfrm>
            <a:off x="5071423" y="3595548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6245F1-242A-4922-9A9F-04727B2B4B2D}"/>
              </a:ext>
            </a:extLst>
          </p:cNvPr>
          <p:cNvSpPr/>
          <p:nvPr/>
        </p:nvSpPr>
        <p:spPr>
          <a:xfrm>
            <a:off x="5852501" y="3595548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BF1E40-AFDF-4C48-9490-DD2CE61B6482}"/>
              </a:ext>
            </a:extLst>
          </p:cNvPr>
          <p:cNvSpPr/>
          <p:nvPr/>
        </p:nvSpPr>
        <p:spPr>
          <a:xfrm>
            <a:off x="7463214" y="3595548"/>
            <a:ext cx="1266904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a[7]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E8B83B-C59D-4AD6-B7C8-812A85354DC7}"/>
              </a:ext>
            </a:extLst>
          </p:cNvPr>
          <p:cNvSpPr/>
          <p:nvPr/>
        </p:nvSpPr>
        <p:spPr>
          <a:xfrm>
            <a:off x="2543935" y="319051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CF345D-7579-4F66-9DF0-651FA1215DD2}"/>
              </a:ext>
            </a:extLst>
          </p:cNvPr>
          <p:cNvSpPr/>
          <p:nvPr/>
        </p:nvSpPr>
        <p:spPr>
          <a:xfrm>
            <a:off x="1725540" y="319051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68B3EB-9591-4ADC-A594-0C7D9981D13A}"/>
              </a:ext>
            </a:extLst>
          </p:cNvPr>
          <p:cNvSpPr/>
          <p:nvPr/>
        </p:nvSpPr>
        <p:spPr>
          <a:xfrm>
            <a:off x="3340408" y="318582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5B9B6-1AF6-41BC-9510-00C3246CE5FB}"/>
              </a:ext>
            </a:extLst>
          </p:cNvPr>
          <p:cNvSpPr/>
          <p:nvPr/>
        </p:nvSpPr>
        <p:spPr>
          <a:xfrm>
            <a:off x="4193395" y="3188078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0A8C6C-64BF-4C25-A0EE-17E23190775E}"/>
              </a:ext>
            </a:extLst>
          </p:cNvPr>
          <p:cNvSpPr/>
          <p:nvPr/>
        </p:nvSpPr>
        <p:spPr>
          <a:xfrm>
            <a:off x="5057117" y="318582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48A465-839A-408B-8D44-9290CCDBFB9C}"/>
              </a:ext>
            </a:extLst>
          </p:cNvPr>
          <p:cNvSpPr/>
          <p:nvPr/>
        </p:nvSpPr>
        <p:spPr>
          <a:xfrm>
            <a:off x="5901572" y="318582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3138E7-94BC-48B1-8F79-E32242028450}"/>
              </a:ext>
            </a:extLst>
          </p:cNvPr>
          <p:cNvSpPr/>
          <p:nvPr/>
        </p:nvSpPr>
        <p:spPr>
          <a:xfrm>
            <a:off x="7697297" y="316372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26B39E-E5DA-4F85-840D-ED859A93D69B}"/>
              </a:ext>
            </a:extLst>
          </p:cNvPr>
          <p:cNvSpPr/>
          <p:nvPr/>
        </p:nvSpPr>
        <p:spPr>
          <a:xfrm>
            <a:off x="224128" y="3678772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Phần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tử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3CE14B-473C-47D2-B3D3-2EFC54868AB2}"/>
              </a:ext>
            </a:extLst>
          </p:cNvPr>
          <p:cNvSpPr/>
          <p:nvPr/>
        </p:nvSpPr>
        <p:spPr>
          <a:xfrm>
            <a:off x="402544" y="3211219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Vị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trí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260F76-BF75-4A48-A44A-C6A2DB97E9AF}"/>
              </a:ext>
            </a:extLst>
          </p:cNvPr>
          <p:cNvSpPr/>
          <p:nvPr/>
        </p:nvSpPr>
        <p:spPr>
          <a:xfrm>
            <a:off x="1914736" y="4086107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F69C63-658C-4127-BCFA-C1DC5654EF61}"/>
              </a:ext>
            </a:extLst>
          </p:cNvPr>
          <p:cNvSpPr/>
          <p:nvPr/>
        </p:nvSpPr>
        <p:spPr>
          <a:xfrm>
            <a:off x="2721510" y="4086107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BFFC40-A9E8-492E-9E65-C759793E4FDD}"/>
              </a:ext>
            </a:extLst>
          </p:cNvPr>
          <p:cNvSpPr/>
          <p:nvPr/>
        </p:nvSpPr>
        <p:spPr>
          <a:xfrm>
            <a:off x="3578404" y="4090752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13524C-CB00-4A6C-AE9F-AE78BC62D388}"/>
              </a:ext>
            </a:extLst>
          </p:cNvPr>
          <p:cNvSpPr/>
          <p:nvPr/>
        </p:nvSpPr>
        <p:spPr>
          <a:xfrm>
            <a:off x="5258152" y="4089727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789C24-2C76-4791-A787-36FF0EB0A651}"/>
              </a:ext>
            </a:extLst>
          </p:cNvPr>
          <p:cNvSpPr/>
          <p:nvPr/>
        </p:nvSpPr>
        <p:spPr>
          <a:xfrm>
            <a:off x="6097438" y="4089727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FA3062-CCC8-45EA-ADE6-317D024FE3F0}"/>
              </a:ext>
            </a:extLst>
          </p:cNvPr>
          <p:cNvSpPr/>
          <p:nvPr/>
        </p:nvSpPr>
        <p:spPr>
          <a:xfrm>
            <a:off x="7004054" y="4087826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644C42-C898-44EA-BD54-227284C6A2FA}"/>
              </a:ext>
            </a:extLst>
          </p:cNvPr>
          <p:cNvSpPr/>
          <p:nvPr/>
        </p:nvSpPr>
        <p:spPr>
          <a:xfrm>
            <a:off x="7849327" y="4086107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E5B1E6-E59B-484D-AA72-E195B46EEA14}"/>
              </a:ext>
            </a:extLst>
          </p:cNvPr>
          <p:cNvSpPr/>
          <p:nvPr/>
        </p:nvSpPr>
        <p:spPr>
          <a:xfrm>
            <a:off x="4401257" y="4089727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DE2E8E-73D7-4070-81BE-FE771479AD96}"/>
              </a:ext>
            </a:extLst>
          </p:cNvPr>
          <p:cNvSpPr/>
          <p:nvPr/>
        </p:nvSpPr>
        <p:spPr>
          <a:xfrm>
            <a:off x="6758242" y="360461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DB136D-3D39-41D1-9990-23F8FBDFAB01}"/>
              </a:ext>
            </a:extLst>
          </p:cNvPr>
          <p:cNvSpPr/>
          <p:nvPr/>
        </p:nvSpPr>
        <p:spPr>
          <a:xfrm>
            <a:off x="6824768" y="318582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89E09D-6B0B-4594-B988-150B123144F9}"/>
              </a:ext>
            </a:extLst>
          </p:cNvPr>
          <p:cNvSpPr/>
          <p:nvPr/>
        </p:nvSpPr>
        <p:spPr>
          <a:xfrm>
            <a:off x="333103" y="4186995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Giá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trị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4D05288-DA17-48A4-AFCC-2DF55A48A413}"/>
              </a:ext>
            </a:extLst>
          </p:cNvPr>
          <p:cNvSpPr txBox="1">
            <a:spLocks/>
          </p:cNvSpPr>
          <p:nvPr/>
        </p:nvSpPr>
        <p:spPr>
          <a:xfrm>
            <a:off x="534395" y="4668205"/>
            <a:ext cx="8075210" cy="8943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 err="1"/>
              <a:t>Phân</a:t>
            </a:r>
            <a:r>
              <a:rPr lang="en-US" sz="1950" dirty="0"/>
              <a:t> </a:t>
            </a:r>
            <a:r>
              <a:rPr lang="en-US" sz="1950" dirty="0" err="1"/>
              <a:t>hoạch</a:t>
            </a:r>
            <a:r>
              <a:rPr lang="en-US" sz="1950" dirty="0"/>
              <a:t> </a:t>
            </a:r>
            <a:r>
              <a:rPr lang="en-US" sz="1950" dirty="0" err="1"/>
              <a:t>danh</a:t>
            </a:r>
            <a:r>
              <a:rPr lang="en-US" sz="1950" dirty="0"/>
              <a:t> </a:t>
            </a:r>
            <a:r>
              <a:rPr lang="en-US" sz="1950" dirty="0" err="1"/>
              <a:t>sách</a:t>
            </a:r>
            <a:r>
              <a:rPr lang="en-US" sz="1950" dirty="0"/>
              <a:t> </a:t>
            </a:r>
            <a:r>
              <a:rPr lang="en-US" sz="1950" dirty="0" err="1"/>
              <a:t>trên</a:t>
            </a:r>
            <a:r>
              <a:rPr lang="en-US" sz="1950" dirty="0"/>
              <a:t>, </a:t>
            </a:r>
            <a:r>
              <a:rPr lang="en-US" sz="1950" dirty="0" err="1"/>
              <a:t>với</a:t>
            </a:r>
            <a:r>
              <a:rPr lang="en-US" sz="1950" dirty="0"/>
              <a:t> left = 0, right = 7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 err="1"/>
              <a:t>Chọn</a:t>
            </a:r>
            <a:r>
              <a:rPr lang="en-US" sz="1950" dirty="0"/>
              <a:t> x = a[(</a:t>
            </a:r>
            <a:r>
              <a:rPr lang="en-US" sz="1950" dirty="0" err="1"/>
              <a:t>left+right</a:t>
            </a:r>
            <a:r>
              <a:rPr lang="en-US" sz="1950" dirty="0"/>
              <a:t>)/2] = a[3] = 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9535DA-D386-4ACB-B835-FF483616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62</a:t>
            </a:fld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4E8EE891-1923-4D44-AFCF-6AD7884746AA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PHÂN HOẠCH – QUICK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990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2260F76-BF75-4A48-A44A-C6A2DB97E9AF}"/>
              </a:ext>
            </a:extLst>
          </p:cNvPr>
          <p:cNvSpPr/>
          <p:nvPr/>
        </p:nvSpPr>
        <p:spPr>
          <a:xfrm>
            <a:off x="1640101" y="180999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F69C63-658C-4127-BCFA-C1DC5654EF61}"/>
              </a:ext>
            </a:extLst>
          </p:cNvPr>
          <p:cNvSpPr/>
          <p:nvPr/>
        </p:nvSpPr>
        <p:spPr>
          <a:xfrm>
            <a:off x="2446875" y="180999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BFFC40-A9E8-492E-9E65-C759793E4FDD}"/>
              </a:ext>
            </a:extLst>
          </p:cNvPr>
          <p:cNvSpPr/>
          <p:nvPr/>
        </p:nvSpPr>
        <p:spPr>
          <a:xfrm>
            <a:off x="3303769" y="1814641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13524C-CB00-4A6C-AE9F-AE78BC62D388}"/>
              </a:ext>
            </a:extLst>
          </p:cNvPr>
          <p:cNvSpPr/>
          <p:nvPr/>
        </p:nvSpPr>
        <p:spPr>
          <a:xfrm>
            <a:off x="4983517" y="181361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789C24-2C76-4791-A787-36FF0EB0A651}"/>
              </a:ext>
            </a:extLst>
          </p:cNvPr>
          <p:cNvSpPr/>
          <p:nvPr/>
        </p:nvSpPr>
        <p:spPr>
          <a:xfrm>
            <a:off x="5822803" y="181361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FA3062-CCC8-45EA-ADE6-317D024FE3F0}"/>
              </a:ext>
            </a:extLst>
          </p:cNvPr>
          <p:cNvSpPr/>
          <p:nvPr/>
        </p:nvSpPr>
        <p:spPr>
          <a:xfrm>
            <a:off x="6729419" y="1811715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644C42-C898-44EA-BD54-227284C6A2FA}"/>
              </a:ext>
            </a:extLst>
          </p:cNvPr>
          <p:cNvSpPr/>
          <p:nvPr/>
        </p:nvSpPr>
        <p:spPr>
          <a:xfrm>
            <a:off x="7574692" y="180999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E5B1E6-E59B-484D-AA72-E195B46EEA14}"/>
              </a:ext>
            </a:extLst>
          </p:cNvPr>
          <p:cNvSpPr/>
          <p:nvPr/>
        </p:nvSpPr>
        <p:spPr>
          <a:xfrm>
            <a:off x="4126622" y="181361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1E2460-88D4-4005-9B96-6454AE63B012}"/>
              </a:ext>
            </a:extLst>
          </p:cNvPr>
          <p:cNvSpPr/>
          <p:nvPr/>
        </p:nvSpPr>
        <p:spPr>
          <a:xfrm>
            <a:off x="1150435" y="1772792"/>
            <a:ext cx="355135" cy="267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E7D291-D387-4052-B450-CF23310D64A4}"/>
              </a:ext>
            </a:extLst>
          </p:cNvPr>
          <p:cNvSpPr/>
          <p:nvPr/>
        </p:nvSpPr>
        <p:spPr>
          <a:xfrm>
            <a:off x="2290814" y="210445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9D31DE-9D0A-4B62-BC13-B80F6EE29C30}"/>
              </a:ext>
            </a:extLst>
          </p:cNvPr>
          <p:cNvSpPr/>
          <p:nvPr/>
        </p:nvSpPr>
        <p:spPr>
          <a:xfrm>
            <a:off x="1472420" y="210445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E1F974-D7D4-404F-BC77-AFF995947E69}"/>
              </a:ext>
            </a:extLst>
          </p:cNvPr>
          <p:cNvSpPr/>
          <p:nvPr/>
        </p:nvSpPr>
        <p:spPr>
          <a:xfrm>
            <a:off x="3087287" y="209976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B49710-B161-4FD1-B6E5-4A260DA8E9B5}"/>
              </a:ext>
            </a:extLst>
          </p:cNvPr>
          <p:cNvSpPr/>
          <p:nvPr/>
        </p:nvSpPr>
        <p:spPr>
          <a:xfrm>
            <a:off x="3940274" y="2102022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036D5C-A4D9-4097-94D4-E14AE1F58B4B}"/>
              </a:ext>
            </a:extLst>
          </p:cNvPr>
          <p:cNvSpPr/>
          <p:nvPr/>
        </p:nvSpPr>
        <p:spPr>
          <a:xfrm>
            <a:off x="4803996" y="209976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9D2E0F-ABAF-4B89-814A-15898A3A5EFA}"/>
              </a:ext>
            </a:extLst>
          </p:cNvPr>
          <p:cNvSpPr/>
          <p:nvPr/>
        </p:nvSpPr>
        <p:spPr>
          <a:xfrm>
            <a:off x="5648451" y="209976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F9EE73-CDAB-4B6E-95DD-3497C771BFD3}"/>
              </a:ext>
            </a:extLst>
          </p:cNvPr>
          <p:cNvSpPr/>
          <p:nvPr/>
        </p:nvSpPr>
        <p:spPr>
          <a:xfrm>
            <a:off x="7444177" y="2077670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3CCD75-12ED-4251-97D2-30F794BB0E3C}"/>
              </a:ext>
            </a:extLst>
          </p:cNvPr>
          <p:cNvSpPr/>
          <p:nvPr/>
        </p:nvSpPr>
        <p:spPr>
          <a:xfrm>
            <a:off x="6571648" y="209976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5AD678-D654-40F1-9947-3F8C5798CD92}"/>
              </a:ext>
            </a:extLst>
          </p:cNvPr>
          <p:cNvSpPr/>
          <p:nvPr/>
        </p:nvSpPr>
        <p:spPr>
          <a:xfrm>
            <a:off x="1326619" y="1600437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left=0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6EB6C6-3A60-4FF8-B8DD-03F9A899C4DF}"/>
              </a:ext>
            </a:extLst>
          </p:cNvPr>
          <p:cNvSpPr/>
          <p:nvPr/>
        </p:nvSpPr>
        <p:spPr>
          <a:xfrm>
            <a:off x="1311210" y="2435326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= left -&gt;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A91ED9-F376-46C8-95FF-496731823070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893070" y="2261060"/>
            <a:ext cx="1577" cy="215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CB907F6-AAA2-4E0A-BF0A-D9DFD12B6362}"/>
              </a:ext>
            </a:extLst>
          </p:cNvPr>
          <p:cNvSpPr/>
          <p:nvPr/>
        </p:nvSpPr>
        <p:spPr>
          <a:xfrm>
            <a:off x="7289737" y="2469833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&lt;- j=right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234A6D-9BE4-4A1A-BC97-BF74920B2E43}"/>
              </a:ext>
            </a:extLst>
          </p:cNvPr>
          <p:cNvCxnSpPr>
            <a:cxnSpLocks/>
            <a:stCxn id="48" idx="0"/>
            <a:endCxn id="44" idx="2"/>
          </p:cNvCxnSpPr>
          <p:nvPr/>
        </p:nvCxnSpPr>
        <p:spPr>
          <a:xfrm flipH="1" flipV="1">
            <a:off x="7866405" y="2234275"/>
            <a:ext cx="5192" cy="235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6F59EB4-2853-4900-AB7C-C4AEAD2D5C31}"/>
              </a:ext>
            </a:extLst>
          </p:cNvPr>
          <p:cNvSpPr/>
          <p:nvPr/>
        </p:nvSpPr>
        <p:spPr>
          <a:xfrm>
            <a:off x="145458" y="1545620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x = a[3] = 50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61364D-49A7-4240-9CE2-AE08AC568228}"/>
              </a:ext>
            </a:extLst>
          </p:cNvPr>
          <p:cNvSpPr/>
          <p:nvPr/>
        </p:nvSpPr>
        <p:spPr>
          <a:xfrm>
            <a:off x="1496920" y="2791849"/>
            <a:ext cx="5168096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a[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] = a[0] = 40 &lt; x,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++ (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tăng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lên</a:t>
            </a:r>
            <a:r>
              <a:rPr lang="en-US" sz="1500" dirty="0">
                <a:solidFill>
                  <a:schemeClr val="tx1"/>
                </a:solidFill>
              </a:rPr>
              <a:t> 1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en-US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7EB18F-35D2-49B6-89A1-B0264A460C88}"/>
              </a:ext>
            </a:extLst>
          </p:cNvPr>
          <p:cNvSpPr/>
          <p:nvPr/>
        </p:nvSpPr>
        <p:spPr>
          <a:xfrm>
            <a:off x="1498624" y="2999232"/>
            <a:ext cx="5168096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a[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] = a[1] = 60 &gt; x,  </a:t>
            </a:r>
            <a:r>
              <a:rPr lang="en-US" sz="1500" dirty="0" err="1">
                <a:solidFill>
                  <a:schemeClr val="tx1"/>
                </a:solidFill>
              </a:rPr>
              <a:t>dừng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(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lúc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này</a:t>
            </a:r>
            <a:r>
              <a:rPr lang="en-US" sz="1500" dirty="0">
                <a:solidFill>
                  <a:schemeClr val="tx1"/>
                </a:solidFill>
              </a:rPr>
              <a:t> = 1)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AD5BD4-23E3-4B3A-BA34-07E006354EF8}"/>
              </a:ext>
            </a:extLst>
          </p:cNvPr>
          <p:cNvSpPr/>
          <p:nvPr/>
        </p:nvSpPr>
        <p:spPr>
          <a:xfrm>
            <a:off x="1496920" y="3427888"/>
            <a:ext cx="5168096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a[j] = a[7] = 70 &gt; x,  j --, (</a:t>
            </a:r>
            <a:r>
              <a:rPr lang="en-US" sz="1500" dirty="0" err="1">
                <a:solidFill>
                  <a:schemeClr val="tx1"/>
                </a:solidFill>
              </a:rPr>
              <a:t>giảm</a:t>
            </a:r>
            <a:r>
              <a:rPr lang="en-US" sz="1500" dirty="0">
                <a:solidFill>
                  <a:schemeClr val="tx1"/>
                </a:solidFill>
              </a:rPr>
              <a:t> j </a:t>
            </a:r>
            <a:r>
              <a:rPr lang="en-US" sz="1500" dirty="0" err="1">
                <a:solidFill>
                  <a:schemeClr val="tx1"/>
                </a:solidFill>
              </a:rPr>
              <a:t>xuống</a:t>
            </a:r>
            <a:r>
              <a:rPr lang="en-US" sz="1500" dirty="0">
                <a:solidFill>
                  <a:schemeClr val="tx1"/>
                </a:solidFill>
              </a:rPr>
              <a:t> 1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en-US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FDAC79-271B-4A0C-B677-FE9390D2AF32}"/>
              </a:ext>
            </a:extLst>
          </p:cNvPr>
          <p:cNvSpPr/>
          <p:nvPr/>
        </p:nvSpPr>
        <p:spPr>
          <a:xfrm>
            <a:off x="1496920" y="3656606"/>
            <a:ext cx="5168096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a[j] = a[6] = 10 &lt; x, </a:t>
            </a:r>
            <a:r>
              <a:rPr lang="en-US" sz="1500" dirty="0" err="1">
                <a:solidFill>
                  <a:schemeClr val="tx1"/>
                </a:solidFill>
              </a:rPr>
              <a:t>dừng</a:t>
            </a:r>
            <a:r>
              <a:rPr lang="en-US" sz="1500" dirty="0">
                <a:solidFill>
                  <a:schemeClr val="tx1"/>
                </a:solidFill>
              </a:rPr>
              <a:t> j (</a:t>
            </a:r>
            <a:r>
              <a:rPr lang="en-US" sz="1500" dirty="0" err="1">
                <a:solidFill>
                  <a:schemeClr val="tx1"/>
                </a:solidFill>
              </a:rPr>
              <a:t>lúc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này</a:t>
            </a:r>
            <a:r>
              <a:rPr lang="en-US" sz="1500" dirty="0">
                <a:solidFill>
                  <a:schemeClr val="tx1"/>
                </a:solidFill>
              </a:rPr>
              <a:t> j =6)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59275C-2F49-43B5-B256-3578C30F47B7}"/>
              </a:ext>
            </a:extLst>
          </p:cNvPr>
          <p:cNvSpPr/>
          <p:nvPr/>
        </p:nvSpPr>
        <p:spPr>
          <a:xfrm>
            <a:off x="1640101" y="428363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4958285-6BE5-46B4-B60D-861117F39937}"/>
              </a:ext>
            </a:extLst>
          </p:cNvPr>
          <p:cNvSpPr/>
          <p:nvPr/>
        </p:nvSpPr>
        <p:spPr>
          <a:xfrm>
            <a:off x="2446875" y="428363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1A3295-6841-44D3-90AD-D08C563B2041}"/>
              </a:ext>
            </a:extLst>
          </p:cNvPr>
          <p:cNvSpPr/>
          <p:nvPr/>
        </p:nvSpPr>
        <p:spPr>
          <a:xfrm>
            <a:off x="3303769" y="4288282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D3190C-4EC7-4B54-9C50-0AD62E86B0BE}"/>
              </a:ext>
            </a:extLst>
          </p:cNvPr>
          <p:cNvSpPr/>
          <p:nvPr/>
        </p:nvSpPr>
        <p:spPr>
          <a:xfrm>
            <a:off x="4983517" y="428725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7F7E5B-435D-4602-9C83-CCB1D12B1ED7}"/>
              </a:ext>
            </a:extLst>
          </p:cNvPr>
          <p:cNvSpPr/>
          <p:nvPr/>
        </p:nvSpPr>
        <p:spPr>
          <a:xfrm>
            <a:off x="5822803" y="428725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BE060C7-0558-47D3-AB43-A90AF3C3E6E6}"/>
              </a:ext>
            </a:extLst>
          </p:cNvPr>
          <p:cNvSpPr/>
          <p:nvPr/>
        </p:nvSpPr>
        <p:spPr>
          <a:xfrm>
            <a:off x="6729419" y="4285355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B20C192-D84C-4F1B-873F-2CCD5A33645C}"/>
              </a:ext>
            </a:extLst>
          </p:cNvPr>
          <p:cNvSpPr/>
          <p:nvPr/>
        </p:nvSpPr>
        <p:spPr>
          <a:xfrm>
            <a:off x="7574692" y="428363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7E0C3F0-6AEF-499F-8085-767EE50CADCA}"/>
              </a:ext>
            </a:extLst>
          </p:cNvPr>
          <p:cNvSpPr/>
          <p:nvPr/>
        </p:nvSpPr>
        <p:spPr>
          <a:xfrm>
            <a:off x="4126622" y="428725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BCEF49-9079-4715-8DE9-68C73813E4C7}"/>
              </a:ext>
            </a:extLst>
          </p:cNvPr>
          <p:cNvSpPr/>
          <p:nvPr/>
        </p:nvSpPr>
        <p:spPr>
          <a:xfrm>
            <a:off x="2290814" y="457809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877B6C-BC98-4148-B3F0-2E97214CDB9D}"/>
              </a:ext>
            </a:extLst>
          </p:cNvPr>
          <p:cNvSpPr/>
          <p:nvPr/>
        </p:nvSpPr>
        <p:spPr>
          <a:xfrm>
            <a:off x="1472420" y="457809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98BA00-BB8C-4420-81AA-8A56D4B604E3}"/>
              </a:ext>
            </a:extLst>
          </p:cNvPr>
          <p:cNvSpPr/>
          <p:nvPr/>
        </p:nvSpPr>
        <p:spPr>
          <a:xfrm>
            <a:off x="3087287" y="457340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29FB4D-686B-4A6D-A450-E6C4E692C2E8}"/>
              </a:ext>
            </a:extLst>
          </p:cNvPr>
          <p:cNvSpPr/>
          <p:nvPr/>
        </p:nvSpPr>
        <p:spPr>
          <a:xfrm>
            <a:off x="3940274" y="4575662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048CB92-9884-4F8A-B69E-5353D83BF7D7}"/>
              </a:ext>
            </a:extLst>
          </p:cNvPr>
          <p:cNvSpPr/>
          <p:nvPr/>
        </p:nvSpPr>
        <p:spPr>
          <a:xfrm>
            <a:off x="4803996" y="457340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008F3C-2EF5-4B87-B10F-91902DCC33DB}"/>
              </a:ext>
            </a:extLst>
          </p:cNvPr>
          <p:cNvSpPr/>
          <p:nvPr/>
        </p:nvSpPr>
        <p:spPr>
          <a:xfrm>
            <a:off x="5648451" y="457340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1A2BD18-9164-4DE3-BCCE-E45582F4AEC3}"/>
              </a:ext>
            </a:extLst>
          </p:cNvPr>
          <p:cNvSpPr/>
          <p:nvPr/>
        </p:nvSpPr>
        <p:spPr>
          <a:xfrm>
            <a:off x="7444177" y="4551311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2752C97-B757-411F-A6F2-012472B6F370}"/>
              </a:ext>
            </a:extLst>
          </p:cNvPr>
          <p:cNvSpPr/>
          <p:nvPr/>
        </p:nvSpPr>
        <p:spPr>
          <a:xfrm>
            <a:off x="6571648" y="457340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2C1255E-671F-4420-8585-3D2ACC52049C}"/>
              </a:ext>
            </a:extLst>
          </p:cNvPr>
          <p:cNvSpPr/>
          <p:nvPr/>
        </p:nvSpPr>
        <p:spPr>
          <a:xfrm>
            <a:off x="1326619" y="4074077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Left=0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2AB69B7-DB95-4735-A321-77FA4C251572}"/>
              </a:ext>
            </a:extLst>
          </p:cNvPr>
          <p:cNvSpPr/>
          <p:nvPr/>
        </p:nvSpPr>
        <p:spPr>
          <a:xfrm>
            <a:off x="2130076" y="4908967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= 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213859-8D50-4C9D-890F-EDD554978E0A}"/>
              </a:ext>
            </a:extLst>
          </p:cNvPr>
          <p:cNvSpPr/>
          <p:nvPr/>
        </p:nvSpPr>
        <p:spPr>
          <a:xfrm>
            <a:off x="6419687" y="4943473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j=6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E1B05D9-72E2-4215-94A0-E1AF40BBE2E2}"/>
              </a:ext>
            </a:extLst>
          </p:cNvPr>
          <p:cNvCxnSpPr>
            <a:cxnSpLocks/>
            <a:stCxn id="66" idx="2"/>
            <a:endCxn id="73" idx="2"/>
          </p:cNvCxnSpPr>
          <p:nvPr/>
        </p:nvCxnSpPr>
        <p:spPr>
          <a:xfrm rot="5400000" flipH="1" flipV="1">
            <a:off x="4851113" y="2591938"/>
            <a:ext cx="4692" cy="4280834"/>
          </a:xfrm>
          <a:prstGeom prst="bentConnector3">
            <a:avLst>
              <a:gd name="adj1" fmla="val -3654092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67E3513-BD70-46F5-AD28-57FCB0A953FD}"/>
              </a:ext>
            </a:extLst>
          </p:cNvPr>
          <p:cNvSpPr/>
          <p:nvPr/>
        </p:nvSpPr>
        <p:spPr>
          <a:xfrm>
            <a:off x="1640101" y="554528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891689C-1725-4052-BD47-E7811CA28C59}"/>
              </a:ext>
            </a:extLst>
          </p:cNvPr>
          <p:cNvSpPr/>
          <p:nvPr/>
        </p:nvSpPr>
        <p:spPr>
          <a:xfrm>
            <a:off x="2446875" y="554528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CAD4510-C9D3-4613-9589-CAFC4DE81CFF}"/>
              </a:ext>
            </a:extLst>
          </p:cNvPr>
          <p:cNvSpPr/>
          <p:nvPr/>
        </p:nvSpPr>
        <p:spPr>
          <a:xfrm>
            <a:off x="3303769" y="5549932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A699909-E8D8-423C-8C50-4EAE1CEA5F5A}"/>
              </a:ext>
            </a:extLst>
          </p:cNvPr>
          <p:cNvSpPr/>
          <p:nvPr/>
        </p:nvSpPr>
        <p:spPr>
          <a:xfrm>
            <a:off x="4983517" y="554890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A941400-DFAB-4C5F-9740-AB2C52305FCF}"/>
              </a:ext>
            </a:extLst>
          </p:cNvPr>
          <p:cNvSpPr/>
          <p:nvPr/>
        </p:nvSpPr>
        <p:spPr>
          <a:xfrm>
            <a:off x="5822803" y="554890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71A31CF-F488-44BD-850A-C32244F06024}"/>
              </a:ext>
            </a:extLst>
          </p:cNvPr>
          <p:cNvSpPr/>
          <p:nvPr/>
        </p:nvSpPr>
        <p:spPr>
          <a:xfrm>
            <a:off x="6729419" y="5547005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0D0303-2A0F-45D6-A807-BE5A91575983}"/>
              </a:ext>
            </a:extLst>
          </p:cNvPr>
          <p:cNvSpPr/>
          <p:nvPr/>
        </p:nvSpPr>
        <p:spPr>
          <a:xfrm>
            <a:off x="7574692" y="554528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2303E81-0E30-494F-BC93-E5DF6D9B015A}"/>
              </a:ext>
            </a:extLst>
          </p:cNvPr>
          <p:cNvSpPr/>
          <p:nvPr/>
        </p:nvSpPr>
        <p:spPr>
          <a:xfrm>
            <a:off x="4126622" y="554890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E3FD48F-964F-49F7-9969-C364E80B67FE}"/>
              </a:ext>
            </a:extLst>
          </p:cNvPr>
          <p:cNvSpPr/>
          <p:nvPr/>
        </p:nvSpPr>
        <p:spPr>
          <a:xfrm>
            <a:off x="2290814" y="583974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F0158B2-C4C4-43CF-8558-17884AF5414A}"/>
              </a:ext>
            </a:extLst>
          </p:cNvPr>
          <p:cNvSpPr/>
          <p:nvPr/>
        </p:nvSpPr>
        <p:spPr>
          <a:xfrm>
            <a:off x="1472420" y="583974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FB7F5D-FE88-4812-88E4-BF62D101C481}"/>
              </a:ext>
            </a:extLst>
          </p:cNvPr>
          <p:cNvSpPr/>
          <p:nvPr/>
        </p:nvSpPr>
        <p:spPr>
          <a:xfrm>
            <a:off x="3087287" y="583505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61E4C4C-AD54-4679-AC82-A754FDF87031}"/>
              </a:ext>
            </a:extLst>
          </p:cNvPr>
          <p:cNvSpPr/>
          <p:nvPr/>
        </p:nvSpPr>
        <p:spPr>
          <a:xfrm>
            <a:off x="3940274" y="5837312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135E935-885B-4F3D-BA83-EC605F251B09}"/>
              </a:ext>
            </a:extLst>
          </p:cNvPr>
          <p:cNvSpPr/>
          <p:nvPr/>
        </p:nvSpPr>
        <p:spPr>
          <a:xfrm>
            <a:off x="4803996" y="583505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35CA091-4656-402D-92D2-B45609D47786}"/>
              </a:ext>
            </a:extLst>
          </p:cNvPr>
          <p:cNvSpPr/>
          <p:nvPr/>
        </p:nvSpPr>
        <p:spPr>
          <a:xfrm>
            <a:off x="5648451" y="583505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CDB7A08-BA24-4DA1-9272-21C216808493}"/>
              </a:ext>
            </a:extLst>
          </p:cNvPr>
          <p:cNvSpPr/>
          <p:nvPr/>
        </p:nvSpPr>
        <p:spPr>
          <a:xfrm>
            <a:off x="7444177" y="5863195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FE35A5E-389D-4409-8B82-DE7B2DAD19CD}"/>
              </a:ext>
            </a:extLst>
          </p:cNvPr>
          <p:cNvSpPr/>
          <p:nvPr/>
        </p:nvSpPr>
        <p:spPr>
          <a:xfrm>
            <a:off x="6571648" y="583505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2321ADD-9F76-497E-8570-E64CC51125E0}"/>
              </a:ext>
            </a:extLst>
          </p:cNvPr>
          <p:cNvSpPr/>
          <p:nvPr/>
        </p:nvSpPr>
        <p:spPr>
          <a:xfrm>
            <a:off x="7162800" y="1524000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right=7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852DB3-ABC0-4E12-9ACB-181D7AEBFFEA}"/>
              </a:ext>
            </a:extLst>
          </p:cNvPr>
          <p:cNvSpPr/>
          <p:nvPr/>
        </p:nvSpPr>
        <p:spPr>
          <a:xfrm>
            <a:off x="7269668" y="4047878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right=7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A42245A-4F6F-4EF7-8C06-F676A43CE9B4}"/>
              </a:ext>
            </a:extLst>
          </p:cNvPr>
          <p:cNvSpPr/>
          <p:nvPr/>
        </p:nvSpPr>
        <p:spPr>
          <a:xfrm>
            <a:off x="1563033" y="5251748"/>
            <a:ext cx="6506334" cy="192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Hoán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vị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giữa</a:t>
            </a:r>
            <a:r>
              <a:rPr lang="en-US" sz="1500" dirty="0">
                <a:solidFill>
                  <a:schemeClr val="tx1"/>
                </a:solidFill>
              </a:rPr>
              <a:t> a[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] = 60 </a:t>
            </a:r>
            <a:r>
              <a:rPr lang="en-US" sz="1500" dirty="0" err="1">
                <a:solidFill>
                  <a:schemeClr val="tx1"/>
                </a:solidFill>
              </a:rPr>
              <a:t>và</a:t>
            </a:r>
            <a:r>
              <a:rPr lang="en-US" sz="1500" dirty="0">
                <a:solidFill>
                  <a:schemeClr val="tx1"/>
                </a:solidFill>
              </a:rPr>
              <a:t> a[j] = 10, tang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lên</a:t>
            </a:r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giảm</a:t>
            </a:r>
            <a:r>
              <a:rPr lang="en-US" sz="1500" dirty="0">
                <a:solidFill>
                  <a:schemeClr val="tx1"/>
                </a:solidFill>
              </a:rPr>
              <a:t> j </a:t>
            </a:r>
            <a:r>
              <a:rPr lang="en-US" sz="1500" dirty="0" err="1">
                <a:solidFill>
                  <a:schemeClr val="tx1"/>
                </a:solidFill>
              </a:rPr>
              <a:t>xuống</a:t>
            </a:r>
            <a:r>
              <a:rPr lang="en-US" sz="1500" dirty="0">
                <a:solidFill>
                  <a:schemeClr val="tx1"/>
                </a:solidFill>
              </a:rPr>
              <a:t> 1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C67D322-6587-4D82-89C8-41F265ACACCF}"/>
              </a:ext>
            </a:extLst>
          </p:cNvPr>
          <p:cNvSpPr/>
          <p:nvPr/>
        </p:nvSpPr>
        <p:spPr>
          <a:xfrm>
            <a:off x="4399587" y="4626537"/>
            <a:ext cx="1062817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FF0000"/>
                </a:solidFill>
              </a:rPr>
              <a:t>swap(a[1],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a[6])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EB493E-DFE7-4BDF-918C-B53D24F4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63</a:t>
            </a:fld>
            <a:endParaRPr lang="en-US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C7375C86-2D5D-4815-BAB3-97704E8A0F76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PHÂN HOẠCH – QUICK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480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D1E2460-88D4-4005-9B96-6454AE63B012}"/>
              </a:ext>
            </a:extLst>
          </p:cNvPr>
          <p:cNvSpPr/>
          <p:nvPr/>
        </p:nvSpPr>
        <p:spPr>
          <a:xfrm>
            <a:off x="1210729" y="1733250"/>
            <a:ext cx="355135" cy="267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5AD678-D654-40F1-9947-3F8C5798CD92}"/>
              </a:ext>
            </a:extLst>
          </p:cNvPr>
          <p:cNvSpPr/>
          <p:nvPr/>
        </p:nvSpPr>
        <p:spPr>
          <a:xfrm>
            <a:off x="1386913" y="1560895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left=0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6F59EB4-2853-4900-AB7C-C4AEAD2D5C31}"/>
              </a:ext>
            </a:extLst>
          </p:cNvPr>
          <p:cNvSpPr/>
          <p:nvPr/>
        </p:nvSpPr>
        <p:spPr>
          <a:xfrm>
            <a:off x="205752" y="1506078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x = a[3] = 50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61364D-49A7-4240-9CE2-AE08AC568228}"/>
              </a:ext>
            </a:extLst>
          </p:cNvPr>
          <p:cNvSpPr/>
          <p:nvPr/>
        </p:nvSpPr>
        <p:spPr>
          <a:xfrm>
            <a:off x="1532713" y="2801294"/>
            <a:ext cx="5168096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a[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] = a[2] = 10 &lt; x,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++ (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tăng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lên</a:t>
            </a:r>
            <a:r>
              <a:rPr lang="en-US" sz="1500" dirty="0">
                <a:solidFill>
                  <a:schemeClr val="tx1"/>
                </a:solidFill>
              </a:rPr>
              <a:t> 1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en-US" sz="15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7EB18F-35D2-49B6-89A1-B0264A460C88}"/>
              </a:ext>
            </a:extLst>
          </p:cNvPr>
          <p:cNvSpPr/>
          <p:nvPr/>
        </p:nvSpPr>
        <p:spPr>
          <a:xfrm>
            <a:off x="1534417" y="3008677"/>
            <a:ext cx="5168096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a[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] = a[3] = 50 &gt; x,  </a:t>
            </a:r>
            <a:r>
              <a:rPr lang="en-US" sz="1500" dirty="0" err="1">
                <a:solidFill>
                  <a:schemeClr val="tx1"/>
                </a:solidFill>
              </a:rPr>
              <a:t>dừng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(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lúc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này</a:t>
            </a:r>
            <a:r>
              <a:rPr lang="en-US" sz="1500" dirty="0">
                <a:solidFill>
                  <a:schemeClr val="tx1"/>
                </a:solidFill>
              </a:rPr>
              <a:t> = 3)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AD5BD4-23E3-4B3A-BA34-07E006354EF8}"/>
              </a:ext>
            </a:extLst>
          </p:cNvPr>
          <p:cNvSpPr/>
          <p:nvPr/>
        </p:nvSpPr>
        <p:spPr>
          <a:xfrm>
            <a:off x="1532713" y="3437333"/>
            <a:ext cx="5168096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a[j] = a[5] = 20 &lt; x,  </a:t>
            </a:r>
            <a:r>
              <a:rPr lang="en-US" sz="1500" dirty="0" err="1">
                <a:solidFill>
                  <a:schemeClr val="tx1"/>
                </a:solidFill>
              </a:rPr>
              <a:t>dừng</a:t>
            </a:r>
            <a:r>
              <a:rPr lang="en-US" sz="1500" dirty="0">
                <a:solidFill>
                  <a:schemeClr val="tx1"/>
                </a:solidFill>
              </a:rPr>
              <a:t> j (</a:t>
            </a:r>
            <a:r>
              <a:rPr lang="en-US" sz="1500" dirty="0" err="1">
                <a:solidFill>
                  <a:schemeClr val="tx1"/>
                </a:solidFill>
              </a:rPr>
              <a:t>lúc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này</a:t>
            </a:r>
            <a:r>
              <a:rPr lang="en-US" sz="1500" dirty="0">
                <a:solidFill>
                  <a:schemeClr val="tx1"/>
                </a:solidFill>
              </a:rPr>
              <a:t> j = 5)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59275C-2F49-43B5-B256-3578C30F47B7}"/>
              </a:ext>
            </a:extLst>
          </p:cNvPr>
          <p:cNvSpPr/>
          <p:nvPr/>
        </p:nvSpPr>
        <p:spPr>
          <a:xfrm>
            <a:off x="1700395" y="4244094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4958285-6BE5-46B4-B60D-861117F39937}"/>
              </a:ext>
            </a:extLst>
          </p:cNvPr>
          <p:cNvSpPr/>
          <p:nvPr/>
        </p:nvSpPr>
        <p:spPr>
          <a:xfrm>
            <a:off x="2507169" y="4244094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1A3295-6841-44D3-90AD-D08C563B2041}"/>
              </a:ext>
            </a:extLst>
          </p:cNvPr>
          <p:cNvSpPr/>
          <p:nvPr/>
        </p:nvSpPr>
        <p:spPr>
          <a:xfrm>
            <a:off x="3364063" y="4248740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D3190C-4EC7-4B54-9C50-0AD62E86B0BE}"/>
              </a:ext>
            </a:extLst>
          </p:cNvPr>
          <p:cNvSpPr/>
          <p:nvPr/>
        </p:nvSpPr>
        <p:spPr>
          <a:xfrm>
            <a:off x="5043811" y="4247714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7F7E5B-435D-4602-9C83-CCB1D12B1ED7}"/>
              </a:ext>
            </a:extLst>
          </p:cNvPr>
          <p:cNvSpPr/>
          <p:nvPr/>
        </p:nvSpPr>
        <p:spPr>
          <a:xfrm>
            <a:off x="5883097" y="4247714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BE060C7-0558-47D3-AB43-A90AF3C3E6E6}"/>
              </a:ext>
            </a:extLst>
          </p:cNvPr>
          <p:cNvSpPr/>
          <p:nvPr/>
        </p:nvSpPr>
        <p:spPr>
          <a:xfrm>
            <a:off x="6789713" y="4245813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B20C192-D84C-4F1B-873F-2CCD5A33645C}"/>
              </a:ext>
            </a:extLst>
          </p:cNvPr>
          <p:cNvSpPr/>
          <p:nvPr/>
        </p:nvSpPr>
        <p:spPr>
          <a:xfrm>
            <a:off x="7634986" y="4244094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7E0C3F0-6AEF-499F-8085-767EE50CADCA}"/>
              </a:ext>
            </a:extLst>
          </p:cNvPr>
          <p:cNvSpPr/>
          <p:nvPr/>
        </p:nvSpPr>
        <p:spPr>
          <a:xfrm>
            <a:off x="4186916" y="4247714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BCEF49-9079-4715-8DE9-68C73813E4C7}"/>
              </a:ext>
            </a:extLst>
          </p:cNvPr>
          <p:cNvSpPr/>
          <p:nvPr/>
        </p:nvSpPr>
        <p:spPr>
          <a:xfrm>
            <a:off x="2351108" y="453855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877B6C-BC98-4148-B3F0-2E97214CDB9D}"/>
              </a:ext>
            </a:extLst>
          </p:cNvPr>
          <p:cNvSpPr/>
          <p:nvPr/>
        </p:nvSpPr>
        <p:spPr>
          <a:xfrm>
            <a:off x="1532714" y="453855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98BA00-BB8C-4420-81AA-8A56D4B604E3}"/>
              </a:ext>
            </a:extLst>
          </p:cNvPr>
          <p:cNvSpPr/>
          <p:nvPr/>
        </p:nvSpPr>
        <p:spPr>
          <a:xfrm>
            <a:off x="3147581" y="4533862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29FB4D-686B-4A6D-A450-E6C4E692C2E8}"/>
              </a:ext>
            </a:extLst>
          </p:cNvPr>
          <p:cNvSpPr/>
          <p:nvPr/>
        </p:nvSpPr>
        <p:spPr>
          <a:xfrm>
            <a:off x="4000568" y="4536120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048CB92-9884-4F8A-B69E-5353D83BF7D7}"/>
              </a:ext>
            </a:extLst>
          </p:cNvPr>
          <p:cNvSpPr/>
          <p:nvPr/>
        </p:nvSpPr>
        <p:spPr>
          <a:xfrm>
            <a:off x="4864290" y="4533862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008F3C-2EF5-4B87-B10F-91902DCC33DB}"/>
              </a:ext>
            </a:extLst>
          </p:cNvPr>
          <p:cNvSpPr/>
          <p:nvPr/>
        </p:nvSpPr>
        <p:spPr>
          <a:xfrm>
            <a:off x="5708745" y="4533862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1A2BD18-9164-4DE3-BCCE-E45582F4AEC3}"/>
              </a:ext>
            </a:extLst>
          </p:cNvPr>
          <p:cNvSpPr/>
          <p:nvPr/>
        </p:nvSpPr>
        <p:spPr>
          <a:xfrm>
            <a:off x="7504471" y="4511769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2752C97-B757-411F-A6F2-012472B6F370}"/>
              </a:ext>
            </a:extLst>
          </p:cNvPr>
          <p:cNvSpPr/>
          <p:nvPr/>
        </p:nvSpPr>
        <p:spPr>
          <a:xfrm>
            <a:off x="6631942" y="4533862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2C1255E-671F-4420-8585-3D2ACC52049C}"/>
              </a:ext>
            </a:extLst>
          </p:cNvPr>
          <p:cNvSpPr/>
          <p:nvPr/>
        </p:nvSpPr>
        <p:spPr>
          <a:xfrm>
            <a:off x="1386913" y="4034535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Left=0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2AB69B7-DB95-4735-A321-77FA4C251572}"/>
              </a:ext>
            </a:extLst>
          </p:cNvPr>
          <p:cNvSpPr/>
          <p:nvPr/>
        </p:nvSpPr>
        <p:spPr>
          <a:xfrm>
            <a:off x="3852393" y="4902298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= 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213859-8D50-4C9D-890F-EDD554978E0A}"/>
              </a:ext>
            </a:extLst>
          </p:cNvPr>
          <p:cNvSpPr/>
          <p:nvPr/>
        </p:nvSpPr>
        <p:spPr>
          <a:xfrm>
            <a:off x="5540479" y="4893108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j=5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E1B05D9-72E2-4215-94A0-E1AF40BBE2E2}"/>
              </a:ext>
            </a:extLst>
          </p:cNvPr>
          <p:cNvCxnSpPr>
            <a:cxnSpLocks/>
            <a:stCxn id="69" idx="2"/>
            <a:endCxn id="71" idx="2"/>
          </p:cNvCxnSpPr>
          <p:nvPr/>
        </p:nvCxnSpPr>
        <p:spPr>
          <a:xfrm rot="5400000" flipH="1" flipV="1">
            <a:off x="5275755" y="3837508"/>
            <a:ext cx="2258" cy="1708177"/>
          </a:xfrm>
          <a:prstGeom prst="bentConnector3">
            <a:avLst>
              <a:gd name="adj1" fmla="val -7592162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67E3513-BD70-46F5-AD28-57FCB0A953FD}"/>
              </a:ext>
            </a:extLst>
          </p:cNvPr>
          <p:cNvSpPr/>
          <p:nvPr/>
        </p:nvSpPr>
        <p:spPr>
          <a:xfrm>
            <a:off x="1700395" y="5475488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891689C-1725-4052-BD47-E7811CA28C59}"/>
              </a:ext>
            </a:extLst>
          </p:cNvPr>
          <p:cNvSpPr/>
          <p:nvPr/>
        </p:nvSpPr>
        <p:spPr>
          <a:xfrm>
            <a:off x="2507169" y="5475488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CAD4510-C9D3-4613-9589-CAFC4DE81CFF}"/>
              </a:ext>
            </a:extLst>
          </p:cNvPr>
          <p:cNvSpPr/>
          <p:nvPr/>
        </p:nvSpPr>
        <p:spPr>
          <a:xfrm>
            <a:off x="3364063" y="5480134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A699909-E8D8-423C-8C50-4EAE1CEA5F5A}"/>
              </a:ext>
            </a:extLst>
          </p:cNvPr>
          <p:cNvSpPr/>
          <p:nvPr/>
        </p:nvSpPr>
        <p:spPr>
          <a:xfrm>
            <a:off x="5043811" y="5479109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A941400-DFAB-4C5F-9740-AB2C52305FCF}"/>
              </a:ext>
            </a:extLst>
          </p:cNvPr>
          <p:cNvSpPr/>
          <p:nvPr/>
        </p:nvSpPr>
        <p:spPr>
          <a:xfrm>
            <a:off x="5883097" y="5479109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71A31CF-F488-44BD-850A-C32244F06024}"/>
              </a:ext>
            </a:extLst>
          </p:cNvPr>
          <p:cNvSpPr/>
          <p:nvPr/>
        </p:nvSpPr>
        <p:spPr>
          <a:xfrm>
            <a:off x="6789713" y="5477207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0D0303-2A0F-45D6-A807-BE5A91575983}"/>
              </a:ext>
            </a:extLst>
          </p:cNvPr>
          <p:cNvSpPr/>
          <p:nvPr/>
        </p:nvSpPr>
        <p:spPr>
          <a:xfrm>
            <a:off x="7634986" y="5475488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2303E81-0E30-494F-BC93-E5DF6D9B015A}"/>
              </a:ext>
            </a:extLst>
          </p:cNvPr>
          <p:cNvSpPr/>
          <p:nvPr/>
        </p:nvSpPr>
        <p:spPr>
          <a:xfrm>
            <a:off x="4186916" y="5479109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E3FD48F-964F-49F7-9969-C364E80B67FE}"/>
              </a:ext>
            </a:extLst>
          </p:cNvPr>
          <p:cNvSpPr/>
          <p:nvPr/>
        </p:nvSpPr>
        <p:spPr>
          <a:xfrm>
            <a:off x="2351108" y="5769948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F0158B2-C4C4-43CF-8558-17884AF5414A}"/>
              </a:ext>
            </a:extLst>
          </p:cNvPr>
          <p:cNvSpPr/>
          <p:nvPr/>
        </p:nvSpPr>
        <p:spPr>
          <a:xfrm>
            <a:off x="1532714" y="5769948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FB7F5D-FE88-4812-88E4-BF62D101C481}"/>
              </a:ext>
            </a:extLst>
          </p:cNvPr>
          <p:cNvSpPr/>
          <p:nvPr/>
        </p:nvSpPr>
        <p:spPr>
          <a:xfrm>
            <a:off x="3147581" y="576525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61E4C4C-AD54-4679-AC82-A754FDF87031}"/>
              </a:ext>
            </a:extLst>
          </p:cNvPr>
          <p:cNvSpPr/>
          <p:nvPr/>
        </p:nvSpPr>
        <p:spPr>
          <a:xfrm>
            <a:off x="4000568" y="5767515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135E935-885B-4F3D-BA83-EC605F251B09}"/>
              </a:ext>
            </a:extLst>
          </p:cNvPr>
          <p:cNvSpPr/>
          <p:nvPr/>
        </p:nvSpPr>
        <p:spPr>
          <a:xfrm>
            <a:off x="4864290" y="576525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35CA091-4656-402D-92D2-B45609D47786}"/>
              </a:ext>
            </a:extLst>
          </p:cNvPr>
          <p:cNvSpPr/>
          <p:nvPr/>
        </p:nvSpPr>
        <p:spPr>
          <a:xfrm>
            <a:off x="5708745" y="576525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CDB7A08-BA24-4DA1-9272-21C216808493}"/>
              </a:ext>
            </a:extLst>
          </p:cNvPr>
          <p:cNvSpPr/>
          <p:nvPr/>
        </p:nvSpPr>
        <p:spPr>
          <a:xfrm>
            <a:off x="7504471" y="5743163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FE35A5E-389D-4409-8B82-DE7B2DAD19CD}"/>
              </a:ext>
            </a:extLst>
          </p:cNvPr>
          <p:cNvSpPr/>
          <p:nvPr/>
        </p:nvSpPr>
        <p:spPr>
          <a:xfrm>
            <a:off x="6631942" y="576525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2321ADD-9F76-497E-8570-E64CC51125E0}"/>
              </a:ext>
            </a:extLst>
          </p:cNvPr>
          <p:cNvSpPr/>
          <p:nvPr/>
        </p:nvSpPr>
        <p:spPr>
          <a:xfrm>
            <a:off x="7223094" y="1484458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right=7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852DB3-ABC0-4E12-9ACB-181D7AEBFFEA}"/>
              </a:ext>
            </a:extLst>
          </p:cNvPr>
          <p:cNvSpPr/>
          <p:nvPr/>
        </p:nvSpPr>
        <p:spPr>
          <a:xfrm>
            <a:off x="7329962" y="4008336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right=7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5F327AE-6AD7-46BE-92CF-DFD52E43645B}"/>
              </a:ext>
            </a:extLst>
          </p:cNvPr>
          <p:cNvSpPr/>
          <p:nvPr/>
        </p:nvSpPr>
        <p:spPr>
          <a:xfrm>
            <a:off x="1700395" y="1767632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F2847F8-CC25-47B6-930E-4B8CA1557645}"/>
              </a:ext>
            </a:extLst>
          </p:cNvPr>
          <p:cNvSpPr/>
          <p:nvPr/>
        </p:nvSpPr>
        <p:spPr>
          <a:xfrm>
            <a:off x="2507169" y="1767632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8362444-CE3E-419B-9316-E80AD888B876}"/>
              </a:ext>
            </a:extLst>
          </p:cNvPr>
          <p:cNvSpPr/>
          <p:nvPr/>
        </p:nvSpPr>
        <p:spPr>
          <a:xfrm>
            <a:off x="3364063" y="1772278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526E660-46C2-4C75-89CC-D58E8E778B65}"/>
              </a:ext>
            </a:extLst>
          </p:cNvPr>
          <p:cNvSpPr/>
          <p:nvPr/>
        </p:nvSpPr>
        <p:spPr>
          <a:xfrm>
            <a:off x="5043811" y="1771253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FDF7E57-4878-43E3-9A4D-6CB4E3907584}"/>
              </a:ext>
            </a:extLst>
          </p:cNvPr>
          <p:cNvSpPr/>
          <p:nvPr/>
        </p:nvSpPr>
        <p:spPr>
          <a:xfrm>
            <a:off x="5883097" y="1771253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FB17C31-3B4A-46A5-8B34-A0B3C28FFD88}"/>
              </a:ext>
            </a:extLst>
          </p:cNvPr>
          <p:cNvSpPr/>
          <p:nvPr/>
        </p:nvSpPr>
        <p:spPr>
          <a:xfrm>
            <a:off x="6789713" y="1769351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34DED85-219A-48D8-9B4C-D29B0DF1C01C}"/>
              </a:ext>
            </a:extLst>
          </p:cNvPr>
          <p:cNvSpPr/>
          <p:nvPr/>
        </p:nvSpPr>
        <p:spPr>
          <a:xfrm>
            <a:off x="7634986" y="1767632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DB3841B-0CC6-4239-9975-0420B4216972}"/>
              </a:ext>
            </a:extLst>
          </p:cNvPr>
          <p:cNvSpPr/>
          <p:nvPr/>
        </p:nvSpPr>
        <p:spPr>
          <a:xfrm>
            <a:off x="4186916" y="1771253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AFF81F1-58B8-4EA0-BAF8-6A7341873374}"/>
              </a:ext>
            </a:extLst>
          </p:cNvPr>
          <p:cNvSpPr/>
          <p:nvPr/>
        </p:nvSpPr>
        <p:spPr>
          <a:xfrm>
            <a:off x="2351108" y="2062092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A9847DA-B31C-4724-A405-C7755BDF9376}"/>
              </a:ext>
            </a:extLst>
          </p:cNvPr>
          <p:cNvSpPr/>
          <p:nvPr/>
        </p:nvSpPr>
        <p:spPr>
          <a:xfrm>
            <a:off x="1532714" y="2062092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43A313-0EFF-4F68-BE2A-3652B1A18ED0}"/>
              </a:ext>
            </a:extLst>
          </p:cNvPr>
          <p:cNvSpPr/>
          <p:nvPr/>
        </p:nvSpPr>
        <p:spPr>
          <a:xfrm>
            <a:off x="3147581" y="2057400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594D41F-377D-4E09-8E35-FF3D2A3440A0}"/>
              </a:ext>
            </a:extLst>
          </p:cNvPr>
          <p:cNvSpPr/>
          <p:nvPr/>
        </p:nvSpPr>
        <p:spPr>
          <a:xfrm>
            <a:off x="4000568" y="2059659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E629705-5617-4F51-BE09-3749FB6B6E47}"/>
              </a:ext>
            </a:extLst>
          </p:cNvPr>
          <p:cNvSpPr/>
          <p:nvPr/>
        </p:nvSpPr>
        <p:spPr>
          <a:xfrm>
            <a:off x="4864290" y="2057400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3C8A8BD-5292-4D17-B279-0E87CE786D4D}"/>
              </a:ext>
            </a:extLst>
          </p:cNvPr>
          <p:cNvSpPr/>
          <p:nvPr/>
        </p:nvSpPr>
        <p:spPr>
          <a:xfrm>
            <a:off x="5708745" y="2057400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B324308-E2CF-48E3-8B3F-70C2B2163D8C}"/>
              </a:ext>
            </a:extLst>
          </p:cNvPr>
          <p:cNvSpPr/>
          <p:nvPr/>
        </p:nvSpPr>
        <p:spPr>
          <a:xfrm>
            <a:off x="7504471" y="2035307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4DD248-B338-4F60-BCA0-09AA7D8CEAB4}"/>
              </a:ext>
            </a:extLst>
          </p:cNvPr>
          <p:cNvSpPr/>
          <p:nvPr/>
        </p:nvSpPr>
        <p:spPr>
          <a:xfrm>
            <a:off x="6631942" y="2057400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EA7DCB7-5897-4019-8CA2-AF96700CB720}"/>
              </a:ext>
            </a:extLst>
          </p:cNvPr>
          <p:cNvSpPr/>
          <p:nvPr/>
        </p:nvSpPr>
        <p:spPr>
          <a:xfrm>
            <a:off x="3033281" y="2391761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= 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4921330-F1A4-4D0C-9039-1E31E617118F}"/>
              </a:ext>
            </a:extLst>
          </p:cNvPr>
          <p:cNvSpPr/>
          <p:nvPr/>
        </p:nvSpPr>
        <p:spPr>
          <a:xfrm>
            <a:off x="5540479" y="2397434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j=5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3813E56-5E67-406B-95E3-ABE248871799}"/>
              </a:ext>
            </a:extLst>
          </p:cNvPr>
          <p:cNvCxnSpPr>
            <a:cxnSpLocks/>
          </p:cNvCxnSpPr>
          <p:nvPr/>
        </p:nvCxnSpPr>
        <p:spPr>
          <a:xfrm flipV="1">
            <a:off x="3595840" y="2229917"/>
            <a:ext cx="1577" cy="215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3575740-C5CD-4631-A1E1-0709208BE149}"/>
              </a:ext>
            </a:extLst>
          </p:cNvPr>
          <p:cNvCxnSpPr>
            <a:cxnSpLocks/>
          </p:cNvCxnSpPr>
          <p:nvPr/>
        </p:nvCxnSpPr>
        <p:spPr>
          <a:xfrm flipV="1">
            <a:off x="6095971" y="2211260"/>
            <a:ext cx="1577" cy="215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F86A953-87E1-4A9B-833C-6E260A2808B1}"/>
              </a:ext>
            </a:extLst>
          </p:cNvPr>
          <p:cNvSpPr/>
          <p:nvPr/>
        </p:nvSpPr>
        <p:spPr>
          <a:xfrm>
            <a:off x="1645523" y="5201983"/>
            <a:ext cx="6741291" cy="212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Hoán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vị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giữa</a:t>
            </a:r>
            <a:r>
              <a:rPr lang="en-US" sz="1500" dirty="0">
                <a:solidFill>
                  <a:schemeClr val="tx1"/>
                </a:solidFill>
              </a:rPr>
              <a:t> a[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] = 50 </a:t>
            </a:r>
            <a:r>
              <a:rPr lang="en-US" sz="1500" dirty="0" err="1">
                <a:solidFill>
                  <a:schemeClr val="tx1"/>
                </a:solidFill>
              </a:rPr>
              <a:t>và</a:t>
            </a:r>
            <a:r>
              <a:rPr lang="en-US" sz="1500" dirty="0">
                <a:solidFill>
                  <a:schemeClr val="tx1"/>
                </a:solidFill>
              </a:rPr>
              <a:t> a[j] = 20, </a:t>
            </a:r>
            <a:r>
              <a:rPr lang="en-US" sz="1500" dirty="0" err="1">
                <a:solidFill>
                  <a:schemeClr val="tx1"/>
                </a:solidFill>
              </a:rPr>
              <a:t>tăng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lên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một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giảm</a:t>
            </a:r>
            <a:r>
              <a:rPr lang="en-US" sz="1500" dirty="0">
                <a:solidFill>
                  <a:schemeClr val="tx1"/>
                </a:solidFill>
              </a:rPr>
              <a:t> j </a:t>
            </a:r>
            <a:r>
              <a:rPr lang="en-US" sz="1500" dirty="0" err="1">
                <a:solidFill>
                  <a:schemeClr val="tx1"/>
                </a:solidFill>
              </a:rPr>
              <a:t>xuống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một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8C4BCF-3154-498A-81BA-3B1C4D21441C}"/>
              </a:ext>
            </a:extLst>
          </p:cNvPr>
          <p:cNvSpPr/>
          <p:nvPr/>
        </p:nvSpPr>
        <p:spPr>
          <a:xfrm>
            <a:off x="4797751" y="4597892"/>
            <a:ext cx="1062817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FF0000"/>
                </a:solidFill>
              </a:rPr>
              <a:t>swap(a[3],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a[5])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A4CA7-C094-4276-8EF8-B60B6454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64</a:t>
            </a:fld>
            <a:endParaRPr lang="en-US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C17706CD-200A-4B92-A55D-235C1DD574EF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PHÂN HOẠCH – QUICK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911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D1E2460-88D4-4005-9B96-6454AE63B012}"/>
              </a:ext>
            </a:extLst>
          </p:cNvPr>
          <p:cNvSpPr/>
          <p:nvPr/>
        </p:nvSpPr>
        <p:spPr>
          <a:xfrm>
            <a:off x="1011559" y="1672855"/>
            <a:ext cx="355135" cy="267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5AD678-D654-40F1-9947-3F8C5798CD92}"/>
              </a:ext>
            </a:extLst>
          </p:cNvPr>
          <p:cNvSpPr/>
          <p:nvPr/>
        </p:nvSpPr>
        <p:spPr>
          <a:xfrm>
            <a:off x="1187743" y="1500500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left=0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6F59EB4-2853-4900-AB7C-C4AEAD2D5C31}"/>
              </a:ext>
            </a:extLst>
          </p:cNvPr>
          <p:cNvSpPr/>
          <p:nvPr/>
        </p:nvSpPr>
        <p:spPr>
          <a:xfrm>
            <a:off x="6582" y="1445683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x = a[3] = 50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61364D-49A7-4240-9CE2-AE08AC568228}"/>
              </a:ext>
            </a:extLst>
          </p:cNvPr>
          <p:cNvSpPr/>
          <p:nvPr/>
        </p:nvSpPr>
        <p:spPr>
          <a:xfrm>
            <a:off x="1377902" y="2367339"/>
            <a:ext cx="5168096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a[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] = a[4] = 90 &gt; x,  </a:t>
            </a:r>
            <a:r>
              <a:rPr lang="en-US" sz="1500" dirty="0" err="1">
                <a:solidFill>
                  <a:schemeClr val="tx1"/>
                </a:solidFill>
              </a:rPr>
              <a:t>dừng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(</a:t>
            </a:r>
            <a:r>
              <a:rPr lang="en-US" sz="1500" dirty="0" err="1">
                <a:solidFill>
                  <a:schemeClr val="tx1"/>
                </a:solidFill>
              </a:rPr>
              <a:t>lúc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này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= 4)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AD5BD4-23E3-4B3A-BA34-07E006354EF8}"/>
              </a:ext>
            </a:extLst>
          </p:cNvPr>
          <p:cNvSpPr/>
          <p:nvPr/>
        </p:nvSpPr>
        <p:spPr>
          <a:xfrm>
            <a:off x="1385104" y="2590800"/>
            <a:ext cx="5168096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a[j] = a[4] = 90 &gt; x,  j--  (</a:t>
            </a:r>
            <a:r>
              <a:rPr lang="en-US" sz="1500" dirty="0" err="1">
                <a:solidFill>
                  <a:schemeClr val="tx1"/>
                </a:solidFill>
              </a:rPr>
              <a:t>giảm</a:t>
            </a:r>
            <a:r>
              <a:rPr lang="en-US" sz="1500" dirty="0">
                <a:solidFill>
                  <a:schemeClr val="tx1"/>
                </a:solidFill>
              </a:rPr>
              <a:t> j </a:t>
            </a:r>
            <a:r>
              <a:rPr lang="en-US" sz="1500" dirty="0" err="1">
                <a:solidFill>
                  <a:schemeClr val="tx1"/>
                </a:solidFill>
              </a:rPr>
              <a:t>một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giá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trị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lúc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này</a:t>
            </a:r>
            <a:r>
              <a:rPr lang="en-US" sz="1500" dirty="0">
                <a:solidFill>
                  <a:schemeClr val="tx1"/>
                </a:solidFill>
              </a:rPr>
              <a:t> j = 3)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59275C-2F49-43B5-B256-3578C30F47B7}"/>
              </a:ext>
            </a:extLst>
          </p:cNvPr>
          <p:cNvSpPr/>
          <p:nvPr/>
        </p:nvSpPr>
        <p:spPr>
          <a:xfrm>
            <a:off x="1501225" y="3034541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4958285-6BE5-46B4-B60D-861117F39937}"/>
              </a:ext>
            </a:extLst>
          </p:cNvPr>
          <p:cNvSpPr/>
          <p:nvPr/>
        </p:nvSpPr>
        <p:spPr>
          <a:xfrm>
            <a:off x="2307999" y="3034541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1A3295-6841-44D3-90AD-D08C563B2041}"/>
              </a:ext>
            </a:extLst>
          </p:cNvPr>
          <p:cNvSpPr/>
          <p:nvPr/>
        </p:nvSpPr>
        <p:spPr>
          <a:xfrm>
            <a:off x="3164893" y="303918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D3190C-4EC7-4B54-9C50-0AD62E86B0BE}"/>
              </a:ext>
            </a:extLst>
          </p:cNvPr>
          <p:cNvSpPr/>
          <p:nvPr/>
        </p:nvSpPr>
        <p:spPr>
          <a:xfrm>
            <a:off x="4844641" y="3038161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7F7E5B-435D-4602-9C83-CCB1D12B1ED7}"/>
              </a:ext>
            </a:extLst>
          </p:cNvPr>
          <p:cNvSpPr/>
          <p:nvPr/>
        </p:nvSpPr>
        <p:spPr>
          <a:xfrm>
            <a:off x="5683927" y="3038161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BE060C7-0558-47D3-AB43-A90AF3C3E6E6}"/>
              </a:ext>
            </a:extLst>
          </p:cNvPr>
          <p:cNvSpPr/>
          <p:nvPr/>
        </p:nvSpPr>
        <p:spPr>
          <a:xfrm>
            <a:off x="6590543" y="3036260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B20C192-D84C-4F1B-873F-2CCD5A33645C}"/>
              </a:ext>
            </a:extLst>
          </p:cNvPr>
          <p:cNvSpPr/>
          <p:nvPr/>
        </p:nvSpPr>
        <p:spPr>
          <a:xfrm>
            <a:off x="7435816" y="3034541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7E0C3F0-6AEF-499F-8085-767EE50CADCA}"/>
              </a:ext>
            </a:extLst>
          </p:cNvPr>
          <p:cNvSpPr/>
          <p:nvPr/>
        </p:nvSpPr>
        <p:spPr>
          <a:xfrm>
            <a:off x="3987746" y="3038161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BCEF49-9079-4715-8DE9-68C73813E4C7}"/>
              </a:ext>
            </a:extLst>
          </p:cNvPr>
          <p:cNvSpPr/>
          <p:nvPr/>
        </p:nvSpPr>
        <p:spPr>
          <a:xfrm>
            <a:off x="2151938" y="3329001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877B6C-BC98-4148-B3F0-2E97214CDB9D}"/>
              </a:ext>
            </a:extLst>
          </p:cNvPr>
          <p:cNvSpPr/>
          <p:nvPr/>
        </p:nvSpPr>
        <p:spPr>
          <a:xfrm>
            <a:off x="1333544" y="3329001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98BA00-BB8C-4420-81AA-8A56D4B604E3}"/>
              </a:ext>
            </a:extLst>
          </p:cNvPr>
          <p:cNvSpPr/>
          <p:nvPr/>
        </p:nvSpPr>
        <p:spPr>
          <a:xfrm>
            <a:off x="2948411" y="3324309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29FB4D-686B-4A6D-A450-E6C4E692C2E8}"/>
              </a:ext>
            </a:extLst>
          </p:cNvPr>
          <p:cNvSpPr/>
          <p:nvPr/>
        </p:nvSpPr>
        <p:spPr>
          <a:xfrm>
            <a:off x="3801398" y="3326567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048CB92-9884-4F8A-B69E-5353D83BF7D7}"/>
              </a:ext>
            </a:extLst>
          </p:cNvPr>
          <p:cNvSpPr/>
          <p:nvPr/>
        </p:nvSpPr>
        <p:spPr>
          <a:xfrm>
            <a:off x="4665120" y="3324309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008F3C-2EF5-4B87-B10F-91902DCC33DB}"/>
              </a:ext>
            </a:extLst>
          </p:cNvPr>
          <p:cNvSpPr/>
          <p:nvPr/>
        </p:nvSpPr>
        <p:spPr>
          <a:xfrm>
            <a:off x="5509575" y="3324309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1A2BD18-9164-4DE3-BCCE-E45582F4AEC3}"/>
              </a:ext>
            </a:extLst>
          </p:cNvPr>
          <p:cNvSpPr/>
          <p:nvPr/>
        </p:nvSpPr>
        <p:spPr>
          <a:xfrm>
            <a:off x="7305301" y="3348595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2752C97-B757-411F-A6F2-012472B6F370}"/>
              </a:ext>
            </a:extLst>
          </p:cNvPr>
          <p:cNvSpPr/>
          <p:nvPr/>
        </p:nvSpPr>
        <p:spPr>
          <a:xfrm>
            <a:off x="6432772" y="3324309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2C1255E-671F-4420-8585-3D2ACC52049C}"/>
              </a:ext>
            </a:extLst>
          </p:cNvPr>
          <p:cNvSpPr/>
          <p:nvPr/>
        </p:nvSpPr>
        <p:spPr>
          <a:xfrm>
            <a:off x="1187743" y="2824982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Left=0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2321ADD-9F76-497E-8570-E64CC51125E0}"/>
              </a:ext>
            </a:extLst>
          </p:cNvPr>
          <p:cNvSpPr/>
          <p:nvPr/>
        </p:nvSpPr>
        <p:spPr>
          <a:xfrm>
            <a:off x="7023924" y="1424063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right=7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852DB3-ABC0-4E12-9ACB-181D7AEBFFEA}"/>
              </a:ext>
            </a:extLst>
          </p:cNvPr>
          <p:cNvSpPr/>
          <p:nvPr/>
        </p:nvSpPr>
        <p:spPr>
          <a:xfrm>
            <a:off x="7130792" y="2798783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right=7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5F327AE-6AD7-46BE-92CF-DFD52E43645B}"/>
              </a:ext>
            </a:extLst>
          </p:cNvPr>
          <p:cNvSpPr/>
          <p:nvPr/>
        </p:nvSpPr>
        <p:spPr>
          <a:xfrm>
            <a:off x="1501225" y="1707237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F2847F8-CC25-47B6-930E-4B8CA1557645}"/>
              </a:ext>
            </a:extLst>
          </p:cNvPr>
          <p:cNvSpPr/>
          <p:nvPr/>
        </p:nvSpPr>
        <p:spPr>
          <a:xfrm>
            <a:off x="2307999" y="1707237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8362444-CE3E-419B-9316-E80AD888B876}"/>
              </a:ext>
            </a:extLst>
          </p:cNvPr>
          <p:cNvSpPr/>
          <p:nvPr/>
        </p:nvSpPr>
        <p:spPr>
          <a:xfrm>
            <a:off x="3164893" y="1711883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526E660-46C2-4C75-89CC-D58E8E778B65}"/>
              </a:ext>
            </a:extLst>
          </p:cNvPr>
          <p:cNvSpPr/>
          <p:nvPr/>
        </p:nvSpPr>
        <p:spPr>
          <a:xfrm>
            <a:off x="4844641" y="1710858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FDF7E57-4878-43E3-9A4D-6CB4E3907584}"/>
              </a:ext>
            </a:extLst>
          </p:cNvPr>
          <p:cNvSpPr/>
          <p:nvPr/>
        </p:nvSpPr>
        <p:spPr>
          <a:xfrm>
            <a:off x="5683927" y="1710858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FB17C31-3B4A-46A5-8B34-A0B3C28FFD88}"/>
              </a:ext>
            </a:extLst>
          </p:cNvPr>
          <p:cNvSpPr/>
          <p:nvPr/>
        </p:nvSpPr>
        <p:spPr>
          <a:xfrm>
            <a:off x="6590543" y="170895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34DED85-219A-48D8-9B4C-D29B0DF1C01C}"/>
              </a:ext>
            </a:extLst>
          </p:cNvPr>
          <p:cNvSpPr/>
          <p:nvPr/>
        </p:nvSpPr>
        <p:spPr>
          <a:xfrm>
            <a:off x="7435816" y="1707237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DB3841B-0CC6-4239-9975-0420B4216972}"/>
              </a:ext>
            </a:extLst>
          </p:cNvPr>
          <p:cNvSpPr/>
          <p:nvPr/>
        </p:nvSpPr>
        <p:spPr>
          <a:xfrm>
            <a:off x="3987746" y="1710858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AFF81F1-58B8-4EA0-BAF8-6A7341873374}"/>
              </a:ext>
            </a:extLst>
          </p:cNvPr>
          <p:cNvSpPr/>
          <p:nvPr/>
        </p:nvSpPr>
        <p:spPr>
          <a:xfrm>
            <a:off x="2151938" y="2001697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A9847DA-B31C-4724-A405-C7755BDF9376}"/>
              </a:ext>
            </a:extLst>
          </p:cNvPr>
          <p:cNvSpPr/>
          <p:nvPr/>
        </p:nvSpPr>
        <p:spPr>
          <a:xfrm>
            <a:off x="1333544" y="2001697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43A313-0EFF-4F68-BE2A-3652B1A18ED0}"/>
              </a:ext>
            </a:extLst>
          </p:cNvPr>
          <p:cNvSpPr/>
          <p:nvPr/>
        </p:nvSpPr>
        <p:spPr>
          <a:xfrm>
            <a:off x="2948411" y="1997005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594D41F-377D-4E09-8E35-FF3D2A3440A0}"/>
              </a:ext>
            </a:extLst>
          </p:cNvPr>
          <p:cNvSpPr/>
          <p:nvPr/>
        </p:nvSpPr>
        <p:spPr>
          <a:xfrm>
            <a:off x="3801398" y="199926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E629705-5617-4F51-BE09-3749FB6B6E47}"/>
              </a:ext>
            </a:extLst>
          </p:cNvPr>
          <p:cNvSpPr/>
          <p:nvPr/>
        </p:nvSpPr>
        <p:spPr>
          <a:xfrm>
            <a:off x="4665120" y="1997005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3C8A8BD-5292-4D17-B279-0E87CE786D4D}"/>
              </a:ext>
            </a:extLst>
          </p:cNvPr>
          <p:cNvSpPr/>
          <p:nvPr/>
        </p:nvSpPr>
        <p:spPr>
          <a:xfrm>
            <a:off x="5509575" y="1997005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B324308-E2CF-48E3-8B3F-70C2B2163D8C}"/>
              </a:ext>
            </a:extLst>
          </p:cNvPr>
          <p:cNvSpPr/>
          <p:nvPr/>
        </p:nvSpPr>
        <p:spPr>
          <a:xfrm>
            <a:off x="7305301" y="1974912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4DD248-B338-4F60-BCA0-09AA7D8CEAB4}"/>
              </a:ext>
            </a:extLst>
          </p:cNvPr>
          <p:cNvSpPr/>
          <p:nvPr/>
        </p:nvSpPr>
        <p:spPr>
          <a:xfrm>
            <a:off x="6432772" y="1997005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EA7DCB7-5897-4019-8CA2-AF96700CB720}"/>
              </a:ext>
            </a:extLst>
          </p:cNvPr>
          <p:cNvSpPr/>
          <p:nvPr/>
        </p:nvSpPr>
        <p:spPr>
          <a:xfrm>
            <a:off x="4367069" y="2311195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= 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4921330-F1A4-4D0C-9039-1E31E617118F}"/>
              </a:ext>
            </a:extLst>
          </p:cNvPr>
          <p:cNvSpPr/>
          <p:nvPr/>
        </p:nvSpPr>
        <p:spPr>
          <a:xfrm>
            <a:off x="4716024" y="2316868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j=4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3813E56-5E67-406B-95E3-ABE248871799}"/>
              </a:ext>
            </a:extLst>
          </p:cNvPr>
          <p:cNvCxnSpPr>
            <a:cxnSpLocks/>
          </p:cNvCxnSpPr>
          <p:nvPr/>
        </p:nvCxnSpPr>
        <p:spPr>
          <a:xfrm flipV="1">
            <a:off x="4990139" y="2149351"/>
            <a:ext cx="1577" cy="215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3575740-C5CD-4631-A1E1-0709208BE149}"/>
              </a:ext>
            </a:extLst>
          </p:cNvPr>
          <p:cNvCxnSpPr>
            <a:cxnSpLocks/>
          </p:cNvCxnSpPr>
          <p:nvPr/>
        </p:nvCxnSpPr>
        <p:spPr>
          <a:xfrm flipV="1">
            <a:off x="5271516" y="2150865"/>
            <a:ext cx="1577" cy="215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F86A953-87E1-4A9B-833C-6E260A2808B1}"/>
              </a:ext>
            </a:extLst>
          </p:cNvPr>
          <p:cNvSpPr/>
          <p:nvPr/>
        </p:nvSpPr>
        <p:spPr>
          <a:xfrm>
            <a:off x="294763" y="3763984"/>
            <a:ext cx="6560237" cy="313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FF0000"/>
                </a:solidFill>
              </a:rPr>
              <a:t>j &lt; </a:t>
            </a:r>
            <a:r>
              <a:rPr lang="en-US" sz="1500" b="1" dirty="0" err="1">
                <a:solidFill>
                  <a:srgbClr val="FF0000"/>
                </a:solidFill>
              </a:rPr>
              <a:t>i</a:t>
            </a:r>
            <a:r>
              <a:rPr lang="en-US" sz="1500" b="1" dirty="0">
                <a:solidFill>
                  <a:srgbClr val="FF0000"/>
                </a:solidFill>
              </a:rPr>
              <a:t> </a:t>
            </a:r>
            <a:r>
              <a:rPr lang="en-US" sz="1500" b="1" dirty="0" err="1">
                <a:solidFill>
                  <a:srgbClr val="FF0000"/>
                </a:solidFill>
              </a:rPr>
              <a:t>dừng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A00DB86-28F6-4943-8EAC-D113BAB8F83D}"/>
              </a:ext>
            </a:extLst>
          </p:cNvPr>
          <p:cNvSpPr/>
          <p:nvPr/>
        </p:nvSpPr>
        <p:spPr>
          <a:xfrm>
            <a:off x="4426426" y="3636909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= 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91571C2-9BCC-4C3D-A4DF-6B5A4A390F82}"/>
              </a:ext>
            </a:extLst>
          </p:cNvPr>
          <p:cNvSpPr/>
          <p:nvPr/>
        </p:nvSpPr>
        <p:spPr>
          <a:xfrm>
            <a:off x="3660955" y="3642582"/>
            <a:ext cx="1163720" cy="183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j=3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C5BEA8-3629-4110-AC08-0F22C29D244E}"/>
              </a:ext>
            </a:extLst>
          </p:cNvPr>
          <p:cNvCxnSpPr>
            <a:cxnSpLocks/>
          </p:cNvCxnSpPr>
          <p:nvPr/>
        </p:nvCxnSpPr>
        <p:spPr>
          <a:xfrm flipV="1">
            <a:off x="5049496" y="3475066"/>
            <a:ext cx="1577" cy="215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54E4A75-19E3-444D-98D9-88E821535739}"/>
              </a:ext>
            </a:extLst>
          </p:cNvPr>
          <p:cNvCxnSpPr>
            <a:cxnSpLocks/>
          </p:cNvCxnSpPr>
          <p:nvPr/>
        </p:nvCxnSpPr>
        <p:spPr>
          <a:xfrm flipV="1">
            <a:off x="4216447" y="3476579"/>
            <a:ext cx="1577" cy="215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13F0D7E-3001-4D61-B41B-B5B306D8D2CA}"/>
              </a:ext>
            </a:extLst>
          </p:cNvPr>
          <p:cNvSpPr/>
          <p:nvPr/>
        </p:nvSpPr>
        <p:spPr>
          <a:xfrm>
            <a:off x="302944" y="4008424"/>
            <a:ext cx="8623586" cy="313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Dãy</a:t>
            </a:r>
            <a:r>
              <a:rPr lang="en-US" sz="1500" dirty="0">
                <a:solidFill>
                  <a:schemeClr val="tx1"/>
                </a:solidFill>
              </a:rPr>
              <a:t> ban </a:t>
            </a:r>
            <a:r>
              <a:rPr lang="en-US" sz="1500" dirty="0" err="1">
                <a:solidFill>
                  <a:schemeClr val="tx1"/>
                </a:solidFill>
              </a:rPr>
              <a:t>đầu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đã</a:t>
            </a:r>
            <a:r>
              <a:rPr lang="en-US" sz="1500" dirty="0">
                <a:solidFill>
                  <a:schemeClr val="tx1"/>
                </a:solidFill>
              </a:rPr>
              <a:t> đ</a:t>
            </a:r>
            <a:r>
              <a:rPr lang="vi-VN" sz="1500" dirty="0">
                <a:solidFill>
                  <a:schemeClr val="tx1"/>
                </a:solidFill>
              </a:rPr>
              <a:t>ư</a:t>
            </a:r>
            <a:r>
              <a:rPr lang="en-US" sz="1500" dirty="0" err="1">
                <a:solidFill>
                  <a:schemeClr val="tx1"/>
                </a:solidFill>
              </a:rPr>
              <a:t>ợc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phân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hoạch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thành</a:t>
            </a:r>
            <a:r>
              <a:rPr lang="en-US" sz="1500" dirty="0">
                <a:solidFill>
                  <a:schemeClr val="tx1"/>
                </a:solidFill>
              </a:rPr>
              <a:t> 2 </a:t>
            </a:r>
            <a:r>
              <a:rPr lang="en-US" sz="1500" dirty="0" err="1">
                <a:solidFill>
                  <a:schemeClr val="tx1"/>
                </a:solidFill>
              </a:rPr>
              <a:t>đoạn</a:t>
            </a:r>
            <a:r>
              <a:rPr lang="en-US" sz="1500" dirty="0">
                <a:solidFill>
                  <a:schemeClr val="tx1"/>
                </a:solidFill>
              </a:rPr>
              <a:t> con. </a:t>
            </a:r>
            <a:r>
              <a:rPr lang="en-US" sz="1500" dirty="0" err="1">
                <a:solidFill>
                  <a:schemeClr val="tx1"/>
                </a:solidFill>
              </a:rPr>
              <a:t>Mỗi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đoạn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là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một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dãy</a:t>
            </a:r>
            <a:r>
              <a:rPr lang="en-US" sz="1500" dirty="0">
                <a:solidFill>
                  <a:schemeClr val="tx1"/>
                </a:solidFill>
              </a:rPr>
              <a:t> con </a:t>
            </a:r>
            <a:r>
              <a:rPr lang="en-US" sz="1500" dirty="0" err="1">
                <a:solidFill>
                  <a:schemeClr val="tx1"/>
                </a:solidFill>
              </a:rPr>
              <a:t>nh</a:t>
            </a:r>
            <a:r>
              <a:rPr lang="vi-VN" sz="1500" dirty="0">
                <a:solidFill>
                  <a:schemeClr val="tx1"/>
                </a:solidFill>
              </a:rPr>
              <a:t>ư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sau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C1DB80-8E05-4E3A-BC83-A2B2FA15219A}"/>
              </a:ext>
            </a:extLst>
          </p:cNvPr>
          <p:cNvCxnSpPr/>
          <p:nvPr/>
        </p:nvCxnSpPr>
        <p:spPr>
          <a:xfrm>
            <a:off x="4645853" y="2824981"/>
            <a:ext cx="0" cy="8119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EA46EA5-E869-4078-9F27-3F29F1E30C75}"/>
              </a:ext>
            </a:extLst>
          </p:cNvPr>
          <p:cNvSpPr/>
          <p:nvPr/>
        </p:nvSpPr>
        <p:spPr>
          <a:xfrm>
            <a:off x="304848" y="4301718"/>
            <a:ext cx="4072306" cy="313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Dãy</a:t>
            </a:r>
            <a:r>
              <a:rPr lang="en-US" sz="1500" dirty="0">
                <a:solidFill>
                  <a:schemeClr val="tx1"/>
                </a:solidFill>
              </a:rPr>
              <a:t> con 1: </a:t>
            </a:r>
            <a:r>
              <a:rPr lang="en-US" sz="1500" dirty="0" err="1">
                <a:solidFill>
                  <a:schemeClr val="tx1"/>
                </a:solidFill>
              </a:rPr>
              <a:t>gồm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các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phần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tử</a:t>
            </a:r>
            <a:r>
              <a:rPr lang="en-US" sz="1500" dirty="0">
                <a:solidFill>
                  <a:schemeClr val="tx1"/>
                </a:solidFill>
              </a:rPr>
              <a:t> a[0], a[1], a[2], a[3]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4607810-6187-485C-B0A7-6688CCE9D9CF}"/>
              </a:ext>
            </a:extLst>
          </p:cNvPr>
          <p:cNvSpPr/>
          <p:nvPr/>
        </p:nvSpPr>
        <p:spPr>
          <a:xfrm>
            <a:off x="304848" y="4631184"/>
            <a:ext cx="4072306" cy="313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Dãy</a:t>
            </a:r>
            <a:r>
              <a:rPr lang="en-US" sz="1500" dirty="0">
                <a:solidFill>
                  <a:schemeClr val="tx1"/>
                </a:solidFill>
              </a:rPr>
              <a:t> con 2: </a:t>
            </a:r>
            <a:r>
              <a:rPr lang="en-US" sz="1500" dirty="0" err="1">
                <a:solidFill>
                  <a:schemeClr val="tx1"/>
                </a:solidFill>
              </a:rPr>
              <a:t>gồm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các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phần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tử</a:t>
            </a:r>
            <a:r>
              <a:rPr lang="en-US" sz="1500" dirty="0">
                <a:solidFill>
                  <a:schemeClr val="tx1"/>
                </a:solidFill>
              </a:rPr>
              <a:t> a[4], a[5], a[6], a[7]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AB19859-E64A-4092-B6FF-27DA776EC598}"/>
              </a:ext>
            </a:extLst>
          </p:cNvPr>
          <p:cNvSpPr/>
          <p:nvPr/>
        </p:nvSpPr>
        <p:spPr>
          <a:xfrm>
            <a:off x="4383146" y="4331397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E60928-045B-4EAD-BCDD-386C8CC45F93}"/>
              </a:ext>
            </a:extLst>
          </p:cNvPr>
          <p:cNvSpPr/>
          <p:nvPr/>
        </p:nvSpPr>
        <p:spPr>
          <a:xfrm>
            <a:off x="5189920" y="4331397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D91B785-FA2B-4235-B8CA-D94961B5306B}"/>
              </a:ext>
            </a:extLst>
          </p:cNvPr>
          <p:cNvSpPr/>
          <p:nvPr/>
        </p:nvSpPr>
        <p:spPr>
          <a:xfrm>
            <a:off x="6046814" y="4336043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034A3B2-512E-4518-8DF1-09DA539FC48A}"/>
              </a:ext>
            </a:extLst>
          </p:cNvPr>
          <p:cNvSpPr/>
          <p:nvPr/>
        </p:nvSpPr>
        <p:spPr>
          <a:xfrm>
            <a:off x="6869667" y="4335018"/>
            <a:ext cx="513796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A8AB9C8-443C-4FA6-A4D1-8FA57246585C}"/>
              </a:ext>
            </a:extLst>
          </p:cNvPr>
          <p:cNvSpPr/>
          <p:nvPr/>
        </p:nvSpPr>
        <p:spPr>
          <a:xfrm>
            <a:off x="4388379" y="4677944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6207E70-7AA6-4195-95B0-CC5B8BD444B2}"/>
              </a:ext>
            </a:extLst>
          </p:cNvPr>
          <p:cNvSpPr/>
          <p:nvPr/>
        </p:nvSpPr>
        <p:spPr>
          <a:xfrm>
            <a:off x="5197409" y="4677944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0C3CBF9-A5E5-48B0-93FC-0771AF967A4F}"/>
              </a:ext>
            </a:extLst>
          </p:cNvPr>
          <p:cNvSpPr/>
          <p:nvPr/>
        </p:nvSpPr>
        <p:spPr>
          <a:xfrm>
            <a:off x="6063685" y="4676043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3924D1C-83A6-4E7F-9790-39299B5FE6B3}"/>
              </a:ext>
            </a:extLst>
          </p:cNvPr>
          <p:cNvSpPr/>
          <p:nvPr/>
        </p:nvSpPr>
        <p:spPr>
          <a:xfrm>
            <a:off x="6888787" y="4674324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54" name="Content Placeholder 2">
            <a:extLst>
              <a:ext uri="{FF2B5EF4-FFF2-40B4-BE49-F238E27FC236}">
                <a16:creationId xmlns:a16="http://schemas.microsoft.com/office/drawing/2014/main" id="{7952751F-B00F-41F5-A512-566B19BB3E35}"/>
              </a:ext>
            </a:extLst>
          </p:cNvPr>
          <p:cNvSpPr txBox="1">
            <a:spLocks/>
          </p:cNvSpPr>
          <p:nvPr/>
        </p:nvSpPr>
        <p:spPr>
          <a:xfrm>
            <a:off x="7485694" y="4275818"/>
            <a:ext cx="823448" cy="339815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50" b="1" dirty="0" err="1">
                <a:solidFill>
                  <a:srgbClr val="FF0000"/>
                </a:solidFill>
              </a:rPr>
              <a:t>Dãy</a:t>
            </a:r>
            <a:r>
              <a:rPr lang="en-US" sz="1050" b="1" dirty="0">
                <a:solidFill>
                  <a:srgbClr val="FF0000"/>
                </a:solidFill>
              </a:rPr>
              <a:t> con 1</a:t>
            </a:r>
          </a:p>
        </p:txBody>
      </p: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3C4F3CA7-380F-4EBC-95B3-8FFFCA692420}"/>
              </a:ext>
            </a:extLst>
          </p:cNvPr>
          <p:cNvSpPr txBox="1">
            <a:spLocks/>
          </p:cNvSpPr>
          <p:nvPr/>
        </p:nvSpPr>
        <p:spPr>
          <a:xfrm>
            <a:off x="7498597" y="4641337"/>
            <a:ext cx="823448" cy="339815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50" b="1" dirty="0" err="1">
                <a:solidFill>
                  <a:srgbClr val="FF0000"/>
                </a:solidFill>
              </a:rPr>
              <a:t>Dãy</a:t>
            </a:r>
            <a:r>
              <a:rPr lang="en-US" sz="1050" b="1" dirty="0">
                <a:solidFill>
                  <a:srgbClr val="FF0000"/>
                </a:solidFill>
              </a:rPr>
              <a:t> con 2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6637FE4-4F46-44A0-9241-0404C0B26238}"/>
              </a:ext>
            </a:extLst>
          </p:cNvPr>
          <p:cNvSpPr/>
          <p:nvPr/>
        </p:nvSpPr>
        <p:spPr>
          <a:xfrm>
            <a:off x="291661" y="5007597"/>
            <a:ext cx="8896028" cy="313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Trên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dãy</a:t>
            </a:r>
            <a:r>
              <a:rPr lang="en-US" sz="1500" dirty="0">
                <a:solidFill>
                  <a:schemeClr val="tx1"/>
                </a:solidFill>
              </a:rPr>
              <a:t> con 1, ta </a:t>
            </a:r>
            <a:r>
              <a:rPr lang="en-US" sz="1500" dirty="0" err="1">
                <a:solidFill>
                  <a:schemeClr val="tx1"/>
                </a:solidFill>
              </a:rPr>
              <a:t>thực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hiện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lặp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lai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việc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phân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hoạch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nh</a:t>
            </a:r>
            <a:r>
              <a:rPr lang="vi-VN" sz="1500" dirty="0">
                <a:solidFill>
                  <a:schemeClr val="tx1"/>
                </a:solidFill>
              </a:rPr>
              <a:t>ư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với</a:t>
            </a:r>
            <a:r>
              <a:rPr lang="en-US" sz="1500" dirty="0">
                <a:solidFill>
                  <a:schemeClr val="tx1"/>
                </a:solidFill>
              </a:rPr>
              <a:t> vi </a:t>
            </a:r>
            <a:r>
              <a:rPr lang="en-US" sz="1500" dirty="0" err="1">
                <a:solidFill>
                  <a:schemeClr val="tx1"/>
                </a:solidFill>
              </a:rPr>
              <a:t>trí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đầu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dãy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là</a:t>
            </a:r>
            <a:r>
              <a:rPr lang="en-US" sz="1500" dirty="0">
                <a:solidFill>
                  <a:schemeClr val="tx1"/>
                </a:solidFill>
              </a:rPr>
              <a:t> left = 0, </a:t>
            </a:r>
            <a:r>
              <a:rPr lang="en-US" sz="1500" dirty="0" err="1">
                <a:solidFill>
                  <a:schemeClr val="tx1"/>
                </a:solidFill>
              </a:rPr>
              <a:t>vị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trí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cuối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dãy</a:t>
            </a:r>
            <a:r>
              <a:rPr lang="en-US" sz="1500" dirty="0">
                <a:solidFill>
                  <a:schemeClr val="tx1"/>
                </a:solidFill>
              </a:rPr>
              <a:t> right = 3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003E04D-742E-41AE-9EA2-0E002C59F492}"/>
              </a:ext>
            </a:extLst>
          </p:cNvPr>
          <p:cNvSpPr/>
          <p:nvPr/>
        </p:nvSpPr>
        <p:spPr>
          <a:xfrm>
            <a:off x="321574" y="5343375"/>
            <a:ext cx="8896028" cy="313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Trên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dãy</a:t>
            </a:r>
            <a:r>
              <a:rPr lang="en-US" sz="1500" dirty="0">
                <a:solidFill>
                  <a:schemeClr val="tx1"/>
                </a:solidFill>
              </a:rPr>
              <a:t> con 2, ta </a:t>
            </a:r>
            <a:r>
              <a:rPr lang="en-US" sz="1500" dirty="0" err="1">
                <a:solidFill>
                  <a:schemeClr val="tx1"/>
                </a:solidFill>
              </a:rPr>
              <a:t>thực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hiện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lặp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lai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việc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phân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hoạch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nh</a:t>
            </a:r>
            <a:r>
              <a:rPr lang="vi-VN" sz="1500" dirty="0">
                <a:solidFill>
                  <a:schemeClr val="tx1"/>
                </a:solidFill>
              </a:rPr>
              <a:t>ư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trên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với</a:t>
            </a:r>
            <a:r>
              <a:rPr lang="en-US" sz="1500" dirty="0">
                <a:solidFill>
                  <a:schemeClr val="tx1"/>
                </a:solidFill>
              </a:rPr>
              <a:t> vi </a:t>
            </a:r>
            <a:r>
              <a:rPr lang="en-US" sz="1500" dirty="0" err="1">
                <a:solidFill>
                  <a:schemeClr val="tx1"/>
                </a:solidFill>
              </a:rPr>
              <a:t>trí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đầu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dãy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là</a:t>
            </a:r>
            <a:r>
              <a:rPr lang="en-US" sz="1500" dirty="0">
                <a:solidFill>
                  <a:schemeClr val="tx1"/>
                </a:solidFill>
              </a:rPr>
              <a:t> left = 4, </a:t>
            </a:r>
            <a:r>
              <a:rPr lang="en-US" sz="1500" dirty="0" err="1">
                <a:solidFill>
                  <a:schemeClr val="tx1"/>
                </a:solidFill>
              </a:rPr>
              <a:t>vị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trí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cuối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dãy</a:t>
            </a:r>
            <a:r>
              <a:rPr lang="en-US" sz="1500" dirty="0">
                <a:solidFill>
                  <a:schemeClr val="tx1"/>
                </a:solidFill>
              </a:rPr>
              <a:t> right = 7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ACBEE77-8DCB-4FB0-99E9-BD69EF4A49FA}"/>
              </a:ext>
            </a:extLst>
          </p:cNvPr>
          <p:cNvSpPr/>
          <p:nvPr/>
        </p:nvSpPr>
        <p:spPr>
          <a:xfrm>
            <a:off x="326758" y="5696666"/>
            <a:ext cx="8896028" cy="45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Tiếp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tục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thực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hiện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phân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hoạch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các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dãy</a:t>
            </a:r>
            <a:r>
              <a:rPr lang="en-US" sz="1500" dirty="0">
                <a:solidFill>
                  <a:schemeClr val="tx1"/>
                </a:solidFill>
              </a:rPr>
              <a:t> con </a:t>
            </a:r>
            <a:r>
              <a:rPr lang="en-US" sz="1500" dirty="0" err="1">
                <a:solidFill>
                  <a:schemeClr val="tx1"/>
                </a:solidFill>
              </a:rPr>
              <a:t>cho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đến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khi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mỗi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dãy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còn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tối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một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phần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tử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khi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đó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danh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sách</a:t>
            </a:r>
            <a:r>
              <a:rPr lang="en-US" sz="1500" dirty="0">
                <a:solidFill>
                  <a:schemeClr val="tx1"/>
                </a:solidFill>
              </a:rPr>
              <a:t> ban </a:t>
            </a:r>
            <a:r>
              <a:rPr lang="en-US" sz="1500" dirty="0" err="1">
                <a:solidFill>
                  <a:schemeClr val="tx1"/>
                </a:solidFill>
              </a:rPr>
              <a:t>đầu</a:t>
            </a:r>
            <a:r>
              <a:rPr lang="en-US" sz="1500" dirty="0">
                <a:solidFill>
                  <a:schemeClr val="tx1"/>
                </a:solidFill>
              </a:rPr>
              <a:t> đ</a:t>
            </a:r>
            <a:r>
              <a:rPr lang="vi-VN" sz="1500" dirty="0">
                <a:solidFill>
                  <a:schemeClr val="tx1"/>
                </a:solidFill>
              </a:rPr>
              <a:t>ư</a:t>
            </a:r>
            <a:r>
              <a:rPr lang="en-US" sz="1500" dirty="0" err="1">
                <a:solidFill>
                  <a:schemeClr val="tx1"/>
                </a:solidFill>
              </a:rPr>
              <a:t>ợc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xếp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thứ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tự</a:t>
            </a:r>
            <a:r>
              <a:rPr lang="en-US" sz="15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A9379B-1C0F-4816-A4D4-AC10187A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65</a:t>
            </a:fld>
            <a:endParaRPr lang="en-US"/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09FA509F-9811-466B-A78E-3717671C6F18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PHÂN HOẠCH – QUICK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992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56" y="1295400"/>
            <a:ext cx="8960370" cy="99417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THUẬT GIẢI QUICK SORT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7921" y="2264910"/>
            <a:ext cx="3978730" cy="387834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0070C0"/>
                </a:solidFill>
              </a:rPr>
              <a:t>if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&lt;=j){</a:t>
            </a:r>
          </a:p>
          <a:p>
            <a:pPr marL="0" indent="0">
              <a:buNone/>
            </a:pPr>
            <a:r>
              <a:rPr lang="en-US" sz="1500" dirty="0"/>
              <a:t>			swap(a[</a:t>
            </a:r>
            <a:r>
              <a:rPr lang="en-US" sz="1500" dirty="0" err="1"/>
              <a:t>i</a:t>
            </a:r>
            <a:r>
              <a:rPr lang="en-US" sz="1500" dirty="0"/>
              <a:t>],a[j])</a:t>
            </a:r>
          </a:p>
          <a:p>
            <a:pPr marL="0" indent="0">
              <a:buNone/>
            </a:pPr>
            <a:r>
              <a:rPr lang="en-US" sz="1500" dirty="0"/>
              <a:t>			</a:t>
            </a:r>
            <a:r>
              <a:rPr lang="en-US" sz="1500" dirty="0" err="1"/>
              <a:t>i</a:t>
            </a:r>
            <a:r>
              <a:rPr lang="en-US" sz="1500" dirty="0"/>
              <a:t>++; j--;</a:t>
            </a:r>
          </a:p>
          <a:p>
            <a:pPr marL="0" indent="0">
              <a:buNone/>
            </a:pPr>
            <a:r>
              <a:rPr lang="en-US" sz="1800" dirty="0"/>
              <a:t>		}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70C0"/>
                </a:solidFill>
              </a:rPr>
              <a:t>if</a:t>
            </a:r>
            <a:r>
              <a:rPr lang="en-US" sz="1800" dirty="0"/>
              <a:t>(left&lt;j) </a:t>
            </a:r>
            <a:r>
              <a:rPr lang="en-US" sz="1800" dirty="0" err="1">
                <a:solidFill>
                  <a:srgbClr val="C00000"/>
                </a:solidFill>
              </a:rPr>
              <a:t>QuickSort</a:t>
            </a:r>
            <a:r>
              <a:rPr lang="en-US" sz="1800" dirty="0"/>
              <a:t>(</a:t>
            </a:r>
            <a:r>
              <a:rPr lang="en-US" sz="1800" dirty="0" err="1"/>
              <a:t>a,left,j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70C0"/>
                </a:solidFill>
              </a:rPr>
              <a:t>if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&lt;right) </a:t>
            </a:r>
            <a:r>
              <a:rPr lang="en-US" sz="1800" dirty="0" err="1">
                <a:solidFill>
                  <a:srgbClr val="C00000"/>
                </a:solidFill>
              </a:rPr>
              <a:t>QuickSort</a:t>
            </a:r>
            <a:r>
              <a:rPr lang="en-US" sz="1800" dirty="0"/>
              <a:t>(</a:t>
            </a:r>
            <a:r>
              <a:rPr lang="en-US" sz="1800" dirty="0" err="1"/>
              <a:t>a,i,right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7592" y="2289572"/>
            <a:ext cx="4295145" cy="387834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void</a:t>
            </a:r>
            <a:r>
              <a:rPr lang="en-US" sz="1800"/>
              <a:t> </a:t>
            </a:r>
            <a:r>
              <a:rPr lang="en-US" sz="1800">
                <a:solidFill>
                  <a:schemeClr val="accent5"/>
                </a:solidFill>
              </a:rPr>
              <a:t>QuickSort</a:t>
            </a:r>
            <a:r>
              <a:rPr lang="en-US" sz="1800"/>
              <a:t>(</a:t>
            </a: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a[], </a:t>
            </a: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left, </a:t>
            </a: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right)</a:t>
            </a:r>
          </a:p>
          <a:p>
            <a:pPr marL="0" indent="0">
              <a:buNone/>
            </a:pPr>
            <a:r>
              <a:rPr lang="en-US" sz="1800"/>
              <a:t>{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x = a[(left+right)/2];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i=left;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70C0"/>
                </a:solidFill>
              </a:rPr>
              <a:t>int</a:t>
            </a:r>
            <a:r>
              <a:rPr lang="en-US" sz="1800"/>
              <a:t> j=right;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70C0"/>
                </a:solidFill>
              </a:rPr>
              <a:t>while</a:t>
            </a:r>
            <a:r>
              <a:rPr lang="en-US" sz="1800"/>
              <a:t>(i&lt;j) </a:t>
            </a:r>
          </a:p>
          <a:p>
            <a:pPr marL="0" indent="0">
              <a:buNone/>
            </a:pPr>
            <a:r>
              <a:rPr lang="en-US" sz="1800"/>
              <a:t>	{</a:t>
            </a:r>
          </a:p>
          <a:p>
            <a:pPr marL="0" indent="0">
              <a:buNone/>
            </a:pPr>
            <a:r>
              <a:rPr lang="en-US" sz="1800"/>
              <a:t>		</a:t>
            </a:r>
            <a:r>
              <a:rPr lang="en-US" sz="1800">
                <a:solidFill>
                  <a:srgbClr val="0070C0"/>
                </a:solidFill>
              </a:rPr>
              <a:t>while</a:t>
            </a:r>
            <a:r>
              <a:rPr lang="en-US" sz="1800"/>
              <a:t>(a[i]&lt;x) i++;</a:t>
            </a:r>
          </a:p>
          <a:p>
            <a:pPr marL="0" indent="0">
              <a:buNone/>
            </a:pPr>
            <a:r>
              <a:rPr lang="en-US" sz="1800"/>
              <a:t>		</a:t>
            </a:r>
            <a:r>
              <a:rPr lang="en-US" sz="1800">
                <a:solidFill>
                  <a:srgbClr val="0070C0"/>
                </a:solidFill>
              </a:rPr>
              <a:t>while</a:t>
            </a:r>
            <a:r>
              <a:rPr lang="en-US" sz="1800"/>
              <a:t>(a[j]&gt;x) j--;</a:t>
            </a:r>
          </a:p>
          <a:p>
            <a:pPr marL="0" indent="0">
              <a:buNone/>
            </a:pPr>
            <a:r>
              <a:rPr lang="en-US" sz="1800"/>
              <a:t>	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66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893266-43FA-4CF6-B962-A0F72A17B265}"/>
              </a:ext>
            </a:extLst>
          </p:cNvPr>
          <p:cNvSpPr/>
          <p:nvPr/>
        </p:nvSpPr>
        <p:spPr>
          <a:xfrm>
            <a:off x="429256" y="5685182"/>
            <a:ext cx="4142744" cy="4580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Gọi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thực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thi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thủ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tục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QuickSort</a:t>
            </a:r>
            <a:r>
              <a:rPr lang="en-US" sz="1500" dirty="0">
                <a:solidFill>
                  <a:schemeClr val="tx1"/>
                </a:solidFill>
              </a:rPr>
              <a:t>: </a:t>
            </a:r>
            <a:r>
              <a:rPr lang="en-US" sz="1500" b="1" dirty="0" err="1">
                <a:solidFill>
                  <a:schemeClr val="tx1"/>
                </a:solidFill>
              </a:rPr>
              <a:t>QuickSort</a:t>
            </a:r>
            <a:r>
              <a:rPr lang="en-US" sz="1500" b="1" dirty="0">
                <a:solidFill>
                  <a:schemeClr val="tx1"/>
                </a:solidFill>
              </a:rPr>
              <a:t>(a, 0, n-1);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0D827C-2446-42E3-9E12-D208F210B22E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PHÂN HOẠCH – QUICK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806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8008" y="1456460"/>
            <a:ext cx="8229600" cy="68580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ĐỘ PHỨC TẠP CỦA THUẬT TOÁN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67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4C638876-5768-4D53-9093-36D7A0488DD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09105" y="2292084"/>
              <a:ext cx="5107406" cy="23298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37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53703">
                      <a:extLst>
                        <a:ext uri="{9D8B030D-6E8A-4147-A177-3AD203B41FA5}">
                          <a16:colId xmlns:a16="http://schemas.microsoft.com/office/drawing/2014/main" val="413362149"/>
                        </a:ext>
                      </a:extLst>
                    </a:gridCol>
                  </a:tblGrid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TRƯỜNG</a:t>
                          </a:r>
                          <a:r>
                            <a:rPr lang="en-US" sz="2700" b="1" baseline="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 HỢP</a:t>
                          </a:r>
                          <a:endParaRPr lang="en-US" sz="2700" b="1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 marL="68580" marR="68580" marT="34290" marB="3429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ĐỘ PHỨC TẠP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Tốt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tx1"/>
                              </a:solidFill>
                            </a:rPr>
                            <a:t>O(n log n)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Xấu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0" dirty="0">
                              <a:solidFill>
                                <a:schemeClr val="tx1"/>
                              </a:solidFill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7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4C638876-5768-4D53-9093-36D7A0488DD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09105" y="2292084"/>
              <a:ext cx="5107406" cy="23298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37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53703">
                      <a:extLst>
                        <a:ext uri="{9D8B030D-6E8A-4147-A177-3AD203B41FA5}">
                          <a16:colId xmlns:a16="http://schemas.microsoft.com/office/drawing/2014/main" val="413362149"/>
                        </a:ext>
                      </a:extLst>
                    </a:gridCol>
                  </a:tblGrid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TRƯỜNG</a:t>
                          </a:r>
                          <a:r>
                            <a:rPr lang="en-US" sz="2700" b="1" baseline="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 HỢP</a:t>
                          </a:r>
                          <a:endParaRPr lang="en-US" sz="2700" b="1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 marL="68580" marR="68580" marT="34290" marB="3429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ĐỘ PHỨC TẠP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Tốt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tx1"/>
                              </a:solidFill>
                            </a:rPr>
                            <a:t>O(n log n)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Xấu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100477" t="-200781" r="-477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2575DA1-1859-439F-9262-46B097FE6B2A}"/>
              </a:ext>
            </a:extLst>
          </p:cNvPr>
          <p:cNvSpPr/>
          <p:nvPr/>
        </p:nvSpPr>
        <p:spPr>
          <a:xfrm>
            <a:off x="2109105" y="4921631"/>
            <a:ext cx="5550354" cy="805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Độ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phức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tạp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thuật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toán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b="1" dirty="0">
                <a:solidFill>
                  <a:schemeClr val="tx1"/>
                </a:solidFill>
              </a:rPr>
              <a:t>O(n log n)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030E44-8BE9-4D17-90CC-C3D8B3BBEB17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PHÂN HOẠCH – QUICK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26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447800"/>
            <a:ext cx="8960370" cy="717686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ĐỊNH NGHĨA HEAP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4395" y="2165486"/>
            <a:ext cx="8075210" cy="387680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phần</a:t>
            </a:r>
            <a:r>
              <a:rPr lang="en-US" sz="2100" dirty="0"/>
              <a:t> </a:t>
            </a:r>
            <a:r>
              <a:rPr lang="en-US" sz="2100" dirty="0" err="1"/>
              <a:t>tử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Heap (Heap Max) </a:t>
            </a: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chỉ</a:t>
            </a:r>
            <a:r>
              <a:rPr lang="en-US" sz="2100" dirty="0"/>
              <a:t> </a:t>
            </a:r>
            <a:r>
              <a:rPr lang="en-US" sz="2100" dirty="0" err="1"/>
              <a:t>khi</a:t>
            </a:r>
            <a:r>
              <a:rPr lang="en-US" sz="2100" dirty="0"/>
              <a:t>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dirty="0"/>
              <a:t>      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mọi</a:t>
            </a:r>
            <a:r>
              <a:rPr lang="en-US" sz="2100" dirty="0"/>
              <a:t> </a:t>
            </a:r>
            <a:r>
              <a:rPr lang="en-US" sz="2100" dirty="0" err="1"/>
              <a:t>phần</a:t>
            </a:r>
            <a:r>
              <a:rPr lang="en-US" sz="2100" dirty="0"/>
              <a:t> </a:t>
            </a:r>
            <a:r>
              <a:rPr lang="en-US" sz="2100" dirty="0" err="1"/>
              <a:t>tử</a:t>
            </a:r>
            <a:r>
              <a:rPr lang="en-US" sz="2100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a[</a:t>
            </a:r>
            <a:r>
              <a:rPr lang="en-US" sz="2100" dirty="0" err="1">
                <a:solidFill>
                  <a:srgbClr val="FF0000"/>
                </a:solidFill>
              </a:rPr>
              <a:t>i</a:t>
            </a:r>
            <a:r>
              <a:rPr lang="en-US" sz="2100" dirty="0">
                <a:solidFill>
                  <a:srgbClr val="FF0000"/>
                </a:solidFill>
              </a:rPr>
              <a:t>] </a:t>
            </a:r>
            <a:r>
              <a:rPr lang="en-US" sz="2100" dirty="0" err="1"/>
              <a:t>bất</a:t>
            </a:r>
            <a:r>
              <a:rPr lang="en-US" sz="2100" dirty="0"/>
              <a:t> </a:t>
            </a:r>
            <a:r>
              <a:rPr lang="en-US" sz="2100" dirty="0" err="1"/>
              <a:t>kì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(</a:t>
            </a:r>
            <a:r>
              <a:rPr lang="en-US" sz="2100" dirty="0" err="1"/>
              <a:t>i</a:t>
            </a:r>
            <a:r>
              <a:rPr lang="en-US" sz="2100" dirty="0"/>
              <a:t>=0…n-1),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dirty="0"/>
              <a:t>       </a:t>
            </a:r>
            <a:r>
              <a:rPr lang="en-US" sz="2100" dirty="0" err="1"/>
              <a:t>Luôn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: </a:t>
            </a:r>
            <a:r>
              <a:rPr lang="en-US" sz="2100" dirty="0">
                <a:solidFill>
                  <a:srgbClr val="FF0000"/>
                </a:solidFill>
              </a:rPr>
              <a:t>a[</a:t>
            </a:r>
            <a:r>
              <a:rPr lang="en-US" sz="2100" dirty="0" err="1">
                <a:solidFill>
                  <a:srgbClr val="FF0000"/>
                </a:solidFill>
              </a:rPr>
              <a:t>i</a:t>
            </a:r>
            <a:r>
              <a:rPr lang="en-US" sz="2100" dirty="0">
                <a:solidFill>
                  <a:srgbClr val="FF0000"/>
                </a:solidFill>
              </a:rPr>
              <a:t>]&gt;=a[2*i+1],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a[</a:t>
            </a:r>
            <a:r>
              <a:rPr lang="en-US" sz="2100" dirty="0" err="1">
                <a:solidFill>
                  <a:srgbClr val="FF0000"/>
                </a:solidFill>
              </a:rPr>
              <a:t>i</a:t>
            </a:r>
            <a:r>
              <a:rPr lang="en-US" sz="2100" dirty="0">
                <a:solidFill>
                  <a:srgbClr val="FF0000"/>
                </a:solidFill>
              </a:rPr>
              <a:t>]&gt;=a[2*i+2]</a:t>
            </a:r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phần</a:t>
            </a:r>
            <a:r>
              <a:rPr lang="en-US" sz="2100" dirty="0"/>
              <a:t> </a:t>
            </a:r>
            <a:r>
              <a:rPr lang="en-US" sz="2100" dirty="0" err="1"/>
              <a:t>tử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Heap (Heap Min) </a:t>
            </a: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chỉ</a:t>
            </a:r>
            <a:r>
              <a:rPr lang="en-US" sz="2100" dirty="0"/>
              <a:t> </a:t>
            </a:r>
            <a:r>
              <a:rPr lang="en-US" sz="2100" dirty="0" err="1"/>
              <a:t>khi</a:t>
            </a:r>
            <a:r>
              <a:rPr lang="en-US" sz="2100" dirty="0"/>
              <a:t>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dirty="0"/>
              <a:t>      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mọi</a:t>
            </a:r>
            <a:r>
              <a:rPr lang="en-US" sz="2100" dirty="0"/>
              <a:t> </a:t>
            </a:r>
            <a:r>
              <a:rPr lang="en-US" sz="2100" dirty="0" err="1"/>
              <a:t>phần</a:t>
            </a:r>
            <a:r>
              <a:rPr lang="en-US" sz="2100" dirty="0"/>
              <a:t> </a:t>
            </a:r>
            <a:r>
              <a:rPr lang="en-US" sz="2100" dirty="0" err="1"/>
              <a:t>tử</a:t>
            </a:r>
            <a:r>
              <a:rPr lang="en-US" sz="2100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a[</a:t>
            </a:r>
            <a:r>
              <a:rPr lang="en-US" sz="2100" dirty="0" err="1">
                <a:solidFill>
                  <a:srgbClr val="FF0000"/>
                </a:solidFill>
              </a:rPr>
              <a:t>i</a:t>
            </a:r>
            <a:r>
              <a:rPr lang="en-US" sz="2100" dirty="0">
                <a:solidFill>
                  <a:srgbClr val="FF0000"/>
                </a:solidFill>
              </a:rPr>
              <a:t>] </a:t>
            </a:r>
            <a:r>
              <a:rPr lang="en-US" sz="2100" dirty="0" err="1"/>
              <a:t>bất</a:t>
            </a:r>
            <a:r>
              <a:rPr lang="en-US" sz="2100" dirty="0"/>
              <a:t> </a:t>
            </a:r>
            <a:r>
              <a:rPr lang="en-US" sz="2100" dirty="0" err="1"/>
              <a:t>kì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danh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(</a:t>
            </a:r>
            <a:r>
              <a:rPr lang="en-US" sz="2100" dirty="0" err="1"/>
              <a:t>i</a:t>
            </a:r>
            <a:r>
              <a:rPr lang="en-US" sz="2100" dirty="0"/>
              <a:t>=0…n-1)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100" dirty="0"/>
              <a:t>       </a:t>
            </a:r>
            <a:r>
              <a:rPr lang="en-US" sz="2100" dirty="0" err="1"/>
              <a:t>Luôn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: </a:t>
            </a:r>
            <a:r>
              <a:rPr lang="en-US" sz="2100" dirty="0">
                <a:solidFill>
                  <a:srgbClr val="FF0000"/>
                </a:solidFill>
              </a:rPr>
              <a:t>a[</a:t>
            </a:r>
            <a:r>
              <a:rPr lang="en-US" sz="2100" dirty="0" err="1">
                <a:solidFill>
                  <a:srgbClr val="FF0000"/>
                </a:solidFill>
              </a:rPr>
              <a:t>i</a:t>
            </a:r>
            <a:r>
              <a:rPr lang="en-US" sz="2100" dirty="0">
                <a:solidFill>
                  <a:srgbClr val="FF0000"/>
                </a:solidFill>
              </a:rPr>
              <a:t>] &lt;=a[2*i+1]</a:t>
            </a:r>
            <a:r>
              <a:rPr lang="en-US" sz="2100" dirty="0"/>
              <a:t>,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a[</a:t>
            </a:r>
            <a:r>
              <a:rPr lang="en-US" sz="2100" dirty="0" err="1">
                <a:solidFill>
                  <a:srgbClr val="FF0000"/>
                </a:solidFill>
              </a:rPr>
              <a:t>i</a:t>
            </a:r>
            <a:r>
              <a:rPr lang="en-US" sz="2100" dirty="0">
                <a:solidFill>
                  <a:srgbClr val="FF0000"/>
                </a:solidFill>
              </a:rPr>
              <a:t>]&lt;=a[2*i+2]</a:t>
            </a:r>
            <a:r>
              <a:rPr lang="en-US" sz="2100" dirty="0"/>
              <a:t>.</a:t>
            </a:r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sz="2100" dirty="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68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A29CA2-5B63-42FB-AE75-FFED2AD884B4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HEAP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04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51" y="1828800"/>
            <a:ext cx="8960370" cy="99417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>
                <a:ln/>
                <a:solidFill>
                  <a:schemeClr val="accent4"/>
                </a:solidFill>
              </a:rPr>
              <a:t>HỆ QUẢ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1650" y="2822972"/>
            <a:ext cx="8075210" cy="153390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r>
              <a:rPr lang="en-US" sz="2100"/>
              <a:t>Trong một Heap (Heap Max) phần tử đầu Heap là phần tử lớn nhất.</a:t>
            </a:r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sz="21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69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CA8C89-898D-423A-9961-3EE386717F64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HEAP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59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57200"/>
            <a:ext cx="71628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6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BÀI TOÁN</a:t>
            </a:r>
            <a:endParaRPr lang="zh-TW" altLang="en-US" sz="65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16C101-9441-4389-93AF-71DA75AFC05F}"/>
              </a:ext>
            </a:extLst>
          </p:cNvPr>
          <p:cNvSpPr txBox="1">
            <a:spLocks/>
          </p:cNvSpPr>
          <p:nvPr/>
        </p:nvSpPr>
        <p:spPr>
          <a:xfrm>
            <a:off x="739254" y="1686872"/>
            <a:ext cx="7871346" cy="3930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indent="-73152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r>
              <a:rPr lang="en-US" dirty="0" err="1">
                <a:solidFill>
                  <a:srgbClr val="FF0000"/>
                </a:solidFill>
              </a:rPr>
              <a:t>Đầu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)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a</a:t>
            </a:r>
            <a:r>
              <a:rPr lang="en-US" baseline="-25000" dirty="0"/>
              <a:t>0</a:t>
            </a:r>
            <a:r>
              <a:rPr lang="en-US" dirty="0"/>
              <a:t>,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 …, a</a:t>
            </a:r>
            <a:r>
              <a:rPr lang="en-US" baseline="-25000" dirty="0"/>
              <a:t>n-1.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endParaRPr lang="en-US" dirty="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r>
              <a:rPr lang="en-US" dirty="0" err="1">
                <a:solidFill>
                  <a:srgbClr val="FF0000"/>
                </a:solidFill>
              </a:rPr>
              <a:t>Đầu</a:t>
            </a:r>
            <a:r>
              <a:rPr lang="en-US" dirty="0">
                <a:solidFill>
                  <a:srgbClr val="FF0000"/>
                </a:solidFill>
              </a:rPr>
              <a:t> ra: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)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: a</a:t>
            </a:r>
            <a:r>
              <a:rPr lang="en-US" baseline="-25000" dirty="0"/>
              <a:t>0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 …, a</a:t>
            </a:r>
            <a:r>
              <a:rPr lang="en-US" baseline="-25000" dirty="0"/>
              <a:t>n-1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>
                <a:sym typeface="Symbol" panose="05050102010706020507" pitchFamily="18" charset="2"/>
              </a:rPr>
              <a:t> </a:t>
            </a:r>
            <a:r>
              <a:rPr lang="en-US" dirty="0"/>
              <a:t> a</a:t>
            </a:r>
            <a:r>
              <a:rPr lang="en-US" baseline="-25000" dirty="0"/>
              <a:t>3</a:t>
            </a:r>
            <a:r>
              <a:rPr lang="en-US" dirty="0">
                <a:sym typeface="Symbol" panose="05050102010706020507" pitchFamily="18" charset="2"/>
              </a:rPr>
              <a:t> </a:t>
            </a:r>
            <a:r>
              <a:rPr lang="en-US" dirty="0"/>
              <a:t> …</a:t>
            </a:r>
            <a:r>
              <a:rPr lang="en-US" dirty="0">
                <a:sym typeface="Symbol" panose="05050102010706020507" pitchFamily="18" charset="2"/>
              </a:rPr>
              <a:t> </a:t>
            </a:r>
            <a:r>
              <a:rPr lang="en-US" dirty="0"/>
              <a:t> a</a:t>
            </a:r>
            <a:r>
              <a:rPr lang="en-US" baseline="-25000" dirty="0"/>
              <a:t>n-1</a:t>
            </a:r>
            <a:r>
              <a:rPr lang="en-US" dirty="0"/>
              <a:t>)</a:t>
            </a:r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dirty="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dirty="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dirty="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dirty="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dirty="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5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57175" y="1811501"/>
            <a:ext cx="8658225" cy="40127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sz="2100" dirty="0" err="1">
                <a:solidFill>
                  <a:srgbClr val="FF0000"/>
                </a:solidFill>
                <a:latin typeface="+mj-lt"/>
              </a:rPr>
              <a:t>Bước</a:t>
            </a:r>
            <a:r>
              <a:rPr lang="en-US" sz="2100" dirty="0">
                <a:solidFill>
                  <a:srgbClr val="FF0000"/>
                </a:solidFill>
                <a:latin typeface="+mj-lt"/>
              </a:rPr>
              <a:t> 1: </a:t>
            </a:r>
            <a:r>
              <a:rPr lang="en-US" sz="2100" dirty="0" err="1">
                <a:latin typeface="+mj-lt"/>
              </a:rPr>
              <a:t>Tạo</a:t>
            </a:r>
            <a:r>
              <a:rPr lang="en-US" sz="2100" dirty="0">
                <a:latin typeface="+mj-lt"/>
              </a:rPr>
              <a:t> </a:t>
            </a:r>
            <a:r>
              <a:rPr lang="en-US" sz="2100" b="1" dirty="0">
                <a:latin typeface="+mj-lt"/>
              </a:rPr>
              <a:t>Heap</a:t>
            </a:r>
            <a:endParaRPr lang="en-US" sz="2100" b="1" dirty="0">
              <a:solidFill>
                <a:srgbClr val="FF0000"/>
              </a:solidFill>
              <a:latin typeface="+mj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sz="2100" dirty="0" err="1">
                <a:solidFill>
                  <a:srgbClr val="FF0000"/>
                </a:solidFill>
                <a:latin typeface="+mj-lt"/>
              </a:rPr>
              <a:t>Bước</a:t>
            </a:r>
            <a:r>
              <a:rPr lang="en-US" sz="2100" dirty="0">
                <a:solidFill>
                  <a:srgbClr val="FF0000"/>
                </a:solidFill>
                <a:latin typeface="+mj-lt"/>
              </a:rPr>
              <a:t> 2: </a:t>
            </a:r>
            <a:r>
              <a:rPr lang="en-US" sz="2100" dirty="0" err="1">
                <a:latin typeface="+mj-lt"/>
              </a:rPr>
              <a:t>Hoán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vị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phần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tử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đầu</a:t>
            </a:r>
            <a:r>
              <a:rPr lang="en-US" sz="2100" dirty="0">
                <a:latin typeface="+mj-lt"/>
              </a:rPr>
              <a:t> Heap (a[0]) </a:t>
            </a:r>
            <a:r>
              <a:rPr lang="en-US" sz="2100" dirty="0" err="1">
                <a:latin typeface="+mj-lt"/>
              </a:rPr>
              <a:t>với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phần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tử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cuối</a:t>
            </a:r>
            <a:r>
              <a:rPr lang="en-US" sz="2100" dirty="0">
                <a:latin typeface="+mj-lt"/>
              </a:rPr>
              <a:t> </a:t>
            </a:r>
            <a:r>
              <a:rPr lang="en-US" sz="2100" i="1" dirty="0">
                <a:latin typeface="+mj-lt"/>
              </a:rPr>
              <a:t>Heap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đang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xét</a:t>
            </a:r>
            <a:endParaRPr lang="en-US" sz="21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sz="2100" dirty="0" err="1">
                <a:solidFill>
                  <a:srgbClr val="FF0000"/>
                </a:solidFill>
                <a:latin typeface="+mj-lt"/>
              </a:rPr>
              <a:t>Bước</a:t>
            </a:r>
            <a:r>
              <a:rPr lang="en-US" sz="2100" dirty="0">
                <a:solidFill>
                  <a:srgbClr val="FF0000"/>
                </a:solidFill>
                <a:latin typeface="+mj-lt"/>
              </a:rPr>
              <a:t> 3: </a:t>
            </a:r>
            <a:r>
              <a:rPr lang="en-US" sz="2100" dirty="0" err="1">
                <a:latin typeface="+mj-lt"/>
              </a:rPr>
              <a:t>trong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dãy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đang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xét</a:t>
            </a:r>
            <a:r>
              <a:rPr lang="en-US" sz="2100" dirty="0">
                <a:latin typeface="+mj-lt"/>
              </a:rPr>
              <a:t>, </a:t>
            </a:r>
            <a:r>
              <a:rPr lang="en-US" sz="2100" dirty="0" err="1">
                <a:latin typeface="+mj-lt"/>
              </a:rPr>
              <a:t>giới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hạn</a:t>
            </a:r>
            <a:r>
              <a:rPr lang="en-US" sz="2100" dirty="0">
                <a:latin typeface="+mj-lt"/>
              </a:rPr>
              <a:t> (</a:t>
            </a:r>
            <a:r>
              <a:rPr lang="en-US" sz="2100" dirty="0" err="1">
                <a:latin typeface="+mj-lt"/>
              </a:rPr>
              <a:t>không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quan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tâm</a:t>
            </a:r>
            <a:r>
              <a:rPr lang="en-US" sz="2100" dirty="0">
                <a:latin typeface="+mj-lt"/>
              </a:rPr>
              <a:t>) </a:t>
            </a:r>
            <a:r>
              <a:rPr lang="en-US" sz="2100" dirty="0" err="1">
                <a:latin typeface="+mj-lt"/>
              </a:rPr>
              <a:t>phần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tử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cuối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dãy</a:t>
            </a:r>
            <a:r>
              <a:rPr lang="en-US" sz="2100" dirty="0">
                <a:latin typeface="+mj-lt"/>
              </a:rPr>
              <a:t> (</a:t>
            </a:r>
            <a:r>
              <a:rPr lang="en-US" sz="2100" dirty="0" err="1">
                <a:latin typeface="+mj-lt"/>
              </a:rPr>
              <a:t>vừa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thay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thế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giá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trị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phần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tử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đầu</a:t>
            </a:r>
            <a:r>
              <a:rPr lang="en-US" sz="2100" dirty="0">
                <a:latin typeface="+mj-lt"/>
              </a:rPr>
              <a:t> </a:t>
            </a:r>
            <a:r>
              <a:rPr lang="en-US" sz="2100" i="1" dirty="0">
                <a:solidFill>
                  <a:srgbClr val="0070C0"/>
                </a:solidFill>
                <a:latin typeface="+mj-lt"/>
              </a:rPr>
              <a:t>Heap</a:t>
            </a:r>
            <a:r>
              <a:rPr lang="en-US" sz="2100" dirty="0">
                <a:latin typeface="+mj-lt"/>
              </a:rPr>
              <a:t>). </a:t>
            </a:r>
            <a:r>
              <a:rPr lang="en-US" sz="2100" dirty="0" err="1">
                <a:latin typeface="+mj-lt"/>
              </a:rPr>
              <a:t>Kết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quả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là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dãy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đang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xét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giảm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một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phần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tử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bên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phải</a:t>
            </a:r>
            <a:r>
              <a:rPr lang="en-US" sz="2100" dirty="0">
                <a:latin typeface="+mj-lt"/>
              </a:rPr>
              <a:t>. </a:t>
            </a:r>
            <a:r>
              <a:rPr lang="en-US" sz="2100" dirty="0" err="1">
                <a:latin typeface="+mj-lt"/>
              </a:rPr>
              <a:t>Tạo</a:t>
            </a:r>
            <a:r>
              <a:rPr lang="en-US" sz="2100" dirty="0">
                <a:latin typeface="+mj-lt"/>
              </a:rPr>
              <a:t> Heap ban </a:t>
            </a:r>
            <a:r>
              <a:rPr lang="en-US" sz="2100" dirty="0" err="1">
                <a:latin typeface="+mj-lt"/>
              </a:rPr>
              <a:t>đầu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lại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cho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dãy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các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phần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tử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đang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xét</a:t>
            </a:r>
            <a:r>
              <a:rPr lang="en-US" sz="2100" dirty="0">
                <a:latin typeface="+mj-lt"/>
              </a:rPr>
              <a:t> (</a:t>
            </a:r>
            <a:r>
              <a:rPr lang="en-US" sz="2100" dirty="0" err="1">
                <a:latin typeface="+mj-lt"/>
              </a:rPr>
              <a:t>trong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trường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hợp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này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thực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chất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chỉ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xét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lại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vị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trí</a:t>
            </a:r>
            <a:r>
              <a:rPr lang="en-US" sz="2100" dirty="0">
                <a:latin typeface="+mj-lt"/>
              </a:rPr>
              <a:t> a[0], </a:t>
            </a:r>
            <a:r>
              <a:rPr lang="en-US" sz="2100" dirty="0" err="1">
                <a:latin typeface="+mj-lt"/>
              </a:rPr>
              <a:t>các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vị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trí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còn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lại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đã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thỏa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tính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chất</a:t>
            </a:r>
            <a:r>
              <a:rPr lang="en-US" sz="2100" dirty="0">
                <a:latin typeface="+mj-lt"/>
              </a:rPr>
              <a:t> Heap </a:t>
            </a:r>
            <a:r>
              <a:rPr lang="en-US" sz="2100" dirty="0" err="1">
                <a:latin typeface="+mj-lt"/>
              </a:rPr>
              <a:t>trước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đó</a:t>
            </a:r>
            <a:r>
              <a:rPr lang="en-US" sz="2100" dirty="0">
                <a:latin typeface="+mj-lt"/>
              </a:rPr>
              <a:t>)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sz="2100" dirty="0" err="1">
                <a:solidFill>
                  <a:srgbClr val="FF0000"/>
                </a:solidFill>
                <a:latin typeface="+mj-lt"/>
              </a:rPr>
              <a:t>Bước</a:t>
            </a:r>
            <a:r>
              <a:rPr lang="en-US" sz="2100" dirty="0">
                <a:solidFill>
                  <a:srgbClr val="FF0000"/>
                </a:solidFill>
                <a:latin typeface="+mj-lt"/>
              </a:rPr>
              <a:t> 4: </a:t>
            </a:r>
            <a:r>
              <a:rPr lang="en-US" sz="2100" dirty="0" err="1">
                <a:latin typeface="+mj-lt"/>
              </a:rPr>
              <a:t>Lặp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lại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bước</a:t>
            </a:r>
            <a:r>
              <a:rPr lang="en-US" sz="2100" dirty="0">
                <a:latin typeface="+mj-lt"/>
              </a:rPr>
              <a:t> 2 </a:t>
            </a:r>
            <a:r>
              <a:rPr lang="en-US" sz="2100" dirty="0" err="1">
                <a:latin typeface="+mj-lt"/>
              </a:rPr>
              <a:t>trong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khi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đãy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đang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xét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còn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nhiều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hơn</a:t>
            </a:r>
            <a:r>
              <a:rPr lang="en-US" sz="2100" dirty="0">
                <a:latin typeface="+mj-lt"/>
              </a:rPr>
              <a:t> 1 </a:t>
            </a:r>
            <a:r>
              <a:rPr lang="en-US" sz="2100" dirty="0" err="1">
                <a:latin typeface="+mj-lt"/>
              </a:rPr>
              <a:t>phần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tử</a:t>
            </a:r>
            <a:r>
              <a:rPr lang="en-US" sz="2100" dirty="0">
                <a:latin typeface="+mj-lt"/>
              </a:rPr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6760" y="1447800"/>
            <a:ext cx="8378641" cy="511178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THUẬT 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70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9EB8FA-3D6D-42AF-83F2-EB677A2317F9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HEAP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5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6759" y="1600200"/>
            <a:ext cx="8194945" cy="601992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Ý TƯỞNG TẠO HEAP Ở B</a:t>
            </a:r>
            <a:r>
              <a:rPr lang="vi-VN" b="1" dirty="0">
                <a:ln/>
                <a:solidFill>
                  <a:schemeClr val="accent4"/>
                </a:solidFill>
              </a:rPr>
              <a:t>Ư</a:t>
            </a:r>
            <a:r>
              <a:rPr lang="en-US" b="1" dirty="0">
                <a:ln/>
                <a:solidFill>
                  <a:schemeClr val="accent4"/>
                </a:solidFill>
              </a:rPr>
              <a:t>ỚC 1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758" y="2230267"/>
            <a:ext cx="8607241" cy="34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1252" y="2765063"/>
            <a:ext cx="8607241" cy="34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6758" y="2202193"/>
            <a:ext cx="8194946" cy="3872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Chia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dãy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ban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a[0], a[1], …, a[n-1],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hai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+mj-lt"/>
              </a:rPr>
              <a:t>Nữa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dãy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bên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trái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: a[0], a[1], …, a[(n/2)-1].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+mj-lt"/>
              </a:rPr>
              <a:t>Nữa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dãy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bên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phải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: a[n/2], …, a[n-1]: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tử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nữa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dãy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bên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phải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này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thỏa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chất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tử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Heap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vì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mọi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vị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trí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nữa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dãy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này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tồn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tại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vị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trí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2*i+1. Do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chúng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ta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xem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xét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tử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nữa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dãy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bên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phải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này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Heap ban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đầu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71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0572E67-6B3C-465D-8BFE-705A5AABA116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HEAP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1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6759" y="2211004"/>
            <a:ext cx="8419275" cy="430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6759" y="3046611"/>
            <a:ext cx="8419275" cy="76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6759" y="2088537"/>
            <a:ext cx="8419275" cy="3804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 err="1">
                <a:solidFill>
                  <a:schemeClr val="tx1"/>
                </a:solidFill>
                <a:latin typeface="+mj-lt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Heap ban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tiên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ta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tại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vị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trí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 = (n/2) - 1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+mj-lt"/>
              </a:rPr>
              <a:t>So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sánh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a[</a:t>
            </a:r>
            <a:r>
              <a:rPr lang="en-US" sz="2400" b="1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]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a[2*i+1]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a[2*i+2]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nếu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thỏa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chất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Heap (max)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hoán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vị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a[</a:t>
            </a:r>
            <a:r>
              <a:rPr lang="en-US" sz="2400" b="1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]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tử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max(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a[2*i+1], a[2*i+2]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+mj-lt"/>
              </a:rPr>
              <a:t>Sau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giảm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trị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lặp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việc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so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sánh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a[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]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a[2*i+1]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a[2*i+2],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hoán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vị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như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nhằm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đảm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bảo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tư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tại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vị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trí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thỏa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chất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Heap.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Lặp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bước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này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đến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vị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trí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dãy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danh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sách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dãy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tử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Heap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6759" y="1503868"/>
            <a:ext cx="8307203" cy="707136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Ý TƯỞNG TẠO HEAP Ở B</a:t>
            </a:r>
            <a:r>
              <a:rPr lang="vi-VN" b="1" dirty="0">
                <a:ln/>
                <a:solidFill>
                  <a:schemeClr val="accent4"/>
                </a:solidFill>
              </a:rPr>
              <a:t>Ư</a:t>
            </a:r>
            <a:r>
              <a:rPr lang="en-US" b="1" dirty="0">
                <a:ln/>
                <a:solidFill>
                  <a:schemeClr val="accent4"/>
                </a:solidFill>
              </a:rPr>
              <a:t>ỚC 1  (TT)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72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F80AAE-0C13-410A-9D76-3EA625801F68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HEAP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3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64633" y="1524000"/>
            <a:ext cx="618856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000" b="1" dirty="0">
                <a:ln/>
                <a:solidFill>
                  <a:schemeClr val="accent4"/>
                </a:solidFill>
              </a:rPr>
              <a:t>THÍ DỤ: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D23106-EB04-4D73-B1DB-873BA119D608}"/>
              </a:ext>
            </a:extLst>
          </p:cNvPr>
          <p:cNvSpPr txBox="1">
            <a:spLocks/>
          </p:cNvSpPr>
          <p:nvPr/>
        </p:nvSpPr>
        <p:spPr>
          <a:xfrm>
            <a:off x="364632" y="2520517"/>
            <a:ext cx="8075210" cy="8943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sz="1950" dirty="0"/>
              <a:t> </a:t>
            </a:r>
            <a:r>
              <a:rPr lang="en-US" sz="1950" dirty="0" err="1"/>
              <a:t>Với</a:t>
            </a:r>
            <a:r>
              <a:rPr lang="en-US" sz="1950" dirty="0"/>
              <a:t> </a:t>
            </a:r>
            <a:r>
              <a:rPr lang="en-US" sz="1950" dirty="0" err="1"/>
              <a:t>một</a:t>
            </a:r>
            <a:r>
              <a:rPr lang="en-US" sz="1950" dirty="0"/>
              <a:t> </a:t>
            </a:r>
            <a:r>
              <a:rPr lang="en-US" sz="1950" dirty="0" err="1"/>
              <a:t>danh</a:t>
            </a:r>
            <a:r>
              <a:rPr lang="en-US" sz="1950" dirty="0"/>
              <a:t> </a:t>
            </a:r>
            <a:r>
              <a:rPr lang="en-US" sz="1950" dirty="0" err="1"/>
              <a:t>sách</a:t>
            </a:r>
            <a:r>
              <a:rPr lang="en-US" sz="1950" dirty="0"/>
              <a:t> </a:t>
            </a:r>
            <a:r>
              <a:rPr lang="en-US" sz="1950" dirty="0" err="1"/>
              <a:t>đặc</a:t>
            </a:r>
            <a:r>
              <a:rPr lang="en-US" sz="1950" dirty="0"/>
              <a:t> a[], </a:t>
            </a:r>
            <a:r>
              <a:rPr lang="en-US" sz="1950" dirty="0" err="1"/>
              <a:t>có</a:t>
            </a:r>
            <a:r>
              <a:rPr lang="en-US" sz="1950" dirty="0"/>
              <a:t> n </a:t>
            </a:r>
            <a:r>
              <a:rPr lang="en-US" sz="1950" dirty="0" err="1"/>
              <a:t>phần</a:t>
            </a:r>
            <a:r>
              <a:rPr lang="en-US" sz="1950" dirty="0"/>
              <a:t> </a:t>
            </a:r>
            <a:r>
              <a:rPr lang="en-US" sz="1950" dirty="0" err="1"/>
              <a:t>tử</a:t>
            </a:r>
            <a:r>
              <a:rPr lang="en-US" sz="1950" dirty="0"/>
              <a:t> </a:t>
            </a:r>
            <a:r>
              <a:rPr lang="en-US" sz="1950" dirty="0" err="1"/>
              <a:t>từ</a:t>
            </a:r>
            <a:r>
              <a:rPr lang="en-US" sz="1950" dirty="0"/>
              <a:t> a[0] </a:t>
            </a:r>
            <a:r>
              <a:rPr lang="en-US" sz="1950" dirty="0" err="1"/>
              <a:t>đến</a:t>
            </a:r>
            <a:r>
              <a:rPr lang="en-US" sz="1950" dirty="0"/>
              <a:t> a[6] </a:t>
            </a:r>
            <a:r>
              <a:rPr lang="en-US" sz="1950" dirty="0" err="1"/>
              <a:t>như</a:t>
            </a:r>
            <a:r>
              <a:rPr lang="en-US" sz="1950" dirty="0"/>
              <a:t> </a:t>
            </a:r>
            <a:r>
              <a:rPr lang="en-US" sz="1950" dirty="0" err="1"/>
              <a:t>sau</a:t>
            </a:r>
            <a:r>
              <a:rPr lang="en-US" sz="1950" dirty="0"/>
              <a:t>: a[0], a[1], a[2], a[3], a[4], a[5], a[6].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endParaRPr lang="en-US" sz="19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3C5B4D-E238-4FF8-8861-717F290F10DD}"/>
              </a:ext>
            </a:extLst>
          </p:cNvPr>
          <p:cNvSpPr/>
          <p:nvPr/>
        </p:nvSpPr>
        <p:spPr>
          <a:xfrm>
            <a:off x="2945246" y="401313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BBDD2E-E4A4-481A-A3F4-B15BD845F1AE}"/>
              </a:ext>
            </a:extLst>
          </p:cNvPr>
          <p:cNvSpPr/>
          <p:nvPr/>
        </p:nvSpPr>
        <p:spPr>
          <a:xfrm>
            <a:off x="2126851" y="401313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84AE6-9C7A-4245-B669-E7C97518B3F6}"/>
              </a:ext>
            </a:extLst>
          </p:cNvPr>
          <p:cNvSpPr/>
          <p:nvPr/>
        </p:nvSpPr>
        <p:spPr>
          <a:xfrm>
            <a:off x="3741719" y="400844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3E014D-ACDB-4274-BA68-2DE90E31DDE3}"/>
              </a:ext>
            </a:extLst>
          </p:cNvPr>
          <p:cNvSpPr/>
          <p:nvPr/>
        </p:nvSpPr>
        <p:spPr>
          <a:xfrm>
            <a:off x="4594706" y="401070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00AC06-94C2-4D0A-A008-9FCEAC1BA120}"/>
              </a:ext>
            </a:extLst>
          </p:cNvPr>
          <p:cNvSpPr/>
          <p:nvPr/>
        </p:nvSpPr>
        <p:spPr>
          <a:xfrm>
            <a:off x="5458428" y="400844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a[4]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6245F1-242A-4922-9A9F-04727B2B4B2D}"/>
              </a:ext>
            </a:extLst>
          </p:cNvPr>
          <p:cNvSpPr/>
          <p:nvPr/>
        </p:nvSpPr>
        <p:spPr>
          <a:xfrm>
            <a:off x="6239506" y="400844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a[5]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E8B83B-C59D-4AD6-B7C8-812A85354DC7}"/>
              </a:ext>
            </a:extLst>
          </p:cNvPr>
          <p:cNvSpPr/>
          <p:nvPr/>
        </p:nvSpPr>
        <p:spPr>
          <a:xfrm>
            <a:off x="2908080" y="363769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CF345D-7579-4F66-9DF0-651FA1215DD2}"/>
              </a:ext>
            </a:extLst>
          </p:cNvPr>
          <p:cNvSpPr/>
          <p:nvPr/>
        </p:nvSpPr>
        <p:spPr>
          <a:xfrm>
            <a:off x="2089685" y="363769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68B3EB-9591-4ADC-A594-0C7D9981D13A}"/>
              </a:ext>
            </a:extLst>
          </p:cNvPr>
          <p:cNvSpPr/>
          <p:nvPr/>
        </p:nvSpPr>
        <p:spPr>
          <a:xfrm>
            <a:off x="3704553" y="363300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5B9B6-1AF6-41BC-9510-00C3246CE5FB}"/>
              </a:ext>
            </a:extLst>
          </p:cNvPr>
          <p:cNvSpPr/>
          <p:nvPr/>
        </p:nvSpPr>
        <p:spPr>
          <a:xfrm>
            <a:off x="4557540" y="363526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0A8C6C-64BF-4C25-A0EE-17E23190775E}"/>
              </a:ext>
            </a:extLst>
          </p:cNvPr>
          <p:cNvSpPr/>
          <p:nvPr/>
        </p:nvSpPr>
        <p:spPr>
          <a:xfrm>
            <a:off x="5421262" y="363300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48A465-839A-408B-8D44-9290CCDBFB9C}"/>
              </a:ext>
            </a:extLst>
          </p:cNvPr>
          <p:cNvSpPr/>
          <p:nvPr/>
        </p:nvSpPr>
        <p:spPr>
          <a:xfrm>
            <a:off x="6265717" y="363300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26B39E-E5DA-4F85-840D-ED859A93D69B}"/>
              </a:ext>
            </a:extLst>
          </p:cNvPr>
          <p:cNvSpPr/>
          <p:nvPr/>
        </p:nvSpPr>
        <p:spPr>
          <a:xfrm>
            <a:off x="611133" y="4091666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Phần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tử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3CE14B-473C-47D2-B3D3-2EFC54868AB2}"/>
              </a:ext>
            </a:extLst>
          </p:cNvPr>
          <p:cNvSpPr/>
          <p:nvPr/>
        </p:nvSpPr>
        <p:spPr>
          <a:xfrm>
            <a:off x="766689" y="3658403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Vị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trí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260F76-BF75-4A48-A44A-C6A2DB97E9AF}"/>
              </a:ext>
            </a:extLst>
          </p:cNvPr>
          <p:cNvSpPr/>
          <p:nvPr/>
        </p:nvSpPr>
        <p:spPr>
          <a:xfrm>
            <a:off x="2301741" y="4499001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F69C63-658C-4127-BCFA-C1DC5654EF61}"/>
              </a:ext>
            </a:extLst>
          </p:cNvPr>
          <p:cNvSpPr/>
          <p:nvPr/>
        </p:nvSpPr>
        <p:spPr>
          <a:xfrm>
            <a:off x="3108515" y="4499001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BFFC40-A9E8-492E-9E65-C759793E4FDD}"/>
              </a:ext>
            </a:extLst>
          </p:cNvPr>
          <p:cNvSpPr/>
          <p:nvPr/>
        </p:nvSpPr>
        <p:spPr>
          <a:xfrm>
            <a:off x="3965409" y="4503646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13524C-CB00-4A6C-AE9F-AE78BC62D388}"/>
              </a:ext>
            </a:extLst>
          </p:cNvPr>
          <p:cNvSpPr/>
          <p:nvPr/>
        </p:nvSpPr>
        <p:spPr>
          <a:xfrm>
            <a:off x="5645157" y="4502621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789C24-2C76-4791-A787-36FF0EB0A651}"/>
              </a:ext>
            </a:extLst>
          </p:cNvPr>
          <p:cNvSpPr/>
          <p:nvPr/>
        </p:nvSpPr>
        <p:spPr>
          <a:xfrm>
            <a:off x="6484443" y="4502621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FA3062-CCC8-45EA-ADE6-317D024FE3F0}"/>
              </a:ext>
            </a:extLst>
          </p:cNvPr>
          <p:cNvSpPr/>
          <p:nvPr/>
        </p:nvSpPr>
        <p:spPr>
          <a:xfrm>
            <a:off x="7391059" y="4500720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E5B1E6-E59B-484D-AA72-E195B46EEA14}"/>
              </a:ext>
            </a:extLst>
          </p:cNvPr>
          <p:cNvSpPr/>
          <p:nvPr/>
        </p:nvSpPr>
        <p:spPr>
          <a:xfrm>
            <a:off x="4788262" y="4502621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DE2E8E-73D7-4070-81BE-FE771479AD96}"/>
              </a:ext>
            </a:extLst>
          </p:cNvPr>
          <p:cNvSpPr/>
          <p:nvPr/>
        </p:nvSpPr>
        <p:spPr>
          <a:xfrm>
            <a:off x="7145247" y="4017508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a[6]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DB136D-3D39-41D1-9990-23F8FBDFAB01}"/>
              </a:ext>
            </a:extLst>
          </p:cNvPr>
          <p:cNvSpPr/>
          <p:nvPr/>
        </p:nvSpPr>
        <p:spPr>
          <a:xfrm>
            <a:off x="7188913" y="363300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89E09D-6B0B-4594-B988-150B123144F9}"/>
              </a:ext>
            </a:extLst>
          </p:cNvPr>
          <p:cNvSpPr/>
          <p:nvPr/>
        </p:nvSpPr>
        <p:spPr>
          <a:xfrm>
            <a:off x="720108" y="4599889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Giá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trị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A1D152-0FD6-4DD5-9D99-8712142B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73</a:t>
            </a:fld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635A4EBC-7BD4-4459-BE93-B8CBDC640EA6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HEAP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394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561364D-49A7-4240-9CE2-AE08AC568228}"/>
              </a:ext>
            </a:extLst>
          </p:cNvPr>
          <p:cNvSpPr/>
          <p:nvPr/>
        </p:nvSpPr>
        <p:spPr>
          <a:xfrm>
            <a:off x="762000" y="2514600"/>
            <a:ext cx="5168096" cy="411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Chi </a:t>
            </a:r>
            <a:r>
              <a:rPr lang="en-US" dirty="0" err="1">
                <a:solidFill>
                  <a:schemeClr val="tx1"/>
                </a:solidFill>
              </a:rPr>
              <a:t>dãy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thành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đoạn</a:t>
            </a:r>
            <a:r>
              <a:rPr lang="en-US" dirty="0">
                <a:solidFill>
                  <a:schemeClr val="tx1"/>
                </a:solidFill>
              </a:rPr>
              <a:t>, bao </a:t>
            </a:r>
            <a:r>
              <a:rPr lang="en-US" dirty="0" err="1">
                <a:solidFill>
                  <a:schemeClr val="tx1"/>
                </a:solidFill>
              </a:rPr>
              <a:t>gồm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7EB18F-35D2-49B6-89A1-B0264A460C88}"/>
              </a:ext>
            </a:extLst>
          </p:cNvPr>
          <p:cNvSpPr/>
          <p:nvPr/>
        </p:nvSpPr>
        <p:spPr>
          <a:xfrm>
            <a:off x="762000" y="3047968"/>
            <a:ext cx="6671015" cy="320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Nữa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dãy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chứa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a[0],…., a[(n/2)-1]: 40, 60, 15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59275C-2F49-43B5-B256-3578C30F47B7}"/>
              </a:ext>
            </a:extLst>
          </p:cNvPr>
          <p:cNvSpPr/>
          <p:nvPr/>
        </p:nvSpPr>
        <p:spPr>
          <a:xfrm>
            <a:off x="1780922" y="4260622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4958285-6BE5-46B4-B60D-861117F39937}"/>
              </a:ext>
            </a:extLst>
          </p:cNvPr>
          <p:cNvSpPr/>
          <p:nvPr/>
        </p:nvSpPr>
        <p:spPr>
          <a:xfrm>
            <a:off x="2587695" y="4260622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1A3295-6841-44D3-90AD-D08C563B2041}"/>
              </a:ext>
            </a:extLst>
          </p:cNvPr>
          <p:cNvSpPr/>
          <p:nvPr/>
        </p:nvSpPr>
        <p:spPr>
          <a:xfrm>
            <a:off x="3444590" y="4265268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D3190C-4EC7-4B54-9C50-0AD62E86B0BE}"/>
              </a:ext>
            </a:extLst>
          </p:cNvPr>
          <p:cNvSpPr/>
          <p:nvPr/>
        </p:nvSpPr>
        <p:spPr>
          <a:xfrm>
            <a:off x="5124337" y="4264243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7F7E5B-435D-4602-9C83-CCB1D12B1ED7}"/>
              </a:ext>
            </a:extLst>
          </p:cNvPr>
          <p:cNvSpPr/>
          <p:nvPr/>
        </p:nvSpPr>
        <p:spPr>
          <a:xfrm>
            <a:off x="5963623" y="4264243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BE060C7-0558-47D3-AB43-A90AF3C3E6E6}"/>
              </a:ext>
            </a:extLst>
          </p:cNvPr>
          <p:cNvSpPr/>
          <p:nvPr/>
        </p:nvSpPr>
        <p:spPr>
          <a:xfrm>
            <a:off x="6870240" y="4262341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7E0C3F0-6AEF-499F-8085-767EE50CADCA}"/>
              </a:ext>
            </a:extLst>
          </p:cNvPr>
          <p:cNvSpPr/>
          <p:nvPr/>
        </p:nvSpPr>
        <p:spPr>
          <a:xfrm>
            <a:off x="4267443" y="4264243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BCEF49-9079-4715-8DE9-68C73813E4C7}"/>
              </a:ext>
            </a:extLst>
          </p:cNvPr>
          <p:cNvSpPr/>
          <p:nvPr/>
        </p:nvSpPr>
        <p:spPr>
          <a:xfrm>
            <a:off x="2431635" y="4555082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877B6C-BC98-4148-B3F0-2E97214CDB9D}"/>
              </a:ext>
            </a:extLst>
          </p:cNvPr>
          <p:cNvSpPr/>
          <p:nvPr/>
        </p:nvSpPr>
        <p:spPr>
          <a:xfrm>
            <a:off x="1613240" y="4555082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98BA00-BB8C-4420-81AA-8A56D4B604E3}"/>
              </a:ext>
            </a:extLst>
          </p:cNvPr>
          <p:cNvSpPr/>
          <p:nvPr/>
        </p:nvSpPr>
        <p:spPr>
          <a:xfrm>
            <a:off x="3228108" y="4550390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29FB4D-686B-4A6D-A450-E6C4E692C2E8}"/>
              </a:ext>
            </a:extLst>
          </p:cNvPr>
          <p:cNvSpPr/>
          <p:nvPr/>
        </p:nvSpPr>
        <p:spPr>
          <a:xfrm>
            <a:off x="4081095" y="4552649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048CB92-9884-4F8A-B69E-5353D83BF7D7}"/>
              </a:ext>
            </a:extLst>
          </p:cNvPr>
          <p:cNvSpPr/>
          <p:nvPr/>
        </p:nvSpPr>
        <p:spPr>
          <a:xfrm>
            <a:off x="4944817" y="4550390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008F3C-2EF5-4B87-B10F-91902DCC33DB}"/>
              </a:ext>
            </a:extLst>
          </p:cNvPr>
          <p:cNvSpPr/>
          <p:nvPr/>
        </p:nvSpPr>
        <p:spPr>
          <a:xfrm>
            <a:off x="5789272" y="4550390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2752C97-B757-411F-A6F2-012472B6F370}"/>
              </a:ext>
            </a:extLst>
          </p:cNvPr>
          <p:cNvSpPr/>
          <p:nvPr/>
        </p:nvSpPr>
        <p:spPr>
          <a:xfrm>
            <a:off x="6712468" y="4550390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28C4-89D3-44DE-B8B1-8DDBFBBAD973}"/>
              </a:ext>
            </a:extLst>
          </p:cNvPr>
          <p:cNvSpPr/>
          <p:nvPr/>
        </p:nvSpPr>
        <p:spPr>
          <a:xfrm>
            <a:off x="736361" y="2014344"/>
            <a:ext cx="4077053" cy="36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u="sng" dirty="0">
                <a:solidFill>
                  <a:schemeClr val="tx1"/>
                </a:solidFill>
              </a:rPr>
              <a:t>B</a:t>
            </a:r>
            <a:r>
              <a:rPr lang="vi-VN" sz="2100" b="1" u="sng" dirty="0">
                <a:solidFill>
                  <a:schemeClr val="tx1"/>
                </a:solidFill>
              </a:rPr>
              <a:t>Ư</a:t>
            </a:r>
            <a:r>
              <a:rPr lang="en-US" sz="2100" b="1" u="sng" dirty="0">
                <a:solidFill>
                  <a:schemeClr val="tx1"/>
                </a:solidFill>
              </a:rPr>
              <a:t>ỚC 1: TẠO HEAP BAN ĐẦU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02D7372-A71D-49FF-9D3F-3BA758064007}"/>
              </a:ext>
            </a:extLst>
          </p:cNvPr>
          <p:cNvSpPr/>
          <p:nvPr/>
        </p:nvSpPr>
        <p:spPr>
          <a:xfrm>
            <a:off x="736361" y="3524024"/>
            <a:ext cx="7220528" cy="320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Nữa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dãy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chứa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a[n/2],…., a[n-1]: 50, 90, 20, 10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F1AB68-1CBE-44B0-9055-BCA7588A54FE}"/>
              </a:ext>
            </a:extLst>
          </p:cNvPr>
          <p:cNvCxnSpPr/>
          <p:nvPr/>
        </p:nvCxnSpPr>
        <p:spPr>
          <a:xfrm>
            <a:off x="4072615" y="3889841"/>
            <a:ext cx="0" cy="10572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747A7D-3E54-4BE9-A315-C6A92553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74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C6DDFFC-5014-429B-891F-27469968BF2E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HEAP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249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561364D-49A7-4240-9CE2-AE08AC568228}"/>
              </a:ext>
            </a:extLst>
          </p:cNvPr>
          <p:cNvSpPr/>
          <p:nvPr/>
        </p:nvSpPr>
        <p:spPr>
          <a:xfrm>
            <a:off x="203387" y="1447800"/>
            <a:ext cx="8737226" cy="509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nữa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dãy</a:t>
            </a:r>
            <a:r>
              <a:rPr lang="en-US" dirty="0">
                <a:solidFill>
                  <a:schemeClr val="tx1"/>
                </a:solidFill>
              </a:rPr>
              <a:t> con </a:t>
            </a:r>
            <a:r>
              <a:rPr lang="en-US" dirty="0" err="1">
                <a:solidFill>
                  <a:schemeClr val="tx1"/>
                </a:solidFill>
              </a:rPr>
              <a:t>bên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=2, so </a:t>
            </a:r>
            <a:r>
              <a:rPr lang="en-US" dirty="0" err="1">
                <a:solidFill>
                  <a:schemeClr val="tx1"/>
                </a:solidFill>
              </a:rPr>
              <a:t>sánh</a:t>
            </a:r>
            <a:r>
              <a:rPr lang="en-US" dirty="0">
                <a:solidFill>
                  <a:schemeClr val="tx1"/>
                </a:solidFill>
              </a:rPr>
              <a:t>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=a[2] = 15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trí</a:t>
            </a:r>
            <a:r>
              <a:rPr lang="en-US" dirty="0">
                <a:solidFill>
                  <a:schemeClr val="tx1"/>
                </a:solidFill>
              </a:rPr>
              <a:t> 2*i+1 = 5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trí</a:t>
            </a:r>
            <a:r>
              <a:rPr lang="en-US" dirty="0">
                <a:solidFill>
                  <a:schemeClr val="tx1"/>
                </a:solidFill>
              </a:rPr>
              <a:t> 2*i+2 = 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59275C-2F49-43B5-B256-3578C30F47B7}"/>
              </a:ext>
            </a:extLst>
          </p:cNvPr>
          <p:cNvSpPr/>
          <p:nvPr/>
        </p:nvSpPr>
        <p:spPr>
          <a:xfrm>
            <a:off x="1802620" y="2046388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4958285-6BE5-46B4-B60D-861117F39937}"/>
              </a:ext>
            </a:extLst>
          </p:cNvPr>
          <p:cNvSpPr/>
          <p:nvPr/>
        </p:nvSpPr>
        <p:spPr>
          <a:xfrm>
            <a:off x="2609393" y="2046388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1A3295-6841-44D3-90AD-D08C563B2041}"/>
              </a:ext>
            </a:extLst>
          </p:cNvPr>
          <p:cNvSpPr/>
          <p:nvPr/>
        </p:nvSpPr>
        <p:spPr>
          <a:xfrm>
            <a:off x="3466288" y="2051033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D3190C-4EC7-4B54-9C50-0AD62E86B0BE}"/>
              </a:ext>
            </a:extLst>
          </p:cNvPr>
          <p:cNvSpPr/>
          <p:nvPr/>
        </p:nvSpPr>
        <p:spPr>
          <a:xfrm>
            <a:off x="5146035" y="2050008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7F7E5B-435D-4602-9C83-CCB1D12B1ED7}"/>
              </a:ext>
            </a:extLst>
          </p:cNvPr>
          <p:cNvSpPr/>
          <p:nvPr/>
        </p:nvSpPr>
        <p:spPr>
          <a:xfrm>
            <a:off x="5985321" y="2050008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BE060C7-0558-47D3-AB43-A90AF3C3E6E6}"/>
              </a:ext>
            </a:extLst>
          </p:cNvPr>
          <p:cNvSpPr/>
          <p:nvPr/>
        </p:nvSpPr>
        <p:spPr>
          <a:xfrm>
            <a:off x="6891938" y="2048107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7E0C3F0-6AEF-499F-8085-767EE50CADCA}"/>
              </a:ext>
            </a:extLst>
          </p:cNvPr>
          <p:cNvSpPr/>
          <p:nvPr/>
        </p:nvSpPr>
        <p:spPr>
          <a:xfrm>
            <a:off x="4289141" y="2050008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BCEF49-9079-4715-8DE9-68C73813E4C7}"/>
              </a:ext>
            </a:extLst>
          </p:cNvPr>
          <p:cNvSpPr/>
          <p:nvPr/>
        </p:nvSpPr>
        <p:spPr>
          <a:xfrm>
            <a:off x="2453333" y="2340848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877B6C-BC98-4148-B3F0-2E97214CDB9D}"/>
              </a:ext>
            </a:extLst>
          </p:cNvPr>
          <p:cNvSpPr/>
          <p:nvPr/>
        </p:nvSpPr>
        <p:spPr>
          <a:xfrm>
            <a:off x="1634938" y="2340848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98BA00-BB8C-4420-81AA-8A56D4B604E3}"/>
              </a:ext>
            </a:extLst>
          </p:cNvPr>
          <p:cNvSpPr/>
          <p:nvPr/>
        </p:nvSpPr>
        <p:spPr>
          <a:xfrm>
            <a:off x="3249806" y="233615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29FB4D-686B-4A6D-A450-E6C4E692C2E8}"/>
              </a:ext>
            </a:extLst>
          </p:cNvPr>
          <p:cNvSpPr/>
          <p:nvPr/>
        </p:nvSpPr>
        <p:spPr>
          <a:xfrm>
            <a:off x="4102793" y="233841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048CB92-9884-4F8A-B69E-5353D83BF7D7}"/>
              </a:ext>
            </a:extLst>
          </p:cNvPr>
          <p:cNvSpPr/>
          <p:nvPr/>
        </p:nvSpPr>
        <p:spPr>
          <a:xfrm>
            <a:off x="4966515" y="233615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008F3C-2EF5-4B87-B10F-91902DCC33DB}"/>
              </a:ext>
            </a:extLst>
          </p:cNvPr>
          <p:cNvSpPr/>
          <p:nvPr/>
        </p:nvSpPr>
        <p:spPr>
          <a:xfrm>
            <a:off x="5810970" y="233615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2752C97-B757-411F-A6F2-012472B6F370}"/>
              </a:ext>
            </a:extLst>
          </p:cNvPr>
          <p:cNvSpPr/>
          <p:nvPr/>
        </p:nvSpPr>
        <p:spPr>
          <a:xfrm>
            <a:off x="6734166" y="233615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F1AB68-1CBE-44B0-9055-BCA7588A54FE}"/>
              </a:ext>
            </a:extLst>
          </p:cNvPr>
          <p:cNvCxnSpPr>
            <a:cxnSpLocks/>
          </p:cNvCxnSpPr>
          <p:nvPr/>
        </p:nvCxnSpPr>
        <p:spPr>
          <a:xfrm flipH="1">
            <a:off x="4094261" y="1984830"/>
            <a:ext cx="52" cy="524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521832-12E9-4B4C-A240-7CB75907C2FE}"/>
              </a:ext>
            </a:extLst>
          </p:cNvPr>
          <p:cNvCxnSpPr>
            <a:cxnSpLocks/>
          </p:cNvCxnSpPr>
          <p:nvPr/>
        </p:nvCxnSpPr>
        <p:spPr>
          <a:xfrm flipH="1">
            <a:off x="5985321" y="2509581"/>
            <a:ext cx="494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16F63A-E8D0-4FAC-976D-FFA7577ABDB6}"/>
              </a:ext>
            </a:extLst>
          </p:cNvPr>
          <p:cNvCxnSpPr>
            <a:cxnSpLocks/>
          </p:cNvCxnSpPr>
          <p:nvPr/>
        </p:nvCxnSpPr>
        <p:spPr>
          <a:xfrm flipH="1">
            <a:off x="6891938" y="2509581"/>
            <a:ext cx="494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D4B3608-2E70-44B5-A005-EE24F42BB9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94795" y="2040687"/>
            <a:ext cx="9525" cy="923197"/>
          </a:xfrm>
          <a:prstGeom prst="bentConnector3">
            <a:avLst>
              <a:gd name="adj1" fmla="val 20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AD101F-96BC-41DD-BB96-4908D36D3A46}"/>
              </a:ext>
            </a:extLst>
          </p:cNvPr>
          <p:cNvCxnSpPr>
            <a:cxnSpLocks/>
          </p:cNvCxnSpPr>
          <p:nvPr/>
        </p:nvCxnSpPr>
        <p:spPr>
          <a:xfrm flipH="1">
            <a:off x="3485338" y="2507048"/>
            <a:ext cx="494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93E9E7-C5E6-4676-9560-A42F27E6D935}"/>
              </a:ext>
            </a:extLst>
          </p:cNvPr>
          <p:cNvCxnSpPr>
            <a:cxnSpLocks/>
          </p:cNvCxnSpPr>
          <p:nvPr/>
        </p:nvCxnSpPr>
        <p:spPr>
          <a:xfrm flipH="1">
            <a:off x="3717019" y="2507048"/>
            <a:ext cx="1" cy="313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8C90AD-2A42-478C-A094-1E6791BBFDE2}"/>
              </a:ext>
            </a:extLst>
          </p:cNvPr>
          <p:cNvCxnSpPr>
            <a:cxnSpLocks/>
          </p:cNvCxnSpPr>
          <p:nvPr/>
        </p:nvCxnSpPr>
        <p:spPr>
          <a:xfrm>
            <a:off x="3713625" y="2811007"/>
            <a:ext cx="30205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0110535-4F13-4AB5-91BB-34D180B647BC}"/>
              </a:ext>
            </a:extLst>
          </p:cNvPr>
          <p:cNvCxnSpPr>
            <a:cxnSpLocks/>
          </p:cNvCxnSpPr>
          <p:nvPr/>
        </p:nvCxnSpPr>
        <p:spPr>
          <a:xfrm flipV="1">
            <a:off x="6724081" y="2694080"/>
            <a:ext cx="0" cy="126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FD816E4-CC9A-4528-9DDD-B101E517D2EC}"/>
              </a:ext>
            </a:extLst>
          </p:cNvPr>
          <p:cNvSpPr/>
          <p:nvPr/>
        </p:nvSpPr>
        <p:spPr>
          <a:xfrm>
            <a:off x="273987" y="2790837"/>
            <a:ext cx="8666620" cy="509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lớn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a[2], a[5], a[6] 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a[5] = 20.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r>
              <a:rPr lang="en-US" dirty="0">
                <a:solidFill>
                  <a:schemeClr val="tx1"/>
                </a:solidFill>
              </a:rPr>
              <a:t> a[2]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a[5]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06DCD8F-FA56-4DEC-9ABE-680B79995063}"/>
              </a:ext>
            </a:extLst>
          </p:cNvPr>
          <p:cNvSpPr/>
          <p:nvPr/>
        </p:nvSpPr>
        <p:spPr>
          <a:xfrm>
            <a:off x="1812705" y="3352399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166509C-C237-4805-8D42-01C88E72AA63}"/>
              </a:ext>
            </a:extLst>
          </p:cNvPr>
          <p:cNvSpPr/>
          <p:nvPr/>
        </p:nvSpPr>
        <p:spPr>
          <a:xfrm>
            <a:off x="2619479" y="3352399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0155FB6-0C52-4FC9-8E0D-1ABDDE5742B0}"/>
              </a:ext>
            </a:extLst>
          </p:cNvPr>
          <p:cNvSpPr/>
          <p:nvPr/>
        </p:nvSpPr>
        <p:spPr>
          <a:xfrm>
            <a:off x="3476373" y="3357045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D7DBF9B-9543-4345-B6BB-BB93999B0728}"/>
              </a:ext>
            </a:extLst>
          </p:cNvPr>
          <p:cNvSpPr/>
          <p:nvPr/>
        </p:nvSpPr>
        <p:spPr>
          <a:xfrm>
            <a:off x="5156120" y="3356020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E005595-0967-49A8-B6D2-8626D0916C7C}"/>
              </a:ext>
            </a:extLst>
          </p:cNvPr>
          <p:cNvSpPr/>
          <p:nvPr/>
        </p:nvSpPr>
        <p:spPr>
          <a:xfrm>
            <a:off x="5995406" y="3356020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3B3AA17-A8B2-4678-8063-04358500C870}"/>
              </a:ext>
            </a:extLst>
          </p:cNvPr>
          <p:cNvSpPr/>
          <p:nvPr/>
        </p:nvSpPr>
        <p:spPr>
          <a:xfrm>
            <a:off x="6902023" y="3354118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BD519C9-3730-461F-A2CA-218E7CB5591F}"/>
              </a:ext>
            </a:extLst>
          </p:cNvPr>
          <p:cNvSpPr/>
          <p:nvPr/>
        </p:nvSpPr>
        <p:spPr>
          <a:xfrm>
            <a:off x="4299226" y="3356020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F1114B5-F228-44AC-B1A0-85FDE9986EE9}"/>
              </a:ext>
            </a:extLst>
          </p:cNvPr>
          <p:cNvSpPr/>
          <p:nvPr/>
        </p:nvSpPr>
        <p:spPr>
          <a:xfrm>
            <a:off x="2473503" y="3646859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BA4EB31-AD0A-41BB-812A-6D96A1907505}"/>
              </a:ext>
            </a:extLst>
          </p:cNvPr>
          <p:cNvSpPr/>
          <p:nvPr/>
        </p:nvSpPr>
        <p:spPr>
          <a:xfrm>
            <a:off x="1655109" y="3646859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9F3359C-7932-406A-80E2-90AF3CE38F69}"/>
              </a:ext>
            </a:extLst>
          </p:cNvPr>
          <p:cNvSpPr/>
          <p:nvPr/>
        </p:nvSpPr>
        <p:spPr>
          <a:xfrm>
            <a:off x="3259891" y="3642167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A00BE31-9650-4503-AA2C-F0CF8398AC70}"/>
              </a:ext>
            </a:extLst>
          </p:cNvPr>
          <p:cNvSpPr/>
          <p:nvPr/>
        </p:nvSpPr>
        <p:spPr>
          <a:xfrm>
            <a:off x="4122963" y="364442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0CBAD9-6ABD-4952-8DE3-CC4CB4EE4FF9}"/>
              </a:ext>
            </a:extLst>
          </p:cNvPr>
          <p:cNvSpPr/>
          <p:nvPr/>
        </p:nvSpPr>
        <p:spPr>
          <a:xfrm>
            <a:off x="4976600" y="3642167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DA93376-DE34-43E0-9951-41B137BC601B}"/>
              </a:ext>
            </a:extLst>
          </p:cNvPr>
          <p:cNvSpPr/>
          <p:nvPr/>
        </p:nvSpPr>
        <p:spPr>
          <a:xfrm>
            <a:off x="5821055" y="3642167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A423BC-4C96-4674-832F-C96C431D5172}"/>
              </a:ext>
            </a:extLst>
          </p:cNvPr>
          <p:cNvSpPr/>
          <p:nvPr/>
        </p:nvSpPr>
        <p:spPr>
          <a:xfrm>
            <a:off x="6744252" y="3642167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44D70E8-09CB-4941-A2E4-EBB257CE16DF}"/>
              </a:ext>
            </a:extLst>
          </p:cNvPr>
          <p:cNvCxnSpPr>
            <a:cxnSpLocks/>
          </p:cNvCxnSpPr>
          <p:nvPr/>
        </p:nvCxnSpPr>
        <p:spPr>
          <a:xfrm flipH="1">
            <a:off x="4114432" y="3290842"/>
            <a:ext cx="52" cy="524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10FC4A0-E1B8-4078-B57E-CE29A37086F0}"/>
              </a:ext>
            </a:extLst>
          </p:cNvPr>
          <p:cNvSpPr/>
          <p:nvPr/>
        </p:nvSpPr>
        <p:spPr>
          <a:xfrm>
            <a:off x="238690" y="3764967"/>
            <a:ext cx="8666620" cy="509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Tiếp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xuống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trị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=1),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so </a:t>
            </a:r>
            <a:r>
              <a:rPr lang="en-US" dirty="0" err="1">
                <a:solidFill>
                  <a:schemeClr val="tx1"/>
                </a:solidFill>
              </a:rPr>
              <a:t>sánh</a:t>
            </a:r>
            <a:r>
              <a:rPr lang="en-US" dirty="0">
                <a:solidFill>
                  <a:schemeClr val="tx1"/>
                </a:solidFill>
              </a:rPr>
              <a:t> a[1], a[3], a[4]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6241E25-83F8-408F-BBBC-76EAA4A33786}"/>
              </a:ext>
            </a:extLst>
          </p:cNvPr>
          <p:cNvSpPr/>
          <p:nvPr/>
        </p:nvSpPr>
        <p:spPr>
          <a:xfrm>
            <a:off x="1822790" y="4320673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C05AC2-EC55-4505-B876-D6250EA3BA63}"/>
              </a:ext>
            </a:extLst>
          </p:cNvPr>
          <p:cNvSpPr/>
          <p:nvPr/>
        </p:nvSpPr>
        <p:spPr>
          <a:xfrm>
            <a:off x="2629564" y="4320673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C0CF551-9469-415F-96BC-542E9468D37F}"/>
              </a:ext>
            </a:extLst>
          </p:cNvPr>
          <p:cNvSpPr/>
          <p:nvPr/>
        </p:nvSpPr>
        <p:spPr>
          <a:xfrm>
            <a:off x="3486458" y="4325318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C818C04-578C-46E5-8C2E-FED57AD30499}"/>
              </a:ext>
            </a:extLst>
          </p:cNvPr>
          <p:cNvSpPr/>
          <p:nvPr/>
        </p:nvSpPr>
        <p:spPr>
          <a:xfrm>
            <a:off x="5166206" y="4324293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61F14DD-5FC1-499C-B647-9FD5BB7B051D}"/>
              </a:ext>
            </a:extLst>
          </p:cNvPr>
          <p:cNvSpPr/>
          <p:nvPr/>
        </p:nvSpPr>
        <p:spPr>
          <a:xfrm>
            <a:off x="6005492" y="4324293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60B304B-2116-4C9A-92D0-F433DB99A40A}"/>
              </a:ext>
            </a:extLst>
          </p:cNvPr>
          <p:cNvSpPr/>
          <p:nvPr/>
        </p:nvSpPr>
        <p:spPr>
          <a:xfrm>
            <a:off x="6912108" y="4322392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9BBCC73-1010-4A0C-8110-FEBDB95D3C88}"/>
              </a:ext>
            </a:extLst>
          </p:cNvPr>
          <p:cNvSpPr/>
          <p:nvPr/>
        </p:nvSpPr>
        <p:spPr>
          <a:xfrm>
            <a:off x="4309311" y="4324293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93DE110-F392-4CCB-83F2-CA0FE7E45F58}"/>
              </a:ext>
            </a:extLst>
          </p:cNvPr>
          <p:cNvSpPr/>
          <p:nvPr/>
        </p:nvSpPr>
        <p:spPr>
          <a:xfrm>
            <a:off x="2473503" y="4615133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6DD5B4F-97BA-475F-BAE1-7CB0DC9CDA87}"/>
              </a:ext>
            </a:extLst>
          </p:cNvPr>
          <p:cNvSpPr/>
          <p:nvPr/>
        </p:nvSpPr>
        <p:spPr>
          <a:xfrm>
            <a:off x="1655109" y="4615133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AC3B2AE-AF96-4D76-867D-17B13246BF29}"/>
              </a:ext>
            </a:extLst>
          </p:cNvPr>
          <p:cNvSpPr/>
          <p:nvPr/>
        </p:nvSpPr>
        <p:spPr>
          <a:xfrm>
            <a:off x="3269976" y="4610441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B122600-A8F2-4793-A956-7CF9D01B21F4}"/>
              </a:ext>
            </a:extLst>
          </p:cNvPr>
          <p:cNvSpPr/>
          <p:nvPr/>
        </p:nvSpPr>
        <p:spPr>
          <a:xfrm>
            <a:off x="4122963" y="4612699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9D7A607-077A-4E22-B6D3-060C943F2998}"/>
              </a:ext>
            </a:extLst>
          </p:cNvPr>
          <p:cNvSpPr/>
          <p:nvPr/>
        </p:nvSpPr>
        <p:spPr>
          <a:xfrm>
            <a:off x="4966515" y="4610441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AF9C59A-305E-46A5-953B-917EAF5A2873}"/>
              </a:ext>
            </a:extLst>
          </p:cNvPr>
          <p:cNvSpPr/>
          <p:nvPr/>
        </p:nvSpPr>
        <p:spPr>
          <a:xfrm>
            <a:off x="5810970" y="4610441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51E4B21-EE67-4E80-957D-7A9CB1289A91}"/>
              </a:ext>
            </a:extLst>
          </p:cNvPr>
          <p:cNvSpPr/>
          <p:nvPr/>
        </p:nvSpPr>
        <p:spPr>
          <a:xfrm>
            <a:off x="6754337" y="4610441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88F264A-326C-4F0B-B233-37657A7FD30B}"/>
              </a:ext>
            </a:extLst>
          </p:cNvPr>
          <p:cNvCxnSpPr>
            <a:cxnSpLocks/>
          </p:cNvCxnSpPr>
          <p:nvPr/>
        </p:nvCxnSpPr>
        <p:spPr>
          <a:xfrm flipH="1">
            <a:off x="4114432" y="4259115"/>
            <a:ext cx="52" cy="524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EE782FC-0668-4A58-8D0C-51CF20C4E776}"/>
              </a:ext>
            </a:extLst>
          </p:cNvPr>
          <p:cNvCxnSpPr>
            <a:cxnSpLocks/>
          </p:cNvCxnSpPr>
          <p:nvPr/>
        </p:nvCxnSpPr>
        <p:spPr>
          <a:xfrm flipH="1">
            <a:off x="4248493" y="4773781"/>
            <a:ext cx="494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F882E0B-B5AC-4902-8B69-599DDA58D1D7}"/>
              </a:ext>
            </a:extLst>
          </p:cNvPr>
          <p:cNvCxnSpPr>
            <a:cxnSpLocks/>
          </p:cNvCxnSpPr>
          <p:nvPr/>
        </p:nvCxnSpPr>
        <p:spPr>
          <a:xfrm flipH="1">
            <a:off x="5155109" y="4783866"/>
            <a:ext cx="494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48DBF7C0-B89C-4338-B3BA-B350554561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57967" y="4314972"/>
            <a:ext cx="9525" cy="923197"/>
          </a:xfrm>
          <a:prstGeom prst="bentConnector3">
            <a:avLst>
              <a:gd name="adj1" fmla="val 20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446B9FD-E9B0-4D57-8A84-80A927F179D5}"/>
              </a:ext>
            </a:extLst>
          </p:cNvPr>
          <p:cNvCxnSpPr>
            <a:cxnSpLocks/>
          </p:cNvCxnSpPr>
          <p:nvPr/>
        </p:nvCxnSpPr>
        <p:spPr>
          <a:xfrm flipH="1">
            <a:off x="2648262" y="4781333"/>
            <a:ext cx="494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E141BDE-294F-4632-AAD1-082E58389EBE}"/>
              </a:ext>
            </a:extLst>
          </p:cNvPr>
          <p:cNvCxnSpPr>
            <a:cxnSpLocks/>
          </p:cNvCxnSpPr>
          <p:nvPr/>
        </p:nvCxnSpPr>
        <p:spPr>
          <a:xfrm flipH="1">
            <a:off x="2869857" y="4769087"/>
            <a:ext cx="1" cy="313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0D67996-C4A6-4597-AD28-86D03E824386}"/>
              </a:ext>
            </a:extLst>
          </p:cNvPr>
          <p:cNvCxnSpPr>
            <a:cxnSpLocks/>
          </p:cNvCxnSpPr>
          <p:nvPr/>
        </p:nvCxnSpPr>
        <p:spPr>
          <a:xfrm>
            <a:off x="2856379" y="5085292"/>
            <a:ext cx="2189942" cy="9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D17AE97-D8A8-4A43-BBCC-7CF56895E452}"/>
              </a:ext>
            </a:extLst>
          </p:cNvPr>
          <p:cNvCxnSpPr>
            <a:cxnSpLocks/>
          </p:cNvCxnSpPr>
          <p:nvPr/>
        </p:nvCxnSpPr>
        <p:spPr>
          <a:xfrm flipV="1">
            <a:off x="5046321" y="4968365"/>
            <a:ext cx="0" cy="126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7E34134-7071-401F-9AA5-7E0B96E1E587}"/>
              </a:ext>
            </a:extLst>
          </p:cNvPr>
          <p:cNvSpPr/>
          <p:nvPr/>
        </p:nvSpPr>
        <p:spPr>
          <a:xfrm>
            <a:off x="273987" y="5115817"/>
            <a:ext cx="8666620" cy="509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lớn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a[1], a[3], a[4]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a[4] = 90.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r>
              <a:rPr lang="en-US" dirty="0">
                <a:solidFill>
                  <a:schemeClr val="tx1"/>
                </a:solidFill>
              </a:rPr>
              <a:t> a[1]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a[4]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74F0998-B7A6-4C3C-B80C-9BE4F263526A}"/>
              </a:ext>
            </a:extLst>
          </p:cNvPr>
          <p:cNvSpPr/>
          <p:nvPr/>
        </p:nvSpPr>
        <p:spPr>
          <a:xfrm>
            <a:off x="1812705" y="5714064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75790A7-0216-494F-A135-149C1F76E981}"/>
              </a:ext>
            </a:extLst>
          </p:cNvPr>
          <p:cNvSpPr/>
          <p:nvPr/>
        </p:nvSpPr>
        <p:spPr>
          <a:xfrm>
            <a:off x="2619479" y="5714064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EA48043-20B1-432F-A817-0E8C76829689}"/>
              </a:ext>
            </a:extLst>
          </p:cNvPr>
          <p:cNvSpPr/>
          <p:nvPr/>
        </p:nvSpPr>
        <p:spPr>
          <a:xfrm>
            <a:off x="3476373" y="5718709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E0ABAB2-F2AD-4EF0-BA71-F600E31A19AC}"/>
              </a:ext>
            </a:extLst>
          </p:cNvPr>
          <p:cNvSpPr/>
          <p:nvPr/>
        </p:nvSpPr>
        <p:spPr>
          <a:xfrm>
            <a:off x="5156120" y="5717684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DACCC17-291B-4812-A242-DF81C1622560}"/>
              </a:ext>
            </a:extLst>
          </p:cNvPr>
          <p:cNvSpPr/>
          <p:nvPr/>
        </p:nvSpPr>
        <p:spPr>
          <a:xfrm>
            <a:off x="5995406" y="5717684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303CEB9-F3A7-4930-9948-0AC711C16FA3}"/>
              </a:ext>
            </a:extLst>
          </p:cNvPr>
          <p:cNvSpPr/>
          <p:nvPr/>
        </p:nvSpPr>
        <p:spPr>
          <a:xfrm>
            <a:off x="6902023" y="5715783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7DFC70B-814B-46F0-8C21-5FB2EFA248A0}"/>
              </a:ext>
            </a:extLst>
          </p:cNvPr>
          <p:cNvSpPr/>
          <p:nvPr/>
        </p:nvSpPr>
        <p:spPr>
          <a:xfrm>
            <a:off x="4299226" y="5717684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016BC2B-C9A2-424A-8733-A40D24081311}"/>
              </a:ext>
            </a:extLst>
          </p:cNvPr>
          <p:cNvSpPr/>
          <p:nvPr/>
        </p:nvSpPr>
        <p:spPr>
          <a:xfrm>
            <a:off x="2473503" y="600852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2143DF3-AF6B-469A-91F8-4261B2438E78}"/>
              </a:ext>
            </a:extLst>
          </p:cNvPr>
          <p:cNvSpPr/>
          <p:nvPr/>
        </p:nvSpPr>
        <p:spPr>
          <a:xfrm>
            <a:off x="1655109" y="600852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7E8626A-4964-4F96-B113-3C2134574DCB}"/>
              </a:ext>
            </a:extLst>
          </p:cNvPr>
          <p:cNvSpPr/>
          <p:nvPr/>
        </p:nvSpPr>
        <p:spPr>
          <a:xfrm>
            <a:off x="3259891" y="6003832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3C79BF-F88E-4605-BBB4-D69A07DEEE3A}"/>
              </a:ext>
            </a:extLst>
          </p:cNvPr>
          <p:cNvSpPr/>
          <p:nvPr/>
        </p:nvSpPr>
        <p:spPr>
          <a:xfrm>
            <a:off x="4122963" y="6006090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035A97B-EA0A-4423-82CC-FF147FAF35A0}"/>
              </a:ext>
            </a:extLst>
          </p:cNvPr>
          <p:cNvSpPr/>
          <p:nvPr/>
        </p:nvSpPr>
        <p:spPr>
          <a:xfrm>
            <a:off x="4976600" y="6003832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421CBCB-8F4D-4102-A79B-5BE397444A9B}"/>
              </a:ext>
            </a:extLst>
          </p:cNvPr>
          <p:cNvSpPr/>
          <p:nvPr/>
        </p:nvSpPr>
        <p:spPr>
          <a:xfrm>
            <a:off x="5821055" y="6003832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721D532-1AEF-47CA-A5E8-358B78CA6313}"/>
              </a:ext>
            </a:extLst>
          </p:cNvPr>
          <p:cNvSpPr/>
          <p:nvPr/>
        </p:nvSpPr>
        <p:spPr>
          <a:xfrm>
            <a:off x="6744252" y="6003832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8964075-6254-434C-AF2D-C50ABD906E3D}"/>
              </a:ext>
            </a:extLst>
          </p:cNvPr>
          <p:cNvCxnSpPr>
            <a:cxnSpLocks/>
          </p:cNvCxnSpPr>
          <p:nvPr/>
        </p:nvCxnSpPr>
        <p:spPr>
          <a:xfrm flipH="1">
            <a:off x="4114432" y="5652507"/>
            <a:ext cx="52" cy="524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BE2762E-5C44-4FB6-9E09-73C1865FF14A}"/>
              </a:ext>
            </a:extLst>
          </p:cNvPr>
          <p:cNvSpPr/>
          <p:nvPr/>
        </p:nvSpPr>
        <p:spPr>
          <a:xfrm>
            <a:off x="4758238" y="2527436"/>
            <a:ext cx="1062817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FF0000"/>
                </a:solidFill>
              </a:rPr>
              <a:t>swap(a[2],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a[5])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54F2D0D-94C2-4224-BBFF-430DFF94590F}"/>
              </a:ext>
            </a:extLst>
          </p:cNvPr>
          <p:cNvSpPr/>
          <p:nvPr/>
        </p:nvSpPr>
        <p:spPr>
          <a:xfrm>
            <a:off x="3583168" y="4810591"/>
            <a:ext cx="1062817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FF0000"/>
                </a:solidFill>
              </a:rPr>
              <a:t>swap(a[1],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a[4])</a:t>
            </a: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348AFFF4-986E-4CF0-84CF-53BA5CCB6A61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HEAP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398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359275C-2F49-43B5-B256-3578C30F47B7}"/>
              </a:ext>
            </a:extLst>
          </p:cNvPr>
          <p:cNvSpPr/>
          <p:nvPr/>
        </p:nvSpPr>
        <p:spPr>
          <a:xfrm>
            <a:off x="1891707" y="1976458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4958285-6BE5-46B4-B60D-861117F39937}"/>
              </a:ext>
            </a:extLst>
          </p:cNvPr>
          <p:cNvSpPr/>
          <p:nvPr/>
        </p:nvSpPr>
        <p:spPr>
          <a:xfrm>
            <a:off x="2698480" y="1976458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1A3295-6841-44D3-90AD-D08C563B2041}"/>
              </a:ext>
            </a:extLst>
          </p:cNvPr>
          <p:cNvSpPr/>
          <p:nvPr/>
        </p:nvSpPr>
        <p:spPr>
          <a:xfrm>
            <a:off x="3555375" y="1981103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D3190C-4EC7-4B54-9C50-0AD62E86B0BE}"/>
              </a:ext>
            </a:extLst>
          </p:cNvPr>
          <p:cNvSpPr/>
          <p:nvPr/>
        </p:nvSpPr>
        <p:spPr>
          <a:xfrm>
            <a:off x="5235122" y="1980078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7F7E5B-435D-4602-9C83-CCB1D12B1ED7}"/>
              </a:ext>
            </a:extLst>
          </p:cNvPr>
          <p:cNvSpPr/>
          <p:nvPr/>
        </p:nvSpPr>
        <p:spPr>
          <a:xfrm>
            <a:off x="6074408" y="1980078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BE060C7-0558-47D3-AB43-A90AF3C3E6E6}"/>
              </a:ext>
            </a:extLst>
          </p:cNvPr>
          <p:cNvSpPr/>
          <p:nvPr/>
        </p:nvSpPr>
        <p:spPr>
          <a:xfrm>
            <a:off x="6981025" y="1978177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7E0C3F0-6AEF-499F-8085-767EE50CADCA}"/>
              </a:ext>
            </a:extLst>
          </p:cNvPr>
          <p:cNvSpPr/>
          <p:nvPr/>
        </p:nvSpPr>
        <p:spPr>
          <a:xfrm>
            <a:off x="4378228" y="1980078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BCEF49-9079-4715-8DE9-68C73813E4C7}"/>
              </a:ext>
            </a:extLst>
          </p:cNvPr>
          <p:cNvSpPr/>
          <p:nvPr/>
        </p:nvSpPr>
        <p:spPr>
          <a:xfrm>
            <a:off x="2542420" y="2270918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877B6C-BC98-4148-B3F0-2E97214CDB9D}"/>
              </a:ext>
            </a:extLst>
          </p:cNvPr>
          <p:cNvSpPr/>
          <p:nvPr/>
        </p:nvSpPr>
        <p:spPr>
          <a:xfrm>
            <a:off x="1724025" y="2270918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98BA00-BB8C-4420-81AA-8A56D4B604E3}"/>
              </a:ext>
            </a:extLst>
          </p:cNvPr>
          <p:cNvSpPr/>
          <p:nvPr/>
        </p:nvSpPr>
        <p:spPr>
          <a:xfrm>
            <a:off x="3338893" y="226622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29FB4D-686B-4A6D-A450-E6C4E692C2E8}"/>
              </a:ext>
            </a:extLst>
          </p:cNvPr>
          <p:cNvSpPr/>
          <p:nvPr/>
        </p:nvSpPr>
        <p:spPr>
          <a:xfrm>
            <a:off x="4191880" y="226848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048CB92-9884-4F8A-B69E-5353D83BF7D7}"/>
              </a:ext>
            </a:extLst>
          </p:cNvPr>
          <p:cNvSpPr/>
          <p:nvPr/>
        </p:nvSpPr>
        <p:spPr>
          <a:xfrm>
            <a:off x="5055602" y="226622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008F3C-2EF5-4B87-B10F-91902DCC33DB}"/>
              </a:ext>
            </a:extLst>
          </p:cNvPr>
          <p:cNvSpPr/>
          <p:nvPr/>
        </p:nvSpPr>
        <p:spPr>
          <a:xfrm>
            <a:off x="5900057" y="226622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2752C97-B757-411F-A6F2-012472B6F370}"/>
              </a:ext>
            </a:extLst>
          </p:cNvPr>
          <p:cNvSpPr/>
          <p:nvPr/>
        </p:nvSpPr>
        <p:spPr>
          <a:xfrm>
            <a:off x="6823253" y="226622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F1AB68-1CBE-44B0-9055-BCA7588A54FE}"/>
              </a:ext>
            </a:extLst>
          </p:cNvPr>
          <p:cNvCxnSpPr>
            <a:cxnSpLocks/>
          </p:cNvCxnSpPr>
          <p:nvPr/>
        </p:nvCxnSpPr>
        <p:spPr>
          <a:xfrm flipH="1">
            <a:off x="4183348" y="1914900"/>
            <a:ext cx="52" cy="524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521832-12E9-4B4C-A240-7CB75907C2FE}"/>
              </a:ext>
            </a:extLst>
          </p:cNvPr>
          <p:cNvCxnSpPr>
            <a:cxnSpLocks/>
          </p:cNvCxnSpPr>
          <p:nvPr/>
        </p:nvCxnSpPr>
        <p:spPr>
          <a:xfrm flipH="1">
            <a:off x="2635330" y="2439651"/>
            <a:ext cx="494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16F63A-E8D0-4FAC-976D-FFA7577ABDB6}"/>
              </a:ext>
            </a:extLst>
          </p:cNvPr>
          <p:cNvCxnSpPr>
            <a:cxnSpLocks/>
          </p:cNvCxnSpPr>
          <p:nvPr/>
        </p:nvCxnSpPr>
        <p:spPr>
          <a:xfrm flipH="1">
            <a:off x="3541947" y="2439651"/>
            <a:ext cx="494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D4B3608-2E70-44B5-A005-EE24F42BB9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44804" y="1970757"/>
            <a:ext cx="9525" cy="923197"/>
          </a:xfrm>
          <a:prstGeom prst="bentConnector3">
            <a:avLst>
              <a:gd name="adj1" fmla="val 20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AD101F-96BC-41DD-BB96-4908D36D3A46}"/>
              </a:ext>
            </a:extLst>
          </p:cNvPr>
          <p:cNvCxnSpPr>
            <a:cxnSpLocks/>
          </p:cNvCxnSpPr>
          <p:nvPr/>
        </p:nvCxnSpPr>
        <p:spPr>
          <a:xfrm flipH="1">
            <a:off x="1900269" y="2437118"/>
            <a:ext cx="494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93E9E7-C5E6-4676-9560-A42F27E6D935}"/>
              </a:ext>
            </a:extLst>
          </p:cNvPr>
          <p:cNvCxnSpPr>
            <a:cxnSpLocks/>
          </p:cNvCxnSpPr>
          <p:nvPr/>
        </p:nvCxnSpPr>
        <p:spPr>
          <a:xfrm flipH="1">
            <a:off x="2131950" y="2437118"/>
            <a:ext cx="1" cy="313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8C90AD-2A42-478C-A094-1E6791BBFDE2}"/>
              </a:ext>
            </a:extLst>
          </p:cNvPr>
          <p:cNvCxnSpPr>
            <a:cxnSpLocks/>
          </p:cNvCxnSpPr>
          <p:nvPr/>
        </p:nvCxnSpPr>
        <p:spPr>
          <a:xfrm>
            <a:off x="2128555" y="2741077"/>
            <a:ext cx="1220423" cy="9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0110535-4F13-4AB5-91BB-34D180B647BC}"/>
              </a:ext>
            </a:extLst>
          </p:cNvPr>
          <p:cNvCxnSpPr>
            <a:cxnSpLocks/>
          </p:cNvCxnSpPr>
          <p:nvPr/>
        </p:nvCxnSpPr>
        <p:spPr>
          <a:xfrm flipV="1">
            <a:off x="3333744" y="2624150"/>
            <a:ext cx="0" cy="126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FD816E4-CC9A-4528-9DDD-B101E517D2EC}"/>
              </a:ext>
            </a:extLst>
          </p:cNvPr>
          <p:cNvSpPr/>
          <p:nvPr/>
        </p:nvSpPr>
        <p:spPr>
          <a:xfrm>
            <a:off x="363074" y="2766627"/>
            <a:ext cx="8666620" cy="509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lớn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a[0], a[1], a[2] 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a[1] = 90.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r>
              <a:rPr lang="en-US" dirty="0">
                <a:solidFill>
                  <a:schemeClr val="tx1"/>
                </a:solidFill>
              </a:rPr>
              <a:t> a[0]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a[1]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06DCD8F-FA56-4DEC-9ABE-680B79995063}"/>
              </a:ext>
            </a:extLst>
          </p:cNvPr>
          <p:cNvSpPr/>
          <p:nvPr/>
        </p:nvSpPr>
        <p:spPr>
          <a:xfrm>
            <a:off x="1901792" y="3282469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166509C-C237-4805-8D42-01C88E72AA63}"/>
              </a:ext>
            </a:extLst>
          </p:cNvPr>
          <p:cNvSpPr/>
          <p:nvPr/>
        </p:nvSpPr>
        <p:spPr>
          <a:xfrm>
            <a:off x="2708566" y="3282469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0155FB6-0C52-4FC9-8E0D-1ABDDE5742B0}"/>
              </a:ext>
            </a:extLst>
          </p:cNvPr>
          <p:cNvSpPr/>
          <p:nvPr/>
        </p:nvSpPr>
        <p:spPr>
          <a:xfrm>
            <a:off x="3565460" y="3287115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D7DBF9B-9543-4345-B6BB-BB93999B0728}"/>
              </a:ext>
            </a:extLst>
          </p:cNvPr>
          <p:cNvSpPr/>
          <p:nvPr/>
        </p:nvSpPr>
        <p:spPr>
          <a:xfrm>
            <a:off x="5245207" y="3286090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E005595-0967-49A8-B6D2-8626D0916C7C}"/>
              </a:ext>
            </a:extLst>
          </p:cNvPr>
          <p:cNvSpPr/>
          <p:nvPr/>
        </p:nvSpPr>
        <p:spPr>
          <a:xfrm>
            <a:off x="6084493" y="3286090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3B3AA17-A8B2-4678-8063-04358500C870}"/>
              </a:ext>
            </a:extLst>
          </p:cNvPr>
          <p:cNvSpPr/>
          <p:nvPr/>
        </p:nvSpPr>
        <p:spPr>
          <a:xfrm>
            <a:off x="6991110" y="3284188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BD519C9-3730-461F-A2CA-218E7CB5591F}"/>
              </a:ext>
            </a:extLst>
          </p:cNvPr>
          <p:cNvSpPr/>
          <p:nvPr/>
        </p:nvSpPr>
        <p:spPr>
          <a:xfrm>
            <a:off x="4388313" y="3286090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F1114B5-F228-44AC-B1A0-85FDE9986EE9}"/>
              </a:ext>
            </a:extLst>
          </p:cNvPr>
          <p:cNvSpPr/>
          <p:nvPr/>
        </p:nvSpPr>
        <p:spPr>
          <a:xfrm>
            <a:off x="2562590" y="3576929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BA4EB31-AD0A-41BB-812A-6D96A1907505}"/>
              </a:ext>
            </a:extLst>
          </p:cNvPr>
          <p:cNvSpPr/>
          <p:nvPr/>
        </p:nvSpPr>
        <p:spPr>
          <a:xfrm>
            <a:off x="1744196" y="3576929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9F3359C-7932-406A-80E2-90AF3CE38F69}"/>
              </a:ext>
            </a:extLst>
          </p:cNvPr>
          <p:cNvSpPr/>
          <p:nvPr/>
        </p:nvSpPr>
        <p:spPr>
          <a:xfrm>
            <a:off x="3348978" y="3572237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A00BE31-9650-4503-AA2C-F0CF8398AC70}"/>
              </a:ext>
            </a:extLst>
          </p:cNvPr>
          <p:cNvSpPr/>
          <p:nvPr/>
        </p:nvSpPr>
        <p:spPr>
          <a:xfrm>
            <a:off x="4212050" y="357449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0CBAD9-6ABD-4952-8DE3-CC4CB4EE4FF9}"/>
              </a:ext>
            </a:extLst>
          </p:cNvPr>
          <p:cNvSpPr/>
          <p:nvPr/>
        </p:nvSpPr>
        <p:spPr>
          <a:xfrm>
            <a:off x="5065687" y="3572237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DA93376-DE34-43E0-9951-41B137BC601B}"/>
              </a:ext>
            </a:extLst>
          </p:cNvPr>
          <p:cNvSpPr/>
          <p:nvPr/>
        </p:nvSpPr>
        <p:spPr>
          <a:xfrm>
            <a:off x="5910142" y="3572237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A423BC-4C96-4674-832F-C96C431D5172}"/>
              </a:ext>
            </a:extLst>
          </p:cNvPr>
          <p:cNvSpPr/>
          <p:nvPr/>
        </p:nvSpPr>
        <p:spPr>
          <a:xfrm>
            <a:off x="6833339" y="3572237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44D70E8-09CB-4941-A2E4-EBB257CE16DF}"/>
              </a:ext>
            </a:extLst>
          </p:cNvPr>
          <p:cNvCxnSpPr>
            <a:cxnSpLocks/>
          </p:cNvCxnSpPr>
          <p:nvPr/>
        </p:nvCxnSpPr>
        <p:spPr>
          <a:xfrm flipH="1">
            <a:off x="4203519" y="3220912"/>
            <a:ext cx="52" cy="524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10FC4A0-E1B8-4078-B57E-CE29A37086F0}"/>
              </a:ext>
            </a:extLst>
          </p:cNvPr>
          <p:cNvSpPr/>
          <p:nvPr/>
        </p:nvSpPr>
        <p:spPr>
          <a:xfrm>
            <a:off x="327777" y="3785804"/>
            <a:ext cx="8666620" cy="509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err="1">
                <a:solidFill>
                  <a:schemeClr val="tx1"/>
                </a:solidFill>
              </a:rPr>
              <a:t>Xét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lại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tính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lan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truyền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tại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vị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trí</a:t>
            </a:r>
            <a:r>
              <a:rPr lang="en-US" b="1" i="1" dirty="0">
                <a:solidFill>
                  <a:schemeClr val="tx1"/>
                </a:solidFill>
              </a:rPr>
              <a:t> a[1]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a[1] </a:t>
            </a:r>
            <a:r>
              <a:rPr lang="en-US" dirty="0" err="1">
                <a:solidFill>
                  <a:schemeClr val="tx1"/>
                </a:solidFill>
              </a:rPr>
              <a:t>nhận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40 (</a:t>
            </a:r>
            <a:r>
              <a:rPr lang="en-US" dirty="0" err="1">
                <a:solidFill>
                  <a:schemeClr val="tx1"/>
                </a:solidFill>
              </a:rPr>
              <a:t>thay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trị</a:t>
            </a:r>
            <a:r>
              <a:rPr lang="en-US" dirty="0">
                <a:solidFill>
                  <a:schemeClr val="tx1"/>
                </a:solidFill>
              </a:rPr>
              <a:t> 90 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ớc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đó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trị</a:t>
            </a:r>
            <a:r>
              <a:rPr lang="en-US" dirty="0">
                <a:solidFill>
                  <a:schemeClr val="tx1"/>
                </a:solidFill>
              </a:rPr>
              <a:t> a[1] = 90 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ớc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thỏa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Heap so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a[3]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a[4])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6241E25-83F8-408F-BBBC-76EAA4A33786}"/>
              </a:ext>
            </a:extLst>
          </p:cNvPr>
          <p:cNvSpPr/>
          <p:nvPr/>
        </p:nvSpPr>
        <p:spPr>
          <a:xfrm>
            <a:off x="1911877" y="439193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C05AC2-EC55-4505-B876-D6250EA3BA63}"/>
              </a:ext>
            </a:extLst>
          </p:cNvPr>
          <p:cNvSpPr/>
          <p:nvPr/>
        </p:nvSpPr>
        <p:spPr>
          <a:xfrm>
            <a:off x="2718651" y="439193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C0CF551-9469-415F-96BC-542E9468D37F}"/>
              </a:ext>
            </a:extLst>
          </p:cNvPr>
          <p:cNvSpPr/>
          <p:nvPr/>
        </p:nvSpPr>
        <p:spPr>
          <a:xfrm>
            <a:off x="3575545" y="4396582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C818C04-578C-46E5-8C2E-FED57AD30499}"/>
              </a:ext>
            </a:extLst>
          </p:cNvPr>
          <p:cNvSpPr/>
          <p:nvPr/>
        </p:nvSpPr>
        <p:spPr>
          <a:xfrm>
            <a:off x="5255293" y="439555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61F14DD-5FC1-499C-B647-9FD5BB7B051D}"/>
              </a:ext>
            </a:extLst>
          </p:cNvPr>
          <p:cNvSpPr/>
          <p:nvPr/>
        </p:nvSpPr>
        <p:spPr>
          <a:xfrm>
            <a:off x="6094579" y="439555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60B304B-2116-4C9A-92D0-F433DB99A40A}"/>
              </a:ext>
            </a:extLst>
          </p:cNvPr>
          <p:cNvSpPr/>
          <p:nvPr/>
        </p:nvSpPr>
        <p:spPr>
          <a:xfrm>
            <a:off x="7001195" y="4393655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9BBCC73-1010-4A0C-8110-FEBDB95D3C88}"/>
              </a:ext>
            </a:extLst>
          </p:cNvPr>
          <p:cNvSpPr/>
          <p:nvPr/>
        </p:nvSpPr>
        <p:spPr>
          <a:xfrm>
            <a:off x="4398398" y="439555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93DE110-F392-4CCB-83F2-CA0FE7E45F58}"/>
              </a:ext>
            </a:extLst>
          </p:cNvPr>
          <p:cNvSpPr/>
          <p:nvPr/>
        </p:nvSpPr>
        <p:spPr>
          <a:xfrm>
            <a:off x="2562590" y="468639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6DD5B4F-97BA-475F-BAE1-7CB0DC9CDA87}"/>
              </a:ext>
            </a:extLst>
          </p:cNvPr>
          <p:cNvSpPr/>
          <p:nvPr/>
        </p:nvSpPr>
        <p:spPr>
          <a:xfrm>
            <a:off x="1744196" y="468639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AC3B2AE-AF96-4D76-867D-17B13246BF29}"/>
              </a:ext>
            </a:extLst>
          </p:cNvPr>
          <p:cNvSpPr/>
          <p:nvPr/>
        </p:nvSpPr>
        <p:spPr>
          <a:xfrm>
            <a:off x="3359063" y="468170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B122600-A8F2-4793-A956-7CF9D01B21F4}"/>
              </a:ext>
            </a:extLst>
          </p:cNvPr>
          <p:cNvSpPr/>
          <p:nvPr/>
        </p:nvSpPr>
        <p:spPr>
          <a:xfrm>
            <a:off x="4212050" y="4683962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9D7A607-077A-4E22-B6D3-060C943F2998}"/>
              </a:ext>
            </a:extLst>
          </p:cNvPr>
          <p:cNvSpPr/>
          <p:nvPr/>
        </p:nvSpPr>
        <p:spPr>
          <a:xfrm>
            <a:off x="5055602" y="468170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AF9C59A-305E-46A5-953B-917EAF5A2873}"/>
              </a:ext>
            </a:extLst>
          </p:cNvPr>
          <p:cNvSpPr/>
          <p:nvPr/>
        </p:nvSpPr>
        <p:spPr>
          <a:xfrm>
            <a:off x="5900057" y="468170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51E4B21-EE67-4E80-957D-7A9CB1289A91}"/>
              </a:ext>
            </a:extLst>
          </p:cNvPr>
          <p:cNvSpPr/>
          <p:nvPr/>
        </p:nvSpPr>
        <p:spPr>
          <a:xfrm>
            <a:off x="6843424" y="468170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88F264A-326C-4F0B-B233-37657A7FD30B}"/>
              </a:ext>
            </a:extLst>
          </p:cNvPr>
          <p:cNvCxnSpPr>
            <a:cxnSpLocks/>
          </p:cNvCxnSpPr>
          <p:nvPr/>
        </p:nvCxnSpPr>
        <p:spPr>
          <a:xfrm flipH="1">
            <a:off x="4203519" y="4300123"/>
            <a:ext cx="52" cy="524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EE782FC-0668-4A58-8D0C-51CF20C4E776}"/>
              </a:ext>
            </a:extLst>
          </p:cNvPr>
          <p:cNvCxnSpPr>
            <a:cxnSpLocks/>
          </p:cNvCxnSpPr>
          <p:nvPr/>
        </p:nvCxnSpPr>
        <p:spPr>
          <a:xfrm flipH="1">
            <a:off x="4400257" y="4834959"/>
            <a:ext cx="494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F882E0B-B5AC-4902-8B69-599DDA58D1D7}"/>
              </a:ext>
            </a:extLst>
          </p:cNvPr>
          <p:cNvCxnSpPr>
            <a:cxnSpLocks/>
          </p:cNvCxnSpPr>
          <p:nvPr/>
        </p:nvCxnSpPr>
        <p:spPr>
          <a:xfrm flipH="1">
            <a:off x="5306873" y="4845045"/>
            <a:ext cx="494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48DBF7C0-B89C-4338-B3BA-B350554561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09731" y="4376150"/>
            <a:ext cx="9525" cy="923197"/>
          </a:xfrm>
          <a:prstGeom prst="bentConnector3">
            <a:avLst>
              <a:gd name="adj1" fmla="val 20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446B9FD-E9B0-4D57-8A84-80A927F179D5}"/>
              </a:ext>
            </a:extLst>
          </p:cNvPr>
          <p:cNvCxnSpPr>
            <a:cxnSpLocks/>
          </p:cNvCxnSpPr>
          <p:nvPr/>
        </p:nvCxnSpPr>
        <p:spPr>
          <a:xfrm flipH="1">
            <a:off x="2737349" y="4852596"/>
            <a:ext cx="494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E141BDE-294F-4632-AAD1-082E58389EBE}"/>
              </a:ext>
            </a:extLst>
          </p:cNvPr>
          <p:cNvCxnSpPr>
            <a:cxnSpLocks/>
          </p:cNvCxnSpPr>
          <p:nvPr/>
        </p:nvCxnSpPr>
        <p:spPr>
          <a:xfrm flipH="1">
            <a:off x="2958944" y="4852597"/>
            <a:ext cx="1" cy="313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0D67996-C4A6-4597-AD28-86D03E824386}"/>
              </a:ext>
            </a:extLst>
          </p:cNvPr>
          <p:cNvCxnSpPr>
            <a:cxnSpLocks/>
          </p:cNvCxnSpPr>
          <p:nvPr/>
        </p:nvCxnSpPr>
        <p:spPr>
          <a:xfrm>
            <a:off x="2945466" y="5146470"/>
            <a:ext cx="2193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D17AE97-D8A8-4A43-BBCC-7CF56895E452}"/>
              </a:ext>
            </a:extLst>
          </p:cNvPr>
          <p:cNvCxnSpPr>
            <a:cxnSpLocks/>
          </p:cNvCxnSpPr>
          <p:nvPr/>
        </p:nvCxnSpPr>
        <p:spPr>
          <a:xfrm flipV="1">
            <a:off x="5118846" y="5029544"/>
            <a:ext cx="0" cy="126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7E34134-7071-401F-9AA5-7E0B96E1E587}"/>
              </a:ext>
            </a:extLst>
          </p:cNvPr>
          <p:cNvSpPr/>
          <p:nvPr/>
        </p:nvSpPr>
        <p:spPr>
          <a:xfrm>
            <a:off x="363074" y="5278760"/>
            <a:ext cx="8666620" cy="355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lớn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a[1], a[3], a[4]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a[4] = 60.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r>
              <a:rPr lang="en-US" dirty="0">
                <a:solidFill>
                  <a:schemeClr val="tx1"/>
                </a:solidFill>
              </a:rPr>
              <a:t> a[1]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a[4]</a:t>
            </a:r>
          </a:p>
          <a:p>
            <a:r>
              <a:rPr lang="en-US" dirty="0" err="1">
                <a:solidFill>
                  <a:schemeClr val="tx1"/>
                </a:solidFill>
              </a:rPr>
              <a:t>Việc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Heap (Heap Max) ban </a:t>
            </a:r>
            <a:r>
              <a:rPr lang="en-US" dirty="0" err="1">
                <a:solidFill>
                  <a:schemeClr val="tx1"/>
                </a:solidFill>
              </a:rPr>
              <a:t>đầu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hoàn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tất</a:t>
            </a:r>
            <a:r>
              <a:rPr lang="en-US" dirty="0">
                <a:solidFill>
                  <a:schemeClr val="tx1"/>
                </a:solidFill>
              </a:rPr>
              <a:t>. Ta đ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Heap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74F0998-B7A6-4C3C-B80C-9BE4F263526A}"/>
              </a:ext>
            </a:extLst>
          </p:cNvPr>
          <p:cNvSpPr/>
          <p:nvPr/>
        </p:nvSpPr>
        <p:spPr>
          <a:xfrm>
            <a:off x="1901792" y="5955340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75790A7-0216-494F-A135-149C1F76E981}"/>
              </a:ext>
            </a:extLst>
          </p:cNvPr>
          <p:cNvSpPr/>
          <p:nvPr/>
        </p:nvSpPr>
        <p:spPr>
          <a:xfrm>
            <a:off x="2708566" y="5955340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EA48043-20B1-432F-A817-0E8C76829689}"/>
              </a:ext>
            </a:extLst>
          </p:cNvPr>
          <p:cNvSpPr/>
          <p:nvPr/>
        </p:nvSpPr>
        <p:spPr>
          <a:xfrm>
            <a:off x="3565460" y="5959985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E0ABAB2-F2AD-4EF0-BA71-F600E31A19AC}"/>
              </a:ext>
            </a:extLst>
          </p:cNvPr>
          <p:cNvSpPr/>
          <p:nvPr/>
        </p:nvSpPr>
        <p:spPr>
          <a:xfrm>
            <a:off x="5245207" y="5958960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DACCC17-291B-4812-A242-DF81C1622560}"/>
              </a:ext>
            </a:extLst>
          </p:cNvPr>
          <p:cNvSpPr/>
          <p:nvPr/>
        </p:nvSpPr>
        <p:spPr>
          <a:xfrm>
            <a:off x="6084493" y="5958960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303CEB9-F3A7-4930-9948-0AC711C16FA3}"/>
              </a:ext>
            </a:extLst>
          </p:cNvPr>
          <p:cNvSpPr/>
          <p:nvPr/>
        </p:nvSpPr>
        <p:spPr>
          <a:xfrm>
            <a:off x="6991110" y="5957059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7DFC70B-814B-46F0-8C21-5FB2EFA248A0}"/>
              </a:ext>
            </a:extLst>
          </p:cNvPr>
          <p:cNvSpPr/>
          <p:nvPr/>
        </p:nvSpPr>
        <p:spPr>
          <a:xfrm>
            <a:off x="4388313" y="5958960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016BC2B-C9A2-424A-8733-A40D24081311}"/>
              </a:ext>
            </a:extLst>
          </p:cNvPr>
          <p:cNvSpPr/>
          <p:nvPr/>
        </p:nvSpPr>
        <p:spPr>
          <a:xfrm>
            <a:off x="2562590" y="626204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2143DF3-AF6B-469A-91F8-4261B2438E78}"/>
              </a:ext>
            </a:extLst>
          </p:cNvPr>
          <p:cNvSpPr/>
          <p:nvPr/>
        </p:nvSpPr>
        <p:spPr>
          <a:xfrm>
            <a:off x="1744196" y="626204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7E8626A-4964-4F96-B113-3C2134574DCB}"/>
              </a:ext>
            </a:extLst>
          </p:cNvPr>
          <p:cNvSpPr/>
          <p:nvPr/>
        </p:nvSpPr>
        <p:spPr>
          <a:xfrm>
            <a:off x="3348978" y="625735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3C79BF-F88E-4605-BBB4-D69A07DEEE3A}"/>
              </a:ext>
            </a:extLst>
          </p:cNvPr>
          <p:cNvSpPr/>
          <p:nvPr/>
        </p:nvSpPr>
        <p:spPr>
          <a:xfrm>
            <a:off x="4212050" y="6259613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035A97B-EA0A-4423-82CC-FF147FAF35A0}"/>
              </a:ext>
            </a:extLst>
          </p:cNvPr>
          <p:cNvSpPr/>
          <p:nvPr/>
        </p:nvSpPr>
        <p:spPr>
          <a:xfrm>
            <a:off x="5065687" y="625735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421CBCB-8F4D-4102-A79B-5BE397444A9B}"/>
              </a:ext>
            </a:extLst>
          </p:cNvPr>
          <p:cNvSpPr/>
          <p:nvPr/>
        </p:nvSpPr>
        <p:spPr>
          <a:xfrm>
            <a:off x="5910142" y="625735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721D532-1AEF-47CA-A5E8-358B78CA6313}"/>
              </a:ext>
            </a:extLst>
          </p:cNvPr>
          <p:cNvSpPr/>
          <p:nvPr/>
        </p:nvSpPr>
        <p:spPr>
          <a:xfrm>
            <a:off x="6833339" y="6257354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8964075-6254-434C-AF2D-C50ABD906E3D}"/>
              </a:ext>
            </a:extLst>
          </p:cNvPr>
          <p:cNvCxnSpPr>
            <a:cxnSpLocks/>
          </p:cNvCxnSpPr>
          <p:nvPr/>
        </p:nvCxnSpPr>
        <p:spPr>
          <a:xfrm flipH="1">
            <a:off x="4203519" y="5673344"/>
            <a:ext cx="52" cy="524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C814D6C-F0FF-4EF8-88B8-526D34D85894}"/>
              </a:ext>
            </a:extLst>
          </p:cNvPr>
          <p:cNvSpPr/>
          <p:nvPr/>
        </p:nvSpPr>
        <p:spPr>
          <a:xfrm>
            <a:off x="292254" y="1298575"/>
            <a:ext cx="8666620" cy="509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Tiếp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xuống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trị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=0). So </a:t>
            </a:r>
            <a:r>
              <a:rPr lang="en-US" dirty="0" err="1">
                <a:solidFill>
                  <a:schemeClr val="tx1"/>
                </a:solidFill>
              </a:rPr>
              <a:t>sánh</a:t>
            </a:r>
            <a:r>
              <a:rPr lang="en-US" dirty="0">
                <a:solidFill>
                  <a:schemeClr val="tx1"/>
                </a:solidFill>
              </a:rPr>
              <a:t> a[0], a[1], a[2]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8E7D73-1774-4F02-8BDC-76F061C60AE6}"/>
              </a:ext>
            </a:extLst>
          </p:cNvPr>
          <p:cNvSpPr/>
          <p:nvPr/>
        </p:nvSpPr>
        <p:spPr>
          <a:xfrm>
            <a:off x="2255694" y="2664296"/>
            <a:ext cx="1062817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FF0000"/>
                </a:solidFill>
              </a:rPr>
              <a:t>swap(a[0],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a[1])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38FCAA2-7AB8-4B4B-82B0-8989715B2D7A}"/>
              </a:ext>
            </a:extLst>
          </p:cNvPr>
          <p:cNvSpPr/>
          <p:nvPr/>
        </p:nvSpPr>
        <p:spPr>
          <a:xfrm>
            <a:off x="3575545" y="4868585"/>
            <a:ext cx="1062817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FF0000"/>
                </a:solidFill>
              </a:rPr>
              <a:t>swap(a[1],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a[4])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1BD4FB16-EBF1-4E9C-87CA-FDFFB777A267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HEAP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812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359275C-2F49-43B5-B256-3578C30F47B7}"/>
              </a:ext>
            </a:extLst>
          </p:cNvPr>
          <p:cNvSpPr/>
          <p:nvPr/>
        </p:nvSpPr>
        <p:spPr>
          <a:xfrm>
            <a:off x="1870864" y="2095955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4958285-6BE5-46B4-B60D-861117F39937}"/>
              </a:ext>
            </a:extLst>
          </p:cNvPr>
          <p:cNvSpPr/>
          <p:nvPr/>
        </p:nvSpPr>
        <p:spPr>
          <a:xfrm>
            <a:off x="2677638" y="2095955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1A3295-6841-44D3-90AD-D08C563B2041}"/>
              </a:ext>
            </a:extLst>
          </p:cNvPr>
          <p:cNvSpPr/>
          <p:nvPr/>
        </p:nvSpPr>
        <p:spPr>
          <a:xfrm>
            <a:off x="3534532" y="2100600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D3190C-4EC7-4B54-9C50-0AD62E86B0BE}"/>
              </a:ext>
            </a:extLst>
          </p:cNvPr>
          <p:cNvSpPr/>
          <p:nvPr/>
        </p:nvSpPr>
        <p:spPr>
          <a:xfrm>
            <a:off x="5214280" y="2099575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7F7E5B-435D-4602-9C83-CCB1D12B1ED7}"/>
              </a:ext>
            </a:extLst>
          </p:cNvPr>
          <p:cNvSpPr/>
          <p:nvPr/>
        </p:nvSpPr>
        <p:spPr>
          <a:xfrm>
            <a:off x="6053566" y="2099575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BE060C7-0558-47D3-AB43-A90AF3C3E6E6}"/>
              </a:ext>
            </a:extLst>
          </p:cNvPr>
          <p:cNvSpPr/>
          <p:nvPr/>
        </p:nvSpPr>
        <p:spPr>
          <a:xfrm>
            <a:off x="6960182" y="2097674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7E0C3F0-6AEF-499F-8085-767EE50CADCA}"/>
              </a:ext>
            </a:extLst>
          </p:cNvPr>
          <p:cNvSpPr/>
          <p:nvPr/>
        </p:nvSpPr>
        <p:spPr>
          <a:xfrm>
            <a:off x="4357385" y="2099575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BCEF49-9079-4715-8DE9-68C73813E4C7}"/>
              </a:ext>
            </a:extLst>
          </p:cNvPr>
          <p:cNvSpPr/>
          <p:nvPr/>
        </p:nvSpPr>
        <p:spPr>
          <a:xfrm>
            <a:off x="2521577" y="2390415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877B6C-BC98-4148-B3F0-2E97214CDB9D}"/>
              </a:ext>
            </a:extLst>
          </p:cNvPr>
          <p:cNvSpPr/>
          <p:nvPr/>
        </p:nvSpPr>
        <p:spPr>
          <a:xfrm>
            <a:off x="1703183" y="2390415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98BA00-BB8C-4420-81AA-8A56D4B604E3}"/>
              </a:ext>
            </a:extLst>
          </p:cNvPr>
          <p:cNvSpPr/>
          <p:nvPr/>
        </p:nvSpPr>
        <p:spPr>
          <a:xfrm>
            <a:off x="3318050" y="2385723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29FB4D-686B-4A6D-A450-E6C4E692C2E8}"/>
              </a:ext>
            </a:extLst>
          </p:cNvPr>
          <p:cNvSpPr/>
          <p:nvPr/>
        </p:nvSpPr>
        <p:spPr>
          <a:xfrm>
            <a:off x="4171037" y="2387981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048CB92-9884-4F8A-B69E-5353D83BF7D7}"/>
              </a:ext>
            </a:extLst>
          </p:cNvPr>
          <p:cNvSpPr/>
          <p:nvPr/>
        </p:nvSpPr>
        <p:spPr>
          <a:xfrm>
            <a:off x="5034759" y="2385723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008F3C-2EF5-4B87-B10F-91902DCC33DB}"/>
              </a:ext>
            </a:extLst>
          </p:cNvPr>
          <p:cNvSpPr/>
          <p:nvPr/>
        </p:nvSpPr>
        <p:spPr>
          <a:xfrm>
            <a:off x="5879214" y="2385723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2752C97-B757-411F-A6F2-012472B6F370}"/>
              </a:ext>
            </a:extLst>
          </p:cNvPr>
          <p:cNvSpPr/>
          <p:nvPr/>
        </p:nvSpPr>
        <p:spPr>
          <a:xfrm>
            <a:off x="6802411" y="2385723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98ED0C-334E-4B6B-A5CB-84412ECCA7A5}"/>
              </a:ext>
            </a:extLst>
          </p:cNvPr>
          <p:cNvSpPr/>
          <p:nvPr/>
        </p:nvSpPr>
        <p:spPr>
          <a:xfrm>
            <a:off x="258494" y="1687770"/>
            <a:ext cx="8631008" cy="36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tx1"/>
                </a:solidFill>
              </a:rPr>
              <a:t>B</a:t>
            </a:r>
            <a:r>
              <a:rPr lang="vi-VN" b="1" u="sng" dirty="0">
                <a:solidFill>
                  <a:schemeClr val="tx1"/>
                </a:solidFill>
              </a:rPr>
              <a:t>Ư</a:t>
            </a:r>
            <a:r>
              <a:rPr lang="en-US" b="1" u="sng" dirty="0">
                <a:solidFill>
                  <a:schemeClr val="tx1"/>
                </a:solidFill>
              </a:rPr>
              <a:t>ỚC 2: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tử</a:t>
            </a:r>
            <a:r>
              <a:rPr lang="en-US" dirty="0">
                <a:solidFill>
                  <a:schemeClr val="tx1"/>
                </a:solidFill>
              </a:rPr>
              <a:t> a[0]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cuối</a:t>
            </a:r>
            <a:r>
              <a:rPr lang="en-US" dirty="0">
                <a:solidFill>
                  <a:schemeClr val="tx1"/>
                </a:solidFill>
              </a:rPr>
              <a:t> Heap </a:t>
            </a:r>
            <a:r>
              <a:rPr lang="en-US" dirty="0" err="1">
                <a:solidFill>
                  <a:schemeClr val="tx1"/>
                </a:solidFill>
              </a:rPr>
              <a:t>đang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xét</a:t>
            </a:r>
            <a:r>
              <a:rPr lang="en-US" dirty="0">
                <a:solidFill>
                  <a:schemeClr val="tx1"/>
                </a:solidFill>
              </a:rPr>
              <a:t>. Ta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C00A07-59B1-40B2-BE8C-31EA842EE209}"/>
              </a:ext>
            </a:extLst>
          </p:cNvPr>
          <p:cNvSpPr/>
          <p:nvPr/>
        </p:nvSpPr>
        <p:spPr>
          <a:xfrm>
            <a:off x="289218" y="2661657"/>
            <a:ext cx="8631008" cy="36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tx1"/>
                </a:solidFill>
              </a:rPr>
              <a:t>B</a:t>
            </a:r>
            <a:r>
              <a:rPr lang="vi-VN" b="1" u="sng" dirty="0">
                <a:solidFill>
                  <a:schemeClr val="tx1"/>
                </a:solidFill>
              </a:rPr>
              <a:t>Ư</a:t>
            </a:r>
            <a:r>
              <a:rPr lang="en-US" b="1" u="sng" dirty="0">
                <a:solidFill>
                  <a:schemeClr val="tx1"/>
                </a:solidFill>
              </a:rPr>
              <a:t>ỚC 3: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dãy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xét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giới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dãy</a:t>
            </a:r>
            <a:r>
              <a:rPr lang="en-US" dirty="0">
                <a:solidFill>
                  <a:schemeClr val="tx1"/>
                </a:solidFill>
              </a:rPr>
              <a:t>. Ta đ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dãy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0A10E36-D85F-4B0B-9CFA-FA5B675E3AEC}"/>
              </a:ext>
            </a:extLst>
          </p:cNvPr>
          <p:cNvSpPr/>
          <p:nvPr/>
        </p:nvSpPr>
        <p:spPr>
          <a:xfrm>
            <a:off x="1851598" y="3117610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44DA93A-B120-4932-9A04-ACCC262FBF9C}"/>
              </a:ext>
            </a:extLst>
          </p:cNvPr>
          <p:cNvSpPr/>
          <p:nvPr/>
        </p:nvSpPr>
        <p:spPr>
          <a:xfrm>
            <a:off x="2658371" y="3117610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19A1A15-82B8-4A84-9364-7AC525EB55D1}"/>
              </a:ext>
            </a:extLst>
          </p:cNvPr>
          <p:cNvSpPr/>
          <p:nvPr/>
        </p:nvSpPr>
        <p:spPr>
          <a:xfrm>
            <a:off x="3515266" y="3122256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B0CBF9C-390E-4BE8-B124-23AE325F6C6A}"/>
              </a:ext>
            </a:extLst>
          </p:cNvPr>
          <p:cNvSpPr/>
          <p:nvPr/>
        </p:nvSpPr>
        <p:spPr>
          <a:xfrm>
            <a:off x="5195013" y="3121230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427D927-E9A9-4EBA-ADB2-9A7F07E19269}"/>
              </a:ext>
            </a:extLst>
          </p:cNvPr>
          <p:cNvSpPr/>
          <p:nvPr/>
        </p:nvSpPr>
        <p:spPr>
          <a:xfrm>
            <a:off x="6034299" y="3121230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589268F-3F99-485F-8CE2-90593A30B3BA}"/>
              </a:ext>
            </a:extLst>
          </p:cNvPr>
          <p:cNvSpPr/>
          <p:nvPr/>
        </p:nvSpPr>
        <p:spPr>
          <a:xfrm>
            <a:off x="6940915" y="3119329"/>
            <a:ext cx="494675" cy="273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98A2C31-FBB9-4B46-9E21-4F872DD8C6AE}"/>
              </a:ext>
            </a:extLst>
          </p:cNvPr>
          <p:cNvSpPr/>
          <p:nvPr/>
        </p:nvSpPr>
        <p:spPr>
          <a:xfrm>
            <a:off x="4338118" y="3121230"/>
            <a:ext cx="494675" cy="273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76DB5ED-FBBA-4230-B1A8-EA9ADBEE9C36}"/>
              </a:ext>
            </a:extLst>
          </p:cNvPr>
          <p:cNvSpPr/>
          <p:nvPr/>
        </p:nvSpPr>
        <p:spPr>
          <a:xfrm>
            <a:off x="2502311" y="3412070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3ADD97F-A233-4C0C-8954-20E9A44EC573}"/>
              </a:ext>
            </a:extLst>
          </p:cNvPr>
          <p:cNvSpPr/>
          <p:nvPr/>
        </p:nvSpPr>
        <p:spPr>
          <a:xfrm>
            <a:off x="1683916" y="3412070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A21F760-326A-4A38-8556-864389CED915}"/>
              </a:ext>
            </a:extLst>
          </p:cNvPr>
          <p:cNvSpPr/>
          <p:nvPr/>
        </p:nvSpPr>
        <p:spPr>
          <a:xfrm>
            <a:off x="3298784" y="3407378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EC7F6C4-9B3D-4216-90AB-49A77C2DD6C1}"/>
              </a:ext>
            </a:extLst>
          </p:cNvPr>
          <p:cNvSpPr/>
          <p:nvPr/>
        </p:nvSpPr>
        <p:spPr>
          <a:xfrm>
            <a:off x="4151771" y="3409636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C947D7E-619C-4FF2-A412-EC111AE3FEF7}"/>
              </a:ext>
            </a:extLst>
          </p:cNvPr>
          <p:cNvSpPr/>
          <p:nvPr/>
        </p:nvSpPr>
        <p:spPr>
          <a:xfrm>
            <a:off x="5015492" y="3407378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619E8BF-D5EB-404C-B3A3-F653EC0905B3}"/>
              </a:ext>
            </a:extLst>
          </p:cNvPr>
          <p:cNvSpPr/>
          <p:nvPr/>
        </p:nvSpPr>
        <p:spPr>
          <a:xfrm>
            <a:off x="5859947" y="3407378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7294D50-B4A9-403E-904B-2646D8A673CD}"/>
              </a:ext>
            </a:extLst>
          </p:cNvPr>
          <p:cNvSpPr/>
          <p:nvPr/>
        </p:nvSpPr>
        <p:spPr>
          <a:xfrm>
            <a:off x="6783144" y="3407378"/>
            <a:ext cx="844455" cy="156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AA12ED7-26AD-4301-928A-7E2ED7954156}"/>
              </a:ext>
            </a:extLst>
          </p:cNvPr>
          <p:cNvCxnSpPr>
            <a:cxnSpLocks/>
          </p:cNvCxnSpPr>
          <p:nvPr/>
        </p:nvCxnSpPr>
        <p:spPr>
          <a:xfrm flipH="1">
            <a:off x="6736661" y="2992156"/>
            <a:ext cx="52" cy="524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36D8CAC-2EC8-4AFC-8CE7-E58F43AECCDA}"/>
              </a:ext>
            </a:extLst>
          </p:cNvPr>
          <p:cNvSpPr/>
          <p:nvPr/>
        </p:nvSpPr>
        <p:spPr>
          <a:xfrm>
            <a:off x="300367" y="3669880"/>
            <a:ext cx="8666620" cy="355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Heap ban </a:t>
            </a:r>
            <a:r>
              <a:rPr lang="en-US" dirty="0" err="1">
                <a:solidFill>
                  <a:schemeClr val="tx1"/>
                </a:solidFill>
              </a:rPr>
              <a:t>đầu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dãy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xét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a[0], a[1], …,a[5]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ABF4A45-458B-407B-A43A-C3AAAAF3B345}"/>
              </a:ext>
            </a:extLst>
          </p:cNvPr>
          <p:cNvSpPr/>
          <p:nvPr/>
        </p:nvSpPr>
        <p:spPr>
          <a:xfrm>
            <a:off x="332712" y="4071455"/>
            <a:ext cx="8666620" cy="775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ờng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này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chỉ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xét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trí</a:t>
            </a:r>
            <a:r>
              <a:rPr lang="en-US" dirty="0">
                <a:solidFill>
                  <a:schemeClr val="tx1"/>
                </a:solidFill>
              </a:rPr>
              <a:t> a[0] (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truyền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còn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a[1],…, a[5] </a:t>
            </a:r>
            <a:r>
              <a:rPr lang="en-US" dirty="0" err="1">
                <a:solidFill>
                  <a:schemeClr val="tx1"/>
                </a:solidFill>
              </a:rPr>
              <a:t>đã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thỏa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chất</a:t>
            </a:r>
            <a:r>
              <a:rPr lang="en-US" dirty="0">
                <a:solidFill>
                  <a:schemeClr val="tx1"/>
                </a:solidFill>
              </a:rPr>
              <a:t> Heap </a:t>
            </a:r>
            <a:r>
              <a:rPr lang="en-US" dirty="0" err="1">
                <a:solidFill>
                  <a:schemeClr val="tx1"/>
                </a:solidFill>
              </a:rPr>
              <a:t>tr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ớc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đó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3CEE09D-0747-452E-8EB9-E2451F6BAEFC}"/>
              </a:ext>
            </a:extLst>
          </p:cNvPr>
          <p:cNvSpPr/>
          <p:nvPr/>
        </p:nvSpPr>
        <p:spPr>
          <a:xfrm>
            <a:off x="318172" y="5040909"/>
            <a:ext cx="8631008" cy="36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tx1"/>
                </a:solidFill>
              </a:rPr>
              <a:t>B</a:t>
            </a:r>
            <a:r>
              <a:rPr lang="vi-VN" b="1" u="sng" dirty="0">
                <a:solidFill>
                  <a:schemeClr val="tx1"/>
                </a:solidFill>
              </a:rPr>
              <a:t>Ư</a:t>
            </a:r>
            <a:r>
              <a:rPr lang="en-US" b="1" u="sng" dirty="0">
                <a:solidFill>
                  <a:schemeClr val="tx1"/>
                </a:solidFill>
              </a:rPr>
              <a:t>ỚC 4: </a:t>
            </a:r>
            <a:r>
              <a:rPr lang="en-US" dirty="0">
                <a:solidFill>
                  <a:schemeClr val="tx1"/>
                </a:solidFill>
              </a:rPr>
              <a:t>Sau </a:t>
            </a:r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dãy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a[0], a[1], …., a[5]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Heap, </a:t>
            </a:r>
            <a:r>
              <a:rPr lang="en-US" dirty="0" err="1">
                <a:solidFill>
                  <a:schemeClr val="tx1"/>
                </a:solidFill>
              </a:rPr>
              <a:t>hoán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r>
              <a:rPr lang="en-US" dirty="0">
                <a:solidFill>
                  <a:schemeClr val="tx1"/>
                </a:solidFill>
              </a:rPr>
              <a:t> a[0]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a[5]. </a:t>
            </a:r>
            <a:r>
              <a:rPr lang="en-US" dirty="0" err="1">
                <a:solidFill>
                  <a:schemeClr val="tx1"/>
                </a:solidFill>
              </a:rPr>
              <a:t>Tiếp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túc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xét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dãy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a[0] </a:t>
            </a:r>
            <a:r>
              <a:rPr lang="en-US" dirty="0" err="1">
                <a:solidFill>
                  <a:schemeClr val="tx1"/>
                </a:solidFill>
              </a:rPr>
              <a:t>đến</a:t>
            </a:r>
            <a:r>
              <a:rPr lang="en-US" dirty="0">
                <a:solidFill>
                  <a:schemeClr val="tx1"/>
                </a:solidFill>
              </a:rPr>
              <a:t> a[4]….</a:t>
            </a:r>
            <a:r>
              <a:rPr lang="en-US" i="1" dirty="0" err="1">
                <a:solidFill>
                  <a:schemeClr val="tx1"/>
                </a:solidFill>
              </a:rPr>
              <a:t>Lặp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b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ớc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này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r>
              <a:rPr lang="en-US" dirty="0">
                <a:solidFill>
                  <a:schemeClr val="tx1"/>
                </a:solidFill>
              </a:rPr>
              <a:t> đ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xếp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dần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8F8021-4087-4456-ABEC-69E5BB0A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77</a:t>
            </a:fld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1E59E8F2-167A-4E32-AF00-6B890F359C50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HEAP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102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48138" y="1776635"/>
            <a:ext cx="8630063" cy="45797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indent="-342900">
              <a:lnSpc>
                <a:spcPct val="90000"/>
              </a:lnSpc>
              <a:defRPr/>
            </a:pPr>
            <a:r>
              <a:rPr lang="en-US" dirty="0">
                <a:solidFill>
                  <a:srgbClr val="00B0F0"/>
                </a:solidFill>
                <a:latin typeface="+mj-lt"/>
              </a:rPr>
              <a:t>void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shift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int </a:t>
            </a:r>
            <a:r>
              <a:rPr lang="en-US" dirty="0"/>
              <a:t>a[]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int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, int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>
                <a:latin typeface="+mj-lt"/>
              </a:rPr>
              <a:t>)</a:t>
            </a:r>
          </a:p>
          <a:p>
            <a:pPr marL="0" lvl="2" indent="-342900"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{</a:t>
            </a:r>
          </a:p>
          <a:p>
            <a:pPr marL="0" lvl="2" indent="-342900"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	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j = 2*i+1;</a:t>
            </a:r>
          </a:p>
          <a:p>
            <a:pPr marL="0" lvl="2" indent="-342900"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	</a:t>
            </a: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>
                <a:latin typeface="+mj-lt"/>
              </a:rPr>
              <a:t> (j&gt;=n) </a:t>
            </a:r>
            <a:r>
              <a:rPr lang="en-US" sz="1500" i="1" dirty="0">
                <a:solidFill>
                  <a:srgbClr val="C00000"/>
                </a:solidFill>
              </a:rPr>
              <a:t>// </a:t>
            </a:r>
            <a:r>
              <a:rPr lang="en-US" sz="1500" i="1" dirty="0" err="1">
                <a:solidFill>
                  <a:srgbClr val="C00000"/>
                </a:solidFill>
              </a:rPr>
              <a:t>nếu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vị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trí</a:t>
            </a:r>
            <a:r>
              <a:rPr lang="en-US" sz="1500" i="1" dirty="0">
                <a:solidFill>
                  <a:srgbClr val="C00000"/>
                </a:solidFill>
              </a:rPr>
              <a:t> j </a:t>
            </a:r>
            <a:r>
              <a:rPr lang="en-US" sz="1500" i="1" dirty="0" err="1">
                <a:solidFill>
                  <a:srgbClr val="C00000"/>
                </a:solidFill>
              </a:rPr>
              <a:t>không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tồn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tại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trong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danh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sách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đang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xét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thì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thoát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khỏi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chương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trình</a:t>
            </a:r>
            <a:endParaRPr lang="en-US" dirty="0">
              <a:latin typeface="+mj-lt"/>
            </a:endParaRPr>
          </a:p>
          <a:p>
            <a:pPr marL="0" lvl="2" indent="-342900"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		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return</a:t>
            </a:r>
            <a:r>
              <a:rPr lang="en-US" dirty="0">
                <a:latin typeface="+mj-lt"/>
              </a:rPr>
              <a:t>;</a:t>
            </a:r>
          </a:p>
          <a:p>
            <a:pPr marL="0" lvl="2" indent="-342900">
              <a:lnSpc>
                <a:spcPct val="90000"/>
              </a:lnSpc>
              <a:defRPr/>
            </a:pPr>
            <a:r>
              <a:rPr lang="en-US" dirty="0">
                <a:solidFill>
                  <a:srgbClr val="00B0F0"/>
                </a:solidFill>
                <a:latin typeface="+mj-lt"/>
              </a:rPr>
              <a:t>	if </a:t>
            </a:r>
            <a:r>
              <a:rPr lang="en-US" dirty="0">
                <a:latin typeface="+mj-lt"/>
              </a:rPr>
              <a:t>(j+1 &lt;n) </a:t>
            </a:r>
            <a:r>
              <a:rPr lang="en-US" sz="1500" i="1" dirty="0">
                <a:solidFill>
                  <a:srgbClr val="C00000"/>
                </a:solidFill>
              </a:rPr>
              <a:t>// </a:t>
            </a:r>
            <a:r>
              <a:rPr lang="en-US" sz="1500" i="1" dirty="0" err="1">
                <a:solidFill>
                  <a:srgbClr val="C00000"/>
                </a:solidFill>
              </a:rPr>
              <a:t>nếu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tồn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tại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vị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trí</a:t>
            </a:r>
            <a:r>
              <a:rPr lang="en-US" sz="1500" i="1" dirty="0">
                <a:solidFill>
                  <a:srgbClr val="C00000"/>
                </a:solidFill>
              </a:rPr>
              <a:t> j+1 </a:t>
            </a:r>
            <a:r>
              <a:rPr lang="en-US" sz="1500" i="1" dirty="0" err="1">
                <a:solidFill>
                  <a:srgbClr val="C00000"/>
                </a:solidFill>
              </a:rPr>
              <a:t>trong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danh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sách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đang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xét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thì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thoát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khỏi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chương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trình</a:t>
            </a:r>
            <a:endParaRPr lang="en-US" dirty="0">
              <a:latin typeface="+mj-lt"/>
            </a:endParaRPr>
          </a:p>
          <a:p>
            <a:pPr marL="0" lvl="2" indent="-342900">
              <a:lnSpc>
                <a:spcPct val="90000"/>
              </a:lnSpc>
            </a:pPr>
            <a:r>
              <a:rPr lang="en-US" dirty="0">
                <a:latin typeface="+mj-lt"/>
              </a:rPr>
              <a:t>		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if </a:t>
            </a:r>
            <a:r>
              <a:rPr lang="en-US" dirty="0">
                <a:latin typeface="+mj-lt"/>
              </a:rPr>
              <a:t>( a[j]&lt;a[j+1] ) </a:t>
            </a:r>
            <a:r>
              <a:rPr lang="en-US" sz="1500" i="1" dirty="0">
                <a:solidFill>
                  <a:srgbClr val="C00000"/>
                </a:solidFill>
              </a:rPr>
              <a:t>// </a:t>
            </a:r>
            <a:r>
              <a:rPr lang="en-US" sz="1500" i="1" dirty="0" err="1">
                <a:solidFill>
                  <a:srgbClr val="C00000"/>
                </a:solidFill>
              </a:rPr>
              <a:t>nếu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vị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trí</a:t>
            </a:r>
            <a:r>
              <a:rPr lang="en-US" sz="1500" i="1" dirty="0">
                <a:solidFill>
                  <a:srgbClr val="C00000"/>
                </a:solidFill>
              </a:rPr>
              <a:t> j </a:t>
            </a:r>
            <a:r>
              <a:rPr lang="en-US" sz="1500" i="1" dirty="0" err="1">
                <a:solidFill>
                  <a:srgbClr val="C00000"/>
                </a:solidFill>
              </a:rPr>
              <a:t>không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tồn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tại</a:t>
            </a:r>
            <a:r>
              <a:rPr lang="en-US" sz="1500" i="1" dirty="0">
                <a:solidFill>
                  <a:srgbClr val="C00000"/>
                </a:solidFill>
              </a:rPr>
              <a:t>  </a:t>
            </a:r>
            <a:r>
              <a:rPr lang="en-US" sz="1500" i="1" dirty="0" err="1">
                <a:solidFill>
                  <a:srgbClr val="C00000"/>
                </a:solidFill>
              </a:rPr>
              <a:t>phần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tử</a:t>
            </a:r>
            <a:r>
              <a:rPr lang="en-US" sz="1500" i="1" dirty="0">
                <a:solidFill>
                  <a:srgbClr val="C00000"/>
                </a:solidFill>
              </a:rPr>
              <a:t> a[j] &lt;a[j+1]</a:t>
            </a:r>
            <a:endParaRPr lang="en-US" dirty="0">
              <a:latin typeface="+mj-lt"/>
            </a:endParaRPr>
          </a:p>
          <a:p>
            <a:pPr marL="0" lvl="2" indent="-342900">
              <a:lnSpc>
                <a:spcPct val="90000"/>
              </a:lnSpc>
            </a:pPr>
            <a:r>
              <a:rPr lang="en-US" dirty="0">
                <a:latin typeface="+mj-lt"/>
              </a:rPr>
              <a:t>			</a:t>
            </a:r>
            <a:r>
              <a:rPr lang="en-US" dirty="0" err="1">
                <a:latin typeface="+mj-lt"/>
              </a:rPr>
              <a:t>j++</a:t>
            </a:r>
            <a:r>
              <a:rPr lang="en-US" dirty="0">
                <a:latin typeface="+mj-lt"/>
              </a:rPr>
              <a:t>;</a:t>
            </a:r>
          </a:p>
          <a:p>
            <a:pPr marL="0" lvl="2" indent="-342900">
              <a:lnSpc>
                <a:spcPct val="90000"/>
              </a:lnSpc>
            </a:pPr>
            <a:endParaRPr lang="en-US" dirty="0">
              <a:latin typeface="+mj-lt"/>
            </a:endParaRPr>
          </a:p>
          <a:p>
            <a:pPr marL="0" lvl="2" indent="-342900">
              <a:lnSpc>
                <a:spcPct val="90000"/>
              </a:lnSpc>
            </a:pPr>
            <a:r>
              <a:rPr lang="en-US" dirty="0">
                <a:solidFill>
                  <a:srgbClr val="00B0F0"/>
                </a:solidFill>
                <a:latin typeface="+mj-lt"/>
              </a:rPr>
              <a:t>	if</a:t>
            </a:r>
            <a:r>
              <a:rPr lang="en-US" dirty="0">
                <a:latin typeface="+mj-lt"/>
              </a:rPr>
              <a:t> (a[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&gt;= a[j] ) </a:t>
            </a:r>
          </a:p>
          <a:p>
            <a:pPr marL="0" lvl="2" indent="-342900">
              <a:lnSpc>
                <a:spcPct val="90000"/>
              </a:lnSpc>
            </a:pPr>
            <a:r>
              <a:rPr lang="en-US" dirty="0">
                <a:solidFill>
                  <a:srgbClr val="00B0F0"/>
                </a:solidFill>
                <a:latin typeface="+mj-lt"/>
              </a:rPr>
              <a:t>		return</a:t>
            </a:r>
            <a:r>
              <a:rPr lang="en-US" dirty="0">
                <a:latin typeface="+mj-lt"/>
              </a:rPr>
              <a:t>;</a:t>
            </a:r>
          </a:p>
          <a:p>
            <a:pPr marL="0" lvl="2" indent="-342900">
              <a:lnSpc>
                <a:spcPct val="90000"/>
              </a:lnSpc>
            </a:pPr>
            <a:r>
              <a:rPr lang="en-US" dirty="0">
                <a:latin typeface="+mj-lt"/>
              </a:rPr>
              <a:t>	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else</a:t>
            </a:r>
            <a:r>
              <a:rPr lang="en-US" dirty="0">
                <a:latin typeface="+mj-lt"/>
              </a:rPr>
              <a:t> {</a:t>
            </a:r>
          </a:p>
          <a:p>
            <a:pPr marL="0" lvl="2" indent="-342900">
              <a:lnSpc>
                <a:spcPct val="90000"/>
              </a:lnSpc>
            </a:pPr>
            <a:r>
              <a:rPr lang="en-US" dirty="0">
                <a:latin typeface="+mj-lt"/>
              </a:rPr>
              <a:t>		int x =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];</a:t>
            </a:r>
          </a:p>
          <a:p>
            <a:pPr marL="0" lvl="2" indent="-342900">
              <a:lnSpc>
                <a:spcPct val="90000"/>
              </a:lnSpc>
            </a:pPr>
            <a:r>
              <a:rPr lang="en-US" dirty="0">
                <a:latin typeface="+mj-lt"/>
              </a:rPr>
              <a:t>		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= a[j];</a:t>
            </a:r>
          </a:p>
          <a:p>
            <a:pPr marL="0" lvl="2" indent="-342900">
              <a:lnSpc>
                <a:spcPct val="90000"/>
              </a:lnSpc>
            </a:pPr>
            <a:r>
              <a:rPr lang="en-US" dirty="0">
                <a:latin typeface="+mj-lt"/>
              </a:rPr>
              <a:t>		a[j] = x;</a:t>
            </a:r>
          </a:p>
          <a:p>
            <a:pPr marL="0" lvl="2" indent="-342900">
              <a:lnSpc>
                <a:spcPct val="90000"/>
              </a:lnSpc>
            </a:pPr>
            <a:r>
              <a:rPr lang="en-US" dirty="0">
                <a:latin typeface="+mj-lt"/>
              </a:rPr>
              <a:t>		</a:t>
            </a:r>
            <a:r>
              <a:rPr lang="en-US" dirty="0">
                <a:solidFill>
                  <a:srgbClr val="C00000"/>
                </a:solidFill>
              </a:rPr>
              <a:t>shift</a:t>
            </a:r>
            <a:r>
              <a:rPr lang="en-US" dirty="0"/>
              <a:t>(a, j, n);</a:t>
            </a:r>
            <a:endParaRPr lang="en-US" dirty="0">
              <a:latin typeface="+mj-lt"/>
            </a:endParaRPr>
          </a:p>
          <a:p>
            <a:pPr marL="0" lvl="2" indent="-342900">
              <a:lnSpc>
                <a:spcPct val="90000"/>
              </a:lnSpc>
            </a:pPr>
            <a:r>
              <a:rPr lang="en-US" dirty="0">
                <a:latin typeface="+mj-lt"/>
              </a:rPr>
              <a:t>	}</a:t>
            </a:r>
          </a:p>
          <a:p>
            <a:pPr marL="0" lvl="2" indent="-342900"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78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A8A083-D507-454A-B06E-F5AC21E1F271}"/>
              </a:ext>
            </a:extLst>
          </p:cNvPr>
          <p:cNvSpPr txBox="1">
            <a:spLocks/>
          </p:cNvSpPr>
          <p:nvPr/>
        </p:nvSpPr>
        <p:spPr>
          <a:xfrm>
            <a:off x="344127" y="1297945"/>
            <a:ext cx="8451735" cy="47869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100" b="1" dirty="0">
                <a:ln/>
                <a:solidFill>
                  <a:schemeClr val="accent4"/>
                </a:solidFill>
              </a:rPr>
              <a:t>CÀI ĐẶT THUẬT GIẢI HEAPSORT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8A3C46-6058-47C6-A9F1-DFF745FED21C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HEAP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0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Box 3"/>
          <p:cNvSpPr txBox="1">
            <a:spLocks noChangeArrowheads="1"/>
          </p:cNvSpPr>
          <p:nvPr/>
        </p:nvSpPr>
        <p:spPr bwMode="auto">
          <a:xfrm>
            <a:off x="338488" y="1753468"/>
            <a:ext cx="8781449" cy="43304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indent="-342900">
              <a:lnSpc>
                <a:spcPct val="90000"/>
              </a:lnSpc>
              <a:defRPr/>
            </a:pPr>
            <a:r>
              <a:rPr lang="en-US" dirty="0">
                <a:solidFill>
                  <a:srgbClr val="00B0F0"/>
                </a:solidFill>
                <a:latin typeface="+mj-lt"/>
              </a:rPr>
              <a:t>void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HeapSort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int </a:t>
            </a:r>
            <a:r>
              <a:rPr lang="en-US" dirty="0"/>
              <a:t>a[]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int </a:t>
            </a:r>
            <a:r>
              <a:rPr lang="en-US" dirty="0">
                <a:latin typeface="+mj-lt"/>
              </a:rPr>
              <a:t>n)</a:t>
            </a:r>
          </a:p>
          <a:p>
            <a:pPr marL="0" lvl="2" indent="-342900"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{</a:t>
            </a:r>
          </a:p>
          <a:p>
            <a:pPr marL="0" lvl="2" indent="-342900"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	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n/2;</a:t>
            </a:r>
          </a:p>
          <a:p>
            <a:pPr marL="0" lvl="2" indent="-342900">
              <a:lnSpc>
                <a:spcPct val="90000"/>
              </a:lnSpc>
              <a:defRPr/>
            </a:pPr>
            <a:r>
              <a:rPr lang="en-US" dirty="0">
                <a:solidFill>
                  <a:srgbClr val="00B0F0"/>
                </a:solidFill>
                <a:latin typeface="+mj-lt"/>
              </a:rPr>
              <a:t>	while 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&gt;=0) </a:t>
            </a:r>
            <a:r>
              <a:rPr lang="en-US" sz="1500" i="1" dirty="0">
                <a:solidFill>
                  <a:srgbClr val="C00000"/>
                </a:solidFill>
                <a:latin typeface="+mj-lt"/>
              </a:rPr>
              <a:t>// </a:t>
            </a:r>
            <a:r>
              <a:rPr lang="en-US" sz="1500" i="1" dirty="0" err="1">
                <a:solidFill>
                  <a:srgbClr val="C00000"/>
                </a:solidFill>
                <a:latin typeface="+mj-lt"/>
              </a:rPr>
              <a:t>tạo</a:t>
            </a:r>
            <a:r>
              <a:rPr lang="en-US" sz="1500" i="1" dirty="0">
                <a:solidFill>
                  <a:srgbClr val="C00000"/>
                </a:solidFill>
                <a:latin typeface="+mj-lt"/>
              </a:rPr>
              <a:t> heap ban </a:t>
            </a:r>
            <a:r>
              <a:rPr lang="en-US" sz="1500" i="1" dirty="0" err="1">
                <a:solidFill>
                  <a:srgbClr val="C00000"/>
                </a:solidFill>
                <a:latin typeface="+mj-lt"/>
              </a:rPr>
              <a:t>đầu</a:t>
            </a:r>
            <a:endParaRPr lang="en-US" sz="1500" i="1" dirty="0">
              <a:solidFill>
                <a:srgbClr val="C00000"/>
              </a:solidFill>
              <a:latin typeface="+mj-lt"/>
            </a:endParaRPr>
          </a:p>
          <a:p>
            <a:pPr marL="0" lvl="2" indent="-342900"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	{	</a:t>
            </a:r>
          </a:p>
          <a:p>
            <a:pPr marL="0" lvl="2" indent="-342900">
              <a:lnSpc>
                <a:spcPct val="90000"/>
              </a:lnSpc>
            </a:pPr>
            <a:r>
              <a:rPr lang="en-US" dirty="0">
                <a:latin typeface="+mj-lt"/>
              </a:rPr>
              <a:t>		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shift</a:t>
            </a:r>
            <a:r>
              <a:rPr lang="en-US" dirty="0">
                <a:latin typeface="+mj-lt"/>
              </a:rPr>
              <a:t>(a,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, n-1);	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- -;	</a:t>
            </a:r>
          </a:p>
          <a:p>
            <a:pPr marL="0" lvl="2" indent="-342900">
              <a:lnSpc>
                <a:spcPct val="90000"/>
              </a:lnSpc>
            </a:pPr>
            <a:r>
              <a:rPr lang="en-US" dirty="0">
                <a:latin typeface="+mj-lt"/>
              </a:rPr>
              <a:t>	}</a:t>
            </a:r>
          </a:p>
          <a:p>
            <a:pPr marL="0" lvl="2" indent="-342900">
              <a:lnSpc>
                <a:spcPct val="90000"/>
              </a:lnSpc>
            </a:pPr>
            <a:r>
              <a:rPr lang="en-US" dirty="0">
                <a:latin typeface="+mj-lt"/>
              </a:rPr>
              <a:t>	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right=n-1; </a:t>
            </a:r>
            <a:r>
              <a:rPr lang="en-US" sz="1500" i="1" dirty="0">
                <a:solidFill>
                  <a:srgbClr val="C00000"/>
                </a:solidFill>
              </a:rPr>
              <a:t>// right </a:t>
            </a:r>
            <a:r>
              <a:rPr lang="en-US" sz="1500" i="1" dirty="0" err="1">
                <a:solidFill>
                  <a:srgbClr val="C00000"/>
                </a:solidFill>
              </a:rPr>
              <a:t>là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vị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trí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cuối</a:t>
            </a:r>
            <a:r>
              <a:rPr lang="en-US" sz="1500" i="1" dirty="0">
                <a:solidFill>
                  <a:srgbClr val="C00000"/>
                </a:solidFill>
              </a:rPr>
              <a:t> Heap </a:t>
            </a:r>
            <a:r>
              <a:rPr lang="en-US" sz="1500" i="1" dirty="0" err="1">
                <a:solidFill>
                  <a:srgbClr val="C00000"/>
                </a:solidFill>
              </a:rPr>
              <a:t>đang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xét</a:t>
            </a:r>
            <a:endParaRPr lang="en-US" dirty="0">
              <a:latin typeface="+mj-lt"/>
            </a:endParaRPr>
          </a:p>
          <a:p>
            <a:pPr marL="0" lvl="2" indent="-342900">
              <a:lnSpc>
                <a:spcPct val="90000"/>
              </a:lnSpc>
              <a:defRPr/>
            </a:pPr>
            <a:r>
              <a:rPr lang="en-US" dirty="0">
                <a:solidFill>
                  <a:srgbClr val="00B0F0"/>
                </a:solidFill>
              </a:rPr>
              <a:t>	while </a:t>
            </a:r>
            <a:r>
              <a:rPr lang="en-US" dirty="0"/>
              <a:t>(right&gt;0)</a:t>
            </a:r>
          </a:p>
          <a:p>
            <a:pPr marL="0" lvl="2" indent="-342900">
              <a:lnSpc>
                <a:spcPct val="90000"/>
              </a:lnSpc>
              <a:defRPr/>
            </a:pPr>
            <a:r>
              <a:rPr lang="en-US" dirty="0"/>
              <a:t>	{	</a:t>
            </a:r>
          </a:p>
          <a:p>
            <a:pPr marL="0" lvl="2" indent="-342900">
              <a:lnSpc>
                <a:spcPct val="90000"/>
              </a:lnSpc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swap</a:t>
            </a:r>
            <a:r>
              <a:rPr lang="en-US" dirty="0"/>
              <a:t>(a[0], a[right]); </a:t>
            </a:r>
            <a:r>
              <a:rPr lang="en-US" sz="1500" i="1" dirty="0">
                <a:solidFill>
                  <a:srgbClr val="C00000"/>
                </a:solidFill>
              </a:rPr>
              <a:t>// </a:t>
            </a:r>
            <a:r>
              <a:rPr lang="en-US" sz="1500" i="1" dirty="0" err="1">
                <a:solidFill>
                  <a:srgbClr val="C00000"/>
                </a:solidFill>
              </a:rPr>
              <a:t>hoán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vị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phần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tử</a:t>
            </a:r>
            <a:r>
              <a:rPr lang="en-US" sz="1500" i="1" dirty="0">
                <a:solidFill>
                  <a:srgbClr val="C00000"/>
                </a:solidFill>
              </a:rPr>
              <a:t> a[0] </a:t>
            </a:r>
            <a:r>
              <a:rPr lang="en-US" sz="1500" i="1" dirty="0" err="1">
                <a:solidFill>
                  <a:srgbClr val="C00000"/>
                </a:solidFill>
              </a:rPr>
              <a:t>cho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phần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tử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cuối</a:t>
            </a:r>
            <a:r>
              <a:rPr lang="en-US" sz="1500" i="1" dirty="0">
                <a:solidFill>
                  <a:srgbClr val="C00000"/>
                </a:solidFill>
              </a:rPr>
              <a:t> Heap </a:t>
            </a:r>
            <a:r>
              <a:rPr lang="en-US" sz="1500" i="1" dirty="0" err="1">
                <a:solidFill>
                  <a:srgbClr val="C00000"/>
                </a:solidFill>
              </a:rPr>
              <a:t>đang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xét</a:t>
            </a:r>
            <a:endParaRPr lang="en-US" dirty="0"/>
          </a:p>
          <a:p>
            <a:pPr marL="0" lvl="2" indent="-342900">
              <a:lnSpc>
                <a:spcPct val="90000"/>
              </a:lnSpc>
            </a:pPr>
            <a:r>
              <a:rPr lang="en-US" dirty="0"/>
              <a:t>		right - -; </a:t>
            </a:r>
            <a:r>
              <a:rPr lang="en-US" sz="1500" i="1" dirty="0">
                <a:solidFill>
                  <a:srgbClr val="C00000"/>
                </a:solidFill>
              </a:rPr>
              <a:t>// </a:t>
            </a:r>
            <a:r>
              <a:rPr lang="en-US" sz="1500" i="1" dirty="0" err="1">
                <a:solidFill>
                  <a:srgbClr val="C00000"/>
                </a:solidFill>
              </a:rPr>
              <a:t>giới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hạn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lại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phần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tử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cuối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đang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xét</a:t>
            </a:r>
            <a:endParaRPr lang="en-US" dirty="0"/>
          </a:p>
          <a:p>
            <a:pPr marL="0" lvl="2" indent="-342900">
              <a:lnSpc>
                <a:spcPct val="90000"/>
              </a:lnSpc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/>
              <a:t> (right &gt; 0) </a:t>
            </a:r>
            <a:r>
              <a:rPr lang="en-US" sz="1500" i="1" dirty="0">
                <a:solidFill>
                  <a:srgbClr val="C00000"/>
                </a:solidFill>
              </a:rPr>
              <a:t>// </a:t>
            </a:r>
            <a:r>
              <a:rPr lang="en-US" sz="1500" i="1" dirty="0" err="1">
                <a:solidFill>
                  <a:srgbClr val="C00000"/>
                </a:solidFill>
              </a:rPr>
              <a:t>Kiểm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tra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dãy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đang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xét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còn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nhiều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hơn</a:t>
            </a:r>
            <a:r>
              <a:rPr lang="en-US" sz="1500" i="1" dirty="0">
                <a:solidFill>
                  <a:srgbClr val="C00000"/>
                </a:solidFill>
              </a:rPr>
              <a:t> 1 </a:t>
            </a:r>
            <a:r>
              <a:rPr lang="en-US" sz="1500" i="1" dirty="0" err="1">
                <a:solidFill>
                  <a:srgbClr val="C00000"/>
                </a:solidFill>
              </a:rPr>
              <a:t>phần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tử</a:t>
            </a:r>
            <a:endParaRPr lang="en-US" dirty="0"/>
          </a:p>
          <a:p>
            <a:pPr marL="0" lvl="2" indent="-342900">
              <a:lnSpc>
                <a:spcPct val="90000"/>
              </a:lnSpc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shift</a:t>
            </a:r>
            <a:r>
              <a:rPr lang="en-US" dirty="0"/>
              <a:t>(a, 0, right); </a:t>
            </a:r>
            <a:r>
              <a:rPr lang="en-US" sz="1500" i="1" dirty="0">
                <a:solidFill>
                  <a:srgbClr val="C00000"/>
                </a:solidFill>
              </a:rPr>
              <a:t>// </a:t>
            </a:r>
            <a:r>
              <a:rPr lang="en-US" sz="1500" i="1" dirty="0" err="1">
                <a:solidFill>
                  <a:srgbClr val="C00000"/>
                </a:solidFill>
              </a:rPr>
              <a:t>tạo</a:t>
            </a:r>
            <a:r>
              <a:rPr lang="en-US" sz="1500" i="1" dirty="0">
                <a:solidFill>
                  <a:srgbClr val="C00000"/>
                </a:solidFill>
              </a:rPr>
              <a:t> Heap </a:t>
            </a:r>
            <a:r>
              <a:rPr lang="en-US" sz="1500" i="1" dirty="0" err="1">
                <a:solidFill>
                  <a:srgbClr val="C00000"/>
                </a:solidFill>
              </a:rPr>
              <a:t>lại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tại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vị</a:t>
            </a:r>
            <a:r>
              <a:rPr lang="en-US" sz="1500" i="1" dirty="0">
                <a:solidFill>
                  <a:srgbClr val="C00000"/>
                </a:solidFill>
              </a:rPr>
              <a:t> </a:t>
            </a:r>
            <a:r>
              <a:rPr lang="en-US" sz="1500" i="1" dirty="0" err="1">
                <a:solidFill>
                  <a:srgbClr val="C00000"/>
                </a:solidFill>
              </a:rPr>
              <a:t>trí</a:t>
            </a:r>
            <a:r>
              <a:rPr lang="en-US" sz="1500" i="1" dirty="0">
                <a:solidFill>
                  <a:srgbClr val="C00000"/>
                </a:solidFill>
              </a:rPr>
              <a:t> 0</a:t>
            </a:r>
            <a:endParaRPr lang="en-US" dirty="0"/>
          </a:p>
          <a:p>
            <a:pPr marL="0" lvl="2" indent="-342900">
              <a:lnSpc>
                <a:spcPct val="90000"/>
              </a:lnSpc>
            </a:pPr>
            <a:r>
              <a:rPr lang="en-US" dirty="0"/>
              <a:t>	}</a:t>
            </a:r>
          </a:p>
          <a:p>
            <a:pPr marL="0" lvl="2" indent="-342900">
              <a:lnSpc>
                <a:spcPct val="90000"/>
              </a:lnSpc>
            </a:pPr>
            <a:endParaRPr lang="en-US" dirty="0">
              <a:latin typeface="+mj-lt"/>
            </a:endParaRPr>
          </a:p>
          <a:p>
            <a:pPr marL="0" lvl="2" indent="-342900"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79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CF7A7-C0A8-4A67-BFFB-2167643563F1}"/>
              </a:ext>
            </a:extLst>
          </p:cNvPr>
          <p:cNvSpPr/>
          <p:nvPr/>
        </p:nvSpPr>
        <p:spPr>
          <a:xfrm>
            <a:off x="318435" y="1295394"/>
            <a:ext cx="4141244" cy="458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bg1"/>
                </a:solidFill>
              </a:rPr>
              <a:t>Gọi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thực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thi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thủ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tục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HeapSort</a:t>
            </a:r>
            <a:r>
              <a:rPr lang="en-US" sz="1500" dirty="0">
                <a:solidFill>
                  <a:schemeClr val="bg1"/>
                </a:solidFill>
              </a:rPr>
              <a:t>: </a:t>
            </a:r>
            <a:r>
              <a:rPr lang="en-US" sz="1500" b="1" dirty="0" err="1">
                <a:solidFill>
                  <a:schemeClr val="bg1"/>
                </a:solidFill>
              </a:rPr>
              <a:t>HeapSort</a:t>
            </a:r>
            <a:r>
              <a:rPr lang="en-US" sz="1500" b="1" dirty="0">
                <a:solidFill>
                  <a:schemeClr val="bg1"/>
                </a:solidFill>
              </a:rPr>
              <a:t>(a, n);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534E3C-62EE-4A4A-80F5-64334904EEE2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HEAP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2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57200"/>
            <a:ext cx="71628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6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BÀI TOÁN</a:t>
            </a:r>
            <a:endParaRPr lang="zh-TW" altLang="en-US" sz="65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E781F5-09B8-4454-AE57-2410F50A4F10}"/>
              </a:ext>
            </a:extLst>
          </p:cNvPr>
          <p:cNvSpPr txBox="1">
            <a:spLocks/>
          </p:cNvSpPr>
          <p:nvPr/>
        </p:nvSpPr>
        <p:spPr>
          <a:xfrm>
            <a:off x="381001" y="1717757"/>
            <a:ext cx="8153400" cy="735724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400" dirty="0">
                <a:ln/>
                <a:solidFill>
                  <a:schemeClr val="accent4"/>
                </a:solidFill>
              </a:rPr>
              <a:t>KHAI BÁO MẢNG DANH SÁCH ĐẶC NH</a:t>
            </a:r>
            <a:r>
              <a:rPr lang="vi-VN" sz="2400" dirty="0">
                <a:ln/>
                <a:solidFill>
                  <a:schemeClr val="accent4"/>
                </a:solidFill>
              </a:rPr>
              <a:t>Ư</a:t>
            </a:r>
            <a:r>
              <a:rPr lang="en-US" sz="2400" dirty="0">
                <a:ln/>
                <a:solidFill>
                  <a:schemeClr val="accent4"/>
                </a:solidFill>
              </a:rPr>
              <a:t> SAU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335194-7F98-44DC-85BE-AAFD2D2A51BA}"/>
              </a:ext>
            </a:extLst>
          </p:cNvPr>
          <p:cNvSpPr txBox="1">
            <a:spLocks/>
          </p:cNvSpPr>
          <p:nvPr/>
        </p:nvSpPr>
        <p:spPr>
          <a:xfrm>
            <a:off x="381000" y="2723439"/>
            <a:ext cx="8153400" cy="294186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/>
              <a:t># </a:t>
            </a:r>
            <a:r>
              <a:rPr lang="en-US" sz="3000">
                <a:solidFill>
                  <a:srgbClr val="0070C0"/>
                </a:solidFill>
              </a:rPr>
              <a:t>define</a:t>
            </a:r>
            <a:r>
              <a:rPr lang="en-US" sz="3000">
                <a:solidFill>
                  <a:srgbClr val="FF0000"/>
                </a:solidFill>
              </a:rPr>
              <a:t> MAX</a:t>
            </a:r>
            <a:r>
              <a:rPr lang="en-US" sz="3000"/>
              <a:t> 100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>
                <a:solidFill>
                  <a:srgbClr val="0070C0"/>
                </a:solidFill>
              </a:rPr>
              <a:t>int</a:t>
            </a:r>
            <a:r>
              <a:rPr lang="en-US" sz="3000"/>
              <a:t> a[</a:t>
            </a:r>
            <a:r>
              <a:rPr lang="en-US" sz="3000">
                <a:solidFill>
                  <a:srgbClr val="FF0000"/>
                </a:solidFill>
              </a:rPr>
              <a:t>MAX</a:t>
            </a:r>
            <a:r>
              <a:rPr lang="en-US" sz="3000"/>
              <a:t>];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>
                <a:solidFill>
                  <a:srgbClr val="0070C0"/>
                </a:solidFill>
              </a:rPr>
              <a:t>int</a:t>
            </a:r>
            <a:r>
              <a:rPr lang="en-US" sz="3000"/>
              <a:t> n; // n là tổng số phần tử hiện có trong danh sách, 0</a:t>
            </a:r>
            <a:r>
              <a:rPr lang="en-US" sz="3000">
                <a:sym typeface="Symbol" panose="05050102010706020507" pitchFamily="18" charset="2"/>
              </a:rPr>
              <a:t></a:t>
            </a:r>
            <a:r>
              <a:rPr lang="en-US" sz="3000"/>
              <a:t>n&lt;</a:t>
            </a:r>
            <a:r>
              <a:rPr lang="en-US" sz="2800">
                <a:solidFill>
                  <a:srgbClr val="FF0000"/>
                </a:solidFill>
              </a:rPr>
              <a:t>MAX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156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5691" y="2364391"/>
            <a:ext cx="7886700" cy="99417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ĐỘ PHỨC TẠP CỦA THUẬT TOÁN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80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575DA1-1859-439F-9262-46B097FE6B2A}"/>
              </a:ext>
            </a:extLst>
          </p:cNvPr>
          <p:cNvSpPr/>
          <p:nvPr/>
        </p:nvSpPr>
        <p:spPr>
          <a:xfrm>
            <a:off x="3501798" y="3499437"/>
            <a:ext cx="2140404" cy="805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</a:rPr>
              <a:t>O(n log n)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1C9EB9-44D5-40C0-9571-27CE479E7AC8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7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8600" b="1" dirty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HEAP SORT</a:t>
            </a:r>
            <a:endParaRPr lang="zh-TW" altLang="en-US" sz="8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0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ABA1CF-731A-4A8F-8AF0-02C342DCC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2314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535573"/>
            <a:ext cx="9158468" cy="1893427"/>
          </a:xfrm>
          <a:prstGeom prst="rect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36000">
                <a:srgbClr val="FFFFFF">
                  <a:alpha val="93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8200" y="1899743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</a:rPr>
              <a:t>3.2</a:t>
            </a:r>
          </a:p>
          <a:p>
            <a:pPr algn="r"/>
            <a:r>
              <a:rPr lang="en-US" sz="4800" b="1" dirty="0">
                <a:solidFill>
                  <a:srgbClr val="0070C0"/>
                </a:solidFill>
              </a:rPr>
              <a:t>TÌM KIẾM </a:t>
            </a:r>
          </a:p>
        </p:txBody>
      </p:sp>
    </p:spTree>
    <p:extLst>
      <p:ext uri="{BB962C8B-B14F-4D97-AF65-F5344CB8AC3E}">
        <p14:creationId xmlns:p14="http://schemas.microsoft.com/office/powerpoint/2010/main" val="3881436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Desktop\HaoLee\Study\ME09\KTC\TTrinh\img\QPR-03-skyline-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76800"/>
            <a:ext cx="3370262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609600"/>
            <a:ext cx="65532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– TÌM KIẾM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FE2685-DDEE-4383-8D46-737019308B06}"/>
              </a:ext>
            </a:extLst>
          </p:cNvPr>
          <p:cNvSpPr txBox="1">
            <a:spLocks/>
          </p:cNvSpPr>
          <p:nvPr/>
        </p:nvSpPr>
        <p:spPr>
          <a:xfrm>
            <a:off x="586853" y="1839273"/>
            <a:ext cx="8193609" cy="43513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/>
              <a:t>TÌM KIẾM TUẦN TỰ</a:t>
            </a: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/>
              <a:t>TÌM KIẾM NHỊ PHÂN</a:t>
            </a:r>
          </a:p>
          <a:p>
            <a:pPr marL="731484" indent="-73148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9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981200" y="533400"/>
            <a:ext cx="65532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– TÌM KIẾM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06247E-50D3-47BB-8E30-306F7300438D}"/>
              </a:ext>
            </a:extLst>
          </p:cNvPr>
          <p:cNvSpPr txBox="1">
            <a:spLocks/>
          </p:cNvSpPr>
          <p:nvPr/>
        </p:nvSpPr>
        <p:spPr>
          <a:xfrm>
            <a:off x="152400" y="1828800"/>
            <a:ext cx="8534400" cy="3930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,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i="1" dirty="0" err="1"/>
              <a:t>Tìm</a:t>
            </a:r>
            <a:r>
              <a:rPr lang="en-US" i="1" dirty="0"/>
              <a:t> </a:t>
            </a:r>
            <a:r>
              <a:rPr lang="en-US" i="1" dirty="0" err="1"/>
              <a:t>kiếm</a:t>
            </a:r>
            <a:r>
              <a:rPr lang="en-US" i="1" dirty="0"/>
              <a:t> </a:t>
            </a:r>
            <a:r>
              <a:rPr lang="en-US" i="1" dirty="0" err="1"/>
              <a:t>tuần</a:t>
            </a:r>
            <a:r>
              <a:rPr lang="en-US" i="1" dirty="0"/>
              <a:t> </a:t>
            </a:r>
            <a:r>
              <a:rPr lang="en-US" i="1" dirty="0" err="1"/>
              <a:t>tự</a:t>
            </a:r>
            <a:r>
              <a:rPr lang="en-US" i="1" dirty="0"/>
              <a:t>,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i="1" dirty="0" err="1"/>
              <a:t>Tìm</a:t>
            </a:r>
            <a:r>
              <a:rPr lang="en-US" i="1" dirty="0"/>
              <a:t> </a:t>
            </a:r>
            <a:r>
              <a:rPr lang="en-US" i="1" dirty="0" err="1"/>
              <a:t>kiếm</a:t>
            </a:r>
            <a:r>
              <a:rPr lang="en-US" i="1" dirty="0"/>
              <a:t> </a:t>
            </a:r>
            <a:r>
              <a:rPr lang="en-US" i="1" dirty="0" err="1"/>
              <a:t>nhị</a:t>
            </a:r>
            <a:r>
              <a:rPr lang="en-US" i="1" dirty="0"/>
              <a:t> </a:t>
            </a:r>
            <a:r>
              <a:rPr lang="en-US" i="1" dirty="0" err="1"/>
              <a:t>phân</a:t>
            </a:r>
            <a:r>
              <a:rPr lang="en-US" i="1" dirty="0"/>
              <a:t>,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C396BF-D5F3-40F2-BE0B-91D0D449A9DA}"/>
              </a:ext>
            </a:extLst>
          </p:cNvPr>
          <p:cNvSpPr txBox="1">
            <a:spLocks/>
          </p:cNvSpPr>
          <p:nvPr/>
        </p:nvSpPr>
        <p:spPr>
          <a:xfrm>
            <a:off x="1676400" y="533400"/>
            <a:ext cx="74676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TÌM KIẾM</a:t>
            </a:r>
          </a:p>
          <a:p>
            <a:pPr algn="r">
              <a:defRPr/>
            </a:pPr>
            <a:r>
              <a:rPr lang="en-US" altLang="zh-TW" sz="4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TUẦN TỰ</a:t>
            </a:r>
            <a:endParaRPr lang="zh-TW" altLang="en-US" sz="4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6894EB-41A8-4E98-A2DA-C31F8BB060EA}"/>
              </a:ext>
            </a:extLst>
          </p:cNvPr>
          <p:cNvSpPr txBox="1">
            <a:spLocks/>
          </p:cNvSpPr>
          <p:nvPr/>
        </p:nvSpPr>
        <p:spPr>
          <a:xfrm>
            <a:off x="180975" y="2057400"/>
            <a:ext cx="8782050" cy="3930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i="1" dirty="0"/>
              <a:t> </a:t>
            </a:r>
            <a:r>
              <a:rPr lang="en-US" i="1" dirty="0" err="1"/>
              <a:t>Đi</a:t>
            </a:r>
            <a:r>
              <a:rPr lang="en-US" i="1" dirty="0"/>
              <a:t> </a:t>
            </a:r>
            <a:r>
              <a:rPr lang="en-US" i="1" dirty="0" err="1"/>
              <a:t>từng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tử</a:t>
            </a:r>
            <a:r>
              <a:rPr lang="en-US" i="1" dirty="0"/>
              <a:t> </a:t>
            </a:r>
            <a:r>
              <a:rPr lang="en-US" i="1" dirty="0" err="1"/>
              <a:t>từ</a:t>
            </a:r>
            <a:r>
              <a:rPr lang="en-US" i="1" dirty="0"/>
              <a:t> a</a:t>
            </a:r>
            <a:r>
              <a:rPr lang="en-US" i="1" baseline="-25000" dirty="0"/>
              <a:t>0</a:t>
            </a:r>
            <a:r>
              <a:rPr lang="en-US" i="1" dirty="0"/>
              <a:t>, a</a:t>
            </a:r>
            <a:r>
              <a:rPr lang="en-US" i="1" baseline="-25000" dirty="0"/>
              <a:t>1,</a:t>
            </a:r>
            <a:r>
              <a:rPr lang="en-US" i="1" dirty="0"/>
              <a:t> …, </a:t>
            </a:r>
            <a:r>
              <a:rPr lang="en-US" i="1" dirty="0" err="1"/>
              <a:t>đến</a:t>
            </a:r>
            <a:r>
              <a:rPr lang="en-US" i="1" dirty="0"/>
              <a:t> a</a:t>
            </a:r>
            <a:r>
              <a:rPr lang="en-US" i="1" baseline="-25000" dirty="0"/>
              <a:t>n-1</a:t>
            </a:r>
            <a:r>
              <a:rPr lang="en-US" i="1" dirty="0"/>
              <a:t>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i="1" dirty="0"/>
              <a:t> </a:t>
            </a:r>
            <a:r>
              <a:rPr lang="en-US" i="1" dirty="0" err="1"/>
              <a:t>Mỗi</a:t>
            </a:r>
            <a:r>
              <a:rPr lang="en-US" i="1" dirty="0"/>
              <a:t> </a:t>
            </a:r>
            <a:r>
              <a:rPr lang="en-US" i="1" dirty="0" err="1"/>
              <a:t>lần</a:t>
            </a:r>
            <a:r>
              <a:rPr lang="en-US" i="1" dirty="0"/>
              <a:t> </a:t>
            </a:r>
            <a:r>
              <a:rPr lang="en-US" i="1" dirty="0" err="1"/>
              <a:t>đi</a:t>
            </a:r>
            <a:r>
              <a:rPr lang="en-US" i="1" dirty="0"/>
              <a:t> </a:t>
            </a:r>
            <a:r>
              <a:rPr lang="en-US" i="1" dirty="0" err="1"/>
              <a:t>đến</a:t>
            </a:r>
            <a:r>
              <a:rPr lang="en-US" i="1" dirty="0"/>
              <a:t> </a:t>
            </a:r>
            <a:r>
              <a:rPr lang="en-US" i="1" dirty="0" err="1"/>
              <a:t>thăm</a:t>
            </a:r>
            <a:r>
              <a:rPr lang="en-US" i="1" dirty="0"/>
              <a:t> a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i="1" dirty="0" err="1"/>
              <a:t>kiểm</a:t>
            </a:r>
            <a:r>
              <a:rPr lang="en-US" i="1" dirty="0"/>
              <a:t> </a:t>
            </a:r>
            <a:r>
              <a:rPr lang="en-US" i="1" dirty="0" err="1"/>
              <a:t>tra</a:t>
            </a:r>
            <a:r>
              <a:rPr lang="en-US" i="1" dirty="0"/>
              <a:t> X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a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giống</a:t>
            </a:r>
            <a:r>
              <a:rPr lang="en-US" i="1" dirty="0"/>
              <a:t> </a:t>
            </a:r>
            <a:r>
              <a:rPr lang="en-US" i="1" dirty="0" err="1"/>
              <a:t>nhau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? </a:t>
            </a:r>
            <a:r>
              <a:rPr lang="en-US" i="1" dirty="0" err="1"/>
              <a:t>Nếu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trả</a:t>
            </a:r>
            <a:r>
              <a:rPr lang="en-US" i="1" dirty="0"/>
              <a:t> </a:t>
            </a:r>
            <a:r>
              <a:rPr lang="en-US" i="1" dirty="0" err="1"/>
              <a:t>lời</a:t>
            </a:r>
            <a:r>
              <a:rPr lang="en-US" i="1" dirty="0"/>
              <a:t> “</a:t>
            </a:r>
            <a:r>
              <a:rPr lang="en-US" i="1" dirty="0" err="1"/>
              <a:t>có</a:t>
            </a:r>
            <a:r>
              <a:rPr lang="en-US" i="1" dirty="0"/>
              <a:t>“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dừng</a:t>
            </a:r>
            <a:r>
              <a:rPr lang="en-US" i="1" dirty="0"/>
              <a:t> </a:t>
            </a:r>
            <a:r>
              <a:rPr lang="en-US" i="1" dirty="0" err="1"/>
              <a:t>chương</a:t>
            </a:r>
            <a:r>
              <a:rPr lang="en-US" i="1" dirty="0"/>
              <a:t> </a:t>
            </a:r>
            <a:r>
              <a:rPr lang="en-US" i="1" dirty="0" err="1"/>
              <a:t>trình</a:t>
            </a:r>
            <a:r>
              <a:rPr lang="en-US" i="1" dirty="0"/>
              <a:t>, </a:t>
            </a:r>
            <a:r>
              <a:rPr lang="en-US" i="1" dirty="0" err="1"/>
              <a:t>nếu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thì</a:t>
            </a:r>
            <a:r>
              <a:rPr lang="en-US" i="1" dirty="0"/>
              <a:t> </a:t>
            </a:r>
            <a:r>
              <a:rPr lang="en-US" i="1" dirty="0" err="1"/>
              <a:t>đi</a:t>
            </a:r>
            <a:r>
              <a:rPr lang="en-US" i="1" dirty="0"/>
              <a:t> </a:t>
            </a:r>
            <a:r>
              <a:rPr lang="en-US" i="1" dirty="0" err="1"/>
              <a:t>tiếp</a:t>
            </a:r>
            <a:r>
              <a:rPr lang="en-US" i="1" dirty="0"/>
              <a:t> </a:t>
            </a:r>
            <a:r>
              <a:rPr lang="en-US" i="1" dirty="0" err="1"/>
              <a:t>đến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tử</a:t>
            </a:r>
            <a:r>
              <a:rPr lang="en-US" i="1" dirty="0"/>
              <a:t> </a:t>
            </a:r>
            <a:r>
              <a:rPr lang="en-US" i="1" dirty="0" err="1"/>
              <a:t>tiếp</a:t>
            </a:r>
            <a:r>
              <a:rPr lang="en-US" i="1" dirty="0"/>
              <a:t> </a:t>
            </a:r>
            <a:r>
              <a:rPr lang="en-US" i="1" dirty="0" err="1"/>
              <a:t>theo</a:t>
            </a:r>
            <a:r>
              <a:rPr lang="en-US" i="1" dirty="0"/>
              <a:t> (</a:t>
            </a:r>
            <a:r>
              <a:rPr lang="en-US" i="1" dirty="0" err="1"/>
              <a:t>cho</a:t>
            </a:r>
            <a:r>
              <a:rPr lang="en-US" i="1" dirty="0"/>
              <a:t> </a:t>
            </a:r>
            <a:r>
              <a:rPr lang="en-US" i="1" dirty="0" err="1"/>
              <a:t>đến</a:t>
            </a:r>
            <a:r>
              <a:rPr lang="en-US" i="1" dirty="0"/>
              <a:t> </a:t>
            </a:r>
            <a:r>
              <a:rPr lang="en-US" i="1" dirty="0" err="1"/>
              <a:t>khi</a:t>
            </a:r>
            <a:r>
              <a:rPr lang="en-US" i="1" dirty="0"/>
              <a:t> </a:t>
            </a:r>
            <a:r>
              <a:rPr lang="en-US" i="1" dirty="0" err="1"/>
              <a:t>hết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tử</a:t>
            </a:r>
            <a:r>
              <a:rPr lang="en-US" i="1" dirty="0"/>
              <a:t>).</a:t>
            </a:r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8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 txBox="1">
            <a:spLocks/>
          </p:cNvSpPr>
          <p:nvPr/>
        </p:nvSpPr>
        <p:spPr>
          <a:xfrm>
            <a:off x="438244" y="1488125"/>
            <a:ext cx="8075210" cy="119018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a[], </a:t>
            </a:r>
            <a:r>
              <a:rPr lang="en-US" sz="2400" dirty="0" err="1"/>
              <a:t>có</a:t>
            </a:r>
            <a:r>
              <a:rPr lang="en-US" sz="2400" dirty="0"/>
              <a:t> n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a[0] </a:t>
            </a:r>
            <a:r>
              <a:rPr lang="en-US" sz="2400" dirty="0" err="1"/>
              <a:t>đến</a:t>
            </a:r>
            <a:r>
              <a:rPr lang="en-US" sz="2400" dirty="0"/>
              <a:t> a[n-1]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 a[0], a[1], a[2], a[3], …, a[n-1]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775479" y="293935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57084" y="293935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71952" y="293466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24939" y="2936925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88660" y="293466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69738" y="293466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03063" y="2934667"/>
            <a:ext cx="1266904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a[n-1]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8312" y="346879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19918" y="346879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34785" y="346410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387772" y="346636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51494" y="346410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95949" y="346410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69448" y="346410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n-1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8245" y="2934667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Phần tử: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14154" y="3487850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Vị trí: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069739" y="5557977"/>
            <a:ext cx="494675" cy="34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n 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02402-0666-427D-82C6-7406979F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85</a:t>
            </a:fld>
            <a:endParaRPr lang="en-US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06DE34A-A2CA-4A11-B282-D571ECACAB02}"/>
              </a:ext>
            </a:extLst>
          </p:cNvPr>
          <p:cNvSpPr txBox="1">
            <a:spLocks/>
          </p:cNvSpPr>
          <p:nvPr/>
        </p:nvSpPr>
        <p:spPr>
          <a:xfrm>
            <a:off x="1676400" y="533400"/>
            <a:ext cx="74676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TÌM KIẾM</a:t>
            </a:r>
          </a:p>
          <a:p>
            <a:pPr algn="r">
              <a:defRPr/>
            </a:pPr>
            <a:r>
              <a:rPr lang="en-US" altLang="zh-TW" sz="4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TUẦN TỰ</a:t>
            </a:r>
            <a:endParaRPr lang="zh-TW" altLang="en-US" sz="4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100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4440" y="2351004"/>
            <a:ext cx="8405930" cy="32731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4440" y="2122405"/>
            <a:ext cx="8075210" cy="29478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400" i="1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4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4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4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4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40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9800" y="2613793"/>
            <a:ext cx="8075210" cy="28536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u="sng" dirty="0" err="1"/>
              <a:t>Bước</a:t>
            </a:r>
            <a:r>
              <a:rPr lang="en-US" sz="2400" b="1" u="sng" dirty="0"/>
              <a:t> 1:</a:t>
            </a:r>
            <a:r>
              <a:rPr lang="en-US" sz="2400" dirty="0"/>
              <a:t>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=0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endParaRPr lang="en-US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u="sng" dirty="0" err="1"/>
              <a:t>Bước</a:t>
            </a:r>
            <a:r>
              <a:rPr lang="en-US" sz="2400" b="1" u="sng" dirty="0"/>
              <a:t> 2: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(x==a[</a:t>
            </a:r>
            <a:r>
              <a:rPr lang="en-US" sz="2400" dirty="0" err="1"/>
              <a:t>i</a:t>
            </a:r>
            <a:r>
              <a:rPr lang="en-US" sz="2400" dirty="0"/>
              <a:t>]) </a:t>
            </a:r>
            <a:r>
              <a:rPr lang="en-US" sz="2400" i="1" dirty="0" err="1"/>
              <a:t>tìm</a:t>
            </a:r>
            <a:r>
              <a:rPr lang="en-US" sz="2400" i="1" dirty="0"/>
              <a:t> </a:t>
            </a:r>
            <a:r>
              <a:rPr lang="en-US" sz="2400" i="1" dirty="0" err="1"/>
              <a:t>thấy</a:t>
            </a:r>
            <a:r>
              <a:rPr lang="en-US" sz="2400" i="1" dirty="0"/>
              <a:t> x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r>
              <a:rPr lang="en-US" sz="2400" dirty="0"/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Ngược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86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6CFCB2-909D-4AFD-A70E-4B10526C85FE}"/>
              </a:ext>
            </a:extLst>
          </p:cNvPr>
          <p:cNvSpPr txBox="1">
            <a:spLocks/>
          </p:cNvSpPr>
          <p:nvPr/>
        </p:nvSpPr>
        <p:spPr>
          <a:xfrm>
            <a:off x="719800" y="1423215"/>
            <a:ext cx="8075210" cy="119018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x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,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ph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tuần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9EBAADC-0AFA-4BA7-B075-64E49A9D07EC}"/>
              </a:ext>
            </a:extLst>
          </p:cNvPr>
          <p:cNvSpPr txBox="1">
            <a:spLocks/>
          </p:cNvSpPr>
          <p:nvPr/>
        </p:nvSpPr>
        <p:spPr>
          <a:xfrm>
            <a:off x="1676400" y="533400"/>
            <a:ext cx="74676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TÌM KIẾM</a:t>
            </a:r>
          </a:p>
          <a:p>
            <a:pPr algn="r">
              <a:defRPr/>
            </a:pPr>
            <a:r>
              <a:rPr lang="en-US" altLang="zh-TW" sz="4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TUẦN TỰ</a:t>
            </a:r>
            <a:endParaRPr lang="zh-TW" altLang="en-US" sz="4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89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38245" y="932482"/>
            <a:ext cx="618856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000" b="1" dirty="0">
                <a:ln/>
                <a:solidFill>
                  <a:schemeClr val="accent4"/>
                </a:solidFill>
              </a:rPr>
              <a:t>THÍ DỤ 1: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D23106-EB04-4D73-B1DB-873BA119D608}"/>
              </a:ext>
            </a:extLst>
          </p:cNvPr>
          <p:cNvSpPr txBox="1">
            <a:spLocks/>
          </p:cNvSpPr>
          <p:nvPr/>
        </p:nvSpPr>
        <p:spPr>
          <a:xfrm>
            <a:off x="438244" y="1928999"/>
            <a:ext cx="8075210" cy="8943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sz="1950" dirty="0"/>
              <a:t> </a:t>
            </a:r>
            <a:r>
              <a:rPr lang="en-US" sz="1950" dirty="0" err="1"/>
              <a:t>Với</a:t>
            </a:r>
            <a:r>
              <a:rPr lang="en-US" sz="1950" dirty="0"/>
              <a:t> </a:t>
            </a:r>
            <a:r>
              <a:rPr lang="en-US" sz="1950" dirty="0" err="1"/>
              <a:t>một</a:t>
            </a:r>
            <a:r>
              <a:rPr lang="en-US" sz="1950" dirty="0"/>
              <a:t> </a:t>
            </a:r>
            <a:r>
              <a:rPr lang="en-US" sz="1950" dirty="0" err="1"/>
              <a:t>danh</a:t>
            </a:r>
            <a:r>
              <a:rPr lang="en-US" sz="1950" dirty="0"/>
              <a:t> </a:t>
            </a:r>
            <a:r>
              <a:rPr lang="en-US" sz="1950" dirty="0" err="1"/>
              <a:t>sách</a:t>
            </a:r>
            <a:r>
              <a:rPr lang="en-US" sz="1950" dirty="0"/>
              <a:t> </a:t>
            </a:r>
            <a:r>
              <a:rPr lang="en-US" sz="1950" dirty="0" err="1"/>
              <a:t>đặc</a:t>
            </a:r>
            <a:r>
              <a:rPr lang="en-US" sz="1950" dirty="0"/>
              <a:t> a[] </a:t>
            </a:r>
            <a:r>
              <a:rPr lang="en-US" sz="1950" dirty="0" err="1"/>
              <a:t>nh</a:t>
            </a:r>
            <a:r>
              <a:rPr lang="vi-VN" sz="1950" dirty="0"/>
              <a:t>ư</a:t>
            </a:r>
            <a:r>
              <a:rPr lang="en-US" sz="1950" dirty="0"/>
              <a:t> </a:t>
            </a:r>
            <a:r>
              <a:rPr lang="en-US" sz="1950" dirty="0" err="1"/>
              <a:t>sau</a:t>
            </a:r>
            <a:r>
              <a:rPr lang="en-US" sz="1950" dirty="0"/>
              <a:t>: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endParaRPr lang="en-US" sz="19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E8B83B-C59D-4AD6-B7C8-812A85354DC7}"/>
              </a:ext>
            </a:extLst>
          </p:cNvPr>
          <p:cNvSpPr/>
          <p:nvPr/>
        </p:nvSpPr>
        <p:spPr>
          <a:xfrm>
            <a:off x="2728102" y="353381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CF345D-7579-4F66-9DF0-651FA1215DD2}"/>
              </a:ext>
            </a:extLst>
          </p:cNvPr>
          <p:cNvSpPr/>
          <p:nvPr/>
        </p:nvSpPr>
        <p:spPr>
          <a:xfrm>
            <a:off x="1909707" y="353381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68B3EB-9591-4ADC-A594-0C7D9981D13A}"/>
              </a:ext>
            </a:extLst>
          </p:cNvPr>
          <p:cNvSpPr/>
          <p:nvPr/>
        </p:nvSpPr>
        <p:spPr>
          <a:xfrm>
            <a:off x="3524575" y="352912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5B9B6-1AF6-41BC-9510-00C3246CE5FB}"/>
              </a:ext>
            </a:extLst>
          </p:cNvPr>
          <p:cNvSpPr/>
          <p:nvPr/>
        </p:nvSpPr>
        <p:spPr>
          <a:xfrm>
            <a:off x="4377562" y="3531383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0A8C6C-64BF-4C25-A0EE-17E23190775E}"/>
              </a:ext>
            </a:extLst>
          </p:cNvPr>
          <p:cNvSpPr/>
          <p:nvPr/>
        </p:nvSpPr>
        <p:spPr>
          <a:xfrm>
            <a:off x="5241284" y="352912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48A465-839A-408B-8D44-9290CCDBFB9C}"/>
              </a:ext>
            </a:extLst>
          </p:cNvPr>
          <p:cNvSpPr/>
          <p:nvPr/>
        </p:nvSpPr>
        <p:spPr>
          <a:xfrm>
            <a:off x="6085739" y="352912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26B39E-E5DA-4F85-840D-ED859A93D69B}"/>
              </a:ext>
            </a:extLst>
          </p:cNvPr>
          <p:cNvSpPr/>
          <p:nvPr/>
        </p:nvSpPr>
        <p:spPr>
          <a:xfrm>
            <a:off x="350443" y="2985415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Phần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tử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3CE14B-473C-47D2-B3D3-2EFC54868AB2}"/>
              </a:ext>
            </a:extLst>
          </p:cNvPr>
          <p:cNvSpPr/>
          <p:nvPr/>
        </p:nvSpPr>
        <p:spPr>
          <a:xfrm>
            <a:off x="390868" y="3545829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Vị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trí</a:t>
            </a:r>
            <a:r>
              <a:rPr lang="en-US" sz="2400" dirty="0">
                <a:solidFill>
                  <a:schemeClr val="tx1"/>
                </a:solidFill>
              </a:rPr>
              <a:t> i: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260F76-BF75-4A48-A44A-C6A2DB97E9AF}"/>
              </a:ext>
            </a:extLst>
          </p:cNvPr>
          <p:cNvSpPr/>
          <p:nvPr/>
        </p:nvSpPr>
        <p:spPr>
          <a:xfrm>
            <a:off x="2089570" y="289040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F69C63-658C-4127-BCFA-C1DC5654EF61}"/>
              </a:ext>
            </a:extLst>
          </p:cNvPr>
          <p:cNvSpPr/>
          <p:nvPr/>
        </p:nvSpPr>
        <p:spPr>
          <a:xfrm>
            <a:off x="2896343" y="289040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BFFC40-A9E8-492E-9E65-C759793E4FDD}"/>
              </a:ext>
            </a:extLst>
          </p:cNvPr>
          <p:cNvSpPr/>
          <p:nvPr/>
        </p:nvSpPr>
        <p:spPr>
          <a:xfrm>
            <a:off x="3753238" y="2895049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13524C-CB00-4A6C-AE9F-AE78BC62D388}"/>
              </a:ext>
            </a:extLst>
          </p:cNvPr>
          <p:cNvSpPr/>
          <p:nvPr/>
        </p:nvSpPr>
        <p:spPr>
          <a:xfrm>
            <a:off x="5432985" y="289402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789C24-2C76-4791-A787-36FF0EB0A651}"/>
              </a:ext>
            </a:extLst>
          </p:cNvPr>
          <p:cNvSpPr/>
          <p:nvPr/>
        </p:nvSpPr>
        <p:spPr>
          <a:xfrm>
            <a:off x="6272271" y="289402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FA3062-CCC8-45EA-ADE6-317D024FE3F0}"/>
              </a:ext>
            </a:extLst>
          </p:cNvPr>
          <p:cNvSpPr/>
          <p:nvPr/>
        </p:nvSpPr>
        <p:spPr>
          <a:xfrm>
            <a:off x="7178887" y="2892123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E5B1E6-E59B-484D-AA72-E195B46EEA14}"/>
              </a:ext>
            </a:extLst>
          </p:cNvPr>
          <p:cNvSpPr/>
          <p:nvPr/>
        </p:nvSpPr>
        <p:spPr>
          <a:xfrm>
            <a:off x="4576090" y="289402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DB136D-3D39-41D1-9990-23F8FBDFAB01}"/>
              </a:ext>
            </a:extLst>
          </p:cNvPr>
          <p:cNvSpPr/>
          <p:nvPr/>
        </p:nvSpPr>
        <p:spPr>
          <a:xfrm>
            <a:off x="7008935" y="352912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F27862-640A-4390-9632-3F62C53F258B}"/>
              </a:ext>
            </a:extLst>
          </p:cNvPr>
          <p:cNvSpPr/>
          <p:nvPr/>
        </p:nvSpPr>
        <p:spPr>
          <a:xfrm>
            <a:off x="8102084" y="289040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F8188C-A17E-42D6-AD75-F8CDF3488B88}"/>
              </a:ext>
            </a:extLst>
          </p:cNvPr>
          <p:cNvSpPr/>
          <p:nvPr/>
        </p:nvSpPr>
        <p:spPr>
          <a:xfrm>
            <a:off x="7932132" y="3527405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7201C5A-D461-42FB-AA4F-0C5E08CCEAA5}"/>
              </a:ext>
            </a:extLst>
          </p:cNvPr>
          <p:cNvSpPr txBox="1">
            <a:spLocks/>
          </p:cNvSpPr>
          <p:nvPr/>
        </p:nvSpPr>
        <p:spPr>
          <a:xfrm>
            <a:off x="521549" y="4317325"/>
            <a:ext cx="8075210" cy="8943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 err="1"/>
              <a:t>Yêu</a:t>
            </a:r>
            <a:r>
              <a:rPr lang="en-US" sz="1950" dirty="0"/>
              <a:t> </a:t>
            </a:r>
            <a:r>
              <a:rPr lang="en-US" sz="1950" dirty="0" err="1"/>
              <a:t>cầu</a:t>
            </a:r>
            <a:r>
              <a:rPr lang="en-US" sz="1950" dirty="0"/>
              <a:t>: </a:t>
            </a:r>
            <a:r>
              <a:rPr lang="en-US" sz="1950" dirty="0" err="1"/>
              <a:t>Tìm</a:t>
            </a:r>
            <a:r>
              <a:rPr lang="en-US" sz="1950" dirty="0"/>
              <a:t> </a:t>
            </a:r>
            <a:r>
              <a:rPr lang="en-US" sz="1950" dirty="0" err="1"/>
              <a:t>giá</a:t>
            </a:r>
            <a:r>
              <a:rPr lang="en-US" sz="1950" dirty="0"/>
              <a:t> </a:t>
            </a:r>
            <a:r>
              <a:rPr lang="en-US" sz="1950" dirty="0" err="1"/>
              <a:t>trị</a:t>
            </a:r>
            <a:r>
              <a:rPr lang="en-US" sz="1950" dirty="0"/>
              <a:t> x = 50 </a:t>
            </a:r>
            <a:r>
              <a:rPr lang="en-US" sz="1950" dirty="0" err="1"/>
              <a:t>trong</a:t>
            </a:r>
            <a:r>
              <a:rPr lang="en-US" sz="1950" dirty="0"/>
              <a:t> </a:t>
            </a:r>
            <a:r>
              <a:rPr lang="en-US" sz="1950" dirty="0" err="1"/>
              <a:t>danh</a:t>
            </a:r>
            <a:r>
              <a:rPr lang="en-US" sz="1950" dirty="0"/>
              <a:t> </a:t>
            </a:r>
            <a:r>
              <a:rPr lang="en-US" sz="1950" dirty="0" err="1"/>
              <a:t>sách</a:t>
            </a:r>
            <a:r>
              <a:rPr lang="en-US" sz="1950" dirty="0"/>
              <a:t>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62FA49-8AD8-43D8-A797-976DCEA2C0F3}"/>
              </a:ext>
            </a:extLst>
          </p:cNvPr>
          <p:cNvSpPr/>
          <p:nvPr/>
        </p:nvSpPr>
        <p:spPr>
          <a:xfrm>
            <a:off x="2728102" y="5371301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9EE1AB-127A-4FA6-99FF-32E9A40F0931}"/>
              </a:ext>
            </a:extLst>
          </p:cNvPr>
          <p:cNvSpPr/>
          <p:nvPr/>
        </p:nvSpPr>
        <p:spPr>
          <a:xfrm>
            <a:off x="1909707" y="5371301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DDF9CB-DA57-4C61-BCFB-4AE1D4751731}"/>
              </a:ext>
            </a:extLst>
          </p:cNvPr>
          <p:cNvSpPr/>
          <p:nvPr/>
        </p:nvSpPr>
        <p:spPr>
          <a:xfrm>
            <a:off x="3524575" y="536660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ACF730-78E5-409B-9CDC-BF221935AA0E}"/>
              </a:ext>
            </a:extLst>
          </p:cNvPr>
          <p:cNvSpPr/>
          <p:nvPr/>
        </p:nvSpPr>
        <p:spPr>
          <a:xfrm>
            <a:off x="4377562" y="5368868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170FAC-2C4C-4D91-93D9-0029035AB10C}"/>
              </a:ext>
            </a:extLst>
          </p:cNvPr>
          <p:cNvSpPr/>
          <p:nvPr/>
        </p:nvSpPr>
        <p:spPr>
          <a:xfrm>
            <a:off x="5241284" y="536660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9F51B7-9D08-4553-8A0B-E6DF77B5E13B}"/>
              </a:ext>
            </a:extLst>
          </p:cNvPr>
          <p:cNvSpPr/>
          <p:nvPr/>
        </p:nvSpPr>
        <p:spPr>
          <a:xfrm>
            <a:off x="6085739" y="536660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77644A-FA10-4D82-8E62-8690CE1F7B0C}"/>
              </a:ext>
            </a:extLst>
          </p:cNvPr>
          <p:cNvSpPr/>
          <p:nvPr/>
        </p:nvSpPr>
        <p:spPr>
          <a:xfrm>
            <a:off x="2089570" y="4862601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B31FDE-EE59-4797-9DA0-43CC229CD92E}"/>
              </a:ext>
            </a:extLst>
          </p:cNvPr>
          <p:cNvSpPr/>
          <p:nvPr/>
        </p:nvSpPr>
        <p:spPr>
          <a:xfrm>
            <a:off x="2896343" y="4862601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3A2F43-2D59-4EE2-A2A8-3134322C54D1}"/>
              </a:ext>
            </a:extLst>
          </p:cNvPr>
          <p:cNvSpPr/>
          <p:nvPr/>
        </p:nvSpPr>
        <p:spPr>
          <a:xfrm>
            <a:off x="3753238" y="4867246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B4E3340-B036-4375-818A-50A45CCE471D}"/>
              </a:ext>
            </a:extLst>
          </p:cNvPr>
          <p:cNvSpPr/>
          <p:nvPr/>
        </p:nvSpPr>
        <p:spPr>
          <a:xfrm>
            <a:off x="5432985" y="4866221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15E011-E9B7-41FD-AC97-975A2488AE0F}"/>
              </a:ext>
            </a:extLst>
          </p:cNvPr>
          <p:cNvSpPr/>
          <p:nvPr/>
        </p:nvSpPr>
        <p:spPr>
          <a:xfrm>
            <a:off x="6272271" y="4866221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17470C0-74C4-47B3-9A51-2CEDC65DDC70}"/>
              </a:ext>
            </a:extLst>
          </p:cNvPr>
          <p:cNvSpPr/>
          <p:nvPr/>
        </p:nvSpPr>
        <p:spPr>
          <a:xfrm>
            <a:off x="7178887" y="4864320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F6875C-1FFE-4CEE-93D8-6D47A2CF02A9}"/>
              </a:ext>
            </a:extLst>
          </p:cNvPr>
          <p:cNvSpPr/>
          <p:nvPr/>
        </p:nvSpPr>
        <p:spPr>
          <a:xfrm>
            <a:off x="4576090" y="4866221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12DB61-461E-40E3-8C13-BFFC014218F7}"/>
              </a:ext>
            </a:extLst>
          </p:cNvPr>
          <p:cNvSpPr/>
          <p:nvPr/>
        </p:nvSpPr>
        <p:spPr>
          <a:xfrm>
            <a:off x="7008935" y="536660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F3C908-1B30-465C-861F-315518523A16}"/>
              </a:ext>
            </a:extLst>
          </p:cNvPr>
          <p:cNvSpPr/>
          <p:nvPr/>
        </p:nvSpPr>
        <p:spPr>
          <a:xfrm>
            <a:off x="8102084" y="4862601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570AC6-4EB8-4079-BF88-F0A6A1D5E319}"/>
              </a:ext>
            </a:extLst>
          </p:cNvPr>
          <p:cNvSpPr/>
          <p:nvPr/>
        </p:nvSpPr>
        <p:spPr>
          <a:xfrm>
            <a:off x="7932132" y="536489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9C00F-FF04-49EE-9ED2-D116C7BD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87</a:t>
            </a:fld>
            <a:endParaRPr lang="en-US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882BB753-3B9F-4CCC-852C-A39931DB94DD}"/>
              </a:ext>
            </a:extLst>
          </p:cNvPr>
          <p:cNvSpPr txBox="1">
            <a:spLocks/>
          </p:cNvSpPr>
          <p:nvPr/>
        </p:nvSpPr>
        <p:spPr>
          <a:xfrm>
            <a:off x="1676400" y="533400"/>
            <a:ext cx="74676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TÌM KIẾM</a:t>
            </a:r>
          </a:p>
          <a:p>
            <a:pPr algn="r">
              <a:defRPr/>
            </a:pPr>
            <a:r>
              <a:rPr lang="en-US" altLang="zh-TW" sz="4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TUẦN TỰ</a:t>
            </a:r>
            <a:endParaRPr lang="zh-TW" altLang="en-US" sz="4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6344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7201C5A-D461-42FB-AA4F-0C5E08CCEAA5}"/>
              </a:ext>
            </a:extLst>
          </p:cNvPr>
          <p:cNvSpPr txBox="1">
            <a:spLocks/>
          </p:cNvSpPr>
          <p:nvPr/>
        </p:nvSpPr>
        <p:spPr>
          <a:xfrm>
            <a:off x="534395" y="1397233"/>
            <a:ext cx="8075210" cy="50776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 err="1"/>
              <a:t>Đầu</a:t>
            </a:r>
            <a:r>
              <a:rPr lang="en-US" sz="1950" dirty="0"/>
              <a:t> </a:t>
            </a:r>
            <a:r>
              <a:rPr lang="en-US" sz="1950" dirty="0" err="1"/>
              <a:t>tiên</a:t>
            </a:r>
            <a:r>
              <a:rPr lang="en-US" sz="1950" dirty="0"/>
              <a:t> so </a:t>
            </a:r>
            <a:r>
              <a:rPr lang="en-US" sz="1950" dirty="0" err="1"/>
              <a:t>sánh</a:t>
            </a:r>
            <a:r>
              <a:rPr lang="en-US" sz="1950" dirty="0"/>
              <a:t> </a:t>
            </a:r>
            <a:r>
              <a:rPr lang="en-US" sz="1950" dirty="0" err="1"/>
              <a:t>giá</a:t>
            </a:r>
            <a:r>
              <a:rPr lang="en-US" sz="1950" dirty="0"/>
              <a:t> </a:t>
            </a:r>
            <a:r>
              <a:rPr lang="en-US" sz="1950" dirty="0" err="1"/>
              <a:t>trị</a:t>
            </a:r>
            <a:r>
              <a:rPr lang="en-US" sz="1950" dirty="0"/>
              <a:t> x </a:t>
            </a:r>
            <a:r>
              <a:rPr lang="en-US" sz="1950" dirty="0" err="1"/>
              <a:t>với</a:t>
            </a:r>
            <a:r>
              <a:rPr lang="en-US" sz="1950" dirty="0"/>
              <a:t> a[</a:t>
            </a:r>
            <a:r>
              <a:rPr lang="en-US" sz="1950" dirty="0" err="1"/>
              <a:t>i</a:t>
            </a:r>
            <a:r>
              <a:rPr lang="en-US" sz="1950" dirty="0"/>
              <a:t>] (</a:t>
            </a:r>
            <a:r>
              <a:rPr lang="en-US" sz="1950" dirty="0" err="1"/>
              <a:t>với</a:t>
            </a:r>
            <a:r>
              <a:rPr lang="en-US" sz="1950" dirty="0"/>
              <a:t> </a:t>
            </a:r>
            <a:r>
              <a:rPr lang="en-US" sz="1950" dirty="0" err="1"/>
              <a:t>i</a:t>
            </a:r>
            <a:r>
              <a:rPr lang="en-US" sz="1950" dirty="0"/>
              <a:t>=0)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15CD41-0B2A-41CD-9318-32FE9C8812EC}"/>
              </a:ext>
            </a:extLst>
          </p:cNvPr>
          <p:cNvSpPr/>
          <p:nvPr/>
        </p:nvSpPr>
        <p:spPr>
          <a:xfrm>
            <a:off x="1968823" y="2594863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AB7CFB-CDC0-4CF0-A5E1-A6A83E68D5E6}"/>
              </a:ext>
            </a:extLst>
          </p:cNvPr>
          <p:cNvSpPr/>
          <p:nvPr/>
        </p:nvSpPr>
        <p:spPr>
          <a:xfrm>
            <a:off x="1150428" y="2594863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D0C76C-464B-4AD7-8646-22B05B90C680}"/>
              </a:ext>
            </a:extLst>
          </p:cNvPr>
          <p:cNvSpPr/>
          <p:nvPr/>
        </p:nvSpPr>
        <p:spPr>
          <a:xfrm>
            <a:off x="2765296" y="2590171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2E4F3D-55DE-4E75-A37F-94EE3E142DDB}"/>
              </a:ext>
            </a:extLst>
          </p:cNvPr>
          <p:cNvSpPr/>
          <p:nvPr/>
        </p:nvSpPr>
        <p:spPr>
          <a:xfrm>
            <a:off x="3618283" y="259242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A585DB-712C-41C3-82FE-2B2621D5353E}"/>
              </a:ext>
            </a:extLst>
          </p:cNvPr>
          <p:cNvSpPr/>
          <p:nvPr/>
        </p:nvSpPr>
        <p:spPr>
          <a:xfrm>
            <a:off x="4482005" y="2590171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AC3DCE-EC9A-4CBC-875E-00FAC06F1660}"/>
              </a:ext>
            </a:extLst>
          </p:cNvPr>
          <p:cNvSpPr/>
          <p:nvPr/>
        </p:nvSpPr>
        <p:spPr>
          <a:xfrm>
            <a:off x="5326460" y="2590171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FFEB41-BCB5-42E2-9768-4C5A8AB0F56B}"/>
              </a:ext>
            </a:extLst>
          </p:cNvPr>
          <p:cNvSpPr/>
          <p:nvPr/>
        </p:nvSpPr>
        <p:spPr>
          <a:xfrm>
            <a:off x="1330291" y="2086162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D8D9E2-134C-4F55-A583-CCD1FCA35943}"/>
              </a:ext>
            </a:extLst>
          </p:cNvPr>
          <p:cNvSpPr/>
          <p:nvPr/>
        </p:nvSpPr>
        <p:spPr>
          <a:xfrm>
            <a:off x="2137064" y="2086162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6B42D4-E889-4C4C-AC0C-CEFD60CEE629}"/>
              </a:ext>
            </a:extLst>
          </p:cNvPr>
          <p:cNvSpPr/>
          <p:nvPr/>
        </p:nvSpPr>
        <p:spPr>
          <a:xfrm>
            <a:off x="2993959" y="2090808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120590-11C8-4A37-83D5-C4F3F035B364}"/>
              </a:ext>
            </a:extLst>
          </p:cNvPr>
          <p:cNvSpPr/>
          <p:nvPr/>
        </p:nvSpPr>
        <p:spPr>
          <a:xfrm>
            <a:off x="4673706" y="2089782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FBFF6C-9281-4C9B-BD73-F75C391ECD16}"/>
              </a:ext>
            </a:extLst>
          </p:cNvPr>
          <p:cNvSpPr/>
          <p:nvPr/>
        </p:nvSpPr>
        <p:spPr>
          <a:xfrm>
            <a:off x="5512992" y="2089782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82BAF0-51DF-4310-8C1C-4A2BB8FC29E6}"/>
              </a:ext>
            </a:extLst>
          </p:cNvPr>
          <p:cNvSpPr/>
          <p:nvPr/>
        </p:nvSpPr>
        <p:spPr>
          <a:xfrm>
            <a:off x="6419608" y="2087881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78362A-C676-471B-AD9B-A6551A428B81}"/>
              </a:ext>
            </a:extLst>
          </p:cNvPr>
          <p:cNvSpPr/>
          <p:nvPr/>
        </p:nvSpPr>
        <p:spPr>
          <a:xfrm>
            <a:off x="3816811" y="2089782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DDC588B-CA4F-45B8-9874-83156A76CD9F}"/>
              </a:ext>
            </a:extLst>
          </p:cNvPr>
          <p:cNvSpPr/>
          <p:nvPr/>
        </p:nvSpPr>
        <p:spPr>
          <a:xfrm>
            <a:off x="6249656" y="2590171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963836-7476-4357-B3FD-0CB64F0A57C2}"/>
              </a:ext>
            </a:extLst>
          </p:cNvPr>
          <p:cNvSpPr/>
          <p:nvPr/>
        </p:nvSpPr>
        <p:spPr>
          <a:xfrm>
            <a:off x="7342805" y="2086162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59CE61-E3FF-4DC1-B2BB-5F13A06FBA64}"/>
              </a:ext>
            </a:extLst>
          </p:cNvPr>
          <p:cNvSpPr/>
          <p:nvPr/>
        </p:nvSpPr>
        <p:spPr>
          <a:xfrm>
            <a:off x="7172853" y="258845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" name="Callout: Up Arrow 2">
            <a:extLst>
              <a:ext uri="{FF2B5EF4-FFF2-40B4-BE49-F238E27FC236}">
                <a16:creationId xmlns:a16="http://schemas.microsoft.com/office/drawing/2014/main" id="{C5F70560-7353-413C-9E88-94541CF2D876}"/>
              </a:ext>
            </a:extLst>
          </p:cNvPr>
          <p:cNvSpPr/>
          <p:nvPr/>
        </p:nvSpPr>
        <p:spPr>
          <a:xfrm>
            <a:off x="1150428" y="2863255"/>
            <a:ext cx="844455" cy="704709"/>
          </a:xfrm>
          <a:prstGeom prst="upArrowCallout">
            <a:avLst>
              <a:gd name="adj1" fmla="val 28226"/>
              <a:gd name="adj2" fmla="val 25000"/>
              <a:gd name="adj3" fmla="val 25000"/>
              <a:gd name="adj4" fmla="val 569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= 50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029D07C1-8C08-4686-BA35-20D36D80CE79}"/>
              </a:ext>
            </a:extLst>
          </p:cNvPr>
          <p:cNvSpPr txBox="1">
            <a:spLocks/>
          </p:cNvSpPr>
          <p:nvPr/>
        </p:nvSpPr>
        <p:spPr>
          <a:xfrm>
            <a:off x="533295" y="3644026"/>
            <a:ext cx="7009402" cy="50776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/>
              <a:t>a[</a:t>
            </a:r>
            <a:r>
              <a:rPr lang="en-US" sz="1950" dirty="0" err="1"/>
              <a:t>i</a:t>
            </a:r>
            <a:r>
              <a:rPr lang="en-US" sz="1950" dirty="0"/>
              <a:t>] !=x (</a:t>
            </a:r>
            <a:r>
              <a:rPr lang="en-US" sz="1950" dirty="0" err="1"/>
              <a:t>với</a:t>
            </a:r>
            <a:r>
              <a:rPr lang="en-US" sz="1950" dirty="0"/>
              <a:t> </a:t>
            </a:r>
            <a:r>
              <a:rPr lang="en-US" sz="1950" dirty="0" err="1"/>
              <a:t>i</a:t>
            </a:r>
            <a:r>
              <a:rPr lang="en-US" sz="1950" dirty="0"/>
              <a:t> = 0). </a:t>
            </a:r>
            <a:r>
              <a:rPr lang="en-US" sz="1950" dirty="0" err="1"/>
              <a:t>Tăng</a:t>
            </a:r>
            <a:r>
              <a:rPr lang="en-US" sz="1950" dirty="0"/>
              <a:t> </a:t>
            </a:r>
            <a:r>
              <a:rPr lang="en-US" sz="1950" dirty="0" err="1"/>
              <a:t>i</a:t>
            </a:r>
            <a:r>
              <a:rPr lang="en-US" sz="1950" dirty="0"/>
              <a:t> </a:t>
            </a:r>
            <a:r>
              <a:rPr lang="en-US" sz="1950" dirty="0" err="1"/>
              <a:t>lên</a:t>
            </a:r>
            <a:r>
              <a:rPr lang="en-US" sz="1950" dirty="0"/>
              <a:t> </a:t>
            </a:r>
            <a:r>
              <a:rPr lang="en-US" sz="1950" dirty="0" err="1"/>
              <a:t>một</a:t>
            </a:r>
            <a:r>
              <a:rPr lang="en-US" sz="1950" dirty="0"/>
              <a:t> </a:t>
            </a:r>
            <a:r>
              <a:rPr lang="en-US" sz="1950" dirty="0" err="1"/>
              <a:t>giá</a:t>
            </a:r>
            <a:r>
              <a:rPr lang="en-US" sz="1950" dirty="0"/>
              <a:t> </a:t>
            </a:r>
            <a:r>
              <a:rPr lang="en-US" sz="1950" dirty="0" err="1"/>
              <a:t>trị</a:t>
            </a:r>
            <a:r>
              <a:rPr lang="en-US" sz="1950" dirty="0"/>
              <a:t>, so </a:t>
            </a:r>
            <a:r>
              <a:rPr lang="en-US" sz="1950" dirty="0" err="1"/>
              <a:t>sánh</a:t>
            </a:r>
            <a:r>
              <a:rPr lang="en-US" sz="1950" dirty="0"/>
              <a:t> a[1] </a:t>
            </a:r>
            <a:r>
              <a:rPr lang="en-US" sz="1950" dirty="0" err="1"/>
              <a:t>với</a:t>
            </a:r>
            <a:r>
              <a:rPr lang="en-US" sz="1950" dirty="0"/>
              <a:t> x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18DAE82-C753-40D9-8177-65611F927C7B}"/>
              </a:ext>
            </a:extLst>
          </p:cNvPr>
          <p:cNvSpPr/>
          <p:nvPr/>
        </p:nvSpPr>
        <p:spPr>
          <a:xfrm>
            <a:off x="1968823" y="466690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1C48AD-0CED-426D-AE4B-4444F83442DA}"/>
              </a:ext>
            </a:extLst>
          </p:cNvPr>
          <p:cNvSpPr/>
          <p:nvPr/>
        </p:nvSpPr>
        <p:spPr>
          <a:xfrm>
            <a:off x="1150428" y="466690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B5E546-2679-4474-A291-A6E34F8B721B}"/>
              </a:ext>
            </a:extLst>
          </p:cNvPr>
          <p:cNvSpPr/>
          <p:nvPr/>
        </p:nvSpPr>
        <p:spPr>
          <a:xfrm>
            <a:off x="2765296" y="466221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6C441A-FF88-4A8E-8A77-685C2D96C43B}"/>
              </a:ext>
            </a:extLst>
          </p:cNvPr>
          <p:cNvSpPr/>
          <p:nvPr/>
        </p:nvSpPr>
        <p:spPr>
          <a:xfrm>
            <a:off x="3618283" y="466447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72E0CEC-2069-4787-B99D-923748A0FBCA}"/>
              </a:ext>
            </a:extLst>
          </p:cNvPr>
          <p:cNvSpPr/>
          <p:nvPr/>
        </p:nvSpPr>
        <p:spPr>
          <a:xfrm>
            <a:off x="4482005" y="466221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F2FD66-A77D-4680-866F-FF8D80A3F7C1}"/>
              </a:ext>
            </a:extLst>
          </p:cNvPr>
          <p:cNvSpPr/>
          <p:nvPr/>
        </p:nvSpPr>
        <p:spPr>
          <a:xfrm>
            <a:off x="5326460" y="466221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49126E0-1118-47B7-B863-3918F6F57332}"/>
              </a:ext>
            </a:extLst>
          </p:cNvPr>
          <p:cNvSpPr/>
          <p:nvPr/>
        </p:nvSpPr>
        <p:spPr>
          <a:xfrm>
            <a:off x="1330291" y="415820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4B66EB3-3D3D-4029-AFEC-EE4CC09EC04A}"/>
              </a:ext>
            </a:extLst>
          </p:cNvPr>
          <p:cNvSpPr/>
          <p:nvPr/>
        </p:nvSpPr>
        <p:spPr>
          <a:xfrm>
            <a:off x="2137064" y="415820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918BFEF-E9EF-4BD7-9370-7F59522987E5}"/>
              </a:ext>
            </a:extLst>
          </p:cNvPr>
          <p:cNvSpPr/>
          <p:nvPr/>
        </p:nvSpPr>
        <p:spPr>
          <a:xfrm>
            <a:off x="2993959" y="4162849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35DD3C5-6D5C-4180-B1C1-68F708813049}"/>
              </a:ext>
            </a:extLst>
          </p:cNvPr>
          <p:cNvSpPr/>
          <p:nvPr/>
        </p:nvSpPr>
        <p:spPr>
          <a:xfrm>
            <a:off x="4673706" y="416182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6B2DE7-F3F6-4030-BF17-0C03907AA8FD}"/>
              </a:ext>
            </a:extLst>
          </p:cNvPr>
          <p:cNvSpPr/>
          <p:nvPr/>
        </p:nvSpPr>
        <p:spPr>
          <a:xfrm>
            <a:off x="5512992" y="416182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BAC9806-2EE0-45A8-8B1F-D9C1D02F7AB9}"/>
              </a:ext>
            </a:extLst>
          </p:cNvPr>
          <p:cNvSpPr/>
          <p:nvPr/>
        </p:nvSpPr>
        <p:spPr>
          <a:xfrm>
            <a:off x="6419608" y="4159923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6A77CC-D54D-4CB9-842F-5B71DBD92C92}"/>
              </a:ext>
            </a:extLst>
          </p:cNvPr>
          <p:cNvSpPr/>
          <p:nvPr/>
        </p:nvSpPr>
        <p:spPr>
          <a:xfrm>
            <a:off x="3816811" y="416182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91F563-3F11-4B2C-BDCD-6667FC935D7D}"/>
              </a:ext>
            </a:extLst>
          </p:cNvPr>
          <p:cNvSpPr/>
          <p:nvPr/>
        </p:nvSpPr>
        <p:spPr>
          <a:xfrm>
            <a:off x="6249656" y="466221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EDA98CF-F6D5-471C-8607-128D78FED44C}"/>
              </a:ext>
            </a:extLst>
          </p:cNvPr>
          <p:cNvSpPr/>
          <p:nvPr/>
        </p:nvSpPr>
        <p:spPr>
          <a:xfrm>
            <a:off x="7342805" y="415820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03FC45-0416-4661-93EC-E3EA4CAF756B}"/>
              </a:ext>
            </a:extLst>
          </p:cNvPr>
          <p:cNvSpPr/>
          <p:nvPr/>
        </p:nvSpPr>
        <p:spPr>
          <a:xfrm>
            <a:off x="7172853" y="4660493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8" name="Callout: Up Arrow 87">
            <a:extLst>
              <a:ext uri="{FF2B5EF4-FFF2-40B4-BE49-F238E27FC236}">
                <a16:creationId xmlns:a16="http://schemas.microsoft.com/office/drawing/2014/main" id="{7192DD69-794D-486E-B271-798FAFC4E7C9}"/>
              </a:ext>
            </a:extLst>
          </p:cNvPr>
          <p:cNvSpPr/>
          <p:nvPr/>
        </p:nvSpPr>
        <p:spPr>
          <a:xfrm>
            <a:off x="1982884" y="4984039"/>
            <a:ext cx="844455" cy="704709"/>
          </a:xfrm>
          <a:prstGeom prst="upArrowCallout">
            <a:avLst>
              <a:gd name="adj1" fmla="val 28226"/>
              <a:gd name="adj2" fmla="val 25000"/>
              <a:gd name="adj3" fmla="val 25000"/>
              <a:gd name="adj4" fmla="val 569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= 50</a:t>
            </a:r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645A897C-880A-4881-AB9C-074A71805443}"/>
              </a:ext>
            </a:extLst>
          </p:cNvPr>
          <p:cNvSpPr txBox="1">
            <a:spLocks/>
          </p:cNvSpPr>
          <p:nvPr/>
        </p:nvSpPr>
        <p:spPr>
          <a:xfrm>
            <a:off x="533296" y="5740633"/>
            <a:ext cx="7009402" cy="50776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/>
              <a:t>a[</a:t>
            </a:r>
            <a:r>
              <a:rPr lang="en-US" sz="1950" dirty="0" err="1"/>
              <a:t>i</a:t>
            </a:r>
            <a:r>
              <a:rPr lang="en-US" sz="1950" dirty="0"/>
              <a:t>] !=x (</a:t>
            </a:r>
            <a:r>
              <a:rPr lang="en-US" sz="1950" dirty="0" err="1"/>
              <a:t>với</a:t>
            </a:r>
            <a:r>
              <a:rPr lang="en-US" sz="1950" dirty="0"/>
              <a:t> </a:t>
            </a:r>
            <a:r>
              <a:rPr lang="en-US" sz="1950" dirty="0" err="1"/>
              <a:t>i</a:t>
            </a:r>
            <a:r>
              <a:rPr lang="en-US" sz="1950" dirty="0"/>
              <a:t> = 1). </a:t>
            </a:r>
            <a:r>
              <a:rPr lang="en-US" sz="1950" dirty="0" err="1"/>
              <a:t>Tăng</a:t>
            </a:r>
            <a:r>
              <a:rPr lang="en-US" sz="1950" dirty="0"/>
              <a:t> </a:t>
            </a:r>
            <a:r>
              <a:rPr lang="en-US" sz="1950" dirty="0" err="1"/>
              <a:t>i</a:t>
            </a:r>
            <a:r>
              <a:rPr lang="en-US" sz="1950" dirty="0"/>
              <a:t> </a:t>
            </a:r>
            <a:r>
              <a:rPr lang="en-US" sz="1950" dirty="0" err="1"/>
              <a:t>lên</a:t>
            </a:r>
            <a:r>
              <a:rPr lang="en-US" sz="1950" dirty="0"/>
              <a:t> </a:t>
            </a:r>
            <a:r>
              <a:rPr lang="en-US" sz="1950" dirty="0" err="1"/>
              <a:t>một</a:t>
            </a:r>
            <a:r>
              <a:rPr lang="en-US" sz="1950" dirty="0"/>
              <a:t> </a:t>
            </a:r>
            <a:r>
              <a:rPr lang="en-US" sz="1950" dirty="0" err="1"/>
              <a:t>giá</a:t>
            </a:r>
            <a:r>
              <a:rPr lang="en-US" sz="1950" dirty="0"/>
              <a:t> </a:t>
            </a:r>
            <a:r>
              <a:rPr lang="en-US" sz="1950" dirty="0" err="1"/>
              <a:t>trị</a:t>
            </a:r>
            <a:r>
              <a:rPr lang="en-US" sz="1950" dirty="0"/>
              <a:t>, so </a:t>
            </a:r>
            <a:r>
              <a:rPr lang="en-US" sz="1950" dirty="0" err="1"/>
              <a:t>sánh</a:t>
            </a:r>
            <a:r>
              <a:rPr lang="en-US" sz="1950" dirty="0"/>
              <a:t> a[2] </a:t>
            </a:r>
            <a:r>
              <a:rPr lang="en-US" sz="1950" dirty="0" err="1"/>
              <a:t>với</a:t>
            </a:r>
            <a:r>
              <a:rPr lang="en-US" sz="1950" dirty="0"/>
              <a:t> 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15F0D-BD6D-4C6E-A60C-B9CA0248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88</a:t>
            </a:fld>
            <a:endParaRPr lang="en-US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117B7DFA-3D1D-48AC-97C1-F164E3A9B56F}"/>
              </a:ext>
            </a:extLst>
          </p:cNvPr>
          <p:cNvSpPr txBox="1">
            <a:spLocks/>
          </p:cNvSpPr>
          <p:nvPr/>
        </p:nvSpPr>
        <p:spPr>
          <a:xfrm>
            <a:off x="1676400" y="533400"/>
            <a:ext cx="74676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TÌM KIẾM</a:t>
            </a:r>
          </a:p>
          <a:p>
            <a:pPr algn="r">
              <a:defRPr/>
            </a:pPr>
            <a:r>
              <a:rPr lang="en-US" altLang="zh-TW" sz="4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TUẦN TỰ</a:t>
            </a:r>
            <a:endParaRPr lang="zh-TW" altLang="en-US" sz="4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346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315CD41-0B2A-41CD-9318-32FE9C8812EC}"/>
              </a:ext>
            </a:extLst>
          </p:cNvPr>
          <p:cNvSpPr/>
          <p:nvPr/>
        </p:nvSpPr>
        <p:spPr>
          <a:xfrm>
            <a:off x="1968823" y="211601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AB7CFB-CDC0-4CF0-A5E1-A6A83E68D5E6}"/>
              </a:ext>
            </a:extLst>
          </p:cNvPr>
          <p:cNvSpPr/>
          <p:nvPr/>
        </p:nvSpPr>
        <p:spPr>
          <a:xfrm>
            <a:off x="1150428" y="211601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D0C76C-464B-4AD7-8646-22B05B90C680}"/>
              </a:ext>
            </a:extLst>
          </p:cNvPr>
          <p:cNvSpPr/>
          <p:nvPr/>
        </p:nvSpPr>
        <p:spPr>
          <a:xfrm>
            <a:off x="2765296" y="211132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2E4F3D-55DE-4E75-A37F-94EE3E142DDB}"/>
              </a:ext>
            </a:extLst>
          </p:cNvPr>
          <p:cNvSpPr/>
          <p:nvPr/>
        </p:nvSpPr>
        <p:spPr>
          <a:xfrm>
            <a:off x="3618283" y="2113581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A585DB-712C-41C3-82FE-2B2621D5353E}"/>
              </a:ext>
            </a:extLst>
          </p:cNvPr>
          <p:cNvSpPr/>
          <p:nvPr/>
        </p:nvSpPr>
        <p:spPr>
          <a:xfrm>
            <a:off x="4482005" y="211132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AC3DCE-EC9A-4CBC-875E-00FAC06F1660}"/>
              </a:ext>
            </a:extLst>
          </p:cNvPr>
          <p:cNvSpPr/>
          <p:nvPr/>
        </p:nvSpPr>
        <p:spPr>
          <a:xfrm>
            <a:off x="5326460" y="211132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FFEB41-BCB5-42E2-9768-4C5A8AB0F56B}"/>
              </a:ext>
            </a:extLst>
          </p:cNvPr>
          <p:cNvSpPr/>
          <p:nvPr/>
        </p:nvSpPr>
        <p:spPr>
          <a:xfrm>
            <a:off x="1330291" y="160731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D8D9E2-134C-4F55-A583-CCD1FCA35943}"/>
              </a:ext>
            </a:extLst>
          </p:cNvPr>
          <p:cNvSpPr/>
          <p:nvPr/>
        </p:nvSpPr>
        <p:spPr>
          <a:xfrm>
            <a:off x="2137064" y="160731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6B42D4-E889-4C4C-AC0C-CEFD60CEE629}"/>
              </a:ext>
            </a:extLst>
          </p:cNvPr>
          <p:cNvSpPr/>
          <p:nvPr/>
        </p:nvSpPr>
        <p:spPr>
          <a:xfrm>
            <a:off x="2993959" y="1611959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120590-11C8-4A37-83D5-C4F3F035B364}"/>
              </a:ext>
            </a:extLst>
          </p:cNvPr>
          <p:cNvSpPr/>
          <p:nvPr/>
        </p:nvSpPr>
        <p:spPr>
          <a:xfrm>
            <a:off x="4673706" y="161093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FBFF6C-9281-4C9B-BD73-F75C391ECD16}"/>
              </a:ext>
            </a:extLst>
          </p:cNvPr>
          <p:cNvSpPr/>
          <p:nvPr/>
        </p:nvSpPr>
        <p:spPr>
          <a:xfrm>
            <a:off x="5512992" y="161093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82BAF0-51DF-4310-8C1C-4A2BB8FC29E6}"/>
              </a:ext>
            </a:extLst>
          </p:cNvPr>
          <p:cNvSpPr/>
          <p:nvPr/>
        </p:nvSpPr>
        <p:spPr>
          <a:xfrm>
            <a:off x="6419608" y="1609033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78362A-C676-471B-AD9B-A6551A428B81}"/>
              </a:ext>
            </a:extLst>
          </p:cNvPr>
          <p:cNvSpPr/>
          <p:nvPr/>
        </p:nvSpPr>
        <p:spPr>
          <a:xfrm>
            <a:off x="3816811" y="161093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DDC588B-CA4F-45B8-9874-83156A76CD9F}"/>
              </a:ext>
            </a:extLst>
          </p:cNvPr>
          <p:cNvSpPr/>
          <p:nvPr/>
        </p:nvSpPr>
        <p:spPr>
          <a:xfrm>
            <a:off x="6249656" y="211132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963836-7476-4357-B3FD-0CB64F0A57C2}"/>
              </a:ext>
            </a:extLst>
          </p:cNvPr>
          <p:cNvSpPr/>
          <p:nvPr/>
        </p:nvSpPr>
        <p:spPr>
          <a:xfrm>
            <a:off x="7342805" y="160731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59CE61-E3FF-4DC1-B2BB-5F13A06FBA64}"/>
              </a:ext>
            </a:extLst>
          </p:cNvPr>
          <p:cNvSpPr/>
          <p:nvPr/>
        </p:nvSpPr>
        <p:spPr>
          <a:xfrm>
            <a:off x="7172853" y="2109603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" name="Callout: Up Arrow 2">
            <a:extLst>
              <a:ext uri="{FF2B5EF4-FFF2-40B4-BE49-F238E27FC236}">
                <a16:creationId xmlns:a16="http://schemas.microsoft.com/office/drawing/2014/main" id="{C5F70560-7353-413C-9E88-94541CF2D876}"/>
              </a:ext>
            </a:extLst>
          </p:cNvPr>
          <p:cNvSpPr/>
          <p:nvPr/>
        </p:nvSpPr>
        <p:spPr>
          <a:xfrm>
            <a:off x="2779209" y="2384407"/>
            <a:ext cx="844455" cy="704709"/>
          </a:xfrm>
          <a:prstGeom prst="upArrowCallout">
            <a:avLst>
              <a:gd name="adj1" fmla="val 28226"/>
              <a:gd name="adj2" fmla="val 25000"/>
              <a:gd name="adj3" fmla="val 25000"/>
              <a:gd name="adj4" fmla="val 569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= 50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029D07C1-8C08-4686-BA35-20D36D80CE79}"/>
              </a:ext>
            </a:extLst>
          </p:cNvPr>
          <p:cNvSpPr txBox="1">
            <a:spLocks/>
          </p:cNvSpPr>
          <p:nvPr/>
        </p:nvSpPr>
        <p:spPr>
          <a:xfrm>
            <a:off x="533295" y="3128438"/>
            <a:ext cx="7009402" cy="50776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/>
              <a:t>a[</a:t>
            </a:r>
            <a:r>
              <a:rPr lang="en-US" sz="1950" dirty="0" err="1"/>
              <a:t>i</a:t>
            </a:r>
            <a:r>
              <a:rPr lang="en-US" sz="1950" dirty="0"/>
              <a:t>] !=x (</a:t>
            </a:r>
            <a:r>
              <a:rPr lang="en-US" sz="1950" dirty="0" err="1"/>
              <a:t>với</a:t>
            </a:r>
            <a:r>
              <a:rPr lang="en-US" sz="1950" dirty="0"/>
              <a:t> </a:t>
            </a:r>
            <a:r>
              <a:rPr lang="en-US" sz="1950" dirty="0" err="1"/>
              <a:t>i</a:t>
            </a:r>
            <a:r>
              <a:rPr lang="en-US" sz="1950" dirty="0"/>
              <a:t> = 2). </a:t>
            </a:r>
            <a:r>
              <a:rPr lang="en-US" sz="1950" dirty="0" err="1"/>
              <a:t>Tăng</a:t>
            </a:r>
            <a:r>
              <a:rPr lang="en-US" sz="1950" dirty="0"/>
              <a:t> </a:t>
            </a:r>
            <a:r>
              <a:rPr lang="en-US" sz="1950" dirty="0" err="1"/>
              <a:t>i</a:t>
            </a:r>
            <a:r>
              <a:rPr lang="en-US" sz="1950" dirty="0"/>
              <a:t> </a:t>
            </a:r>
            <a:r>
              <a:rPr lang="en-US" sz="1950" dirty="0" err="1"/>
              <a:t>lên</a:t>
            </a:r>
            <a:r>
              <a:rPr lang="en-US" sz="1950" dirty="0"/>
              <a:t> </a:t>
            </a:r>
            <a:r>
              <a:rPr lang="en-US" sz="1950" dirty="0" err="1"/>
              <a:t>một</a:t>
            </a:r>
            <a:r>
              <a:rPr lang="en-US" sz="1950" dirty="0"/>
              <a:t> </a:t>
            </a:r>
            <a:r>
              <a:rPr lang="en-US" sz="1950" dirty="0" err="1"/>
              <a:t>giá</a:t>
            </a:r>
            <a:r>
              <a:rPr lang="en-US" sz="1950" dirty="0"/>
              <a:t> </a:t>
            </a:r>
            <a:r>
              <a:rPr lang="en-US" sz="1950" dirty="0" err="1"/>
              <a:t>trị</a:t>
            </a:r>
            <a:r>
              <a:rPr lang="en-US" sz="1950" dirty="0"/>
              <a:t>, so </a:t>
            </a:r>
            <a:r>
              <a:rPr lang="en-US" sz="1950" dirty="0" err="1"/>
              <a:t>sánh</a:t>
            </a:r>
            <a:r>
              <a:rPr lang="en-US" sz="1950" dirty="0"/>
              <a:t> a[3] </a:t>
            </a:r>
            <a:r>
              <a:rPr lang="en-US" sz="1950" dirty="0" err="1"/>
              <a:t>với</a:t>
            </a:r>
            <a:r>
              <a:rPr lang="en-US" sz="1950" dirty="0"/>
              <a:t> x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18DAE82-C753-40D9-8177-65611F927C7B}"/>
              </a:ext>
            </a:extLst>
          </p:cNvPr>
          <p:cNvSpPr/>
          <p:nvPr/>
        </p:nvSpPr>
        <p:spPr>
          <a:xfrm>
            <a:off x="1968823" y="418805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1C48AD-0CED-426D-AE4B-4444F83442DA}"/>
              </a:ext>
            </a:extLst>
          </p:cNvPr>
          <p:cNvSpPr/>
          <p:nvPr/>
        </p:nvSpPr>
        <p:spPr>
          <a:xfrm>
            <a:off x="1150428" y="418805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B5E546-2679-4474-A291-A6E34F8B721B}"/>
              </a:ext>
            </a:extLst>
          </p:cNvPr>
          <p:cNvSpPr/>
          <p:nvPr/>
        </p:nvSpPr>
        <p:spPr>
          <a:xfrm>
            <a:off x="2765296" y="418336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6C441A-FF88-4A8E-8A77-685C2D96C43B}"/>
              </a:ext>
            </a:extLst>
          </p:cNvPr>
          <p:cNvSpPr/>
          <p:nvPr/>
        </p:nvSpPr>
        <p:spPr>
          <a:xfrm>
            <a:off x="3618283" y="418562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72E0CEC-2069-4787-B99D-923748A0FBCA}"/>
              </a:ext>
            </a:extLst>
          </p:cNvPr>
          <p:cNvSpPr/>
          <p:nvPr/>
        </p:nvSpPr>
        <p:spPr>
          <a:xfrm>
            <a:off x="4482005" y="418336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F2FD66-A77D-4680-866F-FF8D80A3F7C1}"/>
              </a:ext>
            </a:extLst>
          </p:cNvPr>
          <p:cNvSpPr/>
          <p:nvPr/>
        </p:nvSpPr>
        <p:spPr>
          <a:xfrm>
            <a:off x="5326460" y="418336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49126E0-1118-47B7-B863-3918F6F57332}"/>
              </a:ext>
            </a:extLst>
          </p:cNvPr>
          <p:cNvSpPr/>
          <p:nvPr/>
        </p:nvSpPr>
        <p:spPr>
          <a:xfrm>
            <a:off x="1330291" y="367935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4B66EB3-3D3D-4029-AFEC-EE4CC09EC04A}"/>
              </a:ext>
            </a:extLst>
          </p:cNvPr>
          <p:cNvSpPr/>
          <p:nvPr/>
        </p:nvSpPr>
        <p:spPr>
          <a:xfrm>
            <a:off x="2137064" y="367935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918BFEF-E9EF-4BD7-9370-7F59522987E5}"/>
              </a:ext>
            </a:extLst>
          </p:cNvPr>
          <p:cNvSpPr/>
          <p:nvPr/>
        </p:nvSpPr>
        <p:spPr>
          <a:xfrm>
            <a:off x="2993959" y="3684001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35DD3C5-6D5C-4180-B1C1-68F708813049}"/>
              </a:ext>
            </a:extLst>
          </p:cNvPr>
          <p:cNvSpPr/>
          <p:nvPr/>
        </p:nvSpPr>
        <p:spPr>
          <a:xfrm>
            <a:off x="4673706" y="3682976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6B2DE7-F3F6-4030-BF17-0C03907AA8FD}"/>
              </a:ext>
            </a:extLst>
          </p:cNvPr>
          <p:cNvSpPr/>
          <p:nvPr/>
        </p:nvSpPr>
        <p:spPr>
          <a:xfrm>
            <a:off x="5512992" y="3682976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BAC9806-2EE0-45A8-8B1F-D9C1D02F7AB9}"/>
              </a:ext>
            </a:extLst>
          </p:cNvPr>
          <p:cNvSpPr/>
          <p:nvPr/>
        </p:nvSpPr>
        <p:spPr>
          <a:xfrm>
            <a:off x="6419608" y="368107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6A77CC-D54D-4CB9-842F-5B71DBD92C92}"/>
              </a:ext>
            </a:extLst>
          </p:cNvPr>
          <p:cNvSpPr/>
          <p:nvPr/>
        </p:nvSpPr>
        <p:spPr>
          <a:xfrm>
            <a:off x="3816811" y="3682976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91F563-3F11-4B2C-BDCD-6667FC935D7D}"/>
              </a:ext>
            </a:extLst>
          </p:cNvPr>
          <p:cNvSpPr/>
          <p:nvPr/>
        </p:nvSpPr>
        <p:spPr>
          <a:xfrm>
            <a:off x="6249656" y="418336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EDA98CF-F6D5-471C-8607-128D78FED44C}"/>
              </a:ext>
            </a:extLst>
          </p:cNvPr>
          <p:cNvSpPr/>
          <p:nvPr/>
        </p:nvSpPr>
        <p:spPr>
          <a:xfrm>
            <a:off x="7342805" y="367935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03FC45-0416-4661-93EC-E3EA4CAF756B}"/>
              </a:ext>
            </a:extLst>
          </p:cNvPr>
          <p:cNvSpPr/>
          <p:nvPr/>
        </p:nvSpPr>
        <p:spPr>
          <a:xfrm>
            <a:off x="7172853" y="4181645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8" name="Callout: Up Arrow 87">
            <a:extLst>
              <a:ext uri="{FF2B5EF4-FFF2-40B4-BE49-F238E27FC236}">
                <a16:creationId xmlns:a16="http://schemas.microsoft.com/office/drawing/2014/main" id="{7192DD69-794D-486E-B271-798FAFC4E7C9}"/>
              </a:ext>
            </a:extLst>
          </p:cNvPr>
          <p:cNvSpPr/>
          <p:nvPr/>
        </p:nvSpPr>
        <p:spPr>
          <a:xfrm>
            <a:off x="3636146" y="4492944"/>
            <a:ext cx="844455" cy="704709"/>
          </a:xfrm>
          <a:prstGeom prst="upArrowCallout">
            <a:avLst>
              <a:gd name="adj1" fmla="val 28226"/>
              <a:gd name="adj2" fmla="val 25000"/>
              <a:gd name="adj3" fmla="val 25000"/>
              <a:gd name="adj4" fmla="val 569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= 50</a:t>
            </a:r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645A897C-880A-4881-AB9C-074A71805443}"/>
              </a:ext>
            </a:extLst>
          </p:cNvPr>
          <p:cNvSpPr txBox="1">
            <a:spLocks/>
          </p:cNvSpPr>
          <p:nvPr/>
        </p:nvSpPr>
        <p:spPr>
          <a:xfrm>
            <a:off x="533296" y="5301971"/>
            <a:ext cx="8308626" cy="95744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/>
              <a:t>a[</a:t>
            </a:r>
            <a:r>
              <a:rPr lang="en-US" sz="1950" dirty="0" err="1"/>
              <a:t>i</a:t>
            </a:r>
            <a:r>
              <a:rPr lang="en-US" sz="1950" dirty="0"/>
              <a:t>] =x (</a:t>
            </a:r>
            <a:r>
              <a:rPr lang="en-US" sz="1950" dirty="0" err="1"/>
              <a:t>với</a:t>
            </a:r>
            <a:r>
              <a:rPr lang="en-US" sz="1950" dirty="0"/>
              <a:t> </a:t>
            </a:r>
            <a:r>
              <a:rPr lang="en-US" sz="1950" dirty="0" err="1"/>
              <a:t>i</a:t>
            </a:r>
            <a:r>
              <a:rPr lang="en-US" sz="1950" dirty="0"/>
              <a:t> = 3). </a:t>
            </a:r>
            <a:r>
              <a:rPr lang="en-US" sz="1950" dirty="0" err="1"/>
              <a:t>Tìm</a:t>
            </a:r>
            <a:r>
              <a:rPr lang="en-US" sz="1950" dirty="0"/>
              <a:t> </a:t>
            </a:r>
            <a:r>
              <a:rPr lang="en-US" sz="1950" dirty="0" err="1"/>
              <a:t>thấy</a:t>
            </a:r>
            <a:r>
              <a:rPr lang="en-US" sz="1950" dirty="0"/>
              <a:t> </a:t>
            </a:r>
            <a:r>
              <a:rPr lang="en-US" sz="1950" dirty="0" err="1"/>
              <a:t>giá</a:t>
            </a:r>
            <a:r>
              <a:rPr lang="en-US" sz="1950" dirty="0"/>
              <a:t> </a:t>
            </a:r>
            <a:r>
              <a:rPr lang="en-US" sz="1950" dirty="0" err="1"/>
              <a:t>trị</a:t>
            </a:r>
            <a:r>
              <a:rPr lang="en-US" sz="1950" dirty="0"/>
              <a:t> x = 50 </a:t>
            </a:r>
            <a:r>
              <a:rPr lang="en-US" sz="1950" dirty="0" err="1"/>
              <a:t>tại</a:t>
            </a:r>
            <a:r>
              <a:rPr lang="en-US" sz="1950" dirty="0"/>
              <a:t> </a:t>
            </a:r>
            <a:r>
              <a:rPr lang="en-US" sz="1950" dirty="0" err="1"/>
              <a:t>vị</a:t>
            </a:r>
            <a:r>
              <a:rPr lang="en-US" sz="1950" dirty="0"/>
              <a:t> </a:t>
            </a:r>
            <a:r>
              <a:rPr lang="en-US" sz="1950" dirty="0" err="1"/>
              <a:t>trí</a:t>
            </a:r>
            <a:r>
              <a:rPr lang="en-US" sz="1950" dirty="0"/>
              <a:t> </a:t>
            </a:r>
            <a:r>
              <a:rPr lang="en-US" sz="1950" dirty="0" err="1"/>
              <a:t>i</a:t>
            </a:r>
            <a:r>
              <a:rPr lang="en-US" sz="1950" dirty="0"/>
              <a:t> = 3 </a:t>
            </a:r>
            <a:r>
              <a:rPr lang="en-US" sz="1950" dirty="0" err="1"/>
              <a:t>trong</a:t>
            </a:r>
            <a:r>
              <a:rPr lang="en-US" sz="1950" dirty="0"/>
              <a:t> </a:t>
            </a:r>
            <a:r>
              <a:rPr lang="en-US" sz="1950" dirty="0" err="1"/>
              <a:t>danh</a:t>
            </a:r>
            <a:r>
              <a:rPr lang="en-US" sz="1950" dirty="0"/>
              <a:t> </a:t>
            </a:r>
            <a:r>
              <a:rPr lang="en-US" sz="1950" dirty="0" err="1"/>
              <a:t>sách</a:t>
            </a:r>
            <a:r>
              <a:rPr lang="en-US" sz="1950" dirty="0"/>
              <a:t>. </a:t>
            </a:r>
            <a:r>
              <a:rPr lang="en-US" sz="1950" dirty="0" err="1"/>
              <a:t>Kết</a:t>
            </a:r>
            <a:r>
              <a:rPr lang="en-US" sz="1950" dirty="0"/>
              <a:t> </a:t>
            </a:r>
            <a:r>
              <a:rPr lang="en-US" sz="1950" dirty="0" err="1"/>
              <a:t>thúc</a:t>
            </a:r>
            <a:r>
              <a:rPr lang="en-US" sz="1950" dirty="0"/>
              <a:t> return </a:t>
            </a:r>
            <a:r>
              <a:rPr lang="en-US" sz="1950" dirty="0" err="1"/>
              <a:t>giá</a:t>
            </a:r>
            <a:r>
              <a:rPr lang="en-US" sz="1950" dirty="0"/>
              <a:t> </a:t>
            </a:r>
            <a:r>
              <a:rPr lang="en-US" sz="1950" dirty="0" err="1"/>
              <a:t>trị</a:t>
            </a:r>
            <a:r>
              <a:rPr lang="en-US" sz="1950" dirty="0"/>
              <a:t> 3 (</a:t>
            </a:r>
            <a:r>
              <a:rPr lang="en-US" sz="1950" dirty="0" err="1"/>
              <a:t>vị</a:t>
            </a:r>
            <a:r>
              <a:rPr lang="en-US" sz="1950" dirty="0"/>
              <a:t> </a:t>
            </a:r>
            <a:r>
              <a:rPr lang="en-US" sz="1950" dirty="0" err="1"/>
              <a:t>trí</a:t>
            </a:r>
            <a:r>
              <a:rPr lang="en-US" sz="1950" dirty="0"/>
              <a:t> </a:t>
            </a:r>
            <a:r>
              <a:rPr lang="en-US" sz="1950" dirty="0" err="1"/>
              <a:t>tìm</a:t>
            </a:r>
            <a:r>
              <a:rPr lang="en-US" sz="1950" dirty="0"/>
              <a:t> </a:t>
            </a:r>
            <a:r>
              <a:rPr lang="en-US" sz="1950" dirty="0" err="1"/>
              <a:t>thấy</a:t>
            </a:r>
            <a:r>
              <a:rPr lang="en-US" sz="1950" dirty="0"/>
              <a:t> x = 50 </a:t>
            </a:r>
            <a:r>
              <a:rPr lang="en-US" sz="1950" dirty="0" err="1"/>
              <a:t>trong</a:t>
            </a:r>
            <a:r>
              <a:rPr lang="en-US" sz="1950" dirty="0"/>
              <a:t> </a:t>
            </a:r>
            <a:r>
              <a:rPr lang="en-US" sz="1950" dirty="0" err="1"/>
              <a:t>danh</a:t>
            </a:r>
            <a:r>
              <a:rPr lang="en-US" sz="1950" dirty="0"/>
              <a:t> </a:t>
            </a:r>
            <a:r>
              <a:rPr lang="en-US" sz="1950" dirty="0" err="1"/>
              <a:t>sách</a:t>
            </a:r>
            <a:r>
              <a:rPr lang="en-US" sz="1950" dirty="0"/>
              <a:t>)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C2B02D3C-68C7-4C08-8A2E-49CD1E387E7F}"/>
              </a:ext>
            </a:extLst>
          </p:cNvPr>
          <p:cNvSpPr txBox="1">
            <a:spLocks/>
          </p:cNvSpPr>
          <p:nvPr/>
        </p:nvSpPr>
        <p:spPr>
          <a:xfrm>
            <a:off x="1676400" y="533400"/>
            <a:ext cx="74676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TÌM KIẾM</a:t>
            </a:r>
          </a:p>
          <a:p>
            <a:pPr algn="r">
              <a:defRPr/>
            </a:pPr>
            <a:r>
              <a:rPr lang="en-US" altLang="zh-TW" sz="4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TUẦN TỰ</a:t>
            </a:r>
            <a:endParaRPr lang="zh-TW" altLang="en-US" sz="4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77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57200"/>
            <a:ext cx="71628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  <a:defRPr/>
            </a:pPr>
            <a:r>
              <a:rPr lang="en-US" altLang="zh-TW" sz="4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– XẾP THỨ TỰ (SORT)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TW" sz="6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NỘI DUNG CHÍNH CỦA BÀI TOÁN</a:t>
            </a:r>
            <a:endParaRPr lang="zh-TW" altLang="en-US" sz="65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758325-3858-4169-B8DC-54439E36FCAA}"/>
              </a:ext>
            </a:extLst>
          </p:cNvPr>
          <p:cNvSpPr txBox="1">
            <a:spLocks/>
          </p:cNvSpPr>
          <p:nvPr/>
        </p:nvSpPr>
        <p:spPr>
          <a:xfrm>
            <a:off x="762000" y="1763333"/>
            <a:ext cx="7871346" cy="2351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indent="-73152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r>
              <a:rPr lang="en-US" sz="2800" dirty="0">
                <a:solidFill>
                  <a:srgbClr val="C00000"/>
                </a:solidFill>
              </a:rPr>
              <a:t>Ý </a:t>
            </a:r>
            <a:r>
              <a:rPr lang="en-US" sz="2800" dirty="0" err="1">
                <a:solidFill>
                  <a:srgbClr val="C00000"/>
                </a:solidFill>
              </a:rPr>
              <a:t>tưởng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giải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thuật</a:t>
            </a:r>
            <a:endParaRPr lang="en-US" sz="2800" baseline="-25000" dirty="0">
              <a:solidFill>
                <a:srgbClr val="C00000"/>
              </a:solidFill>
            </a:endParaRPr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r>
              <a:rPr lang="en-US" sz="2800" dirty="0" err="1">
                <a:solidFill>
                  <a:srgbClr val="C00000"/>
                </a:solidFill>
              </a:rPr>
              <a:t>Cài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đặt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chương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trình</a:t>
            </a:r>
            <a:endParaRPr lang="en-US" sz="2800" dirty="0">
              <a:solidFill>
                <a:srgbClr val="C00000"/>
              </a:solidFill>
            </a:endParaRPr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&amp;"/>
            </a:pPr>
            <a:r>
              <a:rPr lang="en-US" sz="2800" dirty="0" err="1">
                <a:solidFill>
                  <a:srgbClr val="C00000"/>
                </a:solidFill>
              </a:rPr>
              <a:t>Đánh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giá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độ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phức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tạp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của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giải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thuật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C2CC9F-B48D-4CDD-8352-CDF6D1EB8AB5}"/>
              </a:ext>
            </a:extLst>
          </p:cNvPr>
          <p:cNvSpPr txBox="1">
            <a:spLocks/>
          </p:cNvSpPr>
          <p:nvPr/>
        </p:nvSpPr>
        <p:spPr>
          <a:xfrm>
            <a:off x="540023" y="4114801"/>
            <a:ext cx="8315299" cy="1907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400" dirty="0"/>
              <a:t>Ta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7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: Selection Sort, Insertion Sort, Bubble Sort, Interchange Sort, Quick Sort, Heap Sort, Merge Sort</a:t>
            </a:r>
          </a:p>
        </p:txBody>
      </p:sp>
    </p:spTree>
    <p:extLst>
      <p:ext uri="{BB962C8B-B14F-4D97-AF65-F5344CB8AC3E}">
        <p14:creationId xmlns:p14="http://schemas.microsoft.com/office/powerpoint/2010/main" val="213379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38245" y="1436746"/>
            <a:ext cx="618856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000" b="1" dirty="0">
                <a:ln/>
                <a:solidFill>
                  <a:schemeClr val="accent4"/>
                </a:solidFill>
              </a:rPr>
              <a:t>THÍ DỤ 2: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D23106-EB04-4D73-B1DB-873BA119D608}"/>
              </a:ext>
            </a:extLst>
          </p:cNvPr>
          <p:cNvSpPr txBox="1">
            <a:spLocks/>
          </p:cNvSpPr>
          <p:nvPr/>
        </p:nvSpPr>
        <p:spPr>
          <a:xfrm>
            <a:off x="438244" y="2261811"/>
            <a:ext cx="8075210" cy="8943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 err="1"/>
              <a:t>Xét</a:t>
            </a:r>
            <a:r>
              <a:rPr lang="en-US" sz="1950" dirty="0"/>
              <a:t> </a:t>
            </a:r>
            <a:r>
              <a:rPr lang="en-US" sz="1950" dirty="0" err="1"/>
              <a:t>danh</a:t>
            </a:r>
            <a:r>
              <a:rPr lang="en-US" sz="1950" dirty="0"/>
              <a:t> </a:t>
            </a:r>
            <a:r>
              <a:rPr lang="en-US" sz="1950" dirty="0" err="1"/>
              <a:t>sách</a:t>
            </a:r>
            <a:r>
              <a:rPr lang="en-US" sz="1950" dirty="0"/>
              <a:t> </a:t>
            </a:r>
            <a:r>
              <a:rPr lang="en-US" sz="1950" dirty="0" err="1"/>
              <a:t>sau</a:t>
            </a:r>
            <a:r>
              <a:rPr lang="en-US" sz="1950" dirty="0"/>
              <a:t>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/>
              <a:t>Cho </a:t>
            </a:r>
            <a:r>
              <a:rPr lang="en-US" sz="1950" dirty="0" err="1"/>
              <a:t>danh</a:t>
            </a:r>
            <a:r>
              <a:rPr lang="en-US" sz="1950" dirty="0"/>
              <a:t> </a:t>
            </a:r>
            <a:r>
              <a:rPr lang="en-US" sz="1950" dirty="0" err="1"/>
              <a:t>sách</a:t>
            </a:r>
            <a:r>
              <a:rPr lang="en-US" sz="1950" dirty="0"/>
              <a:t> </a:t>
            </a:r>
            <a:r>
              <a:rPr lang="en-US" sz="1950" dirty="0" err="1"/>
              <a:t>đặc</a:t>
            </a:r>
            <a:r>
              <a:rPr lang="en-US" sz="1950" dirty="0"/>
              <a:t> a[] </a:t>
            </a:r>
            <a:r>
              <a:rPr lang="en-US" sz="1950" dirty="0" err="1"/>
              <a:t>như</a:t>
            </a:r>
            <a:r>
              <a:rPr lang="en-US" sz="1950" dirty="0"/>
              <a:t> </a:t>
            </a:r>
            <a:r>
              <a:rPr lang="en-US" sz="1950" dirty="0" err="1"/>
              <a:t>sau</a:t>
            </a:r>
            <a:r>
              <a:rPr lang="en-US" sz="1950" dirty="0"/>
              <a:t>: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SzPct val="130000"/>
              <a:buFont typeface="Wingdings" panose="05000000000000000000" pitchFamily="2" charset="2"/>
              <a:buChar char="§"/>
            </a:pPr>
            <a:endParaRPr lang="en-US" sz="19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E8B83B-C59D-4AD6-B7C8-812A85354DC7}"/>
              </a:ext>
            </a:extLst>
          </p:cNvPr>
          <p:cNvSpPr/>
          <p:nvPr/>
        </p:nvSpPr>
        <p:spPr>
          <a:xfrm>
            <a:off x="2728102" y="403808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CF345D-7579-4F66-9DF0-651FA1215DD2}"/>
              </a:ext>
            </a:extLst>
          </p:cNvPr>
          <p:cNvSpPr/>
          <p:nvPr/>
        </p:nvSpPr>
        <p:spPr>
          <a:xfrm>
            <a:off x="1909707" y="403808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68B3EB-9591-4ADC-A594-0C7D9981D13A}"/>
              </a:ext>
            </a:extLst>
          </p:cNvPr>
          <p:cNvSpPr/>
          <p:nvPr/>
        </p:nvSpPr>
        <p:spPr>
          <a:xfrm>
            <a:off x="3524575" y="4033388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5B9B6-1AF6-41BC-9510-00C3246CE5FB}"/>
              </a:ext>
            </a:extLst>
          </p:cNvPr>
          <p:cNvSpPr/>
          <p:nvPr/>
        </p:nvSpPr>
        <p:spPr>
          <a:xfrm>
            <a:off x="4377562" y="403564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0A8C6C-64BF-4C25-A0EE-17E23190775E}"/>
              </a:ext>
            </a:extLst>
          </p:cNvPr>
          <p:cNvSpPr/>
          <p:nvPr/>
        </p:nvSpPr>
        <p:spPr>
          <a:xfrm>
            <a:off x="5241284" y="4033388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48A465-839A-408B-8D44-9290CCDBFB9C}"/>
              </a:ext>
            </a:extLst>
          </p:cNvPr>
          <p:cNvSpPr/>
          <p:nvPr/>
        </p:nvSpPr>
        <p:spPr>
          <a:xfrm>
            <a:off x="6085739" y="4033388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26B39E-E5DA-4F85-840D-ED859A93D69B}"/>
              </a:ext>
            </a:extLst>
          </p:cNvPr>
          <p:cNvSpPr/>
          <p:nvPr/>
        </p:nvSpPr>
        <p:spPr>
          <a:xfrm>
            <a:off x="350443" y="3489679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Phần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tử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3CE14B-473C-47D2-B3D3-2EFC54868AB2}"/>
              </a:ext>
            </a:extLst>
          </p:cNvPr>
          <p:cNvSpPr/>
          <p:nvPr/>
        </p:nvSpPr>
        <p:spPr>
          <a:xfrm>
            <a:off x="390868" y="4050093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Vị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trí</a:t>
            </a:r>
            <a:r>
              <a:rPr lang="en-US" sz="2400" dirty="0">
                <a:solidFill>
                  <a:schemeClr val="tx1"/>
                </a:solidFill>
              </a:rPr>
              <a:t> i: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260F76-BF75-4A48-A44A-C6A2DB97E9AF}"/>
              </a:ext>
            </a:extLst>
          </p:cNvPr>
          <p:cNvSpPr/>
          <p:nvPr/>
        </p:nvSpPr>
        <p:spPr>
          <a:xfrm>
            <a:off x="2089570" y="3394668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F69C63-658C-4127-BCFA-C1DC5654EF61}"/>
              </a:ext>
            </a:extLst>
          </p:cNvPr>
          <p:cNvSpPr/>
          <p:nvPr/>
        </p:nvSpPr>
        <p:spPr>
          <a:xfrm>
            <a:off x="2896343" y="3394668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BFFC40-A9E8-492E-9E65-C759793E4FDD}"/>
              </a:ext>
            </a:extLst>
          </p:cNvPr>
          <p:cNvSpPr/>
          <p:nvPr/>
        </p:nvSpPr>
        <p:spPr>
          <a:xfrm>
            <a:off x="3753238" y="3399313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13524C-CB00-4A6C-AE9F-AE78BC62D388}"/>
              </a:ext>
            </a:extLst>
          </p:cNvPr>
          <p:cNvSpPr/>
          <p:nvPr/>
        </p:nvSpPr>
        <p:spPr>
          <a:xfrm>
            <a:off x="5432985" y="3398288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789C24-2C76-4791-A787-36FF0EB0A651}"/>
              </a:ext>
            </a:extLst>
          </p:cNvPr>
          <p:cNvSpPr/>
          <p:nvPr/>
        </p:nvSpPr>
        <p:spPr>
          <a:xfrm>
            <a:off x="6272271" y="3398288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FA3062-CCC8-45EA-ADE6-317D024FE3F0}"/>
              </a:ext>
            </a:extLst>
          </p:cNvPr>
          <p:cNvSpPr/>
          <p:nvPr/>
        </p:nvSpPr>
        <p:spPr>
          <a:xfrm>
            <a:off x="7178887" y="3396387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E5B1E6-E59B-484D-AA72-E195B46EEA14}"/>
              </a:ext>
            </a:extLst>
          </p:cNvPr>
          <p:cNvSpPr/>
          <p:nvPr/>
        </p:nvSpPr>
        <p:spPr>
          <a:xfrm>
            <a:off x="4576090" y="3398288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DB136D-3D39-41D1-9990-23F8FBDFAB01}"/>
              </a:ext>
            </a:extLst>
          </p:cNvPr>
          <p:cNvSpPr/>
          <p:nvPr/>
        </p:nvSpPr>
        <p:spPr>
          <a:xfrm>
            <a:off x="7008935" y="4033388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F27862-640A-4390-9632-3F62C53F258B}"/>
              </a:ext>
            </a:extLst>
          </p:cNvPr>
          <p:cNvSpPr/>
          <p:nvPr/>
        </p:nvSpPr>
        <p:spPr>
          <a:xfrm>
            <a:off x="8102084" y="3394668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F8188C-A17E-42D6-AD75-F8CDF3488B88}"/>
              </a:ext>
            </a:extLst>
          </p:cNvPr>
          <p:cNvSpPr/>
          <p:nvPr/>
        </p:nvSpPr>
        <p:spPr>
          <a:xfrm>
            <a:off x="7932132" y="403166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7201C5A-D461-42FB-AA4F-0C5E08CCEAA5}"/>
              </a:ext>
            </a:extLst>
          </p:cNvPr>
          <p:cNvSpPr txBox="1">
            <a:spLocks/>
          </p:cNvSpPr>
          <p:nvPr/>
        </p:nvSpPr>
        <p:spPr>
          <a:xfrm>
            <a:off x="521549" y="4784849"/>
            <a:ext cx="8075210" cy="8943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 err="1"/>
              <a:t>Yêu</a:t>
            </a:r>
            <a:r>
              <a:rPr lang="en-US" sz="1950" dirty="0"/>
              <a:t> </a:t>
            </a:r>
            <a:r>
              <a:rPr lang="en-US" sz="1950" dirty="0" err="1"/>
              <a:t>cầu</a:t>
            </a:r>
            <a:r>
              <a:rPr lang="en-US" sz="1950" dirty="0"/>
              <a:t>: </a:t>
            </a:r>
            <a:r>
              <a:rPr lang="en-US" sz="1950" dirty="0" err="1"/>
              <a:t>Tìm</a:t>
            </a:r>
            <a:r>
              <a:rPr lang="en-US" sz="1950" dirty="0"/>
              <a:t> </a:t>
            </a:r>
            <a:r>
              <a:rPr lang="en-US" sz="1950" dirty="0" err="1"/>
              <a:t>giá</a:t>
            </a:r>
            <a:r>
              <a:rPr lang="en-US" sz="1950" dirty="0"/>
              <a:t> </a:t>
            </a:r>
            <a:r>
              <a:rPr lang="en-US" sz="1950" dirty="0" err="1"/>
              <a:t>trị</a:t>
            </a:r>
            <a:r>
              <a:rPr lang="en-US" sz="1950" dirty="0"/>
              <a:t> x = 80 </a:t>
            </a:r>
            <a:r>
              <a:rPr lang="en-US" sz="1950" dirty="0" err="1"/>
              <a:t>trong</a:t>
            </a:r>
            <a:r>
              <a:rPr lang="en-US" sz="1950" dirty="0"/>
              <a:t> </a:t>
            </a:r>
            <a:r>
              <a:rPr lang="en-US" sz="1950" dirty="0" err="1"/>
              <a:t>danh</a:t>
            </a:r>
            <a:r>
              <a:rPr lang="en-US" sz="1950" dirty="0"/>
              <a:t> </a:t>
            </a:r>
            <a:r>
              <a:rPr lang="en-US" sz="1950" dirty="0" err="1"/>
              <a:t>sách</a:t>
            </a:r>
            <a:r>
              <a:rPr lang="en-US" sz="1950" dirty="0"/>
              <a:t>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62FA49-8AD8-43D8-A797-976DCEA2C0F3}"/>
              </a:ext>
            </a:extLst>
          </p:cNvPr>
          <p:cNvSpPr/>
          <p:nvPr/>
        </p:nvSpPr>
        <p:spPr>
          <a:xfrm>
            <a:off x="2728102" y="5838825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9EE1AB-127A-4FA6-99FF-32E9A40F0931}"/>
              </a:ext>
            </a:extLst>
          </p:cNvPr>
          <p:cNvSpPr/>
          <p:nvPr/>
        </p:nvSpPr>
        <p:spPr>
          <a:xfrm>
            <a:off x="1909707" y="5838825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DDF9CB-DA57-4C61-BCFB-4AE1D4751731}"/>
              </a:ext>
            </a:extLst>
          </p:cNvPr>
          <p:cNvSpPr/>
          <p:nvPr/>
        </p:nvSpPr>
        <p:spPr>
          <a:xfrm>
            <a:off x="3524575" y="5834133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ACF730-78E5-409B-9CDC-BF221935AA0E}"/>
              </a:ext>
            </a:extLst>
          </p:cNvPr>
          <p:cNvSpPr/>
          <p:nvPr/>
        </p:nvSpPr>
        <p:spPr>
          <a:xfrm>
            <a:off x="4377562" y="5836391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170FAC-2C4C-4D91-93D9-0029035AB10C}"/>
              </a:ext>
            </a:extLst>
          </p:cNvPr>
          <p:cNvSpPr/>
          <p:nvPr/>
        </p:nvSpPr>
        <p:spPr>
          <a:xfrm>
            <a:off x="5241284" y="5834133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9F51B7-9D08-4553-8A0B-E6DF77B5E13B}"/>
              </a:ext>
            </a:extLst>
          </p:cNvPr>
          <p:cNvSpPr/>
          <p:nvPr/>
        </p:nvSpPr>
        <p:spPr>
          <a:xfrm>
            <a:off x="6085739" y="5834133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77644A-FA10-4D82-8E62-8690CE1F7B0C}"/>
              </a:ext>
            </a:extLst>
          </p:cNvPr>
          <p:cNvSpPr/>
          <p:nvPr/>
        </p:nvSpPr>
        <p:spPr>
          <a:xfrm>
            <a:off x="2089570" y="533012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B31FDE-EE59-4797-9DA0-43CC229CD92E}"/>
              </a:ext>
            </a:extLst>
          </p:cNvPr>
          <p:cNvSpPr/>
          <p:nvPr/>
        </p:nvSpPr>
        <p:spPr>
          <a:xfrm>
            <a:off x="2896343" y="533012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3A2F43-2D59-4EE2-A2A8-3134322C54D1}"/>
              </a:ext>
            </a:extLst>
          </p:cNvPr>
          <p:cNvSpPr/>
          <p:nvPr/>
        </p:nvSpPr>
        <p:spPr>
          <a:xfrm>
            <a:off x="3753238" y="5334770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B4E3340-B036-4375-818A-50A45CCE471D}"/>
              </a:ext>
            </a:extLst>
          </p:cNvPr>
          <p:cNvSpPr/>
          <p:nvPr/>
        </p:nvSpPr>
        <p:spPr>
          <a:xfrm>
            <a:off x="5432985" y="533374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15E011-E9B7-41FD-AC97-975A2488AE0F}"/>
              </a:ext>
            </a:extLst>
          </p:cNvPr>
          <p:cNvSpPr/>
          <p:nvPr/>
        </p:nvSpPr>
        <p:spPr>
          <a:xfrm>
            <a:off x="6272271" y="533374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17470C0-74C4-47B3-9A51-2CEDC65DDC70}"/>
              </a:ext>
            </a:extLst>
          </p:cNvPr>
          <p:cNvSpPr/>
          <p:nvPr/>
        </p:nvSpPr>
        <p:spPr>
          <a:xfrm>
            <a:off x="7178887" y="533184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F6875C-1FFE-4CEE-93D8-6D47A2CF02A9}"/>
              </a:ext>
            </a:extLst>
          </p:cNvPr>
          <p:cNvSpPr/>
          <p:nvPr/>
        </p:nvSpPr>
        <p:spPr>
          <a:xfrm>
            <a:off x="4576090" y="533374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12DB61-461E-40E3-8C13-BFFC014218F7}"/>
              </a:ext>
            </a:extLst>
          </p:cNvPr>
          <p:cNvSpPr/>
          <p:nvPr/>
        </p:nvSpPr>
        <p:spPr>
          <a:xfrm>
            <a:off x="7008935" y="5834133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F3C908-1B30-465C-861F-315518523A16}"/>
              </a:ext>
            </a:extLst>
          </p:cNvPr>
          <p:cNvSpPr/>
          <p:nvPr/>
        </p:nvSpPr>
        <p:spPr>
          <a:xfrm>
            <a:off x="8102084" y="533012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570AC6-4EB8-4079-BF88-F0A6A1D5E319}"/>
              </a:ext>
            </a:extLst>
          </p:cNvPr>
          <p:cNvSpPr/>
          <p:nvPr/>
        </p:nvSpPr>
        <p:spPr>
          <a:xfrm>
            <a:off x="7932132" y="583241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9C996874-79F7-47E0-9B27-26C7B7B422CE}"/>
              </a:ext>
            </a:extLst>
          </p:cNvPr>
          <p:cNvSpPr txBox="1">
            <a:spLocks/>
          </p:cNvSpPr>
          <p:nvPr/>
        </p:nvSpPr>
        <p:spPr>
          <a:xfrm>
            <a:off x="1676400" y="533400"/>
            <a:ext cx="74676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TÌM KIẾM</a:t>
            </a:r>
          </a:p>
          <a:p>
            <a:pPr algn="r">
              <a:defRPr/>
            </a:pPr>
            <a:r>
              <a:rPr lang="en-US" altLang="zh-TW" sz="4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TUẦN TỰ</a:t>
            </a:r>
            <a:endParaRPr lang="zh-TW" altLang="en-US" sz="4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291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7201C5A-D461-42FB-AA4F-0C5E08CCEAA5}"/>
              </a:ext>
            </a:extLst>
          </p:cNvPr>
          <p:cNvSpPr txBox="1">
            <a:spLocks/>
          </p:cNvSpPr>
          <p:nvPr/>
        </p:nvSpPr>
        <p:spPr>
          <a:xfrm>
            <a:off x="534395" y="1458726"/>
            <a:ext cx="8075210" cy="50776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 err="1"/>
              <a:t>Đầu</a:t>
            </a:r>
            <a:r>
              <a:rPr lang="en-US" sz="1950" dirty="0"/>
              <a:t> </a:t>
            </a:r>
            <a:r>
              <a:rPr lang="en-US" sz="1950" dirty="0" err="1"/>
              <a:t>tiên</a:t>
            </a:r>
            <a:r>
              <a:rPr lang="en-US" sz="1950" dirty="0"/>
              <a:t> so </a:t>
            </a:r>
            <a:r>
              <a:rPr lang="en-US" sz="1950" dirty="0" err="1"/>
              <a:t>sánh</a:t>
            </a:r>
            <a:r>
              <a:rPr lang="en-US" sz="1950" dirty="0"/>
              <a:t> </a:t>
            </a:r>
            <a:r>
              <a:rPr lang="en-US" sz="1950" dirty="0" err="1"/>
              <a:t>giá</a:t>
            </a:r>
            <a:r>
              <a:rPr lang="en-US" sz="1950" dirty="0"/>
              <a:t> </a:t>
            </a:r>
            <a:r>
              <a:rPr lang="en-US" sz="1950" dirty="0" err="1"/>
              <a:t>trị</a:t>
            </a:r>
            <a:r>
              <a:rPr lang="en-US" sz="1950" dirty="0"/>
              <a:t> x </a:t>
            </a:r>
            <a:r>
              <a:rPr lang="en-US" sz="1950" dirty="0" err="1"/>
              <a:t>với</a:t>
            </a:r>
            <a:r>
              <a:rPr lang="en-US" sz="1950" dirty="0"/>
              <a:t> a[</a:t>
            </a:r>
            <a:r>
              <a:rPr lang="en-US" sz="1950" dirty="0" err="1"/>
              <a:t>i</a:t>
            </a:r>
            <a:r>
              <a:rPr lang="en-US" sz="1950" dirty="0"/>
              <a:t>] (</a:t>
            </a:r>
            <a:r>
              <a:rPr lang="en-US" sz="1950" dirty="0" err="1"/>
              <a:t>với</a:t>
            </a:r>
            <a:r>
              <a:rPr lang="en-US" sz="1950" dirty="0"/>
              <a:t> </a:t>
            </a:r>
            <a:r>
              <a:rPr lang="en-US" sz="1950" dirty="0" err="1"/>
              <a:t>i</a:t>
            </a:r>
            <a:r>
              <a:rPr lang="en-US" sz="1950" dirty="0"/>
              <a:t>=0)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15CD41-0B2A-41CD-9318-32FE9C8812EC}"/>
              </a:ext>
            </a:extLst>
          </p:cNvPr>
          <p:cNvSpPr/>
          <p:nvPr/>
        </p:nvSpPr>
        <p:spPr>
          <a:xfrm>
            <a:off x="1968823" y="261631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AB7CFB-CDC0-4CF0-A5E1-A6A83E68D5E6}"/>
              </a:ext>
            </a:extLst>
          </p:cNvPr>
          <p:cNvSpPr/>
          <p:nvPr/>
        </p:nvSpPr>
        <p:spPr>
          <a:xfrm>
            <a:off x="1150428" y="261631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D0C76C-464B-4AD7-8646-22B05B90C680}"/>
              </a:ext>
            </a:extLst>
          </p:cNvPr>
          <p:cNvSpPr/>
          <p:nvPr/>
        </p:nvSpPr>
        <p:spPr>
          <a:xfrm>
            <a:off x="2765296" y="261162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2E4F3D-55DE-4E75-A37F-94EE3E142DDB}"/>
              </a:ext>
            </a:extLst>
          </p:cNvPr>
          <p:cNvSpPr/>
          <p:nvPr/>
        </p:nvSpPr>
        <p:spPr>
          <a:xfrm>
            <a:off x="3618283" y="261388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A585DB-712C-41C3-82FE-2B2621D5353E}"/>
              </a:ext>
            </a:extLst>
          </p:cNvPr>
          <p:cNvSpPr/>
          <p:nvPr/>
        </p:nvSpPr>
        <p:spPr>
          <a:xfrm>
            <a:off x="4482005" y="261162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AC3DCE-EC9A-4CBC-875E-00FAC06F1660}"/>
              </a:ext>
            </a:extLst>
          </p:cNvPr>
          <p:cNvSpPr/>
          <p:nvPr/>
        </p:nvSpPr>
        <p:spPr>
          <a:xfrm>
            <a:off x="5326460" y="261162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FFEB41-BCB5-42E2-9768-4C5A8AB0F56B}"/>
              </a:ext>
            </a:extLst>
          </p:cNvPr>
          <p:cNvSpPr/>
          <p:nvPr/>
        </p:nvSpPr>
        <p:spPr>
          <a:xfrm>
            <a:off x="1330291" y="210761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D8D9E2-134C-4F55-A583-CCD1FCA35943}"/>
              </a:ext>
            </a:extLst>
          </p:cNvPr>
          <p:cNvSpPr/>
          <p:nvPr/>
        </p:nvSpPr>
        <p:spPr>
          <a:xfrm>
            <a:off x="2137064" y="210761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6B42D4-E889-4C4C-AC0C-CEFD60CEE629}"/>
              </a:ext>
            </a:extLst>
          </p:cNvPr>
          <p:cNvSpPr/>
          <p:nvPr/>
        </p:nvSpPr>
        <p:spPr>
          <a:xfrm>
            <a:off x="2993959" y="2112261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120590-11C8-4A37-83D5-C4F3F035B364}"/>
              </a:ext>
            </a:extLst>
          </p:cNvPr>
          <p:cNvSpPr/>
          <p:nvPr/>
        </p:nvSpPr>
        <p:spPr>
          <a:xfrm>
            <a:off x="4673706" y="211123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FBFF6C-9281-4C9B-BD73-F75C391ECD16}"/>
              </a:ext>
            </a:extLst>
          </p:cNvPr>
          <p:cNvSpPr/>
          <p:nvPr/>
        </p:nvSpPr>
        <p:spPr>
          <a:xfrm>
            <a:off x="5512992" y="211123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82BAF0-51DF-4310-8C1C-4A2BB8FC29E6}"/>
              </a:ext>
            </a:extLst>
          </p:cNvPr>
          <p:cNvSpPr/>
          <p:nvPr/>
        </p:nvSpPr>
        <p:spPr>
          <a:xfrm>
            <a:off x="6419608" y="210933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78362A-C676-471B-AD9B-A6551A428B81}"/>
              </a:ext>
            </a:extLst>
          </p:cNvPr>
          <p:cNvSpPr/>
          <p:nvPr/>
        </p:nvSpPr>
        <p:spPr>
          <a:xfrm>
            <a:off x="3816811" y="211123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DDC588B-CA4F-45B8-9874-83156A76CD9F}"/>
              </a:ext>
            </a:extLst>
          </p:cNvPr>
          <p:cNvSpPr/>
          <p:nvPr/>
        </p:nvSpPr>
        <p:spPr>
          <a:xfrm>
            <a:off x="6249656" y="261162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963836-7476-4357-B3FD-0CB64F0A57C2}"/>
              </a:ext>
            </a:extLst>
          </p:cNvPr>
          <p:cNvSpPr/>
          <p:nvPr/>
        </p:nvSpPr>
        <p:spPr>
          <a:xfrm>
            <a:off x="7342805" y="210761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59CE61-E3FF-4DC1-B2BB-5F13A06FBA64}"/>
              </a:ext>
            </a:extLst>
          </p:cNvPr>
          <p:cNvSpPr/>
          <p:nvPr/>
        </p:nvSpPr>
        <p:spPr>
          <a:xfrm>
            <a:off x="7172853" y="2609905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" name="Callout: Up Arrow 2">
            <a:extLst>
              <a:ext uri="{FF2B5EF4-FFF2-40B4-BE49-F238E27FC236}">
                <a16:creationId xmlns:a16="http://schemas.microsoft.com/office/drawing/2014/main" id="{C5F70560-7353-413C-9E88-94541CF2D876}"/>
              </a:ext>
            </a:extLst>
          </p:cNvPr>
          <p:cNvSpPr/>
          <p:nvPr/>
        </p:nvSpPr>
        <p:spPr>
          <a:xfrm>
            <a:off x="1150428" y="2884708"/>
            <a:ext cx="844455" cy="704709"/>
          </a:xfrm>
          <a:prstGeom prst="upArrowCallout">
            <a:avLst>
              <a:gd name="adj1" fmla="val 28226"/>
              <a:gd name="adj2" fmla="val 25000"/>
              <a:gd name="adj3" fmla="val 25000"/>
              <a:gd name="adj4" fmla="val 569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= 80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029D07C1-8C08-4686-BA35-20D36D80CE79}"/>
              </a:ext>
            </a:extLst>
          </p:cNvPr>
          <p:cNvSpPr txBox="1">
            <a:spLocks/>
          </p:cNvSpPr>
          <p:nvPr/>
        </p:nvSpPr>
        <p:spPr>
          <a:xfrm>
            <a:off x="533295" y="3616492"/>
            <a:ext cx="7009402" cy="50776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/>
              <a:t>a[</a:t>
            </a:r>
            <a:r>
              <a:rPr lang="en-US" sz="1950" dirty="0" err="1"/>
              <a:t>i</a:t>
            </a:r>
            <a:r>
              <a:rPr lang="en-US" sz="1950" dirty="0"/>
              <a:t>] !=x (</a:t>
            </a:r>
            <a:r>
              <a:rPr lang="en-US" sz="1950" dirty="0" err="1"/>
              <a:t>với</a:t>
            </a:r>
            <a:r>
              <a:rPr lang="en-US" sz="1950" dirty="0"/>
              <a:t> </a:t>
            </a:r>
            <a:r>
              <a:rPr lang="en-US" sz="1950" dirty="0" err="1"/>
              <a:t>i</a:t>
            </a:r>
            <a:r>
              <a:rPr lang="en-US" sz="1950" dirty="0"/>
              <a:t> = 0). </a:t>
            </a:r>
            <a:r>
              <a:rPr lang="en-US" sz="1950" dirty="0" err="1"/>
              <a:t>Tăng</a:t>
            </a:r>
            <a:r>
              <a:rPr lang="en-US" sz="1950" dirty="0"/>
              <a:t> </a:t>
            </a:r>
            <a:r>
              <a:rPr lang="en-US" sz="1950" dirty="0" err="1"/>
              <a:t>i</a:t>
            </a:r>
            <a:r>
              <a:rPr lang="en-US" sz="1950" dirty="0"/>
              <a:t> </a:t>
            </a:r>
            <a:r>
              <a:rPr lang="en-US" sz="1950" dirty="0" err="1"/>
              <a:t>lên</a:t>
            </a:r>
            <a:r>
              <a:rPr lang="en-US" sz="1950" dirty="0"/>
              <a:t> </a:t>
            </a:r>
            <a:r>
              <a:rPr lang="en-US" sz="1950" dirty="0" err="1"/>
              <a:t>một</a:t>
            </a:r>
            <a:r>
              <a:rPr lang="en-US" sz="1950" dirty="0"/>
              <a:t> </a:t>
            </a:r>
            <a:r>
              <a:rPr lang="en-US" sz="1950" dirty="0" err="1"/>
              <a:t>giá</a:t>
            </a:r>
            <a:r>
              <a:rPr lang="en-US" sz="1950" dirty="0"/>
              <a:t> </a:t>
            </a:r>
            <a:r>
              <a:rPr lang="en-US" sz="1950" dirty="0" err="1"/>
              <a:t>trị</a:t>
            </a:r>
            <a:r>
              <a:rPr lang="en-US" sz="1950" dirty="0"/>
              <a:t>, so </a:t>
            </a:r>
            <a:r>
              <a:rPr lang="en-US" sz="1950" dirty="0" err="1"/>
              <a:t>sánh</a:t>
            </a:r>
            <a:r>
              <a:rPr lang="en-US" sz="1950" dirty="0"/>
              <a:t> a[1] </a:t>
            </a:r>
            <a:r>
              <a:rPr lang="en-US" sz="1950" dirty="0" err="1"/>
              <a:t>với</a:t>
            </a:r>
            <a:r>
              <a:rPr lang="en-US" sz="1950" dirty="0"/>
              <a:t> x</a:t>
            </a:r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645A897C-880A-4881-AB9C-074A71805443}"/>
              </a:ext>
            </a:extLst>
          </p:cNvPr>
          <p:cNvSpPr txBox="1">
            <a:spLocks/>
          </p:cNvSpPr>
          <p:nvPr/>
        </p:nvSpPr>
        <p:spPr>
          <a:xfrm>
            <a:off x="559447" y="4213493"/>
            <a:ext cx="7719139" cy="18063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 err="1"/>
              <a:t>Lặp</a:t>
            </a:r>
            <a:r>
              <a:rPr lang="en-US" sz="1950" dirty="0"/>
              <a:t> </a:t>
            </a:r>
            <a:r>
              <a:rPr lang="en-US" sz="1950" dirty="0" err="1"/>
              <a:t>lại</a:t>
            </a:r>
            <a:r>
              <a:rPr lang="en-US" sz="1950" dirty="0"/>
              <a:t> t</a:t>
            </a:r>
            <a:r>
              <a:rPr lang="vi-VN" sz="1950" dirty="0"/>
              <a:t>ư</a:t>
            </a:r>
            <a:r>
              <a:rPr lang="en-US" sz="1950" dirty="0" err="1"/>
              <a:t>ơng</a:t>
            </a:r>
            <a:r>
              <a:rPr lang="en-US" sz="1950" dirty="0"/>
              <a:t> </a:t>
            </a:r>
            <a:r>
              <a:rPr lang="en-US" sz="1950" dirty="0" err="1"/>
              <a:t>tự</a:t>
            </a:r>
            <a:r>
              <a:rPr lang="en-US" sz="1950" dirty="0"/>
              <a:t> </a:t>
            </a:r>
            <a:r>
              <a:rPr lang="en-US" sz="1950" dirty="0" err="1"/>
              <a:t>như</a:t>
            </a:r>
            <a:r>
              <a:rPr lang="en-US" sz="1950" dirty="0"/>
              <a:t> </a:t>
            </a:r>
            <a:r>
              <a:rPr lang="en-US" sz="1950" dirty="0" err="1"/>
              <a:t>trên</a:t>
            </a:r>
            <a:r>
              <a:rPr lang="en-US" sz="1950" dirty="0"/>
              <a:t> </a:t>
            </a:r>
            <a:r>
              <a:rPr lang="en-US" sz="1950" dirty="0" err="1"/>
              <a:t>cho</a:t>
            </a:r>
            <a:r>
              <a:rPr lang="en-US" sz="1950" dirty="0"/>
              <a:t> tr</a:t>
            </a:r>
            <a:r>
              <a:rPr lang="vi-VN" sz="1950" dirty="0"/>
              <a:t>ư</a:t>
            </a:r>
            <a:r>
              <a:rPr lang="en-US" sz="1950" dirty="0" err="1"/>
              <a:t>ờng</a:t>
            </a:r>
            <a:r>
              <a:rPr lang="en-US" sz="1950" dirty="0"/>
              <a:t> </a:t>
            </a:r>
            <a:r>
              <a:rPr lang="en-US" sz="1950" dirty="0" err="1"/>
              <a:t>hợp</a:t>
            </a:r>
            <a:r>
              <a:rPr lang="en-US" sz="1950" dirty="0"/>
              <a:t> </a:t>
            </a:r>
            <a:r>
              <a:rPr lang="en-US" sz="1950" dirty="0" err="1"/>
              <a:t>i</a:t>
            </a:r>
            <a:r>
              <a:rPr lang="en-US" sz="1950" dirty="0"/>
              <a:t> = 1, 2, 3, 4, 5, 6, 7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 err="1"/>
              <a:t>Khi</a:t>
            </a:r>
            <a:r>
              <a:rPr lang="en-US" sz="1950" dirty="0"/>
              <a:t> </a:t>
            </a:r>
            <a:r>
              <a:rPr lang="en-US" sz="1950" dirty="0" err="1"/>
              <a:t>i</a:t>
            </a:r>
            <a:r>
              <a:rPr lang="en-US" sz="1950" dirty="0"/>
              <a:t> = 7, </a:t>
            </a:r>
            <a:r>
              <a:rPr lang="en-US" sz="1950" dirty="0" err="1"/>
              <a:t>mà</a:t>
            </a:r>
            <a:r>
              <a:rPr lang="en-US" sz="1950" dirty="0"/>
              <a:t> a[</a:t>
            </a:r>
            <a:r>
              <a:rPr lang="en-US" sz="1950" dirty="0" err="1"/>
              <a:t>i</a:t>
            </a:r>
            <a:r>
              <a:rPr lang="en-US" sz="1950" dirty="0"/>
              <a:t>] </a:t>
            </a:r>
            <a:r>
              <a:rPr lang="en-US" sz="1950" dirty="0" err="1"/>
              <a:t>vẫn</a:t>
            </a:r>
            <a:r>
              <a:rPr lang="en-US" sz="1950" dirty="0"/>
              <a:t> </a:t>
            </a:r>
            <a:r>
              <a:rPr lang="en-US" sz="1950" dirty="0" err="1"/>
              <a:t>khác</a:t>
            </a:r>
            <a:r>
              <a:rPr lang="en-US" sz="1950" dirty="0"/>
              <a:t> x. </a:t>
            </a:r>
            <a:r>
              <a:rPr lang="en-US" sz="1950" dirty="0" err="1"/>
              <a:t>khi</a:t>
            </a:r>
            <a:r>
              <a:rPr lang="en-US" sz="1950" dirty="0"/>
              <a:t> </a:t>
            </a:r>
            <a:r>
              <a:rPr lang="en-US" sz="1950" dirty="0" err="1"/>
              <a:t>đó</a:t>
            </a:r>
            <a:r>
              <a:rPr lang="en-US" sz="1950" dirty="0"/>
              <a:t> tang I </a:t>
            </a:r>
            <a:r>
              <a:rPr lang="en-US" sz="1950" dirty="0" err="1"/>
              <a:t>lên</a:t>
            </a:r>
            <a:r>
              <a:rPr lang="en-US" sz="1950" dirty="0"/>
              <a:t> 1 </a:t>
            </a:r>
            <a:r>
              <a:rPr lang="en-US" sz="1950" dirty="0" err="1"/>
              <a:t>giá</a:t>
            </a:r>
            <a:r>
              <a:rPr lang="en-US" sz="1950" dirty="0"/>
              <a:t> </a:t>
            </a:r>
            <a:r>
              <a:rPr lang="en-US" sz="1950" dirty="0" err="1"/>
              <a:t>trị</a:t>
            </a:r>
            <a:r>
              <a:rPr lang="en-US" sz="1950" dirty="0"/>
              <a:t> (</a:t>
            </a:r>
            <a:r>
              <a:rPr lang="en-US" sz="1950" dirty="0" err="1"/>
              <a:t>i</a:t>
            </a:r>
            <a:r>
              <a:rPr lang="en-US" sz="1950" dirty="0"/>
              <a:t> = 8, </a:t>
            </a:r>
            <a:r>
              <a:rPr lang="en-US" sz="1950" dirty="0" err="1"/>
              <a:t>i</a:t>
            </a:r>
            <a:r>
              <a:rPr lang="en-US" sz="1950" dirty="0"/>
              <a:t> = n), </a:t>
            </a:r>
            <a:r>
              <a:rPr lang="en-US" sz="1950" dirty="0" err="1"/>
              <a:t>kết</a:t>
            </a:r>
            <a:r>
              <a:rPr lang="en-US" sz="1950" dirty="0"/>
              <a:t> </a:t>
            </a:r>
            <a:r>
              <a:rPr lang="en-US" sz="1950" dirty="0" err="1"/>
              <a:t>thúc</a:t>
            </a:r>
            <a:r>
              <a:rPr lang="en-US" sz="1950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>
                <a:solidFill>
                  <a:srgbClr val="FF0000"/>
                </a:solidFill>
              </a:rPr>
              <a:t>Tim </a:t>
            </a:r>
            <a:r>
              <a:rPr lang="en-US" sz="1950" dirty="0" err="1">
                <a:solidFill>
                  <a:srgbClr val="FF0000"/>
                </a:solidFill>
              </a:rPr>
              <a:t>không</a:t>
            </a:r>
            <a:r>
              <a:rPr lang="en-US" sz="1950" dirty="0">
                <a:solidFill>
                  <a:srgbClr val="FF0000"/>
                </a:solidFill>
              </a:rPr>
              <a:t> </a:t>
            </a:r>
            <a:r>
              <a:rPr lang="en-US" sz="1950" dirty="0" err="1">
                <a:solidFill>
                  <a:srgbClr val="FF0000"/>
                </a:solidFill>
              </a:rPr>
              <a:t>thấy</a:t>
            </a:r>
            <a:r>
              <a:rPr lang="en-US" sz="1950" dirty="0">
                <a:solidFill>
                  <a:srgbClr val="FF0000"/>
                </a:solidFill>
              </a:rPr>
              <a:t>, return </a:t>
            </a:r>
            <a:r>
              <a:rPr lang="en-US" sz="1950" dirty="0" err="1">
                <a:solidFill>
                  <a:srgbClr val="FF0000"/>
                </a:solidFill>
              </a:rPr>
              <a:t>giá</a:t>
            </a:r>
            <a:r>
              <a:rPr lang="en-US" sz="1950" dirty="0">
                <a:solidFill>
                  <a:srgbClr val="FF0000"/>
                </a:solidFill>
              </a:rPr>
              <a:t> </a:t>
            </a:r>
            <a:r>
              <a:rPr lang="en-US" sz="1950" dirty="0" err="1">
                <a:solidFill>
                  <a:srgbClr val="FF0000"/>
                </a:solidFill>
              </a:rPr>
              <a:t>trị</a:t>
            </a:r>
            <a:r>
              <a:rPr lang="en-US" sz="1950" dirty="0">
                <a:solidFill>
                  <a:srgbClr val="FF0000"/>
                </a:solidFill>
              </a:rPr>
              <a:t> -1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4D1941B-970F-4E9E-BA1F-55354E839967}"/>
              </a:ext>
            </a:extLst>
          </p:cNvPr>
          <p:cNvSpPr txBox="1">
            <a:spLocks/>
          </p:cNvSpPr>
          <p:nvPr/>
        </p:nvSpPr>
        <p:spPr>
          <a:xfrm>
            <a:off x="1676400" y="533400"/>
            <a:ext cx="74676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TÌM KIẾM</a:t>
            </a:r>
          </a:p>
          <a:p>
            <a:pPr algn="r">
              <a:defRPr/>
            </a:pPr>
            <a:r>
              <a:rPr lang="en-US" altLang="zh-TW" sz="4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TUẦN TỰ</a:t>
            </a:r>
            <a:endParaRPr lang="zh-TW" altLang="en-US" sz="4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146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30487"/>
            <a:ext cx="8960370" cy="99417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CH</a:t>
            </a:r>
            <a:r>
              <a:rPr lang="vi-VN" b="1" dirty="0">
                <a:ln/>
                <a:solidFill>
                  <a:schemeClr val="accent4"/>
                </a:solidFill>
              </a:rPr>
              <a:t>Ư</a:t>
            </a:r>
            <a:r>
              <a:rPr lang="en-US" b="1" dirty="0">
                <a:ln/>
                <a:solidFill>
                  <a:schemeClr val="accent4"/>
                </a:solidFill>
              </a:rPr>
              <a:t>ƠNG TRÌNH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112" y="2731042"/>
            <a:ext cx="8413602" cy="30601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100" dirty="0">
                <a:solidFill>
                  <a:srgbClr val="00B0F0"/>
                </a:solidFill>
              </a:rPr>
              <a:t>int </a:t>
            </a:r>
            <a:r>
              <a:rPr lang="en-US" sz="2100" dirty="0">
                <a:solidFill>
                  <a:srgbClr val="C00000"/>
                </a:solidFill>
              </a:rPr>
              <a:t>Search</a:t>
            </a:r>
            <a:r>
              <a:rPr lang="en-US" sz="2100" dirty="0">
                <a:solidFill>
                  <a:srgbClr val="00B0F0"/>
                </a:solidFill>
              </a:rPr>
              <a:t>(int </a:t>
            </a:r>
            <a:r>
              <a:rPr lang="en-US" sz="2100" dirty="0">
                <a:solidFill>
                  <a:schemeClr val="tx1"/>
                </a:solidFill>
              </a:rPr>
              <a:t>a[]</a:t>
            </a:r>
            <a:r>
              <a:rPr lang="en-US" sz="2100" dirty="0">
                <a:solidFill>
                  <a:srgbClr val="00B0F0"/>
                </a:solidFill>
              </a:rPr>
              <a:t>, int </a:t>
            </a:r>
            <a:r>
              <a:rPr lang="en-US" sz="2100" dirty="0">
                <a:solidFill>
                  <a:schemeClr val="tx1"/>
                </a:solidFill>
              </a:rPr>
              <a:t>n</a:t>
            </a:r>
            <a:r>
              <a:rPr lang="en-US" sz="2100" dirty="0">
                <a:solidFill>
                  <a:srgbClr val="00B0F0"/>
                </a:solidFill>
              </a:rPr>
              <a:t>, int </a:t>
            </a:r>
            <a:r>
              <a:rPr lang="en-US" sz="2100" dirty="0">
                <a:solidFill>
                  <a:schemeClr val="tx1"/>
                </a:solidFill>
              </a:rPr>
              <a:t>X</a:t>
            </a:r>
            <a:r>
              <a:rPr lang="en-US" sz="2100" dirty="0">
                <a:solidFill>
                  <a:srgbClr val="00B0F0"/>
                </a:solidFill>
              </a:rPr>
              <a:t>)</a:t>
            </a:r>
          </a:p>
          <a:p>
            <a:r>
              <a:rPr lang="en-US" sz="2100" dirty="0">
                <a:solidFill>
                  <a:schemeClr val="tx1"/>
                </a:solidFill>
              </a:rPr>
              <a:t>{</a:t>
            </a:r>
          </a:p>
          <a:p>
            <a:r>
              <a:rPr lang="en-US" sz="2100" dirty="0">
                <a:solidFill>
                  <a:schemeClr val="tx1"/>
                </a:solidFill>
              </a:rPr>
              <a:t>	</a:t>
            </a:r>
            <a:r>
              <a:rPr lang="en-US" sz="2100" dirty="0">
                <a:solidFill>
                  <a:srgbClr val="00B0F0"/>
                </a:solidFill>
              </a:rPr>
              <a:t>int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=0;</a:t>
            </a:r>
          </a:p>
          <a:p>
            <a:r>
              <a:rPr lang="en-US" sz="2100" dirty="0">
                <a:solidFill>
                  <a:schemeClr val="tx1"/>
                </a:solidFill>
              </a:rPr>
              <a:t>	</a:t>
            </a:r>
            <a:r>
              <a:rPr lang="en-US" sz="2100" dirty="0">
                <a:solidFill>
                  <a:srgbClr val="00B0F0"/>
                </a:solidFill>
              </a:rPr>
              <a:t>while</a:t>
            </a:r>
            <a:r>
              <a:rPr lang="en-US" sz="2100" dirty="0">
                <a:solidFill>
                  <a:schemeClr val="tx1"/>
                </a:solidFill>
              </a:rPr>
              <a:t>(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&lt;n &amp;&amp; a[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]!=X)</a:t>
            </a:r>
          </a:p>
          <a:p>
            <a:r>
              <a:rPr lang="en-US" sz="2100" dirty="0">
                <a:solidFill>
                  <a:schemeClr val="tx1"/>
                </a:solidFill>
              </a:rPr>
              <a:t>		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++;</a:t>
            </a:r>
          </a:p>
          <a:p>
            <a:r>
              <a:rPr lang="en-US" sz="2100" dirty="0">
                <a:solidFill>
                  <a:schemeClr val="tx1"/>
                </a:solidFill>
              </a:rPr>
              <a:t>	if(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 &lt; n)</a:t>
            </a:r>
          </a:p>
          <a:p>
            <a:r>
              <a:rPr lang="en-US" sz="2100" dirty="0">
                <a:solidFill>
                  <a:schemeClr val="tx1"/>
                </a:solidFill>
              </a:rPr>
              <a:t>		</a:t>
            </a:r>
            <a:r>
              <a:rPr lang="en-US" sz="2100" dirty="0">
                <a:solidFill>
                  <a:srgbClr val="00B0F0"/>
                </a:solidFill>
              </a:rPr>
              <a:t>return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rgbClr val="C00000"/>
                </a:solidFill>
              </a:rPr>
              <a:t>// x </a:t>
            </a:r>
            <a:r>
              <a:rPr lang="en-US" i="1" dirty="0" err="1">
                <a:solidFill>
                  <a:srgbClr val="C00000"/>
                </a:solidFill>
              </a:rPr>
              <a:t>trong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danh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sách</a:t>
            </a:r>
            <a:r>
              <a:rPr lang="en-US" i="1" dirty="0">
                <a:solidFill>
                  <a:srgbClr val="C00000"/>
                </a:solidFill>
              </a:rPr>
              <a:t> a, </a:t>
            </a:r>
            <a:r>
              <a:rPr lang="en-US" i="1" dirty="0" err="1">
                <a:solidFill>
                  <a:srgbClr val="C00000"/>
                </a:solidFill>
              </a:rPr>
              <a:t>và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nằm</a:t>
            </a:r>
            <a:r>
              <a:rPr lang="en-US" i="1" dirty="0">
                <a:solidFill>
                  <a:srgbClr val="C00000"/>
                </a:solidFill>
              </a:rPr>
              <a:t> ở </a:t>
            </a:r>
            <a:r>
              <a:rPr lang="en-US" i="1" dirty="0" err="1">
                <a:solidFill>
                  <a:srgbClr val="C00000"/>
                </a:solidFill>
              </a:rPr>
              <a:t>vị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trí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i</a:t>
            </a:r>
            <a:endParaRPr lang="en-US" sz="2100" dirty="0">
              <a:solidFill>
                <a:schemeClr val="tx1"/>
              </a:solidFill>
            </a:endParaRPr>
          </a:p>
          <a:p>
            <a:r>
              <a:rPr lang="en-US" sz="2100" dirty="0">
                <a:solidFill>
                  <a:schemeClr val="tx1"/>
                </a:solidFill>
              </a:rPr>
              <a:t>	</a:t>
            </a:r>
            <a:r>
              <a:rPr lang="en-US" sz="2100" dirty="0">
                <a:solidFill>
                  <a:srgbClr val="00B0F0"/>
                </a:solidFill>
              </a:rPr>
              <a:t>return</a:t>
            </a:r>
            <a:r>
              <a:rPr lang="en-US" sz="2100" dirty="0">
                <a:solidFill>
                  <a:schemeClr val="tx1"/>
                </a:solidFill>
              </a:rPr>
              <a:t> -1; </a:t>
            </a:r>
            <a:r>
              <a:rPr lang="en-US" i="1" dirty="0">
                <a:solidFill>
                  <a:srgbClr val="C00000"/>
                </a:solidFill>
              </a:rPr>
              <a:t>// </a:t>
            </a:r>
            <a:r>
              <a:rPr lang="en-US" i="1" dirty="0" err="1">
                <a:solidFill>
                  <a:srgbClr val="C00000"/>
                </a:solidFill>
              </a:rPr>
              <a:t>không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tìm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thấy</a:t>
            </a:r>
            <a:r>
              <a:rPr lang="en-US" i="1" dirty="0">
                <a:solidFill>
                  <a:srgbClr val="C00000"/>
                </a:solidFill>
              </a:rPr>
              <a:t> x </a:t>
            </a:r>
            <a:r>
              <a:rPr lang="en-US" i="1" dirty="0" err="1">
                <a:solidFill>
                  <a:srgbClr val="C00000"/>
                </a:solidFill>
              </a:rPr>
              <a:t>trong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danh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sách</a:t>
            </a:r>
            <a:r>
              <a:rPr lang="en-US" i="1" dirty="0">
                <a:solidFill>
                  <a:srgbClr val="C00000"/>
                </a:solidFill>
              </a:rPr>
              <a:t> a;</a:t>
            </a:r>
            <a:endParaRPr lang="en-US" sz="2100" i="1" dirty="0">
              <a:solidFill>
                <a:srgbClr val="C00000"/>
              </a:solidFill>
            </a:endParaRPr>
          </a:p>
          <a:p>
            <a:r>
              <a:rPr lang="en-US" sz="21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92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AE8340-ACE9-4473-855F-8672C5C500AB}"/>
              </a:ext>
            </a:extLst>
          </p:cNvPr>
          <p:cNvSpPr txBox="1">
            <a:spLocks/>
          </p:cNvSpPr>
          <p:nvPr/>
        </p:nvSpPr>
        <p:spPr>
          <a:xfrm>
            <a:off x="1676400" y="533400"/>
            <a:ext cx="74676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TÌM KIẾM</a:t>
            </a:r>
          </a:p>
          <a:p>
            <a:pPr algn="r">
              <a:defRPr/>
            </a:pPr>
            <a:r>
              <a:rPr lang="en-US" altLang="zh-TW" sz="4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TUẦN TỰ</a:t>
            </a:r>
            <a:endParaRPr lang="zh-TW" altLang="en-US" sz="4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630" y="1676400"/>
            <a:ext cx="8960370" cy="994172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err="1">
                <a:ln/>
                <a:solidFill>
                  <a:schemeClr val="accent4"/>
                </a:solidFill>
              </a:rPr>
              <a:t>Độ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phức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tạp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của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phương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pháp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br>
              <a:rPr lang="en-US" b="1" dirty="0">
                <a:ln/>
                <a:solidFill>
                  <a:schemeClr val="accent4"/>
                </a:solidFill>
              </a:rPr>
            </a:br>
            <a:r>
              <a:rPr lang="en-US" b="1" dirty="0" err="1">
                <a:ln/>
                <a:solidFill>
                  <a:schemeClr val="accent4"/>
                </a:solidFill>
              </a:rPr>
              <a:t>tìm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tuần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tự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4">
                <a:extLst>
                  <a:ext uri="{FF2B5EF4-FFF2-40B4-BE49-F238E27FC236}">
                    <a16:creationId xmlns:a16="http://schemas.microsoft.com/office/drawing/2014/main" id="{322F81F8-513F-4471-BDD5-981F5E17EAF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93141000"/>
                  </p:ext>
                </p:extLst>
              </p:nvPr>
            </p:nvGraphicFramePr>
            <p:xfrm>
              <a:off x="1080020" y="2768546"/>
              <a:ext cx="7421336" cy="31065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781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413362149"/>
                        </a:ext>
                      </a:extLst>
                    </a:gridCol>
                  </a:tblGrid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ĐỘ PHỨC TẠP</a:t>
                          </a:r>
                        </a:p>
                      </a:txBody>
                      <a:tcPr marL="68580" marR="68580" marT="34290" marB="3429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SỐ LẦN SO SÁNH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Tr</a:t>
                          </a:r>
                          <a:r>
                            <a:rPr lang="vi-VN" sz="2700" dirty="0">
                              <a:solidFill>
                                <a:schemeClr val="tx1"/>
                              </a:solidFill>
                            </a:rPr>
                            <a:t>ư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ờng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hợp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tốt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Tr</a:t>
                          </a:r>
                          <a:r>
                            <a:rPr lang="vi-VN" sz="2700" dirty="0">
                              <a:solidFill>
                                <a:schemeClr val="tx1"/>
                              </a:solidFill>
                            </a:rPr>
                            <a:t>ư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ờng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hợp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xấu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Tr</a:t>
                          </a:r>
                          <a:r>
                            <a:rPr lang="vi-VN" sz="2700" dirty="0">
                              <a:solidFill>
                                <a:schemeClr val="tx1"/>
                              </a:solidFill>
                            </a:rPr>
                            <a:t>ư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ờng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hợp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trung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bình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2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7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3174437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4">
                <a:extLst>
                  <a:ext uri="{FF2B5EF4-FFF2-40B4-BE49-F238E27FC236}">
                    <a16:creationId xmlns:a16="http://schemas.microsoft.com/office/drawing/2014/main" id="{322F81F8-513F-4471-BDD5-981F5E17EAF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93141000"/>
                  </p:ext>
                </p:extLst>
              </p:nvPr>
            </p:nvGraphicFramePr>
            <p:xfrm>
              <a:off x="1080020" y="2768546"/>
              <a:ext cx="7421336" cy="31065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781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413362149"/>
                        </a:ext>
                      </a:extLst>
                    </a:gridCol>
                  </a:tblGrid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ĐỘ PHỨC TẠP</a:t>
                          </a:r>
                        </a:p>
                      </a:txBody>
                      <a:tcPr marL="68580" marR="68580" marT="34290" marB="3429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b="1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SỐ LẦN SO SÁNH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Tr</a:t>
                          </a:r>
                          <a:r>
                            <a:rPr lang="vi-VN" sz="2700" dirty="0">
                              <a:solidFill>
                                <a:schemeClr val="tx1"/>
                              </a:solidFill>
                            </a:rPr>
                            <a:t>ư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ờng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hợp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tốt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Tr</a:t>
                          </a:r>
                          <a:r>
                            <a:rPr lang="vi-VN" sz="2700" dirty="0">
                              <a:solidFill>
                                <a:schemeClr val="tx1"/>
                              </a:solidFill>
                            </a:rPr>
                            <a:t>ư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ờng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hợp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xấu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nhất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3"/>
                          <a:stretch>
                            <a:fillRect l="-170889" t="-200000" r="-444" b="-1023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76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Tr</a:t>
                          </a:r>
                          <a:r>
                            <a:rPr lang="vi-VN" sz="2700" dirty="0">
                              <a:solidFill>
                                <a:schemeClr val="tx1"/>
                              </a:solidFill>
                            </a:rPr>
                            <a:t>ư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ờng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hợp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trung</a:t>
                          </a:r>
                          <a:r>
                            <a:rPr lang="en-US" sz="27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700" dirty="0" err="1">
                              <a:solidFill>
                                <a:schemeClr val="tx1"/>
                              </a:solidFill>
                            </a:rPr>
                            <a:t>bình</a:t>
                          </a:r>
                          <a:endParaRPr lang="en-US" sz="2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3"/>
                          <a:stretch>
                            <a:fillRect l="-170889" t="-302362" r="-444" b="-31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44371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A50CCD-D9AA-4896-AA8A-713E07F5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93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38D113-F36C-48E5-A062-57CB3E158422}"/>
              </a:ext>
            </a:extLst>
          </p:cNvPr>
          <p:cNvSpPr txBox="1">
            <a:spLocks/>
          </p:cNvSpPr>
          <p:nvPr/>
        </p:nvSpPr>
        <p:spPr>
          <a:xfrm>
            <a:off x="1676400" y="533400"/>
            <a:ext cx="74676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TÌM KIẾM</a:t>
            </a:r>
          </a:p>
          <a:p>
            <a:pPr algn="r">
              <a:defRPr/>
            </a:pPr>
            <a:r>
              <a:rPr lang="en-US" altLang="zh-TW" sz="4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TUẦN TỰ</a:t>
            </a:r>
            <a:endParaRPr lang="zh-TW" altLang="en-US" sz="4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264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38D113-F36C-48E5-A062-57CB3E158422}"/>
              </a:ext>
            </a:extLst>
          </p:cNvPr>
          <p:cNvSpPr txBox="1">
            <a:spLocks/>
          </p:cNvSpPr>
          <p:nvPr/>
        </p:nvSpPr>
        <p:spPr>
          <a:xfrm>
            <a:off x="1676400" y="533400"/>
            <a:ext cx="74676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TÌM KIẾM</a:t>
            </a:r>
          </a:p>
          <a:p>
            <a:pPr algn="r">
              <a:defRPr/>
            </a:pPr>
            <a:r>
              <a:rPr lang="en-US" altLang="zh-TW" sz="4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NHỊ PHÂN</a:t>
            </a:r>
            <a:endParaRPr lang="zh-TW" altLang="en-US" sz="4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495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54440" y="2122405"/>
            <a:ext cx="8075210" cy="29478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400" i="1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4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4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4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4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95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0F0060-D6FD-4033-8CF2-F994073B9C7F}"/>
              </a:ext>
            </a:extLst>
          </p:cNvPr>
          <p:cNvSpPr txBox="1">
            <a:spLocks/>
          </p:cNvSpPr>
          <p:nvPr/>
        </p:nvSpPr>
        <p:spPr>
          <a:xfrm>
            <a:off x="440140" y="1787749"/>
            <a:ext cx="8075210" cy="2853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nhị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endParaRPr lang="en-US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a[] </a:t>
            </a:r>
            <a:r>
              <a:rPr lang="en-US" sz="2400" dirty="0" err="1"/>
              <a:t>có</a:t>
            </a:r>
            <a:r>
              <a:rPr lang="en-US" sz="2400" dirty="0"/>
              <a:t> n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tang </a:t>
            </a:r>
            <a:r>
              <a:rPr lang="en-US" sz="2400" dirty="0" err="1"/>
              <a:t>dần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a[0] </a:t>
            </a:r>
            <a:r>
              <a:rPr lang="en-US" sz="2400" dirty="0" err="1"/>
              <a:t>đến</a:t>
            </a:r>
            <a:r>
              <a:rPr lang="en-US" sz="2400" dirty="0"/>
              <a:t> a[n-1] </a:t>
            </a:r>
            <a:r>
              <a:rPr lang="en-US" sz="2400" dirty="0" err="1"/>
              <a:t>nh</a:t>
            </a:r>
            <a:r>
              <a:rPr lang="vi-VN" sz="2400" dirty="0"/>
              <a:t>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 a[0] &lt;=a[1]&lt;=a[2]&lt;=a[3]&lt;=…&lt;=a[n-1]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8E7CC-EF82-44A7-9D45-58C9AEDCB720}"/>
              </a:ext>
            </a:extLst>
          </p:cNvPr>
          <p:cNvSpPr/>
          <p:nvPr/>
        </p:nvSpPr>
        <p:spPr>
          <a:xfrm>
            <a:off x="2820862" y="481494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a[1]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5D4D7D-31E3-4904-8D13-0A7A7076D9B4}"/>
              </a:ext>
            </a:extLst>
          </p:cNvPr>
          <p:cNvSpPr/>
          <p:nvPr/>
        </p:nvSpPr>
        <p:spPr>
          <a:xfrm>
            <a:off x="2002467" y="481494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a[0]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177BFC-795F-430F-BF2B-B33AD7E8367B}"/>
              </a:ext>
            </a:extLst>
          </p:cNvPr>
          <p:cNvSpPr/>
          <p:nvPr/>
        </p:nvSpPr>
        <p:spPr>
          <a:xfrm>
            <a:off x="3617335" y="481025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a[2]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BB5A6-3788-4ED7-8A6F-E1CAD95DAA60}"/>
              </a:ext>
            </a:extLst>
          </p:cNvPr>
          <p:cNvSpPr/>
          <p:nvPr/>
        </p:nvSpPr>
        <p:spPr>
          <a:xfrm>
            <a:off x="4470322" y="4812508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a[3]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84DEA-5CE6-4464-ADAC-DFAC7F7B2B8B}"/>
              </a:ext>
            </a:extLst>
          </p:cNvPr>
          <p:cNvSpPr/>
          <p:nvPr/>
        </p:nvSpPr>
        <p:spPr>
          <a:xfrm>
            <a:off x="5334044" y="481025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791123-081F-4EB8-87DC-78454E9D4137}"/>
              </a:ext>
            </a:extLst>
          </p:cNvPr>
          <p:cNvSpPr/>
          <p:nvPr/>
        </p:nvSpPr>
        <p:spPr>
          <a:xfrm>
            <a:off x="6115121" y="481025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D06AE0-CCBC-4113-A438-23DEBB26B355}"/>
              </a:ext>
            </a:extLst>
          </p:cNvPr>
          <p:cNvSpPr/>
          <p:nvPr/>
        </p:nvSpPr>
        <p:spPr>
          <a:xfrm>
            <a:off x="7248447" y="4810250"/>
            <a:ext cx="1266904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a[n-1]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CB6DBE-A08C-4D7A-B180-D21CDDC2D056}"/>
              </a:ext>
            </a:extLst>
          </p:cNvPr>
          <p:cNvSpPr/>
          <p:nvPr/>
        </p:nvSpPr>
        <p:spPr>
          <a:xfrm>
            <a:off x="2783696" y="534437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2890AE-E4C8-4832-A20D-60808E3AD99B}"/>
              </a:ext>
            </a:extLst>
          </p:cNvPr>
          <p:cNvSpPr/>
          <p:nvPr/>
        </p:nvSpPr>
        <p:spPr>
          <a:xfrm>
            <a:off x="1965301" y="534437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19DEB3-702B-4E0A-B0B8-F59BEFACA30A}"/>
              </a:ext>
            </a:extLst>
          </p:cNvPr>
          <p:cNvSpPr/>
          <p:nvPr/>
        </p:nvSpPr>
        <p:spPr>
          <a:xfrm>
            <a:off x="3580169" y="533968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F5693D-D475-4702-8320-20E03B6A4C89}"/>
              </a:ext>
            </a:extLst>
          </p:cNvPr>
          <p:cNvSpPr/>
          <p:nvPr/>
        </p:nvSpPr>
        <p:spPr>
          <a:xfrm>
            <a:off x="4433156" y="5341945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2BC1D5-45AC-4A92-AEF2-1D364A5985FA}"/>
              </a:ext>
            </a:extLst>
          </p:cNvPr>
          <p:cNvSpPr/>
          <p:nvPr/>
        </p:nvSpPr>
        <p:spPr>
          <a:xfrm>
            <a:off x="5321371" y="533968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E68A1D-FDC3-4DFA-9DC8-139A8FE38D16}"/>
              </a:ext>
            </a:extLst>
          </p:cNvPr>
          <p:cNvSpPr/>
          <p:nvPr/>
        </p:nvSpPr>
        <p:spPr>
          <a:xfrm>
            <a:off x="6141332" y="533968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E5BC93-4375-43CB-B3EC-E228DC85A314}"/>
              </a:ext>
            </a:extLst>
          </p:cNvPr>
          <p:cNvSpPr/>
          <p:nvPr/>
        </p:nvSpPr>
        <p:spPr>
          <a:xfrm>
            <a:off x="7514831" y="533968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n-1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16D2B-7B1D-43B7-8827-20E2D9376B7D}"/>
              </a:ext>
            </a:extLst>
          </p:cNvPr>
          <p:cNvSpPr/>
          <p:nvPr/>
        </p:nvSpPr>
        <p:spPr>
          <a:xfrm>
            <a:off x="483628" y="4810250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Phần tử: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38D25-853B-4238-A3EE-09594B1C0CB4}"/>
              </a:ext>
            </a:extLst>
          </p:cNvPr>
          <p:cNvSpPr/>
          <p:nvPr/>
        </p:nvSpPr>
        <p:spPr>
          <a:xfrm>
            <a:off x="559537" y="5363433"/>
            <a:ext cx="1566821" cy="209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Vị trí: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B7BE61D-4C74-433A-BC53-06007EE687A0}"/>
              </a:ext>
            </a:extLst>
          </p:cNvPr>
          <p:cNvSpPr txBox="1">
            <a:spLocks/>
          </p:cNvSpPr>
          <p:nvPr/>
        </p:nvSpPr>
        <p:spPr>
          <a:xfrm>
            <a:off x="1676400" y="533400"/>
            <a:ext cx="74676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TÌM KIẾM</a:t>
            </a:r>
          </a:p>
          <a:p>
            <a:pPr algn="r">
              <a:defRPr/>
            </a:pPr>
            <a:r>
              <a:rPr lang="en-US" altLang="zh-TW" sz="4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NHỊ PHÂN</a:t>
            </a:r>
            <a:endParaRPr lang="zh-TW" altLang="en-US" sz="4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4786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8036" y="3121331"/>
            <a:ext cx="8405930" cy="32731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1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10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8036" y="2892732"/>
            <a:ext cx="8075210" cy="29478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400" i="1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4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4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4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400"/>
          </a:p>
          <a:p>
            <a:pPr marL="548640" indent="-54864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40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3396" y="3384120"/>
            <a:ext cx="8240570" cy="2853647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u="sng" dirty="0" err="1"/>
              <a:t>Bước</a:t>
            </a:r>
            <a:r>
              <a:rPr lang="en-US" sz="2400" b="1" u="sng" dirty="0"/>
              <a:t> 1:</a:t>
            </a:r>
            <a:r>
              <a:rPr lang="en-US" sz="2400" dirty="0"/>
              <a:t> left = 0, right = n -1;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u="sng" dirty="0" err="1"/>
              <a:t>Bước</a:t>
            </a:r>
            <a:r>
              <a:rPr lang="en-US" sz="2400" b="1" u="sng" dirty="0"/>
              <a:t> 2:</a:t>
            </a:r>
            <a:r>
              <a:rPr lang="en-US" sz="2400" dirty="0"/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i="1" dirty="0" err="1"/>
              <a:t>Nếu</a:t>
            </a:r>
            <a:r>
              <a:rPr lang="en-US" sz="2400" dirty="0"/>
              <a:t> (x==a[(</a:t>
            </a:r>
            <a:r>
              <a:rPr lang="en-US" sz="2400" dirty="0" err="1"/>
              <a:t>left+right</a:t>
            </a:r>
            <a:r>
              <a:rPr lang="en-US" sz="2400" dirty="0"/>
              <a:t>)/2]): </a:t>
            </a:r>
            <a:r>
              <a:rPr lang="en-US" sz="2400" i="1" dirty="0" err="1"/>
              <a:t>Tìm</a:t>
            </a:r>
            <a:r>
              <a:rPr lang="en-US" sz="2400" i="1" dirty="0"/>
              <a:t> </a:t>
            </a:r>
            <a:r>
              <a:rPr lang="en-US" sz="2400" i="1" dirty="0" err="1"/>
              <a:t>thấy</a:t>
            </a:r>
            <a:r>
              <a:rPr lang="en-US" sz="2400" i="1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r>
              <a:rPr lang="en-US" sz="2400" dirty="0"/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i="1" dirty="0" err="1"/>
              <a:t>Ngược</a:t>
            </a:r>
            <a:r>
              <a:rPr lang="en-US" sz="2400" i="1" dirty="0"/>
              <a:t> </a:t>
            </a:r>
            <a:r>
              <a:rPr lang="en-US" sz="2400" i="1" dirty="0" err="1"/>
              <a:t>lại</a:t>
            </a:r>
            <a:r>
              <a:rPr lang="en-US" sz="2400" dirty="0"/>
              <a:t> </a:t>
            </a:r>
            <a:r>
              <a:rPr lang="en-US" sz="2400" i="1" dirty="0" err="1"/>
              <a:t>Nếu</a:t>
            </a:r>
            <a:r>
              <a:rPr lang="en-US" sz="2400" dirty="0"/>
              <a:t> x &lt;a[(</a:t>
            </a:r>
            <a:r>
              <a:rPr lang="en-US" sz="2400" dirty="0" err="1"/>
              <a:t>left+right</a:t>
            </a:r>
            <a:r>
              <a:rPr lang="en-US" sz="2400" dirty="0"/>
              <a:t>)/2])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2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dãy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left </a:t>
            </a:r>
            <a:r>
              <a:rPr lang="en-US" sz="2400" dirty="0" err="1"/>
              <a:t>đến</a:t>
            </a:r>
            <a:r>
              <a:rPr lang="en-US" sz="2400" dirty="0"/>
              <a:t> (</a:t>
            </a:r>
            <a:r>
              <a:rPr lang="en-US" sz="2400" dirty="0" err="1"/>
              <a:t>left+right</a:t>
            </a:r>
            <a:r>
              <a:rPr lang="en-US" sz="2400" dirty="0"/>
              <a:t>)/2-1;</a:t>
            </a:r>
            <a:endParaRPr lang="en-US" sz="2400" i="1" dirty="0"/>
          </a:p>
          <a:p>
            <a:pPr marL="6858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err="1"/>
              <a:t>Ngược</a:t>
            </a:r>
            <a:r>
              <a:rPr lang="en-US" sz="2400" i="1" dirty="0"/>
              <a:t> </a:t>
            </a:r>
            <a:r>
              <a:rPr lang="en-US" sz="2400" i="1" dirty="0" err="1"/>
              <a:t>lại</a:t>
            </a:r>
            <a:r>
              <a:rPr lang="en-US" sz="2400" dirty="0"/>
              <a:t>: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lai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2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dãy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(</a:t>
            </a:r>
            <a:r>
              <a:rPr lang="en-US" sz="2400" dirty="0" err="1"/>
              <a:t>left+right</a:t>
            </a:r>
            <a:r>
              <a:rPr lang="en-US" sz="2400" dirty="0"/>
              <a:t>)/2+1 </a:t>
            </a:r>
            <a:r>
              <a:rPr lang="en-US" sz="2400" dirty="0" err="1"/>
              <a:t>đến</a:t>
            </a:r>
            <a:r>
              <a:rPr lang="en-US" sz="2400" dirty="0"/>
              <a:t> right</a:t>
            </a:r>
            <a:endParaRPr lang="en-US" sz="2400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96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6CFCB2-909D-4AFD-A70E-4B10526C85FE}"/>
              </a:ext>
            </a:extLst>
          </p:cNvPr>
          <p:cNvSpPr txBox="1">
            <a:spLocks/>
          </p:cNvSpPr>
          <p:nvPr/>
        </p:nvSpPr>
        <p:spPr>
          <a:xfrm>
            <a:off x="483396" y="2193542"/>
            <a:ext cx="8075210" cy="119018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x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,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ph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tuần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B65F9D1-097A-4CA7-9737-FFA4226A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1777"/>
            <a:ext cx="8405930" cy="994172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700" b="1" dirty="0">
                <a:ln/>
                <a:solidFill>
                  <a:schemeClr val="accent4"/>
                </a:solidFill>
              </a:rPr>
              <a:t>THUẬT TOÁN: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4B098D3-21BF-49AB-9EA7-713476079717}"/>
              </a:ext>
            </a:extLst>
          </p:cNvPr>
          <p:cNvSpPr txBox="1">
            <a:spLocks/>
          </p:cNvSpPr>
          <p:nvPr/>
        </p:nvSpPr>
        <p:spPr>
          <a:xfrm>
            <a:off x="1676400" y="533400"/>
            <a:ext cx="74676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TÌM KIẾM</a:t>
            </a:r>
          </a:p>
          <a:p>
            <a:pPr algn="r">
              <a:defRPr/>
            </a:pPr>
            <a:r>
              <a:rPr lang="en-US" altLang="zh-TW" sz="4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NHỊ PHÂN</a:t>
            </a:r>
            <a:endParaRPr lang="zh-TW" altLang="en-US" sz="4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3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19372" y="1353016"/>
            <a:ext cx="618856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000" b="1" dirty="0">
                <a:ln/>
                <a:solidFill>
                  <a:schemeClr val="accent4"/>
                </a:solidFill>
              </a:rPr>
              <a:t>THÍ DỤ 1: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7201C5A-D461-42FB-AA4F-0C5E08CCEAA5}"/>
              </a:ext>
            </a:extLst>
          </p:cNvPr>
          <p:cNvSpPr txBox="1">
            <a:spLocks/>
          </p:cNvSpPr>
          <p:nvPr/>
        </p:nvSpPr>
        <p:spPr>
          <a:xfrm>
            <a:off x="762000" y="3120511"/>
            <a:ext cx="8075210" cy="55415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 err="1"/>
              <a:t>Yêu</a:t>
            </a:r>
            <a:r>
              <a:rPr lang="en-US" sz="1950" dirty="0"/>
              <a:t> </a:t>
            </a:r>
            <a:r>
              <a:rPr lang="en-US" sz="1950" dirty="0" err="1"/>
              <a:t>cầu</a:t>
            </a:r>
            <a:r>
              <a:rPr lang="en-US" sz="1950" dirty="0"/>
              <a:t>: </a:t>
            </a:r>
            <a:r>
              <a:rPr lang="en-US" sz="1950" dirty="0" err="1"/>
              <a:t>Tìm</a:t>
            </a:r>
            <a:r>
              <a:rPr lang="en-US" sz="1950" dirty="0"/>
              <a:t> </a:t>
            </a:r>
            <a:r>
              <a:rPr lang="en-US" sz="1950" dirty="0" err="1"/>
              <a:t>giá</a:t>
            </a:r>
            <a:r>
              <a:rPr lang="en-US" sz="1950" dirty="0"/>
              <a:t> </a:t>
            </a:r>
            <a:r>
              <a:rPr lang="en-US" sz="1950" dirty="0" err="1"/>
              <a:t>trị</a:t>
            </a:r>
            <a:r>
              <a:rPr lang="en-US" sz="1950" dirty="0"/>
              <a:t> x = 50 </a:t>
            </a:r>
            <a:r>
              <a:rPr lang="en-US" sz="1950" dirty="0" err="1"/>
              <a:t>trong</a:t>
            </a:r>
            <a:r>
              <a:rPr lang="en-US" sz="1950" dirty="0"/>
              <a:t> </a:t>
            </a:r>
            <a:r>
              <a:rPr lang="en-US" sz="1950" dirty="0" err="1"/>
              <a:t>danh</a:t>
            </a:r>
            <a:r>
              <a:rPr lang="en-US" sz="1950" dirty="0"/>
              <a:t> </a:t>
            </a:r>
            <a:r>
              <a:rPr lang="en-US" sz="1950" dirty="0" err="1"/>
              <a:t>sách</a:t>
            </a:r>
            <a:r>
              <a:rPr lang="en-US" sz="1950" dirty="0"/>
              <a:t> </a:t>
            </a:r>
            <a:r>
              <a:rPr lang="en-US" sz="1950" dirty="0" err="1"/>
              <a:t>sau</a:t>
            </a:r>
            <a:r>
              <a:rPr lang="en-US" sz="1950" dirty="0"/>
              <a:t>: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0F7A3A-C33D-40F7-909D-60B0EE0419A1}"/>
              </a:ext>
            </a:extLst>
          </p:cNvPr>
          <p:cNvSpPr/>
          <p:nvPr/>
        </p:nvSpPr>
        <p:spPr>
          <a:xfrm>
            <a:off x="1864196" y="431467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D19D90-E669-4B65-A49B-17EEEA56832C}"/>
              </a:ext>
            </a:extLst>
          </p:cNvPr>
          <p:cNvSpPr/>
          <p:nvPr/>
        </p:nvSpPr>
        <p:spPr>
          <a:xfrm>
            <a:off x="1045801" y="431467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5F3E795-86D1-4C57-A26C-7BAD1DAD7CD9}"/>
              </a:ext>
            </a:extLst>
          </p:cNvPr>
          <p:cNvSpPr/>
          <p:nvPr/>
        </p:nvSpPr>
        <p:spPr>
          <a:xfrm>
            <a:off x="2660669" y="430998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28D123-459D-4DA1-B327-3D416A7CA943}"/>
              </a:ext>
            </a:extLst>
          </p:cNvPr>
          <p:cNvSpPr/>
          <p:nvPr/>
        </p:nvSpPr>
        <p:spPr>
          <a:xfrm>
            <a:off x="3513656" y="4312245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CB8EA63-6A97-4135-A81D-249DA638DF4E}"/>
              </a:ext>
            </a:extLst>
          </p:cNvPr>
          <p:cNvSpPr/>
          <p:nvPr/>
        </p:nvSpPr>
        <p:spPr>
          <a:xfrm>
            <a:off x="4377377" y="430998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4E62E27-DE04-475B-BB55-CFD087A1578D}"/>
              </a:ext>
            </a:extLst>
          </p:cNvPr>
          <p:cNvSpPr/>
          <p:nvPr/>
        </p:nvSpPr>
        <p:spPr>
          <a:xfrm>
            <a:off x="5221832" y="430998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CEA7F39-4441-4C21-90A3-6B69BD6F06A7}"/>
              </a:ext>
            </a:extLst>
          </p:cNvPr>
          <p:cNvSpPr/>
          <p:nvPr/>
        </p:nvSpPr>
        <p:spPr>
          <a:xfrm>
            <a:off x="1225663" y="3671266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5B09CBD-F98A-44FD-A7FB-E042D3959874}"/>
              </a:ext>
            </a:extLst>
          </p:cNvPr>
          <p:cNvSpPr/>
          <p:nvPr/>
        </p:nvSpPr>
        <p:spPr>
          <a:xfrm>
            <a:off x="2032437" y="3671266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336926-DB93-4165-93AC-2DB73A966867}"/>
              </a:ext>
            </a:extLst>
          </p:cNvPr>
          <p:cNvSpPr/>
          <p:nvPr/>
        </p:nvSpPr>
        <p:spPr>
          <a:xfrm>
            <a:off x="2889331" y="3675912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407CA5-B93A-49C8-90A0-DA86FE607BF4}"/>
              </a:ext>
            </a:extLst>
          </p:cNvPr>
          <p:cNvSpPr/>
          <p:nvPr/>
        </p:nvSpPr>
        <p:spPr>
          <a:xfrm>
            <a:off x="4569079" y="3674886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9BDFF7-59C5-4845-9B62-B6865CB3E822}"/>
              </a:ext>
            </a:extLst>
          </p:cNvPr>
          <p:cNvSpPr/>
          <p:nvPr/>
        </p:nvSpPr>
        <p:spPr>
          <a:xfrm>
            <a:off x="5408365" y="3674886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065657-C764-49C4-A5D6-D96A683B08DC}"/>
              </a:ext>
            </a:extLst>
          </p:cNvPr>
          <p:cNvSpPr/>
          <p:nvPr/>
        </p:nvSpPr>
        <p:spPr>
          <a:xfrm>
            <a:off x="6314981" y="367298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6760E7D-EC41-42E3-AF12-333A97D2F6FD}"/>
              </a:ext>
            </a:extLst>
          </p:cNvPr>
          <p:cNvSpPr/>
          <p:nvPr/>
        </p:nvSpPr>
        <p:spPr>
          <a:xfrm>
            <a:off x="3712184" y="3674886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7940B4C-A45D-4E3A-8AA3-E4C70C5B41D5}"/>
              </a:ext>
            </a:extLst>
          </p:cNvPr>
          <p:cNvSpPr/>
          <p:nvPr/>
        </p:nvSpPr>
        <p:spPr>
          <a:xfrm>
            <a:off x="6145029" y="430998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AC3249E-E1A8-425A-8B15-531A64D42002}"/>
              </a:ext>
            </a:extLst>
          </p:cNvPr>
          <p:cNvSpPr/>
          <p:nvPr/>
        </p:nvSpPr>
        <p:spPr>
          <a:xfrm>
            <a:off x="7238178" y="3671266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9AF7B43-C634-462B-AE12-5C4FB10C5608}"/>
              </a:ext>
            </a:extLst>
          </p:cNvPr>
          <p:cNvSpPr/>
          <p:nvPr/>
        </p:nvSpPr>
        <p:spPr>
          <a:xfrm>
            <a:off x="7068226" y="4308268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C048B12B-B44C-4807-BA3D-80A35F416323}"/>
              </a:ext>
            </a:extLst>
          </p:cNvPr>
          <p:cNvSpPr txBox="1">
            <a:spLocks/>
          </p:cNvSpPr>
          <p:nvPr/>
        </p:nvSpPr>
        <p:spPr>
          <a:xfrm>
            <a:off x="762000" y="4474924"/>
            <a:ext cx="2283348" cy="55415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/>
              <a:t>left = 0, right = 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9BDA5-DABA-4ED6-A21D-4C5D3A94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97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DED49E9-67E5-4CDF-BB0D-6A83E7B26A62}"/>
              </a:ext>
            </a:extLst>
          </p:cNvPr>
          <p:cNvSpPr txBox="1">
            <a:spLocks/>
          </p:cNvSpPr>
          <p:nvPr/>
        </p:nvSpPr>
        <p:spPr>
          <a:xfrm>
            <a:off x="1676400" y="533400"/>
            <a:ext cx="74676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TÌM KIẾM</a:t>
            </a:r>
          </a:p>
          <a:p>
            <a:pPr algn="r">
              <a:defRPr/>
            </a:pPr>
            <a:r>
              <a:rPr lang="en-US" altLang="zh-TW" sz="4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NHỊ PHÂN</a:t>
            </a:r>
            <a:endParaRPr lang="zh-TW" altLang="en-US" sz="4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7034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60E05206-1567-4092-8658-ACC46559416F}"/>
              </a:ext>
            </a:extLst>
          </p:cNvPr>
          <p:cNvSpPr txBox="1">
            <a:spLocks/>
          </p:cNvSpPr>
          <p:nvPr/>
        </p:nvSpPr>
        <p:spPr>
          <a:xfrm>
            <a:off x="533400" y="1295400"/>
            <a:ext cx="8440640" cy="55415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b="1" u="sng" dirty="0"/>
              <a:t>B</a:t>
            </a:r>
            <a:r>
              <a:rPr lang="vi-VN" sz="1950" b="1" u="sng" dirty="0"/>
              <a:t>ư</a:t>
            </a:r>
            <a:r>
              <a:rPr lang="en-US" sz="1950" b="1" u="sng" dirty="0" err="1"/>
              <a:t>ớc</a:t>
            </a:r>
            <a:r>
              <a:rPr lang="en-US" sz="1950" b="1" u="sng" dirty="0"/>
              <a:t> 1:</a:t>
            </a:r>
            <a:r>
              <a:rPr lang="en-US" sz="1950" dirty="0"/>
              <a:t> So </a:t>
            </a:r>
            <a:r>
              <a:rPr lang="en-US" sz="1950" dirty="0" err="1"/>
              <a:t>sánh</a:t>
            </a:r>
            <a:r>
              <a:rPr lang="en-US" sz="1950" dirty="0"/>
              <a:t> x </a:t>
            </a:r>
            <a:r>
              <a:rPr lang="en-US" sz="1950" dirty="0" err="1"/>
              <a:t>với</a:t>
            </a:r>
            <a:r>
              <a:rPr lang="en-US" sz="1950" dirty="0"/>
              <a:t> </a:t>
            </a:r>
            <a:r>
              <a:rPr lang="en-US" sz="1950" dirty="0" err="1"/>
              <a:t>phần</a:t>
            </a:r>
            <a:r>
              <a:rPr lang="en-US" sz="1950" dirty="0"/>
              <a:t> </a:t>
            </a:r>
            <a:r>
              <a:rPr lang="en-US" sz="1950" dirty="0" err="1"/>
              <a:t>tử</a:t>
            </a:r>
            <a:r>
              <a:rPr lang="en-US" sz="1950" dirty="0"/>
              <a:t> </a:t>
            </a:r>
            <a:r>
              <a:rPr lang="en-US" sz="1950" dirty="0" err="1"/>
              <a:t>tại</a:t>
            </a:r>
            <a:r>
              <a:rPr lang="en-US" sz="1950" dirty="0"/>
              <a:t> </a:t>
            </a:r>
            <a:r>
              <a:rPr lang="en-US" sz="1950" dirty="0" err="1"/>
              <a:t>vị</a:t>
            </a:r>
            <a:r>
              <a:rPr lang="en-US" sz="1950" dirty="0"/>
              <a:t> tri </a:t>
            </a:r>
            <a:r>
              <a:rPr lang="en-US" sz="1950" dirty="0" err="1"/>
              <a:t>trí</a:t>
            </a:r>
            <a:r>
              <a:rPr lang="en-US" sz="1950" dirty="0"/>
              <a:t> (</a:t>
            </a:r>
            <a:r>
              <a:rPr lang="en-US" sz="1950" dirty="0" err="1"/>
              <a:t>left+right</a:t>
            </a:r>
            <a:r>
              <a:rPr lang="en-US" sz="1950" dirty="0"/>
              <a:t>)/2 = (0 + 7)/2 = 3</a:t>
            </a:r>
            <a:endParaRPr lang="en-US" sz="1950" b="1" u="sng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A1F0E4-03F4-4095-AE8B-666533E8A2E0}"/>
              </a:ext>
            </a:extLst>
          </p:cNvPr>
          <p:cNvSpPr/>
          <p:nvPr/>
        </p:nvSpPr>
        <p:spPr>
          <a:xfrm>
            <a:off x="1635596" y="2355391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D3C0E36-3130-41AA-B417-53ACE8FF5DA7}"/>
              </a:ext>
            </a:extLst>
          </p:cNvPr>
          <p:cNvSpPr/>
          <p:nvPr/>
        </p:nvSpPr>
        <p:spPr>
          <a:xfrm>
            <a:off x="817201" y="2355391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F951871-5DDB-41E5-A0A8-CE963A18298A}"/>
              </a:ext>
            </a:extLst>
          </p:cNvPr>
          <p:cNvSpPr/>
          <p:nvPr/>
        </p:nvSpPr>
        <p:spPr>
          <a:xfrm>
            <a:off x="2432069" y="235069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487279E-DE49-4952-BEE8-1B056B4E8F09}"/>
              </a:ext>
            </a:extLst>
          </p:cNvPr>
          <p:cNvSpPr/>
          <p:nvPr/>
        </p:nvSpPr>
        <p:spPr>
          <a:xfrm>
            <a:off x="3285056" y="235295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35FB233-CFD1-472C-9F19-5D14335954EF}"/>
              </a:ext>
            </a:extLst>
          </p:cNvPr>
          <p:cNvSpPr/>
          <p:nvPr/>
        </p:nvSpPr>
        <p:spPr>
          <a:xfrm>
            <a:off x="4148778" y="235069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C174A4F-A239-4713-A146-B274D80DF755}"/>
              </a:ext>
            </a:extLst>
          </p:cNvPr>
          <p:cNvSpPr/>
          <p:nvPr/>
        </p:nvSpPr>
        <p:spPr>
          <a:xfrm>
            <a:off x="4993233" y="235069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BDC4BB2-9BDD-429F-9E6B-1FD2D8E8281A}"/>
              </a:ext>
            </a:extLst>
          </p:cNvPr>
          <p:cNvSpPr/>
          <p:nvPr/>
        </p:nvSpPr>
        <p:spPr>
          <a:xfrm>
            <a:off x="997064" y="184615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1F31D8A-9053-4E71-B77D-6B1390A44A76}"/>
              </a:ext>
            </a:extLst>
          </p:cNvPr>
          <p:cNvSpPr/>
          <p:nvPr/>
        </p:nvSpPr>
        <p:spPr>
          <a:xfrm>
            <a:off x="1803837" y="184615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05ECB03-3D85-4164-A734-DB26826D0DD9}"/>
              </a:ext>
            </a:extLst>
          </p:cNvPr>
          <p:cNvSpPr/>
          <p:nvPr/>
        </p:nvSpPr>
        <p:spPr>
          <a:xfrm>
            <a:off x="2660732" y="1850800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EDD8816-06BC-47DE-94FB-3EB2F7890D38}"/>
              </a:ext>
            </a:extLst>
          </p:cNvPr>
          <p:cNvSpPr/>
          <p:nvPr/>
        </p:nvSpPr>
        <p:spPr>
          <a:xfrm>
            <a:off x="4340479" y="184977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F54F4A-04C1-40B6-A217-416EDE180421}"/>
              </a:ext>
            </a:extLst>
          </p:cNvPr>
          <p:cNvSpPr/>
          <p:nvPr/>
        </p:nvSpPr>
        <p:spPr>
          <a:xfrm>
            <a:off x="5179765" y="184977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D5822F6-D83F-4654-B4FD-D8E47825855A}"/>
              </a:ext>
            </a:extLst>
          </p:cNvPr>
          <p:cNvSpPr/>
          <p:nvPr/>
        </p:nvSpPr>
        <p:spPr>
          <a:xfrm>
            <a:off x="6086382" y="184787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6FA2378-EAC1-4F8D-8307-1E87D1032A9E}"/>
              </a:ext>
            </a:extLst>
          </p:cNvPr>
          <p:cNvSpPr/>
          <p:nvPr/>
        </p:nvSpPr>
        <p:spPr>
          <a:xfrm>
            <a:off x="3483585" y="184977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A521662-927A-4DDA-8DC9-3DFC22A08F89}"/>
              </a:ext>
            </a:extLst>
          </p:cNvPr>
          <p:cNvSpPr/>
          <p:nvPr/>
        </p:nvSpPr>
        <p:spPr>
          <a:xfrm>
            <a:off x="5916430" y="235069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F7C6B08-08DF-40E8-8BC1-6E179F91BF8B}"/>
              </a:ext>
            </a:extLst>
          </p:cNvPr>
          <p:cNvSpPr/>
          <p:nvPr/>
        </p:nvSpPr>
        <p:spPr>
          <a:xfrm>
            <a:off x="7009578" y="184615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8494C27-008E-4E85-89E4-32C5AD4BFC4C}"/>
              </a:ext>
            </a:extLst>
          </p:cNvPr>
          <p:cNvSpPr/>
          <p:nvPr/>
        </p:nvSpPr>
        <p:spPr>
          <a:xfrm>
            <a:off x="6839626" y="234898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1" name="Callout: Up Arrow 90">
            <a:extLst>
              <a:ext uri="{FF2B5EF4-FFF2-40B4-BE49-F238E27FC236}">
                <a16:creationId xmlns:a16="http://schemas.microsoft.com/office/drawing/2014/main" id="{C65AF667-A314-4DE2-85E5-368391617BAF}"/>
              </a:ext>
            </a:extLst>
          </p:cNvPr>
          <p:cNvSpPr/>
          <p:nvPr/>
        </p:nvSpPr>
        <p:spPr>
          <a:xfrm>
            <a:off x="3293785" y="2612566"/>
            <a:ext cx="844455" cy="704709"/>
          </a:xfrm>
          <a:prstGeom prst="upArrowCallout">
            <a:avLst>
              <a:gd name="adj1" fmla="val 28226"/>
              <a:gd name="adj2" fmla="val 25000"/>
              <a:gd name="adj3" fmla="val 25000"/>
              <a:gd name="adj4" fmla="val 569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= 50</a:t>
            </a:r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13A9FB1D-D5B7-4C8D-A514-84C52D30E27A}"/>
              </a:ext>
            </a:extLst>
          </p:cNvPr>
          <p:cNvSpPr txBox="1">
            <a:spLocks/>
          </p:cNvSpPr>
          <p:nvPr/>
        </p:nvSpPr>
        <p:spPr>
          <a:xfrm>
            <a:off x="1991513" y="3227266"/>
            <a:ext cx="3973493" cy="55415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/>
              <a:t>Ta </a:t>
            </a:r>
            <a:r>
              <a:rPr lang="en-US" sz="1950" dirty="0" err="1"/>
              <a:t>có</a:t>
            </a:r>
            <a:r>
              <a:rPr lang="en-US" sz="1950" dirty="0"/>
              <a:t> x = 50 &gt; a[(</a:t>
            </a:r>
            <a:r>
              <a:rPr lang="en-US" sz="1950" dirty="0" err="1"/>
              <a:t>left+right</a:t>
            </a:r>
            <a:r>
              <a:rPr lang="en-US" sz="1950" dirty="0"/>
              <a:t>)/2]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01F4FC07-853F-4B77-8B32-5AF4CC9C28B3}"/>
              </a:ext>
            </a:extLst>
          </p:cNvPr>
          <p:cNvSpPr txBox="1">
            <a:spLocks/>
          </p:cNvSpPr>
          <p:nvPr/>
        </p:nvSpPr>
        <p:spPr>
          <a:xfrm>
            <a:off x="533400" y="3575595"/>
            <a:ext cx="8440640" cy="55415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b="1" u="sng" dirty="0"/>
              <a:t>B</a:t>
            </a:r>
            <a:r>
              <a:rPr lang="vi-VN" sz="1950" b="1" u="sng" dirty="0"/>
              <a:t>ư</a:t>
            </a:r>
            <a:r>
              <a:rPr lang="en-US" sz="1950" b="1" u="sng" dirty="0" err="1"/>
              <a:t>ớc</a:t>
            </a:r>
            <a:r>
              <a:rPr lang="en-US" sz="1950" b="1" u="sng" dirty="0"/>
              <a:t> 2:</a:t>
            </a:r>
            <a:r>
              <a:rPr lang="en-US" sz="1950" dirty="0"/>
              <a:t> </a:t>
            </a:r>
            <a:r>
              <a:rPr lang="en-US" sz="1950" dirty="0" err="1"/>
              <a:t>Giới</a:t>
            </a:r>
            <a:r>
              <a:rPr lang="en-US" sz="1950" dirty="0"/>
              <a:t> </a:t>
            </a:r>
            <a:r>
              <a:rPr lang="en-US" sz="1950" dirty="0" err="1"/>
              <a:t>hạn</a:t>
            </a:r>
            <a:r>
              <a:rPr lang="en-US" sz="1950" dirty="0"/>
              <a:t> </a:t>
            </a:r>
            <a:r>
              <a:rPr lang="en-US" sz="1950" dirty="0" err="1"/>
              <a:t>phạm</a:t>
            </a:r>
            <a:r>
              <a:rPr lang="en-US" sz="1950" dirty="0"/>
              <a:t> vi </a:t>
            </a:r>
            <a:r>
              <a:rPr lang="en-US" sz="1950" dirty="0" err="1"/>
              <a:t>tìm</a:t>
            </a:r>
            <a:r>
              <a:rPr lang="en-US" sz="1950" dirty="0"/>
              <a:t> </a:t>
            </a:r>
            <a:r>
              <a:rPr lang="en-US" sz="1950" dirty="0" err="1"/>
              <a:t>kiếm</a:t>
            </a:r>
            <a:r>
              <a:rPr lang="en-US" sz="1950" dirty="0"/>
              <a:t> x = 50 </a:t>
            </a:r>
            <a:r>
              <a:rPr lang="en-US" sz="1950" dirty="0" err="1"/>
              <a:t>trên</a:t>
            </a:r>
            <a:r>
              <a:rPr lang="en-US" sz="1950" dirty="0"/>
              <a:t> </a:t>
            </a:r>
            <a:r>
              <a:rPr lang="en-US" sz="1950" dirty="0" err="1"/>
              <a:t>đoạn</a:t>
            </a:r>
            <a:r>
              <a:rPr lang="en-US" sz="1950" dirty="0"/>
              <a:t> </a:t>
            </a:r>
            <a:r>
              <a:rPr lang="en-US" sz="1950" dirty="0" err="1"/>
              <a:t>từ</a:t>
            </a:r>
            <a:r>
              <a:rPr lang="en-US" sz="1950" dirty="0"/>
              <a:t> (</a:t>
            </a:r>
            <a:r>
              <a:rPr lang="en-US" sz="1950" dirty="0" err="1"/>
              <a:t>left+right</a:t>
            </a:r>
            <a:r>
              <a:rPr lang="en-US" sz="1950" dirty="0"/>
              <a:t>)/2 + 1 = 4 </a:t>
            </a:r>
            <a:r>
              <a:rPr lang="en-US" sz="1950" dirty="0" err="1"/>
              <a:t>đến</a:t>
            </a:r>
            <a:r>
              <a:rPr lang="en-US" sz="1950" dirty="0"/>
              <a:t> </a:t>
            </a:r>
            <a:r>
              <a:rPr lang="en-US" sz="1950" dirty="0" err="1"/>
              <a:t>vị</a:t>
            </a:r>
            <a:r>
              <a:rPr lang="en-US" sz="1950" dirty="0"/>
              <a:t> </a:t>
            </a:r>
            <a:r>
              <a:rPr lang="en-US" sz="1950" dirty="0" err="1"/>
              <a:t>trí</a:t>
            </a:r>
            <a:r>
              <a:rPr lang="en-US" sz="1950" dirty="0"/>
              <a:t> right = 7</a:t>
            </a:r>
            <a:endParaRPr lang="en-US" sz="1950" b="1" u="sng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2F6FCEE-37D4-4875-BE8C-86428D0EB4C2}"/>
              </a:ext>
            </a:extLst>
          </p:cNvPr>
          <p:cNvSpPr/>
          <p:nvPr/>
        </p:nvSpPr>
        <p:spPr>
          <a:xfrm>
            <a:off x="1635596" y="4990741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B3C01F7-7960-4EEE-B243-36C8569DFC93}"/>
              </a:ext>
            </a:extLst>
          </p:cNvPr>
          <p:cNvSpPr/>
          <p:nvPr/>
        </p:nvSpPr>
        <p:spPr>
          <a:xfrm>
            <a:off x="817201" y="4990741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D0F1706-80B9-43F5-8348-8462EA1CC5FD}"/>
              </a:ext>
            </a:extLst>
          </p:cNvPr>
          <p:cNvSpPr/>
          <p:nvPr/>
        </p:nvSpPr>
        <p:spPr>
          <a:xfrm>
            <a:off x="2432069" y="498604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8383C25-8FFB-427F-AEF9-123DB82F5A4F}"/>
              </a:ext>
            </a:extLst>
          </p:cNvPr>
          <p:cNvSpPr/>
          <p:nvPr/>
        </p:nvSpPr>
        <p:spPr>
          <a:xfrm>
            <a:off x="3285056" y="498830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7296C0A-FD57-4FAC-9883-FEE3EE4C8DE3}"/>
              </a:ext>
            </a:extLst>
          </p:cNvPr>
          <p:cNvSpPr/>
          <p:nvPr/>
        </p:nvSpPr>
        <p:spPr>
          <a:xfrm>
            <a:off x="4148778" y="498604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FE22AEB-E7C9-466D-987A-137593E6FBD3}"/>
              </a:ext>
            </a:extLst>
          </p:cNvPr>
          <p:cNvSpPr/>
          <p:nvPr/>
        </p:nvSpPr>
        <p:spPr>
          <a:xfrm>
            <a:off x="4993233" y="498604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EDFBB34-2A38-40D6-9AC8-41ECDFC462A6}"/>
              </a:ext>
            </a:extLst>
          </p:cNvPr>
          <p:cNvSpPr/>
          <p:nvPr/>
        </p:nvSpPr>
        <p:spPr>
          <a:xfrm>
            <a:off x="997064" y="448150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294B00F-84CF-4689-A02A-A525AB6A320A}"/>
              </a:ext>
            </a:extLst>
          </p:cNvPr>
          <p:cNvSpPr/>
          <p:nvPr/>
        </p:nvSpPr>
        <p:spPr>
          <a:xfrm>
            <a:off x="1803837" y="448150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DDBB38C-68FC-4C1C-B4A3-0E9C0B0A407C}"/>
              </a:ext>
            </a:extLst>
          </p:cNvPr>
          <p:cNvSpPr/>
          <p:nvPr/>
        </p:nvSpPr>
        <p:spPr>
          <a:xfrm>
            <a:off x="2660732" y="4486150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1D3A3E-31C1-421F-9330-FF1A589D8D23}"/>
              </a:ext>
            </a:extLst>
          </p:cNvPr>
          <p:cNvSpPr/>
          <p:nvPr/>
        </p:nvSpPr>
        <p:spPr>
          <a:xfrm>
            <a:off x="4340479" y="448512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38F2DC1-DBC1-40E2-84A4-C3D3AF3B522B}"/>
              </a:ext>
            </a:extLst>
          </p:cNvPr>
          <p:cNvSpPr/>
          <p:nvPr/>
        </p:nvSpPr>
        <p:spPr>
          <a:xfrm>
            <a:off x="5179765" y="448512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0C766ED-5E5F-47C4-B88D-7F6EFA8D441E}"/>
              </a:ext>
            </a:extLst>
          </p:cNvPr>
          <p:cNvSpPr/>
          <p:nvPr/>
        </p:nvSpPr>
        <p:spPr>
          <a:xfrm>
            <a:off x="6086382" y="4483224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3A70C9-8D57-48C6-9F48-1B20E70A754D}"/>
              </a:ext>
            </a:extLst>
          </p:cNvPr>
          <p:cNvSpPr/>
          <p:nvPr/>
        </p:nvSpPr>
        <p:spPr>
          <a:xfrm>
            <a:off x="3483585" y="448512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FE2094E-CD3A-4533-97E5-AB1102EA0C2C}"/>
              </a:ext>
            </a:extLst>
          </p:cNvPr>
          <p:cNvSpPr/>
          <p:nvPr/>
        </p:nvSpPr>
        <p:spPr>
          <a:xfrm>
            <a:off x="5916430" y="498604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114031C-ED19-4BE9-ABC1-E782F9EB3751}"/>
              </a:ext>
            </a:extLst>
          </p:cNvPr>
          <p:cNvSpPr/>
          <p:nvPr/>
        </p:nvSpPr>
        <p:spPr>
          <a:xfrm>
            <a:off x="7009578" y="448150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91119A-669F-417F-B748-BFA404DE16C0}"/>
              </a:ext>
            </a:extLst>
          </p:cNvPr>
          <p:cNvSpPr/>
          <p:nvPr/>
        </p:nvSpPr>
        <p:spPr>
          <a:xfrm>
            <a:off x="6839626" y="498433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110295C3-EAEB-47FB-B484-0A83FE0CA75A}"/>
              </a:ext>
            </a:extLst>
          </p:cNvPr>
          <p:cNvSpPr txBox="1">
            <a:spLocks/>
          </p:cNvSpPr>
          <p:nvPr/>
        </p:nvSpPr>
        <p:spPr>
          <a:xfrm>
            <a:off x="1635596" y="5925243"/>
            <a:ext cx="5692569" cy="55415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/>
              <a:t>So </a:t>
            </a:r>
            <a:r>
              <a:rPr lang="en-US" sz="1950" dirty="0" err="1"/>
              <a:t>sánh</a:t>
            </a:r>
            <a:r>
              <a:rPr lang="en-US" sz="1950" dirty="0"/>
              <a:t> x </a:t>
            </a:r>
            <a:r>
              <a:rPr lang="en-US" sz="1950" dirty="0" err="1"/>
              <a:t>với</a:t>
            </a:r>
            <a:r>
              <a:rPr lang="en-US" sz="1950" dirty="0"/>
              <a:t> </a:t>
            </a:r>
            <a:r>
              <a:rPr lang="en-US" sz="1950" dirty="0" err="1"/>
              <a:t>phần</a:t>
            </a:r>
            <a:r>
              <a:rPr lang="en-US" sz="1950" dirty="0"/>
              <a:t> </a:t>
            </a:r>
            <a:r>
              <a:rPr lang="en-US" sz="1950" dirty="0" err="1"/>
              <a:t>tử</a:t>
            </a:r>
            <a:r>
              <a:rPr lang="en-US" sz="1950" dirty="0"/>
              <a:t> a[(4+7)/2] = a[5] = 60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D16866-E3EC-4D5A-B88C-3FCE655F0ECB}"/>
              </a:ext>
            </a:extLst>
          </p:cNvPr>
          <p:cNvCxnSpPr/>
          <p:nvPr/>
        </p:nvCxnSpPr>
        <p:spPr>
          <a:xfrm>
            <a:off x="4154005" y="4283528"/>
            <a:ext cx="0" cy="9398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73F71D5-6EB8-4414-92D9-A03C15B85FC6}"/>
              </a:ext>
            </a:extLst>
          </p:cNvPr>
          <p:cNvCxnSpPr>
            <a:cxnSpLocks/>
          </p:cNvCxnSpPr>
          <p:nvPr/>
        </p:nvCxnSpPr>
        <p:spPr>
          <a:xfrm flipH="1">
            <a:off x="4340478" y="5337722"/>
            <a:ext cx="316377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976531-8847-43E8-BCC6-0B8FCE66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/>
              <a:t>98</a:t>
            </a:fld>
            <a:endParaRPr lang="en-US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D13CE52-9EF6-472E-8607-94DA0CB05A00}"/>
              </a:ext>
            </a:extLst>
          </p:cNvPr>
          <p:cNvSpPr txBox="1">
            <a:spLocks/>
          </p:cNvSpPr>
          <p:nvPr/>
        </p:nvSpPr>
        <p:spPr>
          <a:xfrm>
            <a:off x="1676400" y="533400"/>
            <a:ext cx="74676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TÌM KIẾM</a:t>
            </a:r>
          </a:p>
          <a:p>
            <a:pPr algn="r">
              <a:defRPr/>
            </a:pPr>
            <a:r>
              <a:rPr lang="en-US" altLang="zh-TW" sz="4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NHỊ PHÂN</a:t>
            </a:r>
            <a:endParaRPr lang="zh-TW" altLang="en-US" sz="4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872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6A1F0E4-03F4-4095-AE8B-666533E8A2E0}"/>
              </a:ext>
            </a:extLst>
          </p:cNvPr>
          <p:cNvSpPr/>
          <p:nvPr/>
        </p:nvSpPr>
        <p:spPr>
          <a:xfrm>
            <a:off x="1685577" y="1932648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D3C0E36-3130-41AA-B417-53ACE8FF5DA7}"/>
              </a:ext>
            </a:extLst>
          </p:cNvPr>
          <p:cNvSpPr/>
          <p:nvPr/>
        </p:nvSpPr>
        <p:spPr>
          <a:xfrm>
            <a:off x="867182" y="1932648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F951871-5DDB-41E5-A0A8-CE963A18298A}"/>
              </a:ext>
            </a:extLst>
          </p:cNvPr>
          <p:cNvSpPr/>
          <p:nvPr/>
        </p:nvSpPr>
        <p:spPr>
          <a:xfrm>
            <a:off x="2482050" y="192795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487279E-DE49-4952-BEE8-1B056B4E8F09}"/>
              </a:ext>
            </a:extLst>
          </p:cNvPr>
          <p:cNvSpPr/>
          <p:nvPr/>
        </p:nvSpPr>
        <p:spPr>
          <a:xfrm>
            <a:off x="3335037" y="1930215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35FB233-CFD1-472C-9F19-5D14335954EF}"/>
              </a:ext>
            </a:extLst>
          </p:cNvPr>
          <p:cNvSpPr/>
          <p:nvPr/>
        </p:nvSpPr>
        <p:spPr>
          <a:xfrm>
            <a:off x="4198759" y="192795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C174A4F-A239-4713-A146-B274D80DF755}"/>
              </a:ext>
            </a:extLst>
          </p:cNvPr>
          <p:cNvSpPr/>
          <p:nvPr/>
        </p:nvSpPr>
        <p:spPr>
          <a:xfrm>
            <a:off x="5043214" y="192795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BDC4BB2-9BDD-429F-9E6B-1FD2D8E8281A}"/>
              </a:ext>
            </a:extLst>
          </p:cNvPr>
          <p:cNvSpPr/>
          <p:nvPr/>
        </p:nvSpPr>
        <p:spPr>
          <a:xfrm>
            <a:off x="1047045" y="1423412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1F31D8A-9053-4E71-B77D-6B1390A44A76}"/>
              </a:ext>
            </a:extLst>
          </p:cNvPr>
          <p:cNvSpPr/>
          <p:nvPr/>
        </p:nvSpPr>
        <p:spPr>
          <a:xfrm>
            <a:off x="1853818" y="1423412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05ECB03-3D85-4164-A734-DB26826D0DD9}"/>
              </a:ext>
            </a:extLst>
          </p:cNvPr>
          <p:cNvSpPr/>
          <p:nvPr/>
        </p:nvSpPr>
        <p:spPr>
          <a:xfrm>
            <a:off x="2710713" y="1428058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EDD8816-06BC-47DE-94FB-3EB2F7890D38}"/>
              </a:ext>
            </a:extLst>
          </p:cNvPr>
          <p:cNvSpPr/>
          <p:nvPr/>
        </p:nvSpPr>
        <p:spPr>
          <a:xfrm>
            <a:off x="4390460" y="1427033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F54F4A-04C1-40B6-A217-416EDE180421}"/>
              </a:ext>
            </a:extLst>
          </p:cNvPr>
          <p:cNvSpPr/>
          <p:nvPr/>
        </p:nvSpPr>
        <p:spPr>
          <a:xfrm>
            <a:off x="5229746" y="1427033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D5822F6-D83F-4654-B4FD-D8E47825855A}"/>
              </a:ext>
            </a:extLst>
          </p:cNvPr>
          <p:cNvSpPr/>
          <p:nvPr/>
        </p:nvSpPr>
        <p:spPr>
          <a:xfrm>
            <a:off x="6136363" y="1425131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6FA2378-EAC1-4F8D-8307-1E87D1032A9E}"/>
              </a:ext>
            </a:extLst>
          </p:cNvPr>
          <p:cNvSpPr/>
          <p:nvPr/>
        </p:nvSpPr>
        <p:spPr>
          <a:xfrm>
            <a:off x="3533566" y="1427033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A521662-927A-4DDA-8DC9-3DFC22A08F89}"/>
              </a:ext>
            </a:extLst>
          </p:cNvPr>
          <p:cNvSpPr/>
          <p:nvPr/>
        </p:nvSpPr>
        <p:spPr>
          <a:xfrm>
            <a:off x="5966411" y="1927956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F7C6B08-08DF-40E8-8BC1-6E179F91BF8B}"/>
              </a:ext>
            </a:extLst>
          </p:cNvPr>
          <p:cNvSpPr/>
          <p:nvPr/>
        </p:nvSpPr>
        <p:spPr>
          <a:xfrm>
            <a:off x="7059559" y="1423412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8494C27-008E-4E85-89E4-32C5AD4BFC4C}"/>
              </a:ext>
            </a:extLst>
          </p:cNvPr>
          <p:cNvSpPr/>
          <p:nvPr/>
        </p:nvSpPr>
        <p:spPr>
          <a:xfrm>
            <a:off x="6889607" y="1926237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1" name="Callout: Up Arrow 90">
            <a:extLst>
              <a:ext uri="{FF2B5EF4-FFF2-40B4-BE49-F238E27FC236}">
                <a16:creationId xmlns:a16="http://schemas.microsoft.com/office/drawing/2014/main" id="{C65AF667-A314-4DE2-85E5-368391617BAF}"/>
              </a:ext>
            </a:extLst>
          </p:cNvPr>
          <p:cNvSpPr/>
          <p:nvPr/>
        </p:nvSpPr>
        <p:spPr>
          <a:xfrm>
            <a:off x="4213263" y="2275551"/>
            <a:ext cx="844455" cy="704709"/>
          </a:xfrm>
          <a:prstGeom prst="upArrowCallout">
            <a:avLst>
              <a:gd name="adj1" fmla="val 28226"/>
              <a:gd name="adj2" fmla="val 25000"/>
              <a:gd name="adj3" fmla="val 25000"/>
              <a:gd name="adj4" fmla="val 569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= 50</a:t>
            </a:r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13A9FB1D-D5B7-4C8D-A514-84C52D30E27A}"/>
              </a:ext>
            </a:extLst>
          </p:cNvPr>
          <p:cNvSpPr txBox="1">
            <a:spLocks/>
          </p:cNvSpPr>
          <p:nvPr/>
        </p:nvSpPr>
        <p:spPr>
          <a:xfrm>
            <a:off x="5229746" y="2436150"/>
            <a:ext cx="3973493" cy="55415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/>
              <a:t>x &lt; a[5] 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01F4FC07-853F-4B77-8B32-5AF4CC9C28B3}"/>
              </a:ext>
            </a:extLst>
          </p:cNvPr>
          <p:cNvSpPr txBox="1">
            <a:spLocks/>
          </p:cNvSpPr>
          <p:nvPr/>
        </p:nvSpPr>
        <p:spPr>
          <a:xfrm>
            <a:off x="664815" y="2947212"/>
            <a:ext cx="8440640" cy="55415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 err="1"/>
              <a:t>Giới</a:t>
            </a:r>
            <a:r>
              <a:rPr lang="en-US" sz="1950" dirty="0"/>
              <a:t> </a:t>
            </a:r>
            <a:r>
              <a:rPr lang="en-US" sz="1950" dirty="0" err="1"/>
              <a:t>hạn</a:t>
            </a:r>
            <a:r>
              <a:rPr lang="en-US" sz="1950" dirty="0"/>
              <a:t> </a:t>
            </a:r>
            <a:r>
              <a:rPr lang="en-US" sz="1950" dirty="0" err="1"/>
              <a:t>phạm</a:t>
            </a:r>
            <a:r>
              <a:rPr lang="en-US" sz="1950" dirty="0"/>
              <a:t> vi </a:t>
            </a:r>
            <a:r>
              <a:rPr lang="en-US" sz="1950" dirty="0" err="1"/>
              <a:t>tìm</a:t>
            </a:r>
            <a:r>
              <a:rPr lang="en-US" sz="1950" dirty="0"/>
              <a:t> </a:t>
            </a:r>
            <a:r>
              <a:rPr lang="en-US" sz="1950" dirty="0" err="1"/>
              <a:t>kiếm</a:t>
            </a:r>
            <a:r>
              <a:rPr lang="en-US" sz="1950" dirty="0"/>
              <a:t> </a:t>
            </a:r>
            <a:r>
              <a:rPr lang="en-US" sz="1950" dirty="0" err="1"/>
              <a:t>trong</a:t>
            </a:r>
            <a:r>
              <a:rPr lang="en-US" sz="1950" dirty="0"/>
              <a:t> </a:t>
            </a:r>
            <a:r>
              <a:rPr lang="en-US" sz="1950" dirty="0" err="1"/>
              <a:t>đoạn</a:t>
            </a:r>
            <a:r>
              <a:rPr lang="en-US" sz="1950" dirty="0"/>
              <a:t> </a:t>
            </a:r>
            <a:r>
              <a:rPr lang="en-US" sz="1950" dirty="0" err="1"/>
              <a:t>các</a:t>
            </a:r>
            <a:r>
              <a:rPr lang="en-US" sz="1950" dirty="0"/>
              <a:t> </a:t>
            </a:r>
            <a:r>
              <a:rPr lang="en-US" sz="1950" dirty="0" err="1"/>
              <a:t>phần</a:t>
            </a:r>
            <a:r>
              <a:rPr lang="en-US" sz="1950" dirty="0"/>
              <a:t> </a:t>
            </a:r>
            <a:r>
              <a:rPr lang="en-US" sz="1950" dirty="0" err="1"/>
              <a:t>tử</a:t>
            </a:r>
            <a:r>
              <a:rPr lang="en-US" sz="1950" dirty="0"/>
              <a:t> </a:t>
            </a:r>
            <a:r>
              <a:rPr lang="en-US" sz="1950" dirty="0" err="1"/>
              <a:t>từ</a:t>
            </a:r>
            <a:r>
              <a:rPr lang="en-US" sz="1950" dirty="0"/>
              <a:t>: a[4] </a:t>
            </a:r>
            <a:r>
              <a:rPr lang="en-US" sz="1950" dirty="0" err="1"/>
              <a:t>đến</a:t>
            </a:r>
            <a:r>
              <a:rPr lang="en-US" sz="1950" dirty="0"/>
              <a:t> a[4] </a:t>
            </a:r>
            <a:endParaRPr lang="en-US" sz="1950" b="1" u="sng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2F6FCEE-37D4-4875-BE8C-86428D0EB4C2}"/>
              </a:ext>
            </a:extLst>
          </p:cNvPr>
          <p:cNvSpPr/>
          <p:nvPr/>
        </p:nvSpPr>
        <p:spPr>
          <a:xfrm>
            <a:off x="1756826" y="403285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B3C01F7-7960-4EEE-B243-36C8569DFC93}"/>
              </a:ext>
            </a:extLst>
          </p:cNvPr>
          <p:cNvSpPr/>
          <p:nvPr/>
        </p:nvSpPr>
        <p:spPr>
          <a:xfrm>
            <a:off x="938432" y="403285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D0F1706-80B9-43F5-8348-8462EA1CC5FD}"/>
              </a:ext>
            </a:extLst>
          </p:cNvPr>
          <p:cNvSpPr/>
          <p:nvPr/>
        </p:nvSpPr>
        <p:spPr>
          <a:xfrm>
            <a:off x="2553299" y="402816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8383C25-8FFB-427F-AEF9-123DB82F5A4F}"/>
              </a:ext>
            </a:extLst>
          </p:cNvPr>
          <p:cNvSpPr/>
          <p:nvPr/>
        </p:nvSpPr>
        <p:spPr>
          <a:xfrm>
            <a:off x="3406286" y="4030419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7296C0A-FD57-4FAC-9883-FEE3EE4C8DE3}"/>
              </a:ext>
            </a:extLst>
          </p:cNvPr>
          <p:cNvSpPr/>
          <p:nvPr/>
        </p:nvSpPr>
        <p:spPr>
          <a:xfrm>
            <a:off x="4270008" y="402816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FE22AEB-E7C9-466D-987A-137593E6FBD3}"/>
              </a:ext>
            </a:extLst>
          </p:cNvPr>
          <p:cNvSpPr/>
          <p:nvPr/>
        </p:nvSpPr>
        <p:spPr>
          <a:xfrm>
            <a:off x="5114463" y="402816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EDFBB34-2A38-40D6-9AC8-41ECDFC462A6}"/>
              </a:ext>
            </a:extLst>
          </p:cNvPr>
          <p:cNvSpPr/>
          <p:nvPr/>
        </p:nvSpPr>
        <p:spPr>
          <a:xfrm>
            <a:off x="1118294" y="3523616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294B00F-84CF-4689-A02A-A525AB6A320A}"/>
              </a:ext>
            </a:extLst>
          </p:cNvPr>
          <p:cNvSpPr/>
          <p:nvPr/>
        </p:nvSpPr>
        <p:spPr>
          <a:xfrm>
            <a:off x="1925068" y="3523616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DDBB38C-68FC-4C1C-B4A3-0E9C0B0A407C}"/>
              </a:ext>
            </a:extLst>
          </p:cNvPr>
          <p:cNvSpPr/>
          <p:nvPr/>
        </p:nvSpPr>
        <p:spPr>
          <a:xfrm>
            <a:off x="2781962" y="3528262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1D3A3E-31C1-421F-9330-FF1A589D8D23}"/>
              </a:ext>
            </a:extLst>
          </p:cNvPr>
          <p:cNvSpPr/>
          <p:nvPr/>
        </p:nvSpPr>
        <p:spPr>
          <a:xfrm>
            <a:off x="4461709" y="3527237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38F2DC1-DBC1-40E2-84A4-C3D3AF3B522B}"/>
              </a:ext>
            </a:extLst>
          </p:cNvPr>
          <p:cNvSpPr/>
          <p:nvPr/>
        </p:nvSpPr>
        <p:spPr>
          <a:xfrm>
            <a:off x="5300995" y="3527237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0C766ED-5E5F-47C4-B88D-7F6EFA8D441E}"/>
              </a:ext>
            </a:extLst>
          </p:cNvPr>
          <p:cNvSpPr/>
          <p:nvPr/>
        </p:nvSpPr>
        <p:spPr>
          <a:xfrm>
            <a:off x="6207612" y="3525335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3A70C9-8D57-48C6-9F48-1B20E70A754D}"/>
              </a:ext>
            </a:extLst>
          </p:cNvPr>
          <p:cNvSpPr/>
          <p:nvPr/>
        </p:nvSpPr>
        <p:spPr>
          <a:xfrm>
            <a:off x="3604815" y="3527237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FE2094E-CD3A-4533-97E5-AB1102EA0C2C}"/>
              </a:ext>
            </a:extLst>
          </p:cNvPr>
          <p:cNvSpPr/>
          <p:nvPr/>
        </p:nvSpPr>
        <p:spPr>
          <a:xfrm>
            <a:off x="6037660" y="402816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114031C-ED19-4BE9-ABC1-E782F9EB3751}"/>
              </a:ext>
            </a:extLst>
          </p:cNvPr>
          <p:cNvSpPr/>
          <p:nvPr/>
        </p:nvSpPr>
        <p:spPr>
          <a:xfrm>
            <a:off x="7130809" y="3523616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91119A-669F-417F-B748-BFA404DE16C0}"/>
              </a:ext>
            </a:extLst>
          </p:cNvPr>
          <p:cNvSpPr/>
          <p:nvPr/>
        </p:nvSpPr>
        <p:spPr>
          <a:xfrm>
            <a:off x="6960857" y="4026441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2" name="Callout: Up Arrow 111">
            <a:extLst>
              <a:ext uri="{FF2B5EF4-FFF2-40B4-BE49-F238E27FC236}">
                <a16:creationId xmlns:a16="http://schemas.microsoft.com/office/drawing/2014/main" id="{E97403E3-39F6-4A43-AC2A-2A0518CEFAFD}"/>
              </a:ext>
            </a:extLst>
          </p:cNvPr>
          <p:cNvSpPr/>
          <p:nvPr/>
        </p:nvSpPr>
        <p:spPr>
          <a:xfrm>
            <a:off x="4286819" y="5628275"/>
            <a:ext cx="844455" cy="704709"/>
          </a:xfrm>
          <a:prstGeom prst="upArrowCallout">
            <a:avLst>
              <a:gd name="adj1" fmla="val 28226"/>
              <a:gd name="adj2" fmla="val 25000"/>
              <a:gd name="adj3" fmla="val 25000"/>
              <a:gd name="adj4" fmla="val 569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= 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D16866-E3EC-4D5A-B88C-3FCE655F0ECB}"/>
              </a:ext>
            </a:extLst>
          </p:cNvPr>
          <p:cNvCxnSpPr>
            <a:cxnSpLocks/>
          </p:cNvCxnSpPr>
          <p:nvPr/>
        </p:nvCxnSpPr>
        <p:spPr>
          <a:xfrm>
            <a:off x="4275236" y="3501369"/>
            <a:ext cx="0" cy="4618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73F71D5-6EB8-4414-92D9-A03C15B85FC6}"/>
              </a:ext>
            </a:extLst>
          </p:cNvPr>
          <p:cNvCxnSpPr>
            <a:cxnSpLocks/>
          </p:cNvCxnSpPr>
          <p:nvPr/>
        </p:nvCxnSpPr>
        <p:spPr>
          <a:xfrm flipH="1">
            <a:off x="4461709" y="4306353"/>
            <a:ext cx="5815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10D22E-08C1-4BF6-9CE7-888DB965DF10}"/>
              </a:ext>
            </a:extLst>
          </p:cNvPr>
          <p:cNvCxnSpPr>
            <a:cxnSpLocks/>
          </p:cNvCxnSpPr>
          <p:nvPr/>
        </p:nvCxnSpPr>
        <p:spPr>
          <a:xfrm>
            <a:off x="4229697" y="1423412"/>
            <a:ext cx="0" cy="4497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E8BFD5-311B-4B27-9029-AF8173145823}"/>
              </a:ext>
            </a:extLst>
          </p:cNvPr>
          <p:cNvCxnSpPr>
            <a:cxnSpLocks/>
          </p:cNvCxnSpPr>
          <p:nvPr/>
        </p:nvCxnSpPr>
        <p:spPr>
          <a:xfrm flipH="1">
            <a:off x="4433099" y="2232399"/>
            <a:ext cx="316377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A700B97F-84F6-4D12-98EC-199C92C690DF}"/>
              </a:ext>
            </a:extLst>
          </p:cNvPr>
          <p:cNvSpPr txBox="1">
            <a:spLocks/>
          </p:cNvSpPr>
          <p:nvPr/>
        </p:nvSpPr>
        <p:spPr>
          <a:xfrm>
            <a:off x="691114" y="4298193"/>
            <a:ext cx="8440640" cy="55415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/>
              <a:t>So </a:t>
            </a:r>
            <a:r>
              <a:rPr lang="en-US" sz="1950" dirty="0" err="1"/>
              <a:t>sánh</a:t>
            </a:r>
            <a:r>
              <a:rPr lang="en-US" sz="1950" dirty="0"/>
              <a:t> x = 50 </a:t>
            </a:r>
            <a:r>
              <a:rPr lang="en-US" sz="1950" dirty="0" err="1"/>
              <a:t>với</a:t>
            </a:r>
            <a:r>
              <a:rPr lang="en-US" sz="1950" dirty="0"/>
              <a:t> </a:t>
            </a:r>
            <a:r>
              <a:rPr lang="en-US" sz="1950" dirty="0" err="1"/>
              <a:t>phần</a:t>
            </a:r>
            <a:r>
              <a:rPr lang="en-US" sz="1950" dirty="0"/>
              <a:t> </a:t>
            </a:r>
            <a:r>
              <a:rPr lang="en-US" sz="1950" dirty="0" err="1"/>
              <a:t>tử</a:t>
            </a:r>
            <a:r>
              <a:rPr lang="en-US" sz="1950" dirty="0"/>
              <a:t> a[(4+4)/2] = a[4]</a:t>
            </a:r>
            <a:endParaRPr lang="en-US" sz="1950" b="1" u="sng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244138-8D6F-4311-8EFC-6508D3ADFD00}"/>
              </a:ext>
            </a:extLst>
          </p:cNvPr>
          <p:cNvSpPr/>
          <p:nvPr/>
        </p:nvSpPr>
        <p:spPr>
          <a:xfrm>
            <a:off x="1756826" y="535477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EDECFB-5A22-44E7-972D-F538B5B765D6}"/>
              </a:ext>
            </a:extLst>
          </p:cNvPr>
          <p:cNvSpPr/>
          <p:nvPr/>
        </p:nvSpPr>
        <p:spPr>
          <a:xfrm>
            <a:off x="938432" y="5354774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A508AF-DC15-4A2E-A815-63448712D7E8}"/>
              </a:ext>
            </a:extLst>
          </p:cNvPr>
          <p:cNvSpPr/>
          <p:nvPr/>
        </p:nvSpPr>
        <p:spPr>
          <a:xfrm>
            <a:off x="2553299" y="535008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0740B4-06D5-4E9B-BF7E-407C4F793C5D}"/>
              </a:ext>
            </a:extLst>
          </p:cNvPr>
          <p:cNvSpPr/>
          <p:nvPr/>
        </p:nvSpPr>
        <p:spPr>
          <a:xfrm>
            <a:off x="3406286" y="5352340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3BEEE91-75A3-49A9-9C4E-CEFD2CA9643F}"/>
              </a:ext>
            </a:extLst>
          </p:cNvPr>
          <p:cNvSpPr/>
          <p:nvPr/>
        </p:nvSpPr>
        <p:spPr>
          <a:xfrm>
            <a:off x="4270008" y="535008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1BA525-EEBC-46D3-B028-F94EC2EF9974}"/>
              </a:ext>
            </a:extLst>
          </p:cNvPr>
          <p:cNvSpPr/>
          <p:nvPr/>
        </p:nvSpPr>
        <p:spPr>
          <a:xfrm>
            <a:off x="5114463" y="535008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606E9F-1BBC-4A95-9588-75A7A2C2D956}"/>
              </a:ext>
            </a:extLst>
          </p:cNvPr>
          <p:cNvSpPr/>
          <p:nvPr/>
        </p:nvSpPr>
        <p:spPr>
          <a:xfrm>
            <a:off x="1118294" y="4845538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029794-6B86-485D-9B1F-E818D4730500}"/>
              </a:ext>
            </a:extLst>
          </p:cNvPr>
          <p:cNvSpPr/>
          <p:nvPr/>
        </p:nvSpPr>
        <p:spPr>
          <a:xfrm>
            <a:off x="1925068" y="4845538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C0E3CAB-56EE-4B8B-84EF-7A5939C75AA8}"/>
              </a:ext>
            </a:extLst>
          </p:cNvPr>
          <p:cNvSpPr/>
          <p:nvPr/>
        </p:nvSpPr>
        <p:spPr>
          <a:xfrm>
            <a:off x="2781962" y="4850183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8EE5680-EF34-4EE2-831E-A0B71F128179}"/>
              </a:ext>
            </a:extLst>
          </p:cNvPr>
          <p:cNvSpPr/>
          <p:nvPr/>
        </p:nvSpPr>
        <p:spPr>
          <a:xfrm>
            <a:off x="4461709" y="4849158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2039D4-F012-409C-A155-48A0B5832B1E}"/>
              </a:ext>
            </a:extLst>
          </p:cNvPr>
          <p:cNvSpPr/>
          <p:nvPr/>
        </p:nvSpPr>
        <p:spPr>
          <a:xfrm>
            <a:off x="5300995" y="4849158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0687F4-5F33-4E15-8EE9-3849B3F95801}"/>
              </a:ext>
            </a:extLst>
          </p:cNvPr>
          <p:cNvSpPr/>
          <p:nvPr/>
        </p:nvSpPr>
        <p:spPr>
          <a:xfrm>
            <a:off x="6207612" y="4847257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0BC7E64-BD0F-4C66-A27E-BDF3A3B6C1C5}"/>
              </a:ext>
            </a:extLst>
          </p:cNvPr>
          <p:cNvSpPr/>
          <p:nvPr/>
        </p:nvSpPr>
        <p:spPr>
          <a:xfrm>
            <a:off x="3604815" y="4849158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4895D7F-D228-4302-9791-8A9751D13CB2}"/>
              </a:ext>
            </a:extLst>
          </p:cNvPr>
          <p:cNvSpPr/>
          <p:nvPr/>
        </p:nvSpPr>
        <p:spPr>
          <a:xfrm>
            <a:off x="6037660" y="5350082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AF3A03-D2B1-4FD7-B64B-786396BD97CA}"/>
              </a:ext>
            </a:extLst>
          </p:cNvPr>
          <p:cNvSpPr/>
          <p:nvPr/>
        </p:nvSpPr>
        <p:spPr>
          <a:xfrm>
            <a:off x="7130809" y="4845538"/>
            <a:ext cx="494675" cy="4497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CD0199-1323-43F0-B015-1AA5D924BF12}"/>
              </a:ext>
            </a:extLst>
          </p:cNvPr>
          <p:cNvSpPr/>
          <p:nvPr/>
        </p:nvSpPr>
        <p:spPr>
          <a:xfrm>
            <a:off x="6960857" y="5348363"/>
            <a:ext cx="844455" cy="25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6B55432-6033-4BF8-B103-D1A45CD06536}"/>
              </a:ext>
            </a:extLst>
          </p:cNvPr>
          <p:cNvCxnSpPr>
            <a:cxnSpLocks/>
          </p:cNvCxnSpPr>
          <p:nvPr/>
        </p:nvCxnSpPr>
        <p:spPr>
          <a:xfrm>
            <a:off x="4275236" y="4847784"/>
            <a:ext cx="0" cy="4478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1669D4B-3C3D-4DA7-A721-F1E11F711EFD}"/>
              </a:ext>
            </a:extLst>
          </p:cNvPr>
          <p:cNvCxnSpPr>
            <a:cxnSpLocks/>
          </p:cNvCxnSpPr>
          <p:nvPr/>
        </p:nvCxnSpPr>
        <p:spPr>
          <a:xfrm flipH="1">
            <a:off x="4461709" y="5628275"/>
            <a:ext cx="5815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91D28E93-F39E-4554-A8BF-5A0661C85A52}"/>
              </a:ext>
            </a:extLst>
          </p:cNvPr>
          <p:cNvSpPr txBox="1">
            <a:spLocks/>
          </p:cNvSpPr>
          <p:nvPr/>
        </p:nvSpPr>
        <p:spPr>
          <a:xfrm>
            <a:off x="5300995" y="5796595"/>
            <a:ext cx="3440726" cy="55415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ct val="130000"/>
              <a:buNone/>
            </a:pPr>
            <a:r>
              <a:rPr lang="en-US" sz="1950" dirty="0">
                <a:solidFill>
                  <a:srgbClr val="FF0000"/>
                </a:solidFill>
              </a:rPr>
              <a:t>x = a[4]. </a:t>
            </a:r>
            <a:r>
              <a:rPr lang="en-US" sz="1950" dirty="0" err="1">
                <a:solidFill>
                  <a:srgbClr val="FF0000"/>
                </a:solidFill>
              </a:rPr>
              <a:t>Tìm</a:t>
            </a:r>
            <a:r>
              <a:rPr lang="en-US" sz="1950" dirty="0">
                <a:solidFill>
                  <a:srgbClr val="FF0000"/>
                </a:solidFill>
              </a:rPr>
              <a:t> </a:t>
            </a:r>
            <a:r>
              <a:rPr lang="en-US" sz="1950" dirty="0" err="1">
                <a:solidFill>
                  <a:srgbClr val="FF0000"/>
                </a:solidFill>
              </a:rPr>
              <a:t>thấy</a:t>
            </a:r>
            <a:r>
              <a:rPr lang="en-US" sz="1950" dirty="0">
                <a:solidFill>
                  <a:srgbClr val="FF0000"/>
                </a:solidFill>
              </a:rPr>
              <a:t>. </a:t>
            </a:r>
            <a:r>
              <a:rPr lang="en-US" sz="1950" dirty="0" err="1">
                <a:solidFill>
                  <a:srgbClr val="FF0000"/>
                </a:solidFill>
              </a:rPr>
              <a:t>Kết</a:t>
            </a:r>
            <a:r>
              <a:rPr lang="en-US" sz="1950" dirty="0">
                <a:solidFill>
                  <a:srgbClr val="FF0000"/>
                </a:solidFill>
              </a:rPr>
              <a:t> </a:t>
            </a:r>
            <a:r>
              <a:rPr lang="en-US" sz="1950" dirty="0" err="1">
                <a:solidFill>
                  <a:srgbClr val="FF0000"/>
                </a:solidFill>
              </a:rPr>
              <a:t>thúc</a:t>
            </a:r>
            <a:endParaRPr lang="en-US" sz="1950" b="1" u="sng" dirty="0">
              <a:solidFill>
                <a:srgbClr val="FF0000"/>
              </a:solidFill>
            </a:endParaRP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A38CEE6D-F50A-4C70-881C-63085DE1D6CC}"/>
              </a:ext>
            </a:extLst>
          </p:cNvPr>
          <p:cNvSpPr txBox="1">
            <a:spLocks/>
          </p:cNvSpPr>
          <p:nvPr/>
        </p:nvSpPr>
        <p:spPr>
          <a:xfrm>
            <a:off x="1676400" y="533400"/>
            <a:ext cx="7467600" cy="8382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– TÌM KIẾM</a:t>
            </a:r>
          </a:p>
          <a:p>
            <a:pPr algn="r">
              <a:defRPr/>
            </a:pPr>
            <a:r>
              <a:rPr lang="en-US" altLang="zh-TW" sz="4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KIẾM NHỊ PHÂN</a:t>
            </a:r>
            <a:endParaRPr lang="zh-TW" altLang="en-US" sz="4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54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11851</Words>
  <Application>Microsoft Office PowerPoint</Application>
  <PresentationFormat>On-screen Show (4:3)</PresentationFormat>
  <Paragraphs>3313</Paragraphs>
  <Slides>114</Slides>
  <Notes>80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1" baseType="lpstr">
      <vt:lpstr>Arial</vt:lpstr>
      <vt:lpstr>Calibri</vt:lpstr>
      <vt:lpstr>Cambria Math</vt:lpstr>
      <vt:lpstr>Symbol</vt:lpstr>
      <vt:lpstr>Tahoma</vt:lpstr>
      <vt:lpstr>Wingdings</vt:lpstr>
      <vt:lpstr>Office Theme</vt:lpstr>
      <vt:lpstr>Chương 3 XẾP THỨ TỰ VÀ TÌM KIẾM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THUẬT TOÁN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CHƯƠNG TRÌNH</vt:lpstr>
      <vt:lpstr>ĐỘ PHỨC TẠP CỦA THUẬT TOÁN</vt:lpstr>
      <vt:lpstr>PHƯƠNG PHÁP</vt:lpstr>
      <vt:lpstr>PowerPoint Presentation</vt:lpstr>
      <vt:lpstr>THUẬT TOÁN</vt:lpstr>
      <vt:lpstr>VÍ DỤ</vt:lpstr>
      <vt:lpstr>PowerPoint Presentation</vt:lpstr>
      <vt:lpstr>CHƯƠNG  TRÌNH</vt:lpstr>
      <vt:lpstr>ĐỘ PHỨC TẠP CỦA THUẬT TOÁN</vt:lpstr>
      <vt:lpstr>PowerPoint Presentation</vt:lpstr>
      <vt:lpstr>PHƯƠNG PHÁP</vt:lpstr>
      <vt:lpstr>PowerPoint Presentation</vt:lpstr>
      <vt:lpstr>THUẬT TOÁN</vt:lpstr>
      <vt:lpstr>VÍ DỤ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CHƯƠNG TRÌNH</vt:lpstr>
      <vt:lpstr>ĐỘ PHỨC TẠP CỦA THUẬT TOÁN</vt:lpstr>
      <vt:lpstr>PowerPoint Presentation</vt:lpstr>
      <vt:lpstr>Ý TƯỞNG INTERCHANGE SORT</vt:lpstr>
      <vt:lpstr>PowerPoint Presentation</vt:lpstr>
      <vt:lpstr>THUẬT TOÁN</vt:lpstr>
      <vt:lpstr>THÍ DỤ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CHƯƠNG TRÌNH</vt:lpstr>
      <vt:lpstr>ĐỘ PHỨC TẠP CỦA THUẬT TOÁN</vt:lpstr>
      <vt:lpstr>PowerPoint Presentation</vt:lpstr>
      <vt:lpstr>Ý TƯỞNG</vt:lpstr>
      <vt:lpstr>PowerPoint Presentation</vt:lpstr>
      <vt:lpstr>PowerPoint Presentation</vt:lpstr>
      <vt:lpstr>THUẬT TOÁN</vt:lpstr>
      <vt:lpstr>PowerPoint Presentation</vt:lpstr>
      <vt:lpstr>PowerPoint Presentation</vt:lpstr>
      <vt:lpstr>PowerPoint Presentation</vt:lpstr>
      <vt:lpstr>PowerPoint Presentation</vt:lpstr>
      <vt:lpstr>THUẬT GIẢI QUICK SORT</vt:lpstr>
      <vt:lpstr>ĐỘ PHỨC TẠP CỦA THUẬT TOÁN</vt:lpstr>
      <vt:lpstr>ĐỊNH NGHĨA HEAP</vt:lpstr>
      <vt:lpstr>HỆ QUẢ</vt:lpstr>
      <vt:lpstr>THUẬT TOÁN</vt:lpstr>
      <vt:lpstr>Ý TƯỞNG TẠO HEAP Ở BƯỚC 1</vt:lpstr>
      <vt:lpstr>Ý TƯỞNG TẠO HEAP Ở BƯỚC 1  (TT)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ĐỘ PHỨC TẠP CỦA THUẬT TOÁN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CHƯƠNG TRÌNH</vt:lpstr>
      <vt:lpstr>Độ phức tạp của phương pháp  tìm tuần tự</vt:lpstr>
      <vt:lpstr>PowerPoint Presentation</vt:lpstr>
      <vt:lpstr>PowerPoint Presentation</vt:lpstr>
      <vt:lpstr>THUẬT TOÁN:</vt:lpstr>
      <vt:lpstr>PowerPoint Presentation</vt:lpstr>
      <vt:lpstr>PowerPoint Presentation</vt:lpstr>
      <vt:lpstr>PowerPoint Presentation</vt:lpstr>
      <vt:lpstr>CHƯƠNG TRÌNH</vt:lpstr>
      <vt:lpstr>ĐỘ PHỨC TẠP</vt:lpstr>
      <vt:lpstr>PowerPoint Presentation</vt:lpstr>
      <vt:lpstr>PowerPoint Presentation</vt:lpstr>
      <vt:lpstr>ĐỘ PHỨC TẠP</vt:lpstr>
      <vt:lpstr>PowerPoint Presentation</vt:lpstr>
      <vt:lpstr>PowerPoint Presentation</vt:lpstr>
      <vt:lpstr>Bài 1: Quản lý danh sách đặc 100 phần tử kiểu số nguyên (int)</vt:lpstr>
      <vt:lpstr>PowerPoint Presentation</vt:lpstr>
      <vt:lpstr>Bài 2: Một danh sách các phần tử được lưu trữ trong một danh sách đặc, có các phần tử sau: 40, 70, 20, 60, 90, 10, 50, 30. Yêu cầu: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occbuu@gmail.com</cp:lastModifiedBy>
  <cp:revision>563</cp:revision>
  <dcterms:created xsi:type="dcterms:W3CDTF">2014-08-27T05:04:38Z</dcterms:created>
  <dcterms:modified xsi:type="dcterms:W3CDTF">2019-07-04T09:19:42Z</dcterms:modified>
</cp:coreProperties>
</file>