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0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91" r:id="rId20"/>
    <p:sldId id="272" r:id="rId21"/>
    <p:sldId id="293" r:id="rId22"/>
    <p:sldId id="277" r:id="rId23"/>
    <p:sldId id="278" r:id="rId24"/>
    <p:sldId id="280" r:id="rId25"/>
    <p:sldId id="281" r:id="rId26"/>
    <p:sldId id="294" r:id="rId27"/>
    <p:sldId id="282" r:id="rId28"/>
    <p:sldId id="284" r:id="rId29"/>
    <p:sldId id="286" r:id="rId30"/>
    <p:sldId id="287" r:id="rId31"/>
    <p:sldId id="288" r:id="rId32"/>
    <p:sldId id="289" r:id="rId33"/>
    <p:sldId id="295" r:id="rId34"/>
    <p:sldId id="296" r:id="rId35"/>
    <p:sldId id="297" r:id="rId36"/>
    <p:sldId id="298" r:id="rId37"/>
    <p:sldId id="29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FB1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86535" autoAdjust="0"/>
  </p:normalViewPr>
  <p:slideViewPr>
    <p:cSldViewPr snapToGrid="0">
      <p:cViewPr varScale="1">
        <p:scale>
          <a:sx n="87" d="100"/>
          <a:sy n="87" d="100"/>
        </p:scale>
        <p:origin x="7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ECB91-C463-40E3-90E5-E816DEE93EC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D9EB-5874-45C7-87CC-BCAA38EF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E6F2-B0A8-4F99-B36C-DF96F25E39A5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C98-8B8A-4E60-960B-4E4F32DD1787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5AF5-7AFD-46B0-8F9F-EAE7B10FA3E8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8412480" cy="988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93298"/>
            <a:ext cx="8412480" cy="47230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C0-0EEB-44E5-950B-EA0F979FF07E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9AE7-BC0F-45D9-8EF9-6F07056FCE22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1D4C-6FF9-47CA-A57E-534CF98D7961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AD21-C172-42A0-AD66-490A31A56FF1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F0E7-4AEE-4CCF-AA2F-9DC07B9D7271}" type="datetime1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FFA2-B7F3-420B-8E15-43DB12965973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BB7-AFEF-4BF5-A26C-9974DC8D8785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F858D-E9F0-4259-B062-BD2A9976070F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88-10BC-4BE1-B72E-0A6B1F48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4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89" y="3541487"/>
            <a:ext cx="8915399" cy="150884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n/>
                <a:solidFill>
                  <a:srgbClr val="FFFF00"/>
                </a:solidFill>
              </a:rPr>
              <a:t>CHƯƠNG 4: </a:t>
            </a:r>
            <a:r>
              <a:rPr lang="en-US" sz="3200" dirty="0" err="1">
                <a:ln/>
                <a:solidFill>
                  <a:srgbClr val="FFFF00"/>
                </a:solidFill>
              </a:rPr>
              <a:t>Bảng</a:t>
            </a:r>
            <a:r>
              <a:rPr lang="en-US" sz="3200" dirty="0">
                <a:ln/>
                <a:solidFill>
                  <a:srgbClr val="FFFF00"/>
                </a:solidFill>
              </a:rPr>
              <a:t> </a:t>
            </a:r>
            <a:r>
              <a:rPr lang="en-US" sz="3200" dirty="0" err="1">
                <a:ln/>
                <a:solidFill>
                  <a:srgbClr val="FFFF00"/>
                </a:solidFill>
              </a:rPr>
              <a:t>Băm</a:t>
            </a:r>
            <a:endParaRPr lang="en-US" sz="3200" dirty="0">
              <a:ln/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90" y="5282347"/>
            <a:ext cx="8915399" cy="1126283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1E84-78EE-4E38-B957-8A9B6EF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7BB8-6E32-4ED3-8401-B45DB1AC630D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CD2ED-68A6-4F69-BD62-E4E6AFEA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3AD-D2CC-4A72-B7C3-90E678E5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F66E-94DF-443B-91B8-FA86D191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(separate chaining)</a:t>
            </a:r>
          </a:p>
          <a:p>
            <a:pPr lvl="1"/>
            <a:r>
              <a:rPr lang="vi-VN" dirty="0"/>
              <a:t>Phương pháp nối kết trực tiếp</a:t>
            </a:r>
            <a:endParaRPr lang="en-US" dirty="0"/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(open addressing)</a:t>
            </a:r>
          </a:p>
          <a:p>
            <a:pPr lvl="1"/>
            <a:r>
              <a:rPr lang="en-US" dirty="0"/>
              <a:t>(SV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[2], [3]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CFC6-7D6E-41FB-8FC7-27B82760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B6908-0D49-4BD8-A69A-49C7133E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1A2D-E209-4537-8ED7-412557D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DFB0-7B4A-42F5-B53F-4DD39119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) </a:t>
            </a:r>
            <a:r>
              <a:rPr lang="en-US" dirty="0" err="1"/>
              <a:t>gồm</a:t>
            </a:r>
            <a:r>
              <a:rPr lang="en-US" dirty="0"/>
              <a:t> M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1CD3-7B0C-4110-AFF0-E5B6DDE5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F1A13-95D2-4584-B2FD-4DBA9C98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55599-4B59-4981-941E-8FBE2BA0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4290549"/>
            <a:ext cx="6263640" cy="25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4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C25E-8A60-4537-9FC6-E12571C6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95C0-4C49-4E79-9A50-DA527AC4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710D-75CA-492A-B2D7-6784D67E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0C46-781B-4859-982B-C6F99B4B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95AB6-EC9E-4520-9CFD-4151217BA0EE}"/>
              </a:ext>
            </a:extLst>
          </p:cNvPr>
          <p:cNvSpPr/>
          <p:nvPr/>
        </p:nvSpPr>
        <p:spPr>
          <a:xfrm>
            <a:off x="628650" y="2219512"/>
            <a:ext cx="78867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101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key;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heads[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z;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16E01E-2A1B-4D13-99F9-58998C5B5803}"/>
              </a:ext>
            </a:extLst>
          </p:cNvPr>
          <p:cNvSpPr txBox="1">
            <a:spLocks/>
          </p:cNvSpPr>
          <p:nvPr/>
        </p:nvSpPr>
        <p:spPr>
          <a:xfrm>
            <a:off x="2958861" y="2231031"/>
            <a:ext cx="5556490" cy="404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Lưu</a:t>
            </a:r>
            <a:r>
              <a:rPr lang="en-US" sz="2400" dirty="0"/>
              <a:t> ý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M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n:</a:t>
            </a:r>
          </a:p>
          <a:p>
            <a:pPr lvl="2"/>
            <a:r>
              <a:rPr lang="en-US" sz="2000" dirty="0"/>
              <a:t>M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endParaRPr lang="en-US" sz="2000" dirty="0"/>
          </a:p>
          <a:p>
            <a:pPr lvl="2"/>
            <a:r>
              <a:rPr lang="en-US" sz="2000" dirty="0"/>
              <a:t>M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(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n)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n/10</a:t>
            </a:r>
          </a:p>
          <a:p>
            <a:pPr lvl="2"/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heads[M]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04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5964F-C89F-4851-B495-C3A8683D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1" y="1985224"/>
            <a:ext cx="4490178" cy="2549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5AB2E-E442-4799-BA03-B2B657AE9A37}"/>
              </a:ext>
            </a:extLst>
          </p:cNvPr>
          <p:cNvSpPr/>
          <p:nvPr/>
        </p:nvSpPr>
        <p:spPr>
          <a:xfrm>
            <a:off x="4025172" y="4050044"/>
            <a:ext cx="4490178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z-&gt;next = z;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heads[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z;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9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 k = 103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8068B-73EF-4637-976B-EDAACA6C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2" y="2498985"/>
            <a:ext cx="6571429" cy="2704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4E25B-E93E-4DBB-B209-DC8C41117F6B}"/>
              </a:ext>
            </a:extLst>
          </p:cNvPr>
          <p:cNvSpPr txBox="1"/>
          <p:nvPr/>
        </p:nvSpPr>
        <p:spPr>
          <a:xfrm>
            <a:off x="4697057" y="538257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h(k) = 103 % 101 = 2</a:t>
            </a:r>
            <a:br>
              <a:rPr lang="vi-VN" sz="2400" dirty="0">
                <a:solidFill>
                  <a:srgbClr val="0000CC"/>
                </a:solidFill>
              </a:rPr>
            </a:b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CD00A-D30D-41BA-ACA0-D960A72094D4}"/>
              </a:ext>
            </a:extLst>
          </p:cNvPr>
          <p:cNvSpPr/>
          <p:nvPr/>
        </p:nvSpPr>
        <p:spPr>
          <a:xfrm>
            <a:off x="628650" y="3071005"/>
            <a:ext cx="3848459" cy="3666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 k = 103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8B7BC-FE92-4393-A332-B8A239A97B6A}"/>
              </a:ext>
            </a:extLst>
          </p:cNvPr>
          <p:cNvSpPr txBox="1"/>
          <p:nvPr/>
        </p:nvSpPr>
        <p:spPr>
          <a:xfrm>
            <a:off x="4662628" y="53172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h(k) = 103 % 101 = 2</a:t>
            </a:r>
            <a:br>
              <a:rPr lang="vi-VN" sz="2400">
                <a:solidFill>
                  <a:srgbClr val="0000CC"/>
                </a:solidFill>
              </a:rPr>
            </a:br>
            <a:endParaRPr lang="en-US" sz="2400">
              <a:solidFill>
                <a:srgbClr val="0000C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A2F5A-F4E9-4BAB-9A17-E5E0363F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43" y="2483449"/>
            <a:ext cx="7073321" cy="28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1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k = 401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A2F5A-F4E9-4BAB-9A17-E5E0363F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43" y="2483449"/>
            <a:ext cx="7073321" cy="2883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8186F3-6F06-4892-B7B0-C37671D5DE89}"/>
              </a:ext>
            </a:extLst>
          </p:cNvPr>
          <p:cNvSpPr txBox="1"/>
          <p:nvPr/>
        </p:nvSpPr>
        <p:spPr>
          <a:xfrm>
            <a:off x="4800600" y="5367034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h(k) = 401 % 101 = 98</a:t>
            </a:r>
            <a:br>
              <a:rPr lang="vi-VN" sz="2400" dirty="0">
                <a:solidFill>
                  <a:srgbClr val="0000CC"/>
                </a:solidFill>
              </a:rPr>
            </a:br>
            <a:endParaRPr lang="en-US" sz="2400" dirty="0">
              <a:solidFill>
                <a:srgbClr val="0000CC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9EE1A-FB6E-421D-B16E-5452908F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43" y="2483449"/>
            <a:ext cx="7073321" cy="28835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B8F300-B01F-40C7-AE52-2D3B60282FDF}"/>
              </a:ext>
            </a:extLst>
          </p:cNvPr>
          <p:cNvSpPr/>
          <p:nvPr/>
        </p:nvSpPr>
        <p:spPr>
          <a:xfrm>
            <a:off x="480744" y="4278708"/>
            <a:ext cx="4971150" cy="3666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k = 401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5C50E1-A0E2-44DF-9027-343542E9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5" y="2235264"/>
            <a:ext cx="6438095" cy="2171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537C92-654A-41C7-A335-95E6A90C3D85}"/>
              </a:ext>
            </a:extLst>
          </p:cNvPr>
          <p:cNvSpPr txBox="1"/>
          <p:nvPr/>
        </p:nvSpPr>
        <p:spPr>
          <a:xfrm>
            <a:off x="6686550" y="198964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z -&gt; key = k = 401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BB021-021D-44EA-B92E-BD50A9238928}"/>
              </a:ext>
            </a:extLst>
          </p:cNvPr>
          <p:cNvSpPr/>
          <p:nvPr/>
        </p:nvSpPr>
        <p:spPr>
          <a:xfrm>
            <a:off x="5564038" y="3441680"/>
            <a:ext cx="3579962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x-&gt;key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z-&gt;key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= t-&gt;next;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t-&gt;next;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t-&gt;next = x;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x-&gt;next = p;</a:t>
            </a:r>
          </a:p>
        </p:txBody>
      </p:sp>
    </p:spTree>
    <p:extLst>
      <p:ext uri="{BB962C8B-B14F-4D97-AF65-F5344CB8AC3E}">
        <p14:creationId xmlns:p14="http://schemas.microsoft.com/office/powerpoint/2010/main" val="24685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4711101" cy="9881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453896"/>
            <a:ext cx="4366044" cy="4723067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849B1F-BA4B-4A0F-9065-3B105D62D08C}"/>
              </a:ext>
            </a:extLst>
          </p:cNvPr>
          <p:cNvSpPr/>
          <p:nvPr/>
        </p:nvSpPr>
        <p:spPr>
          <a:xfrm>
            <a:off x="4994694" y="0"/>
            <a:ext cx="4149306" cy="70173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insert(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 t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heads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fr-FR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x-&gt;key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z-&gt;key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(t-&gt;key &gt;=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x-&gt;next = t;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heads[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x;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 = t-&gt;next;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= t-&gt;next;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t-&gt;next;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t-&gt;next = x;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x-&gt;next = p;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60BF-38E7-4056-AE9D-319A4DF3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DAB1-5CDB-4B12-B318-BE91E289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 k = 204</a:t>
            </a:r>
          </a:p>
          <a:p>
            <a:pPr lvl="1"/>
            <a:r>
              <a:rPr lang="en-US" dirty="0"/>
              <a:t>t = heads[</a:t>
            </a:r>
            <a:r>
              <a:rPr lang="en-US" dirty="0" err="1"/>
              <a:t>k%M</a:t>
            </a:r>
            <a:r>
              <a:rPr lang="en-US" dirty="0"/>
              <a:t>] = heads[204%101] </a:t>
            </a:r>
          </a:p>
          <a:p>
            <a:pPr marL="457200" lvl="1" indent="0">
              <a:buNone/>
            </a:pPr>
            <a:r>
              <a:rPr lang="en-US" dirty="0"/>
              <a:t>			      = heads[2]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B0E4-EBA8-4D8F-933D-9F0AF1E9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3F0BF-F2F6-4F4F-B3DB-D4E613B9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790D-DD66-40EC-A4F8-02094B00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5" y="2993096"/>
            <a:ext cx="7581900" cy="311467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28FDAE6-603E-4FE5-9B64-8EC003769D3B}"/>
              </a:ext>
            </a:extLst>
          </p:cNvPr>
          <p:cNvSpPr/>
          <p:nvPr/>
        </p:nvSpPr>
        <p:spPr>
          <a:xfrm>
            <a:off x="7331375" y="2169273"/>
            <a:ext cx="1587260" cy="1647646"/>
          </a:xfrm>
          <a:prstGeom prst="cloudCallout">
            <a:avLst>
              <a:gd name="adj1" fmla="val -99637"/>
              <a:gd name="adj2" fmla="val 462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T/H: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3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" y="365126"/>
            <a:ext cx="8802255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1839273"/>
            <a:ext cx="8802255" cy="4351338"/>
          </a:xfrm>
        </p:spPr>
        <p:txBody>
          <a:bodyPr>
            <a:normAutofit/>
          </a:bodyPr>
          <a:lstStyle/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C32E-3203-4582-BAC5-14B732CF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5D3B-2256-45B4-A3D6-35596BA6FA5C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0C566-B4B0-45B8-BDBE-B9EB1D01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 k = 305</a:t>
            </a:r>
          </a:p>
          <a:p>
            <a:pPr lvl="1"/>
            <a:r>
              <a:rPr lang="en-US" dirty="0"/>
              <a:t>t = heads[</a:t>
            </a:r>
            <a:r>
              <a:rPr lang="en-US" dirty="0" err="1"/>
              <a:t>k%M</a:t>
            </a:r>
            <a:r>
              <a:rPr lang="en-US" dirty="0"/>
              <a:t>] = heads[305%101] </a:t>
            </a:r>
          </a:p>
          <a:p>
            <a:pPr marL="457200" lvl="1" indent="0">
              <a:buNone/>
            </a:pPr>
            <a:r>
              <a:rPr lang="en-US" dirty="0"/>
              <a:t>			      = heads[2]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5C676-6502-4F11-995C-867B274C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2" y="2905171"/>
            <a:ext cx="7073321" cy="2883584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78B18DE-69C0-4ADF-A0E5-690AE518380F}"/>
              </a:ext>
            </a:extLst>
          </p:cNvPr>
          <p:cNvSpPr/>
          <p:nvPr/>
        </p:nvSpPr>
        <p:spPr>
          <a:xfrm>
            <a:off x="7331375" y="2169273"/>
            <a:ext cx="1587260" cy="1647646"/>
          </a:xfrm>
          <a:prstGeom prst="cloudCallout">
            <a:avLst>
              <a:gd name="adj1" fmla="val -99637"/>
              <a:gd name="adj2" fmla="val 462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T/H: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 k = 305</a:t>
            </a:r>
          </a:p>
          <a:p>
            <a:pPr lvl="1"/>
            <a:r>
              <a:rPr lang="en-US" dirty="0"/>
              <a:t>t = heads[</a:t>
            </a:r>
            <a:r>
              <a:rPr lang="en-US" dirty="0" err="1"/>
              <a:t>k%M</a:t>
            </a:r>
            <a:r>
              <a:rPr lang="en-US" dirty="0"/>
              <a:t>] = heads[305%101] </a:t>
            </a:r>
          </a:p>
          <a:p>
            <a:pPr marL="457200" lvl="1" indent="0">
              <a:buNone/>
            </a:pPr>
            <a:r>
              <a:rPr lang="en-US" dirty="0"/>
              <a:t>			      = heads[2]</a:t>
            </a:r>
          </a:p>
          <a:p>
            <a:pPr lvl="1"/>
            <a:r>
              <a:rPr lang="en-US" dirty="0" err="1"/>
              <a:t>Gán</a:t>
            </a:r>
            <a:r>
              <a:rPr lang="en-US" dirty="0"/>
              <a:t> z-&gt;key = 305 (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canh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D5F794-322C-4ED8-A53B-DA28C88A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429000"/>
            <a:ext cx="6715125" cy="1162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BA7FBA-B9D9-41DE-8314-EEB1951A66C2}"/>
              </a:ext>
            </a:extLst>
          </p:cNvPr>
          <p:cNvSpPr/>
          <p:nvPr/>
        </p:nvSpPr>
        <p:spPr>
          <a:xfrm>
            <a:off x="5106838" y="4660859"/>
            <a:ext cx="403716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*t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heads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fr-FR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z-&gt;key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(t-&gt;key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	t = t-&gt;next; }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(t-&gt;key !=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22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EB83-B143-43B3-A9AA-B5002BB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032-02D4-4ECC-832C-F86B35A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6A-3E9D-4A5E-81EC-358C18D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42A-30F5-4CAE-9793-43369D6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19622-3903-4F18-8110-F53480245A32}"/>
              </a:ext>
            </a:extLst>
          </p:cNvPr>
          <p:cNvSpPr/>
          <p:nvPr/>
        </p:nvSpPr>
        <p:spPr>
          <a:xfrm>
            <a:off x="628650" y="2013185"/>
            <a:ext cx="78867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search(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*t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heads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fr-FR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z-&gt;key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(t-&gt;key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t = t-&gt;next;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(t-&gt;key !=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1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FB66-8D1E-416E-A5BE-8E37DB69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C974-08A9-4E39-BCC4-B50DECC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263192" cy="4659515"/>
          </a:xfrm>
        </p:spPr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(coalesced chaining)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(0 </a:t>
            </a:r>
            <a:r>
              <a:rPr lang="en-US" dirty="0">
                <a:latin typeface="Yu Mincho Light" panose="02020603050405020304" pitchFamily="18" charset="-128"/>
                <a:ea typeface="Yu Mincho Light" panose="02020603050405020304" pitchFamily="18" charset="-128"/>
              </a:rPr>
              <a:t>→ </a:t>
            </a:r>
            <a:r>
              <a:rPr lang="en-US" dirty="0"/>
              <a:t>M-1)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2"/>
            <a:r>
              <a:rPr lang="en-US" dirty="0"/>
              <a:t>key: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2"/>
            <a:r>
              <a:rPr lang="en-US" dirty="0"/>
              <a:t>Next: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EB20-D835-4D43-AC17-8F0C6211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92085-3E3F-4EB5-8AA8-410DFEB0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9C655-870B-4CE6-9597-8A78F72D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19" y="2365875"/>
            <a:ext cx="3152381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5E3-D5EF-4292-9CF5-89C5DB77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47B5-5148-47BC-BDAE-10CE7655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A940-D18F-4949-93AE-F44DF07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DCC2F-C45F-496B-BFDB-4FA7DF7B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E5004-91A5-4D5C-ABDB-29DC199D9209}"/>
              </a:ext>
            </a:extLst>
          </p:cNvPr>
          <p:cNvSpPr/>
          <p:nvPr/>
        </p:nvSpPr>
        <p:spPr>
          <a:xfrm>
            <a:off x="628649" y="2118609"/>
            <a:ext cx="7886699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4344B-F9CB-4BE0-86CF-9E7D68D6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13" y="1859593"/>
            <a:ext cx="3152381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6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7DF8-77B1-4860-91DB-F6DBC348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51AE-E805-44A6-A39C-D2B59F58E6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CFAE-06CB-4542-90F6-4EF351EB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9AE7-BC0F-45D9-8EF9-6F07056FCE22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4F0A-F85A-461D-BCDD-D3103E52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B322F-94F3-40AB-A397-5E817C501076}"/>
              </a:ext>
            </a:extLst>
          </p:cNvPr>
          <p:cNvSpPr/>
          <p:nvPr/>
        </p:nvSpPr>
        <p:spPr>
          <a:xfrm>
            <a:off x="716533" y="2490499"/>
            <a:ext cx="7825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= -1;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].next = -1;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61CC8-13DB-4D37-BCBE-37FADCEC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78" y="2287008"/>
            <a:ext cx="2790476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7DF8-77B1-4860-91DB-F6DBC348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51AE-E805-44A6-A39C-D2B59F58E6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, 1, 50, 41, 60;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CC"/>
                </a:solidFill>
              </a:rPr>
              <a:t>h(k) = x % 10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CFAE-06CB-4542-90F6-4EF351EB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9AE7-BC0F-45D9-8EF9-6F07056FCE22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4F0A-F85A-461D-BCDD-D3103E52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14AB2-C08D-436F-A13B-E91C2E0A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61" y="2946827"/>
            <a:ext cx="2771429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2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732-EF8A-4EE5-9BE8-2582030B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52E1-A2DD-4536-A04B-03DAA558B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: 30,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50, 41, 60; </a:t>
            </a:r>
            <a:r>
              <a:rPr lang="en-US" sz="3600" dirty="0">
                <a:solidFill>
                  <a:srgbClr val="0000CC"/>
                </a:solidFill>
              </a:rPr>
              <a:t>h(k) = x % 10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BC98A-6D5A-471F-9585-C2768325F3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: 30, 1,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, 41, 60; </a:t>
            </a:r>
            <a:r>
              <a:rPr lang="en-US" sz="3600" dirty="0">
                <a:solidFill>
                  <a:srgbClr val="0000CC"/>
                </a:solidFill>
              </a:rPr>
              <a:t>h(k) = x % 10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50F2-BF0D-4C5D-AA2D-9FECD35E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9AE7-BC0F-45D9-8EF9-6F07056FCE22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BC2B-FE33-462F-9209-4F4980BE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82EB8-D9DA-4206-9174-DFAF18E8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2761905" cy="34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7200B-C73E-45F9-8125-4B492C31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91" y="3429000"/>
            <a:ext cx="2742857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08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732-EF8A-4EE5-9BE8-2582030B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52E1-A2DD-4536-A04B-03DAA558B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: 30, 1, 50, </a:t>
            </a:r>
            <a:r>
              <a:rPr lang="en-US" dirty="0">
                <a:solidFill>
                  <a:srgbClr val="FF0000"/>
                </a:solidFill>
              </a:rPr>
              <a:t>41</a:t>
            </a:r>
            <a:r>
              <a:rPr lang="en-US" dirty="0"/>
              <a:t>, 60; </a:t>
            </a:r>
            <a:r>
              <a:rPr lang="en-US" sz="3600" dirty="0">
                <a:solidFill>
                  <a:srgbClr val="0000CC"/>
                </a:solidFill>
              </a:rPr>
              <a:t>h(k) = x % 10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BC98A-6D5A-471F-9585-C2768325F3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: 30, 1, 50, 41, </a:t>
            </a:r>
            <a:r>
              <a:rPr lang="en-US" dirty="0">
                <a:solidFill>
                  <a:srgbClr val="FF0000"/>
                </a:solidFill>
              </a:rPr>
              <a:t>60</a:t>
            </a:r>
            <a:r>
              <a:rPr lang="en-US" dirty="0"/>
              <a:t>; </a:t>
            </a:r>
            <a:r>
              <a:rPr lang="en-US" sz="3600" dirty="0">
                <a:solidFill>
                  <a:srgbClr val="0000CC"/>
                </a:solidFill>
              </a:rPr>
              <a:t>h(k) = x % 10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50F2-BF0D-4C5D-AA2D-9FECD35E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9AE7-BC0F-45D9-8EF9-6F07056FCE22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BC2B-FE33-462F-9209-4F4980BE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C19177-BEA3-4961-94EF-E46749B0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62" y="3467524"/>
            <a:ext cx="2790476" cy="33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C56BCD-DEB3-454A-AE43-43CE3653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60" y="3324667"/>
            <a:ext cx="2876190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5E3-D5EF-4292-9CF5-89C5DB77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47B5-5148-47BC-BDAE-10CE7655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A940-D18F-4949-93AE-F44DF07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DCC2F-C45F-496B-BFDB-4FA7DF7B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FFF02-FA0C-48F3-BEC5-5FB7D2AA3495}"/>
              </a:ext>
            </a:extLst>
          </p:cNvPr>
          <p:cNvSpPr/>
          <p:nvPr/>
        </p:nvSpPr>
        <p:spPr>
          <a:xfrm>
            <a:off x="628649" y="2155978"/>
            <a:ext cx="788669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A2E5-C7F3-470A-B941-29B8CE10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A6A2-4917-4569-ABB4-E41C9677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Mảng</a:t>
            </a:r>
            <a:endParaRPr lang="en-US" dirty="0"/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1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marL="36576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bằng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so </a:t>
            </a:r>
            <a:r>
              <a:rPr lang="en-US" b="1" dirty="0" err="1">
                <a:sym typeface="Wingdings" panose="05000000000000000000" pitchFamily="2" charset="2"/>
              </a:rPr>
              <a:t>sánh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lần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lượt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các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phần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 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phụ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thuộc</a:t>
            </a:r>
            <a:r>
              <a:rPr lang="en-US" b="1" dirty="0">
                <a:sym typeface="Wingdings" panose="05000000000000000000" pitchFamily="2" charset="2"/>
              </a:rPr>
              <a:t> 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372D-E0BA-4659-B968-3A973FE0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AB6E-C459-441C-B801-F324CF6088AA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7A43-B08E-40F3-9745-113EFBC1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4EEA3-1850-4408-9400-5EF99FD42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76" y="4591050"/>
            <a:ext cx="3324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5E3-D5EF-4292-9CF5-89C5DB77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47B5-5148-47BC-BDAE-10CE7655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A940-D18F-4949-93AE-F44DF07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DCC2F-C45F-496B-BFDB-4FA7DF7B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9BB7C-F857-40B5-A6B6-3F82A2B353B5}"/>
              </a:ext>
            </a:extLst>
          </p:cNvPr>
          <p:cNvSpPr/>
          <p:nvPr/>
        </p:nvSpPr>
        <p:spPr>
          <a:xfrm>
            <a:off x="628650" y="2117654"/>
            <a:ext cx="78867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search(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-1)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].next;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39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5E3-D5EF-4292-9CF5-89C5DB77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3339501" cy="988186"/>
          </a:xfrm>
        </p:spPr>
        <p:txBody>
          <a:bodyPr>
            <a:normAutofit fontScale="90000"/>
          </a:bodyPr>
          <a:lstStyle/>
          <a:p>
            <a:r>
              <a:rPr lang="en-US" dirty="0"/>
              <a:t>PP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47B5-5148-47BC-BDAE-10CE7655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796037" cy="4659515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A940-D18F-4949-93AE-F44DF07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DCC2F-C45F-496B-BFDB-4FA7DF7B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D7EB3-BCA4-42C9-987B-01890460335D}"/>
              </a:ext>
            </a:extLst>
          </p:cNvPr>
          <p:cNvSpPr/>
          <p:nvPr/>
        </p:nvSpPr>
        <p:spPr>
          <a:xfrm>
            <a:off x="3114136" y="169073"/>
            <a:ext cx="6029864" cy="67403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!=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!= -1))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].next;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!=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-1));</a:t>
            </a: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 != -1 &amp;&amp; T[r].key != -1) 	r--;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 &lt; 10)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 != -1) T[j].next = r;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-1 &amp;&amp; 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!=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84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1E8D-8B04-40C1-990F-2E04275F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3743-87EC-4240-B989-5A05CBC97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dò</a:t>
                </a:r>
                <a:r>
                  <a:rPr lang="en-US" dirty="0"/>
                  <a:t> </a:t>
                </a:r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(Linear probing)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dò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 2 (Quadratic probing)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băm</a:t>
                </a:r>
                <a:r>
                  <a:rPr lang="en-US" dirty="0"/>
                  <a:t> </a:t>
                </a:r>
                <a:r>
                  <a:rPr lang="en-US" dirty="0" err="1"/>
                  <a:t>kép</a:t>
                </a:r>
                <a:r>
                  <a:rPr lang="en-US" dirty="0"/>
                  <a:t> (Double hashing)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⇒</a:t>
                </a:r>
                <a:r>
                  <a:rPr lang="en-US" dirty="0" err="1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Sinh</a:t>
                </a:r>
                <a:r>
                  <a:rPr lang="en-US" dirty="0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 </a:t>
                </a:r>
                <a:r>
                  <a:rPr lang="en-US" dirty="0" err="1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viên</a:t>
                </a:r>
                <a:r>
                  <a:rPr lang="en-US" dirty="0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 </a:t>
                </a:r>
                <a:r>
                  <a:rPr lang="en-US" dirty="0" err="1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tham</a:t>
                </a:r>
                <a:r>
                  <a:rPr lang="en-US" dirty="0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 </a:t>
                </a:r>
                <a:r>
                  <a:rPr lang="en-US" dirty="0" err="1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khảo</a:t>
                </a:r>
                <a:r>
                  <a:rPr lang="en-US" dirty="0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 </a:t>
                </a:r>
                <a:r>
                  <a:rPr lang="en-US" dirty="0" err="1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tài</a:t>
                </a:r>
                <a:r>
                  <a:rPr lang="en-US" dirty="0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 </a:t>
                </a:r>
                <a:r>
                  <a:rPr lang="en-US" dirty="0" err="1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liệu</a:t>
                </a:r>
                <a:r>
                  <a:rPr lang="en-US" dirty="0">
                    <a:latin typeface="Yu Mincho Light" panose="02020300000000000000" pitchFamily="18" charset="-128"/>
                    <a:ea typeface="Yu Mincho Light" panose="02020300000000000000" pitchFamily="18" charset="-128"/>
                  </a:rPr>
                  <a:t> [2], [3].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3743-87EC-4240-B989-5A05CBC97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94" t="-2710" r="-72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E046-4791-4291-8BE5-A341FB6B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D3B1F-E9E1-496D-A624-614E4E0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817E-3D6D-4B06-ADCF-1DB91D6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43A1-03B5-4FA6-9C26-CBA4CCCA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/>
              <a:t>Bài 1</a:t>
            </a:r>
            <a:r>
              <a:rPr lang="vi-VN" dirty="0"/>
              <a:t>: Dùng cấu trúc bảng băm – phương pháp kết nối trực tiếp, quản lý 5000 phần từ kiểu số int.</a:t>
            </a:r>
          </a:p>
          <a:p>
            <a:pPr marL="514350" indent="-514350">
              <a:buFont typeface="+mj-lt"/>
              <a:buAutoNum type="alphaLcPeriod"/>
            </a:pPr>
            <a:r>
              <a:rPr lang="vi-VN" dirty="0"/>
              <a:t>Khai báo cấu trúc bảng băm</a:t>
            </a:r>
          </a:p>
          <a:p>
            <a:pPr marL="514350" indent="-514350">
              <a:buFont typeface="+mj-lt"/>
              <a:buAutoNum type="alphaLcPeriod"/>
            </a:pPr>
            <a:r>
              <a:rPr lang="vi-VN" dirty="0"/>
              <a:t>Viết thủ tục khởi bảng băm rỗng</a:t>
            </a:r>
          </a:p>
          <a:p>
            <a:pPr marL="514350" indent="-514350">
              <a:buFont typeface="+mj-lt"/>
              <a:buAutoNum type="alphaLcPeriod"/>
            </a:pPr>
            <a:r>
              <a:rPr lang="vi-VN" dirty="0"/>
              <a:t>Viết thủ tục thêm một phần tử vào bảng băm</a:t>
            </a:r>
          </a:p>
          <a:p>
            <a:pPr marL="514350" indent="-514350">
              <a:buFont typeface="+mj-lt"/>
              <a:buAutoNum type="alphaLcPeriod"/>
            </a:pPr>
            <a:r>
              <a:rPr lang="vi-VN" dirty="0"/>
              <a:t>Viết thủ tục tìm kiếm một phần tử trong bảng băm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CBD8-DFDA-4306-A956-5EEE59C4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2AEF5-5523-4CA5-9284-42783AD3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51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817E-3D6D-4B06-ADCF-1DB91D6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43A1-03B5-4FA6-9C26-CBA4CCCA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/>
              <a:t>Bài </a:t>
            </a:r>
            <a:r>
              <a:rPr lang="en-US" b="1" dirty="0"/>
              <a:t>2</a:t>
            </a:r>
            <a:r>
              <a:rPr lang="vi-VN" dirty="0"/>
              <a:t>: Dùng cấu trúc bảng băm – phương pháp kết nối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vi-VN" dirty="0"/>
              <a:t>, quản lý </a:t>
            </a:r>
            <a:r>
              <a:rPr lang="en-US" dirty="0"/>
              <a:t>2</a:t>
            </a:r>
            <a:r>
              <a:rPr lang="vi-VN" dirty="0"/>
              <a:t>00 phần từ kiểu số int.</a:t>
            </a:r>
          </a:p>
          <a:p>
            <a:pPr marL="514350" indent="-514350">
              <a:buFont typeface="+mj-lt"/>
              <a:buAutoNum type="alphaLcPeriod"/>
            </a:pPr>
            <a:r>
              <a:rPr lang="vi-VN" dirty="0"/>
              <a:t>Khai báo cấu trúc bảng băm</a:t>
            </a:r>
          </a:p>
          <a:p>
            <a:pPr marL="514350" indent="-514350">
              <a:buFont typeface="+mj-lt"/>
              <a:buAutoNum type="alphaLcPeriod"/>
            </a:pPr>
            <a:r>
              <a:rPr lang="vi-VN" dirty="0"/>
              <a:t>Viết thủ tục khởi bảng băm rỗng</a:t>
            </a:r>
          </a:p>
          <a:p>
            <a:pPr marL="514350" indent="-514350">
              <a:buFont typeface="+mj-lt"/>
              <a:buAutoNum type="alphaLcPeriod"/>
            </a:pPr>
            <a:r>
              <a:rPr lang="vi-VN" dirty="0"/>
              <a:t>Viết thủ tục thêm một phần tử vào bảng băm</a:t>
            </a:r>
          </a:p>
          <a:p>
            <a:pPr marL="514350" indent="-514350">
              <a:buFont typeface="+mj-lt"/>
              <a:buAutoNum type="alphaLcPeriod"/>
            </a:pPr>
            <a:r>
              <a:rPr lang="vi-VN" dirty="0"/>
              <a:t>Viết thủ tục tìm kiếm một phần tử trong bảng băm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CBD8-DFDA-4306-A956-5EEE59C4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2AEF5-5523-4CA5-9284-42783AD3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3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48AD-525A-4FF7-ABDF-00CE965C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0D20-26C5-4D9D-8A81-C95F1ECB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3</a:t>
            </a:r>
            <a:r>
              <a:rPr lang="en-US" dirty="0"/>
              <a:t>: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)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(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2000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int):</a:t>
            </a:r>
          </a:p>
          <a:p>
            <a:pPr marL="0" indent="0">
              <a:buNone/>
            </a:pPr>
            <a:r>
              <a:rPr lang="en-US" dirty="0"/>
              <a:t>10, 20, 30, 45, 60, 70, 210, 220, 221, 440, 360, 470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EF78-6EF0-4F38-B907-CAA00730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E5197-8B31-4729-A8FA-DCD32117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6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48AD-525A-4FF7-ABDF-00CE965C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0D20-26C5-4D9D-8A81-C95F1ECB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4</a:t>
            </a:r>
            <a:r>
              <a:rPr lang="en-US" dirty="0"/>
              <a:t>: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)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2000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int):</a:t>
            </a:r>
          </a:p>
          <a:p>
            <a:pPr marL="0" indent="0">
              <a:buNone/>
            </a:pPr>
            <a:r>
              <a:rPr lang="en-US" dirty="0"/>
              <a:t>3, 7, 10, 20, 30, 45, 60, 70, 213, 222, 228, 443, 367, 470, 503, 507.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EF78-6EF0-4F38-B907-CAA00730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E5197-8B31-4729-A8FA-DCD32117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5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A144-CDBB-47E2-997E-CEBA80F2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1A9D-BE93-4278-9EA8-B5292FF5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5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Anh –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50.000 </a:t>
            </a:r>
            <a:r>
              <a:rPr lang="en-US" dirty="0" err="1"/>
              <a:t>từ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load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2144-14DD-4B0B-858C-D4A0CCA3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C455E-DDF0-4320-998A-F205ACDB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1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009-E76D-449B-8526-3A9F59B3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37D8-B2BF-479C-A03A-210E81A8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Truong, Le Xuan.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ĐH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Tp.HCM</a:t>
            </a:r>
            <a:r>
              <a:rPr lang="en-US" dirty="0"/>
              <a:t>, 2015 (chapter 4).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 err="1"/>
              <a:t>Cormen</a:t>
            </a:r>
            <a:r>
              <a:rPr lang="en-US" dirty="0"/>
              <a:t>, Thomas H., et al. </a:t>
            </a:r>
            <a:r>
              <a:rPr lang="en-US" i="1" dirty="0"/>
              <a:t>Introduction to algorithms</a:t>
            </a:r>
            <a:r>
              <a:rPr lang="en-US" dirty="0"/>
              <a:t>. MIT press, 2009 (III.11).</a:t>
            </a:r>
          </a:p>
          <a:p>
            <a:pPr marL="0" indent="0">
              <a:buNone/>
            </a:pPr>
            <a:r>
              <a:rPr lang="en-US" dirty="0"/>
              <a:t>[3] Drozdek, Adam. </a:t>
            </a:r>
            <a:r>
              <a:rPr lang="en-US" i="1" dirty="0"/>
              <a:t>Data Structures and algorithms in C++</a:t>
            </a:r>
            <a:r>
              <a:rPr lang="en-US" dirty="0"/>
              <a:t>. Cengage Learning, 2012 (chapter 10).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3F2B-360A-4133-8DE1-42872CF8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B6838-E9D0-4476-B918-4A596907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697B-70B5-4363-8052-61ECE55C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3F8C-523B-4F0A-A498-6DF01A75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(hash table) </a:t>
            </a:r>
            <a:r>
              <a:rPr lang="vi-VN" dirty="0"/>
              <a:t>là một cấu trúc dữ liệu, lưu trữ các khóa</a:t>
            </a:r>
            <a:r>
              <a:rPr lang="en-US" dirty="0"/>
              <a:t> </a:t>
            </a:r>
            <a:r>
              <a:rPr lang="vi-VN" dirty="0"/>
              <a:t>trong bảng T (danh sách đặc); sử dụng một hàm băm (hash function) để ánh xạ khoá (key) với một địa chỉ lưu trữ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2C6D-3245-4D86-96B2-44B6315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317-B303-4AED-9A2A-1AFDDF95CD5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51394-A32D-49BB-82A1-8521E732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223C-88F8-4CCD-ACC8-A9AAC14F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5A307-19C3-4FA7-B2A1-16FBE4C9B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Hàm </a:t>
                </a:r>
                <a:r>
                  <a:rPr lang="en-US" dirty="0" err="1"/>
                  <a:t>băm</a:t>
                </a:r>
                <a:r>
                  <a:rPr lang="en-US" dirty="0"/>
                  <a:t> (hash function)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khóa</a:t>
                </a:r>
                <a:r>
                  <a:rPr lang="en-US" dirty="0"/>
                  <a:t> k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địa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băm</a:t>
                </a:r>
                <a:endParaRPr lang="en-US" dirty="0"/>
              </a:p>
              <a:p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khóa</a:t>
                </a:r>
                <a:r>
                  <a:rPr lang="en-US" dirty="0"/>
                  <a:t>: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ánh</a:t>
                </a:r>
                <a:r>
                  <a:rPr lang="en-US" dirty="0"/>
                  <a:t> </a:t>
                </a:r>
                <a:r>
                  <a:rPr lang="en-US" dirty="0" err="1"/>
                  <a:t>xạ</a:t>
                </a:r>
                <a:r>
                  <a:rPr lang="en-US" dirty="0"/>
                  <a:t> </a:t>
                </a:r>
                <a:r>
                  <a:rPr lang="en-US" dirty="0" err="1"/>
                  <a:t>khoá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địa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endParaRPr lang="en-US" dirty="0"/>
              </a:p>
              <a:p>
                <a:pPr lvl="1"/>
                <a:r>
                  <a:rPr lang="en-US" dirty="0"/>
                  <a:t>U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khóa</a:t>
                </a:r>
                <a:endParaRPr lang="en-US" dirty="0"/>
              </a:p>
              <a:p>
                <a:pPr lvl="1"/>
                <a:r>
                  <a:rPr lang="en-US" dirty="0"/>
                  <a:t>{0, 1, …, m – 1}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địa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băm</a:t>
                </a:r>
                <a:endParaRPr lang="en-US" dirty="0"/>
              </a:p>
              <a:p>
                <a:pPr lvl="1"/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h(k)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hash code 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địa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5A307-19C3-4FA7-B2A1-16FBE4C9B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2581" r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0DD6-3B9A-451C-859A-E274CA69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D6A7-E66D-454D-A506-11ED187DB810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BCE9C-42F1-4249-92D6-9C52909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DC93-7C0B-4066-AC43-CE9CA871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C162-D8AA-4013-AD2E-2E4296E5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855F-9E25-4EF9-9AD0-D832D44F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B3082-E939-47BA-9310-2E5F3B4B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C8439-E8B4-417F-992D-F941030F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70340"/>
            <a:ext cx="5003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2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2230-A48B-403E-A157-5491545A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5515D-F359-4415-A997-5BC2ACED7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Chia modulo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𝑇𝑠𝑖𝑧𝑒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Với</a:t>
                </a: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i="1" dirty="0" err="1"/>
                  <a:t>Tsize</a:t>
                </a:r>
                <a:r>
                  <a:rPr lang="en-US" i="1" dirty="0"/>
                  <a:t> </a:t>
                </a:r>
                <a:r>
                  <a:rPr lang="en-US" i="1" dirty="0" err="1"/>
                  <a:t>tốt</a:t>
                </a:r>
                <a:r>
                  <a:rPr lang="en-US" i="1" dirty="0"/>
                  <a:t> </a:t>
                </a:r>
                <a:r>
                  <a:rPr lang="en-US" i="1" dirty="0" err="1"/>
                  <a:t>nhất</a:t>
                </a:r>
                <a:r>
                  <a:rPr lang="en-US" i="1" dirty="0"/>
                  <a:t> </a:t>
                </a:r>
                <a:r>
                  <a:rPr lang="en-US" i="1" dirty="0" err="1"/>
                  <a:t>nên</a:t>
                </a:r>
                <a:r>
                  <a:rPr lang="en-US" i="1" dirty="0"/>
                  <a:t> </a:t>
                </a:r>
                <a:r>
                  <a:rPr lang="en-US" i="1" dirty="0" err="1"/>
                  <a:t>là</a:t>
                </a:r>
                <a:r>
                  <a:rPr lang="en-US" i="1" dirty="0"/>
                  <a:t> </a:t>
                </a:r>
                <a:r>
                  <a:rPr lang="en-US" i="1" dirty="0" err="1"/>
                  <a:t>số</a:t>
                </a:r>
                <a:r>
                  <a:rPr lang="en-US" i="1" dirty="0"/>
                  <a:t> </a:t>
                </a:r>
                <a:r>
                  <a:rPr lang="en-US" i="1" dirty="0" err="1"/>
                  <a:t>nguyên</a:t>
                </a:r>
                <a:r>
                  <a:rPr lang="en-US" i="1" dirty="0"/>
                  <a:t> </a:t>
                </a:r>
                <a:r>
                  <a:rPr lang="en-US" i="1" dirty="0" err="1"/>
                  <a:t>tố</a:t>
                </a:r>
                <a:endParaRPr lang="en-US" i="1" dirty="0"/>
              </a:p>
              <a:p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viên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khảo</a:t>
                </a:r>
                <a:r>
                  <a:rPr lang="en-US" dirty="0"/>
                  <a:t>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băm</a:t>
                </a:r>
                <a:endParaRPr lang="en-US" dirty="0"/>
              </a:p>
              <a:p>
                <a:pPr lvl="1"/>
                <a:r>
                  <a:rPr lang="en-US" dirty="0"/>
                  <a:t>Folding (</a:t>
                </a:r>
                <a:r>
                  <a:rPr lang="en-US" dirty="0" err="1"/>
                  <a:t>gấp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Mid-Square Function</a:t>
                </a:r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5515D-F359-4415-A997-5BC2ACED7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7D8F-94FC-42B2-B9AC-793BA222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D6005-D365-4F6F-82CB-BF4EC086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8C88-D245-4590-890C-441E8F4E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(Collision)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7042-B6E9-41DD-91BD-C09D4D26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hay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lvl="1"/>
            <a:r>
              <a:rPr lang="vi-VN" dirty="0"/>
              <a:t>Một cách lý tưởng, hàm băm sẽ ánh xạ mỗi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slot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vi-VN" dirty="0"/>
              <a:t>được, vì:</a:t>
            </a:r>
            <a:endParaRPr lang="en-US" dirty="0"/>
          </a:p>
          <a:p>
            <a:pPr lvl="1"/>
            <a:r>
              <a:rPr lang="en-US" dirty="0"/>
              <a:t>m &lt;&lt; |U|</a:t>
            </a:r>
          </a:p>
          <a:p>
            <a:pPr lvl="1"/>
            <a:r>
              <a:rPr lang="vi-VN" dirty="0"/>
              <a:t>Các khoá là không biết trước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6F5D-D64A-4568-ACD1-B02597C9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EF620-8408-42BF-889A-4E0F180B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2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6187-A34C-4230-8B72-B0BB4FD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E5DB-B22C-49EC-8C72-28A06A39D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59515"/>
              </a:xfrm>
            </p:spPr>
            <p:txBody>
              <a:bodyPr/>
              <a:lstStyle/>
              <a:p>
                <a:r>
                  <a:rPr lang="en-US" dirty="0"/>
                  <a:t>Đụng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E5DB-B22C-49EC-8C72-28A06A39D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59515"/>
              </a:xfrm>
              <a:blipFill>
                <a:blip r:embed="rId2"/>
                <a:stretch>
                  <a:fillRect l="-1700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694A-C650-4B96-AFDA-6ACE91D6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B50C4-158D-4F7B-84F1-9F8969BC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E4EA1-0E19-40CD-99A8-2EE56F96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02" y="2866273"/>
            <a:ext cx="5935395" cy="32539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5BCA81-8E37-4D67-8C3C-6EC0FDC0BB46}"/>
              </a:ext>
            </a:extLst>
          </p:cNvPr>
          <p:cNvSpPr/>
          <p:nvPr/>
        </p:nvSpPr>
        <p:spPr>
          <a:xfrm>
            <a:off x="4977652" y="4493234"/>
            <a:ext cx="2562045" cy="5031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9416</TotalTime>
  <Words>1930</Words>
  <Application>Microsoft Office PowerPoint</Application>
  <PresentationFormat>On-screen Show (4:3)</PresentationFormat>
  <Paragraphs>363</Paragraphs>
  <Slides>38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Yu Mincho Light</vt:lpstr>
      <vt:lpstr>Arial</vt:lpstr>
      <vt:lpstr>Calibri</vt:lpstr>
      <vt:lpstr>Cambria Math</vt:lpstr>
      <vt:lpstr>Consolas</vt:lpstr>
      <vt:lpstr>Tahoma</vt:lpstr>
      <vt:lpstr>Wingdings</vt:lpstr>
      <vt:lpstr>Office Theme</vt:lpstr>
      <vt:lpstr>CHƯƠNG 4: Bảng Băm</vt:lpstr>
      <vt:lpstr>MỤC TIÊU</vt:lpstr>
      <vt:lpstr>Đặt vấn đề</vt:lpstr>
      <vt:lpstr>Khái niệm bảng băm</vt:lpstr>
      <vt:lpstr>Hàm băm</vt:lpstr>
      <vt:lpstr>Hàm băm</vt:lpstr>
      <vt:lpstr>Một vài loại hàm băm</vt:lpstr>
      <vt:lpstr>Sự đụng độ (Collision)</vt:lpstr>
      <vt:lpstr>Sự đụng độ</vt:lpstr>
      <vt:lpstr>Các phương pháp xử lý đụng độ</vt:lpstr>
      <vt:lpstr>Phương pháp nối kết</vt:lpstr>
      <vt:lpstr>Phương pháp nối kết trực tiếp</vt:lpstr>
      <vt:lpstr>Phương pháp nối kết trực tiếp</vt:lpstr>
      <vt:lpstr>Phương pháp nối kết trực tiếp</vt:lpstr>
      <vt:lpstr>Phương pháp nối kết trực tiếp</vt:lpstr>
      <vt:lpstr>Phương pháp nối kết trực tiếp</vt:lpstr>
      <vt:lpstr>Phương pháp nối kết trực tiếp</vt:lpstr>
      <vt:lpstr>Phương pháp nối kết trực tiếp</vt:lpstr>
      <vt:lpstr>Phương pháp nối kết trực tiếp</vt:lpstr>
      <vt:lpstr>Phương pháp nối kết trực tiếp</vt:lpstr>
      <vt:lpstr>Phương pháp nối kết trực tiếp</vt:lpstr>
      <vt:lpstr>Phương pháp nối kết trực tiếp</vt:lpstr>
      <vt:lpstr>Phương pháp nối kết hợp nhất</vt:lpstr>
      <vt:lpstr>Phương pháp nối kết hợp nhất</vt:lpstr>
      <vt:lpstr>Phương pháp nối kết hợp nhất</vt:lpstr>
      <vt:lpstr>Phương pháp nối kết hợp nhất</vt:lpstr>
      <vt:lpstr>Phương pháp nối kết hợp nhất</vt:lpstr>
      <vt:lpstr>Phương pháp nối kết hợp nhất</vt:lpstr>
      <vt:lpstr>Phương pháp nối kết hợp nhất</vt:lpstr>
      <vt:lpstr>Phương pháp nối kết hợp nhất</vt:lpstr>
      <vt:lpstr>PP nối kết hợp nhất</vt:lpstr>
      <vt:lpstr>Phương pháp địa chỉ mở</vt:lpstr>
      <vt:lpstr>Bài tập</vt:lpstr>
      <vt:lpstr>Bài tập</vt:lpstr>
      <vt:lpstr>Bài tập làm thêm</vt:lpstr>
      <vt:lpstr>Bài tập làm thêm</vt:lpstr>
      <vt:lpstr>Bài tập nâng cao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LeThanh</dc:creator>
  <cp:lastModifiedBy>tuan le</cp:lastModifiedBy>
  <cp:revision>1828</cp:revision>
  <dcterms:created xsi:type="dcterms:W3CDTF">2017-08-13T14:27:50Z</dcterms:created>
  <dcterms:modified xsi:type="dcterms:W3CDTF">2019-06-15T03:43:11Z</dcterms:modified>
</cp:coreProperties>
</file>