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42" r:id="rId3"/>
    <p:sldId id="412" r:id="rId4"/>
    <p:sldId id="290" r:id="rId5"/>
    <p:sldId id="390" r:id="rId6"/>
    <p:sldId id="345" r:id="rId7"/>
    <p:sldId id="414" r:id="rId8"/>
    <p:sldId id="437" r:id="rId9"/>
    <p:sldId id="438" r:id="rId10"/>
    <p:sldId id="391" r:id="rId11"/>
    <p:sldId id="346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08" r:id="rId28"/>
    <p:sldId id="454" r:id="rId29"/>
    <p:sldId id="455" r:id="rId30"/>
    <p:sldId id="456" r:id="rId31"/>
    <p:sldId id="457" r:id="rId32"/>
    <p:sldId id="458" r:id="rId33"/>
    <p:sldId id="459" r:id="rId34"/>
    <p:sldId id="461" r:id="rId35"/>
    <p:sldId id="460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471" r:id="rId46"/>
    <p:sldId id="472" r:id="rId47"/>
    <p:sldId id="473" r:id="rId48"/>
    <p:sldId id="474" r:id="rId49"/>
    <p:sldId id="478" r:id="rId50"/>
    <p:sldId id="475" r:id="rId51"/>
    <p:sldId id="476" r:id="rId52"/>
    <p:sldId id="477" r:id="rId53"/>
    <p:sldId id="479" r:id="rId54"/>
    <p:sldId id="480" r:id="rId55"/>
    <p:sldId id="481" r:id="rId56"/>
    <p:sldId id="482" r:id="rId57"/>
    <p:sldId id="409" r:id="rId58"/>
    <p:sldId id="434" r:id="rId59"/>
    <p:sldId id="483" r:id="rId60"/>
    <p:sldId id="411" r:id="rId61"/>
    <p:sldId id="302" r:id="rId62"/>
    <p:sldId id="484" r:id="rId63"/>
    <p:sldId id="485" r:id="rId64"/>
    <p:sldId id="486" r:id="rId65"/>
    <p:sldId id="387" r:id="rId66"/>
    <p:sldId id="295" r:id="rId67"/>
    <p:sldId id="487" r:id="rId68"/>
    <p:sldId id="348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7" autoAdjust="0"/>
    <p:restoredTop sz="84162" autoAdjust="0"/>
  </p:normalViewPr>
  <p:slideViewPr>
    <p:cSldViewPr>
      <p:cViewPr varScale="1">
        <p:scale>
          <a:sx n="61" d="100"/>
          <a:sy n="61" d="100"/>
        </p:scale>
        <p:origin x="16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0417-EB8D-4B63-984B-0AF5FC48E7C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47BBA-284B-4A71-8D16-FBA8CEF4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47BBA-284B-4A71-8D16-FBA8CEF4E8D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7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47BBA-284B-4A71-8D16-FBA8CEF4E8D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47BBA-284B-4A71-8D16-FBA8CEF4E8D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5638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6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685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4D20-D3D4-4CA9-82EA-53D3AFB4CF8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../REFERENCES/design_and_analysis_of_algorithms_tutorial.pdf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xlinux.nist.gov/dads/HTML/bigOnotation.html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7772400" cy="27432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1</a:t>
            </a:r>
            <a:br>
              <a:rPr lang="en-US" sz="6000" b="1" dirty="0"/>
            </a:br>
            <a:r>
              <a:rPr lang="en-GB" sz="4400" b="1" dirty="0"/>
              <a:t>CẤU TRÚC DỮ LIỆU </a:t>
            </a:r>
            <a:br>
              <a:rPr lang="en-GB" sz="4400" b="1" dirty="0"/>
            </a:br>
            <a:r>
              <a:rPr lang="en-GB" sz="4400" b="1" dirty="0"/>
              <a:t>VÀ GIẢI THUẬT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3000"/>
            <a:ext cx="3657600" cy="5334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FF00"/>
                </a:solidFill>
              </a:rPr>
              <a:t>GV: </a:t>
            </a:r>
            <a:r>
              <a:rPr lang="en-US" sz="2400" dirty="0" err="1"/>
              <a:t>Lê</a:t>
            </a:r>
            <a:r>
              <a:rPr lang="en-US" sz="2400" dirty="0"/>
              <a:t> </a:t>
            </a:r>
            <a:r>
              <a:rPr lang="en-US" sz="2400" dirty="0" err="1"/>
              <a:t>Ngọc</a:t>
            </a:r>
            <a:r>
              <a:rPr lang="en-US" sz="2400" dirty="0"/>
              <a:t> </a:t>
            </a:r>
            <a:r>
              <a:rPr lang="en-US" sz="2400" dirty="0" err="1"/>
              <a:t>Hiếu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486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TP.HCM  - </a:t>
            </a:r>
            <a:r>
              <a:rPr lang="en-US" sz="2400" i="1" dirty="0" err="1">
                <a:solidFill>
                  <a:schemeClr val="bg1"/>
                </a:solidFill>
              </a:rPr>
              <a:t>Tháng</a:t>
            </a:r>
            <a:r>
              <a:rPr lang="en-US" sz="2400" i="1" dirty="0">
                <a:solidFill>
                  <a:schemeClr val="bg1"/>
                </a:solidFill>
              </a:rPr>
              <a:t>  06 -2019</a:t>
            </a:r>
            <a:endParaRPr lang="en-SG" sz="2400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020D7-7197-4CFC-99FD-49D1E38AD7D6}"/>
              </a:ext>
            </a:extLst>
          </p:cNvPr>
          <p:cNvSpPr txBox="1"/>
          <p:nvPr/>
        </p:nvSpPr>
        <p:spPr>
          <a:xfrm>
            <a:off x="1143000" y="838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Khoa </a:t>
            </a:r>
            <a:r>
              <a:rPr lang="en-US" i="1" dirty="0" err="1">
                <a:solidFill>
                  <a:schemeClr val="bg1"/>
                </a:solidFill>
              </a:rPr>
              <a:t>Công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Nghệ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Thông</a:t>
            </a:r>
            <a:r>
              <a:rPr lang="en-US" i="1" dirty="0">
                <a:solidFill>
                  <a:schemeClr val="bg1"/>
                </a:solidFill>
              </a:rPr>
              <a:t> Tin</a:t>
            </a:r>
            <a:endParaRPr lang="en-SG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1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ABA1CF-731A-4A8F-8AF0-02C342DCC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2314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535574"/>
            <a:ext cx="9158468" cy="21220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99743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</a:rPr>
              <a:t>1.2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</a:rPr>
              <a:t>GIẢI THUẬT </a:t>
            </a:r>
            <a:r>
              <a:rPr lang="en-US" sz="4800" dirty="0">
                <a:solidFill>
                  <a:srgbClr val="0070C0"/>
                </a:solidFill>
              </a:rPr>
              <a:t>(Algorithm)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8814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Desktop\HaoLee\Study\ME09\KTC\TTrinh\img\QPR-03-skyline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370262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FE2685-DDEE-4383-8D46-737019308B06}"/>
              </a:ext>
            </a:extLst>
          </p:cNvPr>
          <p:cNvSpPr txBox="1">
            <a:spLocks/>
          </p:cNvSpPr>
          <p:nvPr/>
        </p:nvSpPr>
        <p:spPr>
          <a:xfrm>
            <a:off x="586853" y="1839273"/>
            <a:ext cx="8193609" cy="4351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>
                <a:solidFill>
                  <a:srgbClr val="0070C0"/>
                </a:solidFill>
              </a:rPr>
              <a:t>tập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hữu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hạn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(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hay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i="1" dirty="0" err="1">
                <a:solidFill>
                  <a:srgbClr val="0070C0"/>
                </a:solidFill>
              </a:rPr>
              <a:t>xác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định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rõ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ràng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i="1" dirty="0" err="1">
                <a:solidFill>
                  <a:srgbClr val="0070C0"/>
                </a:solidFill>
              </a:rPr>
              <a:t>giải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quyết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một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bài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toán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b="1" i="1" dirty="0">
                <a:solidFill>
                  <a:srgbClr val="FF0000"/>
                </a:solidFill>
              </a:rPr>
              <a:t>input</a:t>
            </a:r>
            <a:r>
              <a:rPr lang="en-US" i="1" dirty="0"/>
              <a:t>”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b="1" i="1" dirty="0" err="1">
                <a:solidFill>
                  <a:srgbClr val="FF0000"/>
                </a:solidFill>
              </a:rPr>
              <a:t>ouput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9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1.3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0F160A7-28BC-4EC7-8C9D-8099E85971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524000"/>
                <a:ext cx="7848600" cy="28956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kiến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thức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Toán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trung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học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cơ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sở</a:t>
                </a:r>
                <a:r>
                  <a:rPr lang="en-US" sz="2400" dirty="0"/>
                  <a:t>, ta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bài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toán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Tìm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nghiệm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trình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bậc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ẩn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dạng</a:t>
                </a:r>
                <a:r>
                  <a:rPr lang="en-US" sz="2400" dirty="0"/>
                  <a:t> a</a:t>
                </a:r>
                <a:r>
                  <a:rPr lang="en-US" sz="2400" i="1" dirty="0"/>
                  <a:t>x</a:t>
                </a:r>
                <a:r>
                  <a:rPr lang="en-US" sz="2400" baseline="30000" dirty="0"/>
                  <a:t>2 </a:t>
                </a:r>
                <a:r>
                  <a:rPr lang="en-US" sz="2400" dirty="0"/>
                  <a:t>+ b</a:t>
                </a:r>
                <a:r>
                  <a:rPr lang="en-US" sz="2400" i="1" dirty="0"/>
                  <a:t>x</a:t>
                </a:r>
                <a:r>
                  <a:rPr lang="en-US" sz="2400" dirty="0"/>
                  <a:t> + c = 0 (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: a, b, c </a:t>
                </a:r>
                <a:r>
                  <a:rPr lang="en-US" sz="2400" dirty="0">
                    <a:sym typeface="Symbol" panose="05050102010706020507" pitchFamily="18" charset="2"/>
                  </a:rPr>
                  <a:t>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; a </a:t>
                </a:r>
                <a:r>
                  <a:rPr lang="en-US" sz="2400" dirty="0">
                    <a:sym typeface="Symbol" panose="05050102010706020507" pitchFamily="18" charset="2"/>
                  </a:rPr>
                  <a:t></a:t>
                </a:r>
                <a:r>
                  <a:rPr lang="en-US" sz="2400" dirty="0"/>
                  <a:t> 0).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*** Ta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giải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thuật</a:t>
                </a:r>
                <a:r>
                  <a:rPr lang="en-US" sz="2400" b="1" dirty="0"/>
                  <a:t> (T)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giải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bài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tìm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nghiệm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trình</a:t>
                </a:r>
                <a:r>
                  <a:rPr lang="en-US" sz="2400" dirty="0"/>
                  <a:t> a</a:t>
                </a:r>
                <a:r>
                  <a:rPr lang="en-US" sz="2400" i="1" dirty="0"/>
                  <a:t>x</a:t>
                </a:r>
                <a:r>
                  <a:rPr lang="en-US" sz="2400" baseline="30000" dirty="0"/>
                  <a:t>2 </a:t>
                </a:r>
                <a:r>
                  <a:rPr lang="en-US" sz="2400" dirty="0"/>
                  <a:t>+ b</a:t>
                </a:r>
                <a:r>
                  <a:rPr lang="en-US" sz="2400" i="1" dirty="0"/>
                  <a:t>x</a:t>
                </a:r>
                <a:r>
                  <a:rPr lang="en-US" sz="2400" dirty="0"/>
                  <a:t> + c = 0 </a:t>
                </a:r>
                <a:r>
                  <a:rPr lang="en-US" sz="2400" dirty="0" err="1"/>
                  <a:t>như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sau</a:t>
                </a:r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0F160A7-28BC-4EC7-8C9D-8099E8597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7848600" cy="2895600"/>
              </a:xfrm>
              <a:prstGeom prst="rect">
                <a:avLst/>
              </a:prstGeom>
              <a:blipFill>
                <a:blip r:embed="rId2"/>
                <a:stretch>
                  <a:fillRect l="-1165" r="-1087" b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BF5B8F-4B74-4930-ACBD-C8AB8E3FD52F}"/>
                  </a:ext>
                </a:extLst>
              </p:cNvPr>
              <p:cNvSpPr/>
              <p:nvPr/>
            </p:nvSpPr>
            <p:spPr>
              <a:xfrm>
                <a:off x="1676400" y="4572000"/>
                <a:ext cx="668567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dirty="0" err="1">
                    <a:solidFill>
                      <a:srgbClr val="0070C0"/>
                    </a:solidFill>
                  </a:rPr>
                  <a:t>Giải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 err="1">
                    <a:solidFill>
                      <a:srgbClr val="0070C0"/>
                    </a:solidFill>
                  </a:rPr>
                  <a:t>Thuật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(T):</a:t>
                </a:r>
                <a:endParaRPr lang="en-US" sz="2800" u="sng" dirty="0"/>
              </a:p>
              <a:p>
                <a:pPr algn="just"/>
                <a:r>
                  <a:rPr lang="en-US" sz="2800" u="sng" dirty="0" err="1"/>
                  <a:t>Đầu</a:t>
                </a:r>
                <a:r>
                  <a:rPr lang="en-US" sz="2800" u="sng" dirty="0"/>
                  <a:t> </a:t>
                </a:r>
                <a:r>
                  <a:rPr lang="en-US" sz="2800" u="sng" dirty="0" err="1"/>
                  <a:t>vào</a:t>
                </a:r>
                <a:r>
                  <a:rPr lang="en-US" sz="2800" u="sng" dirty="0"/>
                  <a:t> (</a:t>
                </a:r>
                <a:r>
                  <a:rPr lang="en-US" sz="2800" b="1" u="sng" dirty="0"/>
                  <a:t>input</a:t>
                </a:r>
                <a:r>
                  <a:rPr lang="en-US" sz="2800" u="sng" dirty="0"/>
                  <a:t>)</a:t>
                </a:r>
                <a:r>
                  <a:rPr lang="en-US" sz="2800" dirty="0"/>
                  <a:t>: a, b, c (a, b, c, </a:t>
                </a:r>
                <a:r>
                  <a:rPr lang="en-US" sz="2800" dirty="0">
                    <a:sym typeface="Symbol" panose="05050102010706020507" pitchFamily="18" charset="2"/>
                  </a:rPr>
                  <a:t>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 algn="just"/>
                <a:r>
                  <a:rPr lang="en-US" sz="2800" u="sng" dirty="0" err="1"/>
                  <a:t>Đầu</a:t>
                </a:r>
                <a:r>
                  <a:rPr lang="en-US" sz="2800" u="sng" dirty="0"/>
                  <a:t> ra (</a:t>
                </a:r>
                <a:r>
                  <a:rPr lang="en-US" sz="2800" b="1" u="sng" dirty="0"/>
                  <a:t>output</a:t>
                </a:r>
                <a:r>
                  <a:rPr lang="en-US" sz="2800" u="sng" dirty="0"/>
                  <a:t>)</a:t>
                </a:r>
                <a:r>
                  <a:rPr lang="en-US" sz="2800" dirty="0"/>
                  <a:t>: </a:t>
                </a:r>
                <a:r>
                  <a:rPr lang="en-US" sz="2800" dirty="0" err="1"/>
                  <a:t>kết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luận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nghiệm</a:t>
                </a:r>
                <a:endParaRPr lang="en-US" sz="2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BF5B8F-4B74-4930-ACBD-C8AB8E3FD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572000"/>
                <a:ext cx="6685671" cy="1384995"/>
              </a:xfrm>
              <a:prstGeom prst="rect">
                <a:avLst/>
              </a:prstGeom>
              <a:blipFill>
                <a:blip r:embed="rId3"/>
                <a:stretch>
                  <a:fillRect l="-1823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4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1.3 (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5EB1DF-1EAC-4534-B42A-4C5C0E733D1F}"/>
                  </a:ext>
                </a:extLst>
              </p:cNvPr>
              <p:cNvSpPr/>
              <p:nvPr/>
            </p:nvSpPr>
            <p:spPr>
              <a:xfrm>
                <a:off x="914400" y="1524000"/>
                <a:ext cx="6858000" cy="4765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600" u="sng" dirty="0">
                    <a:solidFill>
                      <a:srgbClr val="FF0000"/>
                    </a:solidFill>
                  </a:rPr>
                  <a:t>Bước 1</a:t>
                </a:r>
                <a:r>
                  <a:rPr lang="en-US" sz="2600" u="sng" dirty="0"/>
                  <a:t>: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tính</a:t>
                </a:r>
                <a:r>
                  <a:rPr lang="en-US" sz="2600" dirty="0"/>
                  <a:t> delta = b</a:t>
                </a:r>
                <a:r>
                  <a:rPr lang="en-US" sz="2600" baseline="30000" dirty="0"/>
                  <a:t>2</a:t>
                </a:r>
                <a:r>
                  <a:rPr lang="en-US" sz="2600" dirty="0"/>
                  <a:t> – 4ac</a:t>
                </a:r>
              </a:p>
              <a:p>
                <a:pPr algn="just"/>
                <a:r>
                  <a:rPr lang="en-US" sz="2600" u="sng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sz="2600" u="sng" dirty="0">
                    <a:solidFill>
                      <a:srgbClr val="FF0000"/>
                    </a:solidFill>
                  </a:rPr>
                  <a:t> 2</a:t>
                </a:r>
                <a:r>
                  <a:rPr lang="en-US" sz="2600" u="sng" dirty="0"/>
                  <a:t>: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thực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hiện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kiểm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tra</a:t>
                </a:r>
                <a:r>
                  <a:rPr lang="en-US" sz="2600" dirty="0"/>
                  <a:t> delta</a:t>
                </a:r>
              </a:p>
              <a:p>
                <a:pPr marL="457200" marR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dirty="0">
                    <a:solidFill>
                      <a:srgbClr val="FF0000"/>
                    </a:solidFill>
                  </a:rPr>
                  <a:t>2.1</a:t>
                </a:r>
                <a:r>
                  <a:rPr lang="en-US" sz="2600" dirty="0"/>
                  <a:t> </a:t>
                </a:r>
                <a:r>
                  <a:rPr lang="en-US" sz="2600" dirty="0" err="1"/>
                  <a:t>Nếu</a:t>
                </a:r>
                <a:r>
                  <a:rPr lang="en-US" sz="2600" dirty="0"/>
                  <a:t> delta &lt; 0 </a:t>
                </a:r>
                <a:r>
                  <a:rPr lang="en-US" sz="2600" dirty="0" err="1"/>
                  <a:t>thì</a:t>
                </a:r>
                <a:r>
                  <a:rPr lang="en-US" sz="2600" dirty="0"/>
                  <a:t> </a:t>
                </a:r>
              </a:p>
              <a:p>
                <a:pPr marL="457200" marR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dirty="0"/>
                  <a:t>        </a:t>
                </a:r>
                <a:r>
                  <a:rPr lang="en-US" sz="2600" dirty="0" err="1"/>
                  <a:t>phương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trình</a:t>
                </a:r>
                <a:r>
                  <a:rPr lang="en-US" sz="2600" dirty="0"/>
                  <a:t> </a:t>
                </a:r>
                <a:r>
                  <a:rPr lang="en-US" sz="2600" dirty="0" err="1"/>
                  <a:t>vô</a:t>
                </a:r>
                <a:r>
                  <a:rPr lang="en-US" sz="2600" dirty="0"/>
                  <a:t> </a:t>
                </a:r>
                <a:r>
                  <a:rPr lang="en-US" sz="2600" dirty="0" err="1"/>
                  <a:t>nghiệm</a:t>
                </a:r>
                <a:r>
                  <a:rPr lang="en-US" sz="2600" dirty="0"/>
                  <a:t>;</a:t>
                </a:r>
              </a:p>
              <a:p>
                <a:pPr marL="457200" marR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dirty="0">
                    <a:solidFill>
                      <a:srgbClr val="FF0000"/>
                    </a:solidFill>
                  </a:rPr>
                  <a:t>2.2</a:t>
                </a:r>
                <a:r>
                  <a:rPr lang="en-US" sz="2600" dirty="0"/>
                  <a:t> </a:t>
                </a:r>
                <a:r>
                  <a:rPr lang="en-US" sz="2600" dirty="0" err="1"/>
                  <a:t>Nếu</a:t>
                </a:r>
                <a:r>
                  <a:rPr lang="en-US" sz="2600" dirty="0"/>
                  <a:t> delta = 0 </a:t>
                </a:r>
                <a:r>
                  <a:rPr lang="en-US" sz="2600" dirty="0" err="1"/>
                  <a:t>thì</a:t>
                </a:r>
                <a:r>
                  <a:rPr lang="en-US" sz="2600" dirty="0"/>
                  <a:t> </a:t>
                </a:r>
              </a:p>
              <a:p>
                <a:pPr marL="457200" marR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dirty="0"/>
                  <a:t>        </a:t>
                </a:r>
                <a:r>
                  <a:rPr lang="en-US" sz="2600" dirty="0" err="1"/>
                  <a:t>phương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trình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có</a:t>
                </a:r>
                <a:r>
                  <a:rPr lang="en-US" sz="2600" dirty="0"/>
                  <a:t> </a:t>
                </a:r>
                <a:r>
                  <a:rPr lang="en-US" sz="2600" dirty="0" err="1"/>
                  <a:t>nghiệm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kép</a:t>
                </a:r>
                <a:r>
                  <a:rPr lang="en-US" sz="2600" dirty="0"/>
                  <a:t>: x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 = x</a:t>
                </a:r>
                <a:r>
                  <a:rPr lang="en-US" sz="2600" baseline="-25000" dirty="0"/>
                  <a:t>2</a:t>
                </a:r>
                <a:r>
                  <a:rPr lang="en-US" sz="2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endParaRPr lang="en-US" sz="2600" dirty="0"/>
              </a:p>
              <a:p>
                <a:pPr marL="457200" marR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dirty="0">
                    <a:solidFill>
                      <a:srgbClr val="FF0000"/>
                    </a:solidFill>
                  </a:rPr>
                  <a:t>2.3</a:t>
                </a:r>
                <a:r>
                  <a:rPr lang="en-US" sz="2600" dirty="0"/>
                  <a:t> </a:t>
                </a:r>
                <a:r>
                  <a:rPr lang="en-US" sz="2600" dirty="0" err="1"/>
                  <a:t>Nếu</a:t>
                </a:r>
                <a:r>
                  <a:rPr lang="en-US" sz="2600" dirty="0"/>
                  <a:t> delta &gt; 0 </a:t>
                </a:r>
                <a:r>
                  <a:rPr lang="en-US" sz="2600" dirty="0" err="1"/>
                  <a:t>thì</a:t>
                </a:r>
                <a:r>
                  <a:rPr lang="en-US" sz="2600" dirty="0"/>
                  <a:t> </a:t>
                </a:r>
              </a:p>
              <a:p>
                <a:pPr marL="457200" marR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dirty="0"/>
                  <a:t>       </a:t>
                </a:r>
                <a:r>
                  <a:rPr lang="en-US" sz="2600" dirty="0" err="1"/>
                  <a:t>phương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trình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có</a:t>
                </a:r>
                <a:r>
                  <a:rPr lang="en-US" sz="2600" dirty="0"/>
                  <a:t> </a:t>
                </a:r>
                <a:r>
                  <a:rPr lang="en-US" sz="2600" dirty="0" err="1"/>
                  <a:t>hai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nghiệm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phân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biệt</a:t>
                </a:r>
                <a:r>
                  <a:rPr lang="en-US" sz="2600" dirty="0"/>
                  <a:t>:</a:t>
                </a:r>
              </a:p>
              <a:p>
                <a:pPr marL="914400" marR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dirty="0"/>
                  <a:t>           x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− </m:t>
                        </m:r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𝑑𝑒𝑙𝑡𝑎</m:t>
                            </m:r>
                          </m:e>
                        </m:rad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endParaRPr lang="en-US" sz="2600" dirty="0"/>
              </a:p>
              <a:p>
                <a:pPr marL="914400" marR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dirty="0"/>
                  <a:t>           x</a:t>
                </a:r>
                <a:r>
                  <a:rPr lang="en-US" sz="2600" baseline="-25000" dirty="0"/>
                  <a:t>2</a:t>
                </a:r>
                <a:r>
                  <a:rPr lang="en-US" sz="2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+ </m:t>
                        </m:r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𝑑𝑒𝑙𝑡𝑎</m:t>
                            </m:r>
                          </m:e>
                        </m:rad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endParaRPr lang="en-US" sz="26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5EB1DF-1EAC-4534-B42A-4C5C0E733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58000" cy="4765087"/>
              </a:xfrm>
              <a:prstGeom prst="rect">
                <a:avLst/>
              </a:prstGeom>
              <a:blipFill>
                <a:blip r:embed="rId2"/>
                <a:stretch>
                  <a:fillRect l="-1600" t="-1023" b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78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1.3 (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EFEE29A-9922-499F-A06B-1E92A50C7B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71600"/>
                <a:ext cx="7848600" cy="4952999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60000"/>
                  </a:lnSpc>
                  <a:spcBef>
                    <a:spcPts val="0"/>
                  </a:spcBef>
                  <a:buSzPct val="130000"/>
                  <a:buNone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NHẬN XÉT:</a:t>
                </a: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buSzPct val="13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(T)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lượng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bước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giải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hữu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hạn</a:t>
                </a:r>
                <a:r>
                  <a:rPr lang="en-US" sz="2800" dirty="0"/>
                  <a:t> (</a:t>
                </a:r>
                <a:r>
                  <a:rPr lang="en-US" sz="2800" dirty="0" err="1"/>
                  <a:t>đếm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): </a:t>
                </a:r>
                <a:r>
                  <a:rPr lang="en-US" sz="2800" i="1" dirty="0" err="1">
                    <a:solidFill>
                      <a:srgbClr val="C00000"/>
                    </a:solidFill>
                  </a:rPr>
                  <a:t>bước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 1</a:t>
                </a:r>
                <a:r>
                  <a:rPr lang="en-US" sz="2800" i="1" dirty="0"/>
                  <a:t>,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i="1" dirty="0" err="1">
                    <a:solidFill>
                      <a:srgbClr val="C00000"/>
                    </a:solidFill>
                  </a:rPr>
                  <a:t>bước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 2.1</a:t>
                </a:r>
                <a:r>
                  <a:rPr lang="en-US" sz="2800" i="1" dirty="0"/>
                  <a:t>,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i="1" dirty="0" err="1">
                    <a:solidFill>
                      <a:srgbClr val="C00000"/>
                    </a:solidFill>
                  </a:rPr>
                  <a:t>bước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 2.2</a:t>
                </a:r>
                <a:r>
                  <a:rPr lang="en-US" sz="2800" i="1" dirty="0"/>
                  <a:t>,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i="1" dirty="0" err="1">
                    <a:solidFill>
                      <a:srgbClr val="C00000"/>
                    </a:solidFill>
                  </a:rPr>
                  <a:t>bước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 2.3</a:t>
                </a: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buSzPct val="130000"/>
                  <a:buFont typeface="Wingdings" panose="05000000000000000000" pitchFamily="2" charset="2"/>
                  <a:buChar char="§"/>
                </a:pP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bước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(T) </a:t>
                </a:r>
                <a:r>
                  <a:rPr lang="en-US" sz="2800" dirty="0" err="1">
                    <a:solidFill>
                      <a:srgbClr val="002060"/>
                    </a:solidFill>
                  </a:rPr>
                  <a:t>rõ</a:t>
                </a:r>
                <a:r>
                  <a:rPr lang="en-US" sz="2800" dirty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</a:rPr>
                  <a:t>ràng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cài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đặt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máy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.</a:t>
                </a: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buSzPct val="13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(T) </a:t>
                </a:r>
                <a:r>
                  <a:rPr lang="en-US" sz="2800" dirty="0" err="1"/>
                  <a:t>Nếu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thực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hiện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theo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đúng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quy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trình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bước</a:t>
                </a:r>
                <a:r>
                  <a:rPr lang="en-US" sz="2800" dirty="0"/>
                  <a:t> (</a:t>
                </a:r>
                <a:r>
                  <a:rPr lang="en-US" sz="2800" dirty="0" err="1"/>
                  <a:t>dựa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trị</a:t>
                </a:r>
                <a:r>
                  <a:rPr lang="en-US" sz="2800" dirty="0"/>
                  <a:t> a, b, c </a:t>
                </a:r>
                <a:r>
                  <a:rPr lang="en-US" sz="2800" dirty="0" err="1"/>
                  <a:t>xác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định</a:t>
                </a:r>
                <a:r>
                  <a:rPr lang="en-US" sz="2800" dirty="0"/>
                  <a:t> “input”) ta </a:t>
                </a:r>
                <a:r>
                  <a:rPr lang="en-US" sz="2800" dirty="0" err="1"/>
                  <a:t>sẽ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kết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luận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về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nghiệm</a:t>
                </a:r>
                <a:r>
                  <a:rPr lang="en-US" sz="2800" dirty="0"/>
                  <a:t> (output)</a:t>
                </a: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buSzPct val="13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(T) </a:t>
                </a:r>
                <a:r>
                  <a:rPr lang="en-US" sz="2800" dirty="0" err="1"/>
                  <a:t>Luôn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kết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quả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đúng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kì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trị</a:t>
                </a:r>
                <a:r>
                  <a:rPr lang="en-US" sz="2800" dirty="0"/>
                  <a:t> a, b, c </a:t>
                </a:r>
                <a:r>
                  <a:rPr lang="en-US" sz="2800" dirty="0" err="1"/>
                  <a:t>nào</a:t>
                </a:r>
                <a:r>
                  <a:rPr lang="en-US" sz="2800" dirty="0"/>
                  <a:t> (a, b, c </a:t>
                </a:r>
                <a:r>
                  <a:rPr lang="en-US" sz="2800" dirty="0">
                    <a:sym typeface="Symbol" panose="05050102010706020507" pitchFamily="18" charset="2"/>
                  </a:rPr>
                  <a:t>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ℝ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EFEE29A-9922-499F-A06B-1E92A50C7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7848600" cy="4952999"/>
              </a:xfrm>
              <a:prstGeom prst="rect">
                <a:avLst/>
              </a:prstGeom>
              <a:blipFill>
                <a:blip r:embed="rId2"/>
                <a:stretch>
                  <a:fillRect l="-1476" r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39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1.3 (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EE29A-9922-499F-A06B-1E92A50C7B26}"/>
              </a:ext>
            </a:extLst>
          </p:cNvPr>
          <p:cNvSpPr txBox="1">
            <a:spLocks/>
          </p:cNvSpPr>
          <p:nvPr/>
        </p:nvSpPr>
        <p:spPr>
          <a:xfrm>
            <a:off x="838200" y="1295400"/>
            <a:ext cx="7848600" cy="533399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spcBef>
                <a:spcPts val="0"/>
              </a:spcBef>
              <a:buSzPct val="130000"/>
              <a:buNone/>
            </a:pPr>
            <a:r>
              <a:rPr lang="en-US" sz="3600" b="1" dirty="0" err="1">
                <a:solidFill>
                  <a:srgbClr val="0070C0"/>
                </a:solidFill>
              </a:rPr>
              <a:t>Cài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đặt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trên</a:t>
            </a:r>
            <a:r>
              <a:rPr lang="en-US" sz="3600" b="1" dirty="0">
                <a:solidFill>
                  <a:srgbClr val="0070C0"/>
                </a:solidFill>
              </a:rPr>
              <a:t> C++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SzPct val="130000"/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TimNghiem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9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a, </a:t>
            </a:r>
            <a:r>
              <a:rPr lang="en-US" sz="29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 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b, </a:t>
            </a:r>
            <a:r>
              <a:rPr lang="en-US" sz="29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c)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29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 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 = b*b – 4*a*c, x1, x2;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29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(delta&lt;0)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sz="29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cout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&lt;&lt;“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Phuong 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trinh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nghiem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”;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29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(delta==0)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{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x1 =-b/(2*a);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x2 =-b/(2*a);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sz="29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cout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&lt;&lt;“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Phuong 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trinh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 Nghiem 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kep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x1 =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”&lt;&lt;x1&lt;&lt;“ 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x2 = 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”&lt;&lt;x2;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9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(delta&gt;0)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{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x1 = (-b-sqrt(delta))/(2*a);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x2 = (-</a:t>
            </a:r>
            <a:r>
              <a:rPr lang="en-US" sz="2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b+sqrt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(delta))/(2*a);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sz="29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cout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&lt;&lt;“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Phuong 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trinh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 2 Nghiem 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kep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x1 =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”&lt;&lt;x1&lt;&lt;“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x2 = 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”&lt;&lt;x2;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0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 ĐÚNG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C597DA-2E99-4C34-95E5-7C556C536DA7}"/>
              </a:ext>
            </a:extLst>
          </p:cNvPr>
          <p:cNvSpPr txBox="1">
            <a:spLocks/>
          </p:cNvSpPr>
          <p:nvPr/>
        </p:nvSpPr>
        <p:spPr>
          <a:xfrm>
            <a:off x="609600" y="1524000"/>
            <a:ext cx="8176147" cy="48006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400" dirty="0" err="1"/>
              <a:t>Giải</a:t>
            </a:r>
            <a:r>
              <a:rPr lang="en-US" sz="3400" dirty="0"/>
              <a:t> </a:t>
            </a:r>
            <a:r>
              <a:rPr lang="en-US" sz="3400" dirty="0" err="1"/>
              <a:t>Thuật</a:t>
            </a:r>
            <a:r>
              <a:rPr lang="en-US" sz="3400" dirty="0"/>
              <a:t> </a:t>
            </a:r>
            <a:r>
              <a:rPr lang="en-US" sz="3400" dirty="0" err="1"/>
              <a:t>đúng</a:t>
            </a:r>
            <a:r>
              <a:rPr lang="en-US" sz="3400" dirty="0"/>
              <a:t> </a:t>
            </a:r>
            <a:r>
              <a:rPr lang="en-US" sz="3400" dirty="0" err="1"/>
              <a:t>là</a:t>
            </a:r>
            <a:r>
              <a:rPr lang="en-US" sz="3400" dirty="0"/>
              <a:t> </a:t>
            </a:r>
            <a:r>
              <a:rPr lang="en-US" sz="3400" dirty="0" err="1"/>
              <a:t>giải</a:t>
            </a:r>
            <a:r>
              <a:rPr lang="en-US" sz="3400" dirty="0"/>
              <a:t> </a:t>
            </a:r>
            <a:r>
              <a:rPr lang="en-US" sz="3400" dirty="0" err="1"/>
              <a:t>thuật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FF0000"/>
                </a:solidFill>
              </a:rPr>
              <a:t>sẽ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dừng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lại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với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kết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quả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đúng</a:t>
            </a:r>
            <a:r>
              <a:rPr lang="en-US" sz="3400" dirty="0"/>
              <a:t> (</a:t>
            </a:r>
            <a:r>
              <a:rPr lang="en-US" sz="3400" dirty="0" err="1"/>
              <a:t>cho</a:t>
            </a:r>
            <a:r>
              <a:rPr lang="en-US" sz="3400" dirty="0"/>
              <a:t> ra </a:t>
            </a:r>
            <a:r>
              <a:rPr lang="en-US" sz="3400" dirty="0" err="1"/>
              <a:t>kết</a:t>
            </a:r>
            <a:r>
              <a:rPr lang="en-US" sz="3400" dirty="0"/>
              <a:t> </a:t>
            </a:r>
            <a:r>
              <a:rPr lang="en-US" sz="3400" dirty="0" err="1"/>
              <a:t>quả</a:t>
            </a:r>
            <a:r>
              <a:rPr lang="en-US" sz="3400" dirty="0"/>
              <a:t> </a:t>
            </a:r>
            <a:r>
              <a:rPr lang="en-US" sz="3400" dirty="0" err="1"/>
              <a:t>đúng</a:t>
            </a:r>
            <a:r>
              <a:rPr lang="en-US" sz="3400" dirty="0"/>
              <a:t>) </a:t>
            </a:r>
            <a:r>
              <a:rPr lang="en-US" sz="3400" dirty="0" err="1"/>
              <a:t>mọi</a:t>
            </a:r>
            <a:r>
              <a:rPr lang="en-US" sz="3400" dirty="0"/>
              <a:t> </a:t>
            </a:r>
            <a:r>
              <a:rPr lang="en-US" sz="3400" dirty="0" err="1"/>
              <a:t>trường</a:t>
            </a:r>
            <a:r>
              <a:rPr lang="en-US" sz="3400" dirty="0"/>
              <a:t> </a:t>
            </a:r>
            <a:r>
              <a:rPr lang="en-US" sz="3400" dirty="0" err="1"/>
              <a:t>hợp</a:t>
            </a:r>
            <a:r>
              <a:rPr lang="en-US" sz="3400" dirty="0"/>
              <a:t> </a:t>
            </a:r>
            <a:r>
              <a:rPr lang="en-US" sz="3400" dirty="0" err="1"/>
              <a:t>của</a:t>
            </a:r>
            <a:r>
              <a:rPr lang="en-US" sz="3400" dirty="0"/>
              <a:t> </a:t>
            </a:r>
            <a:r>
              <a:rPr lang="en-US" sz="3400" dirty="0" err="1"/>
              <a:t>đầu</a:t>
            </a:r>
            <a:r>
              <a:rPr lang="en-US" sz="3400" dirty="0"/>
              <a:t> </a:t>
            </a:r>
            <a:r>
              <a:rPr lang="en-US" sz="3400" dirty="0" err="1"/>
              <a:t>vào</a:t>
            </a:r>
            <a:r>
              <a:rPr lang="en-US" sz="3400" dirty="0"/>
              <a:t> (</a:t>
            </a:r>
            <a:r>
              <a:rPr lang="en-US" sz="3400" dirty="0" err="1"/>
              <a:t>theo</a:t>
            </a:r>
            <a:r>
              <a:rPr lang="en-US" sz="3400" dirty="0"/>
              <a:t> </a:t>
            </a:r>
            <a:r>
              <a:rPr lang="en-US" sz="3400" dirty="0" err="1"/>
              <a:t>bài</a:t>
            </a:r>
            <a:r>
              <a:rPr lang="en-US" sz="3400" dirty="0"/>
              <a:t> </a:t>
            </a:r>
            <a:r>
              <a:rPr lang="en-US" sz="3400" dirty="0" err="1"/>
              <a:t>toán</a:t>
            </a:r>
            <a:r>
              <a:rPr lang="en-US" sz="3400" dirty="0"/>
              <a:t>).</a:t>
            </a:r>
            <a:endParaRPr lang="en-US" sz="2800" b="1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000" b="1" dirty="0" err="1">
                <a:solidFill>
                  <a:srgbClr val="0070C0"/>
                </a:solidFill>
              </a:rPr>
              <a:t>Ví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dụ</a:t>
            </a:r>
            <a:r>
              <a:rPr lang="en-US" sz="4000" b="1" dirty="0">
                <a:solidFill>
                  <a:srgbClr val="0070C0"/>
                </a:solidFill>
              </a:rPr>
              <a:t> 1.4: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900" b="1" dirty="0"/>
              <a:t>TH1</a:t>
            </a:r>
            <a:r>
              <a:rPr lang="en-US" sz="2900" dirty="0"/>
              <a:t>: a = 1, b = -2, c = 1 </a:t>
            </a:r>
            <a:r>
              <a:rPr lang="en-US" sz="2900" dirty="0" err="1"/>
              <a:t>thì</a:t>
            </a:r>
            <a:r>
              <a:rPr lang="en-US" sz="2900" dirty="0"/>
              <a:t> </a:t>
            </a:r>
            <a:r>
              <a:rPr lang="en-US" sz="2900" dirty="0" err="1">
                <a:solidFill>
                  <a:srgbClr val="0070C0"/>
                </a:solidFill>
              </a:rPr>
              <a:t>TimNghiem</a:t>
            </a:r>
            <a:r>
              <a:rPr lang="en-US" sz="2900" dirty="0"/>
              <a:t>(</a:t>
            </a:r>
            <a:r>
              <a:rPr lang="en-US" sz="2900" dirty="0" err="1"/>
              <a:t>a,b,c</a:t>
            </a:r>
            <a:r>
              <a:rPr lang="en-US" sz="2900" dirty="0"/>
              <a:t>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900" dirty="0"/>
              <a:t>=&gt; </a:t>
            </a:r>
            <a:r>
              <a:rPr lang="en-US" sz="2900" dirty="0" err="1"/>
              <a:t>cho</a:t>
            </a:r>
            <a:r>
              <a:rPr lang="en-US" sz="2900" dirty="0"/>
              <a:t> ra </a:t>
            </a:r>
            <a:r>
              <a:rPr lang="en-US" sz="2900" dirty="0" err="1"/>
              <a:t>kết</a:t>
            </a:r>
            <a:r>
              <a:rPr lang="en-US" sz="2900" dirty="0"/>
              <a:t> </a:t>
            </a:r>
            <a:r>
              <a:rPr lang="en-US" sz="2900" dirty="0" err="1"/>
              <a:t>quả</a:t>
            </a:r>
            <a:r>
              <a:rPr lang="en-US" sz="2900" dirty="0"/>
              <a:t> </a:t>
            </a:r>
            <a:r>
              <a:rPr lang="en-US" sz="2900" dirty="0" err="1"/>
              <a:t>đúng</a:t>
            </a:r>
            <a:r>
              <a:rPr lang="en-US" sz="2900" dirty="0"/>
              <a:t>; (x1 = 1, x2 = 1);</a:t>
            </a:r>
            <a:endParaRPr lang="en-US" sz="2900" b="1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b="1" dirty="0"/>
              <a:t>TH2</a:t>
            </a:r>
            <a:r>
              <a:rPr lang="en-US" sz="2900" dirty="0"/>
              <a:t>: a = 1, b = 3,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2900" dirty="0"/>
              <a:t> c = 2 </a:t>
            </a:r>
            <a:r>
              <a:rPr lang="en-US" sz="2900" dirty="0" err="1"/>
              <a:t>thì</a:t>
            </a:r>
            <a:r>
              <a:rPr lang="en-US" sz="2900" dirty="0"/>
              <a:t> </a:t>
            </a:r>
            <a:r>
              <a:rPr lang="en-US" sz="2900" dirty="0" err="1">
                <a:solidFill>
                  <a:srgbClr val="0070C0"/>
                </a:solidFill>
              </a:rPr>
              <a:t>TimNghiem</a:t>
            </a:r>
            <a:r>
              <a:rPr lang="en-US" sz="2900" dirty="0"/>
              <a:t>(</a:t>
            </a:r>
            <a:r>
              <a:rPr lang="en-US" sz="2900" dirty="0" err="1"/>
              <a:t>a,b,c</a:t>
            </a:r>
            <a:r>
              <a:rPr lang="en-US" sz="2900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900" dirty="0"/>
              <a:t> =&gt; </a:t>
            </a:r>
            <a:r>
              <a:rPr lang="en-US" sz="2900" dirty="0" err="1"/>
              <a:t>cho</a:t>
            </a:r>
            <a:r>
              <a:rPr lang="en-US" sz="2900" dirty="0"/>
              <a:t> ra </a:t>
            </a:r>
            <a:r>
              <a:rPr lang="en-US" sz="2900" dirty="0" err="1"/>
              <a:t>kết</a:t>
            </a:r>
            <a:r>
              <a:rPr lang="en-US" sz="2900" dirty="0"/>
              <a:t> </a:t>
            </a:r>
            <a:r>
              <a:rPr lang="en-US" sz="2900" dirty="0" err="1"/>
              <a:t>quả</a:t>
            </a:r>
            <a:r>
              <a:rPr lang="en-US" sz="2900" dirty="0"/>
              <a:t> </a:t>
            </a:r>
            <a:r>
              <a:rPr lang="en-US" sz="2900" dirty="0" err="1"/>
              <a:t>đúng</a:t>
            </a:r>
            <a:r>
              <a:rPr lang="en-US" sz="2900" dirty="0"/>
              <a:t>; (x1 = -2, x2 = -1);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900" dirty="0"/>
              <a:t>….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900" b="1" dirty="0" err="1"/>
              <a:t>THn</a:t>
            </a:r>
            <a:r>
              <a:rPr lang="en-US" sz="2900" dirty="0"/>
              <a:t>: a = .. b = .., c = .. </a:t>
            </a:r>
            <a:r>
              <a:rPr lang="en-US" sz="2900" dirty="0" err="1"/>
              <a:t>thì</a:t>
            </a:r>
            <a:r>
              <a:rPr lang="en-US" sz="2900" dirty="0"/>
              <a:t> </a:t>
            </a:r>
            <a:r>
              <a:rPr lang="en-US" sz="2900" dirty="0" err="1">
                <a:solidFill>
                  <a:srgbClr val="0070C0"/>
                </a:solidFill>
              </a:rPr>
              <a:t>TimNghiem</a:t>
            </a:r>
            <a:r>
              <a:rPr lang="en-US" sz="2900" dirty="0"/>
              <a:t>(</a:t>
            </a:r>
            <a:r>
              <a:rPr lang="en-US" sz="2900" dirty="0" err="1"/>
              <a:t>a,b,c</a:t>
            </a:r>
            <a:r>
              <a:rPr lang="en-US" sz="2900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900" dirty="0"/>
              <a:t> =&gt; </a:t>
            </a:r>
            <a:r>
              <a:rPr lang="en-US" sz="2900" dirty="0" err="1"/>
              <a:t>cho</a:t>
            </a:r>
            <a:r>
              <a:rPr lang="en-US" sz="2900" dirty="0"/>
              <a:t> ra </a:t>
            </a:r>
            <a:r>
              <a:rPr lang="en-US" sz="2900" dirty="0" err="1"/>
              <a:t>kết</a:t>
            </a:r>
            <a:r>
              <a:rPr lang="en-US" sz="2900" dirty="0"/>
              <a:t> </a:t>
            </a:r>
            <a:r>
              <a:rPr lang="en-US" sz="2900" dirty="0" err="1"/>
              <a:t>quả</a:t>
            </a:r>
            <a:r>
              <a:rPr lang="en-US" sz="2900" dirty="0"/>
              <a:t> </a:t>
            </a:r>
            <a:r>
              <a:rPr lang="en-US" sz="2900" dirty="0" err="1"/>
              <a:t>đúng</a:t>
            </a:r>
            <a:r>
              <a:rPr lang="en-US" sz="2900" dirty="0"/>
              <a:t>; (…);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64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 SAI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52DD0-5CF1-4FB6-B5BA-2A1B11B0642D}"/>
              </a:ext>
            </a:extLst>
          </p:cNvPr>
          <p:cNvSpPr txBox="1">
            <a:spLocks/>
          </p:cNvSpPr>
          <p:nvPr/>
        </p:nvSpPr>
        <p:spPr>
          <a:xfrm>
            <a:off x="586853" y="1524001"/>
            <a:ext cx="7947547" cy="505710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sai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tồn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tại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một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khiến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không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dừng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dừng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với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một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kết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quả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không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đúng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phù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Ví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dụ</a:t>
            </a:r>
            <a:r>
              <a:rPr lang="en-US" sz="2800" b="1" dirty="0">
                <a:solidFill>
                  <a:srgbClr val="0070C0"/>
                </a:solidFill>
              </a:rPr>
              <a:t> 1.5:  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(T) </a:t>
            </a:r>
            <a:r>
              <a:rPr lang="en-US" sz="2800" dirty="0" err="1"/>
              <a:t>bỏ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C00000"/>
                </a:solidFill>
              </a:rPr>
              <a:t>bước</a:t>
            </a:r>
            <a:r>
              <a:rPr lang="en-US" sz="2800" dirty="0">
                <a:solidFill>
                  <a:srgbClr val="C00000"/>
                </a:solidFill>
              </a:rPr>
              <a:t> 2.3 </a:t>
            </a:r>
            <a:r>
              <a:rPr lang="en-US" sz="2800" dirty="0"/>
              <a:t>(delta &gt; 0)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chắc</a:t>
            </a:r>
            <a:r>
              <a:rPr lang="en-US" sz="2800" dirty="0"/>
              <a:t> </a:t>
            </a:r>
            <a:r>
              <a:rPr lang="en-US" sz="2800" dirty="0" err="1"/>
              <a:t>chắn</a:t>
            </a:r>
            <a:r>
              <a:rPr lang="en-US" sz="2800" dirty="0"/>
              <a:t> (T)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không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cho</a:t>
            </a:r>
            <a:r>
              <a:rPr lang="en-US" sz="2800" i="1" dirty="0">
                <a:solidFill>
                  <a:srgbClr val="0070C0"/>
                </a:solidFill>
              </a:rPr>
              <a:t> ra </a:t>
            </a:r>
            <a:r>
              <a:rPr lang="en-US" sz="2800" i="1" dirty="0" err="1">
                <a:solidFill>
                  <a:srgbClr val="0070C0"/>
                </a:solidFill>
              </a:rPr>
              <a:t>kết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quả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gì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i="1" dirty="0"/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có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hai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nghiệm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phân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biệt</a:t>
            </a:r>
            <a:r>
              <a:rPr lang="en-US" sz="2800" i="1" dirty="0"/>
              <a:t>. </a:t>
            </a:r>
            <a:r>
              <a:rPr lang="en-US" sz="2800" dirty="0"/>
              <a:t>(</a:t>
            </a:r>
            <a:r>
              <a:rPr lang="en-US" sz="2800" dirty="0" err="1"/>
              <a:t>vì</a:t>
            </a:r>
            <a:r>
              <a:rPr lang="en-US" sz="2800" dirty="0"/>
              <a:t> (T)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thiếu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	TH1</a:t>
            </a:r>
            <a:r>
              <a:rPr lang="en-US" dirty="0"/>
              <a:t>: a = 1, b = -2, c = 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TimNghiem</a:t>
            </a:r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=&gt;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; (x1 = 1, x2 = 1);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	TH2</a:t>
            </a:r>
            <a:r>
              <a:rPr lang="en-US" dirty="0"/>
              <a:t>: a = 1, b = 3, c = 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TimNghiem</a:t>
            </a:r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(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đúng</a:t>
            </a:r>
            <a:r>
              <a:rPr lang="en-US" dirty="0"/>
              <a:t>);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65998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TÍNH CHẤT CỦA GIẢI THUẬT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E6C3EB-7E15-4C59-8E47-1ACA898AD1C0}"/>
              </a:ext>
            </a:extLst>
          </p:cNvPr>
          <p:cNvSpPr txBox="1">
            <a:spLocks/>
          </p:cNvSpPr>
          <p:nvPr/>
        </p:nvSpPr>
        <p:spPr>
          <a:xfrm>
            <a:off x="205516" y="1461868"/>
            <a:ext cx="8732968" cy="49389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200" dirty="0" err="1">
                <a:solidFill>
                  <a:srgbClr val="FF0000"/>
                </a:solidFill>
              </a:rPr>
              <a:t>Tính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đúng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ra </a:t>
            </a:r>
            <a:r>
              <a:rPr lang="en-US" sz="2200" b="1" dirty="0" err="1"/>
              <a:t>kết</a:t>
            </a:r>
            <a:r>
              <a:rPr lang="en-US" sz="2200" b="1" dirty="0"/>
              <a:t> </a:t>
            </a:r>
            <a:r>
              <a:rPr lang="en-US" sz="2200" b="1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b="1" i="1" dirty="0" err="1"/>
              <a:t>đầu</a:t>
            </a:r>
            <a:r>
              <a:rPr lang="en-US" sz="2200" b="1" i="1" dirty="0"/>
              <a:t> </a:t>
            </a:r>
            <a:r>
              <a:rPr lang="en-US" sz="2200" b="1" i="1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200" dirty="0" err="1">
                <a:solidFill>
                  <a:srgbClr val="FF0000"/>
                </a:solidFill>
              </a:rPr>
              <a:t>Tính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dừng</a:t>
            </a:r>
            <a:r>
              <a:rPr lang="en-US" sz="2200" dirty="0">
                <a:solidFill>
                  <a:srgbClr val="C00000"/>
                </a:solidFill>
              </a:rPr>
              <a:t>: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dừng</a:t>
            </a:r>
            <a:r>
              <a:rPr lang="en-US" sz="2200" dirty="0"/>
              <a:t> ở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hạn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(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dirty="0" err="1"/>
              <a:t>vô</a:t>
            </a:r>
            <a:r>
              <a:rPr lang="en-US" sz="2200" dirty="0"/>
              <a:t> </a:t>
            </a:r>
            <a:r>
              <a:rPr lang="en-US" sz="2200" dirty="0" err="1"/>
              <a:t>hạn</a:t>
            </a:r>
            <a:r>
              <a:rPr lang="en-US" sz="2200" dirty="0"/>
              <a:t>).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200" dirty="0" err="1">
                <a:solidFill>
                  <a:srgbClr val="FF0000"/>
                </a:solidFill>
              </a:rPr>
              <a:t>Tính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rõ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ràng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dirty="0" err="1">
                <a:solidFill>
                  <a:srgbClr val="FF0000"/>
                </a:solidFill>
              </a:rPr>
              <a:t>xác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định</a:t>
            </a:r>
            <a:r>
              <a:rPr lang="en-US" sz="2200" dirty="0"/>
              <a:t>: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tường</a:t>
            </a:r>
            <a:r>
              <a:rPr lang="en-US" sz="2200" dirty="0"/>
              <a:t> </a:t>
            </a:r>
            <a:r>
              <a:rPr lang="en-US" sz="2200" dirty="0" err="1"/>
              <a:t>minh</a:t>
            </a:r>
            <a:r>
              <a:rPr lang="en-US" sz="2200" dirty="0"/>
              <a:t> (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mập</a:t>
            </a:r>
            <a:r>
              <a:rPr lang="en-US" sz="2200" dirty="0"/>
              <a:t> </a:t>
            </a:r>
            <a:r>
              <a:rPr lang="en-US" sz="2200" dirty="0" err="1"/>
              <a:t>mờ</a:t>
            </a:r>
            <a:r>
              <a:rPr lang="en-US" sz="2200" dirty="0"/>
              <a:t>,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con).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200" dirty="0" err="1">
                <a:solidFill>
                  <a:srgbClr val="0070C0"/>
                </a:solidFill>
              </a:rPr>
              <a:t>Tính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khách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quan</a:t>
            </a:r>
            <a:r>
              <a:rPr lang="en-US" sz="2200" dirty="0">
                <a:solidFill>
                  <a:srgbClr val="0070C0"/>
                </a:solidFill>
              </a:rPr>
              <a:t>: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ngôn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ngôn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,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, </a:t>
            </a:r>
            <a:r>
              <a:rPr lang="en-US" sz="2200" dirty="0" err="1"/>
              <a:t>nhưng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ra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PH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PHÁP BIỂU DIỄN GT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4DC740-9AD9-4892-BE47-3B538CAE775D}"/>
              </a:ext>
            </a:extLst>
          </p:cNvPr>
          <p:cNvSpPr txBox="1">
            <a:spLocks/>
          </p:cNvSpPr>
          <p:nvPr/>
        </p:nvSpPr>
        <p:spPr>
          <a:xfrm>
            <a:off x="586853" y="1839273"/>
            <a:ext cx="7947547" cy="2961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03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: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1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62000" y="1524000"/>
            <a:ext cx="8057478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CTDL &amp; GT:</a:t>
            </a:r>
          </a:p>
          <a:p>
            <a:pPr>
              <a:buFontTx/>
              <a:buChar char="-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ữ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Tx/>
              <a:buChar char="-"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altLang="zh-TW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zh-TW" alt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0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PH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PHÁP BIỂU DIỄN GT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B6598B-EEAB-4D09-8B3C-67A2151739F1}"/>
              </a:ext>
            </a:extLst>
          </p:cNvPr>
          <p:cNvSpPr txBox="1">
            <a:spLocks/>
          </p:cNvSpPr>
          <p:nvPr/>
        </p:nvSpPr>
        <p:spPr>
          <a:xfrm>
            <a:off x="559890" y="1676400"/>
            <a:ext cx="6454027" cy="5334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2800" b="1" dirty="0">
                <a:ln/>
                <a:solidFill>
                  <a:schemeClr val="accent4"/>
                </a:solidFill>
              </a:rPr>
              <a:t>NGÔN NGỮ TỰ NHIÊN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E2C787-AF46-4E5C-AD79-A4150130CF84}"/>
              </a:ext>
            </a:extLst>
          </p:cNvPr>
          <p:cNvSpPr txBox="1">
            <a:spLocks/>
          </p:cNvSpPr>
          <p:nvPr/>
        </p:nvSpPr>
        <p:spPr>
          <a:xfrm>
            <a:off x="586853" y="2209800"/>
            <a:ext cx="8099947" cy="39808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dừng</a:t>
            </a:r>
            <a:endParaRPr lang="en-US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5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PH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PHÁP BIỂU DIỄN GT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B6598B-EEAB-4D09-8B3C-67A2151739F1}"/>
              </a:ext>
            </a:extLst>
          </p:cNvPr>
          <p:cNvSpPr txBox="1">
            <a:spLocks/>
          </p:cNvSpPr>
          <p:nvPr/>
        </p:nvSpPr>
        <p:spPr>
          <a:xfrm>
            <a:off x="559890" y="1446552"/>
            <a:ext cx="7974510" cy="5334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2400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1.6: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Biểu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diễn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bằng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ngôn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ngữ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tự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nhiên</a:t>
            </a:r>
            <a:r>
              <a:rPr lang="en-US" sz="2400" dirty="0">
                <a:ln/>
                <a:solidFill>
                  <a:schemeClr val="accent4"/>
                </a:solidFill>
              </a:rPr>
              <a:t>: </a:t>
            </a:r>
          </a:p>
          <a:p>
            <a:pPr algn="l"/>
            <a:r>
              <a:rPr lang="en-US" sz="2400" dirty="0" err="1">
                <a:ln/>
                <a:solidFill>
                  <a:schemeClr val="accent4"/>
                </a:solidFill>
              </a:rPr>
              <a:t>giải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phương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trình</a:t>
            </a:r>
            <a:r>
              <a:rPr lang="en-US" sz="2400" dirty="0">
                <a:ln/>
                <a:solidFill>
                  <a:schemeClr val="accent4"/>
                </a:solidFill>
              </a:rPr>
              <a:t> ax</a:t>
            </a:r>
            <a:r>
              <a:rPr lang="en-US" sz="2400" baseline="30000" dirty="0">
                <a:ln/>
                <a:solidFill>
                  <a:schemeClr val="accent4"/>
                </a:solidFill>
              </a:rPr>
              <a:t>2</a:t>
            </a:r>
            <a:r>
              <a:rPr lang="en-US" sz="2400" dirty="0">
                <a:ln/>
                <a:solidFill>
                  <a:schemeClr val="accent4"/>
                </a:solidFill>
              </a:rPr>
              <a:t> + bx + c = 0 (a </a:t>
            </a:r>
            <a:r>
              <a:rPr lang="en-US" sz="2400" dirty="0">
                <a:ln/>
                <a:solidFill>
                  <a:schemeClr val="accent4"/>
                </a:solidFill>
                <a:sym typeface="Symbol" panose="05050102010706020507" pitchFamily="18" charset="2"/>
              </a:rPr>
              <a:t> 0</a:t>
            </a:r>
            <a:r>
              <a:rPr lang="en-US" sz="2400" dirty="0">
                <a:ln/>
                <a:solidFill>
                  <a:schemeClr val="accent4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6CA35DD-13AE-49E1-AE8F-D6199845C6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3290" y="2340995"/>
                <a:ext cx="8279310" cy="398360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/>
                  <a:t>Cho </a:t>
                </a:r>
                <a:r>
                  <a:rPr lang="en-US" dirty="0" err="1"/>
                  <a:t>a,b,c</a:t>
                </a:r>
                <a:r>
                  <a:rPr lang="en-US" dirty="0"/>
                  <a:t> (a</a:t>
                </a:r>
                <a:r>
                  <a:rPr lang="en-US" dirty="0">
                    <a:sym typeface="Symbol" panose="05050102010706020507" pitchFamily="18" charset="2"/>
                  </a:rPr>
                  <a:t>0</a:t>
                </a:r>
                <a:r>
                  <a:rPr lang="en-US" dirty="0"/>
                  <a:t>)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 err="1"/>
                  <a:t>Xuất</a:t>
                </a:r>
                <a:r>
                  <a:rPr lang="en-US" dirty="0"/>
                  <a:t>: </a:t>
                </a:r>
                <a:r>
                  <a:rPr lang="en-US" dirty="0" err="1"/>
                  <a:t>nghiệm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endParaRPr lang="en-US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</a:t>
                </a:r>
                <a:r>
                  <a:rPr lang="en-US" dirty="0"/>
                  <a:t> = b</a:t>
                </a:r>
                <a:r>
                  <a:rPr lang="en-US" baseline="30000" dirty="0"/>
                  <a:t>2</a:t>
                </a:r>
                <a:r>
                  <a:rPr lang="en-US" dirty="0"/>
                  <a:t> – 4ac;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</a:t>
                </a:r>
                <a:r>
                  <a:rPr lang="en-US" dirty="0"/>
                  <a:t> &lt; 0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vô</a:t>
                </a:r>
                <a:r>
                  <a:rPr lang="en-US" dirty="0"/>
                  <a:t> </a:t>
                </a:r>
                <a:r>
                  <a:rPr lang="en-US" dirty="0" err="1"/>
                  <a:t>nghiệm</a:t>
                </a:r>
                <a:r>
                  <a:rPr lang="en-US" dirty="0"/>
                  <a:t>;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</a:t>
                </a:r>
                <a:r>
                  <a:rPr lang="en-US" dirty="0"/>
                  <a:t> = 0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nghiệm</a:t>
                </a:r>
                <a:r>
                  <a:rPr lang="en-US" dirty="0"/>
                  <a:t> </a:t>
                </a:r>
                <a:r>
                  <a:rPr lang="en-US" dirty="0" err="1"/>
                  <a:t>kép</a:t>
                </a:r>
                <a:r>
                  <a:rPr lang="en-US" dirty="0"/>
                  <a:t>: x</a:t>
                </a:r>
                <a:r>
                  <a:rPr lang="en-US" baseline="-25000" dirty="0"/>
                  <a:t>1</a:t>
                </a:r>
                <a:r>
                  <a:rPr lang="en-US" dirty="0"/>
                  <a:t> = x</a:t>
                </a:r>
                <a:r>
                  <a:rPr lang="en-US" baseline="-25000" dirty="0"/>
                  <a:t>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dirty="0"/>
                  <a:t>;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</a:t>
                </a:r>
                <a:r>
                  <a:rPr lang="en-US" dirty="0"/>
                  <a:t> &gt; 0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nghiệm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biệt</a:t>
                </a:r>
                <a:r>
                  <a:rPr lang="en-US" dirty="0"/>
                  <a:t>: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>
                                <a:sym typeface="Symbol" panose="05050102010706020507" pitchFamily="18" charset="2"/>
                              </a:rPr>
                              <m:t></m:t>
                            </m:r>
                          </m:e>
                        </m:rad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x</a:t>
                </a:r>
                <a:r>
                  <a:rPr lang="en-US" baseline="-25000" dirty="0"/>
                  <a:t>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>
                                <a:sym typeface="Symbol" panose="05050102010706020507" pitchFamily="18" charset="2"/>
                              </a:rPr>
                              <m:t></m:t>
                            </m:r>
                          </m:e>
                        </m:ra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dirty="0"/>
                  <a:t>;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6CA35DD-13AE-49E1-AE8F-D6199845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290" y="2340995"/>
                <a:ext cx="8279310" cy="3983605"/>
              </a:xfrm>
              <a:prstGeom prst="rect">
                <a:avLst/>
              </a:prstGeom>
              <a:blipFill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30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PH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PHÁP BIỂU DIỄN GT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E0EC15-2448-49E1-B39D-B0C265A16D8F}"/>
              </a:ext>
            </a:extLst>
          </p:cNvPr>
          <p:cNvSpPr txBox="1">
            <a:spLocks/>
          </p:cNvSpPr>
          <p:nvPr/>
        </p:nvSpPr>
        <p:spPr>
          <a:xfrm>
            <a:off x="381000" y="1585118"/>
            <a:ext cx="8077200" cy="624682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3200" b="1" dirty="0">
                <a:ln/>
                <a:solidFill>
                  <a:schemeClr val="accent4"/>
                </a:solidFill>
              </a:rPr>
              <a:t>L</a:t>
            </a:r>
            <a:r>
              <a:rPr lang="vi-VN" sz="3200" b="1" dirty="0">
                <a:ln/>
                <a:solidFill>
                  <a:schemeClr val="accent4"/>
                </a:solidFill>
              </a:rPr>
              <a:t>Ư</a:t>
            </a:r>
            <a:r>
              <a:rPr lang="en-US" sz="3200" b="1" dirty="0">
                <a:ln/>
                <a:solidFill>
                  <a:schemeClr val="accent4"/>
                </a:solidFill>
              </a:rPr>
              <a:t>U ĐỒ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F05E63-36CC-4781-9089-95D3306759EF}"/>
              </a:ext>
            </a:extLst>
          </p:cNvPr>
          <p:cNvSpPr txBox="1">
            <a:spLocks/>
          </p:cNvSpPr>
          <p:nvPr/>
        </p:nvSpPr>
        <p:spPr>
          <a:xfrm>
            <a:off x="586853" y="2438400"/>
            <a:ext cx="7947547" cy="37522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PH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PHÁP BIỂU DIỄN GT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F6DA57-F261-4D37-956D-07818DACE673}"/>
              </a:ext>
            </a:extLst>
          </p:cNvPr>
          <p:cNvSpPr/>
          <p:nvPr/>
        </p:nvSpPr>
        <p:spPr>
          <a:xfrm>
            <a:off x="3489122" y="1530261"/>
            <a:ext cx="1646239" cy="8223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DAD8261F-E9B8-4A0A-9A40-5111B2020EF4}"/>
              </a:ext>
            </a:extLst>
          </p:cNvPr>
          <p:cNvSpPr/>
          <p:nvPr/>
        </p:nvSpPr>
        <p:spPr bwMode="auto">
          <a:xfrm>
            <a:off x="5395855" y="1560424"/>
            <a:ext cx="3456483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Khối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hạn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000" dirty="0" err="1">
                <a:solidFill>
                  <a:srgbClr val="FF0000"/>
                </a:solidFill>
              </a:rPr>
              <a:t>Chỉ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thị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bắt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vi-VN" sz="2000" dirty="0">
                <a:solidFill>
                  <a:srgbClr val="FF0000"/>
                </a:solidFill>
              </a:rPr>
              <a:t>đầ</a:t>
            </a:r>
            <a:r>
              <a:rPr lang="en-US" sz="2000" dirty="0">
                <a:solidFill>
                  <a:srgbClr val="FF0000"/>
                </a:solidFill>
              </a:rPr>
              <a:t>u </a:t>
            </a:r>
            <a:r>
              <a:rPr lang="en-US" sz="2000" dirty="0" err="1">
                <a:solidFill>
                  <a:srgbClr val="FF0000"/>
                </a:solidFill>
              </a:rPr>
              <a:t>và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kết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thúc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6C1AAA4-FC9C-488F-9B58-9B1542811CED}"/>
              </a:ext>
            </a:extLst>
          </p:cNvPr>
          <p:cNvSpPr/>
          <p:nvPr/>
        </p:nvSpPr>
        <p:spPr>
          <a:xfrm>
            <a:off x="3412922" y="2491581"/>
            <a:ext cx="1646239" cy="82232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AA31D3F7-CC6E-4BC4-9F83-68F26D4D7AD5}"/>
              </a:ext>
            </a:extLst>
          </p:cNvPr>
          <p:cNvSpPr/>
          <p:nvPr/>
        </p:nvSpPr>
        <p:spPr bwMode="auto">
          <a:xfrm>
            <a:off x="5395855" y="2445545"/>
            <a:ext cx="3456483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</a:rPr>
              <a:t>Khối vào ra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000">
                <a:solidFill>
                  <a:srgbClr val="FF0000"/>
                </a:solidFill>
              </a:rPr>
              <a:t>Nhập/Xuất dữ liệu.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727EFE8-4E45-4441-A89A-ACA87563FE81}"/>
              </a:ext>
            </a:extLst>
          </p:cNvPr>
          <p:cNvSpPr/>
          <p:nvPr/>
        </p:nvSpPr>
        <p:spPr>
          <a:xfrm>
            <a:off x="3412922" y="3482181"/>
            <a:ext cx="1646239" cy="8223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0AF0F804-DA95-4B01-B889-A1BFDA65F41F}"/>
              </a:ext>
            </a:extLst>
          </p:cNvPr>
          <p:cNvSpPr/>
          <p:nvPr/>
        </p:nvSpPr>
        <p:spPr bwMode="auto">
          <a:xfrm>
            <a:off x="5395855" y="3359945"/>
            <a:ext cx="3456483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Khối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lựa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chọn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000" dirty="0" err="1">
                <a:solidFill>
                  <a:srgbClr val="FF0000"/>
                </a:solidFill>
              </a:rPr>
              <a:t>Tùy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vi-VN" sz="2000" dirty="0">
                <a:solidFill>
                  <a:srgbClr val="FF0000"/>
                </a:solidFill>
              </a:rPr>
              <a:t>đ</a:t>
            </a:r>
            <a:r>
              <a:rPr lang="en-US" sz="2000" dirty="0" err="1">
                <a:solidFill>
                  <a:srgbClr val="FF0000"/>
                </a:solidFill>
              </a:rPr>
              <a:t>iều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kiện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sẽ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rẽ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nhánh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09FBB-845F-4E02-8AA8-B203A69CA9E0}"/>
              </a:ext>
            </a:extLst>
          </p:cNvPr>
          <p:cNvSpPr/>
          <p:nvPr/>
        </p:nvSpPr>
        <p:spPr>
          <a:xfrm>
            <a:off x="3412922" y="4472781"/>
            <a:ext cx="1646239" cy="822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E9324864-7B84-4665-98DB-001E9F913123}"/>
              </a:ext>
            </a:extLst>
          </p:cNvPr>
          <p:cNvSpPr/>
          <p:nvPr/>
        </p:nvSpPr>
        <p:spPr bwMode="auto">
          <a:xfrm>
            <a:off x="5395855" y="4274345"/>
            <a:ext cx="3456483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</a:rPr>
              <a:t>Khối thao tác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000">
                <a:solidFill>
                  <a:srgbClr val="FF0000"/>
                </a:solidFill>
              </a:rPr>
              <a:t>Ghi thao tác cần thực hiện.</a:t>
            </a: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513A27E7-D96D-4F7E-B44E-CF6B116B7870}"/>
              </a:ext>
            </a:extLst>
          </p:cNvPr>
          <p:cNvSpPr/>
          <p:nvPr/>
        </p:nvSpPr>
        <p:spPr bwMode="auto">
          <a:xfrm>
            <a:off x="5395855" y="5188745"/>
            <a:ext cx="3456483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vi-V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ng </a:t>
            </a:r>
            <a:r>
              <a:rPr lang="vi-V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000" dirty="0" err="1">
                <a:solidFill>
                  <a:srgbClr val="FF0000"/>
                </a:solidFill>
              </a:rPr>
              <a:t>Chỉ</a:t>
            </a:r>
            <a:r>
              <a:rPr lang="en-US" sz="2000" dirty="0">
                <a:solidFill>
                  <a:srgbClr val="FF0000"/>
                </a:solidFill>
              </a:rPr>
              <a:t> h</a:t>
            </a:r>
            <a:r>
              <a:rPr lang="vi-VN" sz="2000" dirty="0">
                <a:solidFill>
                  <a:srgbClr val="FF0000"/>
                </a:solidFill>
              </a:rPr>
              <a:t>ướ</a:t>
            </a:r>
            <a:r>
              <a:rPr lang="en-US" sz="2000" dirty="0">
                <a:solidFill>
                  <a:srgbClr val="FF0000"/>
                </a:solidFill>
              </a:rPr>
              <a:t>ng </a:t>
            </a:r>
            <a:r>
              <a:rPr lang="en-US" sz="2000" dirty="0" err="1">
                <a:solidFill>
                  <a:srgbClr val="FF0000"/>
                </a:solidFill>
              </a:rPr>
              <a:t>thao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tác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tiếp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theo.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A267B8-5263-4890-B6CF-91B5A41B6762}"/>
              </a:ext>
            </a:extLst>
          </p:cNvPr>
          <p:cNvCxnSpPr/>
          <p:nvPr/>
        </p:nvCxnSpPr>
        <p:spPr>
          <a:xfrm>
            <a:off x="3412922" y="5768181"/>
            <a:ext cx="1646239" cy="1588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D298FEE-969F-4E57-B621-BE4FA0658B85}"/>
              </a:ext>
            </a:extLst>
          </p:cNvPr>
          <p:cNvSpPr txBox="1">
            <a:spLocks/>
          </p:cNvSpPr>
          <p:nvPr/>
        </p:nvSpPr>
        <p:spPr>
          <a:xfrm>
            <a:off x="304800" y="1788138"/>
            <a:ext cx="5372670" cy="53428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32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NGHĨA </a:t>
            </a:r>
          </a:p>
          <a:p>
            <a:pPr algn="l"/>
            <a:r>
              <a:rPr lang="en-US" sz="32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KÍ HIỆU</a:t>
            </a:r>
          </a:p>
          <a:p>
            <a:pPr algn="l"/>
            <a:r>
              <a:rPr lang="en-US" sz="3200" b="1" dirty="0" err="1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32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32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ĐỒ</a:t>
            </a:r>
          </a:p>
        </p:txBody>
      </p:sp>
    </p:spTree>
    <p:extLst>
      <p:ext uri="{BB962C8B-B14F-4D97-AF65-F5344CB8AC3E}">
        <p14:creationId xmlns:p14="http://schemas.microsoft.com/office/powerpoint/2010/main" val="5357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PH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PHÁP BIỂU DIỄN GT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B6598B-EEAB-4D09-8B3C-67A2151739F1}"/>
              </a:ext>
            </a:extLst>
          </p:cNvPr>
          <p:cNvSpPr txBox="1">
            <a:spLocks/>
          </p:cNvSpPr>
          <p:nvPr/>
        </p:nvSpPr>
        <p:spPr>
          <a:xfrm>
            <a:off x="351369" y="1446967"/>
            <a:ext cx="8640333" cy="5334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2400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1.7: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Biểu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diễn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bằng</a:t>
            </a:r>
            <a:r>
              <a:rPr lang="en-US" sz="2400" dirty="0">
                <a:ln/>
                <a:solidFill>
                  <a:schemeClr val="accent4"/>
                </a:solidFill>
              </a:rPr>
              <a:t> l</a:t>
            </a:r>
            <a:r>
              <a:rPr lang="vi-VN" sz="2400" dirty="0">
                <a:ln/>
                <a:solidFill>
                  <a:schemeClr val="accent4"/>
                </a:solidFill>
              </a:rPr>
              <a:t>ư</a:t>
            </a:r>
            <a:r>
              <a:rPr lang="en-US" sz="2400" dirty="0">
                <a:ln/>
                <a:solidFill>
                  <a:schemeClr val="accent4"/>
                </a:solidFill>
              </a:rPr>
              <a:t>u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đồ</a:t>
            </a:r>
            <a:r>
              <a:rPr lang="en-US" sz="2400" dirty="0">
                <a:ln/>
                <a:solidFill>
                  <a:schemeClr val="accent4"/>
                </a:solidFill>
              </a:rPr>
              <a:t>: </a:t>
            </a:r>
          </a:p>
          <a:p>
            <a:pPr algn="l"/>
            <a:r>
              <a:rPr lang="en-US" sz="2400" dirty="0" err="1">
                <a:ln/>
                <a:solidFill>
                  <a:schemeClr val="accent4"/>
                </a:solidFill>
              </a:rPr>
              <a:t>giải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phương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trình</a:t>
            </a:r>
            <a:r>
              <a:rPr lang="en-US" sz="2400" dirty="0">
                <a:ln/>
                <a:solidFill>
                  <a:schemeClr val="accent4"/>
                </a:solidFill>
              </a:rPr>
              <a:t> ax</a:t>
            </a:r>
            <a:r>
              <a:rPr lang="en-US" sz="2400" baseline="30000" dirty="0">
                <a:ln/>
                <a:solidFill>
                  <a:schemeClr val="accent4"/>
                </a:solidFill>
              </a:rPr>
              <a:t>2</a:t>
            </a:r>
            <a:r>
              <a:rPr lang="en-US" sz="2400" dirty="0">
                <a:ln/>
                <a:solidFill>
                  <a:schemeClr val="accent4"/>
                </a:solidFill>
              </a:rPr>
              <a:t> + bx + c = 0 (a </a:t>
            </a:r>
            <a:r>
              <a:rPr lang="en-US" sz="2400" dirty="0">
                <a:ln/>
                <a:solidFill>
                  <a:schemeClr val="accent4"/>
                </a:solidFill>
                <a:sym typeface="Symbol" panose="05050102010706020507" pitchFamily="18" charset="2"/>
              </a:rPr>
              <a:t> 0</a:t>
            </a:r>
            <a:r>
              <a:rPr lang="en-US" sz="2400" dirty="0">
                <a:ln/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809802-9823-45D5-9F0D-52CEFDDE9DC2}"/>
              </a:ext>
            </a:extLst>
          </p:cNvPr>
          <p:cNvSpPr/>
          <p:nvPr/>
        </p:nvSpPr>
        <p:spPr>
          <a:xfrm>
            <a:off x="197150" y="5338984"/>
            <a:ext cx="1646239" cy="8223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Bắt đầu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4697116-BF5C-401D-AC76-BCA6280C6692}"/>
              </a:ext>
            </a:extLst>
          </p:cNvPr>
          <p:cNvSpPr/>
          <p:nvPr/>
        </p:nvSpPr>
        <p:spPr>
          <a:xfrm>
            <a:off x="-10488" y="3877988"/>
            <a:ext cx="2039913" cy="82232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Nhập: a, b,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A4A64-099B-473F-8470-1DAB64B2DCDA}"/>
              </a:ext>
            </a:extLst>
          </p:cNvPr>
          <p:cNvSpPr/>
          <p:nvPr/>
        </p:nvSpPr>
        <p:spPr>
          <a:xfrm>
            <a:off x="351369" y="2454274"/>
            <a:ext cx="1477431" cy="822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>
                <a:sym typeface="Symbol" panose="05050102010706020507" pitchFamily="18" charset="2"/>
              </a:rPr>
              <a:t></a:t>
            </a:r>
            <a:r>
              <a:rPr lang="en-US"/>
              <a:t> = b</a:t>
            </a:r>
            <a:r>
              <a:rPr lang="en-US" baseline="30000"/>
              <a:t>2</a:t>
            </a:r>
            <a:r>
              <a:rPr lang="en-US"/>
              <a:t> – 4ac;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132E252-FB6A-4CBE-8595-A2F9CA39A797}"/>
              </a:ext>
            </a:extLst>
          </p:cNvPr>
          <p:cNvSpPr/>
          <p:nvPr/>
        </p:nvSpPr>
        <p:spPr>
          <a:xfrm>
            <a:off x="2468561" y="2454275"/>
            <a:ext cx="1646239" cy="8223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ym typeface="Symbol" panose="05050102010706020507" pitchFamily="18" charset="2"/>
              </a:rPr>
              <a:t> &lt; 0</a:t>
            </a:r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CAB65B5-2DC6-4711-AEBE-EC79500A2FA2}"/>
              </a:ext>
            </a:extLst>
          </p:cNvPr>
          <p:cNvSpPr/>
          <p:nvPr/>
        </p:nvSpPr>
        <p:spPr>
          <a:xfrm>
            <a:off x="4876800" y="2454275"/>
            <a:ext cx="1646239" cy="8223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ym typeface="Symbol" panose="05050102010706020507" pitchFamily="18" charset="2"/>
              </a:rPr>
              <a:t> &gt; 0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01A498-ED83-4F86-868C-F73E6B575F7C}"/>
                  </a:ext>
                </a:extLst>
              </p:cNvPr>
              <p:cNvSpPr/>
              <p:nvPr/>
            </p:nvSpPr>
            <p:spPr>
              <a:xfrm>
                <a:off x="7391400" y="2436773"/>
                <a:ext cx="1416467" cy="82232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/>
                  <a:t>x</a:t>
                </a:r>
                <a:r>
                  <a:rPr lang="en-US" baseline="-25000"/>
                  <a:t>1</a:t>
                </a:r>
                <a:r>
                  <a:rPr lang="en-US"/>
                  <a:t> = x</a:t>
                </a:r>
                <a:r>
                  <a:rPr lang="en-US" baseline="-25000"/>
                  <a:t>2</a:t>
                </a:r>
                <a:r>
                  <a:rPr lang="en-US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/>
                  <a:t>;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01A498-ED83-4F86-868C-F73E6B575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436773"/>
                <a:ext cx="1416467" cy="822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arallelogram 13">
            <a:extLst>
              <a:ext uri="{FF2B5EF4-FFF2-40B4-BE49-F238E27FC236}">
                <a16:creationId xmlns:a16="http://schemas.microsoft.com/office/drawing/2014/main" id="{D460AA27-2A5B-4FD6-B0CA-741F04560F56}"/>
              </a:ext>
            </a:extLst>
          </p:cNvPr>
          <p:cNvSpPr/>
          <p:nvPr/>
        </p:nvSpPr>
        <p:spPr>
          <a:xfrm>
            <a:off x="2286000" y="3886200"/>
            <a:ext cx="2039913" cy="82232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 phương trình vô nghiệm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4DD5EEE-2924-4392-9F23-986673BA3C0A}"/>
              </a:ext>
            </a:extLst>
          </p:cNvPr>
          <p:cNvSpPr/>
          <p:nvPr/>
        </p:nvSpPr>
        <p:spPr>
          <a:xfrm>
            <a:off x="7104087" y="3886200"/>
            <a:ext cx="2039913" cy="82232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x1,x2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4104011-D0D3-4E4D-93C7-D1FCF0D68D4A}"/>
                  </a:ext>
                </a:extLst>
              </p:cNvPr>
              <p:cNvSpPr/>
              <p:nvPr/>
            </p:nvSpPr>
            <p:spPr>
              <a:xfrm>
                <a:off x="4648200" y="3657600"/>
                <a:ext cx="2197939" cy="100434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>
                                <a:sym typeface="Symbol" panose="05050102010706020507" pitchFamily="18" charset="2"/>
                              </a:rPr>
                              <m:t></m:t>
                            </m:r>
                          </m:e>
                        </m:ra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dirty="0"/>
                  <a:t> ; </a:t>
                </a:r>
              </a:p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>
                                <a:sym typeface="Symbol" panose="05050102010706020507" pitchFamily="18" charset="2"/>
                              </a:rPr>
                              <m:t></m:t>
                            </m:r>
                          </m:e>
                        </m:ra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4104011-D0D3-4E4D-93C7-D1FCF0D68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657600"/>
                <a:ext cx="2197939" cy="1004341"/>
              </a:xfrm>
              <a:prstGeom prst="rect">
                <a:avLst/>
              </a:prstGeom>
              <a:blipFill>
                <a:blip r:embed="rId3"/>
                <a:stretch>
                  <a:fillRect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3078A1DA-5057-4AF6-886E-14D5506CC312}"/>
              </a:ext>
            </a:extLst>
          </p:cNvPr>
          <p:cNvSpPr/>
          <p:nvPr/>
        </p:nvSpPr>
        <p:spPr>
          <a:xfrm>
            <a:off x="4741887" y="5029200"/>
            <a:ext cx="2039913" cy="82232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phương có 2 nghiệm: x1,x2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D643F-4DAE-4311-AF0D-0783CAA559E5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H="1" flipV="1">
            <a:off x="1009469" y="4700313"/>
            <a:ext cx="10801" cy="63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844422-C422-441C-8AD5-78F48835D141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flipH="1" flipV="1">
            <a:off x="1090085" y="3276599"/>
            <a:ext cx="22174" cy="60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43F786-21B0-47E2-9A6C-041717FBEA4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828800" y="2865437"/>
            <a:ext cx="6397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006BCC-E4DF-46A5-959B-110E715F804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114800" y="286543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3C6A90-FF17-473A-99D6-C673286F388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5699920" y="3276600"/>
            <a:ext cx="4725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B12573-4060-45B4-B3C8-98DBD004A03F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3291681" y="3276600"/>
            <a:ext cx="14276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584CA-1869-401C-AD13-759FB146292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523039" y="2847936"/>
            <a:ext cx="868361" cy="1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DB0134-1460-48F4-95E3-F6784BCC42D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747170" y="4661941"/>
            <a:ext cx="14674" cy="36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59ACDC3-D1E8-4DE3-89B8-9AEF5A56F35B}"/>
              </a:ext>
            </a:extLst>
          </p:cNvPr>
          <p:cNvSpPr/>
          <p:nvPr/>
        </p:nvSpPr>
        <p:spPr>
          <a:xfrm>
            <a:off x="7315200" y="5045075"/>
            <a:ext cx="1646239" cy="8223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Kết thúc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FE426D-8EAB-4D69-A0CD-B74FDAF8475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8099634" y="3259098"/>
            <a:ext cx="24410" cy="62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561B2-15FE-4243-9B31-E90500DBC5CD}"/>
              </a:ext>
            </a:extLst>
          </p:cNvPr>
          <p:cNvCxnSpPr>
            <a:stCxn id="17" idx="2"/>
            <a:endCxn id="26" idx="2"/>
          </p:cNvCxnSpPr>
          <p:nvPr/>
        </p:nvCxnSpPr>
        <p:spPr>
          <a:xfrm>
            <a:off x="6679009" y="5440363"/>
            <a:ext cx="636191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AB5983-8035-476C-BBD9-68DC7A9B8022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>
            <a:off x="8124044" y="4708525"/>
            <a:ext cx="14276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49A0F3C-5D58-4CEC-8E76-3E9E8C392856}"/>
              </a:ext>
            </a:extLst>
          </p:cNvPr>
          <p:cNvSpPr/>
          <p:nvPr/>
        </p:nvSpPr>
        <p:spPr>
          <a:xfrm>
            <a:off x="3169955" y="3413140"/>
            <a:ext cx="898207" cy="37902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True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A3E27F-4351-4B0A-B06E-6F79575F73ED}"/>
              </a:ext>
            </a:extLst>
          </p:cNvPr>
          <p:cNvSpPr/>
          <p:nvPr/>
        </p:nvSpPr>
        <p:spPr>
          <a:xfrm>
            <a:off x="3847878" y="2485477"/>
            <a:ext cx="1052527" cy="37902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False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6A17EB-ECBB-4E9C-97C2-D6F66CF4C0D2}"/>
              </a:ext>
            </a:extLst>
          </p:cNvPr>
          <p:cNvSpPr/>
          <p:nvPr/>
        </p:nvSpPr>
        <p:spPr>
          <a:xfrm>
            <a:off x="6192942" y="2497184"/>
            <a:ext cx="1141928" cy="37902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False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AB8BD1-BEA9-4F75-854C-86E5CB6E26BB}"/>
              </a:ext>
            </a:extLst>
          </p:cNvPr>
          <p:cNvSpPr/>
          <p:nvPr/>
        </p:nvSpPr>
        <p:spPr>
          <a:xfrm>
            <a:off x="5609909" y="3259128"/>
            <a:ext cx="898207" cy="37902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True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7FC3E-AAA4-4A6A-8607-3BE3F84321A9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203162" y="4708525"/>
            <a:ext cx="4" cy="147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ECA25C-6DC3-4B10-B436-B3272E523F03}"/>
              </a:ext>
            </a:extLst>
          </p:cNvPr>
          <p:cNvCxnSpPr>
            <a:endCxn id="26" idx="4"/>
          </p:cNvCxnSpPr>
          <p:nvPr/>
        </p:nvCxnSpPr>
        <p:spPr>
          <a:xfrm flipV="1">
            <a:off x="8138317" y="5867400"/>
            <a:ext cx="0" cy="41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1DAE24-33F9-49EB-B401-95A8F135553C}"/>
              </a:ext>
            </a:extLst>
          </p:cNvPr>
          <p:cNvCxnSpPr>
            <a:cxnSpLocks/>
          </p:cNvCxnSpPr>
          <p:nvPr/>
        </p:nvCxnSpPr>
        <p:spPr>
          <a:xfrm>
            <a:off x="3203162" y="6187507"/>
            <a:ext cx="4965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 animBg="1"/>
      <p:bldP spid="30" grpId="0"/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PH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PHÁP BIỂU DIỄN GT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EDF4798-C18F-486F-8DAF-628433485779}"/>
              </a:ext>
            </a:extLst>
          </p:cNvPr>
          <p:cNvSpPr txBox="1">
            <a:spLocks/>
          </p:cNvSpPr>
          <p:nvPr/>
        </p:nvSpPr>
        <p:spPr>
          <a:xfrm>
            <a:off x="228601" y="1782763"/>
            <a:ext cx="8686800" cy="655637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GIẢ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F0C25A0-0AC3-440B-9CCE-86E93036B532}"/>
              </a:ext>
            </a:extLst>
          </p:cNvPr>
          <p:cNvSpPr txBox="1">
            <a:spLocks/>
          </p:cNvSpPr>
          <p:nvPr/>
        </p:nvSpPr>
        <p:spPr>
          <a:xfrm>
            <a:off x="365930" y="2590800"/>
            <a:ext cx="8412139" cy="32274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6C60301-4F0A-4F54-8755-A1C2F9B2441D}"/>
              </a:ext>
            </a:extLst>
          </p:cNvPr>
          <p:cNvSpPr txBox="1">
            <a:spLocks/>
          </p:cNvSpPr>
          <p:nvPr/>
        </p:nvSpPr>
        <p:spPr>
          <a:xfrm>
            <a:off x="384323" y="4648200"/>
            <a:ext cx="7974510" cy="5334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2400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1.8: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Biểu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diễn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bằng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mã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giả</a:t>
            </a:r>
            <a:r>
              <a:rPr lang="en-US" sz="2400" dirty="0">
                <a:ln/>
                <a:solidFill>
                  <a:schemeClr val="accent4"/>
                </a:solidFill>
              </a:rPr>
              <a:t>: </a:t>
            </a:r>
          </a:p>
          <a:p>
            <a:pPr algn="l"/>
            <a:r>
              <a:rPr lang="en-US" sz="2400" dirty="0" err="1">
                <a:ln/>
                <a:solidFill>
                  <a:schemeClr val="accent4"/>
                </a:solidFill>
              </a:rPr>
              <a:t>giải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phương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trình</a:t>
            </a:r>
            <a:r>
              <a:rPr lang="en-US" sz="2400" dirty="0">
                <a:ln/>
                <a:solidFill>
                  <a:schemeClr val="accent4"/>
                </a:solidFill>
              </a:rPr>
              <a:t> ax</a:t>
            </a:r>
            <a:r>
              <a:rPr lang="en-US" sz="2400" baseline="30000" dirty="0">
                <a:ln/>
                <a:solidFill>
                  <a:schemeClr val="accent4"/>
                </a:solidFill>
              </a:rPr>
              <a:t>2</a:t>
            </a:r>
            <a:r>
              <a:rPr lang="en-US" sz="2400" dirty="0">
                <a:ln/>
                <a:solidFill>
                  <a:schemeClr val="accent4"/>
                </a:solidFill>
              </a:rPr>
              <a:t> + bx + c = 0 (a </a:t>
            </a:r>
            <a:r>
              <a:rPr lang="en-US" sz="2400" dirty="0">
                <a:ln/>
                <a:solidFill>
                  <a:schemeClr val="accent4"/>
                </a:solidFill>
                <a:sym typeface="Symbol" panose="05050102010706020507" pitchFamily="18" charset="2"/>
              </a:rPr>
              <a:t> 0</a:t>
            </a:r>
            <a:r>
              <a:rPr lang="en-US" sz="2400" dirty="0">
                <a:ln/>
                <a:solidFill>
                  <a:schemeClr val="accent4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86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GIẢI THUẬT</a:t>
            </a: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PH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PHÁP BIỂU DIỄN GT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25FA09-BEBF-40CE-ADAA-B617814EA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83701"/>
              </p:ext>
            </p:extLst>
          </p:nvPr>
        </p:nvGraphicFramePr>
        <p:xfrm>
          <a:off x="609600" y="1460938"/>
          <a:ext cx="7772400" cy="4907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58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non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void</a:t>
                      </a:r>
                      <a:r>
                        <a:rPr lang="en-US" sz="2300" u="non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300" u="none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TimNghiem</a:t>
                      </a:r>
                      <a:r>
                        <a:rPr lang="en-US" sz="2300" u="non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23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a, b, c)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delta = b*b – 4*a*c, x1, x2;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</a:t>
                      </a:r>
                      <a:r>
                        <a:rPr lang="en-US" sz="2300" baseline="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Nếu</a:t>
                      </a:r>
                      <a:r>
                        <a:rPr lang="en-US" sz="2300" baseline="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delta&lt;0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</a:t>
                      </a:r>
                      <a:r>
                        <a:rPr lang="en-US" sz="2300" baseline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thì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300" baseline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phương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300" baseline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trình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300" baseline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vô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300" baseline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nghiệm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</a:t>
                      </a:r>
                      <a:r>
                        <a:rPr lang="en-US" sz="2300" baseline="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Nếu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delta==0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</a:t>
                      </a:r>
                      <a:r>
                        <a:rPr lang="en-US" sz="2300" baseline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phương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300" baseline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trình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300" baseline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có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300" baseline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hai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300" baseline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nghiệm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300" baseline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phân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300" baseline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biệt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</a:t>
                      </a:r>
                      <a:r>
                        <a:rPr lang="en-US" sz="23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x1 =-b/(2*a);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x2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</a:t>
                      </a:r>
                      <a:r>
                        <a:rPr lang="en-US" sz="23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-b/(2*a);</a:t>
                      </a:r>
                      <a:endParaRPr lang="en-US" sz="2300" baseline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</a:t>
                      </a:r>
                      <a:r>
                        <a:rPr lang="en-US" sz="2300" baseline="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Nếu</a:t>
                      </a:r>
                      <a:r>
                        <a:rPr lang="en-US" sz="2300" baseline="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delta&gt;0 </a:t>
                      </a:r>
                      <a:r>
                        <a:rPr lang="en-US" sz="2300" baseline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thì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Phuong </a:t>
                      </a:r>
                      <a:r>
                        <a:rPr lang="en-US" sz="230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trinh</a:t>
                      </a:r>
                      <a:r>
                        <a:rPr lang="en-US" sz="23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 2 Nghiem </a:t>
                      </a:r>
                      <a:r>
                        <a:rPr lang="en-US" sz="230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kep</a:t>
                      </a:r>
                      <a:r>
                        <a:rPr lang="en-US" sz="23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x1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x1 = (-b-sqrt(delta))/(2*a);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x2 = (-</a:t>
                      </a:r>
                      <a:r>
                        <a:rPr lang="en-US" sz="23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b+sqrt</a:t>
                      </a:r>
                      <a:r>
                        <a:rPr lang="en-US" sz="23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(delta))/(2*a);</a:t>
                      </a: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aseline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7F2BB-CE0C-4535-B62B-117422ED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664" y="0"/>
            <a:ext cx="9647132" cy="64346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535574"/>
            <a:ext cx="9158468" cy="28078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99743"/>
            <a:ext cx="792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</a:rPr>
              <a:t>1.3 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</a:rPr>
              <a:t>ĐỘ PHỨC TẠP 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</a:rPr>
              <a:t>CỦA GIẢI THUẬT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9202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EA1BF7-4812-4D12-AA26-5B3467DEC013}"/>
              </a:ext>
            </a:extLst>
          </p:cNvPr>
          <p:cNvSpPr txBox="1">
            <a:spLocks/>
          </p:cNvSpPr>
          <p:nvPr/>
        </p:nvSpPr>
        <p:spPr>
          <a:xfrm>
            <a:off x="457199" y="1447801"/>
            <a:ext cx="8077201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40000"/>
              <a:buFont typeface="Wingdings" panose="05000000000000000000" pitchFamily="2" charset="2"/>
              <a:buChar char="§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?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40000"/>
              <a:buFont typeface="Wingdings" panose="05000000000000000000" pitchFamily="2" charset="2"/>
              <a:buChar char="§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2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043BC1-31F4-4D89-9B0B-B118FA56BCA0}"/>
              </a:ext>
            </a:extLst>
          </p:cNvPr>
          <p:cNvSpPr txBox="1">
            <a:spLocks/>
          </p:cNvSpPr>
          <p:nvPr/>
        </p:nvSpPr>
        <p:spPr>
          <a:xfrm>
            <a:off x="2720977" y="3975674"/>
            <a:ext cx="2613023" cy="747359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2800" b="1" dirty="0" err="1">
                <a:ln/>
                <a:solidFill>
                  <a:schemeClr val="accent4"/>
                </a:solidFill>
              </a:rPr>
              <a:t>Ít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4"/>
                </a:solidFill>
              </a:rPr>
              <a:t>vùng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4"/>
                </a:solidFill>
              </a:rPr>
              <a:t>nhớ</a:t>
            </a:r>
            <a:r>
              <a:rPr lang="en-US" sz="2800" b="1" dirty="0">
                <a:ln/>
                <a:solidFill>
                  <a:schemeClr val="accent4"/>
                </a:solidFill>
              </a:rPr>
              <a:t>,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503581-53B2-473C-B892-4BE3FB98E70E}"/>
              </a:ext>
            </a:extLst>
          </p:cNvPr>
          <p:cNvSpPr txBox="1">
            <a:spLocks/>
          </p:cNvSpPr>
          <p:nvPr/>
        </p:nvSpPr>
        <p:spPr>
          <a:xfrm>
            <a:off x="381000" y="3900841"/>
            <a:ext cx="2613023" cy="747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b="1" dirty="0" err="1">
                <a:ln/>
                <a:solidFill>
                  <a:schemeClr val="accent4"/>
                </a:solidFill>
              </a:rPr>
              <a:t>Đọc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4"/>
                </a:solidFill>
              </a:rPr>
              <a:t>dễ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4"/>
                </a:solidFill>
              </a:rPr>
              <a:t>hiểu</a:t>
            </a:r>
            <a:r>
              <a:rPr lang="en-US" sz="2800" b="1" dirty="0">
                <a:ln/>
                <a:solidFill>
                  <a:schemeClr val="accent4"/>
                </a:solidFill>
              </a:rPr>
              <a:t>,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FBE9FDE-2060-4330-889B-ABB121869ED2}"/>
              </a:ext>
            </a:extLst>
          </p:cNvPr>
          <p:cNvSpPr txBox="1">
            <a:spLocks/>
          </p:cNvSpPr>
          <p:nvPr/>
        </p:nvSpPr>
        <p:spPr>
          <a:xfrm>
            <a:off x="5017243" y="3862540"/>
            <a:ext cx="2613023" cy="747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b="1" dirty="0" err="1">
                <a:ln/>
                <a:solidFill>
                  <a:schemeClr val="accent4"/>
                </a:solidFill>
              </a:rPr>
              <a:t>Ngôn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4"/>
                </a:solidFill>
              </a:rPr>
              <a:t>ngữ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LT,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21823A7-80C6-4FDE-BC9C-340F32C8592E}"/>
              </a:ext>
            </a:extLst>
          </p:cNvPr>
          <p:cNvSpPr txBox="1">
            <a:spLocks/>
          </p:cNvSpPr>
          <p:nvPr/>
        </p:nvSpPr>
        <p:spPr>
          <a:xfrm>
            <a:off x="2868618" y="4559780"/>
            <a:ext cx="4430332" cy="747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b="1">
                <a:ln/>
                <a:solidFill>
                  <a:srgbClr val="FF0000"/>
                </a:solidFill>
              </a:rPr>
              <a:t> </a:t>
            </a:r>
            <a:r>
              <a:rPr lang="en-US" sz="2800" b="1">
                <a:ln/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en-US" sz="2800" b="1">
                <a:ln/>
                <a:solidFill>
                  <a:srgbClr val="FF0000"/>
                </a:solidFill>
              </a:rPr>
              <a:t> Độ phức tạp (time)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A19B15D-34DE-4772-BC15-E57B049D20C7}"/>
              </a:ext>
            </a:extLst>
          </p:cNvPr>
          <p:cNvSpPr txBox="1">
            <a:spLocks/>
          </p:cNvSpPr>
          <p:nvPr/>
        </p:nvSpPr>
        <p:spPr>
          <a:xfrm>
            <a:off x="811657" y="5282447"/>
            <a:ext cx="8411172" cy="747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b="1" dirty="0">
                <a:ln/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sz="2800" b="1" dirty="0">
                <a:ln/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ln/>
                <a:solidFill>
                  <a:srgbClr val="FF0000"/>
                </a:solidFill>
              </a:rPr>
              <a:t>Làm</a:t>
            </a:r>
            <a:r>
              <a:rPr lang="en-US" sz="2800" b="1" dirty="0">
                <a:ln/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ln/>
                <a:solidFill>
                  <a:srgbClr val="FF0000"/>
                </a:solidFill>
              </a:rPr>
              <a:t>thế</a:t>
            </a:r>
            <a:r>
              <a:rPr lang="en-US" sz="2800" b="1" dirty="0">
                <a:ln/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ln/>
                <a:solidFill>
                  <a:srgbClr val="FF0000"/>
                </a:solidFill>
              </a:rPr>
              <a:t>nào</a:t>
            </a:r>
            <a:r>
              <a:rPr lang="en-US" sz="2800" b="1" dirty="0">
                <a:ln/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ln/>
                <a:solidFill>
                  <a:srgbClr val="FF0000"/>
                </a:solidFill>
              </a:rPr>
              <a:t>để</a:t>
            </a:r>
            <a:r>
              <a:rPr lang="en-US" sz="2800" b="1" dirty="0">
                <a:ln/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ln/>
                <a:solidFill>
                  <a:srgbClr val="FF0000"/>
                </a:solidFill>
              </a:rPr>
              <a:t>đo</a:t>
            </a:r>
            <a:r>
              <a:rPr lang="en-US" sz="2800" b="1" dirty="0">
                <a:ln/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ln/>
                <a:solidFill>
                  <a:srgbClr val="FF0000"/>
                </a:solidFill>
              </a:rPr>
              <a:t>được</a:t>
            </a:r>
            <a:r>
              <a:rPr lang="en-US" sz="2800" b="1" dirty="0">
                <a:ln/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ln/>
                <a:solidFill>
                  <a:srgbClr val="FF0000"/>
                </a:solidFill>
              </a:rPr>
              <a:t>độ</a:t>
            </a:r>
            <a:r>
              <a:rPr lang="en-US" sz="2800" b="1" dirty="0">
                <a:ln/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ln/>
                <a:solidFill>
                  <a:srgbClr val="FF0000"/>
                </a:solidFill>
              </a:rPr>
              <a:t>phức</a:t>
            </a:r>
            <a:r>
              <a:rPr lang="en-US" sz="2800" b="1" dirty="0">
                <a:ln/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ln/>
                <a:solidFill>
                  <a:srgbClr val="FF0000"/>
                </a:solidFill>
              </a:rPr>
              <a:t>tạp</a:t>
            </a:r>
            <a:r>
              <a:rPr lang="en-US" sz="2800" b="1" dirty="0">
                <a:ln/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BFB5D49-E6B4-4878-B9EF-7CA875FF4209}"/>
              </a:ext>
            </a:extLst>
          </p:cNvPr>
          <p:cNvSpPr txBox="1">
            <a:spLocks/>
          </p:cNvSpPr>
          <p:nvPr/>
        </p:nvSpPr>
        <p:spPr>
          <a:xfrm>
            <a:off x="1876421" y="4570760"/>
            <a:ext cx="2641779" cy="747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b="1" dirty="0">
                <a:ln/>
                <a:solidFill>
                  <a:srgbClr val="FF0000"/>
                </a:solidFill>
              </a:rPr>
              <a:t>Time</a:t>
            </a:r>
            <a:endParaRPr lang="en-US" sz="3200" b="1" dirty="0">
              <a:ln/>
              <a:solidFill>
                <a:srgbClr val="FF0000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C1FB192-D6AB-44A1-8169-76CAAE2B25CB}"/>
              </a:ext>
            </a:extLst>
          </p:cNvPr>
          <p:cNvSpPr txBox="1">
            <a:spLocks/>
          </p:cNvSpPr>
          <p:nvPr/>
        </p:nvSpPr>
        <p:spPr>
          <a:xfrm>
            <a:off x="7404202" y="3852059"/>
            <a:ext cx="1569651" cy="747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b="1" dirty="0">
                <a:ln/>
                <a:solidFill>
                  <a:schemeClr val="accent4"/>
                </a:solidFill>
              </a:rPr>
              <a:t> …?</a:t>
            </a:r>
          </a:p>
        </p:txBody>
      </p:sp>
    </p:spTree>
    <p:extLst>
      <p:ext uri="{BB962C8B-B14F-4D97-AF65-F5344CB8AC3E}">
        <p14:creationId xmlns:p14="http://schemas.microsoft.com/office/powerpoint/2010/main" val="370841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CB98E4-73F9-4C60-A21A-5188BB74685A}"/>
              </a:ext>
            </a:extLst>
          </p:cNvPr>
          <p:cNvSpPr txBox="1">
            <a:spLocks/>
          </p:cNvSpPr>
          <p:nvPr/>
        </p:nvSpPr>
        <p:spPr>
          <a:xfrm>
            <a:off x="228600" y="1676400"/>
            <a:ext cx="8610601" cy="461504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>
                <a:solidFill>
                  <a:srgbClr val="FF0000"/>
                </a:solidFill>
              </a:rPr>
              <a:t>Ứớc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lượng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thời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gian</a:t>
            </a:r>
            <a:r>
              <a:rPr lang="en-US" sz="2800" dirty="0"/>
              <a:t> </a:t>
            </a:r>
            <a:r>
              <a:rPr lang="en-US" sz="2800" dirty="0" err="1"/>
              <a:t>chạy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kích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đầu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vào</a:t>
            </a:r>
            <a:r>
              <a:rPr lang="en-US" sz="28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Ví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dụ</a:t>
            </a:r>
            <a:r>
              <a:rPr lang="en-US" sz="2800" b="1" dirty="0">
                <a:solidFill>
                  <a:srgbClr val="0070C0"/>
                </a:solidFill>
              </a:rPr>
              <a:t> 1.9:</a:t>
            </a:r>
            <a:r>
              <a:rPr lang="en-US" sz="2800" b="1" dirty="0"/>
              <a:t> </a:t>
            </a:r>
            <a:r>
              <a:rPr lang="en-US" sz="2800" dirty="0"/>
              <a:t>Cho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n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, </a:t>
            </a:r>
            <a:r>
              <a:rPr lang="en-US" sz="2800" dirty="0" err="1"/>
              <a:t>hãy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x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hay </a:t>
            </a:r>
            <a:r>
              <a:rPr lang="en-US" sz="2800" dirty="0" err="1"/>
              <a:t>không</a:t>
            </a:r>
            <a:r>
              <a:rPr lang="en-US" sz="2800" dirty="0"/>
              <a:t>? -&gt; n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rgbClr val="0070C0"/>
                </a:solidFill>
              </a:rPr>
              <a:t>cỡ</a:t>
            </a:r>
            <a:r>
              <a:rPr lang="en-US" sz="2800" dirty="0">
                <a:solidFill>
                  <a:srgbClr val="0070C0"/>
                </a:solidFill>
              </a:rPr>
              <a:t> n</a:t>
            </a:r>
            <a:r>
              <a:rPr lang="en-US" sz="2800" dirty="0"/>
              <a:t>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Ví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dụ</a:t>
            </a:r>
            <a:r>
              <a:rPr lang="en-US" sz="2800" b="1" dirty="0">
                <a:solidFill>
                  <a:srgbClr val="0070C0"/>
                </a:solidFill>
              </a:rPr>
              <a:t> 1.10:</a:t>
            </a:r>
            <a:r>
              <a:rPr lang="en-US" sz="2800" b="1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n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dần</a:t>
            </a:r>
            <a:r>
              <a:rPr lang="en-US" sz="2800" dirty="0"/>
              <a:t>. -&gt; n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rgbClr val="0070C0"/>
                </a:solidFill>
              </a:rPr>
              <a:t>cỡ</a:t>
            </a:r>
            <a:r>
              <a:rPr lang="en-US" sz="2800" dirty="0">
                <a:solidFill>
                  <a:srgbClr val="0070C0"/>
                </a:solidFill>
              </a:rPr>
              <a:t> n</a:t>
            </a:r>
            <a:r>
              <a:rPr lang="en-US" sz="2800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85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1971C2-171C-4E0F-8550-F3A537D3CB7B}"/>
              </a:ext>
            </a:extLst>
          </p:cNvPr>
          <p:cNvSpPr txBox="1">
            <a:spLocks/>
          </p:cNvSpPr>
          <p:nvPr/>
        </p:nvSpPr>
        <p:spPr>
          <a:xfrm>
            <a:off x="838200" y="1600200"/>
            <a:ext cx="7887272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000" dirty="0" err="1"/>
              <a:t>Hiểu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khái</a:t>
            </a:r>
            <a:r>
              <a:rPr lang="en-US" sz="3000" dirty="0"/>
              <a:t> </a:t>
            </a:r>
            <a:r>
              <a:rPr lang="en-US" sz="3000" dirty="0" err="1"/>
              <a:t>niệm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“</a:t>
            </a:r>
            <a:r>
              <a:rPr lang="en-US" sz="3000" dirty="0" err="1">
                <a:solidFill>
                  <a:srgbClr val="FF0000"/>
                </a:solidFill>
              </a:rPr>
              <a:t>cấu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trúc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dữ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liệu</a:t>
            </a:r>
            <a:r>
              <a:rPr lang="en-US" sz="3000" dirty="0"/>
              <a:t>”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000" dirty="0" err="1"/>
              <a:t>Hiểu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khái</a:t>
            </a:r>
            <a:r>
              <a:rPr lang="en-US" sz="3000" dirty="0"/>
              <a:t> </a:t>
            </a:r>
            <a:r>
              <a:rPr lang="en-US" sz="3000" dirty="0" err="1"/>
              <a:t>niệm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“</a:t>
            </a:r>
            <a:r>
              <a:rPr lang="en-US" sz="3000" dirty="0" err="1">
                <a:solidFill>
                  <a:srgbClr val="FF0000"/>
                </a:solidFill>
              </a:rPr>
              <a:t>giải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thuật</a:t>
            </a:r>
            <a:r>
              <a:rPr lang="en-US" sz="3000" dirty="0"/>
              <a:t>”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000" dirty="0" err="1"/>
              <a:t>Biết</a:t>
            </a:r>
            <a:r>
              <a:rPr lang="en-US" sz="3000" dirty="0"/>
              <a:t> </a:t>
            </a:r>
            <a:r>
              <a:rPr lang="en-US" sz="3000" dirty="0" err="1"/>
              <a:t>cách</a:t>
            </a:r>
            <a:r>
              <a:rPr lang="en-US" sz="3000" dirty="0"/>
              <a:t> </a:t>
            </a:r>
            <a:r>
              <a:rPr lang="en-US" sz="3000" dirty="0" err="1"/>
              <a:t>biểu</a:t>
            </a:r>
            <a:r>
              <a:rPr lang="en-US" sz="3000" dirty="0"/>
              <a:t> </a:t>
            </a:r>
            <a:r>
              <a:rPr lang="en-US" sz="3000" dirty="0" err="1"/>
              <a:t>diễn</a:t>
            </a:r>
            <a:r>
              <a:rPr lang="en-US" sz="3000" dirty="0"/>
              <a:t> </a:t>
            </a:r>
            <a:r>
              <a:rPr lang="en-US" sz="3000" dirty="0" err="1"/>
              <a:t>giải</a:t>
            </a:r>
            <a:r>
              <a:rPr lang="en-US" sz="3000" dirty="0"/>
              <a:t> </a:t>
            </a:r>
            <a:r>
              <a:rPr lang="en-US" sz="3000" dirty="0" err="1"/>
              <a:t>thuật</a:t>
            </a:r>
            <a:r>
              <a:rPr lang="en-US" sz="3000" dirty="0"/>
              <a:t>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000" dirty="0" err="1"/>
              <a:t>Biết</a:t>
            </a:r>
            <a:r>
              <a:rPr lang="en-US" sz="3000" dirty="0"/>
              <a:t> </a:t>
            </a:r>
            <a:r>
              <a:rPr lang="en-US" sz="3000" dirty="0" err="1"/>
              <a:t>cách</a:t>
            </a:r>
            <a:r>
              <a:rPr lang="en-US" sz="3000" dirty="0"/>
              <a:t> </a:t>
            </a:r>
            <a:r>
              <a:rPr lang="en-US" sz="3000" dirty="0" err="1"/>
              <a:t>đánh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phức</a:t>
            </a:r>
            <a:r>
              <a:rPr lang="en-US" sz="3000" dirty="0"/>
              <a:t> </a:t>
            </a:r>
            <a:r>
              <a:rPr lang="en-US" sz="3000" dirty="0" err="1"/>
              <a:t>tạp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giải</a:t>
            </a:r>
            <a:r>
              <a:rPr lang="en-US" sz="3000" dirty="0"/>
              <a:t> </a:t>
            </a:r>
            <a:r>
              <a:rPr lang="en-US" sz="3000" dirty="0" err="1"/>
              <a:t>thuật</a:t>
            </a:r>
            <a:r>
              <a:rPr lang="en-US" sz="3000" dirty="0"/>
              <a:t> </a:t>
            </a:r>
            <a:r>
              <a:rPr lang="en-US" sz="3000" dirty="0" err="1"/>
              <a:t>bằng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cụ</a:t>
            </a:r>
            <a:r>
              <a:rPr lang="en-US" sz="3000" dirty="0"/>
              <a:t> Big O.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4825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14A1B1-4499-4A93-BA6D-284BE3E0ABC8}"/>
              </a:ext>
            </a:extLst>
          </p:cNvPr>
          <p:cNvSpPr txBox="1">
            <a:spLocks/>
          </p:cNvSpPr>
          <p:nvPr/>
        </p:nvSpPr>
        <p:spPr>
          <a:xfrm>
            <a:off x="381000" y="1603186"/>
            <a:ext cx="5257800" cy="633702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3200" b="1" dirty="0" err="1">
                <a:ln/>
                <a:solidFill>
                  <a:schemeClr val="accent4"/>
                </a:solidFill>
              </a:rPr>
              <a:t>Xét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lại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1.9: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DF0201-2F27-492F-90D6-487B433E4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44665"/>
              </p:ext>
            </p:extLst>
          </p:nvPr>
        </p:nvGraphicFramePr>
        <p:xfrm>
          <a:off x="381000" y="2819400"/>
          <a:ext cx="8534400" cy="76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6140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AD4D194-68B1-4CF7-8703-9CDF2FC55884}"/>
              </a:ext>
            </a:extLst>
          </p:cNvPr>
          <p:cNvSpPr/>
          <p:nvPr/>
        </p:nvSpPr>
        <p:spPr>
          <a:xfrm>
            <a:off x="762000" y="3967193"/>
            <a:ext cx="1078643" cy="708339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X =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5AC1BD-48D4-4B4C-8336-F7D90C3DBD74}"/>
              </a:ext>
            </a:extLst>
          </p:cNvPr>
          <p:cNvSpPr/>
          <p:nvPr/>
        </p:nvSpPr>
        <p:spPr>
          <a:xfrm>
            <a:off x="2514600" y="3967193"/>
            <a:ext cx="2239121" cy="708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sz="2400" b="1">
                <a:solidFill>
                  <a:srgbClr val="FF0000"/>
                </a:solidFill>
              </a:rPr>
              <a:t> 1 lần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AAD05-0D7B-4518-8D5F-16DC6060D814}"/>
              </a:ext>
            </a:extLst>
          </p:cNvPr>
          <p:cNvSpPr/>
          <p:nvPr/>
        </p:nvSpPr>
        <p:spPr>
          <a:xfrm>
            <a:off x="6285971" y="1694299"/>
            <a:ext cx="2629429" cy="708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 = 10 (</a:t>
            </a:r>
            <a:r>
              <a:rPr lang="en-US" sz="2400" b="1" dirty="0" err="1">
                <a:solidFill>
                  <a:srgbClr val="FF0000"/>
                </a:solidFill>
              </a:rPr>
              <a:t>phần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tử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70997-19F3-4DEA-9D53-C394685B8374}"/>
              </a:ext>
            </a:extLst>
          </p:cNvPr>
          <p:cNvSpPr/>
          <p:nvPr/>
        </p:nvSpPr>
        <p:spPr>
          <a:xfrm>
            <a:off x="762000" y="5167630"/>
            <a:ext cx="1078643" cy="708339"/>
          </a:xfrm>
          <a:prstGeom prst="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X =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37888E-1D9D-45E1-92FA-C02AFC4C89C1}"/>
              </a:ext>
            </a:extLst>
          </p:cNvPr>
          <p:cNvSpPr/>
          <p:nvPr/>
        </p:nvSpPr>
        <p:spPr>
          <a:xfrm>
            <a:off x="2514600" y="5167630"/>
            <a:ext cx="2239121" cy="708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sz="2400" b="1">
                <a:solidFill>
                  <a:srgbClr val="FF0000"/>
                </a:solidFill>
              </a:rPr>
              <a:t> 10 lần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41A440-9617-4074-B294-C3C370BBABDB}"/>
              </a:ext>
            </a:extLst>
          </p:cNvPr>
          <p:cNvSpPr/>
          <p:nvPr/>
        </p:nvSpPr>
        <p:spPr>
          <a:xfrm>
            <a:off x="5425191" y="3967192"/>
            <a:ext cx="3140792" cy="708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Trường hợp tốt nhất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7727E-057E-437E-AC7E-CA5716DCECF0}"/>
              </a:ext>
            </a:extLst>
          </p:cNvPr>
          <p:cNvSpPr/>
          <p:nvPr/>
        </p:nvSpPr>
        <p:spPr>
          <a:xfrm>
            <a:off x="5410200" y="5167630"/>
            <a:ext cx="3140792" cy="708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Trường hợp xấu nhất</a:t>
            </a:r>
          </a:p>
        </p:txBody>
      </p:sp>
    </p:spTree>
    <p:extLst>
      <p:ext uri="{BB962C8B-B14F-4D97-AF65-F5344CB8AC3E}">
        <p14:creationId xmlns:p14="http://schemas.microsoft.com/office/powerpoint/2010/main" val="357085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3DB521F-4498-4E1E-BEC9-B1E279992F59}"/>
              </a:ext>
            </a:extLst>
          </p:cNvPr>
          <p:cNvSpPr txBox="1">
            <a:spLocks/>
          </p:cNvSpPr>
          <p:nvPr/>
        </p:nvSpPr>
        <p:spPr>
          <a:xfrm>
            <a:off x="609599" y="1660444"/>
            <a:ext cx="7924801" cy="703573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32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TRƯỜNG HỢP ĐÁNH GIÁ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83D310A-C26A-4C61-B8DA-75BF598F47EE}"/>
              </a:ext>
            </a:extLst>
          </p:cNvPr>
          <p:cNvSpPr txBox="1">
            <a:spLocks/>
          </p:cNvSpPr>
          <p:nvPr/>
        </p:nvSpPr>
        <p:spPr>
          <a:xfrm>
            <a:off x="609599" y="2547758"/>
            <a:ext cx="7924801" cy="26007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7B8016-CDD2-49CB-8C02-336336B55349}"/>
              </a:ext>
            </a:extLst>
          </p:cNvPr>
          <p:cNvSpPr txBox="1">
            <a:spLocks/>
          </p:cNvSpPr>
          <p:nvPr/>
        </p:nvSpPr>
        <p:spPr>
          <a:xfrm>
            <a:off x="444073" y="1573925"/>
            <a:ext cx="8003776" cy="6858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28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PHƯƠNG PHÁP ĐÁNH GIÁ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175E62-7DFC-45F5-BFAF-4DF0B352998F}"/>
              </a:ext>
            </a:extLst>
          </p:cNvPr>
          <p:cNvSpPr txBox="1">
            <a:spLocks/>
          </p:cNvSpPr>
          <p:nvPr/>
        </p:nvSpPr>
        <p:spPr>
          <a:xfrm>
            <a:off x="265386" y="1981200"/>
            <a:ext cx="8434541" cy="44266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/>
              <a:t>Accounting Method (</a:t>
            </a:r>
            <a:r>
              <a:rPr lang="en-US" sz="2800" b="1" i="1" dirty="0"/>
              <a:t>Ph</a:t>
            </a:r>
            <a:r>
              <a:rPr lang="vi-VN" sz="2800" b="1" i="1" dirty="0"/>
              <a:t>ư</a:t>
            </a:r>
            <a:r>
              <a:rPr lang="en-US" sz="2800" b="1" i="1" dirty="0" err="1"/>
              <a:t>ơng</a:t>
            </a:r>
            <a:r>
              <a:rPr lang="en-US" sz="2800" b="1" i="1" dirty="0"/>
              <a:t> </a:t>
            </a:r>
            <a:r>
              <a:rPr lang="en-US" sz="2800" b="1" i="1" dirty="0" err="1"/>
              <a:t>pháp</a:t>
            </a:r>
            <a:r>
              <a:rPr lang="en-US" sz="2800" b="1" i="1" dirty="0"/>
              <a:t> </a:t>
            </a:r>
            <a:r>
              <a:rPr lang="en-US" sz="2800" b="1" i="1" dirty="0" err="1"/>
              <a:t>đếm</a:t>
            </a:r>
            <a:r>
              <a:rPr lang="en-US" sz="2800" dirty="0"/>
              <a:t>): </a:t>
            </a:r>
            <a:r>
              <a:rPr lang="en-US" sz="2800" dirty="0" err="1"/>
              <a:t>đếm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.</a:t>
            </a:r>
          </a:p>
          <a:p>
            <a:pPr marL="731484" indent="-73148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/>
              <a:t>Potential Method </a:t>
            </a:r>
            <a:br>
              <a:rPr lang="en-US" sz="2800" dirty="0"/>
            </a:br>
            <a:r>
              <a:rPr lang="en-US" sz="2800" dirty="0"/>
              <a:t>[</a:t>
            </a:r>
            <a:r>
              <a:rPr lang="en-US" sz="2800" dirty="0">
                <a:hlinkClick r:id="rId2" action="ppaction://hlinkfile"/>
              </a:rPr>
              <a:t>5</a:t>
            </a:r>
            <a:r>
              <a:rPr lang="en-US" sz="2800" dirty="0"/>
              <a:t> or </a:t>
            </a:r>
            <a:r>
              <a:rPr lang="en-US" sz="2000" dirty="0"/>
              <a:t>https://en.wikipedia.org/wiki/Potential_method</a:t>
            </a:r>
            <a:r>
              <a:rPr lang="en-US" sz="2800" dirty="0"/>
              <a:t>]. </a:t>
            </a:r>
          </a:p>
          <a:p>
            <a:pPr marL="731484" indent="-73148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/>
              <a:t>Dynamic Table  </a:t>
            </a:r>
            <a:br>
              <a:rPr lang="en-US" sz="2800" dirty="0"/>
            </a:br>
            <a:r>
              <a:rPr lang="en-US" sz="2800" dirty="0"/>
              <a:t>[</a:t>
            </a:r>
            <a:r>
              <a:rPr lang="en-US" sz="1800" dirty="0"/>
              <a:t>https://www.cs.cornell.edu/courses/cs3110/2009sp/lectures/lec21.html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71545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PHÁP ĐẾM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071631-B39A-4272-BE5E-BB5F60803126}"/>
              </a:ext>
            </a:extLst>
          </p:cNvPr>
          <p:cNvSpPr txBox="1">
            <a:spLocks/>
          </p:cNvSpPr>
          <p:nvPr/>
        </p:nvSpPr>
        <p:spPr>
          <a:xfrm>
            <a:off x="609600" y="1612402"/>
            <a:ext cx="8192072" cy="802328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2800" b="1" dirty="0">
                <a:ln/>
                <a:solidFill>
                  <a:schemeClr val="accent4"/>
                </a:solidFill>
              </a:rPr>
              <a:t>PHƯƠNG PHÁP ĐẾM - Accounting Method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C870CC-C019-4F69-B18A-1621466CBE96}"/>
              </a:ext>
            </a:extLst>
          </p:cNvPr>
          <p:cNvSpPr txBox="1">
            <a:spLocks/>
          </p:cNvSpPr>
          <p:nvPr/>
        </p:nvSpPr>
        <p:spPr>
          <a:xfrm>
            <a:off x="742444" y="2013566"/>
            <a:ext cx="7944355" cy="8023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23B5A-6CB1-4FAA-9D1B-3D9A6C2A5511}"/>
              </a:ext>
            </a:extLst>
          </p:cNvPr>
          <p:cNvSpPr/>
          <p:nvPr/>
        </p:nvSpPr>
        <p:spPr>
          <a:xfrm>
            <a:off x="742445" y="3309506"/>
            <a:ext cx="8163043" cy="708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phép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toán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số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học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+, -, *, /..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F93E3-FF15-4661-B994-958BD8BEDDDF}"/>
              </a:ext>
            </a:extLst>
          </p:cNvPr>
          <p:cNvSpPr/>
          <p:nvPr/>
        </p:nvSpPr>
        <p:spPr>
          <a:xfrm>
            <a:off x="742446" y="4168938"/>
            <a:ext cx="8163043" cy="708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phép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toán</a:t>
            </a:r>
            <a:r>
              <a:rPr lang="en-US" sz="3200" dirty="0">
                <a:solidFill>
                  <a:srgbClr val="FF0000"/>
                </a:solidFill>
              </a:rPr>
              <a:t> so </a:t>
            </a:r>
            <a:r>
              <a:rPr lang="en-US" sz="3200" dirty="0" err="1">
                <a:solidFill>
                  <a:srgbClr val="FF0000"/>
                </a:solidFill>
              </a:rPr>
              <a:t>sánh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&lt;, &gt;, 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, , …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88F2B-33BA-4EA7-B233-378BB5EC66F4}"/>
              </a:ext>
            </a:extLst>
          </p:cNvPr>
          <p:cNvSpPr/>
          <p:nvPr/>
        </p:nvSpPr>
        <p:spPr>
          <a:xfrm>
            <a:off x="742445" y="5006661"/>
            <a:ext cx="7237757" cy="708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err="1">
                <a:solidFill>
                  <a:schemeClr val="tx1"/>
                </a:solidFill>
              </a:rPr>
              <a:t>Các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phép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gán</a:t>
            </a:r>
            <a:r>
              <a:rPr lang="en-US" sz="3200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B5A72-D3B2-44B4-BD85-9A30765D7768}"/>
              </a:ext>
            </a:extLst>
          </p:cNvPr>
          <p:cNvSpPr/>
          <p:nvPr/>
        </p:nvSpPr>
        <p:spPr>
          <a:xfrm>
            <a:off x="7054917" y="3663675"/>
            <a:ext cx="1850571" cy="7083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38173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PHÁP ĐẾM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8DD92-867D-46E2-AFF3-BF373B79CF88}"/>
              </a:ext>
            </a:extLst>
          </p:cNvPr>
          <p:cNvSpPr txBox="1">
            <a:spLocks/>
          </p:cNvSpPr>
          <p:nvPr/>
        </p:nvSpPr>
        <p:spPr>
          <a:xfrm>
            <a:off x="609600" y="1828801"/>
            <a:ext cx="7947511" cy="6858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3200" dirty="0">
                <a:ln/>
                <a:solidFill>
                  <a:schemeClr val="accent4"/>
                </a:solidFill>
              </a:rPr>
              <a:t>NGUYÊN TẮC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36A2FA-2968-484A-8772-332ABA960A6B}"/>
              </a:ext>
            </a:extLst>
          </p:cNvPr>
          <p:cNvSpPr txBox="1">
            <a:spLocks/>
          </p:cNvSpPr>
          <p:nvPr/>
        </p:nvSpPr>
        <p:spPr>
          <a:xfrm>
            <a:off x="503262" y="2635264"/>
            <a:ext cx="8137475" cy="27069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>
                <a:solidFill>
                  <a:srgbClr val="FF0000"/>
                </a:solidFill>
              </a:rPr>
              <a:t>Độ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phức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tạp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về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thời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gian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lượng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thao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bản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ra.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431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PHÁP ĐẾM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0DFF3D-3EE9-45C5-8363-B00093BA9466}"/>
              </a:ext>
            </a:extLst>
          </p:cNvPr>
          <p:cNvSpPr txBox="1">
            <a:spLocks/>
          </p:cNvSpPr>
          <p:nvPr/>
        </p:nvSpPr>
        <p:spPr>
          <a:xfrm>
            <a:off x="381000" y="1447801"/>
            <a:ext cx="7924800" cy="5334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3200" dirty="0">
                <a:ln/>
                <a:solidFill>
                  <a:schemeClr val="accent4"/>
                </a:solidFill>
              </a:rPr>
              <a:t>MỤC TIÊU ĐÁNH GIÁ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532AEA-AA9A-4C26-BEB8-2E0270B9852F}"/>
              </a:ext>
            </a:extLst>
          </p:cNvPr>
          <p:cNvSpPr txBox="1">
            <a:spLocks/>
          </p:cNvSpPr>
          <p:nvPr/>
        </p:nvSpPr>
        <p:spPr>
          <a:xfrm>
            <a:off x="381001" y="1988176"/>
            <a:ext cx="8458200" cy="39304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chạy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kích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thước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thao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 input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: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n : </a:t>
            </a:r>
            <a:r>
              <a:rPr lang="en-US" sz="2800" dirty="0" err="1">
                <a:solidFill>
                  <a:srgbClr val="FF0000"/>
                </a:solidFill>
              </a:rPr>
              <a:t>kích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thước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đầu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vào</a:t>
            </a:r>
            <a:r>
              <a:rPr lang="en-US" sz="2800" dirty="0"/>
              <a:t> (input)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T(n): 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bản</a:t>
            </a:r>
            <a:endParaRPr lang="en-US" sz="2800" dirty="0">
              <a:solidFill>
                <a:srgbClr val="FF0000"/>
              </a:solidFill>
            </a:endParaRPr>
          </a:p>
          <a:p>
            <a:pPr marL="457178" lvl="1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259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PHÁP ĐẾM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4E3680-B219-4B83-8E72-DA98CA2D57E5}"/>
              </a:ext>
            </a:extLst>
          </p:cNvPr>
          <p:cNvSpPr txBox="1">
            <a:spLocks/>
          </p:cNvSpPr>
          <p:nvPr/>
        </p:nvSpPr>
        <p:spPr>
          <a:xfrm>
            <a:off x="381000" y="1530328"/>
            <a:ext cx="6781800" cy="817729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3200" dirty="0">
                <a:ln/>
                <a:solidFill>
                  <a:schemeClr val="accent4"/>
                </a:solidFill>
              </a:rPr>
              <a:t>ƯỚC LƯỢNG TIỆM CẬN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0D5C0C-C7CE-4711-BBCE-379B15167FF9}"/>
              </a:ext>
            </a:extLst>
          </p:cNvPr>
          <p:cNvSpPr txBox="1">
            <a:spLocks/>
          </p:cNvSpPr>
          <p:nvPr/>
        </p:nvSpPr>
        <p:spPr>
          <a:xfrm>
            <a:off x="762000" y="2289312"/>
            <a:ext cx="7033147" cy="35057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/>
              <a:t>O : Big Oh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>
                <a:sym typeface="Symbol" panose="05050102010706020507" pitchFamily="18" charset="2"/>
                <a:hlinkClick r:id="rId2"/>
              </a:rPr>
              <a:t> : Big Omega</a:t>
            </a:r>
            <a:endParaRPr lang="en-US" sz="2800" dirty="0">
              <a:sym typeface="Symbol" panose="05050102010706020507" pitchFamily="18" charset="2"/>
            </a:endParaRP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b="1" dirty="0">
                <a:sym typeface="Symbol" panose="05050102010706020507" pitchFamily="18" charset="2"/>
                <a:hlinkClick r:id="rId2"/>
              </a:rPr>
              <a:t></a:t>
            </a:r>
            <a:r>
              <a:rPr lang="en-US" sz="2800" dirty="0">
                <a:sym typeface="Symbol" panose="05050102010706020507" pitchFamily="18" charset="2"/>
                <a:hlinkClick r:id="rId2"/>
              </a:rPr>
              <a:t>  : Big Theta</a:t>
            </a:r>
            <a:endParaRPr lang="en-US" sz="2800" dirty="0">
              <a:sym typeface="Symbol" panose="05050102010706020507" pitchFamily="18" charset="2"/>
            </a:endParaRP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b="1" dirty="0">
                <a:sym typeface="Symbol" panose="05050102010706020507" pitchFamily="18" charset="2"/>
                <a:hlinkClick r:id="rId2"/>
              </a:rPr>
              <a:t>  </a:t>
            </a:r>
            <a:r>
              <a:rPr lang="en-US" sz="2800" dirty="0">
                <a:sym typeface="Symbol" panose="05050102010706020507" pitchFamily="18" charset="2"/>
                <a:hlinkClick r:id="rId2"/>
              </a:rPr>
              <a:t>: Little Oh</a:t>
            </a:r>
            <a:endParaRPr lang="en-US" sz="2800" dirty="0">
              <a:sym typeface="Symbol" panose="05050102010706020507" pitchFamily="18" charset="2"/>
            </a:endParaRP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b="1" dirty="0">
                <a:sym typeface="Symbol" panose="05050102010706020507" pitchFamily="18" charset="2"/>
                <a:hlinkClick r:id="rId2"/>
              </a:rPr>
              <a:t></a:t>
            </a:r>
            <a:r>
              <a:rPr lang="en-US" sz="2800" dirty="0">
                <a:sym typeface="Symbol" panose="05050102010706020507" pitchFamily="18" charset="2"/>
                <a:hlinkClick r:id="rId2"/>
              </a:rPr>
              <a:t>  : Little Omega</a:t>
            </a:r>
            <a:endParaRPr lang="en-US" sz="2800" dirty="0"/>
          </a:p>
          <a:p>
            <a:pPr marL="457178" lvl="1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4231B-9C31-4F79-B785-7627CDB71235}"/>
              </a:ext>
            </a:extLst>
          </p:cNvPr>
          <p:cNvSpPr/>
          <p:nvPr/>
        </p:nvSpPr>
        <p:spPr>
          <a:xfrm>
            <a:off x="5652629" y="3363198"/>
            <a:ext cx="3020341" cy="70833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O : Big Oh</a:t>
            </a:r>
          </a:p>
        </p:txBody>
      </p:sp>
    </p:spTree>
    <p:extLst>
      <p:ext uri="{BB962C8B-B14F-4D97-AF65-F5344CB8AC3E}">
        <p14:creationId xmlns:p14="http://schemas.microsoft.com/office/powerpoint/2010/main" val="161023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330934-B407-4873-8460-FD9B7ECF3146}"/>
              </a:ext>
            </a:extLst>
          </p:cNvPr>
          <p:cNvSpPr txBox="1">
            <a:spLocks/>
          </p:cNvSpPr>
          <p:nvPr/>
        </p:nvSpPr>
        <p:spPr>
          <a:xfrm>
            <a:off x="593834" y="1371600"/>
            <a:ext cx="6553201" cy="375078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3200" dirty="0">
                <a:solidFill>
                  <a:srgbClr val="0070C0"/>
                </a:solidFill>
              </a:rPr>
              <a:t>ĐỊNH NGHĨA</a:t>
            </a:r>
            <a:r>
              <a:rPr lang="en-US" sz="3200" dirty="0">
                <a:ln/>
                <a:solidFill>
                  <a:srgbClr val="0070C0"/>
                </a:solidFill>
              </a:rPr>
              <a:t> BIG 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2DA69E-0E38-44C6-A9AE-358855174F41}"/>
              </a:ext>
            </a:extLst>
          </p:cNvPr>
          <p:cNvSpPr txBox="1">
            <a:spLocks/>
          </p:cNvSpPr>
          <p:nvPr/>
        </p:nvSpPr>
        <p:spPr>
          <a:xfrm>
            <a:off x="647128" y="1828800"/>
            <a:ext cx="8176143" cy="41272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T(n)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n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 T(n) = 4n</a:t>
            </a:r>
            <a:r>
              <a:rPr lang="en-US" sz="2400" baseline="30000" dirty="0"/>
              <a:t>2</a:t>
            </a:r>
            <a:r>
              <a:rPr lang="en-US" sz="2400" dirty="0"/>
              <a:t> – 2n + 2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/>
              <a:t>Nếu</a:t>
            </a:r>
            <a:r>
              <a:rPr lang="en-US" sz="2400" dirty="0"/>
              <a:t> ta </a:t>
            </a:r>
            <a:r>
              <a:rPr lang="en-US" sz="2400" dirty="0" err="1"/>
              <a:t>bỏ</a:t>
            </a:r>
            <a:r>
              <a:rPr lang="en-US" sz="2400" dirty="0"/>
              <a:t> qua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hằng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n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lũy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(hay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) </a:t>
            </a:r>
            <a:r>
              <a:rPr lang="en-US" sz="2400" dirty="0" err="1"/>
              <a:t>thì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nói</a:t>
            </a:r>
            <a:r>
              <a:rPr lang="en-US" sz="2400" dirty="0"/>
              <a:t> “</a:t>
            </a:r>
            <a:r>
              <a:rPr lang="en-US" sz="2400" i="1" dirty="0"/>
              <a:t>T(n) </a:t>
            </a:r>
            <a:r>
              <a:rPr lang="en-US" sz="2400" i="1" dirty="0" err="1"/>
              <a:t>có</a:t>
            </a:r>
            <a:r>
              <a:rPr lang="en-US" sz="2400" i="1" dirty="0"/>
              <a:t> </a:t>
            </a:r>
            <a:r>
              <a:rPr lang="en-US" sz="2400" i="1" dirty="0" err="1"/>
              <a:t>tộc</a:t>
            </a:r>
            <a:r>
              <a:rPr lang="en-US" sz="2400" i="1" dirty="0"/>
              <a:t> </a:t>
            </a:r>
            <a:r>
              <a:rPr lang="en-US" sz="2400" i="1" dirty="0" err="1"/>
              <a:t>độ</a:t>
            </a:r>
            <a:r>
              <a:rPr lang="en-US" sz="2400" i="1" dirty="0"/>
              <a:t> </a:t>
            </a:r>
            <a:r>
              <a:rPr lang="en-US" sz="2400" i="1" dirty="0" err="1"/>
              <a:t>tăng</a:t>
            </a:r>
            <a:r>
              <a:rPr lang="en-US" sz="2400" i="1" dirty="0"/>
              <a:t> </a:t>
            </a:r>
            <a:r>
              <a:rPr lang="en-US" sz="2400" i="1" dirty="0" err="1"/>
              <a:t>theo</a:t>
            </a:r>
            <a:r>
              <a:rPr lang="en-US" sz="2400" i="1" dirty="0"/>
              <a:t> n</a:t>
            </a:r>
            <a:r>
              <a:rPr lang="en-US" sz="2400" i="1" baseline="30000" dirty="0"/>
              <a:t>2</a:t>
            </a:r>
            <a:r>
              <a:rPr lang="en-US" sz="2400" dirty="0"/>
              <a:t>”, </a:t>
            </a:r>
            <a:r>
              <a:rPr lang="en-US" sz="2400" dirty="0" err="1"/>
              <a:t>và</a:t>
            </a:r>
            <a:r>
              <a:rPr lang="en-US" sz="2400" dirty="0"/>
              <a:t> ta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T(n) 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</a:t>
            </a:r>
            <a:r>
              <a:rPr lang="en-US" sz="2400" dirty="0">
                <a:solidFill>
                  <a:srgbClr val="FF0000"/>
                </a:solidFill>
              </a:rPr>
              <a:t> O(n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) hay T(n) = O(n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ym typeface="Symbol" panose="05050102010706020507" pitchFamily="18" charset="2"/>
              </a:rPr>
              <a:t> Ta </a:t>
            </a:r>
            <a:r>
              <a:rPr lang="en-US" sz="2400" dirty="0" err="1">
                <a:sym typeface="Symbol" panose="05050102010706020507" pitchFamily="18" charset="2"/>
              </a:rPr>
              <a:t>đọc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là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độ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phức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tạp</a:t>
            </a:r>
            <a:r>
              <a:rPr lang="en-US" sz="2400" dirty="0">
                <a:sym typeface="Symbol" panose="05050102010706020507" pitchFamily="18" charset="2"/>
              </a:rPr>
              <a:t> T(n) </a:t>
            </a:r>
            <a:r>
              <a:rPr lang="en-US" sz="2400" dirty="0" err="1">
                <a:sym typeface="Symbol" panose="05050102010706020507" pitchFamily="18" charset="2"/>
              </a:rPr>
              <a:t>thuộc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lớp</a:t>
            </a:r>
            <a:r>
              <a:rPr lang="en-US" sz="2400" dirty="0">
                <a:sym typeface="Symbol" panose="05050102010706020507" pitchFamily="18" charset="2"/>
              </a:rPr>
              <a:t> O(n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81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330934-B407-4873-8460-FD9B7ECF3146}"/>
              </a:ext>
            </a:extLst>
          </p:cNvPr>
          <p:cNvSpPr txBox="1">
            <a:spLocks/>
          </p:cNvSpPr>
          <p:nvPr/>
        </p:nvSpPr>
        <p:spPr>
          <a:xfrm>
            <a:off x="593834" y="1371600"/>
            <a:ext cx="6553201" cy="375078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3200" dirty="0">
                <a:solidFill>
                  <a:srgbClr val="0070C0"/>
                </a:solidFill>
              </a:rPr>
              <a:t>ĐỊNH NGHĨA</a:t>
            </a:r>
            <a:r>
              <a:rPr lang="en-US" sz="3200" dirty="0">
                <a:ln/>
                <a:solidFill>
                  <a:srgbClr val="0070C0"/>
                </a:solidFill>
              </a:rPr>
              <a:t> BIG 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C32204-78FB-4673-B1FA-5B98A044F80A}"/>
              </a:ext>
            </a:extLst>
          </p:cNvPr>
          <p:cNvSpPr txBox="1">
            <a:spLocks/>
          </p:cNvSpPr>
          <p:nvPr/>
        </p:nvSpPr>
        <p:spPr>
          <a:xfrm>
            <a:off x="739253" y="2286000"/>
            <a:ext cx="7947547" cy="352953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/>
              <a:t>Cho f(n) và g(n) là hai hàm số thực, ta nói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>
                <a:solidFill>
                  <a:srgbClr val="FF0000"/>
                </a:solidFill>
              </a:rPr>
              <a:t>f(n) = O(g(n))</a:t>
            </a:r>
            <a:endParaRPr lang="en-US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i="1"/>
              <a:t>Nếu và chỉ nếu tồn</a:t>
            </a:r>
            <a:r>
              <a:rPr lang="en-US"/>
              <a:t> tại một hằng số C, K sao cho: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|f(n)| </a:t>
            </a:r>
            <a:r>
              <a:rPr lang="en-US">
                <a:sym typeface="Symbol" panose="05050102010706020507" pitchFamily="18" charset="2"/>
              </a:rPr>
              <a:t> C*|g(n)|, n &gt; K</a:t>
            </a:r>
            <a:endParaRPr lang="en-US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i="1">
                <a:solidFill>
                  <a:srgbClr val="0070C0"/>
                </a:solidFill>
              </a:rPr>
              <a:t>Có nghĩa là tốc độ tăng của f(n) nhỏ hơn g(n).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7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33D936-2024-4E99-87B5-9510761E69F2}"/>
              </a:ext>
            </a:extLst>
          </p:cNvPr>
          <p:cNvSpPr txBox="1">
            <a:spLocks/>
          </p:cNvSpPr>
          <p:nvPr/>
        </p:nvSpPr>
        <p:spPr>
          <a:xfrm>
            <a:off x="353514" y="1676401"/>
            <a:ext cx="8409485" cy="8382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err="1">
                <a:ln/>
                <a:solidFill>
                  <a:srgbClr val="0070C0"/>
                </a:solidFill>
              </a:rPr>
              <a:t>Ví</a:t>
            </a:r>
            <a:r>
              <a:rPr lang="en-US" sz="2400" b="1" dirty="0">
                <a:ln/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ln/>
                <a:solidFill>
                  <a:srgbClr val="0070C0"/>
                </a:solidFill>
              </a:rPr>
              <a:t>dụ</a:t>
            </a:r>
            <a:r>
              <a:rPr lang="en-US" sz="2400" b="1" dirty="0">
                <a:ln/>
                <a:solidFill>
                  <a:srgbClr val="0070C0"/>
                </a:solidFill>
              </a:rPr>
              <a:t> 1.11:  </a:t>
            </a:r>
            <a:r>
              <a:rPr lang="en-US" sz="2400" dirty="0"/>
              <a:t>Cho f(n) = 5n</a:t>
            </a:r>
            <a:r>
              <a:rPr lang="en-US" sz="2400" baseline="30000" dirty="0"/>
              <a:t>2 </a:t>
            </a:r>
            <a:r>
              <a:rPr lang="en-US" sz="2400" dirty="0"/>
              <a:t>+ 2n + 6 (n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dương</a:t>
            </a:r>
            <a:r>
              <a:rPr lang="en-US" sz="2400" dirty="0"/>
              <a:t>)</a:t>
            </a:r>
            <a:endParaRPr lang="en-US" sz="2400" b="1" dirty="0">
              <a:ln/>
              <a:solidFill>
                <a:srgbClr val="0070C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C77B5A-8993-4583-851F-4CCEBC43D5E5}"/>
              </a:ext>
            </a:extLst>
          </p:cNvPr>
          <p:cNvSpPr txBox="1">
            <a:spLocks/>
          </p:cNvSpPr>
          <p:nvPr/>
        </p:nvSpPr>
        <p:spPr>
          <a:xfrm>
            <a:off x="439191" y="2540877"/>
            <a:ext cx="8557147" cy="32950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ym typeface="Symbol" panose="05050102010706020507" pitchFamily="18" charset="2"/>
              </a:rPr>
              <a:t> </a:t>
            </a:r>
            <a:r>
              <a:rPr lang="en-US" dirty="0"/>
              <a:t>f(n) </a:t>
            </a:r>
            <a:r>
              <a:rPr lang="en-US" dirty="0">
                <a:sym typeface="Symbol" panose="05050102010706020507" pitchFamily="18" charset="2"/>
              </a:rPr>
              <a:t> </a:t>
            </a:r>
            <a:r>
              <a:rPr lang="en-US" dirty="0"/>
              <a:t>5n</a:t>
            </a:r>
            <a:r>
              <a:rPr lang="en-US" baseline="30000" dirty="0"/>
              <a:t>2 </a:t>
            </a:r>
            <a:r>
              <a:rPr lang="en-US" dirty="0"/>
              <a:t>+ 2n</a:t>
            </a:r>
            <a:r>
              <a:rPr lang="en-US" baseline="30000" dirty="0"/>
              <a:t>2</a:t>
            </a:r>
            <a:r>
              <a:rPr lang="en-US" dirty="0"/>
              <a:t> + 6n</a:t>
            </a:r>
            <a:r>
              <a:rPr lang="en-US" baseline="30000" dirty="0"/>
              <a:t>2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Û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f(n) </a:t>
            </a:r>
            <a:r>
              <a:rPr lang="en-US" dirty="0">
                <a:sym typeface="Symbol" panose="05050102010706020507" pitchFamily="18" charset="2"/>
              </a:rPr>
              <a:t> 13n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ym typeface="Symbol" panose="05050102010706020507" pitchFamily="18" charset="2"/>
              </a:rPr>
              <a:t>    </a:t>
            </a:r>
            <a:r>
              <a:rPr lang="en-US" dirty="0" err="1">
                <a:sym typeface="Symbol" panose="05050102010706020507" pitchFamily="18" charset="2"/>
              </a:rPr>
              <a:t>Đặt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C = 13 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và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chọn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k = 1</a:t>
            </a:r>
            <a:endParaRPr lang="en-US" dirty="0">
              <a:sym typeface="Symbol" panose="05050102010706020507" pitchFamily="18" charset="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Û"/>
            </a:pPr>
            <a:r>
              <a:rPr lang="en-US" dirty="0">
                <a:sym typeface="Symbol" panose="05050102010706020507" pitchFamily="18" charset="2"/>
              </a:rPr>
              <a:t> f(n)  O(n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 hay   f(n) = O(n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baseline="30000" dirty="0">
              <a:sym typeface="Symbol" panose="05050102010706020507" pitchFamily="18" charset="2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dirty="0">
                <a:solidFill>
                  <a:srgbClr val="FF0000"/>
                </a:solidFill>
              </a:rPr>
              <a:t>Ta </a:t>
            </a:r>
            <a:r>
              <a:rPr lang="en-US" dirty="0" err="1">
                <a:solidFill>
                  <a:srgbClr val="FF0000"/>
                </a:solidFill>
              </a:rPr>
              <a:t>nói</a:t>
            </a:r>
            <a:r>
              <a:rPr lang="en-US" dirty="0">
                <a:solidFill>
                  <a:srgbClr val="FF0000"/>
                </a:solidFill>
              </a:rPr>
              <a:t> f(n)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O(n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5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altLang="zh-TW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zh-TW" alt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46237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zh-TW" dirty="0">
                <a:latin typeface="Tahoma" pitchFamily="34" charset="0"/>
              </a:rPr>
              <a:t>1.1 </a:t>
            </a:r>
            <a:r>
              <a:rPr lang="en-AU" altLang="zh-TW" dirty="0" err="1">
                <a:latin typeface="Tahoma" pitchFamily="34" charset="0"/>
              </a:rPr>
              <a:t>Cấu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trúc</a:t>
            </a:r>
            <a:r>
              <a:rPr lang="en-AU" altLang="zh-TW" dirty="0">
                <a:latin typeface="Tahoma" pitchFamily="34" charset="0"/>
              </a:rPr>
              <a:t> d</a:t>
            </a:r>
            <a:r>
              <a:rPr lang="en-US" altLang="zh-TW" dirty="0">
                <a:latin typeface="Tahoma" pitchFamily="34" charset="0"/>
              </a:rPr>
              <a:t>ữ </a:t>
            </a:r>
            <a:r>
              <a:rPr lang="en-US" altLang="zh-TW" dirty="0" err="1">
                <a:latin typeface="Tahoma" pitchFamily="34" charset="0"/>
              </a:rPr>
              <a:t>liệu</a:t>
            </a:r>
            <a:endParaRPr lang="en-AU" altLang="zh-TW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AU" altLang="zh-TW" dirty="0">
                <a:latin typeface="Tahoma" pitchFamily="34" charset="0"/>
              </a:rPr>
              <a:t>1.2 </a:t>
            </a:r>
            <a:r>
              <a:rPr lang="en-AU" altLang="zh-TW" dirty="0" err="1">
                <a:latin typeface="Tahoma" pitchFamily="34" charset="0"/>
              </a:rPr>
              <a:t>Giải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thuật</a:t>
            </a:r>
            <a:endParaRPr lang="en-AU" altLang="zh-TW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AU" altLang="zh-TW" dirty="0">
                <a:latin typeface="Tahoma" pitchFamily="34" charset="0"/>
              </a:rPr>
              <a:t>1.3 </a:t>
            </a:r>
            <a:r>
              <a:rPr lang="en-AU" altLang="zh-TW" dirty="0" err="1">
                <a:latin typeface="Tahoma" pitchFamily="34" charset="0"/>
              </a:rPr>
              <a:t>Độ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phức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tạp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của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giải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thuật</a:t>
            </a:r>
            <a:endParaRPr lang="en-AU" altLang="zh-TW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AU" altLang="zh-TW" dirty="0">
                <a:latin typeface="Tahoma" pitchFamily="34" charset="0"/>
              </a:rPr>
              <a:t>1.4 </a:t>
            </a:r>
            <a:r>
              <a:rPr lang="en-AU" altLang="zh-TW" dirty="0" err="1">
                <a:latin typeface="Tahoma" pitchFamily="34" charset="0"/>
              </a:rPr>
              <a:t>Tổng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kết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ch</a:t>
            </a:r>
            <a:r>
              <a:rPr lang="vi-VN" altLang="zh-TW" dirty="0">
                <a:latin typeface="Tahoma" pitchFamily="34" charset="0"/>
              </a:rPr>
              <a:t>ư</a:t>
            </a:r>
            <a:r>
              <a:rPr lang="en-US" altLang="zh-TW" dirty="0" err="1">
                <a:latin typeface="Tahoma" pitchFamily="34" charset="0"/>
              </a:rPr>
              <a:t>ơng</a:t>
            </a:r>
            <a:endParaRPr lang="en-AU" altLang="zh-TW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AU" altLang="zh-TW" dirty="0">
                <a:latin typeface="Tahoma" pitchFamily="34" charset="0"/>
              </a:rPr>
              <a:t>1.5 </a:t>
            </a:r>
            <a:r>
              <a:rPr lang="en-AU" altLang="zh-TW" dirty="0" err="1">
                <a:latin typeface="Tahoma" pitchFamily="34" charset="0"/>
              </a:rPr>
              <a:t>Bài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tập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ch</a:t>
            </a:r>
            <a:r>
              <a:rPr lang="vi-VN" altLang="zh-TW" dirty="0">
                <a:latin typeface="Tahoma" pitchFamily="34" charset="0"/>
              </a:rPr>
              <a:t>ư</a:t>
            </a:r>
            <a:r>
              <a:rPr lang="en-US" altLang="zh-TW" dirty="0" err="1">
                <a:latin typeface="Tahoma" pitchFamily="34" charset="0"/>
              </a:rPr>
              <a:t>ơng</a:t>
            </a:r>
            <a:r>
              <a:rPr lang="en-US" altLang="zh-TW" dirty="0">
                <a:latin typeface="Tahoma" pitchFamily="34" charset="0"/>
              </a:rPr>
              <a:t> 1</a:t>
            </a:r>
            <a:endParaRPr lang="en-AU" altLang="zh-TW" dirty="0">
              <a:latin typeface="Tahoma" pitchFamily="34" charset="0"/>
            </a:endParaRPr>
          </a:p>
          <a:p>
            <a:pPr marL="0" indent="0">
              <a:buNone/>
            </a:pPr>
            <a:endParaRPr lang="en-AU" altLang="zh-TW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AU" altLang="zh-TW" dirty="0" err="1">
                <a:latin typeface="Tahoma" pitchFamily="34" charset="0"/>
              </a:rPr>
              <a:t>Tài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liệu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tham</a:t>
            </a:r>
            <a:r>
              <a:rPr lang="en-AU" altLang="zh-TW" dirty="0">
                <a:latin typeface="Tahoma" pitchFamily="34" charset="0"/>
              </a:rPr>
              <a:t> </a:t>
            </a:r>
            <a:r>
              <a:rPr lang="en-AU" altLang="zh-TW" dirty="0" err="1">
                <a:latin typeface="Tahoma" pitchFamily="34" charset="0"/>
              </a:rPr>
              <a:t>khảo</a:t>
            </a:r>
            <a:endParaRPr lang="en-AU" altLang="zh-TW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09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D84766-FCD2-4598-8C77-EA90CF777EB7}"/>
              </a:ext>
            </a:extLst>
          </p:cNvPr>
          <p:cNvSpPr txBox="1">
            <a:spLocks/>
          </p:cNvSpPr>
          <p:nvPr/>
        </p:nvSpPr>
        <p:spPr>
          <a:xfrm>
            <a:off x="399735" y="1600201"/>
            <a:ext cx="8134666" cy="609600"/>
          </a:xfrm>
          <a:prstGeom prst="rect">
            <a:avLst/>
          </a:prstGeom>
        </p:spPr>
        <p:txBody>
          <a:bodyPr>
            <a:normAutofit fontScale="97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>
                <a:ln/>
                <a:solidFill>
                  <a:srgbClr val="0070C0"/>
                </a:solidFill>
              </a:rPr>
              <a:t>CÁC BƯỚC ĐÁNH GIÁ ĐỘ PHỨC TẠP THUẬT TOÁN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DB7598D-7FDF-447F-BD37-515491254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33" y="2572017"/>
            <a:ext cx="7448867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71500" indent="-571500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T(n)</a:t>
            </a:r>
          </a:p>
          <a:p>
            <a:pPr marL="571500" indent="-571500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Big O.</a:t>
            </a:r>
          </a:p>
        </p:txBody>
      </p:sp>
    </p:spTree>
    <p:extLst>
      <p:ext uri="{BB962C8B-B14F-4D97-AF65-F5344CB8AC3E}">
        <p14:creationId xmlns:p14="http://schemas.microsoft.com/office/powerpoint/2010/main" val="16432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759DD2-A405-4D11-A982-9ACFBDF167FE}"/>
              </a:ext>
            </a:extLst>
          </p:cNvPr>
          <p:cNvSpPr txBox="1">
            <a:spLocks/>
          </p:cNvSpPr>
          <p:nvPr/>
        </p:nvSpPr>
        <p:spPr>
          <a:xfrm>
            <a:off x="228600" y="1413641"/>
            <a:ext cx="8153400" cy="832708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>
                <a:ln/>
                <a:solidFill>
                  <a:srgbClr val="0070C0"/>
                </a:solidFill>
              </a:rPr>
              <a:t>(1) </a:t>
            </a:r>
            <a:r>
              <a:rPr lang="en-US" sz="2800" dirty="0" err="1">
                <a:ln/>
                <a:solidFill>
                  <a:srgbClr val="0070C0"/>
                </a:solidFill>
              </a:rPr>
              <a:t>Cách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tính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các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thao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tác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cơ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bản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vòng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lặp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b="1" dirty="0">
                <a:ln/>
                <a:solidFill>
                  <a:srgbClr val="0070C0"/>
                </a:solidFill>
              </a:rPr>
              <a:t>for</a:t>
            </a:r>
          </a:p>
        </p:txBody>
      </p:sp>
      <p:sp>
        <p:nvSpPr>
          <p:cNvPr id="6" name="Text Box 1027">
            <a:extLst>
              <a:ext uri="{FF2B5EF4-FFF2-40B4-BE49-F238E27FC236}">
                <a16:creationId xmlns:a16="http://schemas.microsoft.com/office/drawing/2014/main" id="{56082895-D9E5-4A79-9D93-02EF4D25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94" y="2404241"/>
            <a:ext cx="5350306" cy="32367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TongTu1DenN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n)</a:t>
            </a:r>
          </a:p>
          <a:p>
            <a:pPr marL="0" lvl="2" indent="-457178">
              <a:defRPr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{</a:t>
            </a:r>
          </a:p>
          <a:p>
            <a:pPr marL="0" lvl="2" indent="-457178">
              <a:defRPr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sum = 0;</a:t>
            </a:r>
            <a:b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for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int </a:t>
            </a:r>
            <a:r>
              <a:rPr lang="en-US" sz="2800" dirty="0" err="1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= 1;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&lt;= n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  </a:t>
            </a:r>
            <a:r>
              <a:rPr lang="en-US" sz="2800" dirty="0" err="1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++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sum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=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sum + </a:t>
            </a:r>
            <a:r>
              <a:rPr lang="en-US" sz="2800" dirty="0" err="1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return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sum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4741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4" name="Text Box 1027">
            <a:extLst>
              <a:ext uri="{FF2B5EF4-FFF2-40B4-BE49-F238E27FC236}">
                <a16:creationId xmlns:a16="http://schemas.microsoft.com/office/drawing/2014/main" id="{70194CF4-4A15-4497-B849-402CDFE90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2096638"/>
            <a:ext cx="693419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0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‘</a:t>
            </a:r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gan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’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 + 1 = 2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Box 1027">
            <a:extLst>
              <a:ext uri="{FF2B5EF4-FFF2-40B4-BE49-F238E27FC236}">
                <a16:creationId xmlns:a16="http://schemas.microsoft.com/office/drawing/2014/main" id="{B51B0C16-779C-4A80-9703-70EFBC82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2644417"/>
            <a:ext cx="171507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1027">
            <a:extLst>
              <a:ext uri="{FF2B5EF4-FFF2-40B4-BE49-F238E27FC236}">
                <a16:creationId xmlns:a16="http://schemas.microsoft.com/office/drawing/2014/main" id="{B82ECCA4-8BA3-48E4-A009-DAC386841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92" y="2629426"/>
            <a:ext cx="539900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gan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’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 + 3 = 4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Box 1027">
            <a:extLst>
              <a:ext uri="{FF2B5EF4-FFF2-40B4-BE49-F238E27FC236}">
                <a16:creationId xmlns:a16="http://schemas.microsoft.com/office/drawing/2014/main" id="{4BC041EE-9C8D-43E5-96ED-D84E210A1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3818295"/>
            <a:ext cx="171507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k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Box 1027">
            <a:extLst>
              <a:ext uri="{FF2B5EF4-FFF2-40B4-BE49-F238E27FC236}">
                <a16:creationId xmlns:a16="http://schemas.microsoft.com/office/drawing/2014/main" id="{F71335E2-0A15-4691-BA74-5F6A1C707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92" y="3803303"/>
            <a:ext cx="562130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gan</a:t>
            </a: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’ thực hiện </a:t>
            </a:r>
            <a:r>
              <a:rPr lang="en-US" sz="32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 + (2k+1)</a:t>
            </a: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lần</a:t>
            </a:r>
          </a:p>
        </p:txBody>
      </p:sp>
      <p:sp>
        <p:nvSpPr>
          <p:cNvPr id="10" name="Text Box 1027">
            <a:extLst>
              <a:ext uri="{FF2B5EF4-FFF2-40B4-BE49-F238E27FC236}">
                <a16:creationId xmlns:a16="http://schemas.microsoft.com/office/drawing/2014/main" id="{E956631E-20CC-460C-9F3A-642A8E6CB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812" y="3275714"/>
            <a:ext cx="158895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……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Box 1027">
            <a:extLst>
              <a:ext uri="{FF2B5EF4-FFF2-40B4-BE49-F238E27FC236}">
                <a16:creationId xmlns:a16="http://schemas.microsoft.com/office/drawing/2014/main" id="{8171D2B6-81B5-4BA9-8020-54760F76F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4433051"/>
            <a:ext cx="1715074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Box 1027">
            <a:extLst>
              <a:ext uri="{FF2B5EF4-FFF2-40B4-BE49-F238E27FC236}">
                <a16:creationId xmlns:a16="http://schemas.microsoft.com/office/drawing/2014/main" id="{D0F73D9E-2247-4413-A86F-CBDD9855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92" y="4418059"/>
            <a:ext cx="562130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gan</a:t>
            </a: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’ thực hiện </a:t>
            </a:r>
            <a:r>
              <a:rPr lang="en-US" sz="32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 + (2n+1)</a:t>
            </a: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lần</a:t>
            </a:r>
          </a:p>
        </p:txBody>
      </p:sp>
      <p:sp>
        <p:nvSpPr>
          <p:cNvPr id="13" name="Text Box 1027">
            <a:extLst>
              <a:ext uri="{FF2B5EF4-FFF2-40B4-BE49-F238E27FC236}">
                <a16:creationId xmlns:a16="http://schemas.microsoft.com/office/drawing/2014/main" id="{6A11C435-A5EC-4AB5-BD7D-45F13B257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29" y="5098642"/>
            <a:ext cx="473806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T(n) = 1 + (2n+1) = 2n+2 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</a:t>
            </a:r>
            <a:endParaRPr lang="en-US" sz="3200" b="1" dirty="0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 Box 1027">
            <a:extLst>
              <a:ext uri="{FF2B5EF4-FFF2-40B4-BE49-F238E27FC236}">
                <a16:creationId xmlns:a16="http://schemas.microsoft.com/office/drawing/2014/main" id="{4AD48686-4540-4BD1-98BF-68FF9AD93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83653"/>
            <a:ext cx="301677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b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T(n) </a:t>
            </a:r>
            <a:r>
              <a:rPr lang="en-US" sz="3200" b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 O(2n+2) </a:t>
            </a:r>
            <a:endParaRPr lang="en-US" sz="3200" b="1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 Box 1027">
            <a:extLst>
              <a:ext uri="{FF2B5EF4-FFF2-40B4-BE49-F238E27FC236}">
                <a16:creationId xmlns:a16="http://schemas.microsoft.com/office/drawing/2014/main" id="{6FEDE364-459A-44F9-B8DC-5F4192A99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4294" y="4993717"/>
            <a:ext cx="1602671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4400" b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O(n)</a:t>
            </a:r>
            <a:endParaRPr lang="en-US" sz="4400" b="1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 Box 1027">
            <a:extLst>
              <a:ext uri="{FF2B5EF4-FFF2-40B4-BE49-F238E27FC236}">
                <a16:creationId xmlns:a16="http://schemas.microsoft.com/office/drawing/2014/main" id="{3ABEB4C2-1814-4107-9C49-C3DED17A4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29" y="1543608"/>
            <a:ext cx="293806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32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gán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‘</a:t>
            </a:r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gan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’:</a:t>
            </a:r>
          </a:p>
        </p:txBody>
      </p:sp>
    </p:spTree>
    <p:extLst>
      <p:ext uri="{BB962C8B-B14F-4D97-AF65-F5344CB8AC3E}">
        <p14:creationId xmlns:p14="http://schemas.microsoft.com/office/powerpoint/2010/main" val="4903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4" name="Text Box 1027">
            <a:extLst>
              <a:ext uri="{FF2B5EF4-FFF2-40B4-BE49-F238E27FC236}">
                <a16:creationId xmlns:a16="http://schemas.microsoft.com/office/drawing/2014/main" id="{FC548805-7FDE-4105-8B0E-48A9FF923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3" y="1371600"/>
            <a:ext cx="616095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32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US" sz="32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‘</a:t>
            </a:r>
            <a:r>
              <a:rPr lang="en-US" sz="3200" dirty="0" err="1">
                <a:solidFill>
                  <a:srgbClr val="00B0F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so_sanh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’:</a:t>
            </a:r>
          </a:p>
        </p:txBody>
      </p:sp>
      <p:sp>
        <p:nvSpPr>
          <p:cNvPr id="6" name="Text Box 1027">
            <a:extLst>
              <a:ext uri="{FF2B5EF4-FFF2-40B4-BE49-F238E27FC236}">
                <a16:creationId xmlns:a16="http://schemas.microsoft.com/office/drawing/2014/main" id="{0E2A6F2B-EA02-4511-A4AC-3C0530938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56372"/>
            <a:ext cx="735724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0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‘</a:t>
            </a:r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so_sanh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’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1027">
            <a:extLst>
              <a:ext uri="{FF2B5EF4-FFF2-40B4-BE49-F238E27FC236}">
                <a16:creationId xmlns:a16="http://schemas.microsoft.com/office/drawing/2014/main" id="{814DFFDF-195A-4E49-90CE-61C8ED9B1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04151"/>
            <a:ext cx="1805885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Box 1027">
            <a:extLst>
              <a:ext uri="{FF2B5EF4-FFF2-40B4-BE49-F238E27FC236}">
                <a16:creationId xmlns:a16="http://schemas.microsoft.com/office/drawing/2014/main" id="{E1400C81-D782-4F54-9C52-4A8947991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004" y="2489160"/>
            <a:ext cx="539900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so_sanh</a:t>
            </a: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’ thực hiện </a:t>
            </a:r>
            <a:r>
              <a:rPr lang="en-US" sz="32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lần</a:t>
            </a:r>
          </a:p>
        </p:txBody>
      </p:sp>
      <p:sp>
        <p:nvSpPr>
          <p:cNvPr id="9" name="Text Box 1027">
            <a:extLst>
              <a:ext uri="{FF2B5EF4-FFF2-40B4-BE49-F238E27FC236}">
                <a16:creationId xmlns:a16="http://schemas.microsoft.com/office/drawing/2014/main" id="{0F320EB4-068E-47E1-8920-56B492B1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51931"/>
            <a:ext cx="1805885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 Box 1027">
            <a:extLst>
              <a:ext uri="{FF2B5EF4-FFF2-40B4-BE49-F238E27FC236}">
                <a16:creationId xmlns:a16="http://schemas.microsoft.com/office/drawing/2014/main" id="{9F0B3720-1A25-4D90-B300-DC948C3A7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004" y="3036939"/>
            <a:ext cx="562130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so_sanh</a:t>
            </a: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’ thực hiện </a:t>
            </a:r>
            <a:r>
              <a:rPr lang="en-US" sz="32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lần</a:t>
            </a:r>
          </a:p>
        </p:txBody>
      </p:sp>
      <p:sp>
        <p:nvSpPr>
          <p:cNvPr id="11" name="Text Box 1027">
            <a:extLst>
              <a:ext uri="{FF2B5EF4-FFF2-40B4-BE49-F238E27FC236}">
                <a16:creationId xmlns:a16="http://schemas.microsoft.com/office/drawing/2014/main" id="{2F776E3D-F1C5-4DBF-A16B-81D567C03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24022"/>
            <a:ext cx="1805885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k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Box 1027">
            <a:extLst>
              <a:ext uri="{FF2B5EF4-FFF2-40B4-BE49-F238E27FC236}">
                <a16:creationId xmlns:a16="http://schemas.microsoft.com/office/drawing/2014/main" id="{4B0978FE-3A1B-4B0F-A5F5-D6AAC68E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004" y="4009030"/>
            <a:ext cx="562130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so_sanh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’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k+1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 Box 1027">
            <a:extLst>
              <a:ext uri="{FF2B5EF4-FFF2-40B4-BE49-F238E27FC236}">
                <a16:creationId xmlns:a16="http://schemas.microsoft.com/office/drawing/2014/main" id="{407E3686-6727-4F6C-B511-21AC4D32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924" y="3481441"/>
            <a:ext cx="158895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……</a:t>
            </a:r>
            <a:endParaRPr lang="en-US" sz="32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 Box 1027">
            <a:extLst>
              <a:ext uri="{FF2B5EF4-FFF2-40B4-BE49-F238E27FC236}">
                <a16:creationId xmlns:a16="http://schemas.microsoft.com/office/drawing/2014/main" id="{61032B76-6ACE-4D18-A503-595EAE0C0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38778"/>
            <a:ext cx="1805885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 Box 1027">
            <a:extLst>
              <a:ext uri="{FF2B5EF4-FFF2-40B4-BE49-F238E27FC236}">
                <a16:creationId xmlns:a16="http://schemas.microsoft.com/office/drawing/2014/main" id="{83579407-EC41-49E7-AFA4-983FABFD5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004" y="4623786"/>
            <a:ext cx="562130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so_sanh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’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n+1</a:t>
            </a: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 Box 1027">
            <a:extLst>
              <a:ext uri="{FF2B5EF4-FFF2-40B4-BE49-F238E27FC236}">
                <a16:creationId xmlns:a16="http://schemas.microsoft.com/office/drawing/2014/main" id="{5EB1D145-35DE-4FD6-93E4-AD7049A34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612" y="5433189"/>
            <a:ext cx="1602671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4400" b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O(n)</a:t>
            </a:r>
            <a:endParaRPr lang="en-US" sz="4400" b="1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D315A8-898E-45AB-BC47-3785E5F70600}"/>
              </a:ext>
            </a:extLst>
          </p:cNvPr>
          <p:cNvSpPr txBox="1">
            <a:spLocks/>
          </p:cNvSpPr>
          <p:nvPr/>
        </p:nvSpPr>
        <p:spPr>
          <a:xfrm>
            <a:off x="373489" y="1295400"/>
            <a:ext cx="8134635" cy="609600"/>
          </a:xfrm>
          <a:prstGeom prst="rect">
            <a:avLst/>
          </a:prstGeom>
        </p:spPr>
        <p:txBody>
          <a:bodyPr>
            <a:normAutofit fontScale="850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>
                <a:ln/>
                <a:solidFill>
                  <a:srgbClr val="0070C0"/>
                </a:solidFill>
              </a:rPr>
              <a:t>Nhận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xét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về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vòng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lặp</a:t>
            </a:r>
            <a:r>
              <a:rPr lang="en-US" sz="3200" dirty="0">
                <a:ln/>
                <a:solidFill>
                  <a:srgbClr val="0070C0"/>
                </a:solidFill>
              </a:rPr>
              <a:t> for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0DF250D-BA59-46F3-8E58-DD18ADAD6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65" y="1905000"/>
            <a:ext cx="8344470" cy="42728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731520" indent="-73152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&amp;"/>
              <a:defRPr/>
            </a:pPr>
            <a:r>
              <a:rPr lang="en-US" sz="2800" dirty="0" err="1">
                <a:latin typeface="+mj-lt"/>
              </a:rPr>
              <a:t>Thời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thực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vòng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lặp</a:t>
            </a:r>
            <a:r>
              <a:rPr lang="en-US" sz="2800" dirty="0">
                <a:latin typeface="+mj-lt"/>
              </a:rPr>
              <a:t> for </a:t>
            </a:r>
            <a:r>
              <a:rPr lang="en-US" sz="2800" dirty="0" err="1">
                <a:latin typeface="+mj-lt"/>
              </a:rPr>
              <a:t>tối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bằng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thời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thực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phép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toán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cơ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bản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bên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trong</a:t>
            </a:r>
            <a:r>
              <a:rPr lang="en-US" sz="2800" dirty="0">
                <a:latin typeface="+mj-lt"/>
              </a:rPr>
              <a:t> for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) </a:t>
            </a:r>
            <a:r>
              <a:rPr lang="en-US" sz="2800" dirty="0" err="1">
                <a:latin typeface="+mj-lt"/>
              </a:rPr>
              <a:t>nhân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với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số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lượng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vòng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lặp</a:t>
            </a:r>
            <a:r>
              <a:rPr lang="en-US" sz="2800" dirty="0">
                <a:latin typeface="+mj-lt"/>
              </a:rPr>
              <a:t>;</a:t>
            </a:r>
          </a:p>
          <a:p>
            <a:pPr marL="731520" indent="-73152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&amp;"/>
              <a:defRPr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Độ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phức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tạp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vòng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lặp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for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thuộc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lớp</a:t>
            </a:r>
            <a:r>
              <a:rPr lang="en-US" sz="2800" dirty="0">
                <a:latin typeface="+mj-lt"/>
              </a:rPr>
              <a:t>:</a:t>
            </a:r>
          </a:p>
          <a:p>
            <a:pPr marL="731520" indent="-731520" algn="ctr">
              <a:lnSpc>
                <a:spcPct val="150000"/>
              </a:lnSpc>
              <a:buSzPct val="100000"/>
              <a:defRPr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O(n)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  <a:p>
            <a:pPr marL="731520" indent="-731520" algn="ctr">
              <a:lnSpc>
                <a:spcPct val="150000"/>
              </a:lnSpc>
              <a:buSzPct val="100000"/>
              <a:defRPr/>
            </a:pPr>
            <a:r>
              <a:rPr lang="en-US" sz="2800" dirty="0" err="1">
                <a:latin typeface="+mj-lt"/>
              </a:rPr>
              <a:t>Với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kích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đầu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vào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690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6492948" y="5587874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4" name="Text Box 1027">
            <a:extLst>
              <a:ext uri="{FF2B5EF4-FFF2-40B4-BE49-F238E27FC236}">
                <a16:creationId xmlns:a16="http://schemas.microsoft.com/office/drawing/2014/main" id="{FCA67EA9-1967-40AB-8FD2-6CB94A365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198" y="2271989"/>
            <a:ext cx="6025602" cy="366767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8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TinhTongMaTran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int 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a[][]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n)</a:t>
            </a:r>
          </a:p>
          <a:p>
            <a:pPr marL="0" lvl="2" indent="-457178"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{</a:t>
            </a:r>
          </a:p>
          <a:p>
            <a:pPr marL="0" lvl="2" indent="-457178"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    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sum = 0;</a:t>
            </a:r>
            <a:b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    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B0F0"/>
                </a:solidFill>
                <a:ea typeface="Arial Unicode MS" pitchFamily="34" charset="-128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= 0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;  </a:t>
            </a:r>
            <a:r>
              <a:rPr lang="en-US" sz="2800" dirty="0" err="1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&lt; n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;  </a:t>
            </a:r>
            <a:r>
              <a:rPr lang="en-US" sz="2800" dirty="0" err="1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++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)</a:t>
            </a:r>
          </a:p>
          <a:p>
            <a:pPr marL="0" lvl="2" indent="-457178">
              <a:defRPr/>
            </a:pPr>
            <a:r>
              <a:rPr lang="en-US" sz="28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         for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B0F0"/>
                </a:solidFill>
                <a:ea typeface="Arial Unicode MS" pitchFamily="34" charset="-128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j = 0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;  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j &lt; n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;  </a:t>
            </a:r>
            <a:r>
              <a:rPr lang="en-US" sz="2800" dirty="0" err="1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j++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)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              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sum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sum + a[</a:t>
            </a:r>
            <a:r>
              <a:rPr lang="en-US" sz="2800" dirty="0" err="1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][j]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;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    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return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sum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;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146379-6FEC-4F33-8B44-7D63F8010C54}"/>
              </a:ext>
            </a:extLst>
          </p:cNvPr>
          <p:cNvSpPr txBox="1">
            <a:spLocks/>
          </p:cNvSpPr>
          <p:nvPr/>
        </p:nvSpPr>
        <p:spPr>
          <a:xfrm>
            <a:off x="304800" y="1600201"/>
            <a:ext cx="8839200" cy="609600"/>
          </a:xfrm>
          <a:prstGeom prst="rect">
            <a:avLst/>
          </a:prstGeom>
        </p:spPr>
        <p:txBody>
          <a:bodyPr>
            <a:normAutofit fontScale="97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500" dirty="0">
                <a:ln/>
                <a:solidFill>
                  <a:srgbClr val="0070C0"/>
                </a:solidFill>
              </a:rPr>
              <a:t>(2) </a:t>
            </a:r>
            <a:r>
              <a:rPr lang="en-US" sz="2500" dirty="0" err="1">
                <a:ln/>
                <a:solidFill>
                  <a:srgbClr val="0070C0"/>
                </a:solidFill>
              </a:rPr>
              <a:t>Cách</a:t>
            </a:r>
            <a:r>
              <a:rPr lang="en-US" sz="2500" dirty="0">
                <a:ln/>
                <a:solidFill>
                  <a:srgbClr val="0070C0"/>
                </a:solidFill>
              </a:rPr>
              <a:t> </a:t>
            </a:r>
            <a:r>
              <a:rPr lang="en-US" sz="2500" dirty="0" err="1">
                <a:ln/>
                <a:solidFill>
                  <a:srgbClr val="0070C0"/>
                </a:solidFill>
              </a:rPr>
              <a:t>tính</a:t>
            </a:r>
            <a:r>
              <a:rPr lang="en-US" sz="2500" dirty="0">
                <a:ln/>
                <a:solidFill>
                  <a:srgbClr val="0070C0"/>
                </a:solidFill>
              </a:rPr>
              <a:t> </a:t>
            </a:r>
            <a:r>
              <a:rPr lang="en-US" sz="2500" dirty="0" err="1">
                <a:ln/>
                <a:solidFill>
                  <a:srgbClr val="0070C0"/>
                </a:solidFill>
              </a:rPr>
              <a:t>các</a:t>
            </a:r>
            <a:r>
              <a:rPr lang="en-US" sz="2500" dirty="0">
                <a:ln/>
                <a:solidFill>
                  <a:srgbClr val="0070C0"/>
                </a:solidFill>
              </a:rPr>
              <a:t> </a:t>
            </a:r>
            <a:r>
              <a:rPr lang="en-US" sz="2500" dirty="0" err="1">
                <a:ln/>
                <a:solidFill>
                  <a:srgbClr val="0070C0"/>
                </a:solidFill>
              </a:rPr>
              <a:t>thao</a:t>
            </a:r>
            <a:r>
              <a:rPr lang="en-US" sz="2500" dirty="0">
                <a:ln/>
                <a:solidFill>
                  <a:srgbClr val="0070C0"/>
                </a:solidFill>
              </a:rPr>
              <a:t> </a:t>
            </a:r>
            <a:r>
              <a:rPr lang="en-US" sz="2500" dirty="0" err="1">
                <a:ln/>
                <a:solidFill>
                  <a:srgbClr val="0070C0"/>
                </a:solidFill>
              </a:rPr>
              <a:t>tác</a:t>
            </a:r>
            <a:r>
              <a:rPr lang="en-US" sz="2500" dirty="0">
                <a:ln/>
                <a:solidFill>
                  <a:srgbClr val="0070C0"/>
                </a:solidFill>
              </a:rPr>
              <a:t> </a:t>
            </a:r>
            <a:r>
              <a:rPr lang="en-US" sz="2500" dirty="0" err="1">
                <a:ln/>
                <a:solidFill>
                  <a:srgbClr val="0070C0"/>
                </a:solidFill>
              </a:rPr>
              <a:t>cơ</a:t>
            </a:r>
            <a:r>
              <a:rPr lang="en-US" sz="2500" dirty="0">
                <a:ln/>
                <a:solidFill>
                  <a:srgbClr val="0070C0"/>
                </a:solidFill>
              </a:rPr>
              <a:t> </a:t>
            </a:r>
            <a:r>
              <a:rPr lang="en-US" sz="2500" dirty="0" err="1">
                <a:ln/>
                <a:solidFill>
                  <a:srgbClr val="0070C0"/>
                </a:solidFill>
              </a:rPr>
              <a:t>bản</a:t>
            </a:r>
            <a:r>
              <a:rPr lang="en-US" sz="2500" dirty="0">
                <a:ln/>
                <a:solidFill>
                  <a:srgbClr val="0070C0"/>
                </a:solidFill>
              </a:rPr>
              <a:t> </a:t>
            </a:r>
            <a:r>
              <a:rPr lang="en-US" sz="2500" dirty="0" err="1">
                <a:ln/>
                <a:solidFill>
                  <a:srgbClr val="0070C0"/>
                </a:solidFill>
              </a:rPr>
              <a:t>vòng</a:t>
            </a:r>
            <a:r>
              <a:rPr lang="en-US" sz="2500" dirty="0">
                <a:ln/>
                <a:solidFill>
                  <a:srgbClr val="0070C0"/>
                </a:solidFill>
              </a:rPr>
              <a:t> </a:t>
            </a:r>
            <a:r>
              <a:rPr lang="en-US" sz="2500" b="1" dirty="0">
                <a:ln/>
                <a:solidFill>
                  <a:srgbClr val="0070C0"/>
                </a:solidFill>
              </a:rPr>
              <a:t>for </a:t>
            </a:r>
            <a:r>
              <a:rPr lang="en-US" sz="2500" b="1" dirty="0" err="1">
                <a:ln/>
                <a:solidFill>
                  <a:srgbClr val="0070C0"/>
                </a:solidFill>
              </a:rPr>
              <a:t>lồng</a:t>
            </a:r>
            <a:r>
              <a:rPr lang="en-US" sz="2500" b="1" dirty="0">
                <a:ln/>
                <a:solidFill>
                  <a:srgbClr val="0070C0"/>
                </a:solidFill>
              </a:rPr>
              <a:t> </a:t>
            </a:r>
            <a:r>
              <a:rPr lang="en-US" sz="2500" b="1" dirty="0" err="1">
                <a:ln/>
                <a:solidFill>
                  <a:srgbClr val="0070C0"/>
                </a:solidFill>
              </a:rPr>
              <a:t>nhau</a:t>
            </a:r>
            <a:endParaRPr lang="en-US" sz="2500" b="1" dirty="0">
              <a:ln/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01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70D5500-6C89-47FC-B8C0-A80EC756214C}"/>
              </a:ext>
            </a:extLst>
          </p:cNvPr>
          <p:cNvSpPr txBox="1">
            <a:spLocks/>
          </p:cNvSpPr>
          <p:nvPr/>
        </p:nvSpPr>
        <p:spPr>
          <a:xfrm>
            <a:off x="2731115" y="5731387"/>
            <a:ext cx="4741573" cy="70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2400"/>
          </a:p>
        </p:txBody>
      </p:sp>
      <p:sp>
        <p:nvSpPr>
          <p:cNvPr id="7" name="Text Box 1027">
            <a:extLst>
              <a:ext uri="{FF2B5EF4-FFF2-40B4-BE49-F238E27FC236}">
                <a16:creationId xmlns:a16="http://schemas.microsoft.com/office/drawing/2014/main" id="{D3B9517E-1A92-44B3-9C62-C87ECD01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088" y="1485742"/>
            <a:ext cx="6294647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000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30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30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chạy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từ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0 </a:t>
            </a:r>
            <a:r>
              <a:rPr lang="en-US" sz="3000" dirty="0" err="1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đến</a:t>
            </a:r>
            <a:r>
              <a:rPr lang="en-US" sz="3000" dirty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n-1 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sz="30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lần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chạy</a:t>
            </a:r>
            <a:endParaRPr lang="en-US" sz="30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7935FA-BA11-4C3C-A549-45C40B022E1A}"/>
              </a:ext>
            </a:extLst>
          </p:cNvPr>
          <p:cNvCxnSpPr/>
          <p:nvPr/>
        </p:nvCxnSpPr>
        <p:spPr>
          <a:xfrm>
            <a:off x="1434286" y="4538224"/>
            <a:ext cx="6850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027">
            <a:extLst>
              <a:ext uri="{FF2B5EF4-FFF2-40B4-BE49-F238E27FC236}">
                <a16:creationId xmlns:a16="http://schemas.microsoft.com/office/drawing/2014/main" id="{A0BCA3F4-8055-45CB-8C1D-EB3B3998E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321" y="4806912"/>
            <a:ext cx="189208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T(n) = n * n </a:t>
            </a:r>
          </a:p>
        </p:txBody>
      </p:sp>
      <p:sp>
        <p:nvSpPr>
          <p:cNvPr id="10" name="Text Box 1027">
            <a:extLst>
              <a:ext uri="{FF2B5EF4-FFF2-40B4-BE49-F238E27FC236}">
                <a16:creationId xmlns:a16="http://schemas.microsoft.com/office/drawing/2014/main" id="{529439AA-F00D-4F9F-BB3B-4C24F1A69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088" y="2053606"/>
            <a:ext cx="6294647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000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30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30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chạy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từ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0 </a:t>
            </a:r>
            <a:r>
              <a:rPr lang="en-US" sz="3000" dirty="0" err="1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đến</a:t>
            </a:r>
            <a:r>
              <a:rPr lang="en-US" sz="3000" dirty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n-1 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sz="30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lần</a:t>
            </a:r>
            <a:r>
              <a:rPr lang="en-US" sz="3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chạy</a:t>
            </a:r>
            <a:endParaRPr lang="en-US" sz="30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Box 1027">
            <a:extLst>
              <a:ext uri="{FF2B5EF4-FFF2-40B4-BE49-F238E27FC236}">
                <a16:creationId xmlns:a16="http://schemas.microsoft.com/office/drawing/2014/main" id="{6D199320-2FA3-4D1A-8B89-3452ECE9A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088" y="2638779"/>
            <a:ext cx="6294647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3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chạy từ </a:t>
            </a:r>
            <a:r>
              <a:rPr lang="en-US" sz="300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0 đến n-1 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sz="3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lần chạy</a:t>
            </a:r>
            <a:endParaRPr lang="en-US" sz="30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Box 1027">
            <a:extLst>
              <a:ext uri="{FF2B5EF4-FFF2-40B4-BE49-F238E27FC236}">
                <a16:creationId xmlns:a16="http://schemas.microsoft.com/office/drawing/2014/main" id="{7878EC71-81D4-4F8A-A74D-5B4AD88FB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087" y="3075622"/>
            <a:ext cx="679268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……</a:t>
            </a:r>
            <a:endParaRPr lang="en-US" sz="24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 Box 1027">
            <a:extLst>
              <a:ext uri="{FF2B5EF4-FFF2-40B4-BE49-F238E27FC236}">
                <a16:creationId xmlns:a16="http://schemas.microsoft.com/office/drawing/2014/main" id="{6A7D1BD5-3390-4428-B228-C6169AA42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083" y="3468239"/>
            <a:ext cx="6604000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3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n-2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chạy từ </a:t>
            </a:r>
            <a:r>
              <a:rPr lang="en-US" sz="300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0 đến n-1 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sz="3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lần chạy</a:t>
            </a:r>
            <a:endParaRPr lang="en-US" sz="30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 Box 1027">
            <a:extLst>
              <a:ext uri="{FF2B5EF4-FFF2-40B4-BE49-F238E27FC236}">
                <a16:creationId xmlns:a16="http://schemas.microsoft.com/office/drawing/2014/main" id="{0D92A2A5-2EFA-4E54-BD55-976A27202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791" y="4009775"/>
            <a:ext cx="6604000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3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chạy từ </a:t>
            </a:r>
            <a:r>
              <a:rPr lang="en-US" sz="300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0 đến n-1 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sz="3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sz="30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lần chạy</a:t>
            </a:r>
            <a:endParaRPr lang="en-US" sz="30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 Box 1027">
            <a:extLst>
              <a:ext uri="{FF2B5EF4-FFF2-40B4-BE49-F238E27FC236}">
                <a16:creationId xmlns:a16="http://schemas.microsoft.com/office/drawing/2014/main" id="{DAA75F0E-E4FD-405A-8F14-14071AEE4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408" y="4760774"/>
            <a:ext cx="145404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 O(n</a:t>
            </a:r>
            <a:r>
              <a:rPr lang="en-US" sz="3200" baseline="300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endParaRPr lang="en-US" sz="32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 Box 1027">
            <a:extLst>
              <a:ext uri="{FF2B5EF4-FFF2-40B4-BE49-F238E27FC236}">
                <a16:creationId xmlns:a16="http://schemas.microsoft.com/office/drawing/2014/main" id="{F1A96E99-1A9E-4B61-8813-EB939FC0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316" y="5603820"/>
            <a:ext cx="3933371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 T(n)  </a:t>
            </a:r>
            <a:r>
              <a:rPr lang="en-US" sz="4000" b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O(n</a:t>
            </a:r>
            <a:r>
              <a:rPr lang="en-US" sz="4000" b="1" baseline="30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sz="4000" b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endParaRPr lang="en-US" sz="3200" b="1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ECCE430-E7C6-434F-A9EA-C051EF9496AC}"/>
              </a:ext>
            </a:extLst>
          </p:cNvPr>
          <p:cNvSpPr txBox="1">
            <a:spLocks/>
          </p:cNvSpPr>
          <p:nvPr/>
        </p:nvSpPr>
        <p:spPr>
          <a:xfrm>
            <a:off x="304800" y="1341584"/>
            <a:ext cx="8534400" cy="685800"/>
          </a:xfrm>
          <a:prstGeom prst="rect">
            <a:avLst/>
          </a:prstGeom>
        </p:spPr>
        <p:txBody>
          <a:bodyPr>
            <a:normAutofit fontScale="92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>
                <a:ln/>
                <a:solidFill>
                  <a:srgbClr val="0070C0"/>
                </a:solidFill>
              </a:rPr>
              <a:t>Nhận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xét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vòng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lặp</a:t>
            </a:r>
            <a:r>
              <a:rPr lang="en-US" sz="3200" dirty="0">
                <a:ln/>
                <a:solidFill>
                  <a:srgbClr val="0070C0"/>
                </a:solidFill>
              </a:rPr>
              <a:t> for </a:t>
            </a:r>
            <a:r>
              <a:rPr lang="en-US" sz="3200" dirty="0" err="1">
                <a:ln/>
                <a:solidFill>
                  <a:srgbClr val="0070C0"/>
                </a:solidFill>
              </a:rPr>
              <a:t>lồng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nhau</a:t>
            </a:r>
            <a:endParaRPr lang="en-US" sz="3200" dirty="0">
              <a:ln/>
              <a:solidFill>
                <a:srgbClr val="0070C0"/>
              </a:solidFill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E352D0E0-3A1D-48B3-BDFD-C8107DE4D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8229600" cy="29706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SzPct val="100000"/>
              <a:buFont typeface="Wingdings" panose="05000000000000000000" pitchFamily="2" charset="2"/>
              <a:buChar char="&amp;"/>
              <a:defRPr/>
            </a:pPr>
            <a:r>
              <a:rPr lang="en-US" sz="3200" dirty="0">
                <a:latin typeface="+mj-lt"/>
              </a:rPr>
              <a:t> </a:t>
            </a:r>
            <a:r>
              <a:rPr lang="en-US" sz="3200" u="sng" dirty="0" err="1">
                <a:latin typeface="+mj-lt"/>
              </a:rPr>
              <a:t>Vòng</a:t>
            </a:r>
            <a:r>
              <a:rPr lang="en-US" sz="3200" u="sng" dirty="0">
                <a:latin typeface="+mj-lt"/>
              </a:rPr>
              <a:t> </a:t>
            </a:r>
            <a:r>
              <a:rPr lang="en-US" sz="3200" u="sng" dirty="0" err="1">
                <a:latin typeface="+mj-lt"/>
              </a:rPr>
              <a:t>lặp</a:t>
            </a:r>
            <a:r>
              <a:rPr lang="en-US" sz="3200" u="sng" dirty="0">
                <a:latin typeface="+mj-lt"/>
              </a:rPr>
              <a:t> for </a:t>
            </a:r>
            <a:r>
              <a:rPr lang="en-US" sz="3200" u="sng" dirty="0" err="1">
                <a:latin typeface="+mj-lt"/>
              </a:rPr>
              <a:t>lồng</a:t>
            </a:r>
            <a:r>
              <a:rPr lang="en-US" sz="3200" u="sng" dirty="0">
                <a:latin typeface="+mj-lt"/>
              </a:rPr>
              <a:t> </a:t>
            </a:r>
            <a:r>
              <a:rPr lang="en-US" sz="3200" u="sng" dirty="0" err="1">
                <a:latin typeface="+mj-lt"/>
              </a:rPr>
              <a:t>nhau</a:t>
            </a:r>
            <a:r>
              <a:rPr lang="en-US" sz="3200" u="sng" dirty="0">
                <a:latin typeface="+mj-lt"/>
              </a:rPr>
              <a:t>: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thực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vòng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lặp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+mj-lt"/>
              </a:rPr>
              <a:t>for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lồng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nhau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+mj-lt"/>
              </a:rPr>
              <a:t>bằng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thực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phép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toán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bản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+mj-lt"/>
              </a:rPr>
              <a:t>nhân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tích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kích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thước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vòng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lặp</a:t>
            </a:r>
            <a:r>
              <a:rPr lang="en-US" sz="32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092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FC594D-9C05-4242-9B12-DFF7327B58BF}"/>
              </a:ext>
            </a:extLst>
          </p:cNvPr>
          <p:cNvSpPr txBox="1">
            <a:spLocks/>
          </p:cNvSpPr>
          <p:nvPr/>
        </p:nvSpPr>
        <p:spPr>
          <a:xfrm>
            <a:off x="229844" y="1447800"/>
            <a:ext cx="8075956" cy="1325563"/>
          </a:xfrm>
          <a:prstGeom prst="rect">
            <a:avLst/>
          </a:prstGeom>
        </p:spPr>
        <p:txBody>
          <a:bodyPr>
            <a:normAutofit fontScale="97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2400" dirty="0">
                <a:ln/>
                <a:solidFill>
                  <a:srgbClr val="0070C0"/>
                </a:solidFill>
              </a:rPr>
              <a:t>(3) </a:t>
            </a:r>
            <a:r>
              <a:rPr lang="en-US" sz="2400" dirty="0" err="1">
                <a:ln/>
                <a:solidFill>
                  <a:srgbClr val="0070C0"/>
                </a:solidFill>
              </a:rPr>
              <a:t>Cách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tính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các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thao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tác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cơ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bản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của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các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ln/>
                <a:solidFill>
                  <a:srgbClr val="0070C0"/>
                </a:solidFill>
              </a:rPr>
              <a:t>đoạn</a:t>
            </a:r>
            <a:r>
              <a:rPr lang="en-US" sz="2400" b="1" dirty="0">
                <a:ln/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ln/>
                <a:solidFill>
                  <a:srgbClr val="0070C0"/>
                </a:solidFill>
              </a:rPr>
              <a:t>chương</a:t>
            </a:r>
            <a:r>
              <a:rPr lang="en-US" sz="2400" b="1" dirty="0">
                <a:ln/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ln/>
                <a:solidFill>
                  <a:srgbClr val="0070C0"/>
                </a:solidFill>
              </a:rPr>
              <a:t>trình</a:t>
            </a:r>
            <a:r>
              <a:rPr lang="en-US" sz="2400" b="1" dirty="0">
                <a:ln/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ln/>
                <a:solidFill>
                  <a:srgbClr val="0070C0"/>
                </a:solidFill>
              </a:rPr>
              <a:t>kế</a:t>
            </a:r>
            <a:r>
              <a:rPr lang="en-US" sz="2400" b="1" dirty="0">
                <a:ln/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ln/>
                <a:solidFill>
                  <a:srgbClr val="0070C0"/>
                </a:solidFill>
              </a:rPr>
              <a:t>tiếp</a:t>
            </a:r>
            <a:r>
              <a:rPr lang="en-US" sz="2400" b="1" dirty="0">
                <a:ln/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ln/>
                <a:solidFill>
                  <a:srgbClr val="0070C0"/>
                </a:solidFill>
              </a:rPr>
              <a:t>nhau</a:t>
            </a:r>
            <a:r>
              <a:rPr lang="en-US" sz="2400" dirty="0">
                <a:ln/>
                <a:solidFill>
                  <a:srgbClr val="0070C0"/>
                </a:solidFill>
              </a:rPr>
              <a:t> (</a:t>
            </a:r>
            <a:r>
              <a:rPr lang="en-US" sz="2400" dirty="0" err="1">
                <a:ln/>
                <a:solidFill>
                  <a:srgbClr val="0070C0"/>
                </a:solidFill>
              </a:rPr>
              <a:t>nối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tiếp</a:t>
            </a:r>
            <a:r>
              <a:rPr lang="en-US" sz="2400" dirty="0">
                <a:ln/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Text Box 1027">
            <a:extLst>
              <a:ext uri="{FF2B5EF4-FFF2-40B4-BE49-F238E27FC236}">
                <a16:creationId xmlns:a16="http://schemas.microsoft.com/office/drawing/2014/main" id="{86168A3A-F31E-4DD1-B637-3E8170701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133600"/>
            <a:ext cx="449580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void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main(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n)</a:t>
            </a:r>
          </a:p>
          <a:p>
            <a:pPr marL="0" lvl="2" indent="-457178"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marL="0" lvl="2" indent="-457178"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sum1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sum2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a[20][20]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 marL="0" lvl="2" indent="-457178"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cout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&lt;&lt;“</a:t>
            </a:r>
            <a:r>
              <a:rPr lang="en-US" sz="2400" dirty="0" err="1">
                <a:latin typeface="+mj-lt"/>
                <a:ea typeface="Arial Unicode MS" pitchFamily="34" charset="-128"/>
                <a:cs typeface="Arial Unicode MS" pitchFamily="34" charset="-128"/>
              </a:rPr>
              <a:t>Nhap</a:t>
            </a:r>
            <a:r>
              <a:rPr lang="en-US" sz="2400" dirty="0">
                <a:latin typeface="+mj-lt"/>
                <a:ea typeface="Arial Unicode MS" pitchFamily="34" charset="-128"/>
                <a:cs typeface="Arial Unicode MS" pitchFamily="34" charset="-128"/>
              </a:rPr>
              <a:t> n: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”;</a:t>
            </a:r>
          </a:p>
          <a:p>
            <a:pPr marL="0" lvl="2" indent="-457178"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cin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&gt;&gt;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 marL="0" lvl="2" indent="-457178"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2400" dirty="0" err="1">
                <a:solidFill>
                  <a:srgbClr val="C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NhapMaTran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a, n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);             </a:t>
            </a:r>
          </a:p>
          <a:p>
            <a:pPr marL="0" lvl="2" indent="-457178"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sum1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TongTu1DenN(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pPr marL="0" lvl="2" indent="-457178"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sum2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2400" dirty="0" err="1">
                <a:solidFill>
                  <a:srgbClr val="C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TongMaTran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a, n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6" name="Text Box 1027">
            <a:extLst>
              <a:ext uri="{FF2B5EF4-FFF2-40B4-BE49-F238E27FC236}">
                <a16:creationId xmlns:a16="http://schemas.microsoft.com/office/drawing/2014/main" id="{4B09B5A8-B4F8-448A-B98B-43C5D29EA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79" y="5690053"/>
            <a:ext cx="7157085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T(n) =  </a:t>
            </a:r>
            <a:r>
              <a:rPr lang="en-US" sz="3200" b="1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max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(O(n</a:t>
            </a:r>
            <a:r>
              <a:rPr lang="en-US" sz="3200" baseline="30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), O(n), O(n</a:t>
            </a:r>
            <a:r>
              <a:rPr lang="en-US" sz="3200" baseline="300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))</a:t>
            </a:r>
            <a:endParaRPr lang="en-US" sz="32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1027">
            <a:extLst>
              <a:ext uri="{FF2B5EF4-FFF2-40B4-BE49-F238E27FC236}">
                <a16:creationId xmlns:a16="http://schemas.microsoft.com/office/drawing/2014/main" id="{B9F6E486-7719-45E8-8C1E-7AED7FB99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388" y="4006881"/>
            <a:ext cx="159376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 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O(n</a:t>
            </a:r>
            <a:r>
              <a:rPr lang="en-US" sz="2800" baseline="300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endParaRPr lang="en-US" sz="2800" dirty="0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Box 1027">
            <a:extLst>
              <a:ext uri="{FF2B5EF4-FFF2-40B4-BE49-F238E27FC236}">
                <a16:creationId xmlns:a16="http://schemas.microsoft.com/office/drawing/2014/main" id="{93DE80FD-5BCD-47A8-9D32-49BD6A4A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450" y="4398146"/>
            <a:ext cx="189821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 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O(n)</a:t>
            </a:r>
            <a:endParaRPr lang="en-US" sz="2800" dirty="0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Box 1027">
            <a:extLst>
              <a:ext uri="{FF2B5EF4-FFF2-40B4-BE49-F238E27FC236}">
                <a16:creationId xmlns:a16="http://schemas.microsoft.com/office/drawing/2014/main" id="{D51EEA4B-BECC-4925-BDF4-089EE335F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177" y="4810780"/>
            <a:ext cx="189142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 </a:t>
            </a:r>
            <a:r>
              <a:rPr lang="en-US" sz="28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O(n</a:t>
            </a:r>
            <a:r>
              <a:rPr lang="en-US" sz="2800" baseline="300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sz="280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endParaRPr lang="en-US" sz="2800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85BBB0-633E-48E6-99CC-F12FF4E26DB5}"/>
              </a:ext>
            </a:extLst>
          </p:cNvPr>
          <p:cNvCxnSpPr/>
          <p:nvPr/>
        </p:nvCxnSpPr>
        <p:spPr>
          <a:xfrm>
            <a:off x="4759724" y="4228211"/>
            <a:ext cx="2573852" cy="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1FB1E9-D2D5-452A-B4A5-A4865D2E07EE}"/>
              </a:ext>
            </a:extLst>
          </p:cNvPr>
          <p:cNvCxnSpPr/>
          <p:nvPr/>
        </p:nvCxnSpPr>
        <p:spPr>
          <a:xfrm>
            <a:off x="5734088" y="4624663"/>
            <a:ext cx="158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C4D9BF-D77C-41B2-A364-810AC59CA2F8}"/>
              </a:ext>
            </a:extLst>
          </p:cNvPr>
          <p:cNvCxnSpPr/>
          <p:nvPr/>
        </p:nvCxnSpPr>
        <p:spPr>
          <a:xfrm>
            <a:off x="5734087" y="5036590"/>
            <a:ext cx="1606278" cy="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40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ED4296-2664-4539-AF8D-77B9EB282908}"/>
              </a:ext>
            </a:extLst>
          </p:cNvPr>
          <p:cNvSpPr txBox="1">
            <a:spLocks/>
          </p:cNvSpPr>
          <p:nvPr/>
        </p:nvSpPr>
        <p:spPr>
          <a:xfrm>
            <a:off x="135097" y="1447801"/>
            <a:ext cx="8856504" cy="533400"/>
          </a:xfrm>
          <a:prstGeom prst="rect">
            <a:avLst/>
          </a:prstGeom>
        </p:spPr>
        <p:txBody>
          <a:bodyPr>
            <a:normAutofit fontScale="97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>
                <a:ln/>
                <a:solidFill>
                  <a:srgbClr val="0070C0"/>
                </a:solidFill>
              </a:rPr>
              <a:t>(4) </a:t>
            </a:r>
            <a:r>
              <a:rPr lang="en-US" sz="2400" dirty="0" err="1">
                <a:ln/>
                <a:solidFill>
                  <a:srgbClr val="0070C0"/>
                </a:solidFill>
              </a:rPr>
              <a:t>Cách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tính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các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thao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tác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cơ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bản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của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câu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lệnh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điều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kiện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b="1" dirty="0">
                <a:ln/>
                <a:solidFill>
                  <a:srgbClr val="0070C0"/>
                </a:solidFill>
              </a:rPr>
              <a:t>if…else</a:t>
            </a:r>
          </a:p>
        </p:txBody>
      </p:sp>
      <p:sp>
        <p:nvSpPr>
          <p:cNvPr id="4" name="Text Box 1027">
            <a:extLst>
              <a:ext uri="{FF2B5EF4-FFF2-40B4-BE49-F238E27FC236}">
                <a16:creationId xmlns:a16="http://schemas.microsoft.com/office/drawing/2014/main" id="{EABFE655-2BD0-45A6-8C4D-29C13CDFF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2248773"/>
            <a:ext cx="3405268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600" b="1" dirty="0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If &lt;</a:t>
            </a:r>
            <a:r>
              <a:rPr lang="en-US" sz="3600" b="1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condition&gt;</a:t>
            </a:r>
          </a:p>
          <a:p>
            <a:pPr marL="0" lvl="2" indent="-457178">
              <a:defRPr/>
            </a:pPr>
            <a:r>
              <a:rPr lang="en-US" sz="3600" b="1" dirty="0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en-US" sz="3600" b="1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S1;</a:t>
            </a:r>
          </a:p>
          <a:p>
            <a:pPr marL="0" lvl="2" indent="-457178">
              <a:defRPr/>
            </a:pPr>
            <a:r>
              <a:rPr lang="en-US" sz="3600" b="1" dirty="0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else</a:t>
            </a:r>
          </a:p>
          <a:p>
            <a:pPr marL="0" lvl="2" indent="-457178">
              <a:defRPr/>
            </a:pPr>
            <a:r>
              <a:rPr lang="en-US" sz="3600" b="1" dirty="0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en-US" sz="3600" b="1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S2;</a:t>
            </a:r>
          </a:p>
          <a:p>
            <a:pPr marL="0" lvl="2" indent="-457178">
              <a:defRPr/>
            </a:pPr>
            <a:r>
              <a:rPr lang="en-US" sz="3600" b="1" dirty="0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</a:t>
            </a:r>
            <a:endParaRPr lang="en-US" sz="3600" b="1" dirty="0">
              <a:solidFill>
                <a:srgbClr val="FF00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 Box 1027">
            <a:extLst>
              <a:ext uri="{FF2B5EF4-FFF2-40B4-BE49-F238E27FC236}">
                <a16:creationId xmlns:a16="http://schemas.microsoft.com/office/drawing/2014/main" id="{8D60504E-4725-48C7-BD7C-633B55EF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55" y="5117811"/>
            <a:ext cx="8769245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T(n) =  </a:t>
            </a:r>
            <a:r>
              <a:rPr lang="en-US" sz="3200" b="1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max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do_phuc_tap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(S1),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do_phuc_tap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(S2));</a:t>
            </a:r>
            <a:endParaRPr lang="en-US" sz="32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1027">
            <a:extLst>
              <a:ext uri="{FF2B5EF4-FFF2-40B4-BE49-F238E27FC236}">
                <a16:creationId xmlns:a16="http://schemas.microsoft.com/office/drawing/2014/main" id="{0FB4A9D1-452F-497A-A275-F06F6650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268" y="2514600"/>
            <a:ext cx="5205333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Độ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phức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tạp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của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chương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trình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là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độ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phức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tạp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lớn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nhất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của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S1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và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S2</a:t>
            </a:r>
            <a:endParaRPr lang="en-US" sz="32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sktop\HaoLee\Profile\DH Mo\CTDL\IMG\data101x_378x2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722"/>
            <a:ext cx="9144000" cy="687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535574"/>
            <a:ext cx="9158468" cy="30364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8200" y="1899743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DỮ LIỆU</a:t>
            </a:r>
          </a:p>
          <a:p>
            <a:pPr algn="r"/>
            <a:r>
              <a:rPr lang="en-US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 Structure)</a:t>
            </a:r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7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FE34EA-D5B8-4F58-BB8C-4BA9AAE2A472}"/>
              </a:ext>
            </a:extLst>
          </p:cNvPr>
          <p:cNvSpPr txBox="1">
            <a:spLocks/>
          </p:cNvSpPr>
          <p:nvPr/>
        </p:nvSpPr>
        <p:spPr>
          <a:xfrm>
            <a:off x="226472" y="1203691"/>
            <a:ext cx="8717832" cy="673957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>
                <a:ln/>
                <a:solidFill>
                  <a:srgbClr val="0070C0"/>
                </a:solidFill>
              </a:rPr>
              <a:t>(5) </a:t>
            </a:r>
            <a:r>
              <a:rPr lang="en-US" sz="2800" dirty="0" err="1">
                <a:ln/>
                <a:solidFill>
                  <a:srgbClr val="0070C0"/>
                </a:solidFill>
              </a:rPr>
              <a:t>Đánh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giá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giải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thuật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ln/>
                <a:solidFill>
                  <a:srgbClr val="0070C0"/>
                </a:solidFill>
              </a:rPr>
              <a:t>đệ</a:t>
            </a:r>
            <a:r>
              <a:rPr lang="en-US" sz="2800" b="1" dirty="0">
                <a:ln/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ln/>
                <a:solidFill>
                  <a:srgbClr val="0070C0"/>
                </a:solidFill>
              </a:rPr>
              <a:t>quy</a:t>
            </a:r>
            <a:endParaRPr lang="en-US" sz="2800" b="1" dirty="0">
              <a:ln/>
              <a:solidFill>
                <a:srgbClr val="0070C0"/>
              </a:solidFill>
            </a:endParaRPr>
          </a:p>
        </p:txBody>
      </p:sp>
      <p:sp>
        <p:nvSpPr>
          <p:cNvPr id="4" name="Text Box 1027">
            <a:extLst>
              <a:ext uri="{FF2B5EF4-FFF2-40B4-BE49-F238E27FC236}">
                <a16:creationId xmlns:a16="http://schemas.microsoft.com/office/drawing/2014/main" id="{9FBC74A7-707D-4628-97B6-7975B50F8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26" y="2059236"/>
            <a:ext cx="3813874" cy="24365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TinhTong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0" lvl="2" indent="-457178"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</a:b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==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  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return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1;</a:t>
            </a:r>
            <a:endParaRPr lang="en-US" sz="2400" dirty="0">
              <a:solidFill>
                <a:srgbClr val="FF00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+ </a:t>
            </a:r>
            <a:r>
              <a:rPr lang="en-US" sz="2400" dirty="0" err="1">
                <a:solidFill>
                  <a:srgbClr val="C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TinhTong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(n-1);</a:t>
            </a:r>
            <a:endParaRPr lang="en-US" sz="2400" dirty="0">
              <a:solidFill>
                <a:srgbClr val="FF00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027">
                <a:extLst>
                  <a:ext uri="{FF2B5EF4-FFF2-40B4-BE49-F238E27FC236}">
                    <a16:creationId xmlns:a16="http://schemas.microsoft.com/office/drawing/2014/main" id="{C90C7B6C-E6F0-4E7D-B7C5-DF5644EF9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0" y="1752600"/>
                <a:ext cx="5210504" cy="91614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marL="0" lvl="2" indent="-457178">
                  <a:defRPr/>
                </a:pPr>
                <a:r>
                  <a:rPr lang="en-US" sz="2300" dirty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3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3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T</m:t>
                            </m:r>
                            <m:d>
                              <m:d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en-US" sz="23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= </m:t>
                            </m:r>
                            <m:r>
                              <m:rPr>
                                <m:sty m:val="p"/>
                              </m:rPr>
                              <a:rPr lang="en-US" sz="23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C</m:t>
                            </m:r>
                            <m:r>
                              <a:rPr lang="en-US" sz="23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1 </m:t>
                            </m:r>
                            <m:d>
                              <m:d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khi</m:t>
                                </m:r>
                                <m:r>
                                  <a:rPr lang="en-US" sz="2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n</m:t>
                                </m:r>
                                <m:r>
                                  <a:rPr lang="en-US" sz="2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3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             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3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T</m:t>
                            </m:r>
                            <m:d>
                              <m:d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en-US" sz="23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= </m:t>
                            </m:r>
                            <m:r>
                              <m:rPr>
                                <m:sty m:val="p"/>
                              </m:rPr>
                              <a:rPr lang="en-US" sz="23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T</m:t>
                            </m:r>
                            <m:d>
                              <m:d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n</m:t>
                                </m:r>
                                <m:r>
                                  <a:rPr lang="en-US" sz="23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3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3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C</m:t>
                            </m:r>
                            <m:r>
                              <a:rPr lang="en-US" sz="23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 (</m:t>
                            </m:r>
                            <m:r>
                              <m:rPr>
                                <m:sty m:val="p"/>
                              </m:rPr>
                              <a:rPr lang="en-US" sz="23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n</m:t>
                            </m:r>
                            <m:r>
                              <a:rPr lang="en-US" sz="23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&gt;1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2300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Text Box 1027">
                <a:extLst>
                  <a:ext uri="{FF2B5EF4-FFF2-40B4-BE49-F238E27FC236}">
                    <a16:creationId xmlns:a16="http://schemas.microsoft.com/office/drawing/2014/main" id="{C90C7B6C-E6F0-4E7D-B7C5-DF5644EF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1752600"/>
                <a:ext cx="5210504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1027">
            <a:extLst>
              <a:ext uri="{FF2B5EF4-FFF2-40B4-BE49-F238E27FC236}">
                <a16:creationId xmlns:a16="http://schemas.microsoft.com/office/drawing/2014/main" id="{BA096EDB-C33F-4B37-BF35-60074831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687" y="2586335"/>
            <a:ext cx="265611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3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T(n) = T(n-1) + C2</a:t>
            </a:r>
          </a:p>
        </p:txBody>
      </p:sp>
      <p:sp>
        <p:nvSpPr>
          <p:cNvPr id="8" name="Text Box 1027">
            <a:extLst>
              <a:ext uri="{FF2B5EF4-FFF2-40B4-BE49-F238E27FC236}">
                <a16:creationId xmlns:a16="http://schemas.microsoft.com/office/drawing/2014/main" id="{6C0DE6FB-2898-4475-99CC-6860EC056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285" y="2891135"/>
            <a:ext cx="6350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</a:t>
            </a: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(T(n-2) + C2) + C2 = T(n - 2) + 2C2</a:t>
            </a:r>
          </a:p>
        </p:txBody>
      </p:sp>
      <p:sp>
        <p:nvSpPr>
          <p:cNvPr id="9" name="Text Box 1027">
            <a:extLst>
              <a:ext uri="{FF2B5EF4-FFF2-40B4-BE49-F238E27FC236}">
                <a16:creationId xmlns:a16="http://schemas.microsoft.com/office/drawing/2014/main" id="{730C41B1-93CD-4FFA-9275-F7976BABF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285" y="3264757"/>
            <a:ext cx="6350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</a:t>
            </a: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(T(n-3) + C2) + 2C2 = T (n-3) + 3C2</a:t>
            </a:r>
          </a:p>
        </p:txBody>
      </p:sp>
      <p:sp>
        <p:nvSpPr>
          <p:cNvPr id="10" name="Text Box 1027">
            <a:extLst>
              <a:ext uri="{FF2B5EF4-FFF2-40B4-BE49-F238E27FC236}">
                <a16:creationId xmlns:a16="http://schemas.microsoft.com/office/drawing/2014/main" id="{C34F3415-A188-4968-9516-8B3306D31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285" y="4038600"/>
            <a:ext cx="65677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</a:t>
            </a: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(T(n-k) + C2) + (k-1)C2 = T(n-k) + kC2</a:t>
            </a:r>
          </a:p>
        </p:txBody>
      </p:sp>
      <p:sp>
        <p:nvSpPr>
          <p:cNvPr id="11" name="Text Box 1027">
            <a:extLst>
              <a:ext uri="{FF2B5EF4-FFF2-40B4-BE49-F238E27FC236}">
                <a16:creationId xmlns:a16="http://schemas.microsoft.com/office/drawing/2014/main" id="{C0618FA5-BF0E-4AAB-98CE-944E86611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579471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 b="1" dirty="0" err="1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dừng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n – k = 1 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 k =n-1</a:t>
            </a:r>
            <a:endParaRPr lang="en-US" sz="2400" b="1" dirty="0">
              <a:solidFill>
                <a:srgbClr val="C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Box 1027">
            <a:extLst>
              <a:ext uri="{FF2B5EF4-FFF2-40B4-BE49-F238E27FC236}">
                <a16:creationId xmlns:a16="http://schemas.microsoft.com/office/drawing/2014/main" id="{17E7F9BD-4C43-44C9-9A9F-B3011CC3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5" y="4953000"/>
            <a:ext cx="556167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 </a:t>
            </a: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T(n-n-1) + (n-1)C2 = T(1)  + (n-1)C2</a:t>
            </a:r>
          </a:p>
        </p:txBody>
      </p:sp>
      <p:sp>
        <p:nvSpPr>
          <p:cNvPr id="13" name="Text Box 1027">
            <a:extLst>
              <a:ext uri="{FF2B5EF4-FFF2-40B4-BE49-F238E27FC236}">
                <a16:creationId xmlns:a16="http://schemas.microsoft.com/office/drawing/2014/main" id="{3F969CEB-7EDD-4BBA-8DC6-114471A34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322" y="5334000"/>
            <a:ext cx="265611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</a:t>
            </a: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C1 + (n-1)C2</a:t>
            </a:r>
          </a:p>
        </p:txBody>
      </p:sp>
      <p:sp>
        <p:nvSpPr>
          <p:cNvPr id="14" name="Text Box 1027">
            <a:extLst>
              <a:ext uri="{FF2B5EF4-FFF2-40B4-BE49-F238E27FC236}">
                <a16:creationId xmlns:a16="http://schemas.microsoft.com/office/drawing/2014/main" id="{3C45F338-0372-44EE-A41E-E32DEE68D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628" y="5715000"/>
            <a:ext cx="347617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T(n) = C1 + nC2 – C2 </a:t>
            </a: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</a:t>
            </a:r>
            <a:endParaRPr lang="en-US" sz="2400" b="1" dirty="0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 Box 1027">
            <a:extLst>
              <a:ext uri="{FF2B5EF4-FFF2-40B4-BE49-F238E27FC236}">
                <a16:creationId xmlns:a16="http://schemas.microsoft.com/office/drawing/2014/main" id="{B6088229-9095-4FE0-8C63-303392E39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782" y="5513457"/>
            <a:ext cx="120468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4000" b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O(n)</a:t>
            </a:r>
            <a:endParaRPr lang="en-US" sz="4000" b="1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 Box 1027">
            <a:extLst>
              <a:ext uri="{FF2B5EF4-FFF2-40B4-BE49-F238E27FC236}">
                <a16:creationId xmlns:a16="http://schemas.microsoft.com/office/drawing/2014/main" id="{CECB46A3-3B9A-4DAB-973E-D4286695F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285" y="3657600"/>
            <a:ext cx="484401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……</a:t>
            </a:r>
            <a:endParaRPr lang="en-US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CF9220-972C-4355-B144-2B0948D12BC0}"/>
              </a:ext>
            </a:extLst>
          </p:cNvPr>
          <p:cNvSpPr txBox="1">
            <a:spLocks/>
          </p:cNvSpPr>
          <p:nvPr/>
        </p:nvSpPr>
        <p:spPr>
          <a:xfrm>
            <a:off x="509668" y="1905001"/>
            <a:ext cx="7796132" cy="838200"/>
          </a:xfrm>
          <a:prstGeom prst="rect">
            <a:avLst/>
          </a:prstGeom>
        </p:spPr>
        <p:txBody>
          <a:bodyPr>
            <a:normAutofit fontScale="92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 err="1">
                <a:ln/>
                <a:solidFill>
                  <a:srgbClr val="0070C0"/>
                </a:solidFill>
              </a:rPr>
              <a:t>Một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số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chú</a:t>
            </a:r>
            <a:r>
              <a:rPr lang="en-US" sz="3200" dirty="0">
                <a:ln/>
                <a:solidFill>
                  <a:srgbClr val="0070C0"/>
                </a:solidFill>
              </a:rPr>
              <a:t> ý </a:t>
            </a:r>
            <a:r>
              <a:rPr lang="en-US" sz="3200" dirty="0" err="1">
                <a:ln/>
                <a:solidFill>
                  <a:srgbClr val="0070C0"/>
                </a:solidFill>
              </a:rPr>
              <a:t>khi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đánh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giá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giải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dirty="0" err="1">
                <a:ln/>
                <a:solidFill>
                  <a:srgbClr val="0070C0"/>
                </a:solidFill>
              </a:rPr>
              <a:t>thuật</a:t>
            </a:r>
            <a:r>
              <a:rPr lang="en-US" sz="3200" dirty="0">
                <a:ln/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ln/>
                <a:solidFill>
                  <a:srgbClr val="0070C0"/>
                </a:solidFill>
              </a:rPr>
              <a:t>đệ</a:t>
            </a:r>
            <a:r>
              <a:rPr lang="en-US" sz="3200" b="1" dirty="0">
                <a:ln/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ln/>
                <a:solidFill>
                  <a:srgbClr val="0070C0"/>
                </a:solidFill>
              </a:rPr>
              <a:t>quy</a:t>
            </a:r>
            <a:endParaRPr lang="en-US" sz="3200" b="1" dirty="0">
              <a:ln/>
              <a:solidFill>
                <a:srgbClr val="0070C0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133D4D8-3AB9-4356-AAAD-94711214C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634" y="3048000"/>
            <a:ext cx="8024732" cy="16684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731520" indent="-731520">
              <a:lnSpc>
                <a:spcPct val="150000"/>
              </a:lnSpc>
              <a:buSzPct val="100000"/>
              <a:buFont typeface="Wingdings" panose="05000000000000000000" pitchFamily="2" charset="2"/>
              <a:buChar char="&amp;"/>
              <a:defRPr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Xác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định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được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công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thức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đệ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quy</a:t>
            </a:r>
            <a:endParaRPr lang="en-US" sz="3600" dirty="0">
              <a:latin typeface="+mj-lt"/>
            </a:endParaRPr>
          </a:p>
          <a:p>
            <a:pPr marL="731520" indent="-731520">
              <a:lnSpc>
                <a:spcPct val="150000"/>
              </a:lnSpc>
              <a:buSzPct val="100000"/>
              <a:buFont typeface="Wingdings" panose="05000000000000000000" pitchFamily="2" charset="2"/>
              <a:buChar char="&amp;"/>
              <a:defRPr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Giải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công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thức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đệ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quy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72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AF48B0-1B7F-43BE-B46E-57F128B38DFF}"/>
              </a:ext>
            </a:extLst>
          </p:cNvPr>
          <p:cNvSpPr txBox="1">
            <a:spLocks/>
          </p:cNvSpPr>
          <p:nvPr/>
        </p:nvSpPr>
        <p:spPr>
          <a:xfrm>
            <a:off x="304799" y="1554163"/>
            <a:ext cx="8534401" cy="579437"/>
          </a:xfrm>
          <a:prstGeom prst="rect">
            <a:avLst/>
          </a:prstGeom>
        </p:spPr>
        <p:txBody>
          <a:bodyPr>
            <a:normAutofit fontScale="92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2400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1.12: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Phân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tích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độ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phức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tạp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của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giải</a:t>
            </a:r>
            <a:r>
              <a:rPr lang="en-US" sz="2400" dirty="0">
                <a:ln/>
                <a:solidFill>
                  <a:schemeClr val="accent4"/>
                </a:solidFill>
              </a:rPr>
              <a:t> </a:t>
            </a:r>
            <a:r>
              <a:rPr lang="en-US" sz="2400" dirty="0" err="1">
                <a:ln/>
                <a:solidFill>
                  <a:schemeClr val="accent4"/>
                </a:solidFill>
              </a:rPr>
              <a:t>thuật</a:t>
            </a:r>
            <a:r>
              <a:rPr lang="en-US" sz="2400" dirty="0">
                <a:ln/>
                <a:solidFill>
                  <a:schemeClr val="accent4"/>
                </a:solidFill>
              </a:rPr>
              <a:t> Insertion Sort</a:t>
            </a:r>
          </a:p>
        </p:txBody>
      </p:sp>
      <p:sp>
        <p:nvSpPr>
          <p:cNvPr id="4" name="Text Box 1027">
            <a:extLst>
              <a:ext uri="{FF2B5EF4-FFF2-40B4-BE49-F238E27FC236}">
                <a16:creationId xmlns:a16="http://schemas.microsoft.com/office/drawing/2014/main" id="{488DFE0F-8732-41D1-A947-7A6AD24D9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04850"/>
            <a:ext cx="4653375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InsertionSort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int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a[]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pPr marL="0" lvl="2" indent="-457178">
              <a:defRPr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{</a:t>
            </a:r>
          </a:p>
          <a:p>
            <a:pPr marL="0" lvl="2" indent="-457178">
              <a:defRPr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int 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j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x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</a:t>
            </a:r>
          </a:p>
          <a:p>
            <a:pPr marL="0" lvl="2" indent="-457178">
              <a:defRPr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for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= 1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  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&lt; 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  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++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pPr marL="0" lvl="2" indent="-457178">
              <a:defRPr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{ </a:t>
            </a:r>
          </a:p>
          <a:p>
            <a:pPr marL="0" lvl="2" indent="-457178">
              <a:defRPr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a[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j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=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</a:t>
            </a:r>
          </a:p>
          <a:p>
            <a:pPr marL="0" lvl="2" indent="-457178">
              <a:defRPr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  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while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j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&gt;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&amp;&amp;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a[j-1]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&gt;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pPr marL="0" lvl="2" indent="-457178">
              <a:defRPr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   {</a:t>
            </a:r>
          </a:p>
          <a:p>
            <a:pPr marL="0" lvl="2" indent="-457178">
              <a:defRPr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       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a[j]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a[j-1]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 </a:t>
            </a:r>
          </a:p>
          <a:p>
            <a:pPr marL="0" lvl="2" indent="-457178">
              <a:defRPr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       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j- -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                  </a:t>
            </a:r>
          </a:p>
          <a:p>
            <a:pPr marL="0" lvl="2" indent="-457178">
              <a:defRPr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   }</a:t>
            </a:r>
          </a:p>
          <a:p>
            <a:pPr marL="0" lvl="2" indent="-457178">
              <a:defRPr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   a[j]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</a:t>
            </a:r>
          </a:p>
          <a:p>
            <a:pPr marL="0" lvl="2" indent="-457178">
              <a:defRPr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}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66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97DB82B-1C51-4773-99AC-AFE367F648CE}"/>
              </a:ext>
            </a:extLst>
          </p:cNvPr>
          <p:cNvSpPr/>
          <p:nvPr/>
        </p:nvSpPr>
        <p:spPr>
          <a:xfrm>
            <a:off x="1572346" y="2122417"/>
            <a:ext cx="558803" cy="2464079"/>
          </a:xfrm>
          <a:prstGeom prst="leftBrace">
            <a:avLst>
              <a:gd name="adj1" fmla="val 47294"/>
              <a:gd name="adj2" fmla="val 505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1027">
            <a:extLst>
              <a:ext uri="{FF2B5EF4-FFF2-40B4-BE49-F238E27FC236}">
                <a16:creationId xmlns:a16="http://schemas.microsoft.com/office/drawing/2014/main" id="{BF213ACE-36F2-4148-A19F-FCC143E3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247" y="2883983"/>
            <a:ext cx="80428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 b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(n-1)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573CB-E376-4BA9-8629-849FC51813C7}"/>
              </a:ext>
            </a:extLst>
          </p:cNvPr>
          <p:cNvSpPr txBox="1"/>
          <p:nvPr/>
        </p:nvSpPr>
        <p:spPr>
          <a:xfrm>
            <a:off x="1981200" y="1453055"/>
            <a:ext cx="57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a[j-1] &gt; x (*)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880D5-96C3-4126-8DCE-E19CDD7F78A0}"/>
              </a:ext>
            </a:extLst>
          </p:cNvPr>
          <p:cNvSpPr txBox="1"/>
          <p:nvPr/>
        </p:nvSpPr>
        <p:spPr>
          <a:xfrm>
            <a:off x="2133496" y="2109912"/>
            <a:ext cx="57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Với </a:t>
            </a:r>
            <a:r>
              <a:rPr lang="en-US" sz="2400" b="1" dirty="0">
                <a:solidFill>
                  <a:srgbClr val="FF0000"/>
                </a:solidFill>
              </a:rPr>
              <a:t>i = 1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1 lần =&gt; (*)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chạy lần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7E34D-17C7-451F-A7E3-28148B595336}"/>
              </a:ext>
            </a:extLst>
          </p:cNvPr>
          <p:cNvSpPr txBox="1"/>
          <p:nvPr/>
        </p:nvSpPr>
        <p:spPr>
          <a:xfrm>
            <a:off x="2131150" y="2473331"/>
            <a:ext cx="608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Với </a:t>
            </a:r>
            <a:r>
              <a:rPr lang="en-US" sz="2400" b="1" dirty="0">
                <a:solidFill>
                  <a:srgbClr val="FF0000"/>
                </a:solidFill>
              </a:rPr>
              <a:t>i = 2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2 lần =&gt; (*) </a:t>
            </a:r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chạy lần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196E3-B8F2-4EAB-83F1-2C106251EFB6}"/>
              </a:ext>
            </a:extLst>
          </p:cNvPr>
          <p:cNvSpPr txBox="1"/>
          <p:nvPr/>
        </p:nvSpPr>
        <p:spPr>
          <a:xfrm>
            <a:off x="2131150" y="2892792"/>
            <a:ext cx="57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Với </a:t>
            </a:r>
            <a:r>
              <a:rPr lang="en-US" sz="2400" b="1" dirty="0">
                <a:solidFill>
                  <a:srgbClr val="FF0000"/>
                </a:solidFill>
              </a:rPr>
              <a:t>i = 3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3 lần =&gt; (*) </a:t>
            </a:r>
            <a:r>
              <a:rPr lang="en-US" sz="2400" b="1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chạy lần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0F5D0-83E5-4173-8DD7-CD17BFD19CE4}"/>
              </a:ext>
            </a:extLst>
          </p:cNvPr>
          <p:cNvSpPr txBox="1"/>
          <p:nvPr/>
        </p:nvSpPr>
        <p:spPr>
          <a:xfrm>
            <a:off x="2145218" y="3626876"/>
            <a:ext cx="607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Với </a:t>
            </a:r>
            <a:r>
              <a:rPr lang="en-US" sz="2400" b="1" dirty="0">
                <a:solidFill>
                  <a:srgbClr val="FF0000"/>
                </a:solidFill>
              </a:rPr>
              <a:t>i = n-2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n-2 lần =&gt; (*)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n-2</a:t>
            </a:r>
            <a:r>
              <a:rPr lang="en-US" sz="2400" dirty="0"/>
              <a:t> lần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F6963-7EFC-4BF8-BA5A-B3A25977B9A2}"/>
              </a:ext>
            </a:extLst>
          </p:cNvPr>
          <p:cNvSpPr txBox="1"/>
          <p:nvPr/>
        </p:nvSpPr>
        <p:spPr>
          <a:xfrm>
            <a:off x="2142873" y="3258771"/>
            <a:ext cx="57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......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E8E26-5EC0-4856-8C31-2030D3CD6B22}"/>
              </a:ext>
            </a:extLst>
          </p:cNvPr>
          <p:cNvSpPr txBox="1"/>
          <p:nvPr/>
        </p:nvSpPr>
        <p:spPr>
          <a:xfrm>
            <a:off x="2156939" y="4046561"/>
            <a:ext cx="606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Với </a:t>
            </a:r>
            <a:r>
              <a:rPr lang="en-US" sz="2400" b="1" dirty="0">
                <a:solidFill>
                  <a:srgbClr val="FF0000"/>
                </a:solidFill>
              </a:rPr>
              <a:t>i = n-1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n-1 lần =&gt; (*)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n-1</a:t>
            </a:r>
            <a:r>
              <a:rPr lang="en-US" sz="2400" dirty="0"/>
              <a:t> lần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105479-7BFE-43D1-9694-A28B192E9AAC}"/>
              </a:ext>
            </a:extLst>
          </p:cNvPr>
          <p:cNvSpPr txBox="1"/>
          <p:nvPr/>
        </p:nvSpPr>
        <p:spPr>
          <a:xfrm>
            <a:off x="2448789" y="4934250"/>
            <a:ext cx="457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T(n) = (n-1)+(n-2)+(n-3</a:t>
            </a:r>
            <a:r>
              <a:rPr lang="en-US" sz="2400" dirty="0"/>
              <a:t>) + .... + 2 </a:t>
            </a:r>
            <a:r>
              <a:rPr lang="en-US" sz="2400"/>
              <a:t>+ 1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11F50-0C16-4E31-A649-0932D3BD0B80}"/>
              </a:ext>
            </a:extLst>
          </p:cNvPr>
          <p:cNvSpPr txBox="1"/>
          <p:nvPr/>
        </p:nvSpPr>
        <p:spPr>
          <a:xfrm>
            <a:off x="3002780" y="5591106"/>
            <a:ext cx="174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= n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/2 + n/2</a:t>
            </a:r>
            <a:r>
              <a:rPr lang="en-US" sz="24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F8E59F-F733-47C9-A90A-F1EA730BE01B}"/>
              </a:ext>
            </a:extLst>
          </p:cNvPr>
          <p:cNvSpPr txBox="1"/>
          <p:nvPr/>
        </p:nvSpPr>
        <p:spPr>
          <a:xfrm>
            <a:off x="4540469" y="5467995"/>
            <a:ext cx="1928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   O(n</a:t>
            </a:r>
            <a:r>
              <a:rPr lang="en-US" sz="40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6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E978F8-95AE-4A32-9BCD-64B70061F86D}"/>
              </a:ext>
            </a:extLst>
          </p:cNvPr>
          <p:cNvSpPr txBox="1">
            <a:spLocks/>
          </p:cNvSpPr>
          <p:nvPr/>
        </p:nvSpPr>
        <p:spPr>
          <a:xfrm>
            <a:off x="178633" y="1295400"/>
            <a:ext cx="8786734" cy="626625"/>
          </a:xfrm>
          <a:prstGeom prst="rect">
            <a:avLst/>
          </a:prstGeom>
        </p:spPr>
        <p:txBody>
          <a:bodyPr>
            <a:normAutofit fontScale="97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b="1" dirty="0" err="1">
                <a:ln/>
                <a:solidFill>
                  <a:srgbClr val="0070C0"/>
                </a:solidFill>
              </a:rPr>
              <a:t>Ví</a:t>
            </a:r>
            <a:r>
              <a:rPr lang="en-US" sz="2400" b="1" dirty="0">
                <a:ln/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ln/>
                <a:solidFill>
                  <a:srgbClr val="0070C0"/>
                </a:solidFill>
              </a:rPr>
              <a:t>dụ</a:t>
            </a:r>
            <a:r>
              <a:rPr lang="en-US" sz="2400" b="1" dirty="0">
                <a:ln/>
                <a:solidFill>
                  <a:srgbClr val="0070C0"/>
                </a:solidFill>
              </a:rPr>
              <a:t> 1.14: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đánh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giá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độ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phức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tạp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của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thuật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toán</a:t>
            </a:r>
            <a:r>
              <a:rPr lang="en-US" sz="2400" dirty="0">
                <a:ln/>
                <a:solidFill>
                  <a:srgbClr val="0070C0"/>
                </a:solidFill>
              </a:rPr>
              <a:t> </a:t>
            </a:r>
            <a:r>
              <a:rPr lang="en-US" sz="2400" dirty="0" err="1">
                <a:ln/>
                <a:solidFill>
                  <a:srgbClr val="0070C0"/>
                </a:solidFill>
              </a:rPr>
              <a:t>sau</a:t>
            </a:r>
            <a:r>
              <a:rPr lang="en-US" sz="2400" dirty="0">
                <a:ln/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9" name="Text Box 1027">
            <a:extLst>
              <a:ext uri="{FF2B5EF4-FFF2-40B4-BE49-F238E27FC236}">
                <a16:creationId xmlns:a16="http://schemas.microsoft.com/office/drawing/2014/main" id="{F07E0DD5-8CC1-4606-B95A-1C0573848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014" y="1922025"/>
            <a:ext cx="6705600" cy="44114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bool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TimX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a[], 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int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n, 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int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x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pPr marL="0" lvl="2" indent="-457178">
              <a:defRPr/>
            </a:pP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{</a:t>
            </a:r>
          </a:p>
          <a:p>
            <a:pPr marL="0" lvl="2" indent="-457178">
              <a:defRPr/>
            </a:pP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int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mid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left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=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0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right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=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n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</a:t>
            </a:r>
          </a:p>
          <a:p>
            <a:pPr marL="0" lvl="2" indent="-457178">
              <a:defRPr/>
            </a:pP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while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left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&lt;=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right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pPr marL="0" lvl="2" indent="-457178">
              <a:defRPr/>
            </a:pP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{</a:t>
            </a:r>
          </a:p>
          <a:p>
            <a:pPr marL="0" lvl="2" indent="-457178">
              <a:defRPr/>
            </a:pP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 mid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= (</a:t>
            </a:r>
            <a:r>
              <a:rPr lang="en-US" sz="2200" dirty="0" err="1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left+right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)/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</a:t>
            </a:r>
          </a:p>
          <a:p>
            <a:pPr marL="0" lvl="2" indent="-457178">
              <a:defRPr/>
            </a:pP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 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a[mid]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= =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x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	   	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return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true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;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 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else if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(a[mid]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&lt;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x) 	right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=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mid-1;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 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else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			left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=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mid + 1;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}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return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false;</a:t>
            </a:r>
          </a:p>
          <a:p>
            <a:pPr marL="0" lvl="4" indent="-457178">
              <a:spcAft>
                <a:spcPts val="500"/>
              </a:spcAft>
              <a:defRPr/>
            </a:pP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3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027">
                <a:extLst>
                  <a:ext uri="{FF2B5EF4-FFF2-40B4-BE49-F238E27FC236}">
                    <a16:creationId xmlns:a16="http://schemas.microsoft.com/office/drawing/2014/main" id="{563DA9CA-3431-445F-B28B-DBA7C1E6A5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153" y="1447800"/>
                <a:ext cx="6294647" cy="91614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marL="0" lvl="2" indent="-457178">
                  <a:defRPr/>
                </a:pPr>
                <a:r>
                  <a:rPr lang="en-US" sz="2400" dirty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T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=3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C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1 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khi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n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             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T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=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T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n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/2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+3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C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 (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n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&gt;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1)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Text Box 1027">
                <a:extLst>
                  <a:ext uri="{FF2B5EF4-FFF2-40B4-BE49-F238E27FC236}">
                    <a16:creationId xmlns:a16="http://schemas.microsoft.com/office/drawing/2014/main" id="{563DA9CA-3431-445F-B28B-DBA7C1E6A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153" y="1447800"/>
                <a:ext cx="6294647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027">
            <a:extLst>
              <a:ext uri="{FF2B5EF4-FFF2-40B4-BE49-F238E27FC236}">
                <a16:creationId xmlns:a16="http://schemas.microsoft.com/office/drawing/2014/main" id="{90188350-500D-4CD4-970D-22301709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65" y="2470315"/>
            <a:ext cx="265611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T(n) = T(n/2) + 3C2</a:t>
            </a:r>
          </a:p>
        </p:txBody>
      </p:sp>
      <p:sp>
        <p:nvSpPr>
          <p:cNvPr id="15" name="Text Box 1027">
            <a:extLst>
              <a:ext uri="{FF2B5EF4-FFF2-40B4-BE49-F238E27FC236}">
                <a16:creationId xmlns:a16="http://schemas.microsoft.com/office/drawing/2014/main" id="{F66311F9-918A-4135-8AD5-71833F86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604" y="2907856"/>
            <a:ext cx="6350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</a:t>
            </a:r>
            <a:r>
              <a:rPr lang="en-US" sz="24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(T(n/4) +3C2) + 3C2 = T(n/4) + 6C2</a:t>
            </a:r>
          </a:p>
        </p:txBody>
      </p:sp>
      <p:sp>
        <p:nvSpPr>
          <p:cNvPr id="16" name="Text Box 1027">
            <a:extLst>
              <a:ext uri="{FF2B5EF4-FFF2-40B4-BE49-F238E27FC236}">
                <a16:creationId xmlns:a16="http://schemas.microsoft.com/office/drawing/2014/main" id="{D5AD3133-E302-4CEE-9D4D-DC5EE997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604" y="3353211"/>
            <a:ext cx="6350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</a:t>
            </a:r>
            <a:r>
              <a:rPr lang="en-US" sz="24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(T(n/8) + 3C2) + 6C2 = T(n/8) + 9C2</a:t>
            </a:r>
          </a:p>
        </p:txBody>
      </p:sp>
      <p:sp>
        <p:nvSpPr>
          <p:cNvPr id="17" name="Text Box 1027">
            <a:extLst>
              <a:ext uri="{FF2B5EF4-FFF2-40B4-BE49-F238E27FC236}">
                <a16:creationId xmlns:a16="http://schemas.microsoft.com/office/drawing/2014/main" id="{DFB2CE14-E7BA-4F98-AD49-241FBA7D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604" y="4111739"/>
            <a:ext cx="65677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</a:t>
            </a:r>
            <a:r>
              <a:rPr lang="en-US" sz="24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(T(n/2</a:t>
            </a:r>
            <a:r>
              <a:rPr lang="en-US" sz="2400" baseline="300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24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 + 3C2) + (k-1)3C2 = T(n/2</a:t>
            </a:r>
            <a:r>
              <a:rPr lang="en-US" sz="2400" baseline="300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24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 + 3kC2</a:t>
            </a:r>
          </a:p>
        </p:txBody>
      </p:sp>
      <p:sp>
        <p:nvSpPr>
          <p:cNvPr id="20" name="Text Box 1027">
            <a:extLst>
              <a:ext uri="{FF2B5EF4-FFF2-40B4-BE49-F238E27FC236}">
                <a16:creationId xmlns:a16="http://schemas.microsoft.com/office/drawing/2014/main" id="{5DE40464-7173-4DAC-9721-9F2BD681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178" y="4571607"/>
            <a:ext cx="702966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 b="1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Chương trình dừng khi n/2</a:t>
            </a:r>
            <a:r>
              <a:rPr lang="en-US" sz="2400" b="1" baseline="3000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2400" b="1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= 1 </a:t>
            </a:r>
            <a:r>
              <a:rPr lang="en-US" sz="2400" b="1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 n = 2</a:t>
            </a:r>
            <a:r>
              <a:rPr lang="en-US" sz="2400" b="1" baseline="3000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 </a:t>
            </a:r>
            <a:r>
              <a:rPr lang="en-US" sz="2400" b="1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=&gt; k = log</a:t>
            </a:r>
            <a:r>
              <a:rPr lang="en-US" sz="2400" b="1" baseline="-2500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sz="2400" b="1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endParaRPr lang="en-US" sz="2400" b="1">
              <a:solidFill>
                <a:srgbClr val="C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 Box 1027">
            <a:extLst>
              <a:ext uri="{FF2B5EF4-FFF2-40B4-BE49-F238E27FC236}">
                <a16:creationId xmlns:a16="http://schemas.microsoft.com/office/drawing/2014/main" id="{D631F1AD-0D23-4BAD-95C0-2FB8C4FD3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124" y="5003254"/>
            <a:ext cx="556167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 </a:t>
            </a:r>
            <a:r>
              <a:rPr lang="en-US" sz="24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T(1) + 3log</a:t>
            </a:r>
            <a:r>
              <a:rPr lang="en-US" sz="2400" baseline="-250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nC2 =  3C1 + </a:t>
            </a:r>
            <a:r>
              <a:rPr lang="en-US" sz="2400">
                <a:ea typeface="Tahoma" panose="020B0604030504040204" pitchFamily="34" charset="0"/>
                <a:cs typeface="Tahoma" panose="020B0604030504040204" pitchFamily="34" charset="0"/>
              </a:rPr>
              <a:t>3log</a:t>
            </a:r>
            <a:r>
              <a:rPr lang="en-US" sz="2400" baseline="-25000"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>
                <a:ea typeface="Tahoma" panose="020B0604030504040204" pitchFamily="34" charset="0"/>
                <a:cs typeface="Tahoma" panose="020B0604030504040204" pitchFamily="34" charset="0"/>
              </a:rPr>
              <a:t>nC2</a:t>
            </a:r>
            <a:endParaRPr lang="en-US" sz="24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 Box 1027">
            <a:extLst>
              <a:ext uri="{FF2B5EF4-FFF2-40B4-BE49-F238E27FC236}">
                <a16:creationId xmlns:a16="http://schemas.microsoft.com/office/drawing/2014/main" id="{D7753E01-F6C9-4B58-8798-424410F5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606" y="5605867"/>
            <a:ext cx="347617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T(n) = 3C1 + </a:t>
            </a:r>
            <a:r>
              <a:rPr lang="en-US" sz="2400">
                <a:ea typeface="Tahoma" panose="020B0604030504040204" pitchFamily="34" charset="0"/>
                <a:cs typeface="Tahoma" panose="020B0604030504040204" pitchFamily="34" charset="0"/>
              </a:rPr>
              <a:t>3log</a:t>
            </a:r>
            <a:r>
              <a:rPr lang="en-US" sz="2400" baseline="-25000"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>
                <a:ea typeface="Tahoma" panose="020B0604030504040204" pitchFamily="34" charset="0"/>
                <a:cs typeface="Tahoma" panose="020B0604030504040204" pitchFamily="34" charset="0"/>
              </a:rPr>
              <a:t>nC2 </a:t>
            </a:r>
            <a:r>
              <a:rPr lang="en-US" sz="240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</a:t>
            </a:r>
            <a:endParaRPr lang="en-US" sz="2400" b="1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 Box 1027">
            <a:extLst>
              <a:ext uri="{FF2B5EF4-FFF2-40B4-BE49-F238E27FC236}">
                <a16:creationId xmlns:a16="http://schemas.microsoft.com/office/drawing/2014/main" id="{E2E24405-C208-44FD-9B1B-B6DCD093D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592" y="5428666"/>
            <a:ext cx="3012608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4000" b="1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O(log</a:t>
            </a:r>
            <a:r>
              <a:rPr lang="en-US" sz="4000" b="1" baseline="-25000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sz="4000" b="1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n)</a:t>
            </a:r>
            <a:endParaRPr lang="en-US" sz="4000" b="1" dirty="0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 Box 1027">
            <a:extLst>
              <a:ext uri="{FF2B5EF4-FFF2-40B4-BE49-F238E27FC236}">
                <a16:creationId xmlns:a16="http://schemas.microsoft.com/office/drawing/2014/main" id="{D2A8E602-25CF-47F2-8298-7881D9CD8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604" y="3737593"/>
            <a:ext cx="65677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40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……</a:t>
            </a:r>
            <a:endParaRPr lang="en-US" sz="24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59FA12E-0261-4A43-9470-8EA8680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6803" y="6314172"/>
            <a:ext cx="2743200" cy="365125"/>
          </a:xfrm>
        </p:spPr>
        <p:txBody>
          <a:bodyPr/>
          <a:lstStyle/>
          <a:p>
            <a:fld id="{D4688C88-10BC-4BE1-B72E-0A6B1F4813E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altLang="zh-TW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OH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7F2BA2-B43F-4DDF-BADB-4CE82872F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81343"/>
              </p:ext>
            </p:extLst>
          </p:nvPr>
        </p:nvGraphicFramePr>
        <p:xfrm>
          <a:off x="152400" y="2790337"/>
          <a:ext cx="8839201" cy="260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64299497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5180856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897880937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879718967"/>
                    </a:ext>
                  </a:extLst>
                </a:gridCol>
                <a:gridCol w="1055915">
                  <a:extLst>
                    <a:ext uri="{9D8B030D-6E8A-4147-A177-3AD203B41FA5}">
                      <a16:colId xmlns:a16="http://schemas.microsoft.com/office/drawing/2014/main" val="374707499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737735033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651729872"/>
                    </a:ext>
                  </a:extLst>
                </a:gridCol>
              </a:tblGrid>
              <a:tr h="1054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phức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tạp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hằng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Độ phức tạp Lô ga rít</a:t>
                      </a:r>
                      <a:endParaRPr lang="en-GB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Độ phức tạp tuyến tính</a:t>
                      </a:r>
                      <a:endParaRPr lang="en-GB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Độ phức tạp nlogn</a:t>
                      </a:r>
                      <a:endParaRPr lang="en-GB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Độ phức tạp đa thức</a:t>
                      </a:r>
                      <a:endParaRPr lang="en-GB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Độ phức tạp hàm mũ</a:t>
                      </a:r>
                      <a:endParaRPr lang="en-GB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phức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tạp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thừa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973511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en-GB" sz="2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lang="en-US" sz="2600" b="1" dirty="0" err="1">
                          <a:solidFill>
                            <a:srgbClr val="FF0000"/>
                          </a:solidFill>
                        </a:rPr>
                        <a:t>logn</a:t>
                      </a: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GB" sz="2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GB" sz="2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lang="en-US" sz="2600" b="1" dirty="0" err="1">
                          <a:solidFill>
                            <a:srgbClr val="FF0000"/>
                          </a:solidFill>
                        </a:rPr>
                        <a:t>nlogn</a:t>
                      </a: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GB" sz="2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lang="en-US" sz="2600" b="1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2600" b="1" baseline="30000" dirty="0" err="1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GB" sz="2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lang="en-US" sz="2600" b="1" dirty="0" err="1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600" b="1" baseline="30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) </a:t>
                      </a:r>
                    </a:p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k &gt; 1</a:t>
                      </a:r>
                      <a:endParaRPr lang="en-GB" sz="2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O (n!)</a:t>
                      </a:r>
                      <a:endParaRPr lang="en-GB" sz="2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74862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D42183-C3B9-4AE3-BD84-30BD58851B18}"/>
              </a:ext>
            </a:extLst>
          </p:cNvPr>
          <p:cNvCxnSpPr>
            <a:cxnSpLocks/>
          </p:cNvCxnSpPr>
          <p:nvPr/>
        </p:nvCxnSpPr>
        <p:spPr>
          <a:xfrm>
            <a:off x="1447649" y="5638800"/>
            <a:ext cx="6248702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8698ED-5E3C-4C20-8ACF-178AF8104179}"/>
              </a:ext>
            </a:extLst>
          </p:cNvPr>
          <p:cNvSpPr txBox="1"/>
          <p:nvPr/>
        </p:nvSpPr>
        <p:spPr>
          <a:xfrm>
            <a:off x="2667000" y="5801380"/>
            <a:ext cx="3739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dần</a:t>
            </a:r>
            <a:endParaRPr lang="en-GB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70EC8C-EAE9-4653-8CAF-00B42347A2A0}"/>
              </a:ext>
            </a:extLst>
          </p:cNvPr>
          <p:cNvSpPr txBox="1">
            <a:spLocks/>
          </p:cNvSpPr>
          <p:nvPr/>
        </p:nvSpPr>
        <p:spPr>
          <a:xfrm>
            <a:off x="381001" y="1611483"/>
            <a:ext cx="8610600" cy="8570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MỘT SỐ THUẬT NGỮ DÙNG TRONG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/>
              <a:t>ĐỘ PHỨC TẠP TH</a:t>
            </a:r>
            <a:r>
              <a:rPr lang="vi-VN" sz="2400" b="1" dirty="0"/>
              <a:t>Ư</a:t>
            </a:r>
            <a:r>
              <a:rPr lang="en-US" sz="2400" b="1" dirty="0"/>
              <a:t>ỜNG GẶP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811810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D:\Desktop\HaoLee\Profile\DH Mo\CTDL\IMG\149042-636270893746801661-16x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1" y="0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flipH="1">
            <a:off x="0" y="1535574"/>
            <a:ext cx="9144000" cy="21220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73312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– TỔNG KẾT</a:t>
            </a:r>
          </a:p>
          <a:p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1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205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46237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TW" dirty="0">
              <a:latin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236E55-0305-4F03-A539-546C6F8E2A70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F55AE9-BC08-476E-9CA4-95AD208F55DB}"/>
              </a:ext>
            </a:extLst>
          </p:cNvPr>
          <p:cNvSpPr txBox="1">
            <a:spLocks/>
          </p:cNvSpPr>
          <p:nvPr/>
        </p:nvSpPr>
        <p:spPr>
          <a:xfrm>
            <a:off x="706773" y="1674385"/>
            <a:ext cx="7980027" cy="39304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000" dirty="0">
                <a:solidFill>
                  <a:srgbClr val="FF0000"/>
                </a:solidFill>
              </a:rPr>
              <a:t>Ý </a:t>
            </a:r>
            <a:r>
              <a:rPr lang="en-US" sz="3000" dirty="0" err="1">
                <a:solidFill>
                  <a:srgbClr val="FF0000"/>
                </a:solidFill>
              </a:rPr>
              <a:t>niệm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về</a:t>
            </a:r>
            <a:r>
              <a:rPr lang="en-US" sz="3000" dirty="0">
                <a:solidFill>
                  <a:srgbClr val="FF0000"/>
                </a:solidFill>
              </a:rPr>
              <a:t> “</a:t>
            </a:r>
            <a:r>
              <a:rPr lang="en-US" sz="3000" dirty="0" err="1">
                <a:solidFill>
                  <a:srgbClr val="FF0000"/>
                </a:solidFill>
              </a:rPr>
              <a:t>Cấu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trúc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dữ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liệu</a:t>
            </a:r>
            <a:r>
              <a:rPr lang="en-US" sz="3000" dirty="0">
                <a:solidFill>
                  <a:srgbClr val="FF0000"/>
                </a:solidFill>
              </a:rPr>
              <a:t>” </a:t>
            </a:r>
            <a:r>
              <a:rPr lang="en-US" sz="3000" dirty="0" err="1">
                <a:solidFill>
                  <a:srgbClr val="FF0000"/>
                </a:solidFill>
              </a:rPr>
              <a:t>và</a:t>
            </a:r>
            <a:r>
              <a:rPr lang="en-US" sz="3000" dirty="0">
                <a:solidFill>
                  <a:srgbClr val="FF0000"/>
                </a:solidFill>
              </a:rPr>
              <a:t> “</a:t>
            </a:r>
            <a:r>
              <a:rPr lang="en-US" sz="3000" dirty="0" err="1">
                <a:solidFill>
                  <a:srgbClr val="FF0000"/>
                </a:solidFill>
              </a:rPr>
              <a:t>giải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thuật</a:t>
            </a:r>
            <a:r>
              <a:rPr lang="en-US" sz="3000" dirty="0">
                <a:solidFill>
                  <a:srgbClr val="FF0000"/>
                </a:solidFill>
              </a:rPr>
              <a:t>”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000" dirty="0" err="1">
                <a:sym typeface="Symbol" panose="05050102010706020507" pitchFamily="18" charset="2"/>
              </a:rPr>
              <a:t>Một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số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phương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pháp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biểu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diễn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giải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thuật</a:t>
            </a:r>
            <a:endParaRPr lang="en-US" sz="3000" dirty="0">
              <a:sym typeface="Symbol" panose="05050102010706020507" pitchFamily="18" charset="2"/>
            </a:endParaRP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000" dirty="0" err="1">
                <a:sym typeface="Symbol" panose="05050102010706020507" pitchFamily="18" charset="2"/>
              </a:rPr>
              <a:t>Cách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đánh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giá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độ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phức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tạp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giải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thuật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dựa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trên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ước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lượng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tiệm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 err="1">
                <a:sym typeface="Symbol" panose="05050102010706020507" pitchFamily="18" charset="2"/>
              </a:rPr>
              <a:t>cận</a:t>
            </a:r>
            <a:r>
              <a:rPr lang="en-US" sz="3000" dirty="0">
                <a:sym typeface="Symbol" panose="05050102010706020507" pitchFamily="18" charset="2"/>
              </a:rPr>
              <a:t> </a:t>
            </a:r>
            <a:r>
              <a:rPr lang="en-US" sz="3000" dirty="0">
                <a:solidFill>
                  <a:srgbClr val="FF0000"/>
                </a:solidFill>
                <a:sym typeface="Symbol" panose="05050102010706020507" pitchFamily="18" charset="2"/>
              </a:rPr>
              <a:t>Big Oh </a:t>
            </a:r>
            <a:r>
              <a:rPr lang="en-US" sz="3000" dirty="0">
                <a:sym typeface="Symbol" panose="05050102010706020507" pitchFamily="18" charset="2"/>
              </a:rPr>
              <a:t>(Ô </a:t>
            </a:r>
            <a:r>
              <a:rPr lang="en-US" sz="3000" dirty="0" err="1">
                <a:sym typeface="Symbol" panose="05050102010706020507" pitchFamily="18" charset="2"/>
              </a:rPr>
              <a:t>lớn</a:t>
            </a:r>
            <a:r>
              <a:rPr lang="en-US" sz="3000" dirty="0">
                <a:sym typeface="Symbol" panose="05050102010706020507" pitchFamily="18" charset="2"/>
              </a:rPr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914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46237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TW" dirty="0">
              <a:latin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236E55-0305-4F03-A539-546C6F8E2A70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30930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– CẤU TRÚC DỮ LIỆU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A39429-5BD4-40FB-9EFF-D2FBC3C32D49}"/>
              </a:ext>
            </a:extLst>
          </p:cNvPr>
          <p:cNvSpPr txBox="1">
            <a:spLocks/>
          </p:cNvSpPr>
          <p:nvPr/>
        </p:nvSpPr>
        <p:spPr>
          <a:xfrm>
            <a:off x="663053" y="1744661"/>
            <a:ext cx="7947547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/>
              <a:t>CTDL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/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ở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máy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tính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có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thể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xử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lý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được</a:t>
            </a:r>
            <a:r>
              <a:rPr lang="en-US" dirty="0"/>
              <a:t>.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69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D:\Desktop\HaoLee\Profile\DH Mo\CTDL\IMG\1_s6hhrgR5_tXpO_j7uKaH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760"/>
            <a:ext cx="9211518" cy="68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flipH="1">
            <a:off x="0" y="1535574"/>
            <a:ext cx="9144000" cy="21220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73312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1.5- </a:t>
            </a:r>
            <a:r>
              <a:rPr lang="en-US" sz="4000" dirty="0" err="1">
                <a:solidFill>
                  <a:srgbClr val="0070C0"/>
                </a:solidFill>
              </a:rPr>
              <a:t>Bài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tập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rèn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luyện</a:t>
            </a:r>
            <a:endParaRPr lang="en-US" sz="4000" dirty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1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861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HỎI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46237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TW" dirty="0">
              <a:latin typeface="Tahoma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B75A06-A1F2-42CE-A8EA-8A4546AEE892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83820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b="1" dirty="0" err="1">
                <a:solidFill>
                  <a:srgbClr val="0070C0"/>
                </a:solidFill>
              </a:rPr>
              <a:t>Câu</a:t>
            </a:r>
            <a:r>
              <a:rPr lang="en-US" sz="2500" b="1" dirty="0">
                <a:solidFill>
                  <a:srgbClr val="0070C0"/>
                </a:solidFill>
              </a:rPr>
              <a:t> 1: </a:t>
            </a:r>
            <a:r>
              <a:rPr lang="en-US" sz="2500" dirty="0" err="1"/>
              <a:t>Trong</a:t>
            </a:r>
            <a:r>
              <a:rPr lang="en-US" sz="2500" dirty="0"/>
              <a:t> khoa </a:t>
            </a:r>
            <a:r>
              <a:rPr lang="en-US" sz="2500" dirty="0" err="1"/>
              <a:t>học</a:t>
            </a:r>
            <a:r>
              <a:rPr lang="en-US" sz="2500" dirty="0"/>
              <a:t> </a:t>
            </a:r>
            <a:r>
              <a:rPr lang="en-US" sz="2500" dirty="0" err="1"/>
              <a:t>máy</a:t>
            </a:r>
            <a:r>
              <a:rPr lang="en-US" sz="2500" dirty="0"/>
              <a:t> </a:t>
            </a:r>
            <a:r>
              <a:rPr lang="en-US" sz="2500" dirty="0" err="1"/>
              <a:t>tính</a:t>
            </a:r>
            <a:r>
              <a:rPr lang="en-US" sz="2500" dirty="0"/>
              <a:t>, </a:t>
            </a:r>
            <a:r>
              <a:rPr lang="en-US" sz="2500" b="1" i="1" dirty="0" err="1"/>
              <a:t>cấu</a:t>
            </a:r>
            <a:r>
              <a:rPr lang="en-US" sz="2500" b="1" i="1" dirty="0"/>
              <a:t> </a:t>
            </a:r>
            <a:r>
              <a:rPr lang="en-US" sz="2500" b="1" i="1" dirty="0" err="1"/>
              <a:t>trúc</a:t>
            </a:r>
            <a:r>
              <a:rPr lang="en-US" sz="2500" b="1" i="1" dirty="0"/>
              <a:t> </a:t>
            </a:r>
            <a:r>
              <a:rPr lang="en-US" sz="2500" b="1" i="1" dirty="0" err="1"/>
              <a:t>dữ</a:t>
            </a:r>
            <a:r>
              <a:rPr lang="en-US" sz="2500" b="1" i="1" dirty="0"/>
              <a:t> </a:t>
            </a:r>
            <a:r>
              <a:rPr lang="en-US" sz="2500" b="1" i="1" dirty="0" err="1"/>
              <a:t>liệu</a:t>
            </a:r>
            <a:r>
              <a:rPr lang="en-US" sz="2500" dirty="0"/>
              <a:t> đ</a:t>
            </a:r>
            <a:r>
              <a:rPr lang="vi-VN" sz="2500" dirty="0"/>
              <a:t>ư</a:t>
            </a:r>
            <a:r>
              <a:rPr lang="en-US" sz="2500" dirty="0" err="1"/>
              <a:t>ợc</a:t>
            </a:r>
            <a:r>
              <a:rPr lang="en-US" sz="2500" dirty="0"/>
              <a:t> </a:t>
            </a:r>
            <a:r>
              <a:rPr lang="en-US" sz="2500" dirty="0" err="1"/>
              <a:t>hiểu</a:t>
            </a:r>
            <a:r>
              <a:rPr lang="en-US" sz="2500" dirty="0"/>
              <a:t> </a:t>
            </a:r>
            <a:r>
              <a:rPr lang="en-US" sz="2500" dirty="0" err="1"/>
              <a:t>nh</a:t>
            </a:r>
            <a:r>
              <a:rPr lang="vi-VN" sz="2500" dirty="0"/>
              <a:t>ư</a:t>
            </a:r>
            <a:r>
              <a:rPr lang="en-US" sz="2500" dirty="0"/>
              <a:t> </a:t>
            </a:r>
            <a:r>
              <a:rPr lang="en-US" sz="2500" dirty="0" err="1"/>
              <a:t>thế</a:t>
            </a:r>
            <a:r>
              <a:rPr lang="en-US" sz="2500" dirty="0"/>
              <a:t> </a:t>
            </a:r>
            <a:r>
              <a:rPr lang="en-US" sz="2500" dirty="0" err="1"/>
              <a:t>nào</a:t>
            </a:r>
            <a:r>
              <a:rPr lang="en-US" sz="2500" dirty="0"/>
              <a:t>? Cho </a:t>
            </a:r>
            <a:r>
              <a:rPr lang="en-US" sz="2500" dirty="0" err="1"/>
              <a:t>ví</a:t>
            </a:r>
            <a:r>
              <a:rPr lang="en-US" sz="2500" dirty="0"/>
              <a:t> </a:t>
            </a:r>
            <a:r>
              <a:rPr lang="en-US" sz="2500" dirty="0" err="1"/>
              <a:t>dụ</a:t>
            </a:r>
            <a:r>
              <a:rPr lang="en-US" sz="2500" dirty="0"/>
              <a:t>.</a:t>
            </a:r>
            <a:endParaRPr lang="en-US" sz="2500" b="1" dirty="0">
              <a:solidFill>
                <a:srgbClr val="0070C0"/>
              </a:solidFill>
            </a:endParaRPr>
          </a:p>
          <a:p>
            <a:pPr marL="731484" indent="-731484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b="1" dirty="0" err="1">
                <a:solidFill>
                  <a:srgbClr val="0070C0"/>
                </a:solidFill>
              </a:rPr>
              <a:t>Câu</a:t>
            </a:r>
            <a:r>
              <a:rPr lang="en-US" sz="2500" b="1" dirty="0">
                <a:solidFill>
                  <a:srgbClr val="0070C0"/>
                </a:solidFill>
              </a:rPr>
              <a:t> 2: </a:t>
            </a:r>
            <a:r>
              <a:rPr lang="en-US" sz="2500" dirty="0" err="1"/>
              <a:t>Trong</a:t>
            </a:r>
            <a:r>
              <a:rPr lang="en-US" sz="2500" dirty="0"/>
              <a:t> khoa </a:t>
            </a:r>
            <a:r>
              <a:rPr lang="en-US" sz="2500" dirty="0" err="1"/>
              <a:t>học</a:t>
            </a:r>
            <a:r>
              <a:rPr lang="en-US" sz="2500" dirty="0"/>
              <a:t> </a:t>
            </a:r>
            <a:r>
              <a:rPr lang="en-US" sz="2500" dirty="0" err="1"/>
              <a:t>máy</a:t>
            </a:r>
            <a:r>
              <a:rPr lang="en-US" sz="2500" dirty="0"/>
              <a:t> </a:t>
            </a:r>
            <a:r>
              <a:rPr lang="en-US" sz="2500" dirty="0" err="1"/>
              <a:t>tính</a:t>
            </a:r>
            <a:r>
              <a:rPr lang="en-US" sz="2500" dirty="0"/>
              <a:t>, </a:t>
            </a:r>
            <a:r>
              <a:rPr lang="en-US" sz="2500" b="1" i="1" dirty="0" err="1"/>
              <a:t>giải</a:t>
            </a:r>
            <a:r>
              <a:rPr lang="en-US" sz="2500" b="1" i="1" dirty="0"/>
              <a:t> </a:t>
            </a:r>
            <a:r>
              <a:rPr lang="en-US" sz="2500" b="1" i="1" dirty="0" err="1"/>
              <a:t>thuật</a:t>
            </a:r>
            <a:r>
              <a:rPr lang="en-US" sz="2500" b="1" i="1" dirty="0"/>
              <a:t> </a:t>
            </a:r>
            <a:r>
              <a:rPr lang="en-US" sz="2500" dirty="0"/>
              <a:t>đ</a:t>
            </a:r>
            <a:r>
              <a:rPr lang="vi-VN" sz="2500" dirty="0"/>
              <a:t>ư</a:t>
            </a:r>
            <a:r>
              <a:rPr lang="en-US" sz="2500" dirty="0" err="1"/>
              <a:t>ợc</a:t>
            </a:r>
            <a:r>
              <a:rPr lang="en-US" sz="2500" dirty="0"/>
              <a:t> </a:t>
            </a:r>
            <a:r>
              <a:rPr lang="en-US" sz="2500" dirty="0" err="1"/>
              <a:t>hiểu</a:t>
            </a:r>
            <a:r>
              <a:rPr lang="en-US" sz="2500" dirty="0"/>
              <a:t> </a:t>
            </a:r>
            <a:r>
              <a:rPr lang="en-US" sz="2500" dirty="0" err="1"/>
              <a:t>nh</a:t>
            </a:r>
            <a:r>
              <a:rPr lang="vi-VN" sz="2500" dirty="0"/>
              <a:t>ư</a:t>
            </a:r>
            <a:r>
              <a:rPr lang="en-US" sz="2500" dirty="0"/>
              <a:t> </a:t>
            </a:r>
            <a:r>
              <a:rPr lang="en-US" sz="2500" dirty="0" err="1"/>
              <a:t>thế</a:t>
            </a:r>
            <a:r>
              <a:rPr lang="en-US" sz="2500" dirty="0"/>
              <a:t> </a:t>
            </a:r>
            <a:r>
              <a:rPr lang="en-US" sz="2500" dirty="0" err="1"/>
              <a:t>nào</a:t>
            </a:r>
            <a:r>
              <a:rPr lang="en-US" sz="2500" dirty="0"/>
              <a:t>? Cho </a:t>
            </a:r>
            <a:r>
              <a:rPr lang="en-US" sz="2500" dirty="0" err="1"/>
              <a:t>ví</a:t>
            </a:r>
            <a:r>
              <a:rPr lang="en-US" sz="2500" dirty="0"/>
              <a:t> </a:t>
            </a:r>
            <a:r>
              <a:rPr lang="en-US" sz="2500" dirty="0" err="1"/>
              <a:t>dụ</a:t>
            </a:r>
            <a:r>
              <a:rPr lang="en-US" sz="2500" dirty="0"/>
              <a:t>.</a:t>
            </a:r>
            <a:endParaRPr lang="en-US" sz="2500" b="1" dirty="0">
              <a:solidFill>
                <a:srgbClr val="0070C0"/>
              </a:solidFill>
            </a:endParaRPr>
          </a:p>
          <a:p>
            <a:pPr marL="731484" indent="-731484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b="1" dirty="0" err="1">
                <a:solidFill>
                  <a:srgbClr val="0070C0"/>
                </a:solidFill>
              </a:rPr>
              <a:t>Câu</a:t>
            </a:r>
            <a:r>
              <a:rPr lang="en-US" sz="2500" b="1" dirty="0">
                <a:solidFill>
                  <a:srgbClr val="0070C0"/>
                </a:solidFill>
              </a:rPr>
              <a:t> 3: </a:t>
            </a:r>
            <a:r>
              <a:rPr lang="en-US" sz="2500" dirty="0" err="1"/>
              <a:t>Tại</a:t>
            </a:r>
            <a:r>
              <a:rPr lang="en-US" sz="2500" dirty="0"/>
              <a:t> </a:t>
            </a:r>
            <a:r>
              <a:rPr lang="en-US" sz="2500" dirty="0" err="1"/>
              <a:t>sao</a:t>
            </a:r>
            <a:r>
              <a:rPr lang="en-US" sz="2500" dirty="0"/>
              <a:t> </a:t>
            </a:r>
            <a:r>
              <a:rPr lang="en-US" sz="2500" dirty="0" err="1"/>
              <a:t>nói</a:t>
            </a:r>
            <a:r>
              <a:rPr lang="en-US" sz="2500" dirty="0"/>
              <a:t> CTDL </a:t>
            </a:r>
            <a:r>
              <a:rPr lang="en-US" sz="2500" dirty="0" err="1"/>
              <a:t>và</a:t>
            </a:r>
            <a:r>
              <a:rPr lang="en-US" sz="2500" dirty="0"/>
              <a:t> GT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quan</a:t>
            </a:r>
            <a:r>
              <a:rPr lang="en-US" sz="2500" dirty="0"/>
              <a:t>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mật</a:t>
            </a:r>
            <a:r>
              <a:rPr lang="en-US" sz="2500" dirty="0"/>
              <a:t> </a:t>
            </a:r>
            <a:r>
              <a:rPr lang="en-US" sz="2500" dirty="0" err="1"/>
              <a:t>thiết</a:t>
            </a:r>
            <a:r>
              <a:rPr lang="en-US" sz="2500" dirty="0"/>
              <a:t>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nhau</a:t>
            </a:r>
            <a:r>
              <a:rPr lang="en-US" sz="2500" dirty="0"/>
              <a:t>? </a:t>
            </a:r>
            <a:r>
              <a:rPr lang="en-US" sz="2500" dirty="0" err="1"/>
              <a:t>Liệt</a:t>
            </a:r>
            <a:r>
              <a:rPr lang="en-US" sz="2500" dirty="0"/>
              <a:t> </a:t>
            </a:r>
            <a:r>
              <a:rPr lang="en-US" sz="2500" dirty="0" err="1"/>
              <a:t>kê</a:t>
            </a:r>
            <a:r>
              <a:rPr lang="en-US" sz="2500" dirty="0"/>
              <a:t> 1 </a:t>
            </a:r>
            <a:r>
              <a:rPr lang="en-US" sz="2500" dirty="0" err="1"/>
              <a:t>ví</a:t>
            </a:r>
            <a:r>
              <a:rPr lang="en-US" sz="2500" dirty="0"/>
              <a:t> </a:t>
            </a:r>
            <a:r>
              <a:rPr lang="en-US" sz="2500" dirty="0" err="1"/>
              <a:t>dụ</a:t>
            </a:r>
            <a:r>
              <a:rPr lang="en-US" sz="2500" dirty="0"/>
              <a:t> </a:t>
            </a:r>
            <a:r>
              <a:rPr lang="en-US" sz="2500" dirty="0" err="1"/>
              <a:t>nói</a:t>
            </a:r>
            <a:r>
              <a:rPr lang="en-US" sz="2500" dirty="0"/>
              <a:t> </a:t>
            </a:r>
            <a:r>
              <a:rPr lang="en-US" sz="2500" dirty="0" err="1"/>
              <a:t>về</a:t>
            </a:r>
            <a:r>
              <a:rPr lang="en-US" sz="2500" dirty="0"/>
              <a:t> </a:t>
            </a:r>
            <a:r>
              <a:rPr lang="en-US" sz="2500" dirty="0" err="1"/>
              <a:t>cách</a:t>
            </a:r>
            <a:r>
              <a:rPr lang="en-US" sz="2500" dirty="0"/>
              <a:t> </a:t>
            </a:r>
            <a:r>
              <a:rPr lang="en-US" sz="2500" dirty="0" err="1"/>
              <a:t>thiết</a:t>
            </a:r>
            <a:r>
              <a:rPr lang="en-US" sz="2500" dirty="0"/>
              <a:t> </a:t>
            </a:r>
            <a:r>
              <a:rPr lang="en-US" sz="2500" dirty="0" err="1"/>
              <a:t>kế</a:t>
            </a:r>
            <a:r>
              <a:rPr lang="en-US" sz="2500" dirty="0"/>
              <a:t> </a:t>
            </a:r>
            <a:r>
              <a:rPr lang="en-US" sz="2500" dirty="0" err="1"/>
              <a:t>cấu</a:t>
            </a:r>
            <a:r>
              <a:rPr lang="en-US" sz="2500" dirty="0"/>
              <a:t> </a:t>
            </a:r>
            <a:r>
              <a:rPr lang="en-US" sz="2500" dirty="0" err="1"/>
              <a:t>trúc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sẽ</a:t>
            </a:r>
            <a:r>
              <a:rPr lang="en-US" sz="2500" dirty="0"/>
              <a:t> </a:t>
            </a:r>
            <a:r>
              <a:rPr lang="en-US" sz="2500" dirty="0" err="1"/>
              <a:t>ảnh</a:t>
            </a:r>
            <a:r>
              <a:rPr lang="en-US" sz="2500" dirty="0"/>
              <a:t> </a:t>
            </a:r>
            <a:r>
              <a:rPr lang="en-US" sz="2500" dirty="0" err="1"/>
              <a:t>hưởng</a:t>
            </a:r>
            <a:r>
              <a:rPr lang="en-US" sz="2500" dirty="0"/>
              <a:t> </a:t>
            </a:r>
            <a:r>
              <a:rPr lang="en-US" sz="2500" dirty="0" err="1"/>
              <a:t>đến</a:t>
            </a:r>
            <a:r>
              <a:rPr lang="en-US" sz="2500" dirty="0"/>
              <a:t> </a:t>
            </a:r>
            <a:r>
              <a:rPr lang="en-US" sz="2500" dirty="0" err="1"/>
              <a:t>giải</a:t>
            </a:r>
            <a:r>
              <a:rPr lang="en-US" sz="2500" dirty="0"/>
              <a:t> </a:t>
            </a:r>
            <a:r>
              <a:rPr lang="en-US" sz="2500" dirty="0" err="1"/>
              <a:t>thuật</a:t>
            </a:r>
            <a:r>
              <a:rPr lang="en-US" sz="2500" dirty="0"/>
              <a:t>, </a:t>
            </a:r>
            <a:r>
              <a:rPr lang="en-US" sz="2500" dirty="0" err="1"/>
              <a:t>giải</a:t>
            </a:r>
            <a:r>
              <a:rPr lang="en-US" sz="2500" dirty="0"/>
              <a:t> </a:t>
            </a:r>
            <a:r>
              <a:rPr lang="en-US" sz="2500" dirty="0" err="1"/>
              <a:t>thích</a:t>
            </a:r>
            <a:r>
              <a:rPr lang="en-US" sz="2500" dirty="0"/>
              <a:t> </a:t>
            </a:r>
            <a:r>
              <a:rPr lang="en-US" sz="2500" dirty="0" err="1"/>
              <a:t>tại</a:t>
            </a:r>
            <a:r>
              <a:rPr lang="en-US" sz="2500" dirty="0"/>
              <a:t> </a:t>
            </a:r>
            <a:r>
              <a:rPr lang="en-US" sz="2500" dirty="0" err="1"/>
              <a:t>sao</a:t>
            </a:r>
            <a:r>
              <a:rPr lang="en-US" sz="2500" dirty="0"/>
              <a:t>?</a:t>
            </a:r>
          </a:p>
          <a:p>
            <a:pPr marL="731484" indent="-731484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b="1" dirty="0" err="1">
                <a:solidFill>
                  <a:srgbClr val="0070C0"/>
                </a:solidFill>
              </a:rPr>
              <a:t>Câu</a:t>
            </a:r>
            <a:r>
              <a:rPr lang="en-US" sz="2500" b="1" dirty="0">
                <a:solidFill>
                  <a:srgbClr val="0070C0"/>
                </a:solidFill>
              </a:rPr>
              <a:t> 4: </a:t>
            </a:r>
            <a:r>
              <a:rPr lang="en-US" sz="2500" dirty="0" err="1"/>
              <a:t>Đếm</a:t>
            </a:r>
            <a:r>
              <a:rPr lang="en-US" sz="2500" dirty="0"/>
              <a:t> </a:t>
            </a:r>
            <a:r>
              <a:rPr lang="en-US" sz="2500" dirty="0" err="1"/>
              <a:t>số</a:t>
            </a:r>
            <a:r>
              <a:rPr lang="en-US" sz="2500" dirty="0"/>
              <a:t> </a:t>
            </a:r>
            <a:r>
              <a:rPr lang="en-US" sz="2500" b="1" i="1" dirty="0" err="1"/>
              <a:t>phép</a:t>
            </a:r>
            <a:r>
              <a:rPr lang="en-US" sz="2500" b="1" i="1" dirty="0"/>
              <a:t> so </a:t>
            </a:r>
            <a:r>
              <a:rPr lang="en-US" sz="2500" b="1" i="1" dirty="0" err="1"/>
              <a:t>sánh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giải</a:t>
            </a:r>
            <a:r>
              <a:rPr lang="en-US" sz="2500" dirty="0"/>
              <a:t> </a:t>
            </a:r>
            <a:r>
              <a:rPr lang="en-US" sz="2500" dirty="0" err="1"/>
              <a:t>thuật</a:t>
            </a:r>
            <a:r>
              <a:rPr lang="en-US" sz="2500" dirty="0"/>
              <a:t> ở </a:t>
            </a:r>
            <a:r>
              <a:rPr lang="en-US" sz="2500" dirty="0" err="1"/>
              <a:t>ví</a:t>
            </a:r>
            <a:r>
              <a:rPr lang="en-US" sz="2500" dirty="0"/>
              <a:t> </a:t>
            </a:r>
            <a:r>
              <a:rPr lang="en-US" sz="2500" dirty="0" err="1"/>
              <a:t>dụ</a:t>
            </a:r>
            <a:r>
              <a:rPr lang="en-US" sz="2500" dirty="0"/>
              <a:t> 1.12.</a:t>
            </a:r>
          </a:p>
        </p:txBody>
      </p:sp>
    </p:spTree>
    <p:extLst>
      <p:ext uri="{BB962C8B-B14F-4D97-AF65-F5344CB8AC3E}">
        <p14:creationId xmlns:p14="http://schemas.microsoft.com/office/powerpoint/2010/main" val="14278005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TW" alt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46237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TW" dirty="0">
              <a:latin typeface="Tahoma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FE0E6E-D454-48E2-B902-58508E287917}"/>
              </a:ext>
            </a:extLst>
          </p:cNvPr>
          <p:cNvSpPr txBox="1">
            <a:spLocks/>
          </p:cNvSpPr>
          <p:nvPr/>
        </p:nvSpPr>
        <p:spPr>
          <a:xfrm>
            <a:off x="-152400" y="2992147"/>
            <a:ext cx="10766947" cy="39304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78" lvl="1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D416A3-91D0-4961-9DFB-AF9157D17519}"/>
              </a:ext>
            </a:extLst>
          </p:cNvPr>
          <p:cNvSpPr txBox="1">
            <a:spLocks/>
          </p:cNvSpPr>
          <p:nvPr/>
        </p:nvSpPr>
        <p:spPr>
          <a:xfrm>
            <a:off x="-3258" y="1371600"/>
            <a:ext cx="4861319" cy="544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b="1" dirty="0" err="1">
                <a:solidFill>
                  <a:srgbClr val="0070C0"/>
                </a:solidFill>
              </a:rPr>
              <a:t>Bài</a:t>
            </a:r>
            <a:r>
              <a:rPr lang="en-US" sz="2800" b="1" dirty="0">
                <a:solidFill>
                  <a:srgbClr val="0070C0"/>
                </a:solidFill>
              </a:rPr>
              <a:t> 1: </a:t>
            </a:r>
            <a:r>
              <a:rPr lang="en-US" sz="2700" dirty="0" err="1"/>
              <a:t>Đếm</a:t>
            </a:r>
            <a:r>
              <a:rPr lang="en-US" sz="2700" dirty="0"/>
              <a:t> </a:t>
            </a:r>
            <a:r>
              <a:rPr lang="en-US" sz="2700" dirty="0" err="1"/>
              <a:t>số</a:t>
            </a:r>
            <a:r>
              <a:rPr lang="en-US" sz="2700" dirty="0"/>
              <a:t> </a:t>
            </a:r>
            <a:r>
              <a:rPr lang="en-US" sz="2700" dirty="0" err="1"/>
              <a:t>phép</a:t>
            </a:r>
            <a:r>
              <a:rPr lang="en-US" sz="2700" dirty="0"/>
              <a:t> </a:t>
            </a:r>
            <a:r>
              <a:rPr lang="en-US" sz="2700" dirty="0" err="1"/>
              <a:t>toán</a:t>
            </a:r>
            <a:r>
              <a:rPr lang="en-US" sz="2700" dirty="0"/>
              <a:t> </a:t>
            </a:r>
            <a:r>
              <a:rPr lang="en-US" sz="2700" dirty="0" err="1"/>
              <a:t>gán</a:t>
            </a:r>
            <a:r>
              <a:rPr lang="en-US" sz="2700" dirty="0"/>
              <a:t>, </a:t>
            </a:r>
            <a:r>
              <a:rPr lang="en-US" sz="2700" dirty="0" err="1"/>
              <a:t>phép</a:t>
            </a:r>
            <a:r>
              <a:rPr lang="en-US" sz="2700" dirty="0"/>
              <a:t> so </a:t>
            </a:r>
            <a:r>
              <a:rPr lang="en-US" sz="2700" dirty="0" err="1"/>
              <a:t>sánh</a:t>
            </a:r>
            <a:r>
              <a:rPr lang="en-US" sz="2700" dirty="0"/>
              <a:t> </a:t>
            </a:r>
            <a:r>
              <a:rPr lang="en-US" sz="2700" dirty="0" err="1"/>
              <a:t>được</a:t>
            </a:r>
            <a:r>
              <a:rPr lang="en-US" sz="2700" dirty="0"/>
              <a:t> </a:t>
            </a:r>
            <a:r>
              <a:rPr lang="en-US" sz="2700" dirty="0" err="1"/>
              <a:t>thực</a:t>
            </a:r>
            <a:r>
              <a:rPr lang="en-US" sz="2700" dirty="0"/>
              <a:t> </a:t>
            </a:r>
            <a:r>
              <a:rPr lang="en-US" sz="2700" dirty="0" err="1"/>
              <a:t>thi</a:t>
            </a:r>
            <a:r>
              <a:rPr lang="en-US" sz="2700" dirty="0"/>
              <a:t> </a:t>
            </a:r>
            <a:r>
              <a:rPr lang="en-US" sz="2700" dirty="0" err="1"/>
              <a:t>và</a:t>
            </a:r>
            <a:r>
              <a:rPr lang="en-US" sz="2700" dirty="0"/>
              <a:t> </a:t>
            </a:r>
            <a:r>
              <a:rPr lang="en-US" sz="2700" dirty="0" err="1"/>
              <a:t>xác</a:t>
            </a:r>
            <a:r>
              <a:rPr lang="en-US" sz="2700" dirty="0"/>
              <a:t> </a:t>
            </a:r>
            <a:r>
              <a:rPr lang="en-US" sz="2700" dirty="0" err="1"/>
              <a:t>định</a:t>
            </a:r>
            <a:r>
              <a:rPr lang="en-US" sz="2700" dirty="0"/>
              <a:t> </a:t>
            </a:r>
            <a:r>
              <a:rPr lang="en-US" sz="2700" dirty="0" err="1"/>
              <a:t>độ</a:t>
            </a:r>
            <a:r>
              <a:rPr lang="en-US" sz="2700" dirty="0"/>
              <a:t> </a:t>
            </a:r>
            <a:r>
              <a:rPr lang="en-US" sz="2700" dirty="0" err="1"/>
              <a:t>phức</a:t>
            </a:r>
            <a:r>
              <a:rPr lang="en-US" sz="2700" dirty="0"/>
              <a:t> </a:t>
            </a:r>
            <a:r>
              <a:rPr lang="en-US" sz="2700" dirty="0" err="1"/>
              <a:t>tạp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</a:t>
            </a:r>
            <a:r>
              <a:rPr lang="en-US" sz="2700" dirty="0" err="1"/>
              <a:t>đoạn</a:t>
            </a:r>
            <a:r>
              <a:rPr lang="en-US" sz="2700" dirty="0"/>
              <a:t> code  </a:t>
            </a:r>
            <a:r>
              <a:rPr lang="en-US" sz="2700" dirty="0" err="1"/>
              <a:t>sau</a:t>
            </a:r>
            <a:r>
              <a:rPr lang="en-US" sz="2700" dirty="0"/>
              <a:t>:</a:t>
            </a:r>
          </a:p>
          <a:p>
            <a:pPr marL="731484" indent="-731484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700" dirty="0"/>
          </a:p>
          <a:p>
            <a:pPr marL="731484" indent="-731484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b="1" dirty="0" err="1">
                <a:solidFill>
                  <a:srgbClr val="0070C0"/>
                </a:solidFill>
              </a:rPr>
              <a:t>Bài</a:t>
            </a:r>
            <a:r>
              <a:rPr lang="en-US" sz="2800" b="1" dirty="0">
                <a:solidFill>
                  <a:srgbClr val="0070C0"/>
                </a:solidFill>
              </a:rPr>
              <a:t> 2: </a:t>
            </a:r>
            <a:r>
              <a:rPr lang="en-US" sz="2700" dirty="0" err="1"/>
              <a:t>Đếm</a:t>
            </a:r>
            <a:r>
              <a:rPr lang="en-US" sz="2700" dirty="0"/>
              <a:t> </a:t>
            </a:r>
            <a:r>
              <a:rPr lang="en-US" sz="2700" dirty="0" err="1"/>
              <a:t>số</a:t>
            </a:r>
            <a:r>
              <a:rPr lang="en-US" sz="2700" dirty="0"/>
              <a:t> </a:t>
            </a:r>
            <a:r>
              <a:rPr lang="en-US" sz="2700" dirty="0" err="1"/>
              <a:t>phép</a:t>
            </a:r>
            <a:r>
              <a:rPr lang="en-US" sz="2700" dirty="0"/>
              <a:t> </a:t>
            </a:r>
            <a:r>
              <a:rPr lang="en-US" sz="2700" dirty="0" err="1"/>
              <a:t>toán</a:t>
            </a:r>
            <a:r>
              <a:rPr lang="en-US" sz="2700" dirty="0"/>
              <a:t> </a:t>
            </a:r>
            <a:r>
              <a:rPr lang="en-US" sz="2700" dirty="0" err="1"/>
              <a:t>gán</a:t>
            </a:r>
            <a:r>
              <a:rPr lang="en-US" sz="2700" dirty="0"/>
              <a:t>, </a:t>
            </a:r>
            <a:r>
              <a:rPr lang="en-US" sz="2700" dirty="0" err="1"/>
              <a:t>phép</a:t>
            </a:r>
            <a:r>
              <a:rPr lang="en-US" sz="2700" dirty="0"/>
              <a:t> so </a:t>
            </a:r>
            <a:r>
              <a:rPr lang="en-US" sz="2700" dirty="0" err="1"/>
              <a:t>sánh</a:t>
            </a:r>
            <a:r>
              <a:rPr lang="en-US" sz="2700" dirty="0"/>
              <a:t> </a:t>
            </a:r>
            <a:r>
              <a:rPr lang="en-US" sz="2700" dirty="0" err="1"/>
              <a:t>được</a:t>
            </a:r>
            <a:r>
              <a:rPr lang="en-US" sz="2700" dirty="0"/>
              <a:t> </a:t>
            </a:r>
            <a:r>
              <a:rPr lang="en-US" sz="2700" dirty="0" err="1"/>
              <a:t>thực</a:t>
            </a:r>
            <a:r>
              <a:rPr lang="en-US" sz="2700" dirty="0"/>
              <a:t> </a:t>
            </a:r>
            <a:r>
              <a:rPr lang="en-US" sz="2700" dirty="0" err="1"/>
              <a:t>thi</a:t>
            </a:r>
            <a:r>
              <a:rPr lang="en-US" sz="2700" dirty="0"/>
              <a:t> </a:t>
            </a:r>
            <a:r>
              <a:rPr lang="en-US" sz="2700" dirty="0" err="1"/>
              <a:t>và</a:t>
            </a:r>
            <a:r>
              <a:rPr lang="en-US" sz="2700" dirty="0"/>
              <a:t> </a:t>
            </a:r>
            <a:r>
              <a:rPr lang="en-US" sz="2700" dirty="0" err="1"/>
              <a:t>xác</a:t>
            </a:r>
            <a:r>
              <a:rPr lang="en-US" sz="2700" dirty="0"/>
              <a:t> </a:t>
            </a:r>
            <a:r>
              <a:rPr lang="en-US" sz="2700" dirty="0" err="1"/>
              <a:t>định</a:t>
            </a:r>
            <a:r>
              <a:rPr lang="en-US" sz="2700" dirty="0"/>
              <a:t> </a:t>
            </a:r>
            <a:r>
              <a:rPr lang="en-US" sz="2700" dirty="0" err="1"/>
              <a:t>độ</a:t>
            </a:r>
            <a:r>
              <a:rPr lang="en-US" sz="2700" dirty="0"/>
              <a:t> </a:t>
            </a:r>
            <a:r>
              <a:rPr lang="en-US" sz="2700" dirty="0" err="1"/>
              <a:t>phức</a:t>
            </a:r>
            <a:r>
              <a:rPr lang="en-US" sz="2700" dirty="0"/>
              <a:t> </a:t>
            </a:r>
            <a:r>
              <a:rPr lang="en-US" sz="2700" dirty="0" err="1"/>
              <a:t>tạp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</a:t>
            </a:r>
            <a:r>
              <a:rPr lang="en-US" sz="2700" dirty="0" err="1"/>
              <a:t>đoạn</a:t>
            </a:r>
            <a:r>
              <a:rPr lang="en-US" sz="2700" dirty="0"/>
              <a:t> code  </a:t>
            </a:r>
            <a:r>
              <a:rPr lang="en-US" sz="2700" dirty="0" err="1"/>
              <a:t>sau</a:t>
            </a:r>
            <a:r>
              <a:rPr lang="en-US" sz="2700" dirty="0"/>
              <a:t>: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212E1D0-A736-4C83-9BE9-D3F88BBEB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646237"/>
            <a:ext cx="39624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F0"/>
                </a:solidFill>
                <a:ea typeface="Tahoma" panose="020B0604030504040204" pitchFamily="34" charset="0"/>
                <a:cs typeface="Arial" panose="020B0604020202020204" pitchFamily="34" charset="0"/>
              </a:rPr>
              <a:t>for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dirty="0" err="1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 = 0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; </a:t>
            </a:r>
            <a:r>
              <a:rPr lang="en-US" altLang="en-US" sz="2000" dirty="0" err="1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&lt; 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; </a:t>
            </a:r>
            <a:r>
              <a:rPr lang="en-US" altLang="en-US" sz="2000" dirty="0" err="1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++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000" dirty="0">
                <a:solidFill>
                  <a:srgbClr val="00B0F0"/>
                </a:solidFill>
                <a:ea typeface="Tahoma" panose="020B0604030504040204" pitchFamily="34" charset="0"/>
                <a:cs typeface="Arial" panose="020B0604020202020204" pitchFamily="34" charset="0"/>
              </a:rPr>
              <a:t>for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j = 0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; 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j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 &lt; 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; </a:t>
            </a:r>
            <a:r>
              <a:rPr lang="en-US" altLang="en-US" sz="2000" dirty="0" err="1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j++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 	</a:t>
            </a:r>
            <a:r>
              <a:rPr lang="en-US" altLang="en-US" sz="2000" dirty="0">
                <a:solidFill>
                  <a:srgbClr val="00B0F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if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a[ </a:t>
            </a:r>
            <a:r>
              <a:rPr lang="en-US" altLang="en-US" sz="2000" dirty="0" err="1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 ][ j ] 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= = 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dirty="0">
                <a:solidFill>
                  <a:srgbClr val="00B0F0"/>
                </a:solidFill>
                <a:ea typeface="Tahoma" panose="020B0604030504040204" pitchFamily="34" charset="0"/>
                <a:cs typeface="Arial" panose="020B0604020202020204" pitchFamily="34" charset="0"/>
              </a:rPr>
              <a:t>return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F0"/>
                </a:solidFill>
                <a:ea typeface="Tahoma" panose="020B0604030504040204" pitchFamily="34" charset="0"/>
                <a:cs typeface="Arial" panose="020B0604020202020204" pitchFamily="34" charset="0"/>
              </a:rPr>
              <a:t>return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-1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;	 			</a:t>
            </a:r>
            <a:endParaRPr lang="en-US" altLang="en-US" sz="2000" dirty="0">
              <a:solidFill>
                <a:srgbClr val="FF0000"/>
              </a:solidFill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1543C0C0-2B55-4D33-8787-C83450FBC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99329"/>
            <a:ext cx="4086168" cy="17204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2" indent="-457178">
              <a:defRPr/>
            </a:pP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3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 =  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3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;  </a:t>
            </a:r>
            <a:r>
              <a:rPr lang="en-US" sz="23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2" indent="-457178">
              <a:spcBef>
                <a:spcPct val="30000"/>
              </a:spcBef>
              <a:defRPr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3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=  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 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j++)</a:t>
            </a:r>
          </a:p>
          <a:p>
            <a:pPr marL="0" lvl="4" indent="-457178">
              <a:spcBef>
                <a:spcPct val="30000"/>
              </a:spcBef>
              <a:defRPr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++; </a:t>
            </a:r>
          </a:p>
        </p:txBody>
      </p:sp>
    </p:spTree>
    <p:extLst>
      <p:ext uri="{BB962C8B-B14F-4D97-AF65-F5344CB8AC3E}">
        <p14:creationId xmlns:p14="http://schemas.microsoft.com/office/powerpoint/2010/main" val="17880723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TW" alt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46237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TW" dirty="0">
              <a:latin typeface="Tahoma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FE0E6E-D454-48E2-B902-58508E287917}"/>
              </a:ext>
            </a:extLst>
          </p:cNvPr>
          <p:cNvSpPr txBox="1">
            <a:spLocks/>
          </p:cNvSpPr>
          <p:nvPr/>
        </p:nvSpPr>
        <p:spPr>
          <a:xfrm>
            <a:off x="-152400" y="2992147"/>
            <a:ext cx="10766947" cy="39304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78" lvl="1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96AC36-E894-4D88-83FE-A75EF4797A8C}"/>
              </a:ext>
            </a:extLst>
          </p:cNvPr>
          <p:cNvSpPr txBox="1">
            <a:spLocks/>
          </p:cNvSpPr>
          <p:nvPr/>
        </p:nvSpPr>
        <p:spPr>
          <a:xfrm>
            <a:off x="304801" y="1295400"/>
            <a:ext cx="8382000" cy="455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300" b="1" dirty="0" err="1">
                <a:solidFill>
                  <a:srgbClr val="0070C0"/>
                </a:solidFill>
              </a:rPr>
              <a:t>Bài</a:t>
            </a:r>
            <a:r>
              <a:rPr lang="en-US" sz="2300" b="1" dirty="0">
                <a:solidFill>
                  <a:srgbClr val="0070C0"/>
                </a:solidFill>
              </a:rPr>
              <a:t> 3: </a:t>
            </a:r>
            <a:r>
              <a:rPr lang="en-US" sz="2300" dirty="0" err="1"/>
              <a:t>Đánh</a:t>
            </a:r>
            <a:r>
              <a:rPr lang="en-US" sz="2300" dirty="0"/>
              <a:t> </a:t>
            </a:r>
            <a:r>
              <a:rPr lang="en-US" sz="2300" dirty="0" err="1"/>
              <a:t>giá</a:t>
            </a:r>
            <a:r>
              <a:rPr lang="en-US" sz="2300" dirty="0"/>
              <a:t> </a:t>
            </a:r>
            <a:r>
              <a:rPr lang="en-US" sz="2300" dirty="0" err="1"/>
              <a:t>độ</a:t>
            </a:r>
            <a:r>
              <a:rPr lang="en-US" sz="2300" dirty="0"/>
              <a:t> </a:t>
            </a:r>
            <a:r>
              <a:rPr lang="en-US" sz="2300" dirty="0" err="1"/>
              <a:t>phức</a:t>
            </a:r>
            <a:r>
              <a:rPr lang="en-US" sz="2300" dirty="0"/>
              <a:t> </a:t>
            </a:r>
            <a:r>
              <a:rPr lang="en-US" sz="2300" dirty="0" err="1"/>
              <a:t>tạp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đoạn</a:t>
            </a:r>
            <a:r>
              <a:rPr lang="en-US" sz="2300" dirty="0"/>
              <a:t> code </a:t>
            </a:r>
            <a:r>
              <a:rPr lang="en-US" sz="2300" dirty="0" err="1"/>
              <a:t>sau</a:t>
            </a:r>
            <a:r>
              <a:rPr lang="en-US" sz="2300" dirty="0"/>
              <a:t>: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3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3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3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3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300" b="1" dirty="0" err="1">
                <a:solidFill>
                  <a:srgbClr val="0070C0"/>
                </a:solidFill>
              </a:rPr>
              <a:t>Bài</a:t>
            </a:r>
            <a:r>
              <a:rPr lang="en-US" sz="2300" b="1" dirty="0">
                <a:solidFill>
                  <a:srgbClr val="0070C0"/>
                </a:solidFill>
              </a:rPr>
              <a:t> 4: </a:t>
            </a:r>
            <a:r>
              <a:rPr lang="en-US" sz="2300" dirty="0" err="1"/>
              <a:t>Đánh</a:t>
            </a:r>
            <a:r>
              <a:rPr lang="en-US" sz="2300" dirty="0"/>
              <a:t> </a:t>
            </a:r>
            <a:r>
              <a:rPr lang="en-US" sz="2300" dirty="0" err="1"/>
              <a:t>giá</a:t>
            </a:r>
            <a:r>
              <a:rPr lang="en-US" sz="2300" dirty="0"/>
              <a:t> </a:t>
            </a:r>
            <a:r>
              <a:rPr lang="en-US" sz="2300" dirty="0" err="1"/>
              <a:t>độ</a:t>
            </a:r>
            <a:r>
              <a:rPr lang="en-US" sz="2300" dirty="0"/>
              <a:t> </a:t>
            </a:r>
            <a:r>
              <a:rPr lang="en-US" sz="2300" dirty="0" err="1"/>
              <a:t>phức</a:t>
            </a:r>
            <a:r>
              <a:rPr lang="en-US" sz="2300" dirty="0"/>
              <a:t> </a:t>
            </a:r>
            <a:r>
              <a:rPr lang="en-US" sz="2300" dirty="0" err="1"/>
              <a:t>tạp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hàm</a:t>
            </a:r>
            <a:r>
              <a:rPr lang="en-US" sz="2300" dirty="0"/>
              <a:t> </a:t>
            </a:r>
            <a:r>
              <a:rPr lang="en-US" sz="2300" dirty="0" err="1"/>
              <a:t>tính</a:t>
            </a:r>
            <a:r>
              <a:rPr lang="en-US" sz="2300" dirty="0"/>
              <a:t> </a:t>
            </a:r>
            <a:r>
              <a:rPr lang="en-US" sz="2300" dirty="0" err="1"/>
              <a:t>giai</a:t>
            </a:r>
            <a:r>
              <a:rPr lang="en-US" sz="2300" dirty="0"/>
              <a:t> </a:t>
            </a:r>
            <a:r>
              <a:rPr lang="en-US" sz="2300" dirty="0" err="1"/>
              <a:t>thừa</a:t>
            </a:r>
            <a:r>
              <a:rPr lang="en-US" sz="2300" dirty="0"/>
              <a:t> </a:t>
            </a:r>
            <a:r>
              <a:rPr lang="en-US" sz="2300" dirty="0" err="1"/>
              <a:t>sau</a:t>
            </a:r>
            <a:r>
              <a:rPr lang="en-US" sz="2300" dirty="0"/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3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3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3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3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300" dirty="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300" dirty="0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E406063C-870D-4237-9635-2D6292EA5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8800"/>
            <a:ext cx="4880429" cy="1831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00B0F0"/>
                </a:solidFill>
                <a:ea typeface="Tahoma" panose="020B0604030504040204" pitchFamily="34" charset="0"/>
                <a:cs typeface="Arial" panose="020B0604020202020204" pitchFamily="34" charset="0"/>
              </a:rPr>
              <a:t>for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dirty="0" err="1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 = 0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; </a:t>
            </a:r>
            <a:r>
              <a:rPr lang="en-US" altLang="en-US" sz="2000" dirty="0" err="1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&lt; 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; </a:t>
            </a:r>
            <a:r>
              <a:rPr lang="en-US" altLang="en-US" sz="2000" dirty="0" err="1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++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sum1+=</a:t>
            </a:r>
            <a:r>
              <a:rPr lang="en-US" altLang="en-US" sz="2000" dirty="0" err="1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F0"/>
                </a:solidFill>
                <a:ea typeface="Tahoma" panose="020B0604030504040204" pitchFamily="34" charset="0"/>
                <a:cs typeface="Arial" panose="020B0604020202020204" pitchFamily="34" charset="0"/>
              </a:rPr>
              <a:t>;</a:t>
            </a:r>
            <a:endParaRPr lang="en-US" altLang="en-US" sz="2000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00B0F0"/>
                </a:solidFill>
                <a:ea typeface="Tahoma" panose="020B0604030504040204" pitchFamily="34" charset="0"/>
                <a:cs typeface="Arial" panose="020B0604020202020204" pitchFamily="34" charset="0"/>
              </a:rPr>
              <a:t>for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dirty="0" err="1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 = 0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; </a:t>
            </a:r>
            <a:r>
              <a:rPr lang="en-US" altLang="en-US" sz="2000" dirty="0" err="1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&lt; 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n*n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; </a:t>
            </a:r>
            <a:r>
              <a:rPr lang="en-US" altLang="en-US" sz="2000" dirty="0" err="1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++</a:t>
            </a: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ea typeface="Tahom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2000" dirty="0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sum2+=</a:t>
            </a:r>
            <a:r>
              <a:rPr lang="en-US" altLang="en-US" sz="2000" dirty="0" err="1">
                <a:solidFill>
                  <a:srgbClr val="00B05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F0"/>
                </a:solidFill>
                <a:ea typeface="Tahoma" panose="020B0604030504040204" pitchFamily="34" charset="0"/>
                <a:cs typeface="Arial" panose="020B0604020202020204" pitchFamily="34" charset="0"/>
              </a:rPr>
              <a:t>;</a:t>
            </a:r>
            <a:endParaRPr lang="en-US" altLang="en-US" sz="2000" dirty="0">
              <a:solidFill>
                <a:srgbClr val="FF0000"/>
              </a:solidFill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693867AD-C22A-42EF-95E0-6C6A5292E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372" y="4581942"/>
            <a:ext cx="488042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lvl="2" indent="-457178">
              <a:defRPr/>
            </a:pP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n)</a:t>
            </a:r>
          </a:p>
          <a:p>
            <a:pPr lvl="2" indent="-457178"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2" indent="-457178">
              <a:defRPr/>
            </a:pP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if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 indent="-457178"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return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indent="-457178"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2" indent="-457178"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08216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TW" alt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FE0E6E-D454-48E2-B902-58508E287917}"/>
              </a:ext>
            </a:extLst>
          </p:cNvPr>
          <p:cNvSpPr txBox="1">
            <a:spLocks/>
          </p:cNvSpPr>
          <p:nvPr/>
        </p:nvSpPr>
        <p:spPr>
          <a:xfrm>
            <a:off x="-152400" y="2992147"/>
            <a:ext cx="10766947" cy="39304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78" lvl="1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/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264A7F-2AB3-47D9-8B16-A039D8FEFEAD}"/>
              </a:ext>
            </a:extLst>
          </p:cNvPr>
          <p:cNvSpPr txBox="1">
            <a:spLocks/>
          </p:cNvSpPr>
          <p:nvPr/>
        </p:nvSpPr>
        <p:spPr>
          <a:xfrm>
            <a:off x="190500" y="1466193"/>
            <a:ext cx="8763000" cy="185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300" b="1" dirty="0" err="1">
                <a:solidFill>
                  <a:srgbClr val="0070C0"/>
                </a:solidFill>
              </a:rPr>
              <a:t>Bài</a:t>
            </a:r>
            <a:r>
              <a:rPr lang="en-US" sz="2300" b="1" dirty="0">
                <a:solidFill>
                  <a:srgbClr val="0070C0"/>
                </a:solidFill>
              </a:rPr>
              <a:t> 5: </a:t>
            </a:r>
            <a:r>
              <a:rPr lang="en-US" sz="2300" dirty="0" err="1"/>
              <a:t>Đánh</a:t>
            </a:r>
            <a:r>
              <a:rPr lang="en-US" sz="2300" dirty="0"/>
              <a:t> </a:t>
            </a:r>
            <a:r>
              <a:rPr lang="en-US" sz="2300" dirty="0" err="1"/>
              <a:t>giá</a:t>
            </a:r>
            <a:r>
              <a:rPr lang="en-US" sz="2300" dirty="0"/>
              <a:t> </a:t>
            </a:r>
            <a:r>
              <a:rPr lang="en-US" sz="2300" dirty="0" err="1"/>
              <a:t>độ</a:t>
            </a:r>
            <a:r>
              <a:rPr lang="en-US" sz="2300" dirty="0"/>
              <a:t> </a:t>
            </a:r>
            <a:r>
              <a:rPr lang="en-US" sz="2300" dirty="0" err="1"/>
              <a:t>phức</a:t>
            </a:r>
            <a:r>
              <a:rPr lang="en-US" sz="2300" dirty="0"/>
              <a:t> </a:t>
            </a:r>
            <a:r>
              <a:rPr lang="en-US" sz="2300" dirty="0" err="1"/>
              <a:t>tạp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hàm</a:t>
            </a:r>
            <a:r>
              <a:rPr lang="en-US" sz="2300" dirty="0"/>
              <a:t> </a:t>
            </a:r>
            <a:r>
              <a:rPr lang="en-US" sz="2300" dirty="0" err="1"/>
              <a:t>tính</a:t>
            </a:r>
            <a:r>
              <a:rPr lang="en-US" sz="2300" dirty="0"/>
              <a:t> </a:t>
            </a:r>
            <a:r>
              <a:rPr lang="en-US" sz="2300" dirty="0" err="1"/>
              <a:t>dãy</a:t>
            </a:r>
            <a:r>
              <a:rPr lang="en-US" sz="2300" dirty="0"/>
              <a:t> FIBONACCI </a:t>
            </a:r>
            <a:r>
              <a:rPr lang="en-US" sz="2300" dirty="0" err="1"/>
              <a:t>sau</a:t>
            </a:r>
            <a:r>
              <a:rPr lang="en-US" sz="2300" dirty="0"/>
              <a:t>:</a:t>
            </a:r>
            <a:endParaRPr lang="en-US" sz="2400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9865114D-E7A0-4A04-A040-D47D665C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14151"/>
            <a:ext cx="5672655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lvl="2" indent="-457178">
              <a:defRPr/>
            </a:pPr>
            <a:r>
              <a:rPr lang="en-US" sz="2800" dirty="0">
                <a:solidFill>
                  <a:srgbClr val="00B0F0"/>
                </a:solidFill>
                <a:latin typeface="+mj-lt"/>
              </a:rPr>
              <a:t>int 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Fibo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int</a:t>
            </a:r>
            <a:r>
              <a:rPr lang="en-US" sz="2800" dirty="0">
                <a:latin typeface="+mj-lt"/>
              </a:rPr>
              <a:t> n)</a:t>
            </a:r>
          </a:p>
          <a:p>
            <a:pPr lvl="2" indent="-457178">
              <a:defRPr/>
            </a:pPr>
            <a:r>
              <a:rPr lang="en-US" sz="2800" dirty="0">
                <a:latin typeface="+mj-lt"/>
              </a:rPr>
              <a:t>{</a:t>
            </a:r>
          </a:p>
          <a:p>
            <a:pPr lvl="2" indent="-457178">
              <a:defRPr/>
            </a:pPr>
            <a:r>
              <a:rPr lang="en-US" sz="2800" dirty="0">
                <a:solidFill>
                  <a:srgbClr val="00B0F0"/>
                </a:solidFill>
                <a:latin typeface="+mj-lt"/>
              </a:rPr>
              <a:t>      if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</a:t>
            </a:r>
            <a:r>
              <a:rPr lang="en-US" sz="2800" dirty="0">
                <a:latin typeface="+mj-lt"/>
              </a:rPr>
              <a:t> &lt;=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>
                <a:latin typeface="+mj-lt"/>
              </a:rPr>
              <a:t>)</a:t>
            </a:r>
          </a:p>
          <a:p>
            <a:pPr lvl="2" indent="-457178">
              <a:defRPr/>
            </a:pPr>
            <a:r>
              <a:rPr lang="en-US" sz="2800" dirty="0">
                <a:latin typeface="+mj-lt"/>
              </a:rPr>
              <a:t>           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</a:t>
            </a:r>
            <a:r>
              <a:rPr lang="en-US" sz="2800" dirty="0">
                <a:latin typeface="+mj-lt"/>
              </a:rPr>
              <a:t>;</a:t>
            </a:r>
          </a:p>
          <a:p>
            <a:pPr lvl="2" indent="-457178">
              <a:defRPr/>
            </a:pPr>
            <a:r>
              <a:rPr lang="en-US" sz="2800" dirty="0">
                <a:latin typeface="+mj-lt"/>
              </a:rPr>
              <a:t>     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return</a:t>
            </a:r>
            <a:r>
              <a:rPr lang="en-US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Fibo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n-1</a:t>
            </a:r>
            <a:r>
              <a:rPr lang="en-US" sz="2800" dirty="0">
                <a:latin typeface="+mj-lt"/>
              </a:rPr>
              <a:t>) + </a:t>
            </a:r>
            <a:r>
              <a:rPr lang="en-US" sz="2800" dirty="0" err="1">
                <a:solidFill>
                  <a:srgbClr val="C00000"/>
                </a:solidFill>
                <a:latin typeface="+mj-lt"/>
              </a:rPr>
              <a:t>Fibo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n-2</a:t>
            </a:r>
            <a:r>
              <a:rPr lang="en-US" sz="2800" dirty="0">
                <a:latin typeface="+mj-lt"/>
              </a:rPr>
              <a:t>);</a:t>
            </a:r>
          </a:p>
          <a:p>
            <a:pPr lvl="2" indent="-457178">
              <a:defRPr/>
            </a:pPr>
            <a:r>
              <a:rPr lang="en-US" sz="2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8317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err="1">
                <a:solidFill>
                  <a:srgbClr val="7030A0"/>
                </a:solidFill>
              </a:rPr>
              <a:t>Hướng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dẫn</a:t>
            </a:r>
            <a:endParaRPr lang="zh-TW" altLang="en-US" sz="40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 LMS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WORD;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tên,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itchFamily="18" charset="2"/>
              <a:buChar char="Þ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3.</a:t>
            </a:r>
          </a:p>
          <a:p>
            <a:pPr>
              <a:buFont typeface="Symbol" pitchFamily="18" charset="2"/>
              <a:buChar char="Þ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LMS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15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0" y="533400"/>
            <a:ext cx="472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>
                <a:solidFill>
                  <a:srgbClr val="7030A0"/>
                </a:solidFill>
              </a:rPr>
              <a:t>Tài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liệu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tham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khảo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599"/>
            <a:ext cx="83058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sz="25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500" i="1" dirty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2010, ĐH KHTN TP.HCM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H.Cormen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, Charles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E.Leiserson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, Ronald L.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Rivest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Cliffrod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Stein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(Chapter 10) Introduction to Algorithms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Third Edition, 2009.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Adam Drozdek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, (Chapter 3) Data Structures and Algorithms in C++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Fourth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Edtion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CENGAGE Learning, 2013.</a:t>
            </a:r>
            <a:endParaRPr lang="en-GB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28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5334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3600" dirty="0" err="1">
                <a:solidFill>
                  <a:srgbClr val="7030A0"/>
                </a:solidFill>
              </a:rPr>
              <a:t>Phụ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lục</a:t>
            </a:r>
            <a:r>
              <a:rPr lang="en-US" altLang="zh-TW" sz="3600" dirty="0">
                <a:solidFill>
                  <a:srgbClr val="7030A0"/>
                </a:solidFill>
              </a:rPr>
              <a:t> – </a:t>
            </a:r>
            <a:r>
              <a:rPr lang="en-US" altLang="zh-TW" sz="3600" dirty="0" err="1">
                <a:solidFill>
                  <a:srgbClr val="7030A0"/>
                </a:solidFill>
              </a:rPr>
              <a:t>Thuật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ngữ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tiếng</a:t>
            </a:r>
            <a:r>
              <a:rPr lang="en-US" altLang="zh-TW" sz="3600" dirty="0">
                <a:solidFill>
                  <a:srgbClr val="7030A0"/>
                </a:solidFill>
              </a:rPr>
              <a:t> Anh</a:t>
            </a:r>
            <a:endParaRPr lang="en-US" sz="3600" dirty="0">
              <a:solidFill>
                <a:srgbClr val="7030A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A14777-34D2-494A-BE94-A592F8B85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52473"/>
              </p:ext>
            </p:extLst>
          </p:nvPr>
        </p:nvGraphicFramePr>
        <p:xfrm>
          <a:off x="266700" y="2057400"/>
          <a:ext cx="8610600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987345085"/>
                    </a:ext>
                  </a:extLst>
                </a:gridCol>
                <a:gridCol w="2511425">
                  <a:extLst>
                    <a:ext uri="{9D8B030D-6E8A-4147-A177-3AD203B41FA5}">
                      <a16:colId xmlns:a16="http://schemas.microsoft.com/office/drawing/2014/main" val="184491368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38129327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579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Tiếng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Âm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Tiếng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6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‘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deɪtə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36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‘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strʌktʃə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(r) /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trúc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2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‘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ælɡərɪðəm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656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kəm’pleksəti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phức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tạp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2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0496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E00CBC-CF2C-4CF2-A447-C00306A29D9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Desktop\HaoLee\Study\ME09\KTNN\TTrinh\thank-you-clothesline-752x4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4" y="677043"/>
            <a:ext cx="7239002" cy="404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D66E4D75-4637-4D00-9843-C85FD066C9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749" y="4284443"/>
            <a:ext cx="1226491" cy="882489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AF81C7-C21B-4BB4-AB37-F5A77903805B}"/>
              </a:ext>
            </a:extLst>
          </p:cNvPr>
          <p:cNvSpPr/>
          <p:nvPr/>
        </p:nvSpPr>
        <p:spPr>
          <a:xfrm>
            <a:off x="1828800" y="5367721"/>
            <a:ext cx="5721415" cy="84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TP.HCM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69CEEF-254A-46B0-A7A6-6CD00F278D33}"/>
              </a:ext>
            </a:extLst>
          </p:cNvPr>
          <p:cNvSpPr txBox="1">
            <a:spLocks/>
          </p:cNvSpPr>
          <p:nvPr/>
        </p:nvSpPr>
        <p:spPr>
          <a:xfrm>
            <a:off x="1849821" y="595692"/>
            <a:ext cx="5867394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THÚC CH</a:t>
            </a:r>
            <a:r>
              <a:rPr lang="vi-VN" altLang="zh-TW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1</a:t>
            </a:r>
            <a:endParaRPr lang="zh-TW" altLang="en-US" sz="36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2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7B31F2-894E-436F-93C0-6492BB468B52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– CẤU TRÚC DỮ LIỆU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7EE0DD-6E40-478E-B82A-E0F675DE0A53}"/>
              </a:ext>
            </a:extLst>
          </p:cNvPr>
          <p:cNvSpPr txBox="1">
            <a:spLocks/>
          </p:cNvSpPr>
          <p:nvPr/>
        </p:nvSpPr>
        <p:spPr>
          <a:xfrm>
            <a:off x="481818" y="1661210"/>
            <a:ext cx="8077200" cy="8652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1.1: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cơ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328943-8F1D-49DF-9E28-B881493925E3}"/>
              </a:ext>
            </a:extLst>
          </p:cNvPr>
          <p:cNvSpPr txBox="1">
            <a:spLocks/>
          </p:cNvSpPr>
          <p:nvPr/>
        </p:nvSpPr>
        <p:spPr>
          <a:xfrm>
            <a:off x="304800" y="2466304"/>
            <a:ext cx="8077200" cy="817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mã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sv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họ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giới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ngày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sinh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địa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/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A90F4C-487E-4F85-AC10-305B67BBAC1C}"/>
              </a:ext>
            </a:extLst>
          </p:cNvPr>
          <p:cNvSpPr txBox="1">
            <a:spLocks/>
          </p:cNvSpPr>
          <p:nvPr/>
        </p:nvSpPr>
        <p:spPr>
          <a:xfrm>
            <a:off x="586853" y="3283635"/>
            <a:ext cx="8176148" cy="2964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u="sng" dirty="0" err="1"/>
              <a:t>Trong</a:t>
            </a:r>
            <a:r>
              <a:rPr lang="en-US" b="1" u="sng" dirty="0"/>
              <a:t> </a:t>
            </a:r>
            <a:r>
              <a:rPr lang="en-US" b="1" u="sng" dirty="0" err="1"/>
              <a:t>đó</a:t>
            </a:r>
            <a:r>
              <a:rPr lang="en-US" b="1" u="sng" dirty="0"/>
              <a:t>: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tên,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 err="1"/>
              <a:t>kiểu</a:t>
            </a:r>
            <a:r>
              <a:rPr lang="en-US" b="1" dirty="0"/>
              <a:t> Date</a:t>
            </a:r>
            <a:r>
              <a:rPr lang="en-US" dirty="0"/>
              <a:t> (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456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7B31F2-894E-436F-93C0-6492BB468B52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– CẤU TRÚC DỮ LIỆU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7EE0DD-6E40-478E-B82A-E0F675DE0A53}"/>
              </a:ext>
            </a:extLst>
          </p:cNvPr>
          <p:cNvSpPr txBox="1">
            <a:spLocks/>
          </p:cNvSpPr>
          <p:nvPr/>
        </p:nvSpPr>
        <p:spPr>
          <a:xfrm>
            <a:off x="481818" y="1661210"/>
            <a:ext cx="8077200" cy="8652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1.1: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cơ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328943-8F1D-49DF-9E28-B881493925E3}"/>
              </a:ext>
            </a:extLst>
          </p:cNvPr>
          <p:cNvSpPr txBox="1">
            <a:spLocks/>
          </p:cNvSpPr>
          <p:nvPr/>
        </p:nvSpPr>
        <p:spPr>
          <a:xfrm>
            <a:off x="304800" y="2466304"/>
            <a:ext cx="8077200" cy="817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mã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sv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họ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giới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ngày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sinh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địa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/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A90F4C-487E-4F85-AC10-305B67BBAC1C}"/>
              </a:ext>
            </a:extLst>
          </p:cNvPr>
          <p:cNvSpPr txBox="1">
            <a:spLocks/>
          </p:cNvSpPr>
          <p:nvPr/>
        </p:nvSpPr>
        <p:spPr>
          <a:xfrm>
            <a:off x="586853" y="3283635"/>
            <a:ext cx="8176148" cy="2964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u="sng" dirty="0" err="1"/>
              <a:t>Trong</a:t>
            </a:r>
            <a:r>
              <a:rPr lang="en-US" b="1" u="sng" dirty="0"/>
              <a:t> </a:t>
            </a:r>
            <a:r>
              <a:rPr lang="en-US" b="1" u="sng" dirty="0" err="1"/>
              <a:t>đó</a:t>
            </a:r>
            <a:r>
              <a:rPr lang="en-US" b="1" u="sng" dirty="0"/>
              <a:t>: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tên,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 err="1"/>
              <a:t>kiểu</a:t>
            </a:r>
            <a:r>
              <a:rPr lang="en-US" b="1" dirty="0"/>
              <a:t> Date</a:t>
            </a:r>
            <a:r>
              <a:rPr lang="en-US" dirty="0"/>
              <a:t> (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7004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7B31F2-894E-436F-93C0-6492BB468B52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– CẤU TRÚC DỮ LIỆU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7EE0DD-6E40-478E-B82A-E0F675DE0A53}"/>
              </a:ext>
            </a:extLst>
          </p:cNvPr>
          <p:cNvSpPr txBox="1">
            <a:spLocks/>
          </p:cNvSpPr>
          <p:nvPr/>
        </p:nvSpPr>
        <p:spPr>
          <a:xfrm>
            <a:off x="481818" y="1661210"/>
            <a:ext cx="8077200" cy="8652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1.2: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cơ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328943-8F1D-49DF-9E28-B881493925E3}"/>
              </a:ext>
            </a:extLst>
          </p:cNvPr>
          <p:cNvSpPr txBox="1">
            <a:spLocks/>
          </p:cNvSpPr>
          <p:nvPr/>
        </p:nvSpPr>
        <p:spPr>
          <a:xfrm>
            <a:off x="990600" y="2273751"/>
            <a:ext cx="6248400" cy="50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Mã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lớp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Tên </a:t>
            </a:r>
            <a:r>
              <a:rPr lang="en-US" sz="2400" dirty="0" err="1">
                <a:solidFill>
                  <a:srgbClr val="FF0000"/>
                </a:solidFill>
              </a:rPr>
              <a:t>lớp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0000"/>
                </a:solidFill>
              </a:rPr>
              <a:t>tập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sinh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viên</a:t>
            </a:r>
            <a:r>
              <a:rPr lang="en-US" sz="2400" dirty="0"/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A90F4C-487E-4F85-AC10-305B67BBAC1C}"/>
              </a:ext>
            </a:extLst>
          </p:cNvPr>
          <p:cNvSpPr txBox="1">
            <a:spLocks/>
          </p:cNvSpPr>
          <p:nvPr/>
        </p:nvSpPr>
        <p:spPr>
          <a:xfrm>
            <a:off x="586853" y="3283635"/>
            <a:ext cx="8176148" cy="2964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u="sng" dirty="0" err="1"/>
              <a:t>Trong</a:t>
            </a:r>
            <a:r>
              <a:rPr lang="en-US" b="1" u="sng" dirty="0"/>
              <a:t> </a:t>
            </a:r>
            <a:r>
              <a:rPr lang="en-US" b="1" u="sng" dirty="0" err="1"/>
              <a:t>đó</a:t>
            </a:r>
            <a:r>
              <a:rPr lang="en-US" b="1" u="sng" dirty="0"/>
              <a:t>: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tên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79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5010</Words>
  <Application>Microsoft Office PowerPoint</Application>
  <PresentationFormat>On-screen Show (4:3)</PresentationFormat>
  <Paragraphs>639</Paragraphs>
  <Slides>68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Cambria Math</vt:lpstr>
      <vt:lpstr>Symbol</vt:lpstr>
      <vt:lpstr>Tahoma</vt:lpstr>
      <vt:lpstr>Wingdings</vt:lpstr>
      <vt:lpstr>Office Theme</vt:lpstr>
      <vt:lpstr>Chương 1 CẤU TRÚC DỮ LIỆU  VÀ GIẢI THUẬT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occbuu@gmail.com</cp:lastModifiedBy>
  <cp:revision>518</cp:revision>
  <dcterms:created xsi:type="dcterms:W3CDTF">2014-08-27T05:04:38Z</dcterms:created>
  <dcterms:modified xsi:type="dcterms:W3CDTF">2019-06-14T07:19:45Z</dcterms:modified>
</cp:coreProperties>
</file>