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modernComment_101_7A4ED9A6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7" r:id="rId2"/>
  </p:sldIdLst>
  <p:sldSz cx="30267275" cy="42794238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68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833508" algn="l" rtl="0" fontAlgn="base">
      <a:spcBef>
        <a:spcPct val="0"/>
      </a:spcBef>
      <a:spcAft>
        <a:spcPct val="0"/>
      </a:spcAft>
      <a:defRPr sz="2568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1667015" algn="l" rtl="0" fontAlgn="base">
      <a:spcBef>
        <a:spcPct val="0"/>
      </a:spcBef>
      <a:spcAft>
        <a:spcPct val="0"/>
      </a:spcAft>
      <a:defRPr sz="2568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2500523" algn="l" rtl="0" fontAlgn="base">
      <a:spcBef>
        <a:spcPct val="0"/>
      </a:spcBef>
      <a:spcAft>
        <a:spcPct val="0"/>
      </a:spcAft>
      <a:defRPr sz="2568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3334030" algn="l" rtl="0" fontAlgn="base">
      <a:spcBef>
        <a:spcPct val="0"/>
      </a:spcBef>
      <a:spcAft>
        <a:spcPct val="0"/>
      </a:spcAft>
      <a:defRPr sz="2568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4167538" algn="l" defTabSz="1667015" rtl="0" eaLnBrk="1" latinLnBrk="0" hangingPunct="1">
      <a:defRPr sz="2568"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5001045" algn="l" defTabSz="1667015" rtl="0" eaLnBrk="1" latinLnBrk="0" hangingPunct="1">
      <a:defRPr sz="2568"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5834553" algn="l" defTabSz="1667015" rtl="0" eaLnBrk="1" latinLnBrk="0" hangingPunct="1">
      <a:defRPr sz="2568"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6668060" algn="l" defTabSz="1667015" rtl="0" eaLnBrk="1" latinLnBrk="0" hangingPunct="1">
      <a:defRPr sz="2568"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44" userDrawn="1">
          <p15:clr>
            <a:srgbClr val="A4A3A4"/>
          </p15:clr>
        </p15:guide>
        <p15:guide id="2" pos="1620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 userDrawn="1">
          <p15:clr>
            <a:srgbClr val="A4A3A4"/>
          </p15:clr>
        </p15:guide>
        <p15:guide id="2" pos="2207" userDrawn="1">
          <p15:clr>
            <a:srgbClr val="A4A3A4"/>
          </p15:clr>
        </p15:guide>
      </p15:notes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5FB353FE-E44F-A60C-9602-BB50A8BD0B02}" name="Emily Ida Popper Morgan" initials="EM" userId="S::eimorgan@ucdavis.edu::1b80f198-64e6-48f1-ab37-d93dc48c6204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AA00"/>
    <a:srgbClr val="004987"/>
    <a:srgbClr val="4E8F00"/>
    <a:srgbClr val="D8A600"/>
    <a:srgbClr val="0A2D56"/>
    <a:srgbClr val="5E8628"/>
    <a:srgbClr val="002855"/>
    <a:srgbClr val="00447C"/>
    <a:srgbClr val="A5B3C9"/>
    <a:srgbClr val="DAB9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0" autoAdjust="0"/>
    <p:restoredTop sz="85078" autoAdjust="0"/>
  </p:normalViewPr>
  <p:slideViewPr>
    <p:cSldViewPr>
      <p:cViewPr>
        <p:scale>
          <a:sx n="25" d="100"/>
          <a:sy n="25" d="100"/>
        </p:scale>
        <p:origin x="1872" y="-2298"/>
      </p:cViewPr>
      <p:guideLst>
        <p:guide orient="horz" pos="3744"/>
        <p:guide pos="1620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3" d="100"/>
        <a:sy n="33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>
      <p:cViewPr varScale="1">
        <p:scale>
          <a:sx n="37" d="100"/>
          <a:sy n="37" d="100"/>
        </p:scale>
        <p:origin x="-1488" y="-84"/>
      </p:cViewPr>
      <p:guideLst>
        <p:guide orient="horz" pos="2929"/>
        <p:guide pos="220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Relationship Id="rId9" Type="http://schemas.microsoft.com/office/2018/10/relationships/authors" Target="authors.xml"/></Relationships>
</file>

<file path=ppt/comments/modernComment_101_7A4ED9A6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26D03957-2498-7740-94B6-ECA8A89608F6}" authorId="{5FB353FE-E44F-A60C-9602-BB50A8BD0B02}" status="resolved" created="2025-06-26T20:11:14.949" complete="100000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2051987878" sldId="257"/>
      <ac:spMk id="5" creationId="{B2FFA3C2-93EB-4594-6457-ADC319B4583B}"/>
      <ac:txMk cp="0">
        <ac:context len="169" hash="3893235541"/>
      </ac:txMk>
    </ac:txMkLst>
    <p188:pos x="6540686" y="698901"/>
    <p188:txBody>
      <a:bodyPr/>
      <a:lstStyle/>
      <a:p>
        <a:r>
          <a:rPr lang="en-US"/>
          <a:t>You can cut this bc it’s redundant</a:t>
        </a:r>
      </a:p>
    </p188:txBody>
  </p188:cm>
  <p188:cm id="{1323CAEA-660F-3E4C-A02C-A62F57DEE0F9}" authorId="{5FB353FE-E44F-A60C-9602-BB50A8BD0B02}" status="resolved" created="2025-06-26T20:16:07.135" complete="100000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2051987878" sldId="257"/>
      <ac:spMk id="14" creationId="{A429790F-36D7-1AE4-5899-9F07B237C6B4}"/>
      <ac:txMk cp="84" len="1">
        <ac:context len="171" hash="1129128224"/>
      </ac:txMk>
    </ac:txMkLst>
    <p188:pos x="6570810" y="3112940"/>
    <p188:txBody>
      <a:bodyPr/>
      <a:lstStyle/>
      <a:p>
        <a:r>
          <a:rPr lang="en-US"/>
          <a:t>You could preview the results here, since we have them</a:t>
        </a:r>
      </a:p>
    </p188:txBody>
  </p188:cm>
  <p188:cm id="{02118CC3-3B99-404F-991E-1C143C33A58A}" authorId="{5FB353FE-E44F-A60C-9602-BB50A8BD0B02}" created="2025-06-26T20:17:19.729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2051987878" sldId="257"/>
      <ac:spMk id="39" creationId="{E983AA4F-A5B2-4D7F-8C0A-3BDB3B7D2ABA}"/>
    </ac:deMkLst>
    <p188:txBody>
      <a:bodyPr/>
      <a:lstStyle/>
      <a:p>
        <a:r>
          <a:rPr lang="en-US"/>
          <a:t>Need to mention that these range from low to high frequency (for humans), give a low/high frequency example</a:t>
        </a:r>
      </a:p>
    </p188:txBody>
  </p188:cm>
</p188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50822" cy="465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3961" tIns="16980" rIns="33961" bIns="16980" numCol="1" anchor="t" anchorCtr="0" compatLnSpc="1">
            <a:prstTxWarp prst="textNoShape">
              <a:avLst/>
            </a:prstTxWarp>
          </a:bodyPr>
          <a:lstStyle>
            <a:lvl1pPr defTabSz="340155" eaLnBrk="0" hangingPunct="0">
              <a:defRPr sz="4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9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9578" y="1"/>
            <a:ext cx="3050822" cy="465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3961" tIns="16980" rIns="33961" bIns="16980" numCol="1" anchor="t" anchorCtr="0" compatLnSpc="1">
            <a:prstTxWarp prst="textNoShape">
              <a:avLst/>
            </a:prstTxWarp>
          </a:bodyPr>
          <a:lstStyle>
            <a:lvl1pPr algn="r" defTabSz="340155" eaLnBrk="0" hangingPunct="0">
              <a:defRPr sz="4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0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179"/>
            <a:ext cx="3050822" cy="465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3961" tIns="16980" rIns="33961" bIns="16980" numCol="1" anchor="b" anchorCtr="0" compatLnSpc="1">
            <a:prstTxWarp prst="textNoShape">
              <a:avLst/>
            </a:prstTxWarp>
          </a:bodyPr>
          <a:lstStyle>
            <a:lvl1pPr defTabSz="340155" eaLnBrk="0" hangingPunct="0">
              <a:defRPr sz="4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1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9578" y="8831179"/>
            <a:ext cx="3050822" cy="465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3961" tIns="16980" rIns="33961" bIns="16980" numCol="1" anchor="b" anchorCtr="0" compatLnSpc="1">
            <a:prstTxWarp prst="textNoShape">
              <a:avLst/>
            </a:prstTxWarp>
          </a:bodyPr>
          <a:lstStyle>
            <a:lvl1pPr algn="r" defTabSz="340155" eaLnBrk="0" hangingPunct="0">
              <a:defRPr sz="400">
                <a:latin typeface="Times New Roman" charset="0"/>
              </a:defRPr>
            </a:lvl1pPr>
          </a:lstStyle>
          <a:p>
            <a:pPr>
              <a:defRPr/>
            </a:pPr>
            <a:fld id="{BA9F1319-FE31-4630-9C01-6640AAE366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7053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21612" cy="460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2332" tIns="66165" rIns="132332" bIns="66165" numCol="1" anchor="t" anchorCtr="0" compatLnSpc="1">
            <a:prstTxWarp prst="textNoShape">
              <a:avLst/>
            </a:prstTxWarp>
          </a:bodyPr>
          <a:lstStyle>
            <a:lvl1pPr defTabSz="1323540" eaLnBrk="0" hangingPunct="0">
              <a:defRPr sz="17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7429" y="0"/>
            <a:ext cx="3021612" cy="460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2332" tIns="66165" rIns="132332" bIns="66165" numCol="1" anchor="t" anchorCtr="0" compatLnSpc="1">
            <a:prstTxWarp prst="textNoShape">
              <a:avLst/>
            </a:prstTxWarp>
          </a:bodyPr>
          <a:lstStyle>
            <a:lvl1pPr algn="r" defTabSz="1323540" eaLnBrk="0" hangingPunct="0">
              <a:defRPr sz="17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252663" y="692150"/>
            <a:ext cx="2492375" cy="35242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54194" y="4446871"/>
            <a:ext cx="5090654" cy="4140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2332" tIns="66165" rIns="132332" bIns="6616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16741"/>
            <a:ext cx="3021612" cy="460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2332" tIns="66165" rIns="132332" bIns="66165" numCol="1" anchor="b" anchorCtr="0" compatLnSpc="1">
            <a:prstTxWarp prst="textNoShape">
              <a:avLst/>
            </a:prstTxWarp>
          </a:bodyPr>
          <a:lstStyle>
            <a:lvl1pPr defTabSz="1323540" eaLnBrk="0" hangingPunct="0">
              <a:defRPr sz="17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7429" y="8816741"/>
            <a:ext cx="3021612" cy="460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2332" tIns="66165" rIns="132332" bIns="66165" numCol="1" anchor="b" anchorCtr="0" compatLnSpc="1">
            <a:prstTxWarp prst="textNoShape">
              <a:avLst/>
            </a:prstTxWarp>
          </a:bodyPr>
          <a:lstStyle>
            <a:lvl1pPr algn="r" defTabSz="1323540" eaLnBrk="0" hangingPunct="0">
              <a:defRPr sz="1700">
                <a:latin typeface="Times New Roman" charset="0"/>
              </a:defRPr>
            </a:lvl1pPr>
          </a:lstStyle>
          <a:p>
            <a:pPr>
              <a:defRPr/>
            </a:pPr>
            <a:fld id="{B6C75113-938F-4722-B133-D003F6C9A7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2408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2188" kern="1200">
        <a:solidFill>
          <a:schemeClr val="tx1"/>
        </a:solidFill>
        <a:latin typeface="Times New Roman" charset="0"/>
        <a:ea typeface="+mn-ea"/>
        <a:cs typeface="+mn-cs"/>
      </a:defRPr>
    </a:lvl1pPr>
    <a:lvl2pPr marL="833508" algn="l" rtl="0" eaLnBrk="0" fontAlgn="base" hangingPunct="0">
      <a:spcBef>
        <a:spcPct val="30000"/>
      </a:spcBef>
      <a:spcAft>
        <a:spcPct val="0"/>
      </a:spcAft>
      <a:defRPr sz="2188" kern="1200">
        <a:solidFill>
          <a:schemeClr val="tx1"/>
        </a:solidFill>
        <a:latin typeface="Times New Roman" charset="0"/>
        <a:ea typeface="ＭＳ Ｐゴシック" charset="-128"/>
        <a:cs typeface="ＭＳ Ｐゴシック"/>
      </a:defRPr>
    </a:lvl2pPr>
    <a:lvl3pPr marL="1667015" algn="l" rtl="0" eaLnBrk="0" fontAlgn="base" hangingPunct="0">
      <a:spcBef>
        <a:spcPct val="30000"/>
      </a:spcBef>
      <a:spcAft>
        <a:spcPct val="0"/>
      </a:spcAft>
      <a:defRPr sz="2188" kern="1200">
        <a:solidFill>
          <a:schemeClr val="tx1"/>
        </a:solidFill>
        <a:latin typeface="Times New Roman" charset="0"/>
        <a:ea typeface="ＭＳ Ｐゴシック" charset="-128"/>
        <a:cs typeface="ＭＳ Ｐゴシック"/>
      </a:defRPr>
    </a:lvl3pPr>
    <a:lvl4pPr marL="2500523" algn="l" rtl="0" eaLnBrk="0" fontAlgn="base" hangingPunct="0">
      <a:spcBef>
        <a:spcPct val="30000"/>
      </a:spcBef>
      <a:spcAft>
        <a:spcPct val="0"/>
      </a:spcAft>
      <a:defRPr sz="2188" kern="1200">
        <a:solidFill>
          <a:schemeClr val="tx1"/>
        </a:solidFill>
        <a:latin typeface="Times New Roman" charset="0"/>
        <a:ea typeface="ＭＳ Ｐゴシック" charset="-128"/>
        <a:cs typeface="ＭＳ Ｐゴシック"/>
      </a:defRPr>
    </a:lvl4pPr>
    <a:lvl5pPr marL="3334030" algn="l" rtl="0" eaLnBrk="0" fontAlgn="base" hangingPunct="0">
      <a:spcBef>
        <a:spcPct val="30000"/>
      </a:spcBef>
      <a:spcAft>
        <a:spcPct val="0"/>
      </a:spcAft>
      <a:defRPr sz="2188" kern="1200">
        <a:solidFill>
          <a:schemeClr val="tx1"/>
        </a:solidFill>
        <a:latin typeface="Times New Roman" charset="0"/>
        <a:ea typeface="ＭＳ Ｐゴシック" charset="-128"/>
        <a:cs typeface="ＭＳ Ｐゴシック"/>
      </a:defRPr>
    </a:lvl5pPr>
    <a:lvl6pPr marL="4167538" algn="l" defTabSz="833508" rtl="0" eaLnBrk="1" latinLnBrk="0" hangingPunct="1">
      <a:defRPr sz="2188" kern="1200">
        <a:solidFill>
          <a:schemeClr val="tx1"/>
        </a:solidFill>
        <a:latin typeface="+mn-lt"/>
        <a:ea typeface="+mn-ea"/>
        <a:cs typeface="+mn-cs"/>
      </a:defRPr>
    </a:lvl6pPr>
    <a:lvl7pPr marL="5001045" algn="l" defTabSz="833508" rtl="0" eaLnBrk="1" latinLnBrk="0" hangingPunct="1">
      <a:defRPr sz="2188" kern="1200">
        <a:solidFill>
          <a:schemeClr val="tx1"/>
        </a:solidFill>
        <a:latin typeface="+mn-lt"/>
        <a:ea typeface="+mn-ea"/>
        <a:cs typeface="+mn-cs"/>
      </a:defRPr>
    </a:lvl7pPr>
    <a:lvl8pPr marL="5834553" algn="l" defTabSz="833508" rtl="0" eaLnBrk="1" latinLnBrk="0" hangingPunct="1">
      <a:defRPr sz="2188" kern="1200">
        <a:solidFill>
          <a:schemeClr val="tx1"/>
        </a:solidFill>
        <a:latin typeface="+mn-lt"/>
        <a:ea typeface="+mn-ea"/>
        <a:cs typeface="+mn-cs"/>
      </a:defRPr>
    </a:lvl8pPr>
    <a:lvl9pPr marL="6668060" algn="l" defTabSz="833508" rtl="0" eaLnBrk="1" latinLnBrk="0" hangingPunct="1">
      <a:defRPr sz="218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52663" y="692150"/>
            <a:ext cx="2492375" cy="35242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6C75113-938F-4722-B133-D003F6C9A7F0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9481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29"/>
          <p:cNvCxnSpPr>
            <a:cxnSpLocks noChangeShapeType="1"/>
          </p:cNvCxnSpPr>
          <p:nvPr userDrawn="1"/>
        </p:nvCxnSpPr>
        <p:spPr bwMode="auto">
          <a:xfrm>
            <a:off x="7568571" y="10575118"/>
            <a:ext cx="0" cy="31426637"/>
          </a:xfrm>
          <a:prstGeom prst="line">
            <a:avLst/>
          </a:prstGeom>
          <a:noFill/>
          <a:ln w="82550" algn="ctr">
            <a:solidFill>
              <a:srgbClr val="004987"/>
            </a:solidFill>
            <a:round/>
            <a:headEnd/>
            <a:tailEnd/>
          </a:ln>
        </p:spPr>
      </p:cxnSp>
      <p:sp>
        <p:nvSpPr>
          <p:cNvPr id="4" name="Rectangle 3"/>
          <p:cNvSpPr/>
          <p:nvPr userDrawn="1"/>
        </p:nvSpPr>
        <p:spPr bwMode="auto">
          <a:xfrm>
            <a:off x="0" y="3962430"/>
            <a:ext cx="30267275" cy="5547401"/>
          </a:xfrm>
          <a:prstGeom prst="rect">
            <a:avLst/>
          </a:prstGeom>
          <a:solidFill>
            <a:srgbClr val="00498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51514" tIns="75758" rIns="151514" bIns="7575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202704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828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Proxima Nova Regular" panose="02000506030000020004" pitchFamily="2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97EC41C-9AE5-674A-87F3-4190FB0C7690}"/>
              </a:ext>
            </a:extLst>
          </p:cNvPr>
          <p:cNvSpPr/>
          <p:nvPr userDrawn="1"/>
        </p:nvSpPr>
        <p:spPr bwMode="auto">
          <a:xfrm>
            <a:off x="0" y="3070883"/>
            <a:ext cx="30267275" cy="891547"/>
          </a:xfrm>
          <a:prstGeom prst="rect">
            <a:avLst/>
          </a:prstGeom>
          <a:solidFill>
            <a:srgbClr val="DCAA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51514" tIns="75758" rIns="151514" bIns="7575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202704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828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Proxima Nova Regular" panose="02000506030000020004" pitchFamily="2" charset="0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232F2CF7-3E18-E942-98ED-5170DF6243D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40051" y="563418"/>
            <a:ext cx="5990398" cy="2287635"/>
          </a:xfrm>
          <a:prstGeom prst="rect">
            <a:avLst/>
          </a:prstGeom>
        </p:spPr>
      </p:pic>
      <p:cxnSp>
        <p:nvCxnSpPr>
          <p:cNvPr id="9" name="Straight Connector 29">
            <a:extLst>
              <a:ext uri="{FF2B5EF4-FFF2-40B4-BE49-F238E27FC236}">
                <a16:creationId xmlns:a16="http://schemas.microsoft.com/office/drawing/2014/main" id="{7A538AB7-3217-C248-8892-F3626FEEC001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22700456" y="10575118"/>
            <a:ext cx="0" cy="31426637"/>
          </a:xfrm>
          <a:prstGeom prst="line">
            <a:avLst/>
          </a:prstGeom>
          <a:noFill/>
          <a:ln w="82550" algn="ctr">
            <a:solidFill>
              <a:srgbClr val="004987"/>
            </a:solidFill>
            <a:round/>
            <a:headEnd/>
            <a:tailEnd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29"/>
          <p:cNvCxnSpPr>
            <a:cxnSpLocks noChangeShapeType="1"/>
          </p:cNvCxnSpPr>
          <p:nvPr userDrawn="1"/>
        </p:nvCxnSpPr>
        <p:spPr bwMode="auto">
          <a:xfrm>
            <a:off x="7568571" y="8321102"/>
            <a:ext cx="0" cy="33284407"/>
          </a:xfrm>
          <a:prstGeom prst="line">
            <a:avLst/>
          </a:prstGeom>
          <a:noFill/>
          <a:ln w="38100" algn="ctr">
            <a:solidFill>
              <a:srgbClr val="DCAA00"/>
            </a:solidFill>
            <a:round/>
            <a:headEnd/>
            <a:tailEnd/>
          </a:ln>
        </p:spPr>
      </p:cxnSp>
      <p:sp>
        <p:nvSpPr>
          <p:cNvPr id="4" name="Rectangle 3"/>
          <p:cNvSpPr/>
          <p:nvPr userDrawn="1"/>
        </p:nvSpPr>
        <p:spPr bwMode="auto">
          <a:xfrm>
            <a:off x="0" y="0"/>
            <a:ext cx="30267275" cy="7231434"/>
          </a:xfrm>
          <a:prstGeom prst="rect">
            <a:avLst/>
          </a:prstGeom>
          <a:solidFill>
            <a:srgbClr val="00498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51514" tIns="75758" rIns="151514" bIns="7575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202704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828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Proxima Nova Regular" panose="02000506030000020004" pitchFamily="2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97EC41C-9AE5-674A-87F3-4190FB0C7690}"/>
              </a:ext>
            </a:extLst>
          </p:cNvPr>
          <p:cNvSpPr/>
          <p:nvPr userDrawn="1"/>
        </p:nvSpPr>
        <p:spPr bwMode="auto">
          <a:xfrm>
            <a:off x="0" y="1"/>
            <a:ext cx="30267275" cy="1163584"/>
          </a:xfrm>
          <a:prstGeom prst="rect">
            <a:avLst/>
          </a:prstGeom>
          <a:solidFill>
            <a:srgbClr val="DCAA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51514" tIns="75758" rIns="151514" bIns="7575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202704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828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Proxima Nova Regular" panose="02000506030000020004" pitchFamily="2" charset="0"/>
            </a:endParaRPr>
          </a:p>
        </p:txBody>
      </p:sp>
      <p:cxnSp>
        <p:nvCxnSpPr>
          <p:cNvPr id="9" name="Straight Connector 29">
            <a:extLst>
              <a:ext uri="{FF2B5EF4-FFF2-40B4-BE49-F238E27FC236}">
                <a16:creationId xmlns:a16="http://schemas.microsoft.com/office/drawing/2014/main" id="{7A538AB7-3217-C248-8892-F3626FEEC001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22700456" y="8321102"/>
            <a:ext cx="0" cy="33284407"/>
          </a:xfrm>
          <a:prstGeom prst="line">
            <a:avLst/>
          </a:prstGeom>
          <a:noFill/>
          <a:ln w="38100" algn="ctr">
            <a:solidFill>
              <a:srgbClr val="DCAA00"/>
            </a:solidFill>
            <a:round/>
            <a:headEnd/>
            <a:tailEnd/>
          </a:ln>
        </p:spPr>
      </p:cxnSp>
    </p:spTree>
    <p:extLst>
      <p:ext uri="{BB962C8B-B14F-4D97-AF65-F5344CB8AC3E}">
        <p14:creationId xmlns:p14="http://schemas.microsoft.com/office/powerpoint/2010/main" val="2441248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</p:sldLayoutIdLst>
  <p:txStyles>
    <p:titleStyle>
      <a:lvl1pPr algn="ctr" defTabSz="2902979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6798" b="1">
          <a:solidFill>
            <a:schemeClr val="tx2"/>
          </a:solidFill>
          <a:latin typeface="+mj-lt"/>
          <a:ea typeface="+mj-ea"/>
          <a:cs typeface="+mj-cs"/>
        </a:defRPr>
      </a:lvl1pPr>
      <a:lvl2pPr algn="ctr" defTabSz="2902979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6798" b="1">
          <a:solidFill>
            <a:schemeClr val="tx2"/>
          </a:solidFill>
          <a:latin typeface="Arial" charset="0"/>
        </a:defRPr>
      </a:lvl2pPr>
      <a:lvl3pPr algn="ctr" defTabSz="2902979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6798" b="1">
          <a:solidFill>
            <a:schemeClr val="tx2"/>
          </a:solidFill>
          <a:latin typeface="Arial" charset="0"/>
        </a:defRPr>
      </a:lvl3pPr>
      <a:lvl4pPr algn="ctr" defTabSz="2902979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6798" b="1">
          <a:solidFill>
            <a:schemeClr val="tx2"/>
          </a:solidFill>
          <a:latin typeface="Arial" charset="0"/>
        </a:defRPr>
      </a:lvl4pPr>
      <a:lvl5pPr algn="ctr" defTabSz="2902979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6798" b="1">
          <a:solidFill>
            <a:schemeClr val="tx2"/>
          </a:solidFill>
          <a:latin typeface="Arial" charset="0"/>
        </a:defRPr>
      </a:lvl5pPr>
      <a:lvl6pPr marL="518004" algn="ctr" defTabSz="2902979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6798" b="1">
          <a:solidFill>
            <a:schemeClr val="tx2"/>
          </a:solidFill>
          <a:latin typeface="Arial" charset="0"/>
        </a:defRPr>
      </a:lvl6pPr>
      <a:lvl7pPr marL="1036007" algn="ctr" defTabSz="2902979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6798" b="1">
          <a:solidFill>
            <a:schemeClr val="tx2"/>
          </a:solidFill>
          <a:latin typeface="Arial" charset="0"/>
        </a:defRPr>
      </a:lvl7pPr>
      <a:lvl8pPr marL="1554011" algn="ctr" defTabSz="2902979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6798" b="1">
          <a:solidFill>
            <a:schemeClr val="tx2"/>
          </a:solidFill>
          <a:latin typeface="Arial" charset="0"/>
        </a:defRPr>
      </a:lvl8pPr>
      <a:lvl9pPr marL="2072015" algn="ctr" defTabSz="2902979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6798" b="1">
          <a:solidFill>
            <a:schemeClr val="tx2"/>
          </a:solidFill>
          <a:latin typeface="Arial" charset="0"/>
        </a:defRPr>
      </a:lvl9pPr>
    </p:titleStyle>
    <p:bodyStyle>
      <a:lvl1pPr marL="259002" indent="-259002" algn="l" defTabSz="2902979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rgbClr val="660066"/>
        </a:buClr>
        <a:tabLst>
          <a:tab pos="259002" algn="l"/>
        </a:tabLst>
        <a:defRPr sz="2719">
          <a:solidFill>
            <a:schemeClr val="tx1"/>
          </a:solidFill>
          <a:latin typeface="+mn-lt"/>
          <a:ea typeface="+mn-ea"/>
          <a:cs typeface="+mn-cs"/>
        </a:defRPr>
      </a:lvl1pPr>
      <a:lvl2pPr marL="647505" indent="-259002" algn="l" defTabSz="2902979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rgbClr val="660066"/>
        </a:buClr>
        <a:buFont typeface="Times"/>
        <a:buChar char="•"/>
        <a:tabLst>
          <a:tab pos="259002" algn="l"/>
        </a:tabLst>
        <a:defRPr sz="2719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95009" indent="-259002" algn="l" defTabSz="2902979" rtl="0" eaLnBrk="1" fontAlgn="base" hangingPunct="1">
        <a:spcBef>
          <a:spcPct val="20000"/>
        </a:spcBef>
        <a:spcAft>
          <a:spcPct val="0"/>
        </a:spcAft>
        <a:buClr>
          <a:srgbClr val="660066"/>
        </a:buClr>
        <a:buFont typeface="Times"/>
        <a:buChar char="•"/>
        <a:tabLst>
          <a:tab pos="259002" algn="l"/>
        </a:tabLst>
        <a:defRPr sz="2719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5084710" indent="-730241" algn="l" defTabSz="2902979" rtl="0" eaLnBrk="1" fontAlgn="base" hangingPunct="1">
        <a:spcBef>
          <a:spcPct val="20000"/>
        </a:spcBef>
        <a:spcAft>
          <a:spcPct val="0"/>
        </a:spcAft>
        <a:buClr>
          <a:srgbClr val="660066"/>
        </a:buClr>
        <a:buFont typeface="Times"/>
        <a:tabLst>
          <a:tab pos="259002" algn="l"/>
        </a:tabLst>
        <a:defRPr sz="2719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6534402" indent="-724846" algn="l" defTabSz="2902979" rtl="0" eaLnBrk="1" fontAlgn="base" hangingPunct="1">
        <a:spcBef>
          <a:spcPct val="20000"/>
        </a:spcBef>
        <a:spcAft>
          <a:spcPct val="0"/>
        </a:spcAft>
        <a:buClr>
          <a:srgbClr val="660066"/>
        </a:buClr>
        <a:buFont typeface="Times"/>
        <a:tabLst>
          <a:tab pos="259002" algn="l"/>
        </a:tabLst>
        <a:defRPr sz="2719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7052405" indent="-724846" algn="l" defTabSz="2902979" rtl="0" eaLnBrk="1" fontAlgn="base" hangingPunct="1">
        <a:spcBef>
          <a:spcPct val="20000"/>
        </a:spcBef>
        <a:spcAft>
          <a:spcPct val="0"/>
        </a:spcAft>
        <a:buClr>
          <a:srgbClr val="660066"/>
        </a:buClr>
        <a:buFont typeface="Times" charset="0"/>
        <a:tabLst>
          <a:tab pos="259002" algn="l"/>
        </a:tabLst>
        <a:defRPr sz="2719">
          <a:solidFill>
            <a:schemeClr val="tx1"/>
          </a:solidFill>
          <a:latin typeface="+mn-lt"/>
          <a:ea typeface="ＭＳ Ｐゴシック" charset="-128"/>
        </a:defRPr>
      </a:lvl6pPr>
      <a:lvl7pPr marL="7570409" indent="-724846" algn="l" defTabSz="2902979" rtl="0" eaLnBrk="1" fontAlgn="base" hangingPunct="1">
        <a:spcBef>
          <a:spcPct val="20000"/>
        </a:spcBef>
        <a:spcAft>
          <a:spcPct val="0"/>
        </a:spcAft>
        <a:buClr>
          <a:srgbClr val="660066"/>
        </a:buClr>
        <a:buFont typeface="Times" charset="0"/>
        <a:tabLst>
          <a:tab pos="259002" algn="l"/>
        </a:tabLst>
        <a:defRPr sz="2719">
          <a:solidFill>
            <a:schemeClr val="tx1"/>
          </a:solidFill>
          <a:latin typeface="+mn-lt"/>
          <a:ea typeface="ＭＳ Ｐゴシック" charset="-128"/>
        </a:defRPr>
      </a:lvl7pPr>
      <a:lvl8pPr marL="8088412" indent="-724846" algn="l" defTabSz="2902979" rtl="0" eaLnBrk="1" fontAlgn="base" hangingPunct="1">
        <a:spcBef>
          <a:spcPct val="20000"/>
        </a:spcBef>
        <a:spcAft>
          <a:spcPct val="0"/>
        </a:spcAft>
        <a:buClr>
          <a:srgbClr val="660066"/>
        </a:buClr>
        <a:buFont typeface="Times" charset="0"/>
        <a:tabLst>
          <a:tab pos="259002" algn="l"/>
        </a:tabLst>
        <a:defRPr sz="2719">
          <a:solidFill>
            <a:schemeClr val="tx1"/>
          </a:solidFill>
          <a:latin typeface="+mn-lt"/>
          <a:ea typeface="ＭＳ Ｐゴシック" charset="-128"/>
        </a:defRPr>
      </a:lvl8pPr>
      <a:lvl9pPr marL="8606416" indent="-724846" algn="l" defTabSz="2902979" rtl="0" eaLnBrk="1" fontAlgn="base" hangingPunct="1">
        <a:spcBef>
          <a:spcPct val="20000"/>
        </a:spcBef>
        <a:spcAft>
          <a:spcPct val="0"/>
        </a:spcAft>
        <a:buClr>
          <a:srgbClr val="660066"/>
        </a:buClr>
        <a:buFont typeface="Times" charset="0"/>
        <a:tabLst>
          <a:tab pos="259002" algn="l"/>
        </a:tabLst>
        <a:defRPr sz="2719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518004" rtl="0" eaLnBrk="1" latinLnBrk="0" hangingPunct="1">
        <a:defRPr sz="2010" kern="1200">
          <a:solidFill>
            <a:schemeClr val="tx1"/>
          </a:solidFill>
          <a:latin typeface="+mn-lt"/>
          <a:ea typeface="+mn-ea"/>
          <a:cs typeface="+mn-cs"/>
        </a:defRPr>
      </a:lvl1pPr>
      <a:lvl2pPr marL="518004" algn="l" defTabSz="518004" rtl="0" eaLnBrk="1" latinLnBrk="0" hangingPunct="1">
        <a:defRPr sz="2010" kern="1200">
          <a:solidFill>
            <a:schemeClr val="tx1"/>
          </a:solidFill>
          <a:latin typeface="+mn-lt"/>
          <a:ea typeface="+mn-ea"/>
          <a:cs typeface="+mn-cs"/>
        </a:defRPr>
      </a:lvl2pPr>
      <a:lvl3pPr marL="1036007" algn="l" defTabSz="518004" rtl="0" eaLnBrk="1" latinLnBrk="0" hangingPunct="1">
        <a:defRPr sz="2010" kern="1200">
          <a:solidFill>
            <a:schemeClr val="tx1"/>
          </a:solidFill>
          <a:latin typeface="+mn-lt"/>
          <a:ea typeface="+mn-ea"/>
          <a:cs typeface="+mn-cs"/>
        </a:defRPr>
      </a:lvl3pPr>
      <a:lvl4pPr marL="1554011" algn="l" defTabSz="518004" rtl="0" eaLnBrk="1" latinLnBrk="0" hangingPunct="1">
        <a:defRPr sz="2010" kern="1200">
          <a:solidFill>
            <a:schemeClr val="tx1"/>
          </a:solidFill>
          <a:latin typeface="+mn-lt"/>
          <a:ea typeface="+mn-ea"/>
          <a:cs typeface="+mn-cs"/>
        </a:defRPr>
      </a:lvl4pPr>
      <a:lvl5pPr marL="2072015" algn="l" defTabSz="518004" rtl="0" eaLnBrk="1" latinLnBrk="0" hangingPunct="1">
        <a:defRPr sz="2010" kern="1200">
          <a:solidFill>
            <a:schemeClr val="tx1"/>
          </a:solidFill>
          <a:latin typeface="+mn-lt"/>
          <a:ea typeface="+mn-ea"/>
          <a:cs typeface="+mn-cs"/>
        </a:defRPr>
      </a:lvl5pPr>
      <a:lvl6pPr marL="2590019" algn="l" defTabSz="518004" rtl="0" eaLnBrk="1" latinLnBrk="0" hangingPunct="1">
        <a:defRPr sz="2010" kern="1200">
          <a:solidFill>
            <a:schemeClr val="tx1"/>
          </a:solidFill>
          <a:latin typeface="+mn-lt"/>
          <a:ea typeface="+mn-ea"/>
          <a:cs typeface="+mn-cs"/>
        </a:defRPr>
      </a:lvl6pPr>
      <a:lvl7pPr marL="3108022" algn="l" defTabSz="518004" rtl="0" eaLnBrk="1" latinLnBrk="0" hangingPunct="1">
        <a:defRPr sz="2010" kern="1200">
          <a:solidFill>
            <a:schemeClr val="tx1"/>
          </a:solidFill>
          <a:latin typeface="+mn-lt"/>
          <a:ea typeface="+mn-ea"/>
          <a:cs typeface="+mn-cs"/>
        </a:defRPr>
      </a:lvl7pPr>
      <a:lvl8pPr marL="3626026" algn="l" defTabSz="518004" rtl="0" eaLnBrk="1" latinLnBrk="0" hangingPunct="1">
        <a:defRPr sz="2010" kern="1200">
          <a:solidFill>
            <a:schemeClr val="tx1"/>
          </a:solidFill>
          <a:latin typeface="+mn-lt"/>
          <a:ea typeface="+mn-ea"/>
          <a:cs typeface="+mn-cs"/>
        </a:defRPr>
      </a:lvl8pPr>
      <a:lvl9pPr marL="4144029" algn="l" defTabSz="518004" rtl="0" eaLnBrk="1" latinLnBrk="0" hangingPunct="1">
        <a:defRPr sz="201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01_7A4ED9A6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 Box 191">
            <a:extLst>
              <a:ext uri="{FF2B5EF4-FFF2-40B4-BE49-F238E27FC236}">
                <a16:creationId xmlns:a16="http://schemas.microsoft.com/office/drawing/2014/main" id="{BAD566D2-7CFC-4395-8C74-F90BB3FB02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943" y="8750503"/>
            <a:ext cx="6574676" cy="9745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103590" tIns="51795" rIns="103590" bIns="72513">
            <a:spAutoFit/>
          </a:bodyPr>
          <a:lstStyle/>
          <a:p>
            <a:pPr eaLnBrk="0" hangingPunct="0">
              <a:spcBef>
                <a:spcPct val="50000"/>
              </a:spcBef>
              <a:tabLst>
                <a:tab pos="518004" algn="l"/>
              </a:tabLst>
              <a:defRPr/>
            </a:pPr>
            <a:r>
              <a:rPr lang="en-US" sz="5517" b="1" spc="59" dirty="0">
                <a:solidFill>
                  <a:srgbClr val="DCAA00"/>
                </a:solidFill>
                <a:latin typeface="+mj-lt"/>
                <a:ea typeface="Futura Std Book" charset="0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6E0068C-B4C6-4A2D-AA44-C6698E652C96}"/>
              </a:ext>
            </a:extLst>
          </p:cNvPr>
          <p:cNvSpPr txBox="1"/>
          <p:nvPr/>
        </p:nvSpPr>
        <p:spPr>
          <a:xfrm>
            <a:off x="1896301" y="2476380"/>
            <a:ext cx="25434286" cy="3282694"/>
          </a:xfrm>
          <a:prstGeom prst="rect">
            <a:avLst/>
          </a:prstGeom>
          <a:noFill/>
          <a:effectLst>
            <a:outerShdw blurRad="127000" dist="38100" dir="2700000">
              <a:srgbClr val="000000">
                <a:alpha val="43000"/>
              </a:srgbClr>
            </a:outerShdw>
          </a:effectLst>
        </p:spPr>
        <p:txBody>
          <a:bodyPr wrap="square" lIns="0" tIns="0" rIns="0" bIns="0" anchor="ctr">
            <a:spAutoFit/>
          </a:bodyPr>
          <a:lstStyle/>
          <a:p>
            <a:pPr algn="ctr" eaLnBrk="0" hangingPunct="0">
              <a:defRPr/>
            </a:pPr>
            <a:r>
              <a:rPr lang="en-US" sz="7356" spc="-226" dirty="0">
                <a:solidFill>
                  <a:schemeClr val="bg1"/>
                </a:solidFill>
                <a:latin typeface="+mj-lt"/>
                <a:ea typeface="Futura Std Light" charset="0"/>
                <a:cs typeface="Arial" panose="020B0604020202020204" pitchFamily="34" charset="0"/>
              </a:rPr>
              <a:t>The Role of Abstract Representations and Observed Preferences in the Ordering of Binomials in Large Language Models</a:t>
            </a:r>
          </a:p>
          <a:p>
            <a:pPr algn="ctr" eaLnBrk="0" hangingPunct="0">
              <a:defRPr/>
            </a:pPr>
            <a:r>
              <a:rPr lang="en-US" sz="3310" spc="-226" dirty="0">
                <a:solidFill>
                  <a:schemeClr val="bg1"/>
                </a:solidFill>
                <a:latin typeface="+mj-lt"/>
                <a:ea typeface="Futura Std Light" charset="0"/>
                <a:cs typeface="Arial" panose="020B0604020202020204" pitchFamily="34" charset="0"/>
              </a:rPr>
              <a:t>Zachary Nicholas Houghton (znhoughton@ucdavis.edu) , Kenji Sagae, and Emily Morgan</a:t>
            </a:r>
            <a:endParaRPr lang="en-US" sz="3310" spc="-226" baseline="30000" dirty="0">
              <a:solidFill>
                <a:schemeClr val="bg1"/>
              </a:solidFill>
              <a:latin typeface="+mj-lt"/>
              <a:ea typeface="Futura Std Light" charset="0"/>
              <a:cs typeface="Arial" panose="020B0604020202020204" pitchFamily="34" charset="0"/>
            </a:endParaRPr>
          </a:p>
          <a:p>
            <a:pPr algn="ctr" eaLnBrk="0" hangingPunct="0">
              <a:defRPr/>
            </a:pPr>
            <a:r>
              <a:rPr lang="en-US" sz="3310" spc="-226" dirty="0">
                <a:solidFill>
                  <a:schemeClr val="bg1"/>
                </a:solidFill>
                <a:latin typeface="+mj-lt"/>
                <a:ea typeface="Futura Std Light" charset="0"/>
                <a:cs typeface="Arial" panose="020B0604020202020204" pitchFamily="34" charset="0"/>
              </a:rPr>
              <a:t>University of California, Davis</a:t>
            </a:r>
          </a:p>
        </p:txBody>
      </p:sp>
      <p:sp>
        <p:nvSpPr>
          <p:cNvPr id="38" name="TextBox 46">
            <a:extLst>
              <a:ext uri="{FF2B5EF4-FFF2-40B4-BE49-F238E27FC236}">
                <a16:creationId xmlns:a16="http://schemas.microsoft.com/office/drawing/2014/main" id="{84FACD36-7D72-4428-9A38-E5D563CE93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963" y="9879512"/>
            <a:ext cx="7488648" cy="11675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3590" tIns="51795" rIns="103590" bIns="51795">
            <a:spAutoFit/>
          </a:bodyPr>
          <a:lstStyle/>
          <a:p>
            <a:pPr marL="525494" indent="-525494" eaLnBrk="0" hangingPunct="0">
              <a:buFont typeface="Arial" panose="020B0604020202020204" pitchFamily="34" charset="0"/>
              <a:buChar char="•"/>
            </a:pPr>
            <a:r>
              <a:rPr lang="en-US" sz="3954" dirty="0">
                <a:ea typeface="Futura Std Book" charset="0"/>
                <a:cs typeface="Arial" panose="020B0604020202020204" pitchFamily="34" charset="0"/>
              </a:rPr>
              <a:t>Are LLMs learning abstract representations or simply copying from their training?</a:t>
            </a:r>
          </a:p>
          <a:p>
            <a:pPr marL="525494" indent="-525494" eaLnBrk="0" hangingPunct="0">
              <a:buFont typeface="Arial" panose="020B0604020202020204" pitchFamily="34" charset="0"/>
              <a:buChar char="•"/>
            </a:pPr>
            <a:r>
              <a:rPr lang="en-US" sz="3954" dirty="0">
                <a:ea typeface="Futura Std Book" charset="0"/>
                <a:cs typeface="Arial" panose="020B0604020202020204" pitchFamily="34" charset="0"/>
                <a:sym typeface="Wingdings" panose="05000000000000000000" pitchFamily="2" charset="2"/>
              </a:rPr>
              <a:t>Humans show abstract preferences for binomial ordering (e.g., </a:t>
            </a:r>
            <a:r>
              <a:rPr lang="en-US" sz="3954" i="1" dirty="0">
                <a:ea typeface="Futura Std Book" charset="0"/>
                <a:cs typeface="Arial" panose="020B0604020202020204" pitchFamily="34" charset="0"/>
                <a:sym typeface="Wingdings" panose="05000000000000000000" pitchFamily="2" charset="2"/>
              </a:rPr>
              <a:t>bishops and seamstresses vs seamstresses and bishops; </a:t>
            </a:r>
            <a:r>
              <a:rPr lang="en-US" sz="3954" dirty="0">
                <a:ea typeface="Futura Std Book" charset="0"/>
                <a:cs typeface="Arial" panose="020B0604020202020204" pitchFamily="34" charset="0"/>
                <a:sym typeface="Wingdings" panose="05000000000000000000" pitchFamily="2" charset="2"/>
              </a:rPr>
              <a:t>[2]).</a:t>
            </a:r>
          </a:p>
          <a:p>
            <a:pPr marL="1359002" lvl="1" indent="-525494" eaLnBrk="0" hangingPunct="0">
              <a:buFont typeface="Arial" panose="020B0604020202020204" pitchFamily="34" charset="0"/>
              <a:buChar char="•"/>
            </a:pPr>
            <a:r>
              <a:rPr lang="en-US" sz="3600" dirty="0">
                <a:ea typeface="Futura Std Book" charset="0"/>
                <a:cs typeface="Arial" panose="020B0604020202020204" pitchFamily="34" charset="0"/>
                <a:sym typeface="Wingdings" panose="05000000000000000000" pitchFamily="2" charset="2"/>
              </a:rPr>
              <a:t>e.g. Humans prefer short words first (e.g., </a:t>
            </a:r>
            <a:r>
              <a:rPr lang="en-US" sz="3600" i="1" dirty="0">
                <a:ea typeface="Futura Std Book" charset="0"/>
                <a:cs typeface="Arial" panose="020B0604020202020204" pitchFamily="34" charset="0"/>
                <a:sym typeface="Wingdings" panose="05000000000000000000" pitchFamily="2" charset="2"/>
              </a:rPr>
              <a:t>bread and butter</a:t>
            </a:r>
            <a:r>
              <a:rPr lang="en-US" sz="3600" dirty="0">
                <a:ea typeface="Futura Std Book" charset="0"/>
                <a:cs typeface="Arial" panose="020B0604020202020204" pitchFamily="34" charset="0"/>
                <a:sym typeface="Wingdings" panose="05000000000000000000" pitchFamily="2" charset="2"/>
              </a:rPr>
              <a:t>).</a:t>
            </a:r>
            <a:endParaRPr lang="en-US" sz="3954" dirty="0">
              <a:ea typeface="Futura Std Book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1359002" lvl="1" indent="-525494" eaLnBrk="0" hangingPunct="0">
              <a:buFont typeface="Arial" panose="020B0604020202020204" pitchFamily="34" charset="0"/>
              <a:buChar char="•"/>
            </a:pPr>
            <a:r>
              <a:rPr lang="en-US" sz="3600" dirty="0">
                <a:latin typeface="+mj-lt"/>
                <a:ea typeface="Futura Std Book" charset="0"/>
                <a:cs typeface="Arial" panose="020B0604020202020204" pitchFamily="34" charset="0"/>
              </a:rPr>
              <a:t>These preferences are not identical to the distribution in corpus data (i.e., human ordering preferences are not equal to the number of times each order occurs in corpus data).</a:t>
            </a:r>
          </a:p>
          <a:p>
            <a:pPr marL="525494" indent="-525494" eaLnBrk="0" hangingPunct="0">
              <a:buFont typeface="Arial" panose="020B0604020202020204" pitchFamily="34" charset="0"/>
              <a:buChar char="•"/>
            </a:pPr>
            <a:endParaRPr lang="en-US" sz="3600" dirty="0">
              <a:latin typeface="+mj-lt"/>
              <a:ea typeface="Futura Std Book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46">
                <a:extLst>
                  <a:ext uri="{FF2B5EF4-FFF2-40B4-BE49-F238E27FC236}">
                    <a16:creationId xmlns:a16="http://schemas.microsoft.com/office/drawing/2014/main" id="{E983AA4F-A5B2-4D7F-8C0A-3BDB3B7D2AB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8702" y="27902581"/>
                <a:ext cx="6849097" cy="1467205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103590" tIns="51795" rIns="103590" bIns="51795">
                <a:spAutoFit/>
              </a:bodyPr>
              <a:lstStyle/>
              <a:p>
                <a:pPr marL="525494" indent="-525494" eaLnBrk="0" hangingPunct="0">
                  <a:buFont typeface="Arial" panose="020B0604020202020204" pitchFamily="34" charset="0"/>
                  <a:buChar char="•"/>
                </a:pPr>
                <a:r>
                  <a:rPr lang="en-US" sz="3954" dirty="0">
                    <a:latin typeface="+mj-lt"/>
                    <a:ea typeface="Futura Std Book" charset="0"/>
                    <a:cs typeface="Arial" panose="020B0604020202020204" pitchFamily="34" charset="0"/>
                  </a:rPr>
                  <a:t>LLM ordering preferences for 594 binomials [1], </a:t>
                </a:r>
              </a:p>
              <a:p>
                <a:pPr marL="1359002" lvl="1" indent="-525494" eaLnBrk="0" hangingPunct="0">
                  <a:buFont typeface="Arial" panose="020B0604020202020204" pitchFamily="34" charset="0"/>
                  <a:buChar char="•"/>
                </a:pPr>
                <a:r>
                  <a:rPr lang="en-US" sz="3600" dirty="0">
                    <a:latin typeface="+mj-lt"/>
                    <a:ea typeface="Futura Std Book" charset="0"/>
                    <a:cs typeface="Arial" panose="020B0604020202020204" pitchFamily="34" charset="0"/>
                  </a:rPr>
                  <a:t>from low-frequency (e.g., </a:t>
                </a:r>
                <a:r>
                  <a:rPr lang="en-US" sz="3600" i="1" dirty="0">
                    <a:latin typeface="+mj-lt"/>
                    <a:ea typeface="Futura Std Book" charset="0"/>
                    <a:cs typeface="Arial" panose="020B0604020202020204" pitchFamily="34" charset="0"/>
                  </a:rPr>
                  <a:t>b</a:t>
                </a:r>
                <a:r>
                  <a:rPr lang="en-US" sz="3600" dirty="0">
                    <a:latin typeface="+mj-lt"/>
                    <a:ea typeface="Futura Std Book" charset="0"/>
                    <a:cs typeface="Arial" panose="020B0604020202020204" pitchFamily="34" charset="0"/>
                  </a:rPr>
                  <a:t>ouquets</a:t>
                </a:r>
                <a:r>
                  <a:rPr lang="en-US" sz="3600" i="1" dirty="0">
                    <a:latin typeface="+mj-lt"/>
                    <a:ea typeface="Futura Std Book" charset="0"/>
                    <a:cs typeface="Arial" panose="020B0604020202020204" pitchFamily="34" charset="0"/>
                  </a:rPr>
                  <a:t> and wreathes</a:t>
                </a:r>
                <a:r>
                  <a:rPr lang="en-US" sz="3600" dirty="0">
                    <a:latin typeface="+mj-lt"/>
                    <a:ea typeface="Futura Std Book" charset="0"/>
                    <a:cs typeface="Arial" panose="020B0604020202020204" pitchFamily="34" charset="0"/>
                  </a:rPr>
                  <a:t>) to high-frequency (</a:t>
                </a:r>
                <a:r>
                  <a:rPr lang="en-US" sz="3600">
                    <a:latin typeface="+mj-lt"/>
                    <a:ea typeface="Futura Std Book" charset="0"/>
                    <a:cs typeface="Arial" panose="020B0604020202020204" pitchFamily="34" charset="0"/>
                  </a:rPr>
                  <a:t>e.g., </a:t>
                </a:r>
                <a:r>
                  <a:rPr lang="en-US" sz="3600" i="1">
                    <a:latin typeface="+mj-lt"/>
                    <a:ea typeface="Futura Std Book" charset="0"/>
                    <a:cs typeface="Arial" panose="020B0604020202020204" pitchFamily="34" charset="0"/>
                  </a:rPr>
                  <a:t>black </a:t>
                </a:r>
                <a:r>
                  <a:rPr lang="en-US" sz="3600" i="1" dirty="0">
                    <a:latin typeface="+mj-lt"/>
                    <a:ea typeface="Futura Std Book" charset="0"/>
                    <a:cs typeface="Arial" panose="020B0604020202020204" pitchFamily="34" charset="0"/>
                  </a:rPr>
                  <a:t>and white</a:t>
                </a:r>
                <a:r>
                  <a:rPr lang="en-US" sz="3600" dirty="0">
                    <a:latin typeface="+mj-lt"/>
                    <a:ea typeface="Futura Std Book" charset="0"/>
                    <a:cs typeface="Arial" panose="020B0604020202020204" pitchFamily="34" charset="0"/>
                  </a:rPr>
                  <a:t>)</a:t>
                </a:r>
                <a:endParaRPr lang="en-US" sz="3954" dirty="0">
                  <a:latin typeface="+mj-lt"/>
                  <a:ea typeface="Futura Std Book" charset="0"/>
                  <a:cs typeface="Arial" panose="020B0604020202020204" pitchFamily="34" charset="0"/>
                </a:endParaRPr>
              </a:p>
              <a:p>
                <a:pPr marL="525494" indent="-525494" eaLnBrk="0" hangingPunct="0">
                  <a:buFont typeface="Arial" panose="020B0604020202020204" pitchFamily="34" charset="0"/>
                  <a:buChar char="•"/>
                </a:pPr>
                <a:r>
                  <a:rPr lang="en-US" sz="3954" dirty="0">
                    <a:latin typeface="+mj-lt"/>
                    <a:ea typeface="Futura Std Book" charset="0"/>
                    <a:cs typeface="Arial" panose="020B0604020202020204" pitchFamily="34" charset="0"/>
                  </a:rPr>
                  <a:t>Coded for:</a:t>
                </a:r>
              </a:p>
              <a:p>
                <a:pPr marL="1359002" lvl="1" indent="-525494" eaLnBrk="0" hangingPunct="0">
                  <a:buFont typeface="Arial" panose="020B0604020202020204" pitchFamily="34" charset="0"/>
                  <a:buChar char="•"/>
                </a:pPr>
                <a:r>
                  <a:rPr lang="en-US" sz="3600" dirty="0">
                    <a:latin typeface="+mj-lt"/>
                    <a:ea typeface="Futura Std Book" charset="0"/>
                    <a:cs typeface="Arial" panose="020B0604020202020204" pitchFamily="34" charset="0"/>
                  </a:rPr>
                  <a:t>observed preferences, or the proportion of occurrences in a given ordering </a:t>
                </a:r>
              </a:p>
              <a:p>
                <a:pPr marL="1359002" lvl="1" indent="-525494" eaLnBrk="0" hangingPunct="0">
                  <a:buFont typeface="Arial" panose="020B0604020202020204" pitchFamily="34" charset="0"/>
                  <a:buChar char="•"/>
                </a:pPr>
                <a:r>
                  <a:rPr lang="en-US" sz="3600" dirty="0">
                    <a:latin typeface="+mj-lt"/>
                    <a:ea typeface="Futura Std Book" charset="0"/>
                    <a:cs typeface="Arial" panose="020B0604020202020204" pitchFamily="34" charset="0"/>
                  </a:rPr>
                  <a:t>abstract preferences (estimated from the model in [1]).</a:t>
                </a:r>
              </a:p>
              <a:p>
                <a:pPr marL="1359002" lvl="1" indent="-525494" eaLnBrk="0" hangingPunct="0">
                  <a:buFont typeface="Arial" panose="020B0604020202020204" pitchFamily="34" charset="0"/>
                  <a:buChar char="•"/>
                </a:pPr>
                <a:r>
                  <a:rPr lang="en-US" sz="3600" dirty="0">
                    <a:latin typeface="+mj-lt"/>
                    <a:ea typeface="Futura Std Book" charset="0"/>
                    <a:cs typeface="Arial" panose="020B0604020202020204" pitchFamily="34" charset="0"/>
                  </a:rPr>
                  <a:t>total number of occurrences in either ordering (frequency).</a:t>
                </a:r>
              </a:p>
              <a:p>
                <a:pPr marL="525494" indent="-525494" eaLnBrk="0" hangingPunct="0">
                  <a:buFont typeface="Arial" panose="020B0604020202020204" pitchFamily="34" charset="0"/>
                  <a:buChar char="•"/>
                </a:pPr>
                <a:r>
                  <a:rPr lang="en-US" sz="3600" dirty="0">
                    <a:latin typeface="+mj-lt"/>
                    <a:ea typeface="Futura Std Book" charset="0"/>
                    <a:cs typeface="Arial" panose="020B0604020202020204" pitchFamily="34" charset="0"/>
                  </a:rPr>
                  <a:t>Data analyzed using Bayesian regression model:</a:t>
                </a:r>
              </a:p>
              <a:p>
                <a:pPr eaLnBrk="0" hangingPunc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  <a:ea typeface="Futura Std Book" charset="0"/>
                          <a:cs typeface="Arial" panose="020B0604020202020204" pitchFamily="34" charset="0"/>
                        </a:rPr>
                        <m:t>𝐿𝑜𝑔𝑂𝑑𝑑𝑠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Futura Std Book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Futura Std Book" charset="0"/>
                              <a:cs typeface="Arial" panose="020B0604020202020204" pitchFamily="34" charset="0"/>
                            </a:rPr>
                            <m:t>𝐴𝑎𝑛𝑑𝐵</m:t>
                          </m:r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  <a:ea typeface="Futura Std Book" charset="0"/>
                          <a:cs typeface="Arial" panose="020B0604020202020204" pitchFamily="34" charset="0"/>
                        </a:rPr>
                        <m:t> ~</m:t>
                      </m:r>
                    </m:oMath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  <a:ea typeface="Futura Std Book" charset="0"/>
                          <a:cs typeface="Arial" panose="020B0604020202020204" pitchFamily="34" charset="0"/>
                        </a:rPr>
                        <m:t>+ 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Futura Std Book" charset="0"/>
                          <a:cs typeface="Arial" panose="020B0604020202020204" pitchFamily="34" charset="0"/>
                        </a:rPr>
                        <m:t>𝐴𝑏𝑠𝑃𝑟𝑒𝑓</m:t>
                      </m:r>
                    </m:oMath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  <a:ea typeface="Futura Std Book" charset="0"/>
                          <a:cs typeface="Arial" panose="020B0604020202020204" pitchFamily="34" charset="0"/>
                        </a:rPr>
                        <m:t>+  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Futura Std Book" charset="0"/>
                          <a:cs typeface="Arial" panose="020B0604020202020204" pitchFamily="34" charset="0"/>
                        </a:rPr>
                        <m:t>𝑂𝑏𝑠𝑒𝑟𝑣𝑒𝑑𝑃𝑟𝑒𝑓</m:t>
                      </m:r>
                    </m:oMath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  <a:ea typeface="Futura Std Book" charset="0"/>
                          <a:cs typeface="Arial" panose="020B0604020202020204" pitchFamily="34" charset="0"/>
                        </a:rPr>
                        <m:t>+ 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Futura Std Book" charset="0"/>
                          <a:cs typeface="Arial" panose="020B0604020202020204" pitchFamily="34" charset="0"/>
                        </a:rPr>
                        <m:t>𝐹𝑟𝑒𝑞</m:t>
                      </m:r>
                    </m:oMath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  <a:ea typeface="Futura Std Book" charset="0"/>
                          <a:cs typeface="Arial" panose="020B0604020202020204" pitchFamily="34" charset="0"/>
                        </a:rPr>
                        <m:t>+ 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Futura Std Book" charset="0"/>
                          <a:cs typeface="Arial" panose="020B0604020202020204" pitchFamily="34" charset="0"/>
                        </a:rPr>
                        <m:t>𝐹𝑟𝑒𝑞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Futura Std Book" charset="0"/>
                          <a:cs typeface="Arial" panose="020B0604020202020204" pitchFamily="34" charset="0"/>
                        </a:rPr>
                        <m:t>: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Futura Std Book" charset="0"/>
                          <a:cs typeface="Arial" panose="020B0604020202020204" pitchFamily="34" charset="0"/>
                        </a:rPr>
                        <m:t>𝐴𝑏𝑠𝑃𝑟𝑒𝑓</m:t>
                      </m:r>
                    </m:oMath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  <a:ea typeface="Futura Std Book" charset="0"/>
                          <a:cs typeface="Arial" panose="020B0604020202020204" pitchFamily="34" charset="0"/>
                        </a:rPr>
                        <m:t>+ 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Futura Std Book" charset="0"/>
                          <a:cs typeface="Arial" panose="020B0604020202020204" pitchFamily="34" charset="0"/>
                        </a:rPr>
                        <m:t>𝐹𝑟𝑒𝑞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Futura Std Book" charset="0"/>
                          <a:cs typeface="Arial" panose="020B0604020202020204" pitchFamily="34" charset="0"/>
                        </a:rPr>
                        <m:t>: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Futura Std Book" charset="0"/>
                          <a:cs typeface="Arial" panose="020B0604020202020204" pitchFamily="34" charset="0"/>
                        </a:rPr>
                        <m:t>𝑂𝑏𝑠𝑒𝑟𝑣𝑒𝑑𝑃𝑟𝑒𝑓</m:t>
                      </m:r>
                    </m:oMath>
                  </m:oMathPara>
                </a14:m>
                <a:endParaRPr lang="en-US" sz="3600" dirty="0">
                  <a:latin typeface="+mj-lt"/>
                  <a:ea typeface="Futura Std Book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9" name="TextBox 46">
                <a:extLst>
                  <a:ext uri="{FF2B5EF4-FFF2-40B4-BE49-F238E27FC236}">
                    <a16:creationId xmlns:a16="http://schemas.microsoft.com/office/drawing/2014/main" id="{E983AA4F-A5B2-4D7F-8C0A-3BDB3B7D2A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8702" y="27902581"/>
                <a:ext cx="6849097" cy="14672051"/>
              </a:xfrm>
              <a:prstGeom prst="rect">
                <a:avLst/>
              </a:prstGeom>
              <a:blipFill>
                <a:blip r:embed="rId4"/>
                <a:stretch>
                  <a:fillRect l="-2582" t="-665" r="-1425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 Box 191">
            <a:extLst>
              <a:ext uri="{FF2B5EF4-FFF2-40B4-BE49-F238E27FC236}">
                <a16:creationId xmlns:a16="http://schemas.microsoft.com/office/drawing/2014/main" id="{3097B3FC-715B-424D-903B-60FF4F84EA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913" y="26705120"/>
            <a:ext cx="6574676" cy="9745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103590" tIns="51795" rIns="103590" bIns="72513">
            <a:spAutoFit/>
          </a:bodyPr>
          <a:lstStyle/>
          <a:p>
            <a:pPr eaLnBrk="0" hangingPunct="0">
              <a:spcBef>
                <a:spcPct val="50000"/>
              </a:spcBef>
              <a:tabLst>
                <a:tab pos="518004" algn="l"/>
              </a:tabLst>
              <a:defRPr/>
            </a:pPr>
            <a:r>
              <a:rPr lang="en-US" sz="5517" b="1" spc="59" dirty="0">
                <a:solidFill>
                  <a:srgbClr val="DCAA00"/>
                </a:solidFill>
                <a:latin typeface="+mj-lt"/>
                <a:ea typeface="Futura Std Book" charset="0"/>
                <a:cs typeface="Arial" panose="020B0604020202020204" pitchFamily="34" charset="0"/>
              </a:rPr>
              <a:t>Methods</a:t>
            </a:r>
          </a:p>
        </p:txBody>
      </p:sp>
      <p:sp>
        <p:nvSpPr>
          <p:cNvPr id="43" name="Text Box 191">
            <a:extLst>
              <a:ext uri="{FF2B5EF4-FFF2-40B4-BE49-F238E27FC236}">
                <a16:creationId xmlns:a16="http://schemas.microsoft.com/office/drawing/2014/main" id="{37651A22-2D6B-40CF-8DB6-2A27DA8E3A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38767" y="8816699"/>
            <a:ext cx="10142870" cy="9745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103590" tIns="51795" rIns="103590" bIns="72513">
            <a:spAutoFit/>
          </a:bodyPr>
          <a:lstStyle/>
          <a:p>
            <a:pPr eaLnBrk="0" hangingPunct="0">
              <a:spcBef>
                <a:spcPct val="50000"/>
              </a:spcBef>
              <a:tabLst>
                <a:tab pos="518004" algn="l"/>
              </a:tabLst>
              <a:defRPr/>
            </a:pPr>
            <a:r>
              <a:rPr lang="en-US" sz="5517" b="1" spc="59" dirty="0">
                <a:solidFill>
                  <a:srgbClr val="DCAA00"/>
                </a:solidFill>
                <a:latin typeface="+mj-lt"/>
                <a:ea typeface="Futura Std Book" charset="0"/>
                <a:cs typeface="Arial" panose="020B0604020202020204" pitchFamily="34" charset="0"/>
              </a:rPr>
              <a:t>Language Model Predictions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6">
                <a:extLst>
                  <a:ext uri="{FF2B5EF4-FFF2-40B4-BE49-F238E27FC236}">
                    <a16:creationId xmlns:a16="http://schemas.microsoft.com/office/drawing/2014/main" id="{B8EA02F0-FD41-4DE9-980D-6E38AF0A16E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899120" y="10105993"/>
                <a:ext cx="14401636" cy="14692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103590" tIns="51795" rIns="103590" bIns="51795">
                <a:spAutoFit/>
              </a:bodyPr>
              <a:lstStyle/>
              <a:p>
                <a:pPr marL="525494" indent="-525494" eaLnBrk="0" hangingPunct="0">
                  <a:buFont typeface="Arial" panose="020B0604020202020204" pitchFamily="34" charset="0"/>
                  <a:buChar char="•"/>
                </a:pPr>
                <a:r>
                  <a:rPr lang="en-US" sz="3954" dirty="0">
                    <a:latin typeface="+mj-lt"/>
                    <a:ea typeface="Futura Std Book" charset="0"/>
                    <a:cs typeface="Arial" panose="020B0604020202020204" pitchFamily="34" charset="0"/>
                  </a:rPr>
                  <a:t>Obtained predictions for 8 language models:</a:t>
                </a:r>
              </a:p>
              <a:p>
                <a:pPr marL="1359002" lvl="1" indent="-525494" eaLnBrk="0" hangingPunct="0">
                  <a:buFont typeface="Arial" panose="020B0604020202020204" pitchFamily="34" charset="0"/>
                  <a:buChar char="•"/>
                </a:pPr>
                <a:r>
                  <a:rPr lang="en-US" sz="3600" dirty="0">
                    <a:latin typeface="+mj-lt"/>
                    <a:ea typeface="Futura Std Book" charset="0"/>
                    <a:cs typeface="Arial" panose="020B0604020202020204" pitchFamily="34" charset="0"/>
                  </a:rPr>
                  <a:t>GPT-2 (124M </a:t>
                </a:r>
                <a:r>
                  <a:rPr lang="en-US" sz="3600" dirty="0" err="1">
                    <a:latin typeface="+mj-lt"/>
                    <a:ea typeface="Futura Std Book" charset="0"/>
                    <a:cs typeface="Arial" panose="020B0604020202020204" pitchFamily="34" charset="0"/>
                  </a:rPr>
                  <a:t>paramters</a:t>
                </a:r>
                <a:r>
                  <a:rPr lang="en-US" sz="3600" dirty="0">
                    <a:latin typeface="+mj-lt"/>
                    <a:ea typeface="Futura Std Book" charset="0"/>
                    <a:cs typeface="Arial" panose="020B0604020202020204" pitchFamily="34" charset="0"/>
                  </a:rPr>
                  <a:t>), </a:t>
                </a:r>
                <a:r>
                  <a:rPr lang="en-US" sz="3600" dirty="0" err="1">
                    <a:latin typeface="+mj-lt"/>
                    <a:ea typeface="Futura Std Book" charset="0"/>
                    <a:cs typeface="Arial" panose="020B0604020202020204" pitchFamily="34" charset="0"/>
                  </a:rPr>
                  <a:t>OLMo</a:t>
                </a:r>
                <a:r>
                  <a:rPr lang="en-US" sz="3600" dirty="0">
                    <a:latin typeface="+mj-lt"/>
                    <a:ea typeface="Futura Std Book" charset="0"/>
                    <a:cs typeface="Arial" panose="020B0604020202020204" pitchFamily="34" charset="0"/>
                  </a:rPr>
                  <a:t> 1B (1B parameters), GPT-2 XL (1.5B parameters), Llama-2 7B (7B parameters), </a:t>
                </a:r>
                <a:r>
                  <a:rPr lang="en-US" sz="3600" dirty="0" err="1">
                    <a:latin typeface="+mj-lt"/>
                    <a:ea typeface="Futura Std Book" charset="0"/>
                    <a:cs typeface="Arial" panose="020B0604020202020204" pitchFamily="34" charset="0"/>
                  </a:rPr>
                  <a:t>OLMo</a:t>
                </a:r>
                <a:r>
                  <a:rPr lang="en-US" sz="3600" dirty="0">
                    <a:latin typeface="+mj-lt"/>
                    <a:ea typeface="Futura Std Book" charset="0"/>
                    <a:cs typeface="Arial" panose="020B0604020202020204" pitchFamily="34" charset="0"/>
                  </a:rPr>
                  <a:t> 7B (7B parameters), Llama-3 8B (8B parameters), Llama-2 13B (13B parameters), and Llama-3 70B (70B parameters)</a:t>
                </a:r>
              </a:p>
              <a:p>
                <a:pPr marL="525494" indent="-525494" eaLnBrk="0" hangingPunct="0">
                  <a:buFont typeface="Arial" panose="020B0604020202020204" pitchFamily="34" charset="0"/>
                  <a:buChar char="•"/>
                </a:pPr>
                <a:r>
                  <a:rPr lang="en-US" sz="3954" dirty="0">
                    <a:latin typeface="+mj-lt"/>
                    <a:ea typeface="Futura Std Book" charset="0"/>
                    <a:cs typeface="Arial" panose="020B0604020202020204" pitchFamily="34" charset="0"/>
                  </a:rPr>
                  <a:t>Language model predictions were calculated as the log odds of the probability of the alphabetical ordering to the probability of the nonalphabetical ordering:</a:t>
                </a:r>
              </a:p>
              <a:p>
                <a:pPr eaLnBrk="0" hangingPunct="0"/>
                <a:endParaRPr lang="en-US" sz="3954" dirty="0">
                  <a:latin typeface="+mj-lt"/>
                  <a:cs typeface="Arial" panose="020B0604020202020204" pitchFamily="34" charset="0"/>
                </a:endParaRPr>
              </a:p>
              <a:p>
                <a:pPr eaLnBrk="0" hangingPunc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954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3954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𝑃</m:t>
                          </m:r>
                        </m:e>
                        <m:sub>
                          <m:r>
                            <a:rPr lang="en-US" sz="3954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𝑎𝑙𝑝h𝑎𝑏𝑒𝑡𝑖𝑐𝑎𝑙</m:t>
                          </m:r>
                        </m:sub>
                      </m:sSub>
                      <m:r>
                        <m:rPr>
                          <m:aln/>
                        </m:rPr>
                        <a:rPr lang="en-US" sz="3954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sz="3954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sz="3954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sz="3954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𝐴</m:t>
                          </m:r>
                          <m:r>
                            <a:rPr lang="en-US" sz="3954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</m:e>
                      </m:d>
                      <m:r>
                        <a:rPr lang="en-US" sz="3954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𝑁𝑒𝑥𝑡</m:t>
                      </m:r>
                      <m:r>
                        <a:rPr lang="en-US" sz="3954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sz="3954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𝐼𝑡𝑒𝑚</m:t>
                      </m:r>
                      <m:r>
                        <a:rPr lang="en-US" sz="3954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:)</m:t>
                      </m:r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sz="3954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∗</m:t>
                      </m:r>
                      <m:r>
                        <a:rPr lang="en-US" sz="3954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sz="3954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sz="3954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𝑎𝑛𝑑</m:t>
                          </m:r>
                          <m:r>
                            <a:rPr lang="en-US" sz="3954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</m:e>
                      </m:d>
                      <m:r>
                        <a:rPr lang="en-US" sz="3954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𝑁𝑒𝑥𝑡</m:t>
                      </m:r>
                      <m:r>
                        <a:rPr lang="en-US" sz="3954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sz="3954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𝐼𝑡𝑒𝑚</m:t>
                      </m:r>
                      <m:r>
                        <a:rPr lang="en-US" sz="3954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:</m:t>
                      </m:r>
                      <m:r>
                        <a:rPr lang="en-US" sz="3954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𝐴</m:t>
                      </m:r>
                      <m:r>
                        <a:rPr lang="en-US" sz="3954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)</m:t>
                      </m:r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sz="3954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∗</m:t>
                      </m:r>
                      <m:r>
                        <a:rPr lang="en-US" sz="3954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sz="3954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sz="3954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𝐵</m:t>
                          </m:r>
                          <m:r>
                            <a:rPr lang="en-US" sz="3954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</m:e>
                      </m:d>
                      <m:r>
                        <a:rPr lang="en-US" sz="3954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𝑁𝑒𝑥𝑡</m:t>
                      </m:r>
                      <m:r>
                        <a:rPr lang="en-US" sz="3954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sz="3954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𝐼𝑡𝑒𝑚</m:t>
                      </m:r>
                      <m:r>
                        <a:rPr lang="en-US" sz="3954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:</m:t>
                      </m:r>
                      <m:r>
                        <a:rPr lang="en-US" sz="3954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𝐴</m:t>
                      </m:r>
                      <m:r>
                        <a:rPr lang="en-US" sz="3954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sz="3954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𝑎𝑛𝑑</m:t>
                      </m:r>
                      <m:r>
                        <a:rPr lang="en-US" sz="3954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)</m:t>
                      </m:r>
                    </m:oMath>
                  </m:oMathPara>
                </a14:m>
                <a:endParaRPr lang="en-US" sz="3954" b="0" dirty="0">
                  <a:latin typeface="+mj-lt"/>
                  <a:cs typeface="Arial" panose="020B0604020202020204" pitchFamily="34" charset="0"/>
                </a:endParaRPr>
              </a:p>
              <a:p>
                <a:pPr eaLnBrk="0" hangingPunct="0"/>
                <a:endParaRPr lang="en-US" sz="3954" dirty="0">
                  <a:latin typeface="+mj-lt"/>
                  <a:cs typeface="Arial" panose="020B0604020202020204" pitchFamily="34" charset="0"/>
                </a:endParaRPr>
              </a:p>
              <a:p>
                <a:pPr eaLnBrk="0" hangingPunc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954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3954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𝑃</m:t>
                          </m:r>
                        </m:e>
                        <m:sub>
                          <m:r>
                            <a:rPr lang="en-US" sz="3954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𝑛𝑜𝑛𝑎𝑙𝑝h𝑎𝑏𝑒𝑡𝑖𝑐𝑎𝑙</m:t>
                          </m:r>
                        </m:sub>
                      </m:sSub>
                      <m:r>
                        <m:rPr>
                          <m:aln/>
                        </m:rPr>
                        <a:rPr lang="en-US" sz="3954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sz="3954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sz="3954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sz="3954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𝐵</m:t>
                          </m:r>
                          <m:r>
                            <a:rPr lang="en-US" sz="3954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</m:e>
                      </m:d>
                      <m:r>
                        <a:rPr lang="en-US" sz="3954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𝑁𝑒𝑥𝑡</m:t>
                      </m:r>
                      <m:r>
                        <a:rPr lang="en-US" sz="3954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sz="3954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𝐼𝑡𝑒𝑚</m:t>
                      </m:r>
                      <m:r>
                        <a:rPr lang="en-US" sz="3954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:)</m:t>
                      </m:r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sz="3954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∗</m:t>
                      </m:r>
                      <m:r>
                        <a:rPr lang="en-US" sz="3954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sz="3954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sz="3954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𝑎𝑛𝑑</m:t>
                          </m:r>
                          <m:r>
                            <a:rPr lang="en-US" sz="3954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</m:e>
                      </m:d>
                      <m:r>
                        <a:rPr lang="en-US" sz="3954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𝑁𝑒𝑥𝑡</m:t>
                      </m:r>
                      <m:r>
                        <a:rPr lang="en-US" sz="3954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sz="3954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𝐼𝑡𝑒𝑚</m:t>
                      </m:r>
                      <m:r>
                        <a:rPr lang="en-US" sz="3954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:</m:t>
                      </m:r>
                      <m:r>
                        <a:rPr lang="en-US" sz="3954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𝐵</m:t>
                      </m:r>
                      <m:r>
                        <a:rPr lang="en-US" sz="3954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)</m:t>
                      </m:r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sz="3954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∗</m:t>
                      </m:r>
                      <m:r>
                        <a:rPr lang="en-US" sz="3954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sz="3954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sz="3954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𝐴</m:t>
                          </m:r>
                          <m:r>
                            <a:rPr lang="en-US" sz="3954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</m:e>
                      </m:d>
                      <m:r>
                        <a:rPr lang="en-US" sz="3954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𝑁𝑒𝑥𝑡</m:t>
                      </m:r>
                      <m:r>
                        <a:rPr lang="en-US" sz="3954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sz="3954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𝐼𝑡𝑒𝑚</m:t>
                      </m:r>
                      <m:r>
                        <a:rPr lang="en-US" sz="3954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:</m:t>
                      </m:r>
                      <m:r>
                        <a:rPr lang="en-US" sz="3954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𝐵</m:t>
                      </m:r>
                      <m:r>
                        <a:rPr lang="en-US" sz="3954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sz="3954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𝑎𝑛𝑑</m:t>
                      </m:r>
                      <m:r>
                        <a:rPr lang="en-US" sz="3954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)</m:t>
                      </m:r>
                    </m:oMath>
                  </m:oMathPara>
                </a14:m>
                <a:endParaRPr lang="en-US" sz="3954" dirty="0">
                  <a:cs typeface="Arial" panose="020B0604020202020204" pitchFamily="34" charset="0"/>
                </a:endParaRPr>
              </a:p>
              <a:p>
                <a:pPr eaLnBrk="0" hangingPunct="0"/>
                <a:endParaRPr lang="en-US" sz="3954" b="0" dirty="0">
                  <a:latin typeface="+mj-lt"/>
                  <a:cs typeface="Arial" panose="020B0604020202020204" pitchFamily="34" charset="0"/>
                </a:endParaRPr>
              </a:p>
              <a:p>
                <a:pPr eaLnBrk="0" hangingPunc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954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𝐿𝑜𝑔𝑂𝑑𝑑𝑠</m:t>
                      </m:r>
                      <m:d>
                        <m:dPr>
                          <m:ctrlPr>
                            <a:rPr lang="en-US" sz="3954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sz="3954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𝐴𝑎𝑛𝑑𝐵</m:t>
                          </m:r>
                        </m:e>
                      </m:d>
                      <m:r>
                        <a:rPr lang="en-US" sz="3954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3954" b="0" i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log</m:t>
                      </m:r>
                      <m:r>
                        <a:rPr lang="en-US" sz="3954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⁡(</m:t>
                      </m:r>
                      <m:f>
                        <m:fPr>
                          <m:ctrlPr>
                            <a:rPr lang="en-US" sz="3954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3954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3954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3954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𝑎𝑙𝑝h𝑎𝑏𝑒𝑡𝑖𝑐𝑎𝑙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3954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3954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3954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𝑛𝑜𝑛𝑎𝑙𝑝h𝑎𝑏𝑒𝑡𝑖𝑐𝑎𝑙</m:t>
                              </m:r>
                            </m:sub>
                          </m:sSub>
                        </m:den>
                      </m:f>
                      <m:r>
                        <a:rPr lang="en-US" sz="3954" b="0" i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)</m:t>
                      </m:r>
                    </m:oMath>
                  </m:oMathPara>
                </a14:m>
                <a:br>
                  <a:rPr lang="en-US" sz="3954" b="0" dirty="0">
                    <a:latin typeface="+mj-lt"/>
                    <a:cs typeface="Arial" panose="020B0604020202020204" pitchFamily="34" charset="0"/>
                  </a:rPr>
                </a:br>
                <a:endParaRPr lang="en-US" sz="3954" b="0" dirty="0">
                  <a:latin typeface="+mj-lt"/>
                  <a:cs typeface="Arial" panose="020B0604020202020204" pitchFamily="34" charset="0"/>
                </a:endParaRPr>
              </a:p>
              <a:p>
                <a:pPr eaLnBrk="0" hangingPunct="0"/>
                <a:endParaRPr lang="en-US" sz="3954" dirty="0">
                  <a:latin typeface="+mj-lt"/>
                  <a:cs typeface="Arial" panose="020B0604020202020204" pitchFamily="34" charset="0"/>
                </a:endParaRPr>
              </a:p>
              <a:p>
                <a:pPr marL="571500" indent="-571500" eaLnBrk="0" hangingPunct="0">
                  <a:buFont typeface="Arial" panose="020B0604020202020204" pitchFamily="34" charset="0"/>
                  <a:buChar char="•"/>
                </a:pPr>
                <a:r>
                  <a:rPr lang="en-US" sz="3954" dirty="0">
                    <a:latin typeface="+mj-lt"/>
                    <a:cs typeface="Arial" panose="020B0604020202020204" pitchFamily="34" charset="0"/>
                  </a:rPr>
                  <a:t>A larger value of </a:t>
                </a:r>
                <a:r>
                  <a:rPr lang="en-US" sz="3954" i="1" dirty="0">
                    <a:latin typeface="+mj-lt"/>
                    <a:cs typeface="Arial" panose="020B0604020202020204" pitchFamily="34" charset="0"/>
                  </a:rPr>
                  <a:t>LogOdds(</a:t>
                </a:r>
                <a:r>
                  <a:rPr lang="en-US" sz="3954" i="1" dirty="0" err="1">
                    <a:latin typeface="+mj-lt"/>
                    <a:cs typeface="Arial" panose="020B0604020202020204" pitchFamily="34" charset="0"/>
                  </a:rPr>
                  <a:t>AandB</a:t>
                </a:r>
                <a:r>
                  <a:rPr lang="en-US" sz="3954" i="1" dirty="0">
                    <a:latin typeface="+mj-lt"/>
                    <a:cs typeface="Arial" panose="020B0604020202020204" pitchFamily="34" charset="0"/>
                  </a:rPr>
                  <a:t>) </a:t>
                </a:r>
                <a:r>
                  <a:rPr lang="en-US" sz="3954" dirty="0">
                    <a:latin typeface="+mj-lt"/>
                    <a:cs typeface="Arial" panose="020B0604020202020204" pitchFamily="34" charset="0"/>
                  </a:rPr>
                  <a:t>indicates a stronger preference by the LLM for the alphabetical ordering. (Alphabetical order is used as a neutral referece order.)</a:t>
                </a:r>
              </a:p>
              <a:p>
                <a:pPr eaLnBrk="0" hangingPunct="0"/>
                <a:endParaRPr lang="en-US" sz="3954" dirty="0">
                  <a:latin typeface="+mj-lt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4" name="TextBox 46">
                <a:extLst>
                  <a:ext uri="{FF2B5EF4-FFF2-40B4-BE49-F238E27FC236}">
                    <a16:creationId xmlns:a16="http://schemas.microsoft.com/office/drawing/2014/main" id="{B8EA02F0-FD41-4DE9-980D-6E38AF0A16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899120" y="10105993"/>
                <a:ext cx="14401636" cy="14692249"/>
              </a:xfrm>
              <a:prstGeom prst="rect">
                <a:avLst/>
              </a:prstGeom>
              <a:blipFill>
                <a:blip r:embed="rId5"/>
                <a:stretch>
                  <a:fillRect l="-1228" t="-705" r="-1058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 Box 191">
            <a:extLst>
              <a:ext uri="{FF2B5EF4-FFF2-40B4-BE49-F238E27FC236}">
                <a16:creationId xmlns:a16="http://schemas.microsoft.com/office/drawing/2014/main" id="{BFAE2AD5-617E-4144-861C-3D6954FE6F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64575" y="8898919"/>
            <a:ext cx="6574676" cy="9745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103590" tIns="51795" rIns="103590" bIns="72513">
            <a:spAutoFit/>
          </a:bodyPr>
          <a:lstStyle/>
          <a:p>
            <a:pPr eaLnBrk="0" hangingPunct="0">
              <a:spcBef>
                <a:spcPct val="50000"/>
              </a:spcBef>
              <a:tabLst>
                <a:tab pos="518004" algn="l"/>
              </a:tabLst>
              <a:defRPr/>
            </a:pPr>
            <a:r>
              <a:rPr lang="en-US" sz="5517" b="1" spc="59" dirty="0">
                <a:solidFill>
                  <a:srgbClr val="DCAA00"/>
                </a:solidFill>
                <a:latin typeface="+mj-lt"/>
                <a:ea typeface="Futura Std Book" charset="0"/>
                <a:cs typeface="Arial" panose="020B0604020202020204" pitchFamily="34" charset="0"/>
              </a:rPr>
              <a:t>Summary</a:t>
            </a:r>
            <a:endParaRPr lang="en-US" sz="5517" spc="59" dirty="0">
              <a:solidFill>
                <a:srgbClr val="DCAA00"/>
              </a:solidFill>
              <a:latin typeface="+mj-lt"/>
              <a:ea typeface="Futura Std Book" charset="0"/>
              <a:cs typeface="Arial" panose="020B0604020202020204" pitchFamily="34" charset="0"/>
            </a:endParaRPr>
          </a:p>
        </p:txBody>
      </p:sp>
      <p:sp>
        <p:nvSpPr>
          <p:cNvPr id="48" name="Text Box 191">
            <a:extLst>
              <a:ext uri="{FF2B5EF4-FFF2-40B4-BE49-F238E27FC236}">
                <a16:creationId xmlns:a16="http://schemas.microsoft.com/office/drawing/2014/main" id="{A79C3C0B-E498-4302-A421-4336E9B17D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06818" y="28593544"/>
            <a:ext cx="7302964" cy="9745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103590" tIns="51795" rIns="103590" bIns="72513">
            <a:spAutoFit/>
          </a:bodyPr>
          <a:lstStyle/>
          <a:p>
            <a:pPr eaLnBrk="0" hangingPunct="0">
              <a:spcBef>
                <a:spcPct val="50000"/>
              </a:spcBef>
              <a:tabLst>
                <a:tab pos="518004" algn="l"/>
              </a:tabLst>
              <a:defRPr/>
            </a:pPr>
            <a:r>
              <a:rPr lang="en-US" sz="5517" b="1" spc="59" dirty="0">
                <a:solidFill>
                  <a:srgbClr val="DCAA00"/>
                </a:solidFill>
                <a:latin typeface="+mj-lt"/>
                <a:ea typeface="Futura Std Book" charset="0"/>
                <a:cs typeface="Arial" panose="020B0604020202020204" pitchFamily="34" charset="0"/>
              </a:rPr>
              <a:t>Future Work</a:t>
            </a:r>
            <a:endParaRPr lang="en-US" sz="5517" spc="59" dirty="0">
              <a:solidFill>
                <a:srgbClr val="DCAA00"/>
              </a:solidFill>
              <a:latin typeface="+mj-lt"/>
              <a:ea typeface="Futura Std Book" charset="0"/>
              <a:cs typeface="Arial" panose="020B0604020202020204" pitchFamily="34" charset="0"/>
            </a:endParaRPr>
          </a:p>
        </p:txBody>
      </p:sp>
      <p:sp>
        <p:nvSpPr>
          <p:cNvPr id="50" name="Text Box 191">
            <a:extLst>
              <a:ext uri="{FF2B5EF4-FFF2-40B4-BE49-F238E27FC236}">
                <a16:creationId xmlns:a16="http://schemas.microsoft.com/office/drawing/2014/main" id="{FDEB89C3-4A3C-4228-AFC0-ABCFEF66FF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36171" y="36355693"/>
            <a:ext cx="6574676" cy="9745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103590" tIns="51795" rIns="103590" bIns="72513">
            <a:spAutoFit/>
          </a:bodyPr>
          <a:lstStyle/>
          <a:p>
            <a:pPr eaLnBrk="0" hangingPunct="0">
              <a:spcBef>
                <a:spcPct val="50000"/>
              </a:spcBef>
              <a:tabLst>
                <a:tab pos="518004" algn="l"/>
              </a:tabLst>
              <a:defRPr/>
            </a:pPr>
            <a:r>
              <a:rPr lang="en-US" sz="5517" b="1" spc="59" dirty="0">
                <a:solidFill>
                  <a:srgbClr val="DCAA00"/>
                </a:solidFill>
                <a:latin typeface="+mj-lt"/>
                <a:ea typeface="Futura Std Book" charset="0"/>
                <a:cs typeface="Arial" panose="020B0604020202020204" pitchFamily="34" charset="0"/>
              </a:rPr>
              <a:t>References</a:t>
            </a:r>
            <a:endParaRPr lang="en-US" sz="5517" spc="59" dirty="0">
              <a:solidFill>
                <a:srgbClr val="DCAA00"/>
              </a:solidFill>
              <a:latin typeface="+mj-lt"/>
              <a:ea typeface="Futura Std Book" charset="0"/>
              <a:cs typeface="Arial" panose="020B0604020202020204" pitchFamily="34" charset="0"/>
            </a:endParaRPr>
          </a:p>
        </p:txBody>
      </p:sp>
      <p:sp>
        <p:nvSpPr>
          <p:cNvPr id="8" name="TextBox 46">
            <a:extLst>
              <a:ext uri="{FF2B5EF4-FFF2-40B4-BE49-F238E27FC236}">
                <a16:creationId xmlns:a16="http://schemas.microsoft.com/office/drawing/2014/main" id="{EC347951-BDC7-9B84-6EB3-DFD1FDF718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929279" y="10241402"/>
            <a:ext cx="6709971" cy="18977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3590" tIns="51795" rIns="103590" bIns="51795">
            <a:spAutoFit/>
          </a:bodyPr>
          <a:lstStyle/>
          <a:p>
            <a:pPr marL="525494" indent="-525494" eaLnBrk="0" hangingPunct="0">
              <a:buFont typeface="Arial" panose="020B0604020202020204" pitchFamily="34" charset="0"/>
              <a:buChar char="•"/>
            </a:pPr>
            <a:r>
              <a:rPr lang="en-US" sz="3954" dirty="0">
                <a:latin typeface="+mj-lt"/>
                <a:ea typeface="Futura Std Book" charset="0"/>
                <a:cs typeface="Arial" panose="020B0604020202020204" pitchFamily="34" charset="0"/>
              </a:rPr>
              <a:t>LLMs’ ordering preferences are driven by their experience, not abstract preferences.</a:t>
            </a:r>
          </a:p>
          <a:p>
            <a:pPr marL="525494" indent="-525494" eaLnBrk="0" hangingPunct="0">
              <a:buFont typeface="Arial" panose="020B0604020202020204" pitchFamily="34" charset="0"/>
              <a:buChar char="•"/>
            </a:pPr>
            <a:r>
              <a:rPr lang="en-US" sz="3954" dirty="0">
                <a:latin typeface="+mj-lt"/>
                <a:ea typeface="Futura Std Book" charset="0"/>
                <a:cs typeface="Arial" panose="020B0604020202020204" pitchFamily="34" charset="0"/>
              </a:rPr>
              <a:t>This is the case even for low-frequency binomials.</a:t>
            </a:r>
          </a:p>
          <a:p>
            <a:pPr marL="1359002" lvl="1" indent="-525494" eaLnBrk="0" hangingPunct="0">
              <a:buFont typeface="Arial" panose="020B0604020202020204" pitchFamily="34" charset="0"/>
              <a:buChar char="•"/>
            </a:pPr>
            <a:r>
              <a:rPr lang="en-US" sz="3954" dirty="0">
                <a:latin typeface="+mj-lt"/>
                <a:ea typeface="Futura Std Book" charset="0"/>
                <a:cs typeface="Arial" panose="020B0604020202020204" pitchFamily="34" charset="0"/>
              </a:rPr>
              <a:t>Though note that LLM binomial preferences are even more strongly driven by frequency for higher overall frequency binomials.</a:t>
            </a:r>
          </a:p>
          <a:p>
            <a:pPr marL="525494" indent="-525494" eaLnBrk="0" hangingPunct="0">
              <a:buFont typeface="Arial" panose="020B0604020202020204" pitchFamily="34" charset="0"/>
              <a:buChar char="•"/>
            </a:pPr>
            <a:r>
              <a:rPr lang="en-US" sz="3954" dirty="0">
                <a:latin typeface="+mj-lt"/>
                <a:ea typeface="Futura Std Book" charset="0"/>
                <a:cs typeface="Arial" panose="020B0604020202020204" pitchFamily="34" charset="0"/>
              </a:rPr>
              <a:t>Human binomial ordering preferences are driven by abstract preferences [2].</a:t>
            </a:r>
          </a:p>
          <a:p>
            <a:pPr marL="525494" indent="-525494" eaLnBrk="0" hangingPunct="0">
              <a:buFont typeface="Arial" panose="020B0604020202020204" pitchFamily="34" charset="0"/>
              <a:buChar char="•"/>
            </a:pPr>
            <a:r>
              <a:rPr lang="en-US" sz="3954" dirty="0">
                <a:latin typeface="+mj-lt"/>
                <a:ea typeface="Futura Std Book" charset="0"/>
                <a:cs typeface="Arial" panose="020B0604020202020204" pitchFamily="34" charset="0"/>
              </a:rPr>
              <a:t>Caveat: These LLMs have probably experienced these binomials before.</a:t>
            </a:r>
          </a:p>
          <a:p>
            <a:pPr marL="1359002" lvl="1" indent="-525494" eaLnBrk="0" hangingPunct="0">
              <a:buFont typeface="Arial" panose="020B0604020202020204" pitchFamily="34" charset="0"/>
              <a:buChar char="•"/>
            </a:pPr>
            <a:r>
              <a:rPr lang="en-US" sz="3600" dirty="0">
                <a:latin typeface="+mj-lt"/>
                <a:ea typeface="Futura Std Book" charset="0"/>
                <a:cs typeface="Arial" panose="020B0604020202020204" pitchFamily="34" charset="0"/>
              </a:rPr>
              <a:t>Results could instead indicate that LLMs don’t rely on abstract preferences if they have experience with the binomial.</a:t>
            </a:r>
          </a:p>
          <a:p>
            <a:pPr marL="1359002" lvl="1" indent="-525494" eaLnBrk="0" hangingPunct="0">
              <a:buFont typeface="Arial" panose="020B0604020202020204" pitchFamily="34" charset="0"/>
              <a:buChar char="•"/>
            </a:pPr>
            <a:r>
              <a:rPr lang="en-US" sz="3600" dirty="0">
                <a:latin typeface="+mj-lt"/>
                <a:ea typeface="Futura Std Book" charset="0"/>
                <a:cs typeface="Arial" panose="020B0604020202020204" pitchFamily="34" charset="0"/>
              </a:rPr>
              <a:t>Still in contrast to humans, who rely on abstract preferences even for high-frequency binomials [3].</a:t>
            </a:r>
            <a:endParaRPr lang="en-US" sz="3954" dirty="0">
              <a:latin typeface="+mj-lt"/>
              <a:ea typeface="Futura Std Book" charset="0"/>
              <a:cs typeface="Arial" panose="020B0604020202020204" pitchFamily="34" charset="0"/>
            </a:endParaRPr>
          </a:p>
          <a:p>
            <a:pPr marL="1359002" lvl="1" indent="-525494" eaLnBrk="0" hangingPunct="0">
              <a:buFont typeface="Arial" panose="020B0604020202020204" pitchFamily="34" charset="0"/>
              <a:buChar char="•"/>
            </a:pPr>
            <a:endParaRPr lang="en-US" sz="3954" dirty="0">
              <a:latin typeface="+mj-lt"/>
              <a:ea typeface="Futura Std Book" charset="0"/>
              <a:cs typeface="Arial" panose="020B0604020202020204" pitchFamily="34" charset="0"/>
            </a:endParaRPr>
          </a:p>
          <a:p>
            <a:pPr marL="525494" indent="-525494" eaLnBrk="0" hangingPunct="0">
              <a:buFont typeface="Arial" panose="020B0604020202020204" pitchFamily="34" charset="0"/>
              <a:buChar char="•"/>
            </a:pPr>
            <a:endParaRPr lang="en-US" sz="3954" dirty="0">
              <a:latin typeface="+mj-lt"/>
              <a:ea typeface="Futura Std Book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8AB73D-7E25-3CDC-2766-618BFF576533}"/>
              </a:ext>
            </a:extLst>
          </p:cNvPr>
          <p:cNvSpPr txBox="1"/>
          <p:nvPr/>
        </p:nvSpPr>
        <p:spPr>
          <a:xfrm>
            <a:off x="8038767" y="39323375"/>
            <a:ext cx="12135521" cy="2356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42" dirty="0"/>
              <a:t>Fig 1. Results for each beta coefficient estimate from each model. Models are arranged from smallest to largest from left to right. The x-axis contains each coefficient and the y-axis contains the predicted beta coefficient of the respective model. Error bars indicate 95% credible intervals.</a:t>
            </a:r>
          </a:p>
        </p:txBody>
      </p:sp>
      <p:sp>
        <p:nvSpPr>
          <p:cNvPr id="14" name="TextBox 46">
            <a:extLst>
              <a:ext uri="{FF2B5EF4-FFF2-40B4-BE49-F238E27FC236}">
                <a16:creationId xmlns:a16="http://schemas.microsoft.com/office/drawing/2014/main" id="{A429790F-36D7-1AE4-5899-9F07B237C6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964310" y="29842036"/>
            <a:ext cx="6533638" cy="55811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3590" tIns="51795" rIns="103590" bIns="51795">
            <a:spAutoFit/>
          </a:bodyPr>
          <a:lstStyle/>
          <a:p>
            <a:pPr marL="525494" indent="-525494" eaLnBrk="0" hangingPunct="0">
              <a:buFont typeface="Arial" panose="020B0604020202020204" pitchFamily="34" charset="0"/>
              <a:buChar char="•"/>
            </a:pPr>
            <a:r>
              <a:rPr lang="en-US" sz="3954" dirty="0">
                <a:latin typeface="+mj-lt"/>
                <a:ea typeface="Futura Std Book" charset="0"/>
                <a:cs typeface="Arial" panose="020B0604020202020204" pitchFamily="34" charset="0"/>
              </a:rPr>
              <a:t>Examining ordering preferences for novel binomials (we have data for this already!)</a:t>
            </a:r>
          </a:p>
          <a:p>
            <a:pPr marL="1359002" lvl="1" indent="-525494" eaLnBrk="0" hangingPunct="0">
              <a:buFont typeface="Arial" panose="020B0604020202020204" pitchFamily="34" charset="0"/>
              <a:buChar char="•"/>
            </a:pPr>
            <a:r>
              <a:rPr lang="en-US" sz="3954" dirty="0">
                <a:latin typeface="+mj-lt"/>
                <a:ea typeface="Futura Std Book" charset="0"/>
                <a:cs typeface="Arial" panose="020B0604020202020204" pitchFamily="34" charset="0"/>
              </a:rPr>
              <a:t>Interestingly, LLMs do seem to use abstract preferences when ordering novel binomials.</a:t>
            </a:r>
          </a:p>
        </p:txBody>
      </p:sp>
      <p:sp>
        <p:nvSpPr>
          <p:cNvPr id="15" name="TextBox 46">
            <a:extLst>
              <a:ext uri="{FF2B5EF4-FFF2-40B4-BE49-F238E27FC236}">
                <a16:creationId xmlns:a16="http://schemas.microsoft.com/office/drawing/2014/main" id="{5EE783B6-32E3-9505-EF20-BAE68BFE22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964311" y="37604185"/>
            <a:ext cx="6997051" cy="429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3590" tIns="51795" rIns="103590" bIns="51795">
            <a:spAutoFit/>
          </a:bodyPr>
          <a:lstStyle/>
          <a:p>
            <a:pPr marL="342900" indent="-342900" eaLnBrk="0" hangingPunct="0">
              <a:buFont typeface="Arial" panose="020B0604020202020204" pitchFamily="34" charset="0"/>
              <a:buChar char="•"/>
            </a:pPr>
            <a:r>
              <a:rPr lang="en-US" sz="2000" dirty="0"/>
              <a:t>[1] Morgan, E., &amp; Levy, R. (2015). Modeling idiosyncratic preferences: How generative knowledge and expression frequency jointly determine language structure. In </a:t>
            </a:r>
            <a:r>
              <a:rPr lang="en-US" sz="2000" i="1" dirty="0"/>
              <a:t>Proceedings of the Annual Meeting of the Cognitive Science Society</a:t>
            </a:r>
            <a:r>
              <a:rPr lang="en-US" sz="2000" dirty="0"/>
              <a:t> (Vol. 37).</a:t>
            </a:r>
          </a:p>
          <a:p>
            <a:pPr marL="342900" indent="-342900" eaLnBrk="0" hangingPunct="0">
              <a:buFont typeface="Arial" panose="020B0604020202020204" pitchFamily="34" charset="0"/>
              <a:buChar char="•"/>
            </a:pPr>
            <a:r>
              <a:rPr lang="en-US" sz="2000" dirty="0"/>
              <a:t>[2] Morgan, E., &amp; Levy, R. (2016). Abstract knowledge versus direct experience in processing of binomial expressions. </a:t>
            </a:r>
            <a:r>
              <a:rPr lang="en-US" sz="2000" i="1" dirty="0"/>
              <a:t>Cognition</a:t>
            </a:r>
            <a:r>
              <a:rPr lang="en-US" sz="2000" dirty="0"/>
              <a:t>, </a:t>
            </a:r>
            <a:r>
              <a:rPr lang="en-US" sz="2000" i="1" dirty="0"/>
              <a:t>157</a:t>
            </a:r>
            <a:r>
              <a:rPr lang="en-US" sz="2000" dirty="0"/>
              <a:t>, 384-402.</a:t>
            </a:r>
          </a:p>
          <a:p>
            <a:pPr marL="342900" indent="-342900" eaLnBrk="0" hangingPunct="0">
              <a:buFont typeface="Arial" panose="020B0604020202020204" pitchFamily="34" charset="0"/>
              <a:buChar char="•"/>
            </a:pPr>
            <a:r>
              <a:rPr lang="en-US" sz="2000" dirty="0"/>
              <a:t>[3] Morgan, E., &amp; Levy, R. (2024). Productive knowledge and item-specific knowledge trade off as a function of frequency in multiword expression processing. </a:t>
            </a:r>
            <a:r>
              <a:rPr lang="en-US" sz="2000" i="1" dirty="0"/>
              <a:t>Language</a:t>
            </a:r>
            <a:r>
              <a:rPr lang="en-US" sz="2000" dirty="0"/>
              <a:t>, </a:t>
            </a:r>
            <a:r>
              <a:rPr lang="en-US" sz="2000" i="1" dirty="0"/>
              <a:t>100</a:t>
            </a:r>
            <a:r>
              <a:rPr lang="en-US" sz="2000" dirty="0"/>
              <a:t>(4), e195-e224.</a:t>
            </a:r>
          </a:p>
          <a:p>
            <a:pPr eaLnBrk="0" hangingPunct="0"/>
            <a:endParaRPr lang="en-US" sz="2800" dirty="0">
              <a:latin typeface="+mj-lt"/>
              <a:ea typeface="Futura Std Book" charset="0"/>
              <a:cs typeface="Arial" panose="020B0604020202020204" pitchFamily="34" charset="0"/>
            </a:endParaRPr>
          </a:p>
        </p:txBody>
      </p:sp>
      <p:sp>
        <p:nvSpPr>
          <p:cNvPr id="3" name="Text Box 191">
            <a:extLst>
              <a:ext uri="{FF2B5EF4-FFF2-40B4-BE49-F238E27FC236}">
                <a16:creationId xmlns:a16="http://schemas.microsoft.com/office/drawing/2014/main" id="{5B064CF5-E817-FD7C-01CD-BD218B23ED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963" y="20812177"/>
            <a:ext cx="6574676" cy="9745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103590" tIns="51795" rIns="103590" bIns="72513">
            <a:spAutoFit/>
          </a:bodyPr>
          <a:lstStyle/>
          <a:p>
            <a:pPr eaLnBrk="0" hangingPunct="0">
              <a:spcBef>
                <a:spcPct val="50000"/>
              </a:spcBef>
              <a:tabLst>
                <a:tab pos="518004" algn="l"/>
              </a:tabLst>
              <a:defRPr/>
            </a:pPr>
            <a:r>
              <a:rPr lang="en-US" sz="5517" b="1" spc="59" dirty="0">
                <a:solidFill>
                  <a:srgbClr val="DCAA00"/>
                </a:solidFill>
                <a:latin typeface="+mj-lt"/>
                <a:ea typeface="Futura Std Book" charset="0"/>
                <a:cs typeface="Arial" panose="020B0604020202020204" pitchFamily="34" charset="0"/>
              </a:rPr>
              <a:t>Present Study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FFA3C2-93EB-4594-6457-ADC319B4583B}"/>
              </a:ext>
            </a:extLst>
          </p:cNvPr>
          <p:cNvSpPr txBox="1"/>
          <p:nvPr/>
        </p:nvSpPr>
        <p:spPr>
          <a:xfrm>
            <a:off x="162085" y="22102043"/>
            <a:ext cx="7066503" cy="4715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25494" indent="-525494" eaLnBrk="0" hangingPunct="0">
              <a:buFont typeface="Arial" panose="020B0604020202020204" pitchFamily="34" charset="0"/>
              <a:buChar char="•"/>
            </a:pPr>
            <a:r>
              <a:rPr lang="en-US" sz="3954" dirty="0">
                <a:latin typeface="+mj-lt"/>
                <a:ea typeface="Futura Std Book" charset="0"/>
                <a:cs typeface="Arial" panose="020B0604020202020204" pitchFamily="34" charset="0"/>
              </a:rPr>
              <a:t>Are LLMs’ binomial ordering preferences similarly driven by abstract preferences?</a:t>
            </a:r>
          </a:p>
          <a:p>
            <a:pPr marL="525494" indent="-525494" eaLnBrk="0" hangingPunct="0">
              <a:buFont typeface="Arial" panose="020B0604020202020204" pitchFamily="34" charset="0"/>
              <a:buChar char="•"/>
            </a:pPr>
            <a:r>
              <a:rPr lang="en-US" sz="3954" dirty="0">
                <a:latin typeface="+mj-lt"/>
                <a:ea typeface="Futura Std Book" charset="0"/>
                <a:cs typeface="Arial" panose="020B0604020202020204" pitchFamily="34" charset="0"/>
              </a:rPr>
              <a:t>Or are their preferences driven exclusively by the proportion that each order occurs?</a:t>
            </a:r>
          </a:p>
          <a:p>
            <a:endParaRPr lang="en-US" sz="2361" dirty="0"/>
          </a:p>
        </p:txBody>
      </p:sp>
      <p:sp>
        <p:nvSpPr>
          <p:cNvPr id="18" name="Text Box 191">
            <a:extLst>
              <a:ext uri="{FF2B5EF4-FFF2-40B4-BE49-F238E27FC236}">
                <a16:creationId xmlns:a16="http://schemas.microsoft.com/office/drawing/2014/main" id="{F2CAE09A-D006-F899-7DA4-3AA2EB2EE5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38767" y="24036247"/>
            <a:ext cx="6574676" cy="9745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103590" tIns="51795" rIns="103590" bIns="72513">
            <a:spAutoFit/>
          </a:bodyPr>
          <a:lstStyle/>
          <a:p>
            <a:pPr eaLnBrk="0" hangingPunct="0">
              <a:spcBef>
                <a:spcPct val="50000"/>
              </a:spcBef>
              <a:tabLst>
                <a:tab pos="518004" algn="l"/>
              </a:tabLst>
              <a:defRPr/>
            </a:pPr>
            <a:r>
              <a:rPr lang="en-US" sz="5517" b="1" spc="59" dirty="0">
                <a:solidFill>
                  <a:srgbClr val="DCAA00"/>
                </a:solidFill>
                <a:latin typeface="+mj-lt"/>
                <a:ea typeface="Futura Std Book" charset="0"/>
                <a:cs typeface="Arial" panose="020B0604020202020204" pitchFamily="34" charset="0"/>
              </a:rPr>
              <a:t>Results</a:t>
            </a:r>
          </a:p>
        </p:txBody>
      </p:sp>
      <p:sp>
        <p:nvSpPr>
          <p:cNvPr id="19" name="TextBox 46">
            <a:extLst>
              <a:ext uri="{FF2B5EF4-FFF2-40B4-BE49-F238E27FC236}">
                <a16:creationId xmlns:a16="http://schemas.microsoft.com/office/drawing/2014/main" id="{77DB2793-2282-3FDE-176F-29E21792C3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99120" y="24937839"/>
            <a:ext cx="14401636" cy="43641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3590" tIns="51795" rIns="103590" bIns="51795">
            <a:spAutoFit/>
          </a:bodyPr>
          <a:lstStyle/>
          <a:p>
            <a:pPr marL="525494" indent="-525494" eaLnBrk="0" hangingPunct="0">
              <a:buFont typeface="Arial" panose="020B0604020202020204" pitchFamily="34" charset="0"/>
              <a:buChar char="•"/>
            </a:pPr>
            <a:r>
              <a:rPr lang="en-US" sz="3954" dirty="0">
                <a:latin typeface="+mj-lt"/>
                <a:ea typeface="Futura Std Book" charset="0"/>
                <a:cs typeface="Arial" panose="020B0604020202020204" pitchFamily="34" charset="0"/>
              </a:rPr>
              <a:t>LLMs do not show sensitivity to abstract preferences for the binomials in the corpus.</a:t>
            </a:r>
          </a:p>
          <a:p>
            <a:pPr marL="525494" indent="-525494" eaLnBrk="0" hangingPunct="0">
              <a:buFont typeface="Arial" panose="020B0604020202020204" pitchFamily="34" charset="0"/>
              <a:buChar char="•"/>
            </a:pPr>
            <a:r>
              <a:rPr lang="en-US" sz="3954" dirty="0">
                <a:latin typeface="+mj-lt"/>
                <a:ea typeface="Futura Std Book" charset="0"/>
                <a:cs typeface="Arial" panose="020B0604020202020204" pitchFamily="34" charset="0"/>
              </a:rPr>
              <a:t>Instead, they simply reproduce the binomials in proportion to the number of times they occurred in each order in their training data.</a:t>
            </a:r>
          </a:p>
          <a:p>
            <a:pPr marL="525494" indent="-525494" eaLnBrk="0" hangingPunct="0">
              <a:buFont typeface="Arial" panose="020B0604020202020204" pitchFamily="34" charset="0"/>
              <a:buChar char="•"/>
            </a:pPr>
            <a:endParaRPr lang="en-US" sz="3954" dirty="0">
              <a:latin typeface="+mj-lt"/>
              <a:ea typeface="Futura Std Book" charset="0"/>
              <a:cs typeface="Arial" panose="020B0604020202020204" pitchFamily="34" charset="0"/>
            </a:endParaRPr>
          </a:p>
          <a:p>
            <a:pPr eaLnBrk="0" hangingPunct="0"/>
            <a:endParaRPr lang="en-US" sz="3954" dirty="0">
              <a:latin typeface="+mj-lt"/>
              <a:ea typeface="Futura Std Book" charset="0"/>
              <a:cs typeface="Arial" panose="020B0604020202020204" pitchFamily="34" charset="0"/>
            </a:endParaRPr>
          </a:p>
        </p:txBody>
      </p:sp>
      <p:pic>
        <p:nvPicPr>
          <p:cNvPr id="4" name="Picture 3" descr="A graph of numbers and letters&#10;&#10;AI-generated content may be incorrect.">
            <a:extLst>
              <a:ext uri="{FF2B5EF4-FFF2-40B4-BE49-F238E27FC236}">
                <a16:creationId xmlns:a16="http://schemas.microsoft.com/office/drawing/2014/main" id="{2393DD25-D823-DB32-8D08-D1235139E9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08314" y="28578463"/>
            <a:ext cx="12650642" cy="10474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987878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theme/theme1.xml><?xml version="1.0" encoding="utf-8"?>
<a:theme xmlns:a="http://schemas.openxmlformats.org/drawingml/2006/main" name="~4728944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256332" tIns="128168" rIns="256332" bIns="128168" numCol="1" anchor="t" anchorCtr="0" compatLnSpc="1">
        <a:prstTxWarp prst="textNoShape">
          <a:avLst/>
        </a:prstTxWarp>
      </a:bodyPr>
      <a:lstStyle>
        <a:defPPr marL="0" marR="0" indent="0" algn="l" defTabSz="3429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256332" tIns="128168" rIns="256332" bIns="128168" numCol="1" anchor="t" anchorCtr="0" compatLnSpc="1">
        <a:prstTxWarp prst="textNoShape">
          <a:avLst/>
        </a:prstTxWarp>
      </a:bodyPr>
      <a:lstStyle>
        <a:defPPr marL="0" marR="0" indent="0" algn="l" defTabSz="3429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2" id="{6CCA1FAC-FFE8-5942-8B6D-DB7BBE7AC585}" vid="{D6EE3BF2-C669-0E49-9F78-894381F8D65E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SON_Research_Poster_1.19</Template>
  <TotalTime>5277</TotalTime>
  <Words>768</Words>
  <Application>Microsoft Office PowerPoint</Application>
  <PresentationFormat>Custom</PresentationFormat>
  <Paragraphs>52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Futura Std Book</vt:lpstr>
      <vt:lpstr>Proxima Nova Regular</vt:lpstr>
      <vt:lpstr>Arial</vt:lpstr>
      <vt:lpstr>Cambria Math</vt:lpstr>
      <vt:lpstr>Times</vt:lpstr>
      <vt:lpstr>Times New Roman</vt:lpstr>
      <vt:lpstr>~4728944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Jenny A Carrick</dc:creator>
  <cp:lastModifiedBy>Zachary Houghton</cp:lastModifiedBy>
  <cp:revision>100</cp:revision>
  <cp:lastPrinted>2019-05-21T22:24:44Z</cp:lastPrinted>
  <dcterms:created xsi:type="dcterms:W3CDTF">2019-01-18T19:03:01Z</dcterms:created>
  <dcterms:modified xsi:type="dcterms:W3CDTF">2025-07-01T20:04:41Z</dcterms:modified>
</cp:coreProperties>
</file>