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7" r:id="rId2"/>
  </p:sldIdLst>
  <p:sldSz cx="43891200" cy="329184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876270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1752539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2628809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3505078" algn="l" rtl="0" fontAlgn="base">
      <a:spcBef>
        <a:spcPct val="0"/>
      </a:spcBef>
      <a:spcAft>
        <a:spcPct val="0"/>
      </a:spcAft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4381348" algn="l" defTabSz="1752539" rtl="0" eaLnBrk="1" latinLnBrk="0" hangingPunct="1"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5257617" algn="l" defTabSz="1752539" rtl="0" eaLnBrk="1" latinLnBrk="0" hangingPunct="1"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6133887" algn="l" defTabSz="1752539" rtl="0" eaLnBrk="1" latinLnBrk="0" hangingPunct="1"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7010156" algn="l" defTabSz="1752539" rtl="0" eaLnBrk="1" latinLnBrk="0" hangingPunct="1">
      <a:defRPr sz="27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350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AA00"/>
    <a:srgbClr val="004987"/>
    <a:srgbClr val="4E8F00"/>
    <a:srgbClr val="D8A600"/>
    <a:srgbClr val="0A2D56"/>
    <a:srgbClr val="5E8628"/>
    <a:srgbClr val="002855"/>
    <a:srgbClr val="00447C"/>
    <a:srgbClr val="A5B3C9"/>
    <a:srgbClr val="DAB9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0" autoAdjust="0"/>
    <p:restoredTop sz="85056" autoAdjust="0"/>
  </p:normalViewPr>
  <p:slideViewPr>
    <p:cSldViewPr>
      <p:cViewPr varScale="1">
        <p:scale>
          <a:sx n="21" d="100"/>
          <a:sy n="21" d="100"/>
        </p:scale>
        <p:origin x="2280" y="72"/>
      </p:cViewPr>
      <p:guideLst>
        <p:guide orient="horz" pos="2880"/>
        <p:guide pos="235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3" d="100"/>
        <a:sy n="33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88" y="-84"/>
      </p:cViewPr>
      <p:guideLst>
        <p:guide orient="horz" pos="2929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050822" cy="465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t" anchorCtr="0" compatLnSpc="1">
            <a:prstTxWarp prst="textNoShape">
              <a:avLst/>
            </a:prstTxWarp>
          </a:bodyPr>
          <a:lstStyle>
            <a:lvl1pPr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9578" y="2"/>
            <a:ext cx="3050822" cy="465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t" anchorCtr="0" compatLnSpc="1">
            <a:prstTxWarp prst="textNoShape">
              <a:avLst/>
            </a:prstTxWarp>
          </a:bodyPr>
          <a:lstStyle>
            <a:lvl1pPr algn="r"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180"/>
            <a:ext cx="3050822" cy="465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b" anchorCtr="0" compatLnSpc="1">
            <a:prstTxWarp prst="textNoShape">
              <a:avLst/>
            </a:prstTxWarp>
          </a:bodyPr>
          <a:lstStyle>
            <a:lvl1pPr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9578" y="8831180"/>
            <a:ext cx="3050822" cy="465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961" tIns="16980" rIns="33961" bIns="16980" numCol="1" anchor="b" anchorCtr="0" compatLnSpc="1">
            <a:prstTxWarp prst="textNoShape">
              <a:avLst/>
            </a:prstTxWarp>
          </a:bodyPr>
          <a:lstStyle>
            <a:lvl1pPr algn="r" defTabSz="340155" eaLnBrk="0" hangingPunct="0">
              <a:defRPr sz="400">
                <a:latin typeface="Times New Roman" charset="0"/>
              </a:defRPr>
            </a:lvl1pPr>
          </a:lstStyle>
          <a:p>
            <a:pPr>
              <a:defRPr/>
            </a:pPr>
            <a:fld id="{BA9F1319-FE31-4630-9C01-6640AAE366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053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t" anchorCtr="0" compatLnSpc="1">
            <a:prstTxWarp prst="textNoShape">
              <a:avLst/>
            </a:prstTxWarp>
          </a:bodyPr>
          <a:lstStyle>
            <a:lvl1pPr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7429" y="0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t" anchorCtr="0" compatLnSpc="1">
            <a:prstTxWarp prst="textNoShape">
              <a:avLst/>
            </a:prstTxWarp>
          </a:bodyPr>
          <a:lstStyle>
            <a:lvl1pPr algn="r"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54194" y="4446871"/>
            <a:ext cx="5090654" cy="4140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16741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b" anchorCtr="0" compatLnSpc="1">
            <a:prstTxWarp prst="textNoShape">
              <a:avLst/>
            </a:prstTxWarp>
          </a:bodyPr>
          <a:lstStyle>
            <a:lvl1pPr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7429" y="8816741"/>
            <a:ext cx="3021612" cy="460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2332" tIns="66165" rIns="132332" bIns="66165" numCol="1" anchor="b" anchorCtr="0" compatLnSpc="1">
            <a:prstTxWarp prst="textNoShape">
              <a:avLst/>
            </a:prstTxWarp>
          </a:bodyPr>
          <a:lstStyle>
            <a:lvl1pPr algn="r" defTabSz="1323540" eaLnBrk="0" hangingPunct="0">
              <a:defRPr sz="1700">
                <a:latin typeface="Times New Roman" charset="0"/>
              </a:defRPr>
            </a:lvl1pPr>
          </a:lstStyle>
          <a:p>
            <a:pPr>
              <a:defRPr/>
            </a:pPr>
            <a:fld id="{B6C75113-938F-4722-B133-D003F6C9A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0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+mn-ea"/>
        <a:cs typeface="+mn-cs"/>
      </a:defRPr>
    </a:lvl1pPr>
    <a:lvl2pPr marL="876270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2pPr>
    <a:lvl3pPr marL="1752539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3pPr>
    <a:lvl4pPr marL="2628809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4pPr>
    <a:lvl5pPr marL="3505078" algn="l" rtl="0" eaLnBrk="0" fontAlgn="base" hangingPunct="0">
      <a:spcBef>
        <a:spcPct val="30000"/>
      </a:spcBef>
      <a:spcAft>
        <a:spcPct val="0"/>
      </a:spcAft>
      <a:defRPr sz="2300" kern="1200">
        <a:solidFill>
          <a:schemeClr val="tx1"/>
        </a:solidFill>
        <a:latin typeface="Times New Roman" charset="0"/>
        <a:ea typeface="ＭＳ Ｐゴシック" charset="-128"/>
        <a:cs typeface="ＭＳ Ｐゴシック"/>
      </a:defRPr>
    </a:lvl5pPr>
    <a:lvl6pPr marL="4381348" algn="l" defTabSz="8762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5257617" algn="l" defTabSz="8762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6133887" algn="l" defTabSz="8762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7010156" algn="l" defTabSz="876270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9350" y="692150"/>
            <a:ext cx="4699000" cy="35242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C75113-938F-4722-B133-D003F6C9A7F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4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29"/>
          <p:cNvCxnSpPr>
            <a:cxnSpLocks noChangeShapeType="1"/>
          </p:cNvCxnSpPr>
          <p:nvPr userDrawn="1"/>
        </p:nvCxnSpPr>
        <p:spPr bwMode="auto">
          <a:xfrm>
            <a:off x="10975341" y="8134648"/>
            <a:ext cx="0" cy="24174157"/>
          </a:xfrm>
          <a:prstGeom prst="line">
            <a:avLst/>
          </a:prstGeom>
          <a:noFill/>
          <a:ln w="82550" algn="ctr">
            <a:solidFill>
              <a:srgbClr val="004987"/>
            </a:solidFill>
            <a:round/>
            <a:headEnd/>
            <a:tailEnd/>
          </a:ln>
        </p:spPr>
      </p:cxnSp>
      <p:sp>
        <p:nvSpPr>
          <p:cNvPr id="4" name="Rectangle 3"/>
          <p:cNvSpPr/>
          <p:nvPr userDrawn="1"/>
        </p:nvSpPr>
        <p:spPr bwMode="auto">
          <a:xfrm>
            <a:off x="0" y="3048000"/>
            <a:ext cx="43891200" cy="4267200"/>
          </a:xfrm>
          <a:prstGeom prst="rect">
            <a:avLst/>
          </a:prstGeom>
          <a:solidFill>
            <a:srgbClr val="00498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4785" tIns="82394" rIns="164785" bIns="8239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204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 Regular" panose="0200050603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7EC41C-9AE5-674A-87F3-4190FB0C7690}"/>
              </a:ext>
            </a:extLst>
          </p:cNvPr>
          <p:cNvSpPr/>
          <p:nvPr userDrawn="1"/>
        </p:nvSpPr>
        <p:spPr bwMode="auto">
          <a:xfrm>
            <a:off x="0" y="2362200"/>
            <a:ext cx="43891200" cy="685800"/>
          </a:xfrm>
          <a:prstGeom prst="rect">
            <a:avLst/>
          </a:prstGeom>
          <a:solidFill>
            <a:srgbClr val="DCAA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4785" tIns="82394" rIns="164785" bIns="8239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204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 Regular" panose="02000506030000020004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32F2CF7-3E18-E942-98ED-5170DF6243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8151" y="433396"/>
            <a:ext cx="8686800" cy="1759706"/>
          </a:xfrm>
          <a:prstGeom prst="rect">
            <a:avLst/>
          </a:prstGeom>
        </p:spPr>
      </p:pic>
      <p:cxnSp>
        <p:nvCxnSpPr>
          <p:cNvPr id="9" name="Straight Connector 29">
            <a:extLst>
              <a:ext uri="{FF2B5EF4-FFF2-40B4-BE49-F238E27FC236}">
                <a16:creationId xmlns:a16="http://schemas.microsoft.com/office/drawing/2014/main" id="{7A538AB7-3217-C248-8892-F3626FEEC00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2918400" y="8134648"/>
            <a:ext cx="0" cy="24174157"/>
          </a:xfrm>
          <a:prstGeom prst="line">
            <a:avLst/>
          </a:prstGeom>
          <a:noFill/>
          <a:ln w="82550" algn="ctr">
            <a:solidFill>
              <a:srgbClr val="004987"/>
            </a:solidFill>
            <a:round/>
            <a:headEnd/>
            <a:tailEnd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29"/>
          <p:cNvCxnSpPr>
            <a:cxnSpLocks noChangeShapeType="1"/>
          </p:cNvCxnSpPr>
          <p:nvPr userDrawn="1"/>
        </p:nvCxnSpPr>
        <p:spPr bwMode="auto">
          <a:xfrm>
            <a:off x="10975341" y="6400800"/>
            <a:ext cx="0" cy="25603200"/>
          </a:xfrm>
          <a:prstGeom prst="line">
            <a:avLst/>
          </a:prstGeom>
          <a:noFill/>
          <a:ln w="38100" algn="ctr">
            <a:solidFill>
              <a:srgbClr val="DCAA00"/>
            </a:solidFill>
            <a:round/>
            <a:headEnd/>
            <a:tailEnd/>
          </a:ln>
        </p:spPr>
      </p:cxnSp>
      <p:sp>
        <p:nvSpPr>
          <p:cNvPr id="4" name="Rectangle 3"/>
          <p:cNvSpPr/>
          <p:nvPr userDrawn="1"/>
        </p:nvSpPr>
        <p:spPr bwMode="auto">
          <a:xfrm>
            <a:off x="0" y="0"/>
            <a:ext cx="43891200" cy="5562600"/>
          </a:xfrm>
          <a:prstGeom prst="rect">
            <a:avLst/>
          </a:prstGeom>
          <a:solidFill>
            <a:srgbClr val="00498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4785" tIns="82394" rIns="164785" bIns="8239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204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 Regular" panose="0200050603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7EC41C-9AE5-674A-87F3-4190FB0C7690}"/>
              </a:ext>
            </a:extLst>
          </p:cNvPr>
          <p:cNvSpPr/>
          <p:nvPr userDrawn="1"/>
        </p:nvSpPr>
        <p:spPr bwMode="auto">
          <a:xfrm>
            <a:off x="0" y="1"/>
            <a:ext cx="43891200" cy="895058"/>
          </a:xfrm>
          <a:prstGeom prst="rect">
            <a:avLst/>
          </a:prstGeom>
          <a:solidFill>
            <a:srgbClr val="DCAA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64785" tIns="82394" rIns="164785" bIns="82394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2044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roxima Nova Regular" panose="02000506030000020004" pitchFamily="2" charset="0"/>
            </a:endParaRPr>
          </a:p>
        </p:txBody>
      </p:sp>
      <p:cxnSp>
        <p:nvCxnSpPr>
          <p:cNvPr id="9" name="Straight Connector 29">
            <a:extLst>
              <a:ext uri="{FF2B5EF4-FFF2-40B4-BE49-F238E27FC236}">
                <a16:creationId xmlns:a16="http://schemas.microsoft.com/office/drawing/2014/main" id="{7A538AB7-3217-C248-8892-F3626FEEC001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2918400" y="6400800"/>
            <a:ext cx="0" cy="25603200"/>
          </a:xfrm>
          <a:prstGeom prst="line">
            <a:avLst/>
          </a:prstGeom>
          <a:noFill/>
          <a:ln w="38100" algn="ctr">
            <a:solidFill>
              <a:srgbClr val="DCAA00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44124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ctr" defTabSz="3157049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7393" b="1">
          <a:solidFill>
            <a:schemeClr val="tx2"/>
          </a:solidFill>
          <a:latin typeface="+mj-lt"/>
          <a:ea typeface="+mj-ea"/>
          <a:cs typeface="+mj-cs"/>
        </a:defRPr>
      </a:lvl1pPr>
      <a:lvl2pPr algn="ctr" defTabSz="3157049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7393" b="1">
          <a:solidFill>
            <a:schemeClr val="tx2"/>
          </a:solidFill>
          <a:latin typeface="Arial" charset="0"/>
        </a:defRPr>
      </a:lvl2pPr>
      <a:lvl3pPr algn="ctr" defTabSz="3157049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7393" b="1">
          <a:solidFill>
            <a:schemeClr val="tx2"/>
          </a:solidFill>
          <a:latin typeface="Arial" charset="0"/>
        </a:defRPr>
      </a:lvl3pPr>
      <a:lvl4pPr algn="ctr" defTabSz="3157049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7393" b="1">
          <a:solidFill>
            <a:schemeClr val="tx2"/>
          </a:solidFill>
          <a:latin typeface="Arial" charset="0"/>
        </a:defRPr>
      </a:lvl4pPr>
      <a:lvl5pPr algn="ctr" defTabSz="3157049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7393" b="1">
          <a:solidFill>
            <a:schemeClr val="tx2"/>
          </a:solidFill>
          <a:latin typeface="Arial" charset="0"/>
        </a:defRPr>
      </a:lvl5pPr>
      <a:lvl6pPr marL="563340" algn="ctr" defTabSz="3157049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7393" b="1">
          <a:solidFill>
            <a:schemeClr val="tx2"/>
          </a:solidFill>
          <a:latin typeface="Arial" charset="0"/>
        </a:defRPr>
      </a:lvl6pPr>
      <a:lvl7pPr marL="1126679" algn="ctr" defTabSz="3157049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7393" b="1">
          <a:solidFill>
            <a:schemeClr val="tx2"/>
          </a:solidFill>
          <a:latin typeface="Arial" charset="0"/>
        </a:defRPr>
      </a:lvl7pPr>
      <a:lvl8pPr marL="1690019" algn="ctr" defTabSz="3157049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7393" b="1">
          <a:solidFill>
            <a:schemeClr val="tx2"/>
          </a:solidFill>
          <a:latin typeface="Arial" charset="0"/>
        </a:defRPr>
      </a:lvl8pPr>
      <a:lvl9pPr marL="2253359" algn="ctr" defTabSz="3157049" rtl="0" eaLnBrk="1" fontAlgn="base" hangingPunct="1">
        <a:lnSpc>
          <a:spcPct val="120000"/>
        </a:lnSpc>
        <a:spcBef>
          <a:spcPct val="0"/>
        </a:spcBef>
        <a:spcAft>
          <a:spcPct val="0"/>
        </a:spcAft>
        <a:defRPr sz="7393" b="1">
          <a:solidFill>
            <a:schemeClr val="tx2"/>
          </a:solidFill>
          <a:latin typeface="Arial" charset="0"/>
        </a:defRPr>
      </a:lvl9pPr>
    </p:titleStyle>
    <p:bodyStyle>
      <a:lvl1pPr marL="281670" indent="-281670" algn="l" defTabSz="3157049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660066"/>
        </a:buClr>
        <a:tabLst>
          <a:tab pos="281670" algn="l"/>
        </a:tabLst>
        <a:defRPr sz="2957">
          <a:solidFill>
            <a:schemeClr val="tx1"/>
          </a:solidFill>
          <a:latin typeface="+mn-lt"/>
          <a:ea typeface="+mn-ea"/>
          <a:cs typeface="+mn-cs"/>
        </a:defRPr>
      </a:lvl1pPr>
      <a:lvl2pPr marL="704174" indent="-281670" algn="l" defTabSz="3157049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rgbClr val="660066"/>
        </a:buClr>
        <a:buFont typeface="Times"/>
        <a:buChar char="•"/>
        <a:tabLst>
          <a:tab pos="281670" algn="l"/>
        </a:tabLst>
        <a:defRPr sz="2957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408349" indent="-281670" algn="l" defTabSz="3157049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/>
        <a:buChar char="•"/>
        <a:tabLst>
          <a:tab pos="281670" algn="l"/>
        </a:tabLst>
        <a:defRPr sz="2957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5529726" indent="-794153" algn="l" defTabSz="3157049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/>
        <a:tabLst>
          <a:tab pos="281670" algn="l"/>
        </a:tabLst>
        <a:defRPr sz="2957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7106295" indent="-788285" algn="l" defTabSz="3157049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/>
        <a:tabLst>
          <a:tab pos="281670" algn="l"/>
        </a:tabLst>
        <a:defRPr sz="2957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7669634" indent="-788285" algn="l" defTabSz="3157049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281670" algn="l"/>
        </a:tabLst>
        <a:defRPr sz="2957">
          <a:solidFill>
            <a:schemeClr val="tx1"/>
          </a:solidFill>
          <a:latin typeface="+mn-lt"/>
          <a:ea typeface="ＭＳ Ｐゴシック" charset="-128"/>
        </a:defRPr>
      </a:lvl6pPr>
      <a:lvl7pPr marL="8232974" indent="-788285" algn="l" defTabSz="3157049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281670" algn="l"/>
        </a:tabLst>
        <a:defRPr sz="2957">
          <a:solidFill>
            <a:schemeClr val="tx1"/>
          </a:solidFill>
          <a:latin typeface="+mn-lt"/>
          <a:ea typeface="ＭＳ Ｐゴシック" charset="-128"/>
        </a:defRPr>
      </a:lvl7pPr>
      <a:lvl8pPr marL="8796313" indent="-788285" algn="l" defTabSz="3157049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281670" algn="l"/>
        </a:tabLst>
        <a:defRPr sz="2957">
          <a:solidFill>
            <a:schemeClr val="tx1"/>
          </a:solidFill>
          <a:latin typeface="+mn-lt"/>
          <a:ea typeface="ＭＳ Ｐゴシック" charset="-128"/>
        </a:defRPr>
      </a:lvl8pPr>
      <a:lvl9pPr marL="9359653" indent="-788285" algn="l" defTabSz="3157049" rtl="0" eaLnBrk="1" fontAlgn="base" hangingPunct="1">
        <a:spcBef>
          <a:spcPct val="20000"/>
        </a:spcBef>
        <a:spcAft>
          <a:spcPct val="0"/>
        </a:spcAft>
        <a:buClr>
          <a:srgbClr val="660066"/>
        </a:buClr>
        <a:buFont typeface="Times" charset="0"/>
        <a:tabLst>
          <a:tab pos="281670" algn="l"/>
        </a:tabLst>
        <a:defRPr sz="2957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563340" rtl="0" eaLnBrk="1" latinLnBrk="0" hangingPunct="1">
        <a:defRPr sz="2186" kern="1200">
          <a:solidFill>
            <a:schemeClr val="tx1"/>
          </a:solidFill>
          <a:latin typeface="+mn-lt"/>
          <a:ea typeface="+mn-ea"/>
          <a:cs typeface="+mn-cs"/>
        </a:defRPr>
      </a:lvl1pPr>
      <a:lvl2pPr marL="563340" algn="l" defTabSz="563340" rtl="0" eaLnBrk="1" latinLnBrk="0" hangingPunct="1">
        <a:defRPr sz="2186" kern="1200">
          <a:solidFill>
            <a:schemeClr val="tx1"/>
          </a:solidFill>
          <a:latin typeface="+mn-lt"/>
          <a:ea typeface="+mn-ea"/>
          <a:cs typeface="+mn-cs"/>
        </a:defRPr>
      </a:lvl2pPr>
      <a:lvl3pPr marL="1126679" algn="l" defTabSz="563340" rtl="0" eaLnBrk="1" latinLnBrk="0" hangingPunct="1">
        <a:defRPr sz="2186" kern="1200">
          <a:solidFill>
            <a:schemeClr val="tx1"/>
          </a:solidFill>
          <a:latin typeface="+mn-lt"/>
          <a:ea typeface="+mn-ea"/>
          <a:cs typeface="+mn-cs"/>
        </a:defRPr>
      </a:lvl3pPr>
      <a:lvl4pPr marL="1690019" algn="l" defTabSz="563340" rtl="0" eaLnBrk="1" latinLnBrk="0" hangingPunct="1">
        <a:defRPr sz="2186" kern="1200">
          <a:solidFill>
            <a:schemeClr val="tx1"/>
          </a:solidFill>
          <a:latin typeface="+mn-lt"/>
          <a:ea typeface="+mn-ea"/>
          <a:cs typeface="+mn-cs"/>
        </a:defRPr>
      </a:lvl4pPr>
      <a:lvl5pPr marL="2253359" algn="l" defTabSz="563340" rtl="0" eaLnBrk="1" latinLnBrk="0" hangingPunct="1">
        <a:defRPr sz="2186" kern="1200">
          <a:solidFill>
            <a:schemeClr val="tx1"/>
          </a:solidFill>
          <a:latin typeface="+mn-lt"/>
          <a:ea typeface="+mn-ea"/>
          <a:cs typeface="+mn-cs"/>
        </a:defRPr>
      </a:lvl5pPr>
      <a:lvl6pPr marL="2816699" algn="l" defTabSz="563340" rtl="0" eaLnBrk="1" latinLnBrk="0" hangingPunct="1">
        <a:defRPr sz="2186" kern="1200">
          <a:solidFill>
            <a:schemeClr val="tx1"/>
          </a:solidFill>
          <a:latin typeface="+mn-lt"/>
          <a:ea typeface="+mn-ea"/>
          <a:cs typeface="+mn-cs"/>
        </a:defRPr>
      </a:lvl6pPr>
      <a:lvl7pPr marL="3380038" algn="l" defTabSz="563340" rtl="0" eaLnBrk="1" latinLnBrk="0" hangingPunct="1">
        <a:defRPr sz="2186" kern="1200">
          <a:solidFill>
            <a:schemeClr val="tx1"/>
          </a:solidFill>
          <a:latin typeface="+mn-lt"/>
          <a:ea typeface="+mn-ea"/>
          <a:cs typeface="+mn-cs"/>
        </a:defRPr>
      </a:lvl7pPr>
      <a:lvl8pPr marL="3943378" algn="l" defTabSz="563340" rtl="0" eaLnBrk="1" latinLnBrk="0" hangingPunct="1">
        <a:defRPr sz="2186" kern="1200">
          <a:solidFill>
            <a:schemeClr val="tx1"/>
          </a:solidFill>
          <a:latin typeface="+mn-lt"/>
          <a:ea typeface="+mn-ea"/>
          <a:cs typeface="+mn-cs"/>
        </a:defRPr>
      </a:lvl8pPr>
      <a:lvl9pPr marL="4506716" algn="l" defTabSz="563340" rtl="0" eaLnBrk="1" latinLnBrk="0" hangingPunct="1">
        <a:defRPr sz="21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 191">
            <a:extLst>
              <a:ext uri="{FF2B5EF4-FFF2-40B4-BE49-F238E27FC236}">
                <a16:creationId xmlns:a16="http://schemas.microsoft.com/office/drawing/2014/main" id="{BAD566D2-7CFC-4395-8C74-F90BB3FB0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45" y="6274660"/>
            <a:ext cx="7150555" cy="1059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12663" tIns="56332" rIns="112663" bIns="78864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63340" algn="l"/>
              </a:tabLst>
              <a:defRPr/>
            </a:pPr>
            <a:r>
              <a:rPr lang="en-US" sz="6000" b="1" spc="64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E0068C-B4C6-4A2D-AA44-C6698E652C96}"/>
              </a:ext>
            </a:extLst>
          </p:cNvPr>
          <p:cNvSpPr txBox="1"/>
          <p:nvPr/>
        </p:nvSpPr>
        <p:spPr>
          <a:xfrm>
            <a:off x="9757476" y="1629121"/>
            <a:ext cx="23614466" cy="3570208"/>
          </a:xfrm>
          <a:prstGeom prst="rect">
            <a:avLst/>
          </a:prstGeom>
          <a:noFill/>
          <a:effectLst>
            <a:outerShdw blurRad="127000" dist="38100" dir="2700000">
              <a:srgbClr val="000000">
                <a:alpha val="43000"/>
              </a:srgbClr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algn="ctr" eaLnBrk="0" hangingPunct="0">
              <a:defRPr/>
            </a:pPr>
            <a:r>
              <a:rPr lang="en-US" sz="8000" spc="-246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The effects of frequency and predictability on the recognition of </a:t>
            </a:r>
            <a:r>
              <a:rPr lang="en-US" sz="8000" i="1" spc="-246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up </a:t>
            </a:r>
            <a:r>
              <a:rPr lang="en-US" sz="8000" spc="-246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in English </a:t>
            </a:r>
            <a:r>
              <a:rPr lang="en-US" sz="8000" spc="-246" dirty="0" err="1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Verb+</a:t>
            </a:r>
            <a:r>
              <a:rPr lang="en-US" sz="8000" i="1" spc="-246" dirty="0" err="1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up</a:t>
            </a:r>
            <a:r>
              <a:rPr lang="en-US" sz="8000" i="1" spc="-246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 </a:t>
            </a:r>
            <a:r>
              <a:rPr lang="en-US" sz="8000" spc="-246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phrases</a:t>
            </a:r>
          </a:p>
          <a:p>
            <a:pPr algn="ctr" eaLnBrk="0" hangingPunct="0">
              <a:defRPr/>
            </a:pPr>
            <a:r>
              <a:rPr lang="en-US" sz="3600" spc="-246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Zachary Houghton and Emily Morgan</a:t>
            </a:r>
            <a:endParaRPr lang="en-US" sz="3600" spc="-246" baseline="30000" dirty="0">
              <a:solidFill>
                <a:schemeClr val="bg1"/>
              </a:solidFill>
              <a:latin typeface="+mj-lt"/>
              <a:ea typeface="Futura Std Light" charset="0"/>
              <a:cs typeface="Arial" panose="020B0604020202020204" pitchFamily="34" charset="0"/>
            </a:endParaRPr>
          </a:p>
          <a:p>
            <a:pPr algn="ctr" eaLnBrk="0" hangingPunct="0">
              <a:defRPr/>
            </a:pPr>
            <a:r>
              <a:rPr lang="en-US" sz="3600" spc="-246" dirty="0">
                <a:solidFill>
                  <a:schemeClr val="bg1"/>
                </a:solidFill>
                <a:latin typeface="+mj-lt"/>
                <a:ea typeface="Futura Std Light" charset="0"/>
                <a:cs typeface="Arial" panose="020B0604020202020204" pitchFamily="34" charset="0"/>
              </a:rPr>
              <a:t>University of California, Davis</a:t>
            </a:r>
          </a:p>
        </p:txBody>
      </p:sp>
      <p:sp>
        <p:nvSpPr>
          <p:cNvPr id="38" name="TextBox 46">
            <a:extLst>
              <a:ext uri="{FF2B5EF4-FFF2-40B4-BE49-F238E27FC236}">
                <a16:creationId xmlns:a16="http://schemas.microsoft.com/office/drawing/2014/main" id="{84FACD36-7D72-4428-9A38-E5D563CE9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14" y="7500394"/>
            <a:ext cx="10287001" cy="10039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663" tIns="56332" rIns="112663" bIns="56332">
            <a:spAutoFit/>
          </a:bodyPr>
          <a:lstStyle/>
          <a:p>
            <a:pPr marL="571486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What is stored in the lexicon?</a:t>
            </a:r>
          </a:p>
          <a:p>
            <a:pPr marL="1447734" lvl="1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Words, idioms</a:t>
            </a:r>
            <a:r>
              <a:rPr lang="en-US" sz="4300" baseline="30000" dirty="0">
                <a:latin typeface="+mj-lt"/>
                <a:ea typeface="Futura Std Book" charset="0"/>
                <a:cs typeface="Arial" panose="020B0604020202020204" pitchFamily="34" charset="0"/>
              </a:rPr>
              <a:t>1</a:t>
            </a: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.</a:t>
            </a:r>
          </a:p>
          <a:p>
            <a:pPr marL="1447734" lvl="1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Phrases?</a:t>
            </a:r>
          </a:p>
          <a:p>
            <a:pPr marL="571486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Frequency </a:t>
            </a: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 Storage</a:t>
            </a:r>
          </a:p>
          <a:p>
            <a:pPr marL="1447734" lvl="1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High frequency phrases are more phonologically reduced</a:t>
            </a:r>
            <a:r>
              <a:rPr lang="en-US" sz="4300" baseline="30000" dirty="0">
                <a:latin typeface="+mj-lt"/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marL="2323981" lvl="2" indent="-571486" eaLnBrk="0" hangingPunct="0">
              <a:buFont typeface="Arial" panose="020B0604020202020204" pitchFamily="34" charset="0"/>
              <a:buChar char="•"/>
            </a:pPr>
            <a:r>
              <a:rPr lang="en-US" sz="4300" i="1" dirty="0">
                <a:latin typeface="+mj-lt"/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I don’t know.</a:t>
            </a:r>
          </a:p>
          <a:p>
            <a:pPr marL="1447734" lvl="1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Harder to recognize components of high-frequency items</a:t>
            </a:r>
            <a:r>
              <a:rPr lang="en-US" sz="4300" baseline="30000" dirty="0">
                <a:latin typeface="+mj-lt"/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2</a:t>
            </a: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  <a:p>
            <a:pPr marL="2323981" lvl="2" indent="-571486" eaLnBrk="0" hangingPunct="0">
              <a:buFont typeface="Arial" panose="020B0604020202020204" pitchFamily="34" charset="0"/>
              <a:buChar char="•"/>
            </a:pPr>
            <a:r>
              <a:rPr lang="en-US" sz="4300" i="1" dirty="0">
                <a:latin typeface="+mj-lt"/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pick up.</a:t>
            </a:r>
          </a:p>
          <a:p>
            <a:pPr marL="571486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Predictability  Storage?</a:t>
            </a:r>
          </a:p>
          <a:p>
            <a:pPr marL="1447734" lvl="1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  <a:sym typeface="Wingdings" panose="05000000000000000000" pitchFamily="2" charset="2"/>
              </a:rPr>
              <a:t>Harder to recognize components?</a:t>
            </a:r>
          </a:p>
          <a:p>
            <a:pPr marL="2323981" lvl="2" indent="-571486" eaLnBrk="0" hangingPunct="0">
              <a:buFont typeface="Arial" panose="020B0604020202020204" pitchFamily="34" charset="0"/>
              <a:buChar char="•"/>
            </a:pPr>
            <a:r>
              <a:rPr lang="en-US" sz="4300" i="1" dirty="0">
                <a:latin typeface="+mj-lt"/>
                <a:ea typeface="Futura Std Book" charset="0"/>
                <a:cs typeface="Arial" panose="020B0604020202020204" pitchFamily="34" charset="0"/>
              </a:rPr>
              <a:t>summed up</a:t>
            </a:r>
          </a:p>
          <a:p>
            <a:pPr marL="571486" indent="-571486" eaLnBrk="0" hangingPunct="0">
              <a:buFont typeface="Arial" panose="020B0604020202020204" pitchFamily="34" charset="0"/>
              <a:buChar char="•"/>
            </a:pPr>
            <a:endParaRPr lang="en-US" sz="4300" dirty="0">
              <a:latin typeface="+mj-lt"/>
              <a:ea typeface="Futura Std Book" charset="0"/>
              <a:cs typeface="Arial" panose="020B0604020202020204" pitchFamily="34" charset="0"/>
            </a:endParaRPr>
          </a:p>
          <a:p>
            <a:pPr lvl="2" eaLnBrk="0" hangingPunct="0"/>
            <a:endParaRPr lang="en-US" sz="4300" dirty="0"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p:sp>
        <p:nvSpPr>
          <p:cNvPr id="39" name="TextBox 46">
            <a:extLst>
              <a:ext uri="{FF2B5EF4-FFF2-40B4-BE49-F238E27FC236}">
                <a16:creationId xmlns:a16="http://schemas.microsoft.com/office/drawing/2014/main" id="{E983AA4F-A5B2-4D7F-8C0A-3BDB3B7D2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47" y="22885916"/>
            <a:ext cx="10287000" cy="5407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663" tIns="56332" rIns="112663" bIns="56332">
            <a:spAutoFit/>
          </a:bodyPr>
          <a:lstStyle/>
          <a:p>
            <a:pPr marL="571486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Extension of </a:t>
            </a:r>
            <a:r>
              <a:rPr lang="en-US" sz="4300" dirty="0" err="1">
                <a:latin typeface="+mj-lt"/>
                <a:ea typeface="Futura Std Book" charset="0"/>
                <a:cs typeface="Arial" panose="020B0604020202020204" pitchFamily="34" charset="0"/>
              </a:rPr>
              <a:t>Kapatsinski</a:t>
            </a: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 &amp; </a:t>
            </a:r>
            <a:r>
              <a:rPr lang="en-US" sz="4300" dirty="0" err="1">
                <a:latin typeface="+mj-lt"/>
                <a:ea typeface="Futura Std Book" charset="0"/>
                <a:cs typeface="Arial" panose="020B0604020202020204" pitchFamily="34" charset="0"/>
              </a:rPr>
              <a:t>Radicke</a:t>
            </a: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, (2009).</a:t>
            </a:r>
          </a:p>
          <a:p>
            <a:pPr marL="1447734" lvl="1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Presented with sentences that contained </a:t>
            </a:r>
            <a:r>
              <a:rPr lang="en-US" sz="4300" dirty="0" err="1">
                <a:latin typeface="+mj-lt"/>
                <a:ea typeface="Futura Std Book" charset="0"/>
                <a:cs typeface="Arial" panose="020B0604020202020204" pitchFamily="34" charset="0"/>
              </a:rPr>
              <a:t>V+</a:t>
            </a:r>
            <a:r>
              <a:rPr lang="en-US" sz="4300" i="1" dirty="0" err="1">
                <a:latin typeface="+mj-lt"/>
                <a:ea typeface="Futura Std Book" charset="0"/>
                <a:cs typeface="Arial" panose="020B0604020202020204" pitchFamily="34" charset="0"/>
              </a:rPr>
              <a:t>up</a:t>
            </a:r>
            <a:r>
              <a:rPr lang="en-US" sz="4300" i="1" dirty="0">
                <a:latin typeface="+mj-lt"/>
                <a:ea typeface="Futura Std Book" charset="0"/>
                <a:cs typeface="Arial" panose="020B0604020202020204" pitchFamily="34" charset="0"/>
              </a:rPr>
              <a:t> </a:t>
            </a: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phrases.</a:t>
            </a:r>
          </a:p>
          <a:p>
            <a:pPr marL="1447734" lvl="1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Pressed a button when they heard </a:t>
            </a:r>
            <a:r>
              <a:rPr lang="en-US" sz="4300" i="1" dirty="0">
                <a:latin typeface="+mj-lt"/>
                <a:ea typeface="Futura Std Book" charset="0"/>
                <a:cs typeface="Arial" panose="020B0604020202020204" pitchFamily="34" charset="0"/>
              </a:rPr>
              <a:t>up</a:t>
            </a: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.</a:t>
            </a:r>
          </a:p>
          <a:p>
            <a:pPr marL="571486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 err="1">
                <a:latin typeface="+mj-lt"/>
                <a:ea typeface="Futura Std Book" charset="0"/>
                <a:cs typeface="Arial" panose="020B0604020202020204" pitchFamily="34" charset="0"/>
              </a:rPr>
              <a:t>V+</a:t>
            </a:r>
            <a:r>
              <a:rPr lang="en-US" sz="4300" i="1" dirty="0" err="1">
                <a:latin typeface="+mj-lt"/>
                <a:ea typeface="Futura Std Book" charset="0"/>
                <a:cs typeface="Arial" panose="020B0604020202020204" pitchFamily="34" charset="0"/>
              </a:rPr>
              <a:t>up</a:t>
            </a:r>
            <a:r>
              <a:rPr lang="en-US" sz="4300" i="1" dirty="0">
                <a:latin typeface="+mj-lt"/>
                <a:ea typeface="Futura Std Book" charset="0"/>
                <a:cs typeface="Arial" panose="020B0604020202020204" pitchFamily="34" charset="0"/>
              </a:rPr>
              <a:t> </a:t>
            </a: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phrases varied in frequency and predictability of </a:t>
            </a:r>
            <a:r>
              <a:rPr lang="en-US" sz="4300" i="1" dirty="0">
                <a:latin typeface="+mj-lt"/>
                <a:ea typeface="Futura Std Book" charset="0"/>
                <a:cs typeface="Arial" panose="020B0604020202020204" pitchFamily="34" charset="0"/>
              </a:rPr>
              <a:t>up</a:t>
            </a: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46">
                <a:extLst>
                  <a:ext uri="{FF2B5EF4-FFF2-40B4-BE49-F238E27FC236}">
                    <a16:creationId xmlns:a16="http://schemas.microsoft.com/office/drawing/2014/main" id="{F3B59EED-A87F-4D0D-B7F8-50096698A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745" y="29374736"/>
                <a:ext cx="10330395" cy="37228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112663" tIns="56332" rIns="112663" bIns="56332">
                <a:spAutoFit/>
              </a:bodyPr>
              <a:lstStyle/>
              <a:p>
                <a:pPr marL="571486" indent="-571486" eaLnBrk="0" hangingPunct="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latin typeface="+mj-lt"/>
                    <a:ea typeface="Futura Std Book" charset="0"/>
                    <a:cs typeface="Arial" panose="020B0604020202020204" pitchFamily="34" charset="0"/>
                  </a:rPr>
                  <a:t>Bayesian quadratic models (plus maximal random effects):</a:t>
                </a:r>
              </a:p>
              <a:p>
                <a:pPr marL="1447756" lvl="1" indent="-571486" eaLnBrk="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Futura Std Book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Futura Std Book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Futura Std Book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Futura Std Book" charset="0"/>
                                <a:cs typeface="Arial" panose="020B0604020202020204" pitchFamily="34" charset="0"/>
                              </a:rPr>
                              <m:t>𝑅𝑇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  <a:ea typeface="Futura Std Book" charset="0"/>
                        <a:cs typeface="Arial" panose="020B0604020202020204" pitchFamily="34" charset="0"/>
                      </a:rPr>
                      <m:t>~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Futura Std Book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Futura Std Book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Futura Std Book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Futura Std Book" charset="0"/>
                                <a:cs typeface="Arial" panose="020B0604020202020204" pitchFamily="34" charset="0"/>
                              </a:rPr>
                              <m:t>𝐹𝑟𝑒𝑞𝑢𝑒𝑛𝑐𝑦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  <a:ea typeface="Futura Std Book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Futura Std Book" charset="0"/>
                        <a:cs typeface="Arial" panose="020B0604020202020204" pitchFamily="34" charset="0"/>
                      </a:rPr>
                      <m:t>𝐷𝑢𝑟𝑎𝑡𝑖𝑜𝑛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Futura Std Book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𝐹𝑟𝑒𝑞𝑢𝑒𝑛𝑐𝑦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b="0" dirty="0">
                  <a:latin typeface="+mj-lt"/>
                  <a:cs typeface="Arial" panose="020B0604020202020204" pitchFamily="34" charset="0"/>
                </a:endParaRPr>
              </a:p>
              <a:p>
                <a:pPr marL="1447756" lvl="1" indent="-571486" eaLnBrk="0" hangingPunct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Futura Std Book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Futura Std Book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Futura Std Book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Futura Std Book" charset="0"/>
                                <a:cs typeface="Arial" panose="020B0604020202020204" pitchFamily="34" charset="0"/>
                              </a:rPr>
                              <m:t>𝑅𝑇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  <a:ea typeface="Futura Std Book" charset="0"/>
                        <a:cs typeface="Arial" panose="020B0604020202020204" pitchFamily="34" charset="0"/>
                      </a:rPr>
                      <m:t>~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Futura Std Book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ea typeface="Futura Std Book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ea typeface="Futura Std Book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Futura Std Book" charset="0"/>
                                <a:cs typeface="Arial" panose="020B0604020202020204" pitchFamily="34" charset="0"/>
                              </a:rPr>
                              <m:t>𝑃𝑟𝑒𝑑𝑖𝑐𝑡𝑎𝑏𝑖𝑙𝑖𝑡𝑦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  <a:ea typeface="Futura Std Book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Futura Std Book" charset="0"/>
                        <a:cs typeface="Arial" panose="020B0604020202020204" pitchFamily="34" charset="0"/>
                      </a:rPr>
                      <m:t>𝐷𝑢𝑟𝑎𝑡𝑖𝑜𝑛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Futura Std Book" charset="0"/>
                        <a:cs typeface="Arial" panose="020B0604020202020204" pitchFamily="34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𝑃𝑟𝑒𝑑𝑖𝑐𝑡𝑎𝑏𝑖𝑙𝑖𝑡𝑦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b="0" dirty="0">
                  <a:latin typeface="+mj-lt"/>
                  <a:cs typeface="Arial" panose="020B0604020202020204" pitchFamily="34" charset="0"/>
                </a:endParaRPr>
              </a:p>
              <a:p>
                <a:pPr marL="1447756" lvl="1" indent="-571486" eaLnBrk="0" hangingPunct="0">
                  <a:buFont typeface="Arial" panose="020B0604020202020204" pitchFamily="34" charset="0"/>
                  <a:buChar char="•"/>
                </a:pPr>
                <a:endParaRPr lang="en-US" sz="3600" dirty="0">
                  <a:latin typeface="+mj-lt"/>
                  <a:ea typeface="Futura Std Book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0" name="TextBox 46">
                <a:extLst>
                  <a:ext uri="{FF2B5EF4-FFF2-40B4-BE49-F238E27FC236}">
                    <a16:creationId xmlns:a16="http://schemas.microsoft.com/office/drawing/2014/main" id="{F3B59EED-A87F-4D0D-B7F8-50096698A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0745" y="29374736"/>
                <a:ext cx="10330395" cy="3722829"/>
              </a:xfrm>
              <a:prstGeom prst="rect">
                <a:avLst/>
              </a:prstGeom>
              <a:blipFill>
                <a:blip r:embed="rId3"/>
                <a:stretch>
                  <a:fillRect l="-1416" t="-22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 Box 191">
            <a:extLst>
              <a:ext uri="{FF2B5EF4-FFF2-40B4-BE49-F238E27FC236}">
                <a16:creationId xmlns:a16="http://schemas.microsoft.com/office/drawing/2014/main" id="{3097B3FC-715B-424D-903B-60FF4F84E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352" y="21674509"/>
            <a:ext cx="7150555" cy="1059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12663" tIns="56332" rIns="112663" bIns="78864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63340" algn="l"/>
              </a:tabLst>
              <a:defRPr/>
            </a:pPr>
            <a:r>
              <a:rPr lang="en-US" sz="6000" b="1" spc="64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Methods</a:t>
            </a:r>
          </a:p>
        </p:txBody>
      </p:sp>
      <p:sp>
        <p:nvSpPr>
          <p:cNvPr id="42" name="Text Box 191">
            <a:extLst>
              <a:ext uri="{FF2B5EF4-FFF2-40B4-BE49-F238E27FC236}">
                <a16:creationId xmlns:a16="http://schemas.microsoft.com/office/drawing/2014/main" id="{51109F5C-52F2-46A7-977A-BBD84D633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45" y="28444998"/>
            <a:ext cx="7150555" cy="1059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12663" tIns="56332" rIns="112663" bIns="78864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63340" algn="l"/>
              </a:tabLst>
              <a:defRPr/>
            </a:pPr>
            <a:r>
              <a:rPr lang="en-US" sz="6000" b="1" spc="64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Analysis</a:t>
            </a:r>
            <a:endParaRPr lang="en-US" sz="6000" spc="64" dirty="0">
              <a:solidFill>
                <a:srgbClr val="DCAA00"/>
              </a:solidFill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p:sp>
        <p:nvSpPr>
          <p:cNvPr id="43" name="Text Box 191">
            <a:extLst>
              <a:ext uri="{FF2B5EF4-FFF2-40B4-BE49-F238E27FC236}">
                <a16:creationId xmlns:a16="http://schemas.microsoft.com/office/drawing/2014/main" id="{37651A22-2D6B-40CF-8DB6-2A27DA8E3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2934" y="6352143"/>
            <a:ext cx="7814266" cy="1059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12663" tIns="56332" rIns="112663" bIns="78864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63340" algn="l"/>
              </a:tabLst>
              <a:defRPr/>
            </a:pPr>
            <a:r>
              <a:rPr lang="en-US" sz="6000" b="1" spc="64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44" name="TextBox 46">
            <a:extLst>
              <a:ext uri="{FF2B5EF4-FFF2-40B4-BE49-F238E27FC236}">
                <a16:creationId xmlns:a16="http://schemas.microsoft.com/office/drawing/2014/main" id="{B8EA02F0-FD41-4DE9-980D-6E38AF0A1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3168" y="7411989"/>
            <a:ext cx="21031200" cy="6069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663" tIns="56332" rIns="112663" bIns="56332">
            <a:spAutoFit/>
          </a:bodyPr>
          <a:lstStyle/>
          <a:p>
            <a:pPr marL="571486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U-shaped effect for both frequency and predictability, suggesting storage for high-frequency and high-predictability items.</a:t>
            </a:r>
          </a:p>
          <a:p>
            <a:pPr marL="1447734" lvl="1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As frequency/predictability increases, participants get faster and faster, until reaching the highest frequency/predictability items.</a:t>
            </a:r>
          </a:p>
          <a:p>
            <a:pPr marL="571486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Our results suggest that high frequency and high predictability items are stored.</a:t>
            </a:r>
          </a:p>
          <a:p>
            <a:pPr marL="571486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No interaction effect between frequency and predictability.</a:t>
            </a:r>
          </a:p>
          <a:p>
            <a:pPr marL="571486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These items seem to lack internal representation.</a:t>
            </a:r>
          </a:p>
          <a:p>
            <a:pPr marL="1447734" lvl="1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Increased recognition times.</a:t>
            </a:r>
          </a:p>
          <a:p>
            <a:pPr eaLnBrk="0" hangingPunct="0"/>
            <a:endParaRPr lang="en-US" sz="4300" dirty="0"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p:sp>
        <p:nvSpPr>
          <p:cNvPr id="45" name="Text Box 191">
            <a:extLst>
              <a:ext uri="{FF2B5EF4-FFF2-40B4-BE49-F238E27FC236}">
                <a16:creationId xmlns:a16="http://schemas.microsoft.com/office/drawing/2014/main" id="{BFAE2AD5-617E-4144-861C-3D6954FE6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0467" y="6274660"/>
            <a:ext cx="7150555" cy="1059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12663" tIns="56332" rIns="112663" bIns="78864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63340" algn="l"/>
              </a:tabLst>
              <a:defRPr/>
            </a:pPr>
            <a:r>
              <a:rPr lang="en-US" sz="6000" b="1" spc="64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Summary</a:t>
            </a:r>
            <a:endParaRPr lang="en-US" sz="6000" spc="64" dirty="0">
              <a:solidFill>
                <a:srgbClr val="DCAA00"/>
              </a:solidFill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p:sp>
        <p:nvSpPr>
          <p:cNvPr id="48" name="Text Box 191">
            <a:extLst>
              <a:ext uri="{FF2B5EF4-FFF2-40B4-BE49-F238E27FC236}">
                <a16:creationId xmlns:a16="http://schemas.microsoft.com/office/drawing/2014/main" id="{A79C3C0B-E498-4302-A421-4336E9B17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3021" y="24590197"/>
            <a:ext cx="7942634" cy="1059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12663" tIns="56332" rIns="112663" bIns="78864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63340" algn="l"/>
              </a:tabLst>
              <a:defRPr/>
            </a:pPr>
            <a:r>
              <a:rPr lang="en-US" sz="6000" b="1" spc="64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Future Work</a:t>
            </a:r>
            <a:endParaRPr lang="en-US" sz="6000" spc="64" dirty="0">
              <a:solidFill>
                <a:srgbClr val="DCAA00"/>
              </a:solidFill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p:sp>
        <p:nvSpPr>
          <p:cNvPr id="50" name="Text Box 191">
            <a:extLst>
              <a:ext uri="{FF2B5EF4-FFF2-40B4-BE49-F238E27FC236}">
                <a16:creationId xmlns:a16="http://schemas.microsoft.com/office/drawing/2014/main" id="{FDEB89C3-4A3C-4228-AFC0-ABCFEF66F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3021" y="29808094"/>
            <a:ext cx="7150555" cy="1059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12663" tIns="56332" rIns="112663" bIns="78864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63340" algn="l"/>
              </a:tabLst>
              <a:defRPr/>
            </a:pPr>
            <a:r>
              <a:rPr lang="en-US" sz="6000" b="1" spc="64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References</a:t>
            </a:r>
            <a:endParaRPr lang="en-US" sz="6000" spc="64" dirty="0">
              <a:solidFill>
                <a:srgbClr val="DCAA00"/>
              </a:solidFill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p:sp>
        <p:nvSpPr>
          <p:cNvPr id="8" name="TextBox 46">
            <a:extLst>
              <a:ext uri="{FF2B5EF4-FFF2-40B4-BE49-F238E27FC236}">
                <a16:creationId xmlns:a16="http://schemas.microsoft.com/office/drawing/2014/main" id="{EC347951-BDC7-9B84-6EB3-DFD1FDF71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3021" y="7411989"/>
            <a:ext cx="10102078" cy="9377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663" tIns="56332" rIns="112663" bIns="56332">
            <a:spAutoFit/>
          </a:bodyPr>
          <a:lstStyle/>
          <a:p>
            <a:pPr marL="571486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Both frequency and predictability drive storage.</a:t>
            </a:r>
          </a:p>
          <a:p>
            <a:pPr marL="571486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Stored items may lack internal representation (Figure 3, right side).</a:t>
            </a:r>
          </a:p>
          <a:p>
            <a:pPr marL="571486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One possibility is that experience with the items over time results in a loss of internal structure.</a:t>
            </a:r>
          </a:p>
          <a:p>
            <a:pPr marL="1447734" lvl="1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Maybe due to learning mechanisms.</a:t>
            </a:r>
          </a:p>
          <a:p>
            <a:pPr marL="571486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Another possibility is that the internal structure was never present to begin with.</a:t>
            </a:r>
          </a:p>
          <a:p>
            <a:pPr marL="1447734" lvl="1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Maybe due to word-segmentation processes.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23C57CB-96F6-CCCE-4868-F2F90E980C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8782" y="16897791"/>
            <a:ext cx="6507370" cy="53978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8AB73D-7E25-3CDC-2766-618BFF576533}"/>
              </a:ext>
            </a:extLst>
          </p:cNvPr>
          <p:cNvSpPr txBox="1"/>
          <p:nvPr/>
        </p:nvSpPr>
        <p:spPr>
          <a:xfrm>
            <a:off x="16474865" y="22995461"/>
            <a:ext cx="131984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 1. A visualization  of our Bayesian quadratic model results. The model suggests a u-shaped effect of both frequency and predictability.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EB6489-E54F-7BA6-70E7-88A1E24283BC}"/>
              </a:ext>
            </a:extLst>
          </p:cNvPr>
          <p:cNvSpPr txBox="1"/>
          <p:nvPr/>
        </p:nvSpPr>
        <p:spPr>
          <a:xfrm>
            <a:off x="35048782" y="22234582"/>
            <a:ext cx="7150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 3. Two possible representations of holistic storage. The left represents internal structure intact. </a:t>
            </a:r>
          </a:p>
        </p:txBody>
      </p:sp>
      <p:sp>
        <p:nvSpPr>
          <p:cNvPr id="14" name="TextBox 46">
            <a:extLst>
              <a:ext uri="{FF2B5EF4-FFF2-40B4-BE49-F238E27FC236}">
                <a16:creationId xmlns:a16="http://schemas.microsoft.com/office/drawing/2014/main" id="{A429790F-36D7-1AE4-5899-9F07B237C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0467" y="25952374"/>
            <a:ext cx="9773380" cy="342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663" tIns="56332" rIns="112663" bIns="56332">
            <a:spAutoFit/>
          </a:bodyPr>
          <a:lstStyle/>
          <a:p>
            <a:pPr marL="571486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Examining how the lack of internal structure arises.</a:t>
            </a:r>
          </a:p>
          <a:p>
            <a:pPr marL="1447734" lvl="1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Lost over time?</a:t>
            </a:r>
          </a:p>
          <a:p>
            <a:pPr marL="1447734" lvl="1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Learned without internal structure to begin with?</a:t>
            </a:r>
          </a:p>
        </p:txBody>
      </p:sp>
      <p:sp>
        <p:nvSpPr>
          <p:cNvPr id="15" name="TextBox 46">
            <a:extLst>
              <a:ext uri="{FF2B5EF4-FFF2-40B4-BE49-F238E27FC236}">
                <a16:creationId xmlns:a16="http://schemas.microsoft.com/office/drawing/2014/main" id="{5EE783B6-32E3-9505-EF20-BAE68BFE2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0467" y="30883370"/>
            <a:ext cx="10102078" cy="1591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12663" tIns="56332" rIns="112663" bIns="56332">
            <a:spAutoFit/>
          </a:bodyPr>
          <a:lstStyle/>
          <a:p>
            <a:pPr eaLnBrk="0" hangingPunct="0"/>
            <a:r>
              <a:rPr lang="en-US" sz="2400" baseline="30000" dirty="0"/>
              <a:t>1</a:t>
            </a:r>
            <a:r>
              <a:rPr lang="en-US" sz="2400" dirty="0"/>
              <a:t>Bybee, J. (2003). </a:t>
            </a:r>
            <a:r>
              <a:rPr lang="en-US" sz="2400" i="1" dirty="0"/>
              <a:t>Phonology and language use</a:t>
            </a:r>
            <a:r>
              <a:rPr lang="en-US" sz="2400" dirty="0"/>
              <a:t> (Vol. 94). Cambridge University Press.</a:t>
            </a:r>
          </a:p>
          <a:p>
            <a:pPr eaLnBrk="0" hangingPunct="0"/>
            <a:r>
              <a:rPr lang="en-US" sz="2400" baseline="30000" dirty="0"/>
              <a:t>2</a:t>
            </a:r>
            <a:r>
              <a:rPr lang="en-US" sz="2400" dirty="0"/>
              <a:t>Kapatsinski, V., &amp; Radicke, J. (2009). Frequency and the emergence of prefabs: Evidence from monitoring. </a:t>
            </a:r>
            <a:r>
              <a:rPr lang="en-US" sz="2400" i="1" dirty="0"/>
              <a:t>Formulaic language</a:t>
            </a:r>
            <a:r>
              <a:rPr lang="en-US" sz="2400" dirty="0"/>
              <a:t>, </a:t>
            </a:r>
            <a:r>
              <a:rPr lang="en-US" sz="2400" i="1" dirty="0"/>
              <a:t>2</a:t>
            </a:r>
            <a:r>
              <a:rPr lang="en-US" sz="2400" dirty="0"/>
              <a:t>, 499-520.</a:t>
            </a:r>
            <a:endParaRPr lang="en-US" sz="2400" dirty="0">
              <a:latin typeface="+mj-lt"/>
              <a:ea typeface="Futura Std Book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2BFA09-9FE9-3AF1-83FA-E5469EA36AD8}"/>
              </a:ext>
            </a:extLst>
          </p:cNvPr>
          <p:cNvSpPr txBox="1"/>
          <p:nvPr/>
        </p:nvSpPr>
        <p:spPr>
          <a:xfrm>
            <a:off x="16833841" y="31889687"/>
            <a:ext cx="10529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Fig 2. Results from </a:t>
            </a:r>
            <a:r>
              <a:rPr lang="en-US" sz="3200" dirty="0" err="1"/>
              <a:t>Kapatsinski</a:t>
            </a:r>
            <a:r>
              <a:rPr lang="en-US" sz="3200" dirty="0"/>
              <a:t> &amp; </a:t>
            </a:r>
            <a:r>
              <a:rPr lang="en-US" sz="3200" dirty="0" err="1"/>
              <a:t>Radicke</a:t>
            </a:r>
            <a:r>
              <a:rPr lang="en-US" sz="3200" dirty="0"/>
              <a:t> (2009)</a:t>
            </a:r>
          </a:p>
        </p:txBody>
      </p:sp>
      <p:sp>
        <p:nvSpPr>
          <p:cNvPr id="3" name="Text Box 191">
            <a:extLst>
              <a:ext uri="{FF2B5EF4-FFF2-40B4-BE49-F238E27FC236}">
                <a16:creationId xmlns:a16="http://schemas.microsoft.com/office/drawing/2014/main" id="{5B064CF5-E817-FD7C-01CD-BD218B23E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45" y="15550119"/>
            <a:ext cx="7150555" cy="105984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 lIns="112663" tIns="56332" rIns="112663" bIns="78864">
            <a:spAutoFit/>
          </a:bodyPr>
          <a:lstStyle/>
          <a:p>
            <a:pPr eaLnBrk="0" hangingPunct="0">
              <a:spcBef>
                <a:spcPct val="50000"/>
              </a:spcBef>
              <a:tabLst>
                <a:tab pos="563340" algn="l"/>
              </a:tabLst>
              <a:defRPr/>
            </a:pPr>
            <a:r>
              <a:rPr lang="en-US" sz="6000" b="1" spc="64" dirty="0">
                <a:solidFill>
                  <a:srgbClr val="DCAA00"/>
                </a:solidFill>
                <a:latin typeface="+mj-lt"/>
                <a:ea typeface="Futura Std Book" charset="0"/>
                <a:cs typeface="Arial" panose="020B0604020202020204" pitchFamily="34" charset="0"/>
              </a:rPr>
              <a:t>Present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FA3C2-93EB-4594-6457-ADC319B4583B}"/>
              </a:ext>
            </a:extLst>
          </p:cNvPr>
          <p:cNvSpPr txBox="1"/>
          <p:nvPr/>
        </p:nvSpPr>
        <p:spPr>
          <a:xfrm>
            <a:off x="640745" y="16828229"/>
            <a:ext cx="10287002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486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What drives storage?</a:t>
            </a:r>
          </a:p>
          <a:p>
            <a:pPr marL="1447734" lvl="1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Is it harder to recognize </a:t>
            </a:r>
            <a:r>
              <a:rPr lang="en-US" sz="4300" i="1" dirty="0">
                <a:latin typeface="+mj-lt"/>
                <a:ea typeface="Futura Std Book" charset="0"/>
                <a:cs typeface="Arial" panose="020B0604020202020204" pitchFamily="34" charset="0"/>
              </a:rPr>
              <a:t>up </a:t>
            </a: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in high-frequency/predictability phrases?</a:t>
            </a:r>
          </a:p>
          <a:p>
            <a:pPr marL="2323981" lvl="2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i.e., do we see a U-shaped effect?</a:t>
            </a:r>
          </a:p>
          <a:p>
            <a:pPr marL="571486" indent="-571486" eaLnBrk="0" hangingPunct="0">
              <a:buFont typeface="Arial" panose="020B0604020202020204" pitchFamily="34" charset="0"/>
              <a:buChar char="•"/>
            </a:pPr>
            <a:r>
              <a:rPr lang="en-US" sz="4300" dirty="0">
                <a:latin typeface="+mj-lt"/>
                <a:ea typeface="Futura Std Book" charset="0"/>
                <a:cs typeface="Arial" panose="020B0604020202020204" pitchFamily="34" charset="0"/>
              </a:rPr>
              <a:t>what are the processing consequences of storage?</a:t>
            </a:r>
          </a:p>
          <a:p>
            <a:endParaRPr lang="en-US" dirty="0"/>
          </a:p>
        </p:txBody>
      </p:sp>
      <p:pic>
        <p:nvPicPr>
          <p:cNvPr id="21" name="Picture 20" descr="A graph of log frequency and log predictability&#10;&#10;AI-generated content may be incorrect.">
            <a:extLst>
              <a:ext uri="{FF2B5EF4-FFF2-40B4-BE49-F238E27FC236}">
                <a16:creationId xmlns:a16="http://schemas.microsoft.com/office/drawing/2014/main" id="{A83C15A6-E413-1A66-9CD8-D50D67685D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15477" y="13043697"/>
            <a:ext cx="14963573" cy="9975715"/>
          </a:xfrm>
          <a:prstGeom prst="rect">
            <a:avLst/>
          </a:prstGeom>
        </p:spPr>
      </p:pic>
      <p:pic>
        <p:nvPicPr>
          <p:cNvPr id="23" name="Picture 22" descr="A graph of a bar graph&#10;&#10;AI-generated content may be incorrect.">
            <a:extLst>
              <a:ext uri="{FF2B5EF4-FFF2-40B4-BE49-F238E27FC236}">
                <a16:creationId xmlns:a16="http://schemas.microsoft.com/office/drawing/2014/main" id="{695B27FA-CB0F-68A9-0ADC-431B086C70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00067" y="24054074"/>
            <a:ext cx="14078638" cy="766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87878"/>
      </p:ext>
    </p:extLst>
  </p:cSld>
  <p:clrMapOvr>
    <a:masterClrMapping/>
  </p:clrMapOvr>
</p:sld>
</file>

<file path=ppt/theme/theme1.xml><?xml version="1.0" encoding="utf-8"?>
<a:theme xmlns:a="http://schemas.openxmlformats.org/drawingml/2006/main" name="~4728944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256332" tIns="128168" rIns="256332" bIns="128168" numCol="1" anchor="t" anchorCtr="0" compatLnSpc="1">
        <a:prstTxWarp prst="textNoShape">
          <a:avLst/>
        </a:prstTxWarp>
      </a:bodyPr>
      <a:lstStyle>
        <a:defPPr marL="0" marR="0" indent="0" algn="l" defTabSz="3429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256332" tIns="128168" rIns="256332" bIns="128168" numCol="1" anchor="t" anchorCtr="0" compatLnSpc="1">
        <a:prstTxWarp prst="textNoShape">
          <a:avLst/>
        </a:prstTxWarp>
      </a:bodyPr>
      <a:lstStyle>
        <a:defPPr marL="0" marR="0" indent="0" algn="l" defTabSz="3429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6CCA1FAC-FFE8-5942-8B6D-DB7BBE7AC585}" vid="{D6EE3BF2-C669-0E49-9F78-894381F8D65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SON_Research_Poster_1.19</Template>
  <TotalTime>3976</TotalTime>
  <Words>442</Words>
  <Application>Microsoft Office PowerPoint</Application>
  <PresentationFormat>Custom</PresentationFormat>
  <Paragraphs>54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Proxima Nova Regular</vt:lpstr>
      <vt:lpstr>Arial</vt:lpstr>
      <vt:lpstr>Cambria Math</vt:lpstr>
      <vt:lpstr>Times</vt:lpstr>
      <vt:lpstr>Times New Roman</vt:lpstr>
      <vt:lpstr>~4728944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Jenny A Carrick</dc:creator>
  <cp:lastModifiedBy>Zachary Houghton</cp:lastModifiedBy>
  <cp:revision>96</cp:revision>
  <cp:lastPrinted>2019-05-21T22:24:44Z</cp:lastPrinted>
  <dcterms:created xsi:type="dcterms:W3CDTF">2019-01-18T19:03:01Z</dcterms:created>
  <dcterms:modified xsi:type="dcterms:W3CDTF">2025-03-20T20:40:36Z</dcterms:modified>
</cp:coreProperties>
</file>