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2918400" cy="438912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87627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752539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2628809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350507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4381348" algn="l" defTabSz="1752539" rtl="0" eaLnBrk="1" latinLnBrk="0" hangingPunct="1"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5257617" algn="l" defTabSz="1752539" rtl="0" eaLnBrk="1" latinLnBrk="0" hangingPunct="1"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6133887" algn="l" defTabSz="1752539" rtl="0" eaLnBrk="1" latinLnBrk="0" hangingPunct="1"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7010156" algn="l" defTabSz="1752539" rtl="0" eaLnBrk="1" latinLnBrk="0" hangingPunct="1"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176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AA00"/>
    <a:srgbClr val="004987"/>
    <a:srgbClr val="4E8F00"/>
    <a:srgbClr val="D8A600"/>
    <a:srgbClr val="0A2D56"/>
    <a:srgbClr val="5E8628"/>
    <a:srgbClr val="002855"/>
    <a:srgbClr val="00447C"/>
    <a:srgbClr val="A5B3C9"/>
    <a:srgbClr val="DAB9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5056" autoAdjust="0"/>
  </p:normalViewPr>
  <p:slideViewPr>
    <p:cSldViewPr>
      <p:cViewPr>
        <p:scale>
          <a:sx n="25" d="100"/>
          <a:sy n="25" d="100"/>
        </p:scale>
        <p:origin x="2616" y="18"/>
      </p:cViewPr>
      <p:guideLst>
        <p:guide orient="horz" pos="3840"/>
        <p:guide pos="176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2929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50822" cy="46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961" tIns="16980" rIns="33961" bIns="16980" numCol="1" anchor="t" anchorCtr="0" compatLnSpc="1">
            <a:prstTxWarp prst="textNoShape">
              <a:avLst/>
            </a:prstTxWarp>
          </a:bodyPr>
          <a:lstStyle>
            <a:lvl1pPr defTabSz="340155" eaLnBrk="0" hangingPunct="0">
              <a:defRPr sz="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9578" y="1"/>
            <a:ext cx="3050822" cy="46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961" tIns="16980" rIns="33961" bIns="16980" numCol="1" anchor="t" anchorCtr="0" compatLnSpc="1">
            <a:prstTxWarp prst="textNoShape">
              <a:avLst/>
            </a:prstTxWarp>
          </a:bodyPr>
          <a:lstStyle>
            <a:lvl1pPr algn="r" defTabSz="340155" eaLnBrk="0" hangingPunct="0">
              <a:defRPr sz="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179"/>
            <a:ext cx="3050822" cy="46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961" tIns="16980" rIns="33961" bIns="16980" numCol="1" anchor="b" anchorCtr="0" compatLnSpc="1">
            <a:prstTxWarp prst="textNoShape">
              <a:avLst/>
            </a:prstTxWarp>
          </a:bodyPr>
          <a:lstStyle>
            <a:lvl1pPr defTabSz="340155" eaLnBrk="0" hangingPunct="0">
              <a:defRPr sz="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9578" y="8831179"/>
            <a:ext cx="3050822" cy="46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961" tIns="16980" rIns="33961" bIns="16980" numCol="1" anchor="b" anchorCtr="0" compatLnSpc="1">
            <a:prstTxWarp prst="textNoShape">
              <a:avLst/>
            </a:prstTxWarp>
          </a:bodyPr>
          <a:lstStyle>
            <a:lvl1pPr algn="r" defTabSz="340155" eaLnBrk="0" hangingPunct="0">
              <a:defRPr sz="400">
                <a:latin typeface="Times New Roman" charset="0"/>
              </a:defRPr>
            </a:lvl1pPr>
          </a:lstStyle>
          <a:p>
            <a:pPr>
              <a:defRPr/>
            </a:pPr>
            <a:fld id="{BA9F1319-FE31-4630-9C01-6640AAE366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05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1612" cy="46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332" tIns="66165" rIns="132332" bIns="66165" numCol="1" anchor="t" anchorCtr="0" compatLnSpc="1">
            <a:prstTxWarp prst="textNoShape">
              <a:avLst/>
            </a:prstTxWarp>
          </a:bodyPr>
          <a:lstStyle>
            <a:lvl1pPr defTabSz="1323540" eaLnBrk="0" hangingPunct="0">
              <a:defRPr sz="17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7429" y="0"/>
            <a:ext cx="3021612" cy="46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332" tIns="66165" rIns="132332" bIns="66165" numCol="1" anchor="t" anchorCtr="0" compatLnSpc="1">
            <a:prstTxWarp prst="textNoShape">
              <a:avLst/>
            </a:prstTxWarp>
          </a:bodyPr>
          <a:lstStyle>
            <a:lvl1pPr algn="r" defTabSz="1323540" eaLnBrk="0" hangingPunct="0">
              <a:defRPr sz="17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76463" y="692150"/>
            <a:ext cx="26447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194" y="4446871"/>
            <a:ext cx="5090654" cy="414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332" tIns="66165" rIns="132332" bIns="661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16741"/>
            <a:ext cx="3021612" cy="46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332" tIns="66165" rIns="132332" bIns="66165" numCol="1" anchor="b" anchorCtr="0" compatLnSpc="1">
            <a:prstTxWarp prst="textNoShape">
              <a:avLst/>
            </a:prstTxWarp>
          </a:bodyPr>
          <a:lstStyle>
            <a:lvl1pPr defTabSz="1323540" eaLnBrk="0" hangingPunct="0">
              <a:defRPr sz="17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7429" y="8816741"/>
            <a:ext cx="3021612" cy="46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332" tIns="66165" rIns="132332" bIns="66165" numCol="1" anchor="b" anchorCtr="0" compatLnSpc="1">
            <a:prstTxWarp prst="textNoShape">
              <a:avLst/>
            </a:prstTxWarp>
          </a:bodyPr>
          <a:lstStyle>
            <a:lvl1pPr algn="r" defTabSz="1323540" eaLnBrk="0" hangingPunct="0">
              <a:defRPr sz="1700">
                <a:latin typeface="Times New Roman" charset="0"/>
              </a:defRPr>
            </a:lvl1pPr>
          </a:lstStyle>
          <a:p>
            <a:pPr>
              <a:defRPr/>
            </a:pPr>
            <a:fld id="{B6C75113-938F-4722-B133-D003F6C9A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40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300" kern="1200">
        <a:solidFill>
          <a:schemeClr val="tx1"/>
        </a:solidFill>
        <a:latin typeface="Times New Roman" charset="0"/>
        <a:ea typeface="+mn-ea"/>
        <a:cs typeface="+mn-cs"/>
      </a:defRPr>
    </a:lvl1pPr>
    <a:lvl2pPr marL="876270" algn="l" rtl="0" eaLnBrk="0" fontAlgn="base" hangingPunct="0">
      <a:spcBef>
        <a:spcPct val="30000"/>
      </a:spcBef>
      <a:spcAft>
        <a:spcPct val="0"/>
      </a:spcAft>
      <a:defRPr sz="23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2pPr>
    <a:lvl3pPr marL="1752539" algn="l" rtl="0" eaLnBrk="0" fontAlgn="base" hangingPunct="0">
      <a:spcBef>
        <a:spcPct val="30000"/>
      </a:spcBef>
      <a:spcAft>
        <a:spcPct val="0"/>
      </a:spcAft>
      <a:defRPr sz="23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3pPr>
    <a:lvl4pPr marL="2628809" algn="l" rtl="0" eaLnBrk="0" fontAlgn="base" hangingPunct="0">
      <a:spcBef>
        <a:spcPct val="30000"/>
      </a:spcBef>
      <a:spcAft>
        <a:spcPct val="0"/>
      </a:spcAft>
      <a:defRPr sz="23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4pPr>
    <a:lvl5pPr marL="3505078" algn="l" rtl="0" eaLnBrk="0" fontAlgn="base" hangingPunct="0">
      <a:spcBef>
        <a:spcPct val="30000"/>
      </a:spcBef>
      <a:spcAft>
        <a:spcPct val="0"/>
      </a:spcAft>
      <a:defRPr sz="23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5pPr>
    <a:lvl6pPr marL="4381348" algn="l" defTabSz="8762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5257617" algn="l" defTabSz="8762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6133887" algn="l" defTabSz="8762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7010156" algn="l" defTabSz="8762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6463" y="692150"/>
            <a:ext cx="2644775" cy="3524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C75113-938F-4722-B133-D003F6C9A7F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4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29"/>
          <p:cNvCxnSpPr>
            <a:cxnSpLocks noChangeShapeType="1"/>
          </p:cNvCxnSpPr>
          <p:nvPr userDrawn="1"/>
        </p:nvCxnSpPr>
        <p:spPr bwMode="auto">
          <a:xfrm>
            <a:off x="8231506" y="10846194"/>
            <a:ext cx="0" cy="32232209"/>
          </a:xfrm>
          <a:prstGeom prst="line">
            <a:avLst/>
          </a:prstGeom>
          <a:noFill/>
          <a:ln w="82550" algn="ctr">
            <a:solidFill>
              <a:srgbClr val="004987"/>
            </a:solidFill>
            <a:round/>
            <a:headEnd/>
            <a:tailEnd/>
          </a:ln>
        </p:spPr>
      </p:cxnSp>
      <p:sp>
        <p:nvSpPr>
          <p:cNvPr id="4" name="Rectangle 3"/>
          <p:cNvSpPr/>
          <p:nvPr userDrawn="1"/>
        </p:nvSpPr>
        <p:spPr bwMode="auto">
          <a:xfrm>
            <a:off x="0" y="4064000"/>
            <a:ext cx="32918400" cy="5689600"/>
          </a:xfrm>
          <a:prstGeom prst="rect">
            <a:avLst/>
          </a:prstGeom>
          <a:solidFill>
            <a:srgbClr val="00498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4785" tIns="82394" rIns="164785" bIns="8239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20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 Regular" panose="0200050603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7EC41C-9AE5-674A-87F3-4190FB0C7690}"/>
              </a:ext>
            </a:extLst>
          </p:cNvPr>
          <p:cNvSpPr/>
          <p:nvPr userDrawn="1"/>
        </p:nvSpPr>
        <p:spPr bwMode="auto">
          <a:xfrm>
            <a:off x="0" y="3149600"/>
            <a:ext cx="32918400" cy="914400"/>
          </a:xfrm>
          <a:prstGeom prst="rect">
            <a:avLst/>
          </a:prstGeom>
          <a:solidFill>
            <a:srgbClr val="DCAA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4785" tIns="82394" rIns="164785" bIns="8239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20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 Regular" panose="02000506030000020004" pitchFamily="2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32F2CF7-3E18-E942-98ED-5170DF6243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6113" y="577860"/>
            <a:ext cx="6515100" cy="2346275"/>
          </a:xfrm>
          <a:prstGeom prst="rect">
            <a:avLst/>
          </a:prstGeom>
        </p:spPr>
      </p:pic>
      <p:cxnSp>
        <p:nvCxnSpPr>
          <p:cNvPr id="9" name="Straight Connector 29">
            <a:extLst>
              <a:ext uri="{FF2B5EF4-FFF2-40B4-BE49-F238E27FC236}">
                <a16:creationId xmlns:a16="http://schemas.microsoft.com/office/drawing/2014/main" id="{7A538AB7-3217-C248-8892-F3626FEEC001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4688800" y="10846194"/>
            <a:ext cx="0" cy="32232209"/>
          </a:xfrm>
          <a:prstGeom prst="line">
            <a:avLst/>
          </a:prstGeom>
          <a:noFill/>
          <a:ln w="82550" algn="ctr">
            <a:solidFill>
              <a:srgbClr val="004987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29"/>
          <p:cNvCxnSpPr>
            <a:cxnSpLocks noChangeShapeType="1"/>
          </p:cNvCxnSpPr>
          <p:nvPr userDrawn="1"/>
        </p:nvCxnSpPr>
        <p:spPr bwMode="auto">
          <a:xfrm>
            <a:off x="8231506" y="8534400"/>
            <a:ext cx="0" cy="34137600"/>
          </a:xfrm>
          <a:prstGeom prst="line">
            <a:avLst/>
          </a:prstGeom>
          <a:noFill/>
          <a:ln w="38100" algn="ctr">
            <a:solidFill>
              <a:srgbClr val="DCAA00"/>
            </a:solidFill>
            <a:round/>
            <a:headEnd/>
            <a:tailEnd/>
          </a:ln>
        </p:spPr>
      </p:cxnSp>
      <p:sp>
        <p:nvSpPr>
          <p:cNvPr id="4" name="Rectangle 3"/>
          <p:cNvSpPr/>
          <p:nvPr userDrawn="1"/>
        </p:nvSpPr>
        <p:spPr bwMode="auto">
          <a:xfrm>
            <a:off x="0" y="0"/>
            <a:ext cx="32918400" cy="7416800"/>
          </a:xfrm>
          <a:prstGeom prst="rect">
            <a:avLst/>
          </a:prstGeom>
          <a:solidFill>
            <a:srgbClr val="00498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4785" tIns="82394" rIns="164785" bIns="8239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20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 Regular" panose="0200050603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7EC41C-9AE5-674A-87F3-4190FB0C7690}"/>
              </a:ext>
            </a:extLst>
          </p:cNvPr>
          <p:cNvSpPr/>
          <p:nvPr userDrawn="1"/>
        </p:nvSpPr>
        <p:spPr bwMode="auto">
          <a:xfrm>
            <a:off x="0" y="0"/>
            <a:ext cx="32918400" cy="1193411"/>
          </a:xfrm>
          <a:prstGeom prst="rect">
            <a:avLst/>
          </a:prstGeom>
          <a:solidFill>
            <a:srgbClr val="DCAA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4785" tIns="82394" rIns="164785" bIns="8239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20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 Regular" panose="02000506030000020004" pitchFamily="2" charset="0"/>
            </a:endParaRPr>
          </a:p>
        </p:txBody>
      </p:sp>
      <p:cxnSp>
        <p:nvCxnSpPr>
          <p:cNvPr id="9" name="Straight Connector 29">
            <a:extLst>
              <a:ext uri="{FF2B5EF4-FFF2-40B4-BE49-F238E27FC236}">
                <a16:creationId xmlns:a16="http://schemas.microsoft.com/office/drawing/2014/main" id="{7A538AB7-3217-C248-8892-F3626FEEC001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4688800" y="8534400"/>
            <a:ext cx="0" cy="34137600"/>
          </a:xfrm>
          <a:prstGeom prst="line">
            <a:avLst/>
          </a:prstGeom>
          <a:noFill/>
          <a:ln w="38100" algn="ctr">
            <a:solidFill>
              <a:srgbClr val="DCAA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44124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ctr" defTabSz="3157128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7393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3157128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7393" b="1">
          <a:solidFill>
            <a:schemeClr val="tx2"/>
          </a:solidFill>
          <a:latin typeface="Arial" charset="0"/>
        </a:defRPr>
      </a:lvl2pPr>
      <a:lvl3pPr algn="ctr" defTabSz="3157128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7393" b="1">
          <a:solidFill>
            <a:schemeClr val="tx2"/>
          </a:solidFill>
          <a:latin typeface="Arial" charset="0"/>
        </a:defRPr>
      </a:lvl3pPr>
      <a:lvl4pPr algn="ctr" defTabSz="3157128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7393" b="1">
          <a:solidFill>
            <a:schemeClr val="tx2"/>
          </a:solidFill>
          <a:latin typeface="Arial" charset="0"/>
        </a:defRPr>
      </a:lvl4pPr>
      <a:lvl5pPr algn="ctr" defTabSz="3157128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7393" b="1">
          <a:solidFill>
            <a:schemeClr val="tx2"/>
          </a:solidFill>
          <a:latin typeface="Arial" charset="0"/>
        </a:defRPr>
      </a:lvl5pPr>
      <a:lvl6pPr marL="563354" algn="ctr" defTabSz="3157128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7393" b="1">
          <a:solidFill>
            <a:schemeClr val="tx2"/>
          </a:solidFill>
          <a:latin typeface="Arial" charset="0"/>
        </a:defRPr>
      </a:lvl6pPr>
      <a:lvl7pPr marL="1126707" algn="ctr" defTabSz="3157128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7393" b="1">
          <a:solidFill>
            <a:schemeClr val="tx2"/>
          </a:solidFill>
          <a:latin typeface="Arial" charset="0"/>
        </a:defRPr>
      </a:lvl7pPr>
      <a:lvl8pPr marL="1690061" algn="ctr" defTabSz="3157128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7393" b="1">
          <a:solidFill>
            <a:schemeClr val="tx2"/>
          </a:solidFill>
          <a:latin typeface="Arial" charset="0"/>
        </a:defRPr>
      </a:lvl8pPr>
      <a:lvl9pPr marL="2253415" algn="ctr" defTabSz="3157128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7393" b="1">
          <a:solidFill>
            <a:schemeClr val="tx2"/>
          </a:solidFill>
          <a:latin typeface="Arial" charset="0"/>
        </a:defRPr>
      </a:lvl9pPr>
    </p:titleStyle>
    <p:bodyStyle>
      <a:lvl1pPr marL="281677" indent="-281677" algn="l" defTabSz="3157128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660066"/>
        </a:buClr>
        <a:tabLst>
          <a:tab pos="281677" algn="l"/>
        </a:tabLst>
        <a:defRPr sz="2957">
          <a:solidFill>
            <a:schemeClr val="tx1"/>
          </a:solidFill>
          <a:latin typeface="+mn-lt"/>
          <a:ea typeface="+mn-ea"/>
          <a:cs typeface="+mn-cs"/>
        </a:defRPr>
      </a:lvl1pPr>
      <a:lvl2pPr marL="704192" indent="-281677" algn="l" defTabSz="3157128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660066"/>
        </a:buClr>
        <a:buFont typeface="Times"/>
        <a:buChar char="•"/>
        <a:tabLst>
          <a:tab pos="281677" algn="l"/>
        </a:tabLst>
        <a:defRPr sz="2957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408384" indent="-281677" algn="l" defTabSz="3157128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/>
        <a:buChar char="•"/>
        <a:tabLst>
          <a:tab pos="281677" algn="l"/>
        </a:tabLst>
        <a:defRPr sz="2957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5529864" indent="-794172" algn="l" defTabSz="3157128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/>
        <a:tabLst>
          <a:tab pos="281677" algn="l"/>
        </a:tabLst>
        <a:defRPr sz="2957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7106473" indent="-788305" algn="l" defTabSz="3157128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/>
        <a:tabLst>
          <a:tab pos="281677" algn="l"/>
        </a:tabLst>
        <a:defRPr sz="2957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7669826" indent="-788305" algn="l" defTabSz="3157128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 charset="0"/>
        <a:tabLst>
          <a:tab pos="281677" algn="l"/>
        </a:tabLst>
        <a:defRPr sz="2957">
          <a:solidFill>
            <a:schemeClr val="tx1"/>
          </a:solidFill>
          <a:latin typeface="+mn-lt"/>
          <a:ea typeface="ＭＳ Ｐゴシック" charset="-128"/>
        </a:defRPr>
      </a:lvl6pPr>
      <a:lvl7pPr marL="8233180" indent="-788305" algn="l" defTabSz="3157128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 charset="0"/>
        <a:tabLst>
          <a:tab pos="281677" algn="l"/>
        </a:tabLst>
        <a:defRPr sz="2957">
          <a:solidFill>
            <a:schemeClr val="tx1"/>
          </a:solidFill>
          <a:latin typeface="+mn-lt"/>
          <a:ea typeface="ＭＳ Ｐゴシック" charset="-128"/>
        </a:defRPr>
      </a:lvl7pPr>
      <a:lvl8pPr marL="8796533" indent="-788305" algn="l" defTabSz="3157128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 charset="0"/>
        <a:tabLst>
          <a:tab pos="281677" algn="l"/>
        </a:tabLst>
        <a:defRPr sz="2957">
          <a:solidFill>
            <a:schemeClr val="tx1"/>
          </a:solidFill>
          <a:latin typeface="+mn-lt"/>
          <a:ea typeface="ＭＳ Ｐゴシック" charset="-128"/>
        </a:defRPr>
      </a:lvl8pPr>
      <a:lvl9pPr marL="9359887" indent="-788305" algn="l" defTabSz="3157128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 charset="0"/>
        <a:tabLst>
          <a:tab pos="281677" algn="l"/>
        </a:tabLst>
        <a:defRPr sz="2957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563354" rtl="0" eaLnBrk="1" latinLnBrk="0" hangingPunct="1">
        <a:defRPr sz="2186" kern="1200">
          <a:solidFill>
            <a:schemeClr val="tx1"/>
          </a:solidFill>
          <a:latin typeface="+mn-lt"/>
          <a:ea typeface="+mn-ea"/>
          <a:cs typeface="+mn-cs"/>
        </a:defRPr>
      </a:lvl1pPr>
      <a:lvl2pPr marL="563354" algn="l" defTabSz="563354" rtl="0" eaLnBrk="1" latinLnBrk="0" hangingPunct="1">
        <a:defRPr sz="2186" kern="1200">
          <a:solidFill>
            <a:schemeClr val="tx1"/>
          </a:solidFill>
          <a:latin typeface="+mn-lt"/>
          <a:ea typeface="+mn-ea"/>
          <a:cs typeface="+mn-cs"/>
        </a:defRPr>
      </a:lvl2pPr>
      <a:lvl3pPr marL="1126707" algn="l" defTabSz="563354" rtl="0" eaLnBrk="1" latinLnBrk="0" hangingPunct="1">
        <a:defRPr sz="2186" kern="1200">
          <a:solidFill>
            <a:schemeClr val="tx1"/>
          </a:solidFill>
          <a:latin typeface="+mn-lt"/>
          <a:ea typeface="+mn-ea"/>
          <a:cs typeface="+mn-cs"/>
        </a:defRPr>
      </a:lvl3pPr>
      <a:lvl4pPr marL="1690061" algn="l" defTabSz="563354" rtl="0" eaLnBrk="1" latinLnBrk="0" hangingPunct="1">
        <a:defRPr sz="2186" kern="1200">
          <a:solidFill>
            <a:schemeClr val="tx1"/>
          </a:solidFill>
          <a:latin typeface="+mn-lt"/>
          <a:ea typeface="+mn-ea"/>
          <a:cs typeface="+mn-cs"/>
        </a:defRPr>
      </a:lvl4pPr>
      <a:lvl5pPr marL="2253415" algn="l" defTabSz="563354" rtl="0" eaLnBrk="1" latinLnBrk="0" hangingPunct="1">
        <a:defRPr sz="2186" kern="1200">
          <a:solidFill>
            <a:schemeClr val="tx1"/>
          </a:solidFill>
          <a:latin typeface="+mn-lt"/>
          <a:ea typeface="+mn-ea"/>
          <a:cs typeface="+mn-cs"/>
        </a:defRPr>
      </a:lvl5pPr>
      <a:lvl6pPr marL="2816769" algn="l" defTabSz="563354" rtl="0" eaLnBrk="1" latinLnBrk="0" hangingPunct="1">
        <a:defRPr sz="2186" kern="1200">
          <a:solidFill>
            <a:schemeClr val="tx1"/>
          </a:solidFill>
          <a:latin typeface="+mn-lt"/>
          <a:ea typeface="+mn-ea"/>
          <a:cs typeface="+mn-cs"/>
        </a:defRPr>
      </a:lvl6pPr>
      <a:lvl7pPr marL="3380122" algn="l" defTabSz="563354" rtl="0" eaLnBrk="1" latinLnBrk="0" hangingPunct="1">
        <a:defRPr sz="2186" kern="1200">
          <a:solidFill>
            <a:schemeClr val="tx1"/>
          </a:solidFill>
          <a:latin typeface="+mn-lt"/>
          <a:ea typeface="+mn-ea"/>
          <a:cs typeface="+mn-cs"/>
        </a:defRPr>
      </a:lvl7pPr>
      <a:lvl8pPr marL="3943476" algn="l" defTabSz="563354" rtl="0" eaLnBrk="1" latinLnBrk="0" hangingPunct="1">
        <a:defRPr sz="2186" kern="1200">
          <a:solidFill>
            <a:schemeClr val="tx1"/>
          </a:solidFill>
          <a:latin typeface="+mn-lt"/>
          <a:ea typeface="+mn-ea"/>
          <a:cs typeface="+mn-cs"/>
        </a:defRPr>
      </a:lvl8pPr>
      <a:lvl9pPr marL="4506829" algn="l" defTabSz="563354" rtl="0" eaLnBrk="1" latinLnBrk="0" hangingPunct="1">
        <a:defRPr sz="21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191">
            <a:extLst>
              <a:ext uri="{FF2B5EF4-FFF2-40B4-BE49-F238E27FC236}">
                <a16:creationId xmlns:a16="http://schemas.microsoft.com/office/drawing/2014/main" id="{BAD566D2-7CFC-4395-8C74-F90BB3FB0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36" y="8191260"/>
            <a:ext cx="7150555" cy="10598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12663" tIns="56332" rIns="112663" bIns="78864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563354" algn="l"/>
              </a:tabLst>
              <a:defRPr/>
            </a:pPr>
            <a:r>
              <a:rPr lang="en-US" sz="6000" b="1" spc="64" dirty="0">
                <a:solidFill>
                  <a:srgbClr val="DCAA00"/>
                </a:solidFill>
                <a:latin typeface="+mj-lt"/>
                <a:ea typeface="Futura Std Book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E0068C-B4C6-4A2D-AA44-C6698E652C96}"/>
              </a:ext>
            </a:extLst>
          </p:cNvPr>
          <p:cNvSpPr txBox="1"/>
          <p:nvPr/>
        </p:nvSpPr>
        <p:spPr>
          <a:xfrm>
            <a:off x="4419601" y="2727643"/>
            <a:ext cx="23614466" cy="3570208"/>
          </a:xfrm>
          <a:prstGeom prst="rect">
            <a:avLst/>
          </a:prstGeom>
          <a:noFill/>
          <a:effectLst>
            <a:outerShdw blurRad="127000" dist="38100" dir="2700000">
              <a:srgbClr val="000000">
                <a:alpha val="43000"/>
              </a:srgbClr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algn="ctr" eaLnBrk="0" hangingPunct="0">
              <a:defRPr/>
            </a:pPr>
            <a:r>
              <a:rPr lang="en-US" sz="8000" spc="-246" dirty="0">
                <a:solidFill>
                  <a:schemeClr val="bg1"/>
                </a:solidFill>
                <a:latin typeface="+mj-lt"/>
                <a:ea typeface="Futura Std Light" charset="0"/>
                <a:cs typeface="Arial" panose="020B0604020202020204" pitchFamily="34" charset="0"/>
              </a:rPr>
              <a:t>The effects of frequency and predictability on the recognition of </a:t>
            </a:r>
            <a:r>
              <a:rPr lang="en-US" sz="8000" i="1" spc="-246" dirty="0">
                <a:solidFill>
                  <a:schemeClr val="bg1"/>
                </a:solidFill>
                <a:latin typeface="+mj-lt"/>
                <a:ea typeface="Futura Std Light" charset="0"/>
                <a:cs typeface="Arial" panose="020B0604020202020204" pitchFamily="34" charset="0"/>
              </a:rPr>
              <a:t>up </a:t>
            </a:r>
            <a:r>
              <a:rPr lang="en-US" sz="8000" spc="-246" dirty="0">
                <a:solidFill>
                  <a:schemeClr val="bg1"/>
                </a:solidFill>
                <a:latin typeface="+mj-lt"/>
                <a:ea typeface="Futura Std Light" charset="0"/>
                <a:cs typeface="Arial" panose="020B0604020202020204" pitchFamily="34" charset="0"/>
              </a:rPr>
              <a:t>in English</a:t>
            </a:r>
          </a:p>
          <a:p>
            <a:pPr algn="ctr" eaLnBrk="0" hangingPunct="0">
              <a:defRPr/>
            </a:pPr>
            <a:r>
              <a:rPr lang="en-US" sz="3600" spc="-246" dirty="0">
                <a:solidFill>
                  <a:schemeClr val="bg1"/>
                </a:solidFill>
                <a:latin typeface="+mj-lt"/>
                <a:ea typeface="Futura Std Light" charset="0"/>
                <a:cs typeface="Arial" panose="020B0604020202020204" pitchFamily="34" charset="0"/>
              </a:rPr>
              <a:t>Zachary Houghton and Emily Morgan</a:t>
            </a:r>
            <a:endParaRPr lang="en-US" sz="3600" spc="-246" baseline="30000" dirty="0">
              <a:solidFill>
                <a:schemeClr val="bg1"/>
              </a:solidFill>
              <a:latin typeface="+mj-lt"/>
              <a:ea typeface="Futura Std Light" charset="0"/>
              <a:cs typeface="Arial" panose="020B0604020202020204" pitchFamily="34" charset="0"/>
            </a:endParaRPr>
          </a:p>
          <a:p>
            <a:pPr algn="ctr" eaLnBrk="0" hangingPunct="0">
              <a:defRPr/>
            </a:pPr>
            <a:r>
              <a:rPr lang="en-US" sz="3600" spc="-246" dirty="0">
                <a:solidFill>
                  <a:schemeClr val="bg1"/>
                </a:solidFill>
                <a:latin typeface="+mj-lt"/>
                <a:ea typeface="Futura Std Light" charset="0"/>
                <a:cs typeface="Arial" panose="020B0604020202020204" pitchFamily="34" charset="0"/>
              </a:rPr>
              <a:t>University of California, Davis</a:t>
            </a:r>
          </a:p>
        </p:txBody>
      </p:sp>
      <p:sp>
        <p:nvSpPr>
          <p:cNvPr id="38" name="TextBox 46">
            <a:extLst>
              <a:ext uri="{FF2B5EF4-FFF2-40B4-BE49-F238E27FC236}">
                <a16:creationId xmlns:a16="http://schemas.microsoft.com/office/drawing/2014/main" id="{84FACD36-7D72-4428-9A38-E5D563CE9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063" y="9419160"/>
            <a:ext cx="8144582" cy="12024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663" tIns="56332" rIns="112663" bIns="56332">
            <a:spAutoFit/>
          </a:bodyPr>
          <a:lstStyle/>
          <a:p>
            <a:pPr marL="571500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What is stored in the lexicon?</a:t>
            </a:r>
          </a:p>
          <a:p>
            <a:pPr marL="1447770" lvl="1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Words, idioms.</a:t>
            </a:r>
          </a:p>
          <a:p>
            <a:pPr marL="1447770" lvl="1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Phrases?</a:t>
            </a:r>
          </a:p>
          <a:p>
            <a:pPr marL="571500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Frequency </a:t>
            </a: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  <a:sym typeface="Wingdings" panose="05000000000000000000" pitchFamily="2" charset="2"/>
              </a:rPr>
              <a:t> Storage</a:t>
            </a:r>
          </a:p>
          <a:p>
            <a:pPr marL="1447770" lvl="1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  <a:sym typeface="Wingdings" panose="05000000000000000000" pitchFamily="2" charset="2"/>
              </a:rPr>
              <a:t>High frequency phrases are more phonologically reduced:</a:t>
            </a:r>
          </a:p>
          <a:p>
            <a:pPr marL="2324039" lvl="2" indent="-571500" eaLnBrk="0" hangingPunct="0">
              <a:buFont typeface="Arial" panose="020B0604020202020204" pitchFamily="34" charset="0"/>
              <a:buChar char="•"/>
            </a:pPr>
            <a:r>
              <a:rPr lang="en-US" sz="4300" i="1" dirty="0">
                <a:latin typeface="+mj-lt"/>
                <a:ea typeface="Futura Std Book" charset="0"/>
                <a:cs typeface="Arial" panose="020B0604020202020204" pitchFamily="34" charset="0"/>
                <a:sym typeface="Wingdings" panose="05000000000000000000" pitchFamily="2" charset="2"/>
              </a:rPr>
              <a:t>I don’t know.</a:t>
            </a:r>
          </a:p>
          <a:p>
            <a:pPr marL="1447770" lvl="1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  <a:sym typeface="Wingdings" panose="05000000000000000000" pitchFamily="2" charset="2"/>
              </a:rPr>
              <a:t>Harder to recognize components of high-frequency items:</a:t>
            </a:r>
          </a:p>
          <a:p>
            <a:pPr marL="2324039" lvl="2" indent="-571500" eaLnBrk="0" hangingPunct="0">
              <a:buFont typeface="Arial" panose="020B0604020202020204" pitchFamily="34" charset="0"/>
              <a:buChar char="•"/>
            </a:pPr>
            <a:r>
              <a:rPr lang="en-US" sz="4300" i="1" dirty="0">
                <a:latin typeface="+mj-lt"/>
                <a:ea typeface="Futura Std Book" charset="0"/>
                <a:cs typeface="Arial" panose="020B0604020202020204" pitchFamily="34" charset="0"/>
                <a:sym typeface="Wingdings" panose="05000000000000000000" pitchFamily="2" charset="2"/>
              </a:rPr>
              <a:t>pick up.</a:t>
            </a:r>
          </a:p>
          <a:p>
            <a:pPr marL="571500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  <a:sym typeface="Wingdings" panose="05000000000000000000" pitchFamily="2" charset="2"/>
              </a:rPr>
              <a:t>Predictability  Storage?</a:t>
            </a:r>
          </a:p>
          <a:p>
            <a:pPr marL="1447770" lvl="1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  <a:sym typeface="Wingdings" panose="05000000000000000000" pitchFamily="2" charset="2"/>
              </a:rPr>
              <a:t>Harder to recognize components?</a:t>
            </a:r>
          </a:p>
          <a:p>
            <a:pPr marL="2324039" lvl="2" indent="-571500" eaLnBrk="0" hangingPunct="0">
              <a:buFont typeface="Arial" panose="020B0604020202020204" pitchFamily="34" charset="0"/>
              <a:buChar char="•"/>
            </a:pPr>
            <a:r>
              <a:rPr lang="en-US" sz="4300" i="1" dirty="0">
                <a:latin typeface="+mj-lt"/>
                <a:ea typeface="Futura Std Book" charset="0"/>
                <a:cs typeface="Arial" panose="020B0604020202020204" pitchFamily="34" charset="0"/>
              </a:rPr>
              <a:t>summed up</a:t>
            </a:r>
          </a:p>
          <a:p>
            <a:pPr marL="571500" indent="-571500" eaLnBrk="0" hangingPunct="0">
              <a:buFont typeface="Arial" panose="020B0604020202020204" pitchFamily="34" charset="0"/>
              <a:buChar char="•"/>
            </a:pPr>
            <a:endParaRPr lang="en-US" sz="4300" dirty="0">
              <a:latin typeface="+mj-lt"/>
              <a:ea typeface="Futura Std Book" charset="0"/>
              <a:cs typeface="Arial" panose="020B0604020202020204" pitchFamily="34" charset="0"/>
            </a:endParaRPr>
          </a:p>
          <a:p>
            <a:pPr lvl="2" eaLnBrk="0" hangingPunct="0"/>
            <a:endParaRPr lang="en-US" sz="4300" dirty="0">
              <a:latin typeface="+mj-lt"/>
              <a:ea typeface="Futura Std Book" charset="0"/>
              <a:cs typeface="Arial" panose="020B0604020202020204" pitchFamily="34" charset="0"/>
            </a:endParaRPr>
          </a:p>
        </p:txBody>
      </p:sp>
      <p:sp>
        <p:nvSpPr>
          <p:cNvPr id="39" name="TextBox 46">
            <a:extLst>
              <a:ext uri="{FF2B5EF4-FFF2-40B4-BE49-F238E27FC236}">
                <a16:creationId xmlns:a16="http://schemas.microsoft.com/office/drawing/2014/main" id="{E983AA4F-A5B2-4D7F-8C0A-3BDB3B7D2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08" y="29994555"/>
            <a:ext cx="7758244" cy="606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663" tIns="56332" rIns="112663" bIns="56332">
            <a:spAutoFit/>
          </a:bodyPr>
          <a:lstStyle/>
          <a:p>
            <a:pPr marL="571500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Extension of </a:t>
            </a:r>
            <a:r>
              <a:rPr lang="en-US" sz="4300" dirty="0" err="1">
                <a:latin typeface="+mj-lt"/>
                <a:ea typeface="Futura Std Book" charset="0"/>
                <a:cs typeface="Arial" panose="020B0604020202020204" pitchFamily="34" charset="0"/>
              </a:rPr>
              <a:t>Kapatsinski</a:t>
            </a: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 &amp; </a:t>
            </a:r>
            <a:r>
              <a:rPr lang="en-US" sz="4300" dirty="0" err="1">
                <a:latin typeface="+mj-lt"/>
                <a:ea typeface="Futura Std Book" charset="0"/>
                <a:cs typeface="Arial" panose="020B0604020202020204" pitchFamily="34" charset="0"/>
              </a:rPr>
              <a:t>Radicke</a:t>
            </a: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, (2009).</a:t>
            </a:r>
          </a:p>
          <a:p>
            <a:pPr marL="1447770" lvl="1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Presented with sentences that contained </a:t>
            </a:r>
            <a:r>
              <a:rPr lang="en-US" sz="4300" dirty="0" err="1">
                <a:latin typeface="+mj-lt"/>
                <a:ea typeface="Futura Std Book" charset="0"/>
                <a:cs typeface="Arial" panose="020B0604020202020204" pitchFamily="34" charset="0"/>
              </a:rPr>
              <a:t>V+</a:t>
            </a:r>
            <a:r>
              <a:rPr lang="en-US" sz="4300" i="1" dirty="0" err="1">
                <a:latin typeface="+mj-lt"/>
                <a:ea typeface="Futura Std Book" charset="0"/>
                <a:cs typeface="Arial" panose="020B0604020202020204" pitchFamily="34" charset="0"/>
              </a:rPr>
              <a:t>up</a:t>
            </a:r>
            <a:r>
              <a:rPr lang="en-US" sz="4300" i="1" dirty="0">
                <a:latin typeface="+mj-lt"/>
                <a:ea typeface="Futura Std Book" charset="0"/>
                <a:cs typeface="Arial" panose="020B0604020202020204" pitchFamily="34" charset="0"/>
              </a:rPr>
              <a:t> </a:t>
            </a: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phrases.</a:t>
            </a:r>
          </a:p>
          <a:p>
            <a:pPr marL="1447770" lvl="1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Pressed a button when they heard </a:t>
            </a:r>
            <a:r>
              <a:rPr lang="en-US" sz="4300" i="1" dirty="0">
                <a:latin typeface="+mj-lt"/>
                <a:ea typeface="Futura Std Book" charset="0"/>
                <a:cs typeface="Arial" panose="020B0604020202020204" pitchFamily="34" charset="0"/>
              </a:rPr>
              <a:t>up</a:t>
            </a: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.</a:t>
            </a:r>
          </a:p>
          <a:p>
            <a:pPr marL="571500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Phrasal verbs varied in frequency and predictability.</a:t>
            </a:r>
          </a:p>
        </p:txBody>
      </p:sp>
      <p:sp>
        <p:nvSpPr>
          <p:cNvPr id="40" name="TextBox 46">
            <a:extLst>
              <a:ext uri="{FF2B5EF4-FFF2-40B4-BE49-F238E27FC236}">
                <a16:creationId xmlns:a16="http://schemas.microsoft.com/office/drawing/2014/main" id="{F3B59EED-A87F-4D0D-B7F8-50096698A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12" y="37740020"/>
            <a:ext cx="6400800" cy="5407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2663" tIns="56332" rIns="112663" bIns="56332">
            <a:spAutoFit/>
          </a:bodyPr>
          <a:lstStyle/>
          <a:p>
            <a:pPr marL="571500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Generalized Additive. Mixed effects models as  </a:t>
            </a:r>
          </a:p>
          <a:p>
            <a:pPr marL="571500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Bayesian quadratic models. </a:t>
            </a:r>
          </a:p>
          <a:p>
            <a:pPr marL="571500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These methods allow us to account for nonlinear effects.</a:t>
            </a:r>
          </a:p>
        </p:txBody>
      </p:sp>
      <p:sp>
        <p:nvSpPr>
          <p:cNvPr id="41" name="Text Box 191">
            <a:extLst>
              <a:ext uri="{FF2B5EF4-FFF2-40B4-BE49-F238E27FC236}">
                <a16:creationId xmlns:a16="http://schemas.microsoft.com/office/drawing/2014/main" id="{3097B3FC-715B-424D-903B-60FF4F84E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08" y="28490930"/>
            <a:ext cx="7150555" cy="10598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12663" tIns="56332" rIns="112663" bIns="78864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563354" algn="l"/>
              </a:tabLst>
              <a:defRPr/>
            </a:pPr>
            <a:r>
              <a:rPr lang="en-US" sz="6000" b="1" spc="64" dirty="0">
                <a:solidFill>
                  <a:srgbClr val="DCAA00"/>
                </a:solidFill>
                <a:latin typeface="+mj-lt"/>
                <a:ea typeface="Futura Std Book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42" name="Text Box 191">
            <a:extLst>
              <a:ext uri="{FF2B5EF4-FFF2-40B4-BE49-F238E27FC236}">
                <a16:creationId xmlns:a16="http://schemas.microsoft.com/office/drawing/2014/main" id="{51109F5C-52F2-46A7-977A-BBD84D633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35" y="36371985"/>
            <a:ext cx="7150555" cy="10598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12663" tIns="56332" rIns="112663" bIns="78864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563354" algn="l"/>
              </a:tabLst>
              <a:defRPr/>
            </a:pPr>
            <a:r>
              <a:rPr lang="en-US" sz="6000" b="1" spc="64" dirty="0">
                <a:solidFill>
                  <a:srgbClr val="DCAA00"/>
                </a:solidFill>
                <a:latin typeface="+mj-lt"/>
                <a:ea typeface="Futura Std Book" charset="0"/>
                <a:cs typeface="Arial" panose="020B0604020202020204" pitchFamily="34" charset="0"/>
              </a:rPr>
              <a:t>Analysis</a:t>
            </a:r>
            <a:endParaRPr lang="en-US" sz="6000" spc="64" dirty="0">
              <a:solidFill>
                <a:srgbClr val="DCAA00"/>
              </a:solidFill>
              <a:latin typeface="+mj-lt"/>
              <a:ea typeface="Futura Std Book" charset="0"/>
              <a:cs typeface="Arial" panose="020B0604020202020204" pitchFamily="34" charset="0"/>
            </a:endParaRPr>
          </a:p>
        </p:txBody>
      </p:sp>
      <p:sp>
        <p:nvSpPr>
          <p:cNvPr id="43" name="Text Box 191">
            <a:extLst>
              <a:ext uri="{FF2B5EF4-FFF2-40B4-BE49-F238E27FC236}">
                <a16:creationId xmlns:a16="http://schemas.microsoft.com/office/drawing/2014/main" id="{37651A22-2D6B-40CF-8DB6-2A27DA8E3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2888" y="8263254"/>
            <a:ext cx="7150555" cy="10598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12663" tIns="56332" rIns="112663" bIns="78864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563354" algn="l"/>
              </a:tabLst>
              <a:defRPr/>
            </a:pPr>
            <a:r>
              <a:rPr lang="en-US" sz="6000" b="1" spc="64" dirty="0">
                <a:solidFill>
                  <a:srgbClr val="DCAA00"/>
                </a:solidFill>
                <a:latin typeface="+mj-lt"/>
                <a:ea typeface="Futura Std Book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44" name="TextBox 46">
            <a:extLst>
              <a:ext uri="{FF2B5EF4-FFF2-40B4-BE49-F238E27FC236}">
                <a16:creationId xmlns:a16="http://schemas.microsoft.com/office/drawing/2014/main" id="{B8EA02F0-FD41-4DE9-980D-6E38AF0A1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1008" y="9665479"/>
            <a:ext cx="15663082" cy="756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663" tIns="56332" rIns="112663" bIns="56332">
            <a:spAutoFit/>
          </a:bodyPr>
          <a:lstStyle/>
          <a:p>
            <a:pPr marL="571500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U-shaped effect for both frequency and predictability, suggesting storage for high-frequency and high-predictability items.</a:t>
            </a:r>
          </a:p>
          <a:p>
            <a:pPr marL="1447770" lvl="1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As frequency/predictability increases, participants get faster and faster, until reaching the highest frequency/predictability items.</a:t>
            </a:r>
          </a:p>
          <a:p>
            <a:pPr marL="571500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Our results suggest that high frequency and high predictability items are stored.</a:t>
            </a:r>
          </a:p>
          <a:p>
            <a:pPr marL="571500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These items seem to lack internal representation.</a:t>
            </a:r>
          </a:p>
          <a:p>
            <a:pPr marL="1447770" lvl="1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Increased recognition times.</a:t>
            </a:r>
          </a:p>
          <a:p>
            <a:pPr eaLnBrk="0" hangingPunct="0"/>
            <a:endParaRPr lang="en-US" sz="4300" dirty="0">
              <a:latin typeface="+mj-lt"/>
              <a:ea typeface="Futura Std Book" charset="0"/>
              <a:cs typeface="Arial" panose="020B0604020202020204" pitchFamily="34" charset="0"/>
            </a:endParaRPr>
          </a:p>
        </p:txBody>
      </p:sp>
      <p:sp>
        <p:nvSpPr>
          <p:cNvPr id="45" name="Text Box 191">
            <a:extLst>
              <a:ext uri="{FF2B5EF4-FFF2-40B4-BE49-F238E27FC236}">
                <a16:creationId xmlns:a16="http://schemas.microsoft.com/office/drawing/2014/main" id="{BFAE2AD5-617E-4144-861C-3D6954FE6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4812" y="8352676"/>
            <a:ext cx="7150555" cy="10598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12663" tIns="56332" rIns="112663" bIns="78864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563354" algn="l"/>
              </a:tabLst>
              <a:defRPr/>
            </a:pPr>
            <a:r>
              <a:rPr lang="en-US" sz="6000" b="1" spc="64" dirty="0">
                <a:solidFill>
                  <a:srgbClr val="DCAA00"/>
                </a:solidFill>
                <a:latin typeface="+mj-lt"/>
                <a:ea typeface="Futura Std Book" charset="0"/>
                <a:cs typeface="Arial" panose="020B0604020202020204" pitchFamily="34" charset="0"/>
              </a:rPr>
              <a:t>Summary</a:t>
            </a:r>
            <a:endParaRPr lang="en-US" sz="6000" spc="64" dirty="0">
              <a:solidFill>
                <a:srgbClr val="DCAA00"/>
              </a:solidFill>
              <a:latin typeface="+mj-lt"/>
              <a:ea typeface="Futura Std Book" charset="0"/>
              <a:cs typeface="Arial" panose="020B0604020202020204" pitchFamily="34" charset="0"/>
            </a:endParaRPr>
          </a:p>
        </p:txBody>
      </p:sp>
      <p:sp>
        <p:nvSpPr>
          <p:cNvPr id="48" name="Text Box 191">
            <a:extLst>
              <a:ext uri="{FF2B5EF4-FFF2-40B4-BE49-F238E27FC236}">
                <a16:creationId xmlns:a16="http://schemas.microsoft.com/office/drawing/2014/main" id="{A79C3C0B-E498-4302-A421-4336E9B17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21997" y="29772363"/>
            <a:ext cx="7942634" cy="10598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12663" tIns="56332" rIns="112663" bIns="78864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563354" algn="l"/>
              </a:tabLst>
              <a:defRPr/>
            </a:pPr>
            <a:r>
              <a:rPr lang="en-US" sz="6000" b="1" spc="64" dirty="0">
                <a:solidFill>
                  <a:srgbClr val="DCAA00"/>
                </a:solidFill>
                <a:latin typeface="+mj-lt"/>
                <a:ea typeface="Futura Std Book" charset="0"/>
                <a:cs typeface="Arial" panose="020B0604020202020204" pitchFamily="34" charset="0"/>
              </a:rPr>
              <a:t>Future Work</a:t>
            </a:r>
            <a:endParaRPr lang="en-US" sz="6000" spc="64" dirty="0">
              <a:solidFill>
                <a:srgbClr val="DCAA00"/>
              </a:solidFill>
              <a:latin typeface="+mj-lt"/>
              <a:ea typeface="Futura Std Book" charset="0"/>
              <a:cs typeface="Arial" panose="020B0604020202020204" pitchFamily="34" charset="0"/>
            </a:endParaRPr>
          </a:p>
        </p:txBody>
      </p:sp>
      <p:sp>
        <p:nvSpPr>
          <p:cNvPr id="50" name="Text Box 191">
            <a:extLst>
              <a:ext uri="{FF2B5EF4-FFF2-40B4-BE49-F238E27FC236}">
                <a16:creationId xmlns:a16="http://schemas.microsoft.com/office/drawing/2014/main" id="{FDEB89C3-4A3C-4228-AFC0-ABCFEF66F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3920" y="38214402"/>
            <a:ext cx="7150555" cy="10598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12663" tIns="56332" rIns="112663" bIns="78864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563354" algn="l"/>
              </a:tabLst>
              <a:defRPr/>
            </a:pPr>
            <a:r>
              <a:rPr lang="en-US" sz="6000" b="1" spc="64" dirty="0">
                <a:solidFill>
                  <a:srgbClr val="DCAA00"/>
                </a:solidFill>
                <a:latin typeface="+mj-lt"/>
                <a:ea typeface="Futura Std Book" charset="0"/>
                <a:cs typeface="Arial" panose="020B0604020202020204" pitchFamily="34" charset="0"/>
              </a:rPr>
              <a:t>References</a:t>
            </a:r>
            <a:endParaRPr lang="en-US" sz="6000" spc="64" dirty="0">
              <a:solidFill>
                <a:srgbClr val="DCAA00"/>
              </a:solidFill>
              <a:latin typeface="+mj-lt"/>
              <a:ea typeface="Futura Std Book" charset="0"/>
              <a:cs typeface="Arial" panose="020B0604020202020204" pitchFamily="34" charset="0"/>
            </a:endParaRPr>
          </a:p>
        </p:txBody>
      </p:sp>
      <p:pic>
        <p:nvPicPr>
          <p:cNvPr id="4" name="Picture 3" descr="A graph of log predictability and log predictability&#10;&#10;Description automatically generated">
            <a:extLst>
              <a:ext uri="{FF2B5EF4-FFF2-40B4-BE49-F238E27FC236}">
                <a16:creationId xmlns:a16="http://schemas.microsoft.com/office/drawing/2014/main" id="{965BA03F-AA56-5CD3-97DB-09D60B4A8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008" y="18560440"/>
            <a:ext cx="15583167" cy="10788346"/>
          </a:xfrm>
          <a:prstGeom prst="rect">
            <a:avLst/>
          </a:prstGeom>
        </p:spPr>
      </p:pic>
      <p:pic>
        <p:nvPicPr>
          <p:cNvPr id="7" name="Picture 6" descr="A graph with black and white lines&#10;&#10;Description automatically generated">
            <a:extLst>
              <a:ext uri="{FF2B5EF4-FFF2-40B4-BE49-F238E27FC236}">
                <a16:creationId xmlns:a16="http://schemas.microsoft.com/office/drawing/2014/main" id="{8EF4E952-AAAE-B87B-F5F0-000E6EBF0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356" y="38477580"/>
            <a:ext cx="7232631" cy="5007206"/>
          </a:xfrm>
          <a:prstGeom prst="rect">
            <a:avLst/>
          </a:prstGeom>
        </p:spPr>
      </p:pic>
      <p:sp>
        <p:nvSpPr>
          <p:cNvPr id="8" name="TextBox 46">
            <a:extLst>
              <a:ext uri="{FF2B5EF4-FFF2-40B4-BE49-F238E27FC236}">
                <a16:creationId xmlns:a16="http://schemas.microsoft.com/office/drawing/2014/main" id="{EC347951-BDC7-9B84-6EB3-DFD1FDF71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7665" y="9812748"/>
            <a:ext cx="7297701" cy="12024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663" tIns="56332" rIns="112663" bIns="56332">
            <a:spAutoFit/>
          </a:bodyPr>
          <a:lstStyle/>
          <a:p>
            <a:pPr marL="571500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Both frequency and predictability drive storage.</a:t>
            </a:r>
          </a:p>
          <a:p>
            <a:pPr marL="571500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Stored items may lack internal representation (Figure 1, right side).</a:t>
            </a:r>
          </a:p>
          <a:p>
            <a:pPr marL="571500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One possibility is that experience with the items over time results in a loss of internal structure.</a:t>
            </a:r>
          </a:p>
          <a:p>
            <a:pPr marL="1447770" lvl="1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Maybe due to learning mechanisms.</a:t>
            </a:r>
          </a:p>
          <a:p>
            <a:pPr marL="571500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Another possibility is that the internal structure was never present to begin with.</a:t>
            </a:r>
          </a:p>
          <a:p>
            <a:pPr marL="1447770" lvl="1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Maybe due to word-segmentation processes.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23C57CB-96F6-CCCE-4868-F2F90E980C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46962" y="22307481"/>
            <a:ext cx="6507370" cy="53978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8AB73D-7E25-3CDC-2766-618BFF576533}"/>
              </a:ext>
            </a:extLst>
          </p:cNvPr>
          <p:cNvSpPr txBox="1"/>
          <p:nvPr/>
        </p:nvSpPr>
        <p:spPr>
          <a:xfrm>
            <a:off x="8670923" y="17094577"/>
            <a:ext cx="131984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Fig 2. A visualization  of our Bayesian quadratic model results. The model suggests a u-shaped effect of both frequency and predictability.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39207-B15B-588C-B234-A69505FF155E}"/>
              </a:ext>
            </a:extLst>
          </p:cNvPr>
          <p:cNvSpPr txBox="1"/>
          <p:nvPr/>
        </p:nvSpPr>
        <p:spPr>
          <a:xfrm>
            <a:off x="15842213" y="40167741"/>
            <a:ext cx="67171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Fig 4. The posterior distribution for our quadratic model.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EB6489-E54F-7BA6-70E7-88A1E24283BC}"/>
              </a:ext>
            </a:extLst>
          </p:cNvPr>
          <p:cNvSpPr txBox="1"/>
          <p:nvPr/>
        </p:nvSpPr>
        <p:spPr>
          <a:xfrm>
            <a:off x="25243001" y="27733288"/>
            <a:ext cx="7150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Fig 1. Two possible representations of holistic storage. The left represents internal structure intact. </a:t>
            </a:r>
          </a:p>
        </p:txBody>
      </p:sp>
      <p:sp>
        <p:nvSpPr>
          <p:cNvPr id="14" name="TextBox 46">
            <a:extLst>
              <a:ext uri="{FF2B5EF4-FFF2-40B4-BE49-F238E27FC236}">
                <a16:creationId xmlns:a16="http://schemas.microsoft.com/office/drawing/2014/main" id="{A429790F-36D7-1AE4-5899-9F07B237C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5766" y="31130211"/>
            <a:ext cx="7105922" cy="5407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663" tIns="56332" rIns="112663" bIns="56332">
            <a:spAutoFit/>
          </a:bodyPr>
          <a:lstStyle/>
          <a:p>
            <a:pPr marL="571500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Examining how the lack of internal structure arises.</a:t>
            </a:r>
          </a:p>
          <a:p>
            <a:pPr marL="1447770" lvl="1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Artificial language paradigm.</a:t>
            </a:r>
          </a:p>
          <a:p>
            <a:pPr marL="1447770" lvl="1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Word-segmentation computational models.</a:t>
            </a:r>
          </a:p>
        </p:txBody>
      </p:sp>
      <p:sp>
        <p:nvSpPr>
          <p:cNvPr id="15" name="TextBox 46">
            <a:extLst>
              <a:ext uri="{FF2B5EF4-FFF2-40B4-BE49-F238E27FC236}">
                <a16:creationId xmlns:a16="http://schemas.microsoft.com/office/drawing/2014/main" id="{5EE783B6-32E3-9505-EF20-BAE68BFE2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5766" y="39572250"/>
            <a:ext cx="8114621" cy="226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663" tIns="56332" rIns="112663" bIns="56332">
            <a:spAutoFit/>
          </a:bodyPr>
          <a:lstStyle/>
          <a:p>
            <a:pPr eaLnBrk="0" hangingPunct="0"/>
            <a:r>
              <a:rPr lang="en-US" sz="2800" dirty="0"/>
              <a:t>Bybee, J. (2003). </a:t>
            </a:r>
            <a:r>
              <a:rPr lang="en-US" sz="2800" i="1" dirty="0"/>
              <a:t>Phonology and language use</a:t>
            </a:r>
            <a:r>
              <a:rPr lang="en-US" sz="2800" dirty="0"/>
              <a:t> (Vol. 94). Cambridge University Press.</a:t>
            </a:r>
          </a:p>
          <a:p>
            <a:pPr eaLnBrk="0" hangingPunct="0"/>
            <a:r>
              <a:rPr lang="en-US" sz="2800" dirty="0" err="1"/>
              <a:t>Kapatsinski</a:t>
            </a:r>
            <a:r>
              <a:rPr lang="en-US" sz="2800" dirty="0"/>
              <a:t>, V., &amp; </a:t>
            </a:r>
            <a:r>
              <a:rPr lang="en-US" sz="2800" dirty="0" err="1"/>
              <a:t>Radicke</a:t>
            </a:r>
            <a:r>
              <a:rPr lang="en-US" sz="2800" dirty="0"/>
              <a:t>, J. (2009). Frequency and the emergence of prefabs: Evidence from monitoring. </a:t>
            </a:r>
            <a:r>
              <a:rPr lang="en-US" sz="2800" i="1" dirty="0"/>
              <a:t>Formulaic language</a:t>
            </a:r>
            <a:r>
              <a:rPr lang="en-US" sz="2800" dirty="0"/>
              <a:t>, </a:t>
            </a:r>
            <a:r>
              <a:rPr lang="en-US" sz="2800" i="1" dirty="0"/>
              <a:t>2</a:t>
            </a:r>
            <a:r>
              <a:rPr lang="en-US" sz="2800" dirty="0"/>
              <a:t>, 499-520.</a:t>
            </a:r>
            <a:endParaRPr lang="en-US" sz="3600" dirty="0">
              <a:latin typeface="+mj-lt"/>
              <a:ea typeface="Futura Std Book" charset="0"/>
              <a:cs typeface="Arial" panose="020B0604020202020204" pitchFamily="34" charset="0"/>
            </a:endParaRPr>
          </a:p>
        </p:txBody>
      </p:sp>
      <p:pic>
        <p:nvPicPr>
          <p:cNvPr id="9" name="Picture 8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C660B554-F85A-15F0-3BAD-4E7DC0527C1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915" t="4432" r="3508" b="3744"/>
          <a:stretch/>
        </p:blipFill>
        <p:spPr>
          <a:xfrm>
            <a:off x="8319645" y="30172419"/>
            <a:ext cx="16279109" cy="81066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F2BFA09-9FE9-3AF1-83FA-E5469EA36AD8}"/>
              </a:ext>
            </a:extLst>
          </p:cNvPr>
          <p:cNvSpPr txBox="1"/>
          <p:nvPr/>
        </p:nvSpPr>
        <p:spPr>
          <a:xfrm>
            <a:off x="8742888" y="29623330"/>
            <a:ext cx="10529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Fig 3. Results from </a:t>
            </a:r>
            <a:r>
              <a:rPr lang="en-US" sz="3200" dirty="0" err="1"/>
              <a:t>Kapatsinski</a:t>
            </a:r>
            <a:r>
              <a:rPr lang="en-US" sz="3200" dirty="0"/>
              <a:t> &amp; </a:t>
            </a:r>
            <a:r>
              <a:rPr lang="en-US" sz="3200" dirty="0" err="1"/>
              <a:t>Radicke</a:t>
            </a:r>
            <a:r>
              <a:rPr lang="en-US" sz="3200" dirty="0"/>
              <a:t> (2009)</a:t>
            </a:r>
          </a:p>
        </p:txBody>
      </p:sp>
      <p:sp>
        <p:nvSpPr>
          <p:cNvPr id="3" name="Text Box 191">
            <a:extLst>
              <a:ext uri="{FF2B5EF4-FFF2-40B4-BE49-F238E27FC236}">
                <a16:creationId xmlns:a16="http://schemas.microsoft.com/office/drawing/2014/main" id="{5B064CF5-E817-FD7C-01CD-BD218B23E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08" y="20169611"/>
            <a:ext cx="7150555" cy="10598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12663" tIns="56332" rIns="112663" bIns="78864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563354" algn="l"/>
              </a:tabLst>
              <a:defRPr/>
            </a:pPr>
            <a:r>
              <a:rPr lang="en-US" sz="6000" b="1" spc="64" dirty="0">
                <a:solidFill>
                  <a:srgbClr val="DCAA00"/>
                </a:solidFill>
                <a:latin typeface="+mj-lt"/>
                <a:ea typeface="Futura Std Book" charset="0"/>
                <a:cs typeface="Arial" panose="020B0604020202020204" pitchFamily="34" charset="0"/>
              </a:rPr>
              <a:t>Present Study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FA3C2-93EB-4594-6457-ADC319B4583B}"/>
              </a:ext>
            </a:extLst>
          </p:cNvPr>
          <p:cNvSpPr txBox="1"/>
          <p:nvPr/>
        </p:nvSpPr>
        <p:spPr>
          <a:xfrm>
            <a:off x="285438" y="21443877"/>
            <a:ext cx="7685461" cy="712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What drives storage?</a:t>
            </a:r>
          </a:p>
          <a:p>
            <a:pPr marL="1447770" lvl="1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Is it harder to recognize </a:t>
            </a:r>
            <a:r>
              <a:rPr lang="en-US" sz="4300" i="1" dirty="0">
                <a:latin typeface="+mj-lt"/>
                <a:ea typeface="Futura Std Book" charset="0"/>
                <a:cs typeface="Arial" panose="020B0604020202020204" pitchFamily="34" charset="0"/>
              </a:rPr>
              <a:t>up </a:t>
            </a: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in high-predictability phrases?</a:t>
            </a:r>
          </a:p>
          <a:p>
            <a:pPr marL="2324039" lvl="2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i.e., do we see a U-shaped effect?</a:t>
            </a:r>
          </a:p>
          <a:p>
            <a:pPr marL="1447770" lvl="1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Can we replicate the effect of frequency?</a:t>
            </a:r>
          </a:p>
          <a:p>
            <a:pPr marL="571500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what are the processing consequences of storage?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87878"/>
      </p:ext>
    </p:extLst>
  </p:cSld>
  <p:clrMapOvr>
    <a:masterClrMapping/>
  </p:clrMapOvr>
</p:sld>
</file>

<file path=ppt/theme/theme1.xml><?xml version="1.0" encoding="utf-8"?>
<a:theme xmlns:a="http://schemas.openxmlformats.org/drawingml/2006/main" name="~4728944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256332" tIns="128168" rIns="256332" bIns="128168" numCol="1" anchor="t" anchorCtr="0" compatLnSpc="1">
        <a:prstTxWarp prst="textNoShape">
          <a:avLst/>
        </a:prstTxWarp>
      </a:bodyPr>
      <a:lstStyle>
        <a:defPPr marL="0" marR="0" indent="0" algn="l" defTabSz="3429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256332" tIns="128168" rIns="256332" bIns="128168" numCol="1" anchor="t" anchorCtr="0" compatLnSpc="1">
        <a:prstTxWarp prst="textNoShape">
          <a:avLst/>
        </a:prstTxWarp>
      </a:bodyPr>
      <a:lstStyle>
        <a:defPPr marL="0" marR="0" indent="0" algn="l" defTabSz="3429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6CCA1FAC-FFE8-5942-8B6D-DB7BBE7AC585}" vid="{D6EE3BF2-C669-0E49-9F78-894381F8D65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SON_Research_Poster_1.19</Template>
  <TotalTime>3803</TotalTime>
  <Words>437</Words>
  <Application>Microsoft Office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 Regular</vt:lpstr>
      <vt:lpstr>Arial</vt:lpstr>
      <vt:lpstr>Times</vt:lpstr>
      <vt:lpstr>Times New Roman</vt:lpstr>
      <vt:lpstr>~4728944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A Carrick</dc:creator>
  <cp:lastModifiedBy>Zachary Houghton</cp:lastModifiedBy>
  <cp:revision>85</cp:revision>
  <cp:lastPrinted>2019-05-21T22:24:44Z</cp:lastPrinted>
  <dcterms:created xsi:type="dcterms:W3CDTF">2019-01-18T19:03:01Z</dcterms:created>
  <dcterms:modified xsi:type="dcterms:W3CDTF">2025-03-17T04:18:00Z</dcterms:modified>
</cp:coreProperties>
</file>