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49" r:id="rId3"/>
    <p:sldId id="343" r:id="rId4"/>
    <p:sldId id="266" r:id="rId5"/>
    <p:sldId id="326" r:id="rId6"/>
    <p:sldId id="329" r:id="rId7"/>
    <p:sldId id="352" r:id="rId8"/>
    <p:sldId id="335" r:id="rId9"/>
    <p:sldId id="350" r:id="rId10"/>
    <p:sldId id="334" r:id="rId11"/>
    <p:sldId id="356" r:id="rId12"/>
    <p:sldId id="355" r:id="rId13"/>
    <p:sldId id="357" r:id="rId14"/>
    <p:sldId id="358" r:id="rId15"/>
    <p:sldId id="359" r:id="rId16"/>
    <p:sldId id="360" r:id="rId17"/>
    <p:sldId id="361" r:id="rId18"/>
    <p:sldId id="362" r:id="rId19"/>
    <p:sldId id="332" r:id="rId20"/>
    <p:sldId id="333" r:id="rId21"/>
    <p:sldId id="353" r:id="rId22"/>
    <p:sldId id="351" r:id="rId23"/>
    <p:sldId id="364" r:id="rId24"/>
    <p:sldId id="366" r:id="rId25"/>
    <p:sldId id="367" r:id="rId26"/>
    <p:sldId id="368" r:id="rId27"/>
    <p:sldId id="337" r:id="rId28"/>
    <p:sldId id="369" r:id="rId29"/>
    <p:sldId id="339" r:id="rId30"/>
    <p:sldId id="275"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817AA19-1952-4625-A66D-62622A290351}">
          <p14:sldIdLst>
            <p14:sldId id="256"/>
          </p14:sldIdLst>
        </p14:section>
        <p14:section name="目录" id="{6E9A96B2-FC19-427C-A5C3-C3552F26F622}">
          <p14:sldIdLst/>
        </p14:section>
        <p14:section name="章节一" id="{9A01096A-27CC-4579-AAF6-D65F09208871}">
          <p14:sldIdLst>
            <p14:sldId id="349"/>
            <p14:sldId id="343"/>
            <p14:sldId id="266"/>
            <p14:sldId id="326"/>
            <p14:sldId id="329"/>
            <p14:sldId id="352"/>
            <p14:sldId id="335"/>
            <p14:sldId id="350"/>
            <p14:sldId id="334"/>
            <p14:sldId id="356"/>
            <p14:sldId id="355"/>
            <p14:sldId id="357"/>
            <p14:sldId id="358"/>
            <p14:sldId id="359"/>
            <p14:sldId id="360"/>
            <p14:sldId id="361"/>
            <p14:sldId id="362"/>
            <p14:sldId id="332"/>
            <p14:sldId id="333"/>
            <p14:sldId id="353"/>
            <p14:sldId id="351"/>
            <p14:sldId id="364"/>
            <p14:sldId id="366"/>
            <p14:sldId id="367"/>
            <p14:sldId id="368"/>
            <p14:sldId id="337"/>
            <p14:sldId id="369"/>
            <p14:sldId id="339"/>
            <p14:sldId id="275"/>
          </p14:sldIdLst>
        </p14:section>
      </p14:sectionLst>
    </p:ext>
    <p:ext uri="{EFAFB233-063F-42B5-8137-9DF3F51BA10A}">
      <p15:sldGuideLst xmlns:p15="http://schemas.microsoft.com/office/powerpoint/2012/main">
        <p15:guide id="1" pos="5473" userDrawn="1">
          <p15:clr>
            <a:srgbClr val="A4A3A4"/>
          </p15:clr>
        </p15:guide>
        <p15:guide id="2" pos="3840" userDrawn="1">
          <p15:clr>
            <a:srgbClr val="A4A3A4"/>
          </p15:clr>
        </p15:guide>
        <p15:guide id="3" orient="horz" pos="220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E96"/>
    <a:srgbClr val="FF0000"/>
    <a:srgbClr val="F4D494"/>
    <a:srgbClr val="E6BB74"/>
    <a:srgbClr val="FFD700"/>
    <a:srgbClr val="00B0F0"/>
    <a:srgbClr val="FFFFFF"/>
    <a:srgbClr val="C3C4C8"/>
    <a:srgbClr val="B6B7BB"/>
    <a:srgbClr val="E9C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7047" autoAdjust="0"/>
  </p:normalViewPr>
  <p:slideViewPr>
    <p:cSldViewPr snapToGrid="0" showGuides="1">
      <p:cViewPr varScale="1">
        <p:scale>
          <a:sx n="71" d="100"/>
          <a:sy n="71" d="100"/>
        </p:scale>
        <p:origin x="33" y="165"/>
      </p:cViewPr>
      <p:guideLst>
        <p:guide pos="5473"/>
        <p:guide pos="3840"/>
        <p:guide orient="horz" pos="2205"/>
      </p:guideLst>
    </p:cSldViewPr>
  </p:slideViewPr>
  <p:notesTextViewPr>
    <p:cViewPr>
      <p:scale>
        <a:sx n="100" d="100"/>
        <a:sy n="100" d="100"/>
      </p:scale>
      <p:origin x="0" y="0"/>
    </p:cViewPr>
  </p:notesTextViewPr>
  <p:sorterViewPr>
    <p:cViewPr>
      <p:scale>
        <a:sx n="100" d="100"/>
        <a:sy n="100" d="100"/>
      </p:scale>
      <p:origin x="0" y="-2796"/>
    </p:cViewPr>
  </p:sorterViewPr>
  <p:notesViewPr>
    <p:cSldViewPr snapToGrid="0" showGuides="1">
      <p:cViewPr varScale="1">
        <p:scale>
          <a:sx n="67" d="100"/>
          <a:sy n="67" d="100"/>
        </p:scale>
        <p:origin x="1896" y="2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2D51CA26-0214-48BF-829A-29D2A4895979}" type="datetimeFigureOut">
              <a:rPr lang="zh-CN" altLang="en-US" smtClean="0"/>
              <a:pPr/>
              <a:t>2023/6/19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C05F4C1E-A8CD-4CBC-A36B-B38A84E5460F}" type="slidenum">
              <a:rPr lang="zh-CN" altLang="en-US" smtClean="0"/>
              <a:pPr/>
              <a:t>‹#›</a:t>
            </a:fld>
            <a:endParaRPr lang="zh-CN" altLang="en-US" dirty="0"/>
          </a:p>
        </p:txBody>
      </p:sp>
    </p:spTree>
    <p:extLst>
      <p:ext uri="{BB962C8B-B14F-4D97-AF65-F5344CB8AC3E}">
        <p14:creationId xmlns:p14="http://schemas.microsoft.com/office/powerpoint/2010/main" val="410567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a:t>戈奴尔</a:t>
            </a:r>
            <a:r>
              <a:rPr lang="en-US" altLang="zh-CN" i="0" dirty="0"/>
              <a:t>·</a:t>
            </a:r>
            <a:r>
              <a:rPr lang="zh-CN" altLang="en-US" i="0" dirty="0"/>
              <a:t>多甘，德国克隆大学的经济学副教授，</a:t>
            </a:r>
            <a:r>
              <a:rPr lang="zh-CN" altLang="en-US" b="0" i="0" dirty="0">
                <a:solidFill>
                  <a:srgbClr val="222222"/>
                </a:solidFill>
                <a:effectLst/>
                <a:latin typeface="Harding"/>
              </a:rPr>
              <a:t>德国科隆大学企业发展与商业道德系主任？</a:t>
            </a:r>
            <a:r>
              <a:rPr lang="zh-CN" altLang="en-US" i="0" dirty="0"/>
              <a:t>研究的是群际关系。</a:t>
            </a:r>
            <a:endParaRPr lang="en-US" altLang="zh-CN" i="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a:t>卢克</a:t>
            </a:r>
            <a:r>
              <a:rPr lang="en-US" altLang="zh-CN" i="0" dirty="0"/>
              <a:t>·</a:t>
            </a:r>
            <a:r>
              <a:rPr lang="zh-CN" altLang="en-US" i="0" dirty="0"/>
              <a:t>格洛瓦茨基，</a:t>
            </a:r>
            <a:r>
              <a:rPr lang="zh-CN" altLang="en-US" b="0" i="0" dirty="0">
                <a:solidFill>
                  <a:srgbClr val="37352B"/>
                </a:solidFill>
                <a:effectLst/>
                <a:latin typeface="helvetica" panose="020B0604020202020204" pitchFamily="34" charset="0"/>
              </a:rPr>
              <a:t>宾夕法尼亚州立大学任教，主要研究主题是理解协调行为如何从个人的分散决策中产生，以及暴力的生物学和心理基础。</a:t>
            </a:r>
            <a:endParaRPr lang="en-US" altLang="zh-CN" b="0" i="0" dirty="0">
              <a:solidFill>
                <a:srgbClr val="37352B"/>
              </a:solidFill>
              <a:effectLst/>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E8EAED"/>
                </a:solidFill>
                <a:effectLst/>
                <a:latin typeface="Google Sans"/>
              </a:rPr>
              <a:t>汉内斯</a:t>
            </a:r>
            <a:r>
              <a:rPr lang="en-US" altLang="zh-CN" b="0" i="0" dirty="0">
                <a:solidFill>
                  <a:srgbClr val="E8EAED"/>
                </a:solidFill>
                <a:effectLst/>
                <a:latin typeface="Google Sans"/>
              </a:rPr>
              <a:t>·</a:t>
            </a:r>
            <a:r>
              <a:rPr lang="zh-CN" altLang="en-US" b="0" i="0" dirty="0">
                <a:solidFill>
                  <a:srgbClr val="E8EAED"/>
                </a:solidFill>
                <a:effectLst/>
                <a:latin typeface="Google Sans"/>
              </a:rPr>
              <a:t>鲁施，</a:t>
            </a:r>
            <a:r>
              <a:rPr lang="zh-CN" altLang="en-US" b="0" i="0" dirty="0">
                <a:solidFill>
                  <a:srgbClr val="333333"/>
                </a:solidFill>
                <a:effectLst/>
                <a:latin typeface="Lato" panose="020F0502020204030203" pitchFamily="34" charset="0"/>
              </a:rPr>
              <a:t>马斯特里赫特大学经济学副教授，</a:t>
            </a:r>
            <a:r>
              <a:rPr lang="zh-CN" altLang="en-US" b="0" i="0" dirty="0">
                <a:solidFill>
                  <a:srgbClr val="111111"/>
                </a:solidFill>
                <a:effectLst/>
                <a:latin typeface="Inter Var"/>
              </a:rPr>
              <a:t>从事行为和实验经济学以及博弈论的研究。</a:t>
            </a:r>
            <a:endParaRPr lang="zh-CN"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t>1</a:t>
            </a:fld>
            <a:endParaRPr lang="zh-CN" altLang="en-US"/>
          </a:p>
        </p:txBody>
      </p:sp>
    </p:spTree>
    <p:extLst>
      <p:ext uri="{BB962C8B-B14F-4D97-AF65-F5344CB8AC3E}">
        <p14:creationId xmlns:p14="http://schemas.microsoft.com/office/powerpoint/2010/main" val="3768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cs typeface="Times New Roman" panose="02020603050405020304" pitchFamily="18" charset="0"/>
              </a:rPr>
              <a:t>第二阶段的决策可以反映个体“升级门槛”的信息，即参与者决定从保留到贡献时对手筹码池大小。当面临对手群体筹码池大小为</a:t>
            </a:r>
            <a:r>
              <a:rPr lang="en-US" altLang="zh-CN" sz="1600" dirty="0">
                <a:latin typeface="Times New Roman" panose="02020603050405020304" pitchFamily="18" charset="0"/>
                <a:cs typeface="Times New Roman" panose="02020603050405020304" pitchFamily="18" charset="0"/>
              </a:rPr>
              <a:t>12</a:t>
            </a:r>
            <a:r>
              <a:rPr lang="zh-CN" altLang="en-US" sz="1600" dirty="0">
                <a:latin typeface="Times New Roman" panose="02020603050405020304" pitchFamily="18" charset="0"/>
                <a:cs typeface="Times New Roman" panose="02020603050405020304" pitchFamily="18" charset="0"/>
              </a:rPr>
              <a:t>或</a:t>
            </a:r>
            <a:r>
              <a:rPr lang="en-US" altLang="zh-CN" sz="1600" dirty="0">
                <a:latin typeface="Times New Roman" panose="02020603050405020304" pitchFamily="18" charset="0"/>
                <a:cs typeface="Times New Roman" panose="02020603050405020304" pitchFamily="18" charset="0"/>
              </a:rPr>
              <a:t>18</a:t>
            </a:r>
            <a:r>
              <a:rPr lang="zh-CN" altLang="en-US" sz="1600" dirty="0">
                <a:latin typeface="Times New Roman" panose="02020603050405020304" pitchFamily="18" charset="0"/>
                <a:cs typeface="Times New Roman" panose="02020603050405020304" pitchFamily="18" charset="0"/>
              </a:rPr>
              <a:t>时（即升级门槛≥</a:t>
            </a:r>
            <a:r>
              <a:rPr lang="en-US" altLang="zh-CN" sz="1600" dirty="0">
                <a:latin typeface="Times New Roman" panose="02020603050405020304" pitchFamily="18" charset="0"/>
                <a:cs typeface="Times New Roman" panose="02020603050405020304" pitchFamily="18" charset="0"/>
              </a:rPr>
              <a:t>12</a:t>
            </a:r>
            <a:r>
              <a:rPr lang="zh-CN" altLang="en-US" sz="1600" dirty="0">
                <a:latin typeface="Times New Roman" panose="02020603050405020304" pitchFamily="18" charset="0"/>
                <a:cs typeface="Times New Roman" panose="02020603050405020304" pitchFamily="18" charset="0"/>
              </a:rPr>
              <a:t>），选择从保留到贡献转变的参与者采取了一种防御性策略，因为在这些情况下发起了竞赛。相反，如果参与者在面对对手的底池大小≤</a:t>
            </a:r>
            <a:r>
              <a:rPr lang="en-US" altLang="zh-CN" sz="1600" dirty="0">
                <a:latin typeface="Times New Roman" panose="02020603050405020304" pitchFamily="18" charset="0"/>
                <a:cs typeface="Times New Roman" panose="02020603050405020304" pitchFamily="18" charset="0"/>
              </a:rPr>
              <a:t>6 </a:t>
            </a:r>
            <a:r>
              <a:rPr lang="zh-CN" altLang="en-US" sz="1600" dirty="0">
                <a:latin typeface="Times New Roman" panose="02020603050405020304" pitchFamily="18" charset="0"/>
                <a:cs typeface="Times New Roman" panose="02020603050405020304" pitchFamily="18" charset="0"/>
              </a:rPr>
              <a:t>时决定做出贡献，他们就会采取进攻策略，因为他们表现出愿意攻击不构成威胁的对手群体。</a:t>
            </a: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10</a:t>
            </a:fld>
            <a:endParaRPr lang="zh-CN" altLang="en-US" dirty="0"/>
          </a:p>
        </p:txBody>
      </p:sp>
    </p:spTree>
    <p:extLst>
      <p:ext uri="{BB962C8B-B14F-4D97-AF65-F5344CB8AC3E}">
        <p14:creationId xmlns:p14="http://schemas.microsoft.com/office/powerpoint/2010/main" val="292583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11</a:t>
            </a:fld>
            <a:endParaRPr lang="zh-CN" altLang="en-US" dirty="0"/>
          </a:p>
        </p:txBody>
      </p:sp>
    </p:spTree>
    <p:extLst>
      <p:ext uri="{BB962C8B-B14F-4D97-AF65-F5344CB8AC3E}">
        <p14:creationId xmlns:p14="http://schemas.microsoft.com/office/powerpoint/2010/main" val="2680748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12</a:t>
            </a:fld>
            <a:endParaRPr lang="zh-CN" altLang="en-US" dirty="0"/>
          </a:p>
        </p:txBody>
      </p:sp>
    </p:spTree>
    <p:extLst>
      <p:ext uri="{BB962C8B-B14F-4D97-AF65-F5344CB8AC3E}">
        <p14:creationId xmlns:p14="http://schemas.microsoft.com/office/powerpoint/2010/main" val="3991589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13</a:t>
            </a:fld>
            <a:endParaRPr lang="zh-CN" altLang="en-US" dirty="0"/>
          </a:p>
        </p:txBody>
      </p:sp>
    </p:spTree>
    <p:extLst>
      <p:ext uri="{BB962C8B-B14F-4D97-AF65-F5344CB8AC3E}">
        <p14:creationId xmlns:p14="http://schemas.microsoft.com/office/powerpoint/2010/main" val="95704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14</a:t>
            </a:fld>
            <a:endParaRPr lang="zh-CN" altLang="en-US" dirty="0"/>
          </a:p>
        </p:txBody>
      </p:sp>
    </p:spTree>
    <p:extLst>
      <p:ext uri="{BB962C8B-B14F-4D97-AF65-F5344CB8AC3E}">
        <p14:creationId xmlns:p14="http://schemas.microsoft.com/office/powerpoint/2010/main" val="159605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15</a:t>
            </a:fld>
            <a:endParaRPr lang="zh-CN" altLang="en-US" dirty="0"/>
          </a:p>
        </p:txBody>
      </p:sp>
    </p:spTree>
    <p:extLst>
      <p:ext uri="{BB962C8B-B14F-4D97-AF65-F5344CB8AC3E}">
        <p14:creationId xmlns:p14="http://schemas.microsoft.com/office/powerpoint/2010/main" val="45476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16</a:t>
            </a:fld>
            <a:endParaRPr lang="zh-CN" altLang="en-US" dirty="0"/>
          </a:p>
        </p:txBody>
      </p:sp>
    </p:spTree>
    <p:extLst>
      <p:ext uri="{BB962C8B-B14F-4D97-AF65-F5344CB8AC3E}">
        <p14:creationId xmlns:p14="http://schemas.microsoft.com/office/powerpoint/2010/main" val="176594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17</a:t>
            </a:fld>
            <a:endParaRPr lang="zh-CN" altLang="en-US" dirty="0"/>
          </a:p>
        </p:txBody>
      </p:sp>
    </p:spTree>
    <p:extLst>
      <p:ext uri="{BB962C8B-B14F-4D97-AF65-F5344CB8AC3E}">
        <p14:creationId xmlns:p14="http://schemas.microsoft.com/office/powerpoint/2010/main" val="1430224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18</a:t>
            </a:fld>
            <a:endParaRPr lang="zh-CN" altLang="en-US" dirty="0"/>
          </a:p>
        </p:txBody>
      </p:sp>
    </p:spTree>
    <p:extLst>
      <p:ext uri="{BB962C8B-B14F-4D97-AF65-F5344CB8AC3E}">
        <p14:creationId xmlns:p14="http://schemas.microsoft.com/office/powerpoint/2010/main" val="3983529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19</a:t>
            </a:fld>
            <a:endParaRPr lang="zh-CN" altLang="en-US" dirty="0"/>
          </a:p>
        </p:txBody>
      </p:sp>
    </p:spTree>
    <p:extLst>
      <p:ext uri="{BB962C8B-B14F-4D97-AF65-F5344CB8AC3E}">
        <p14:creationId xmlns:p14="http://schemas.microsoft.com/office/powerpoint/2010/main" val="117971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a:t>
            </a:fld>
            <a:endParaRPr lang="zh-CN" altLang="en-US" dirty="0"/>
          </a:p>
        </p:txBody>
      </p:sp>
    </p:spTree>
    <p:extLst>
      <p:ext uri="{BB962C8B-B14F-4D97-AF65-F5344CB8AC3E}">
        <p14:creationId xmlns:p14="http://schemas.microsoft.com/office/powerpoint/2010/main" val="2940984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但我们发现在不平等分配战利品条件下没有这种影响。对于低份额角色而言，不论群体关系如何，他们的贡献意愿都很低；对于高份额角色而言，不论群体关系如何，他们的贡献意愿都很高。这也很好理解，毕竟对于低份额角色者而言，即使做出了贡献也得不到足够的收益，而相反高份额决策巴不得大家都能做出贡献，这样胜率高，他的收益也高。</a:t>
            </a:r>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20</a:t>
            </a:fld>
            <a:endParaRPr lang="zh-CN" altLang="en-US" dirty="0"/>
          </a:p>
        </p:txBody>
      </p:sp>
    </p:spTree>
    <p:extLst>
      <p:ext uri="{BB962C8B-B14F-4D97-AF65-F5344CB8AC3E}">
        <p14:creationId xmlns:p14="http://schemas.microsoft.com/office/powerpoint/2010/main" val="1857026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cs typeface="Times New Roman" panose="02020603050405020304" pitchFamily="18" charset="0"/>
              </a:rPr>
              <a:t>第二阶段的决策可以反映个体“升级门槛”的信息，即参与者决定从保留到贡献时对手筹码池大小。当面临对手群体筹码池大小为</a:t>
            </a:r>
            <a:r>
              <a:rPr lang="en-US" altLang="zh-CN" sz="1600" dirty="0">
                <a:latin typeface="Times New Roman" panose="02020603050405020304" pitchFamily="18" charset="0"/>
                <a:cs typeface="Times New Roman" panose="02020603050405020304" pitchFamily="18" charset="0"/>
              </a:rPr>
              <a:t>12</a:t>
            </a:r>
            <a:r>
              <a:rPr lang="zh-CN" altLang="en-US" sz="1600" dirty="0">
                <a:latin typeface="Times New Roman" panose="02020603050405020304" pitchFamily="18" charset="0"/>
                <a:cs typeface="Times New Roman" panose="02020603050405020304" pitchFamily="18" charset="0"/>
              </a:rPr>
              <a:t>或</a:t>
            </a:r>
            <a:r>
              <a:rPr lang="en-US" altLang="zh-CN" sz="1600" dirty="0">
                <a:latin typeface="Times New Roman" panose="02020603050405020304" pitchFamily="18" charset="0"/>
                <a:cs typeface="Times New Roman" panose="02020603050405020304" pitchFamily="18" charset="0"/>
              </a:rPr>
              <a:t>18</a:t>
            </a:r>
            <a:r>
              <a:rPr lang="zh-CN" altLang="en-US" sz="1600" dirty="0">
                <a:latin typeface="Times New Roman" panose="02020603050405020304" pitchFamily="18" charset="0"/>
                <a:cs typeface="Times New Roman" panose="02020603050405020304" pitchFamily="18" charset="0"/>
              </a:rPr>
              <a:t>时（即升级门槛≥</a:t>
            </a:r>
            <a:r>
              <a:rPr lang="en-US" altLang="zh-CN" sz="1600" dirty="0">
                <a:latin typeface="Times New Roman" panose="02020603050405020304" pitchFamily="18" charset="0"/>
                <a:cs typeface="Times New Roman" panose="02020603050405020304" pitchFamily="18" charset="0"/>
              </a:rPr>
              <a:t>12</a:t>
            </a:r>
            <a:r>
              <a:rPr lang="zh-CN" altLang="en-US" sz="1600" dirty="0">
                <a:latin typeface="Times New Roman" panose="02020603050405020304" pitchFamily="18" charset="0"/>
                <a:cs typeface="Times New Roman" panose="02020603050405020304" pitchFamily="18" charset="0"/>
              </a:rPr>
              <a:t>），选择从保留到贡献转变的参与者采取了一种防御性策略，因为在这些情况下发起了竞赛。相反，如果参与者在面对对手的底池大小≤</a:t>
            </a:r>
            <a:r>
              <a:rPr lang="en-US" altLang="zh-CN" sz="1600" dirty="0">
                <a:latin typeface="Times New Roman" panose="02020603050405020304" pitchFamily="18" charset="0"/>
                <a:cs typeface="Times New Roman" panose="02020603050405020304" pitchFamily="18" charset="0"/>
              </a:rPr>
              <a:t>6 </a:t>
            </a:r>
            <a:r>
              <a:rPr lang="zh-CN" altLang="en-US" sz="1600" dirty="0">
                <a:latin typeface="Times New Roman" panose="02020603050405020304" pitchFamily="18" charset="0"/>
                <a:cs typeface="Times New Roman" panose="02020603050405020304" pitchFamily="18" charset="0"/>
              </a:rPr>
              <a:t>时决定做出贡献，他们就会采取进攻策略，因为他们表现出愿意攻击不构成威胁的对手群体。</a:t>
            </a: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21</a:t>
            </a:fld>
            <a:endParaRPr lang="zh-CN" altLang="en-US" dirty="0"/>
          </a:p>
        </p:txBody>
      </p:sp>
    </p:spTree>
    <p:extLst>
      <p:ext uri="{BB962C8B-B14F-4D97-AF65-F5344CB8AC3E}">
        <p14:creationId xmlns:p14="http://schemas.microsoft.com/office/powerpoint/2010/main" val="3698174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22</a:t>
            </a:fld>
            <a:endParaRPr lang="zh-CN" altLang="en-US" dirty="0"/>
          </a:p>
        </p:txBody>
      </p:sp>
    </p:spTree>
    <p:extLst>
      <p:ext uri="{BB962C8B-B14F-4D97-AF65-F5344CB8AC3E}">
        <p14:creationId xmlns:p14="http://schemas.microsoft.com/office/powerpoint/2010/main" val="4053870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23</a:t>
            </a:fld>
            <a:endParaRPr lang="zh-CN" altLang="en-US" dirty="0"/>
          </a:p>
        </p:txBody>
      </p:sp>
    </p:spTree>
    <p:extLst>
      <p:ext uri="{BB962C8B-B14F-4D97-AF65-F5344CB8AC3E}">
        <p14:creationId xmlns:p14="http://schemas.microsoft.com/office/powerpoint/2010/main" val="1835185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24</a:t>
            </a:fld>
            <a:endParaRPr lang="zh-CN" altLang="en-US" dirty="0"/>
          </a:p>
        </p:txBody>
      </p:sp>
    </p:spTree>
    <p:extLst>
      <p:ext uri="{BB962C8B-B14F-4D97-AF65-F5344CB8AC3E}">
        <p14:creationId xmlns:p14="http://schemas.microsoft.com/office/powerpoint/2010/main" val="4189741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25</a:t>
            </a:fld>
            <a:endParaRPr lang="zh-CN" altLang="en-US" dirty="0"/>
          </a:p>
        </p:txBody>
      </p:sp>
    </p:spTree>
    <p:extLst>
      <p:ext uri="{BB962C8B-B14F-4D97-AF65-F5344CB8AC3E}">
        <p14:creationId xmlns:p14="http://schemas.microsoft.com/office/powerpoint/2010/main" val="1213638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26</a:t>
            </a:fld>
            <a:endParaRPr lang="zh-CN" altLang="en-US" dirty="0"/>
          </a:p>
        </p:txBody>
      </p:sp>
    </p:spTree>
    <p:extLst>
      <p:ext uri="{BB962C8B-B14F-4D97-AF65-F5344CB8AC3E}">
        <p14:creationId xmlns:p14="http://schemas.microsoft.com/office/powerpoint/2010/main" val="3396080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i="0" dirty="0">
                <a:effectLst/>
                <a:latin typeface="-apple-system"/>
              </a:rPr>
              <a:t>在这个实验中，参与者在面对敌对和中立条件时，选择采取进攻策略的阈值没有显著差异。这表明，参与者更多地考虑了他们对手的贡献，而不是他们之间的关系。</a:t>
            </a: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27</a:t>
            </a:fld>
            <a:endParaRPr lang="zh-CN" altLang="en-US" dirty="0"/>
          </a:p>
        </p:txBody>
      </p:sp>
    </p:spTree>
    <p:extLst>
      <p:ext uri="{BB962C8B-B14F-4D97-AF65-F5344CB8AC3E}">
        <p14:creationId xmlns:p14="http://schemas.microsoft.com/office/powerpoint/2010/main" val="1718215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但我们发现在不平等分配战利品条件下没有这种影响。对于低份额角色而言，不论群体关系如何，他们的贡献意愿都很低；对于高份额角色而言，不论群体关系如何，他们的贡献意愿都很高。这也很好理解，毕竟对于低份额角色者而言，即使做出了贡献也得不到足够的收益，而相反高份额决策巴不得大家都能做出贡献，这样胜率高，他的收益也高。</a:t>
            </a:r>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28</a:t>
            </a:fld>
            <a:endParaRPr lang="zh-CN" altLang="en-US" dirty="0"/>
          </a:p>
        </p:txBody>
      </p:sp>
    </p:spTree>
    <p:extLst>
      <p:ext uri="{BB962C8B-B14F-4D97-AF65-F5344CB8AC3E}">
        <p14:creationId xmlns:p14="http://schemas.microsoft.com/office/powerpoint/2010/main" val="3698066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i="0" dirty="0">
                <a:effectLst/>
                <a:latin typeface="-apple-system"/>
              </a:rPr>
              <a:t>如果战利品平均分配，则敌对关系会加剧，导致参与者更积极地为自己的群体做出贡献。相反，如果战利品不平均分配，则敌对关系会减轻，因为低份额角色参与会者减少为群体做出贡献的动力。</a:t>
            </a: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29</a:t>
            </a:fld>
            <a:endParaRPr lang="zh-CN" altLang="en-US" dirty="0"/>
          </a:p>
        </p:txBody>
      </p:sp>
    </p:spTree>
    <p:extLst>
      <p:ext uri="{BB962C8B-B14F-4D97-AF65-F5344CB8AC3E}">
        <p14:creationId xmlns:p14="http://schemas.microsoft.com/office/powerpoint/2010/main" val="194046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3</a:t>
            </a:fld>
            <a:endParaRPr lang="zh-CN" altLang="en-US" dirty="0"/>
          </a:p>
        </p:txBody>
      </p:sp>
    </p:spTree>
    <p:extLst>
      <p:ext uri="{BB962C8B-B14F-4D97-AF65-F5344CB8AC3E}">
        <p14:creationId xmlns:p14="http://schemas.microsoft.com/office/powerpoint/2010/main" val="2050070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t>30</a:t>
            </a:fld>
            <a:endParaRPr lang="zh-CN" altLang="en-US"/>
          </a:p>
        </p:txBody>
      </p:sp>
    </p:spTree>
    <p:extLst>
      <p:ext uri="{BB962C8B-B14F-4D97-AF65-F5344CB8AC3E}">
        <p14:creationId xmlns:p14="http://schemas.microsoft.com/office/powerpoint/2010/main" val="24677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本文作者重点关心两个变量对攻击行为的预测作用</a:t>
            </a:r>
            <a:endParaRPr lang="zh-CN" altLang="en-US"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4</a:t>
            </a:fld>
            <a:endParaRPr lang="zh-CN" altLang="en-US" dirty="0"/>
          </a:p>
        </p:txBody>
      </p:sp>
    </p:spTree>
    <p:extLst>
      <p:ext uri="{BB962C8B-B14F-4D97-AF65-F5344CB8AC3E}">
        <p14:creationId xmlns:p14="http://schemas.microsoft.com/office/powerpoint/2010/main" val="97041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因此在实验中引入了：</a:t>
            </a:r>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5</a:t>
            </a:fld>
            <a:endParaRPr lang="zh-CN" altLang="en-US" dirty="0"/>
          </a:p>
        </p:txBody>
      </p:sp>
    </p:spTree>
    <p:extLst>
      <p:ext uri="{BB962C8B-B14F-4D97-AF65-F5344CB8AC3E}">
        <p14:creationId xmlns:p14="http://schemas.microsoft.com/office/powerpoint/2010/main" val="1009463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6</a:t>
            </a:fld>
            <a:endParaRPr lang="zh-CN" altLang="en-US" dirty="0"/>
          </a:p>
        </p:txBody>
      </p:sp>
    </p:spTree>
    <p:extLst>
      <p:ext uri="{BB962C8B-B14F-4D97-AF65-F5344CB8AC3E}">
        <p14:creationId xmlns:p14="http://schemas.microsoft.com/office/powerpoint/2010/main" val="2936865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cs typeface="Times New Roman" panose="02020603050405020304" pitchFamily="18" charset="0"/>
              </a:rPr>
              <a:t>第二阶段的决策可以反映个体“升级门槛”的信息，即参与者决定从保留到贡献时对手筹码池大小。当面临对手群体筹码池大小为</a:t>
            </a:r>
            <a:r>
              <a:rPr lang="en-US" altLang="zh-CN" sz="1600" dirty="0">
                <a:latin typeface="Times New Roman" panose="02020603050405020304" pitchFamily="18" charset="0"/>
                <a:cs typeface="Times New Roman" panose="02020603050405020304" pitchFamily="18" charset="0"/>
              </a:rPr>
              <a:t>12</a:t>
            </a:r>
            <a:r>
              <a:rPr lang="zh-CN" altLang="en-US" sz="1600" dirty="0">
                <a:latin typeface="Times New Roman" panose="02020603050405020304" pitchFamily="18" charset="0"/>
                <a:cs typeface="Times New Roman" panose="02020603050405020304" pitchFamily="18" charset="0"/>
              </a:rPr>
              <a:t>或</a:t>
            </a:r>
            <a:r>
              <a:rPr lang="en-US" altLang="zh-CN" sz="1600" dirty="0">
                <a:latin typeface="Times New Roman" panose="02020603050405020304" pitchFamily="18" charset="0"/>
                <a:cs typeface="Times New Roman" panose="02020603050405020304" pitchFamily="18" charset="0"/>
              </a:rPr>
              <a:t>18</a:t>
            </a:r>
            <a:r>
              <a:rPr lang="zh-CN" altLang="en-US" sz="1600" dirty="0">
                <a:latin typeface="Times New Roman" panose="02020603050405020304" pitchFamily="18" charset="0"/>
                <a:cs typeface="Times New Roman" panose="02020603050405020304" pitchFamily="18" charset="0"/>
              </a:rPr>
              <a:t>时（即升级门槛≥</a:t>
            </a:r>
            <a:r>
              <a:rPr lang="en-US" altLang="zh-CN" sz="1600" dirty="0">
                <a:latin typeface="Times New Roman" panose="02020603050405020304" pitchFamily="18" charset="0"/>
                <a:cs typeface="Times New Roman" panose="02020603050405020304" pitchFamily="18" charset="0"/>
              </a:rPr>
              <a:t>12</a:t>
            </a:r>
            <a:r>
              <a:rPr lang="zh-CN" altLang="en-US" sz="1600" dirty="0">
                <a:latin typeface="Times New Roman" panose="02020603050405020304" pitchFamily="18" charset="0"/>
                <a:cs typeface="Times New Roman" panose="02020603050405020304" pitchFamily="18" charset="0"/>
              </a:rPr>
              <a:t>），选择从保留到贡献转变的参与者采取了一种防御性策略，因为在这些情况下发起了竞赛。相反，如果参与者在面对对手的底池大小≤</a:t>
            </a:r>
            <a:r>
              <a:rPr lang="en-US" altLang="zh-CN" sz="1600" dirty="0">
                <a:latin typeface="Times New Roman" panose="02020603050405020304" pitchFamily="18" charset="0"/>
                <a:cs typeface="Times New Roman" panose="02020603050405020304" pitchFamily="18" charset="0"/>
              </a:rPr>
              <a:t>6 </a:t>
            </a:r>
            <a:r>
              <a:rPr lang="zh-CN" altLang="en-US" sz="1600" dirty="0">
                <a:latin typeface="Times New Roman" panose="02020603050405020304" pitchFamily="18" charset="0"/>
                <a:cs typeface="Times New Roman" panose="02020603050405020304" pitchFamily="18" charset="0"/>
              </a:rPr>
              <a:t>时决定做出贡献，他们就会采取进攻策略，因为他们表现出愿意攻击不构成威胁的对手群体。</a:t>
            </a: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7</a:t>
            </a:fld>
            <a:endParaRPr lang="zh-CN" altLang="en-US" dirty="0"/>
          </a:p>
        </p:txBody>
      </p:sp>
    </p:spTree>
    <p:extLst>
      <p:ext uri="{BB962C8B-B14F-4D97-AF65-F5344CB8AC3E}">
        <p14:creationId xmlns:p14="http://schemas.microsoft.com/office/powerpoint/2010/main" val="2785031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8</a:t>
            </a:fld>
            <a:endParaRPr lang="zh-CN" altLang="en-US" dirty="0"/>
          </a:p>
        </p:txBody>
      </p:sp>
    </p:spTree>
    <p:extLst>
      <p:ext uri="{BB962C8B-B14F-4D97-AF65-F5344CB8AC3E}">
        <p14:creationId xmlns:p14="http://schemas.microsoft.com/office/powerpoint/2010/main" val="3580542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5"/>
          </p:nvPr>
        </p:nvSpPr>
        <p:spPr/>
        <p:txBody>
          <a:bodyPr/>
          <a:lstStyle/>
          <a:p>
            <a:fld id="{C05F4C1E-A8CD-4CBC-A36B-B38A84E5460F}" type="slidenum">
              <a:rPr lang="zh-CN" altLang="en-US" smtClean="0"/>
              <a:pPr/>
              <a:t>9</a:t>
            </a:fld>
            <a:endParaRPr lang="zh-CN" altLang="en-US" dirty="0"/>
          </a:p>
        </p:txBody>
      </p:sp>
    </p:spTree>
    <p:extLst>
      <p:ext uri="{BB962C8B-B14F-4D97-AF65-F5344CB8AC3E}">
        <p14:creationId xmlns:p14="http://schemas.microsoft.com/office/powerpoint/2010/main" val="57489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B635EA40-1D18-4AEE-9974-F4C260BC3EF0}"/>
              </a:ext>
            </a:extLst>
          </p:cNvPr>
          <p:cNvSpPr>
            <a:spLocks noGrp="1"/>
          </p:cNvSpPr>
          <p:nvPr>
            <p:ph type="body" sz="quarter" idx="10" hasCustomPrompt="1"/>
          </p:nvPr>
        </p:nvSpPr>
        <p:spPr>
          <a:xfrm>
            <a:off x="5373252" y="2063998"/>
            <a:ext cx="1445496" cy="827088"/>
          </a:xfrm>
        </p:spPr>
        <p:txBody>
          <a:bodyPr lIns="0" tIns="0" rIns="0" bIns="0">
            <a:noAutofit/>
          </a:bodyPr>
          <a:lstStyle>
            <a:lvl1pPr marL="0" indent="0" algn="ctr">
              <a:buNone/>
              <a:defRPr sz="6000" b="0">
                <a:latin typeface="+mn-lt"/>
                <a:ea typeface="+mj-ea"/>
              </a:defRPr>
            </a:lvl1pPr>
          </a:lstStyle>
          <a:p>
            <a:pPr lvl="0"/>
            <a:r>
              <a:rPr lang="en-US" altLang="zh-CN"/>
              <a:t>01</a:t>
            </a:r>
            <a:endParaRPr lang="zh-CN" altLang="en-US"/>
          </a:p>
        </p:txBody>
      </p:sp>
      <p:sp>
        <p:nvSpPr>
          <p:cNvPr id="15" name="文本占位符 13">
            <a:extLst>
              <a:ext uri="{FF2B5EF4-FFF2-40B4-BE49-F238E27FC236}">
                <a16:creationId xmlns:a16="http://schemas.microsoft.com/office/drawing/2014/main" id="{3FD1C2C8-EBD5-4F38-AF16-F16CB9555897}"/>
              </a:ext>
            </a:extLst>
          </p:cNvPr>
          <p:cNvSpPr>
            <a:spLocks noGrp="1"/>
          </p:cNvSpPr>
          <p:nvPr>
            <p:ph type="body" sz="quarter" idx="11" hasCustomPrompt="1"/>
          </p:nvPr>
        </p:nvSpPr>
        <p:spPr>
          <a:xfrm>
            <a:off x="4994787" y="2920071"/>
            <a:ext cx="2202426" cy="265317"/>
          </a:xfrm>
        </p:spPr>
        <p:txBody>
          <a:bodyPr lIns="0" tIns="0" rIns="0" bIns="0">
            <a:noAutofit/>
          </a:bodyPr>
          <a:lstStyle>
            <a:lvl1pPr marL="0" indent="0" algn="ctr">
              <a:buNone/>
              <a:defRPr sz="1200" b="0" spc="200" baseline="0">
                <a:latin typeface="+mn-ea"/>
                <a:ea typeface="+mn-ea"/>
              </a:defRPr>
            </a:lvl1pPr>
          </a:lstStyle>
          <a:p>
            <a:pPr lvl="0"/>
            <a:r>
              <a:rPr lang="en-US" altLang="zh-CN"/>
              <a:t>PART ONE</a:t>
            </a:r>
            <a:endParaRPr lang="zh-CN" altLang="en-US"/>
          </a:p>
        </p:txBody>
      </p:sp>
      <p:sp>
        <p:nvSpPr>
          <p:cNvPr id="16" name="文本占位符 13">
            <a:extLst>
              <a:ext uri="{FF2B5EF4-FFF2-40B4-BE49-F238E27FC236}">
                <a16:creationId xmlns:a16="http://schemas.microsoft.com/office/drawing/2014/main" id="{8061E5E9-7AA3-4076-B272-22196E2F1C01}"/>
              </a:ext>
            </a:extLst>
          </p:cNvPr>
          <p:cNvSpPr>
            <a:spLocks noGrp="1"/>
          </p:cNvSpPr>
          <p:nvPr>
            <p:ph type="body" sz="quarter" idx="12" hasCustomPrompt="1"/>
          </p:nvPr>
        </p:nvSpPr>
        <p:spPr>
          <a:xfrm>
            <a:off x="3195484" y="3453727"/>
            <a:ext cx="5801032" cy="693174"/>
          </a:xfrm>
        </p:spPr>
        <p:txBody>
          <a:bodyPr lIns="0" tIns="0" rIns="0" bIns="0">
            <a:noAutofit/>
          </a:bodyPr>
          <a:lstStyle>
            <a:lvl1pPr marL="0" indent="0" algn="ctr">
              <a:buNone/>
              <a:defRPr sz="4000" b="1" spc="600" baseline="0">
                <a:solidFill>
                  <a:schemeClr val="accent1"/>
                </a:solidFill>
                <a:latin typeface="+mj-ea"/>
                <a:ea typeface="+mj-ea"/>
              </a:defRPr>
            </a:lvl1pPr>
          </a:lstStyle>
          <a:p>
            <a:pPr lvl="0"/>
            <a:r>
              <a:rPr lang="zh-CN" altLang="en-US" dirty="0"/>
              <a:t>这里输入您的标题</a:t>
            </a:r>
          </a:p>
        </p:txBody>
      </p:sp>
      <p:sp>
        <p:nvSpPr>
          <p:cNvPr id="18" name="文本占位符 13">
            <a:extLst>
              <a:ext uri="{FF2B5EF4-FFF2-40B4-BE49-F238E27FC236}">
                <a16:creationId xmlns:a16="http://schemas.microsoft.com/office/drawing/2014/main" id="{CF32EC45-53E3-4612-BF30-859E39936BC1}"/>
              </a:ext>
            </a:extLst>
          </p:cNvPr>
          <p:cNvSpPr>
            <a:spLocks noGrp="1"/>
          </p:cNvSpPr>
          <p:nvPr>
            <p:ph type="body" sz="quarter" idx="13" hasCustomPrompt="1"/>
          </p:nvPr>
        </p:nvSpPr>
        <p:spPr>
          <a:xfrm>
            <a:off x="2324100" y="4045303"/>
            <a:ext cx="7543800" cy="348248"/>
          </a:xfrm>
        </p:spPr>
        <p:txBody>
          <a:bodyPr vert="horz" lIns="0" tIns="0" rIns="0" bIns="0" rtlCol="0">
            <a:noAutofit/>
          </a:bodyPr>
          <a:lstStyle>
            <a:lvl1pPr marL="0" indent="0" algn="ctr">
              <a:lnSpc>
                <a:spcPct val="130000"/>
              </a:lnSpc>
              <a:buNone/>
              <a:defRPr lang="zh-CN" altLang="en-US" sz="1600" b="0" spc="300">
                <a:solidFill>
                  <a:schemeClr val="tx1">
                    <a:lumMod val="50000"/>
                    <a:lumOff val="50000"/>
                  </a:schemeClr>
                </a:solidFill>
                <a:latin typeface="+mn-ea"/>
              </a:defRPr>
            </a:lvl1pPr>
          </a:lstStyle>
          <a:p>
            <a:pPr marL="228600" lvl="0" indent="-228600" algn="ctr"/>
            <a:r>
              <a:rPr lang="en-US" altLang="zh-CN" dirty="0"/>
              <a:t>This is the original ppt template of </a:t>
            </a:r>
            <a:r>
              <a:rPr lang="en-US" altLang="zh-CN" dirty="0" err="1"/>
              <a:t>tongtong</a:t>
            </a:r>
            <a:r>
              <a:rPr lang="en-US" altLang="zh-CN" dirty="0"/>
              <a:t>. Please do not copy, and</a:t>
            </a:r>
            <a:endParaRPr lang="zh-CN" altLang="en-US" dirty="0"/>
          </a:p>
        </p:txBody>
      </p:sp>
      <p:cxnSp>
        <p:nvCxnSpPr>
          <p:cNvPr id="27" name="直接连接符 26">
            <a:extLst>
              <a:ext uri="{FF2B5EF4-FFF2-40B4-BE49-F238E27FC236}">
                <a16:creationId xmlns:a16="http://schemas.microsoft.com/office/drawing/2014/main" id="{1361F1BB-585B-4315-9405-3905C5C6F35E}"/>
              </a:ext>
            </a:extLst>
          </p:cNvPr>
          <p:cNvCxnSpPr>
            <a:cxnSpLocks/>
          </p:cNvCxnSpPr>
          <p:nvPr userDrawn="1"/>
        </p:nvCxnSpPr>
        <p:spPr>
          <a:xfrm>
            <a:off x="5810250" y="3214371"/>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F9122AC2-80E9-458F-836C-ABC764D08A8F}"/>
              </a:ext>
            </a:extLst>
          </p:cNvPr>
          <p:cNvGrpSpPr/>
          <p:nvPr userDrawn="1"/>
        </p:nvGrpSpPr>
        <p:grpSpPr>
          <a:xfrm>
            <a:off x="476250" y="358491"/>
            <a:ext cx="11239500" cy="6141019"/>
            <a:chOff x="342900" y="359531"/>
            <a:chExt cx="11239500" cy="6141019"/>
          </a:xfrm>
        </p:grpSpPr>
        <p:grpSp>
          <p:nvGrpSpPr>
            <p:cNvPr id="29" name="组合 28">
              <a:extLst>
                <a:ext uri="{FF2B5EF4-FFF2-40B4-BE49-F238E27FC236}">
                  <a16:creationId xmlns:a16="http://schemas.microsoft.com/office/drawing/2014/main" id="{B94718FD-6A4E-4BC3-B6FA-E87E4380A136}"/>
                </a:ext>
              </a:extLst>
            </p:cNvPr>
            <p:cNvGrpSpPr/>
            <p:nvPr/>
          </p:nvGrpSpPr>
          <p:grpSpPr>
            <a:xfrm>
              <a:off x="342900" y="359531"/>
              <a:ext cx="2279077" cy="1914348"/>
              <a:chOff x="609600" y="-187574"/>
              <a:chExt cx="3761313" cy="3159377"/>
            </a:xfrm>
          </p:grpSpPr>
          <p:sp>
            <p:nvSpPr>
              <p:cNvPr id="35" name="矩形 34">
                <a:extLst>
                  <a:ext uri="{FF2B5EF4-FFF2-40B4-BE49-F238E27FC236}">
                    <a16:creationId xmlns:a16="http://schemas.microsoft.com/office/drawing/2014/main" id="{5F7C41B0-03A9-4E53-8DEA-F190279781A4}"/>
                  </a:ext>
                </a:extLst>
              </p:cNvPr>
              <p:cNvSpPr>
                <a:spLocks/>
              </p:cNvSpPr>
              <p:nvPr/>
            </p:nvSpPr>
            <p:spPr>
              <a:xfrm>
                <a:off x="609600" y="685932"/>
                <a:ext cx="3452813"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B01CC74-5CDF-44D7-B457-DEC436735237}"/>
                  </a:ext>
                </a:extLst>
              </p:cNvPr>
              <p:cNvSpPr>
                <a:spLocks/>
              </p:cNvSpPr>
              <p:nvPr/>
            </p:nvSpPr>
            <p:spPr>
              <a:xfrm rot="5400000">
                <a:off x="-174011" y="1188809"/>
                <a:ext cx="2900248"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2C6E2C51-D377-4351-B3A8-CA7125057B3D}"/>
                  </a:ext>
                </a:extLst>
              </p:cNvPr>
              <p:cNvSpPr>
                <a:spLocks/>
              </p:cNvSpPr>
              <p:nvPr/>
            </p:nvSpPr>
            <p:spPr>
              <a:xfrm>
                <a:off x="609600" y="404688"/>
                <a:ext cx="3761313"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8670696E-09D0-4070-9B36-47DEC8B9D87D}"/>
                  </a:ext>
                </a:extLst>
              </p:cNvPr>
              <p:cNvSpPr>
                <a:spLocks/>
              </p:cNvSpPr>
              <p:nvPr/>
            </p:nvSpPr>
            <p:spPr>
              <a:xfrm rot="5400000">
                <a:off x="-46656" y="1318373"/>
                <a:ext cx="3159377"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6B6BBC60-BA08-4179-BD48-60B92D52B687}"/>
                </a:ext>
              </a:extLst>
            </p:cNvPr>
            <p:cNvGrpSpPr/>
            <p:nvPr/>
          </p:nvGrpSpPr>
          <p:grpSpPr>
            <a:xfrm flipH="1" flipV="1">
              <a:off x="9303323" y="4586202"/>
              <a:ext cx="2279077" cy="1914348"/>
              <a:chOff x="609600" y="-187574"/>
              <a:chExt cx="3761313" cy="3159377"/>
            </a:xfrm>
          </p:grpSpPr>
          <p:sp>
            <p:nvSpPr>
              <p:cNvPr id="31" name="矩形 30">
                <a:extLst>
                  <a:ext uri="{FF2B5EF4-FFF2-40B4-BE49-F238E27FC236}">
                    <a16:creationId xmlns:a16="http://schemas.microsoft.com/office/drawing/2014/main" id="{4D899536-1B91-4CC9-9728-6D7D690BCC00}"/>
                  </a:ext>
                </a:extLst>
              </p:cNvPr>
              <p:cNvSpPr>
                <a:spLocks/>
              </p:cNvSpPr>
              <p:nvPr/>
            </p:nvSpPr>
            <p:spPr>
              <a:xfrm>
                <a:off x="609600" y="685932"/>
                <a:ext cx="3452813"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DE7CB0DC-4D80-452A-92E3-4F612F310E99}"/>
                  </a:ext>
                </a:extLst>
              </p:cNvPr>
              <p:cNvSpPr>
                <a:spLocks/>
              </p:cNvSpPr>
              <p:nvPr/>
            </p:nvSpPr>
            <p:spPr>
              <a:xfrm rot="5400000">
                <a:off x="-174011" y="1188809"/>
                <a:ext cx="2900248"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4435F22-1811-414C-A0C4-FDC7E8910D04}"/>
                  </a:ext>
                </a:extLst>
              </p:cNvPr>
              <p:cNvSpPr>
                <a:spLocks/>
              </p:cNvSpPr>
              <p:nvPr/>
            </p:nvSpPr>
            <p:spPr>
              <a:xfrm>
                <a:off x="609600" y="404688"/>
                <a:ext cx="3761313"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C89B4897-0DDD-4011-AE7C-E59E00D64726}"/>
                  </a:ext>
                </a:extLst>
              </p:cNvPr>
              <p:cNvSpPr>
                <a:spLocks/>
              </p:cNvSpPr>
              <p:nvPr/>
            </p:nvSpPr>
            <p:spPr>
              <a:xfrm rot="5400000">
                <a:off x="-46656" y="1318373"/>
                <a:ext cx="3159377"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6355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2B8D4-BB6D-45E4-B591-576F4F9389BA}"/>
              </a:ext>
            </a:extLst>
          </p:cNvPr>
          <p:cNvSpPr>
            <a:spLocks noGrp="1"/>
          </p:cNvSpPr>
          <p:nvPr>
            <p:ph type="title" hasCustomPrompt="1"/>
          </p:nvPr>
        </p:nvSpPr>
        <p:spPr>
          <a:xfrm>
            <a:off x="887730" y="259241"/>
            <a:ext cx="4282440" cy="616398"/>
          </a:xfrm>
        </p:spPr>
        <p:txBody>
          <a:bodyPr lIns="0" tIns="0" rIns="0" bIns="0" anchor="ctr" anchorCtr="0">
            <a:noAutofit/>
          </a:bodyPr>
          <a:lstStyle>
            <a:lvl1pPr algn="l">
              <a:lnSpc>
                <a:spcPct val="100000"/>
              </a:lnSpc>
              <a:defRPr sz="2400" b="1" spc="300" baseline="0">
                <a:solidFill>
                  <a:schemeClr val="accent1"/>
                </a:solidFill>
                <a:latin typeface="+mj-ea"/>
                <a:ea typeface="+mj-ea"/>
              </a:defRPr>
            </a:lvl1pPr>
          </a:lstStyle>
          <a:p>
            <a:r>
              <a:rPr lang="en-US" altLang="zh-CN"/>
              <a:t>01.</a:t>
            </a:r>
            <a:r>
              <a:rPr lang="zh-CN" altLang="en-US"/>
              <a:t>前期工作概述</a:t>
            </a:r>
          </a:p>
        </p:txBody>
      </p:sp>
      <p:sp>
        <p:nvSpPr>
          <p:cNvPr id="3" name="日期占位符 2">
            <a:extLst>
              <a:ext uri="{FF2B5EF4-FFF2-40B4-BE49-F238E27FC236}">
                <a16:creationId xmlns:a16="http://schemas.microsoft.com/office/drawing/2014/main" id="{E75DD979-5017-4808-B0DC-A36D612C5A5D}"/>
              </a:ext>
            </a:extLst>
          </p:cNvPr>
          <p:cNvSpPr>
            <a:spLocks noGrp="1"/>
          </p:cNvSpPr>
          <p:nvPr>
            <p:ph type="dt" sz="half" idx="10"/>
          </p:nvPr>
        </p:nvSpPr>
        <p:spPr/>
        <p:txBody>
          <a:bodyPr/>
          <a:lstStyle>
            <a:lvl1pPr>
              <a:defRPr b="0"/>
            </a:lvl1pPr>
          </a:lstStyle>
          <a:p>
            <a:fld id="{C7F57F13-2B99-4D3E-A075-5631E8E65E4D}" type="datetime1">
              <a:rPr lang="zh-CN" altLang="en-US" smtClean="0"/>
              <a:t>2023/6/19</a:t>
            </a:fld>
            <a:endParaRPr lang="zh-CN" altLang="en-US"/>
          </a:p>
        </p:txBody>
      </p:sp>
      <p:sp>
        <p:nvSpPr>
          <p:cNvPr id="4" name="页脚占位符 3">
            <a:extLst>
              <a:ext uri="{FF2B5EF4-FFF2-40B4-BE49-F238E27FC236}">
                <a16:creationId xmlns:a16="http://schemas.microsoft.com/office/drawing/2014/main" id="{73DC3AC7-11A7-44A4-9803-348B75E1CDF0}"/>
              </a:ext>
            </a:extLst>
          </p:cNvPr>
          <p:cNvSpPr>
            <a:spLocks noGrp="1"/>
          </p:cNvSpPr>
          <p:nvPr>
            <p:ph type="ftr" sz="quarter" idx="11"/>
          </p:nvPr>
        </p:nvSpPr>
        <p:spPr>
          <a:xfrm>
            <a:off x="4038600" y="5090767"/>
            <a:ext cx="4114800" cy="365125"/>
          </a:xfrm>
        </p:spPr>
        <p:txBody>
          <a:bodyPr/>
          <a:lstStyle>
            <a:lvl1pPr>
              <a:defRPr b="0"/>
            </a:lvl1pPr>
          </a:lstStyle>
          <a:p>
            <a:endParaRPr lang="zh-CN" altLang="en-US"/>
          </a:p>
        </p:txBody>
      </p:sp>
      <p:sp>
        <p:nvSpPr>
          <p:cNvPr id="5" name="灯片编号占位符 4">
            <a:extLst>
              <a:ext uri="{FF2B5EF4-FFF2-40B4-BE49-F238E27FC236}">
                <a16:creationId xmlns:a16="http://schemas.microsoft.com/office/drawing/2014/main" id="{EF5EF9CD-62D4-42A0-9D3D-93BD51920B6B}"/>
              </a:ext>
            </a:extLst>
          </p:cNvPr>
          <p:cNvSpPr>
            <a:spLocks noGrp="1"/>
          </p:cNvSpPr>
          <p:nvPr>
            <p:ph type="sldNum" sz="quarter" idx="12"/>
          </p:nvPr>
        </p:nvSpPr>
        <p:spPr>
          <a:xfrm>
            <a:off x="3581400" y="6337300"/>
            <a:ext cx="2743200" cy="365125"/>
          </a:xfrm>
        </p:spPr>
        <p:txBody>
          <a:bodyPr/>
          <a:lstStyle>
            <a:lvl1pPr>
              <a:defRPr b="0"/>
            </a:lvl1pPr>
          </a:lstStyle>
          <a:p>
            <a:fld id="{4B1C794F-41A7-4A77-B916-FA7C774CAB2C}" type="slidenum">
              <a:rPr lang="zh-CN" altLang="en-US" smtClean="0"/>
              <a:pPr/>
              <a:t>‹#›</a:t>
            </a:fld>
            <a:endParaRPr lang="zh-CN" altLang="en-US"/>
          </a:p>
        </p:txBody>
      </p:sp>
      <p:grpSp>
        <p:nvGrpSpPr>
          <p:cNvPr id="12" name="组合 11">
            <a:extLst>
              <a:ext uri="{FF2B5EF4-FFF2-40B4-BE49-F238E27FC236}">
                <a16:creationId xmlns:a16="http://schemas.microsoft.com/office/drawing/2014/main" id="{A7F72160-6112-47D3-BB86-523269DD1B8A}"/>
              </a:ext>
            </a:extLst>
          </p:cNvPr>
          <p:cNvGrpSpPr/>
          <p:nvPr userDrawn="1"/>
        </p:nvGrpSpPr>
        <p:grpSpPr>
          <a:xfrm>
            <a:off x="0" y="371475"/>
            <a:ext cx="609600" cy="391930"/>
            <a:chOff x="-1200150" y="-495300"/>
            <a:chExt cx="647700" cy="457200"/>
          </a:xfrm>
        </p:grpSpPr>
        <p:cxnSp>
          <p:nvCxnSpPr>
            <p:cNvPr id="11" name="直接连接符 10">
              <a:extLst>
                <a:ext uri="{FF2B5EF4-FFF2-40B4-BE49-F238E27FC236}">
                  <a16:creationId xmlns:a16="http://schemas.microsoft.com/office/drawing/2014/main" id="{4CF26B96-592A-4121-8C21-FF8931B6CB09}"/>
                </a:ext>
              </a:extLst>
            </p:cNvPr>
            <p:cNvCxnSpPr/>
            <p:nvPr userDrawn="1"/>
          </p:nvCxnSpPr>
          <p:spPr>
            <a:xfrm>
              <a:off x="-1200150" y="-4953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B20A657-A194-4906-BC15-EF4933265641}"/>
                </a:ext>
              </a:extLst>
            </p:cNvPr>
            <p:cNvCxnSpPr/>
            <p:nvPr userDrawn="1"/>
          </p:nvCxnSpPr>
          <p:spPr>
            <a:xfrm>
              <a:off x="-1200150" y="-266700"/>
              <a:ext cx="6477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8DFC054-0DFC-4FD8-BC96-09E97EDAC31D}"/>
                </a:ext>
              </a:extLst>
            </p:cNvPr>
            <p:cNvCxnSpPr/>
            <p:nvPr userDrawn="1"/>
          </p:nvCxnSpPr>
          <p:spPr>
            <a:xfrm>
              <a:off x="-1200150" y="-381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973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26D675-29DB-48E5-8DA3-4D528DE0F553}"/>
              </a:ext>
            </a:extLst>
          </p:cNvPr>
          <p:cNvSpPr>
            <a:spLocks noGrp="1"/>
          </p:cNvSpPr>
          <p:nvPr>
            <p:ph type="dt" sz="half" idx="10"/>
          </p:nvPr>
        </p:nvSpPr>
        <p:spPr/>
        <p:txBody>
          <a:bodyPr/>
          <a:lstStyle/>
          <a:p>
            <a:fld id="{48925CDF-69FE-4720-AE44-519C5C99A124}" type="datetime1">
              <a:rPr lang="zh-CN" altLang="en-US" smtClean="0"/>
              <a:t>2023/6/19</a:t>
            </a:fld>
            <a:endParaRPr lang="zh-CN" altLang="en-US"/>
          </a:p>
        </p:txBody>
      </p:sp>
      <p:sp>
        <p:nvSpPr>
          <p:cNvPr id="3" name="页脚占位符 2">
            <a:extLst>
              <a:ext uri="{FF2B5EF4-FFF2-40B4-BE49-F238E27FC236}">
                <a16:creationId xmlns:a16="http://schemas.microsoft.com/office/drawing/2014/main" id="{57E0BB9A-21D8-44E1-A881-EDD41CDE49F3}"/>
              </a:ext>
            </a:extLst>
          </p:cNvPr>
          <p:cNvSpPr>
            <a:spLocks noGrp="1"/>
          </p:cNvSpPr>
          <p:nvPr>
            <p:ph type="ftr" sz="quarter" idx="11"/>
          </p:nvPr>
        </p:nvSpPr>
        <p:spPr>
          <a:xfrm>
            <a:off x="4038600" y="5282924"/>
            <a:ext cx="4114800" cy="365125"/>
          </a:xfrm>
        </p:spPr>
        <p:txBody>
          <a:bodyPr/>
          <a:lstStyle/>
          <a:p>
            <a:endParaRPr lang="zh-CN" altLang="en-US" dirty="0"/>
          </a:p>
        </p:txBody>
      </p:sp>
      <p:sp>
        <p:nvSpPr>
          <p:cNvPr id="4" name="灯片编号占位符 3">
            <a:extLst>
              <a:ext uri="{FF2B5EF4-FFF2-40B4-BE49-F238E27FC236}">
                <a16:creationId xmlns:a16="http://schemas.microsoft.com/office/drawing/2014/main" id="{967659C1-FA58-41D6-862A-F93AB506D5F9}"/>
              </a:ext>
            </a:extLst>
          </p:cNvPr>
          <p:cNvSpPr>
            <a:spLocks noGrp="1"/>
          </p:cNvSpPr>
          <p:nvPr>
            <p:ph type="sldNum" sz="quarter" idx="12"/>
          </p:nvPr>
        </p:nvSpPr>
        <p:spPr>
          <a:xfrm>
            <a:off x="3508513" y="6392241"/>
            <a:ext cx="2743200" cy="365125"/>
          </a:xfrm>
        </p:spPr>
        <p:txBody>
          <a:bodyPr/>
          <a:lstStyle/>
          <a:p>
            <a:fld id="{4B1C794F-41A7-4A77-B916-FA7C774CAB2C}" type="slidenum">
              <a:rPr lang="zh-CN" altLang="en-US" smtClean="0"/>
              <a:t>‹#›</a:t>
            </a:fld>
            <a:endParaRPr lang="zh-CN" altLang="en-US"/>
          </a:p>
        </p:txBody>
      </p:sp>
    </p:spTree>
    <p:extLst>
      <p:ext uri="{BB962C8B-B14F-4D97-AF65-F5344CB8AC3E}">
        <p14:creationId xmlns:p14="http://schemas.microsoft.com/office/powerpoint/2010/main" val="4092255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71B29A-87C0-4A6A-9BF3-2817114BB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2431CB-7E9F-4F65-AC23-1C377FA29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D7DC57-7675-4A47-B980-ADA113267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20DCC-152F-4DAB-A1DF-38D06C917BC8}" type="datetime1">
              <a:rPr lang="zh-CN" altLang="en-US" smtClean="0"/>
              <a:t>2023/6/19</a:t>
            </a:fld>
            <a:endParaRPr lang="zh-CN" altLang="en-US"/>
          </a:p>
        </p:txBody>
      </p:sp>
      <p:sp>
        <p:nvSpPr>
          <p:cNvPr id="5" name="页脚占位符 4">
            <a:extLst>
              <a:ext uri="{FF2B5EF4-FFF2-40B4-BE49-F238E27FC236}">
                <a16:creationId xmlns:a16="http://schemas.microsoft.com/office/drawing/2014/main" id="{3946F0AF-A84B-4A9D-9D3B-BA1CE39F1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571E4C-E1BC-46B9-9B41-BD7C59118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C794F-41A7-4A77-B916-FA7C774CAB2C}" type="slidenum">
              <a:rPr lang="zh-CN" altLang="en-US" smtClean="0"/>
              <a:t>‹#›</a:t>
            </a:fld>
            <a:endParaRPr lang="zh-CN" altLang="en-US"/>
          </a:p>
        </p:txBody>
      </p:sp>
      <p:pic>
        <p:nvPicPr>
          <p:cNvPr id="16" name="图片 15">
            <a:extLst>
              <a:ext uri="{FF2B5EF4-FFF2-40B4-BE49-F238E27FC236}">
                <a16:creationId xmlns:a16="http://schemas.microsoft.com/office/drawing/2014/main" id="{1EF0C319-AFBC-4A5E-BBFD-B0F26D5165E6}"/>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773092066"/>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guide id="4" orient="horz" pos="560" userDrawn="1">
          <p15:clr>
            <a:srgbClr val="F26B43"/>
          </p15:clr>
        </p15:guide>
        <p15:guide id="6" orient="horz" pos="3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a:extLst>
              <a:ext uri="{FF2B5EF4-FFF2-40B4-BE49-F238E27FC236}">
                <a16:creationId xmlns:a16="http://schemas.microsoft.com/office/drawing/2014/main" id="{4F009B57-61E4-4193-8047-1FA91067C9A3}"/>
              </a:ext>
            </a:extLst>
          </p:cNvPr>
          <p:cNvGrpSpPr/>
          <p:nvPr/>
        </p:nvGrpSpPr>
        <p:grpSpPr>
          <a:xfrm>
            <a:off x="1071642" y="2135030"/>
            <a:ext cx="10276111" cy="1786701"/>
            <a:chOff x="962806" y="2170321"/>
            <a:chExt cx="10276111" cy="1786701"/>
          </a:xfrm>
        </p:grpSpPr>
        <p:sp>
          <p:nvSpPr>
            <p:cNvPr id="4" name="文本框 3">
              <a:extLst>
                <a:ext uri="{FF2B5EF4-FFF2-40B4-BE49-F238E27FC236}">
                  <a16:creationId xmlns:a16="http://schemas.microsoft.com/office/drawing/2014/main" id="{B5B925B3-77F6-4D18-952D-13FF693795B0}"/>
                </a:ext>
              </a:extLst>
            </p:cNvPr>
            <p:cNvSpPr txBox="1"/>
            <p:nvPr/>
          </p:nvSpPr>
          <p:spPr>
            <a:xfrm>
              <a:off x="962806" y="2170321"/>
              <a:ext cx="10276111" cy="1200329"/>
            </a:xfrm>
            <a:prstGeom prst="rect">
              <a:avLst/>
            </a:prstGeom>
            <a:noFill/>
          </p:spPr>
          <p:txBody>
            <a:bodyPr wrap="square" rtlCol="0">
              <a:spAutoFit/>
            </a:bodyPr>
            <a:lstStyle/>
            <a:p>
              <a:pPr algn="ctr"/>
              <a:r>
                <a:rPr lang="en-US" altLang="zh-CN" sz="3600" b="1" dirty="0">
                  <a:solidFill>
                    <a:schemeClr val="accent1"/>
                  </a:solidFill>
                  <a:latin typeface="+mj-ea"/>
                  <a:ea typeface="+mj-ea"/>
                </a:rPr>
                <a:t>Spoils division rules shape aggression between natural groups</a:t>
              </a:r>
            </a:p>
          </p:txBody>
        </p:sp>
        <p:sp>
          <p:nvSpPr>
            <p:cNvPr id="5" name="文本框 4">
              <a:extLst>
                <a:ext uri="{FF2B5EF4-FFF2-40B4-BE49-F238E27FC236}">
                  <a16:creationId xmlns:a16="http://schemas.microsoft.com/office/drawing/2014/main" id="{93FD4B53-DC7F-4277-94D7-0B1F7CB0C2DB}"/>
                </a:ext>
              </a:extLst>
            </p:cNvPr>
            <p:cNvSpPr txBox="1"/>
            <p:nvPr/>
          </p:nvSpPr>
          <p:spPr>
            <a:xfrm>
              <a:off x="3839113" y="3542037"/>
              <a:ext cx="4358370" cy="414985"/>
            </a:xfrm>
            <a:prstGeom prst="rect">
              <a:avLst/>
            </a:prstGeom>
            <a:noFill/>
          </p:spPr>
          <p:txBody>
            <a:bodyPr wrap="square" rtlCol="0">
              <a:spAutoFit/>
            </a:bodyPr>
            <a:lstStyle/>
            <a:p>
              <a:pPr algn="just">
                <a:lnSpc>
                  <a:spcPct val="130000"/>
                </a:lnSpc>
              </a:pPr>
              <a:r>
                <a:rPr lang="en-US" altLang="zh-CN" b="0" i="0" dirty="0" err="1">
                  <a:solidFill>
                    <a:srgbClr val="222222"/>
                  </a:solidFill>
                  <a:effectLst/>
                  <a:latin typeface="Times New Roman" panose="02020603050405020304" pitchFamily="18" charset="0"/>
                  <a:cs typeface="Times New Roman" panose="02020603050405020304" pitchFamily="18" charset="0"/>
                </a:rPr>
                <a:t>Doğan</a:t>
              </a:r>
              <a:r>
                <a:rPr lang="en-US" altLang="zh-CN" b="0" i="0" dirty="0">
                  <a:solidFill>
                    <a:srgbClr val="222222"/>
                  </a:solidFill>
                  <a:effectLst/>
                  <a:latin typeface="Times New Roman" panose="02020603050405020304" pitchFamily="18" charset="0"/>
                  <a:cs typeface="Times New Roman" panose="02020603050405020304" pitchFamily="18" charset="0"/>
                </a:rPr>
                <a:t>, G., </a:t>
              </a:r>
              <a:r>
                <a:rPr lang="en-US" altLang="zh-CN" b="0" i="0" dirty="0" err="1">
                  <a:solidFill>
                    <a:srgbClr val="222222"/>
                  </a:solidFill>
                  <a:effectLst/>
                  <a:latin typeface="Times New Roman" panose="02020603050405020304" pitchFamily="18" charset="0"/>
                  <a:cs typeface="Times New Roman" panose="02020603050405020304" pitchFamily="18" charset="0"/>
                </a:rPr>
                <a:t>Glowacki</a:t>
              </a:r>
              <a:r>
                <a:rPr lang="en-US" altLang="zh-CN" b="0" i="0" dirty="0">
                  <a:solidFill>
                    <a:srgbClr val="222222"/>
                  </a:solidFill>
                  <a:effectLst/>
                  <a:latin typeface="Times New Roman" panose="02020603050405020304" pitchFamily="18" charset="0"/>
                  <a:cs typeface="Times New Roman" panose="02020603050405020304" pitchFamily="18" charset="0"/>
                </a:rPr>
                <a:t>, L., &amp; </a:t>
              </a:r>
              <a:r>
                <a:rPr lang="en-US" altLang="zh-CN" b="0" i="0" dirty="0" err="1">
                  <a:solidFill>
                    <a:srgbClr val="222222"/>
                  </a:solidFill>
                  <a:effectLst/>
                  <a:latin typeface="Times New Roman" panose="02020603050405020304" pitchFamily="18" charset="0"/>
                  <a:cs typeface="Times New Roman" panose="02020603050405020304" pitchFamily="18" charset="0"/>
                </a:rPr>
                <a:t>Rusch</a:t>
              </a:r>
              <a:r>
                <a:rPr lang="en-US" altLang="zh-CN" b="0" i="0" dirty="0">
                  <a:solidFill>
                    <a:srgbClr val="222222"/>
                  </a:solidFill>
                  <a:effectLst/>
                  <a:latin typeface="Times New Roman" panose="02020603050405020304" pitchFamily="18" charset="0"/>
                  <a:cs typeface="Times New Roman" panose="02020603050405020304" pitchFamily="18" charset="0"/>
                </a:rPr>
                <a:t>, H. </a:t>
              </a:r>
            </a:p>
          </p:txBody>
        </p:sp>
      </p:grpSp>
      <p:cxnSp>
        <p:nvCxnSpPr>
          <p:cNvPr id="68" name="直接连接符 67">
            <a:extLst>
              <a:ext uri="{FF2B5EF4-FFF2-40B4-BE49-F238E27FC236}">
                <a16:creationId xmlns:a16="http://schemas.microsoft.com/office/drawing/2014/main" id="{972F9D00-E2DA-4935-BFE6-79001A7454F9}"/>
              </a:ext>
            </a:extLst>
          </p:cNvPr>
          <p:cNvCxnSpPr>
            <a:cxnSpLocks/>
          </p:cNvCxnSpPr>
          <p:nvPr/>
        </p:nvCxnSpPr>
        <p:spPr>
          <a:xfrm>
            <a:off x="5638198" y="4123519"/>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A009E378-5246-44DD-8CD2-2AC959DD3B87}"/>
              </a:ext>
            </a:extLst>
          </p:cNvPr>
          <p:cNvGrpSpPr/>
          <p:nvPr/>
        </p:nvGrpSpPr>
        <p:grpSpPr>
          <a:xfrm>
            <a:off x="476250" y="358491"/>
            <a:ext cx="11239500" cy="6141019"/>
            <a:chOff x="342900" y="359531"/>
            <a:chExt cx="11239500" cy="6141019"/>
          </a:xfrm>
        </p:grpSpPr>
        <p:grpSp>
          <p:nvGrpSpPr>
            <p:cNvPr id="8" name="组合 7">
              <a:extLst>
                <a:ext uri="{FF2B5EF4-FFF2-40B4-BE49-F238E27FC236}">
                  <a16:creationId xmlns:a16="http://schemas.microsoft.com/office/drawing/2014/main" id="{67003AF1-CA82-41BF-8B6F-E69DE629BA78}"/>
                </a:ext>
              </a:extLst>
            </p:cNvPr>
            <p:cNvGrpSpPr/>
            <p:nvPr/>
          </p:nvGrpSpPr>
          <p:grpSpPr>
            <a:xfrm>
              <a:off x="342900" y="359531"/>
              <a:ext cx="2279077" cy="1914348"/>
              <a:chOff x="609600" y="-187574"/>
              <a:chExt cx="3761313" cy="3159377"/>
            </a:xfrm>
          </p:grpSpPr>
          <p:sp>
            <p:nvSpPr>
              <p:cNvPr id="3" name="矩形 2">
                <a:extLst>
                  <a:ext uri="{FF2B5EF4-FFF2-40B4-BE49-F238E27FC236}">
                    <a16:creationId xmlns:a16="http://schemas.microsoft.com/office/drawing/2014/main" id="{4C9EB166-BCA6-4ABE-BF85-4D1FEDC3336B}"/>
                  </a:ext>
                </a:extLst>
              </p:cNvPr>
              <p:cNvSpPr>
                <a:spLocks/>
              </p:cNvSpPr>
              <p:nvPr/>
            </p:nvSpPr>
            <p:spPr>
              <a:xfrm>
                <a:off x="609600" y="685932"/>
                <a:ext cx="3452813"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BE918595-552B-4861-A501-3F610D0BE741}"/>
                  </a:ext>
                </a:extLst>
              </p:cNvPr>
              <p:cNvSpPr>
                <a:spLocks/>
              </p:cNvSpPr>
              <p:nvPr/>
            </p:nvSpPr>
            <p:spPr>
              <a:xfrm rot="5400000">
                <a:off x="-174011" y="1188809"/>
                <a:ext cx="2900248"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8BCD9F3-AE01-47DA-ABF7-A2AB990237F7}"/>
                  </a:ext>
                </a:extLst>
              </p:cNvPr>
              <p:cNvSpPr>
                <a:spLocks/>
              </p:cNvSpPr>
              <p:nvPr/>
            </p:nvSpPr>
            <p:spPr>
              <a:xfrm>
                <a:off x="609600" y="404688"/>
                <a:ext cx="3761313"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AE712365-6AD5-46CF-8285-A403AFDB7DFB}"/>
                  </a:ext>
                </a:extLst>
              </p:cNvPr>
              <p:cNvSpPr>
                <a:spLocks/>
              </p:cNvSpPr>
              <p:nvPr/>
            </p:nvSpPr>
            <p:spPr>
              <a:xfrm rot="5400000">
                <a:off x="-46656" y="1318373"/>
                <a:ext cx="3159377"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21A19FFF-CD10-4097-83C3-C36C3EC42A41}"/>
                </a:ext>
              </a:extLst>
            </p:cNvPr>
            <p:cNvGrpSpPr/>
            <p:nvPr/>
          </p:nvGrpSpPr>
          <p:grpSpPr>
            <a:xfrm flipH="1" flipV="1">
              <a:off x="9303323" y="4586202"/>
              <a:ext cx="2279077" cy="1914348"/>
              <a:chOff x="609600" y="-187574"/>
              <a:chExt cx="3761313" cy="3159377"/>
            </a:xfrm>
          </p:grpSpPr>
          <p:sp>
            <p:nvSpPr>
              <p:cNvPr id="44" name="矩形 43">
                <a:extLst>
                  <a:ext uri="{FF2B5EF4-FFF2-40B4-BE49-F238E27FC236}">
                    <a16:creationId xmlns:a16="http://schemas.microsoft.com/office/drawing/2014/main" id="{C787F120-2FD0-41FD-A5BF-30BDCBE61407}"/>
                  </a:ext>
                </a:extLst>
              </p:cNvPr>
              <p:cNvSpPr>
                <a:spLocks/>
              </p:cNvSpPr>
              <p:nvPr/>
            </p:nvSpPr>
            <p:spPr>
              <a:xfrm>
                <a:off x="609600" y="685932"/>
                <a:ext cx="3452813"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9D11CA7F-5A3D-47A1-8D99-5B29498600D3}"/>
                  </a:ext>
                </a:extLst>
              </p:cNvPr>
              <p:cNvSpPr>
                <a:spLocks/>
              </p:cNvSpPr>
              <p:nvPr/>
            </p:nvSpPr>
            <p:spPr>
              <a:xfrm rot="5400000">
                <a:off x="-174011" y="1188809"/>
                <a:ext cx="2900248"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12E4022A-9D43-46EF-B0F5-78F0659980E6}"/>
                  </a:ext>
                </a:extLst>
              </p:cNvPr>
              <p:cNvSpPr>
                <a:spLocks/>
              </p:cNvSpPr>
              <p:nvPr/>
            </p:nvSpPr>
            <p:spPr>
              <a:xfrm>
                <a:off x="609600" y="404688"/>
                <a:ext cx="3761313"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60B9ECDB-36D0-4F90-9848-166E7FE7784E}"/>
                  </a:ext>
                </a:extLst>
              </p:cNvPr>
              <p:cNvSpPr>
                <a:spLocks/>
              </p:cNvSpPr>
              <p:nvPr/>
            </p:nvSpPr>
            <p:spPr>
              <a:xfrm rot="5400000">
                <a:off x="-46656" y="1318373"/>
                <a:ext cx="3159377"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2" name="组合 121">
            <a:extLst>
              <a:ext uri="{FF2B5EF4-FFF2-40B4-BE49-F238E27FC236}">
                <a16:creationId xmlns:a16="http://schemas.microsoft.com/office/drawing/2014/main" id="{6D36EF30-CA10-40EC-8105-52718213B82F}"/>
              </a:ext>
            </a:extLst>
          </p:cNvPr>
          <p:cNvGrpSpPr/>
          <p:nvPr/>
        </p:nvGrpSpPr>
        <p:grpSpPr>
          <a:xfrm>
            <a:off x="3275594" y="4386229"/>
            <a:ext cx="5703080" cy="355240"/>
            <a:chOff x="4828921" y="5079640"/>
            <a:chExt cx="2534160" cy="355240"/>
          </a:xfrm>
        </p:grpSpPr>
        <p:sp>
          <p:nvSpPr>
            <p:cNvPr id="123" name="矩形: 圆角 122">
              <a:extLst>
                <a:ext uri="{FF2B5EF4-FFF2-40B4-BE49-F238E27FC236}">
                  <a16:creationId xmlns:a16="http://schemas.microsoft.com/office/drawing/2014/main" id="{FCE62341-34C1-445C-B9C3-B05D0FAB2335}"/>
                </a:ext>
              </a:extLst>
            </p:cNvPr>
            <p:cNvSpPr/>
            <p:nvPr/>
          </p:nvSpPr>
          <p:spPr>
            <a:xfrm>
              <a:off x="4828921" y="5107262"/>
              <a:ext cx="2534160" cy="327618"/>
            </a:xfrm>
            <a:prstGeom prst="roundRect">
              <a:avLst>
                <a:gd name="adj" fmla="val 50000"/>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24" name="文本框 123">
              <a:extLst>
                <a:ext uri="{FF2B5EF4-FFF2-40B4-BE49-F238E27FC236}">
                  <a16:creationId xmlns:a16="http://schemas.microsoft.com/office/drawing/2014/main" id="{9ED8D2E5-D8DF-455E-96EC-D14CAD993397}"/>
                </a:ext>
              </a:extLst>
            </p:cNvPr>
            <p:cNvSpPr txBox="1"/>
            <p:nvPr/>
          </p:nvSpPr>
          <p:spPr>
            <a:xfrm>
              <a:off x="4986211" y="5079640"/>
              <a:ext cx="2219580" cy="345094"/>
            </a:xfrm>
            <a:prstGeom prst="rect">
              <a:avLst/>
            </a:prstGeom>
            <a:noFill/>
          </p:spPr>
          <p:txBody>
            <a:bodyPr wrap="square" rtlCol="0">
              <a:spAutoFit/>
            </a:bodyPr>
            <a:lstStyle/>
            <a:p>
              <a:pPr algn="ctr">
                <a:lnSpc>
                  <a:spcPct val="130000"/>
                </a:lnSpc>
              </a:pPr>
              <a:r>
                <a:rPr lang="zh-CN" altLang="en-US" sz="1400" b="1" spc="300" dirty="0">
                  <a:latin typeface="+mn-ea"/>
                </a:rPr>
                <a:t>小组成员：林昕、宋丹丹、万心茹、陈娟、樊富强</a:t>
              </a:r>
              <a:endParaRPr lang="en-US" altLang="zh-CN" sz="1400" b="1" spc="300" dirty="0">
                <a:latin typeface="+mn-ea"/>
              </a:endParaRPr>
            </a:p>
          </p:txBody>
        </p:sp>
      </p:grpSp>
      <p:sp>
        <p:nvSpPr>
          <p:cNvPr id="2" name="灯片编号占位符 1">
            <a:extLst>
              <a:ext uri="{FF2B5EF4-FFF2-40B4-BE49-F238E27FC236}">
                <a16:creationId xmlns:a16="http://schemas.microsoft.com/office/drawing/2014/main" id="{92766B26-5D74-F24F-ECC9-ED0EFA20B5CB}"/>
              </a:ext>
            </a:extLst>
          </p:cNvPr>
          <p:cNvSpPr>
            <a:spLocks noGrp="1"/>
          </p:cNvSpPr>
          <p:nvPr>
            <p:ph type="sldNum" sz="quarter" idx="12"/>
          </p:nvPr>
        </p:nvSpPr>
        <p:spPr/>
        <p:txBody>
          <a:bodyPr/>
          <a:lstStyle/>
          <a:p>
            <a:fld id="{4B1C794F-41A7-4A77-B916-FA7C774CAB2C}" type="slidenum">
              <a:rPr lang="zh-CN" altLang="en-US" smtClean="0"/>
              <a:t>1</a:t>
            </a:fld>
            <a:endParaRPr lang="zh-CN" altLang="en-US"/>
          </a:p>
        </p:txBody>
      </p:sp>
      <p:grpSp>
        <p:nvGrpSpPr>
          <p:cNvPr id="6" name="组合 5">
            <a:extLst>
              <a:ext uri="{FF2B5EF4-FFF2-40B4-BE49-F238E27FC236}">
                <a16:creationId xmlns:a16="http://schemas.microsoft.com/office/drawing/2014/main" id="{C2D299D1-AD4A-D4FC-586A-0A5986AC25CC}"/>
              </a:ext>
            </a:extLst>
          </p:cNvPr>
          <p:cNvGrpSpPr/>
          <p:nvPr/>
        </p:nvGrpSpPr>
        <p:grpSpPr>
          <a:xfrm>
            <a:off x="3433380" y="5189244"/>
            <a:ext cx="5325240" cy="355240"/>
            <a:chOff x="4828921" y="4696778"/>
            <a:chExt cx="5325240" cy="355240"/>
          </a:xfrm>
        </p:grpSpPr>
        <p:grpSp>
          <p:nvGrpSpPr>
            <p:cNvPr id="7" name="组合 6">
              <a:extLst>
                <a:ext uri="{FF2B5EF4-FFF2-40B4-BE49-F238E27FC236}">
                  <a16:creationId xmlns:a16="http://schemas.microsoft.com/office/drawing/2014/main" id="{B1C06078-9A21-ADB6-3E14-3FDE28F22449}"/>
                </a:ext>
              </a:extLst>
            </p:cNvPr>
            <p:cNvGrpSpPr/>
            <p:nvPr/>
          </p:nvGrpSpPr>
          <p:grpSpPr>
            <a:xfrm>
              <a:off x="4828921" y="4696778"/>
              <a:ext cx="2534160" cy="355240"/>
              <a:chOff x="4828921" y="4696778"/>
              <a:chExt cx="2534160" cy="355240"/>
            </a:xfrm>
          </p:grpSpPr>
          <p:sp>
            <p:nvSpPr>
              <p:cNvPr id="13" name="矩形: 圆角 12">
                <a:extLst>
                  <a:ext uri="{FF2B5EF4-FFF2-40B4-BE49-F238E27FC236}">
                    <a16:creationId xmlns:a16="http://schemas.microsoft.com/office/drawing/2014/main" id="{CD49638D-A239-8A92-3B00-FA1EE35E15D8}"/>
                  </a:ext>
                </a:extLst>
              </p:cNvPr>
              <p:cNvSpPr/>
              <p:nvPr/>
            </p:nvSpPr>
            <p:spPr>
              <a:xfrm>
                <a:off x="4828921" y="4724400"/>
                <a:ext cx="2534160" cy="327618"/>
              </a:xfrm>
              <a:prstGeom prst="roundRect">
                <a:avLst>
                  <a:gd name="adj" fmla="val 50000"/>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4" name="文本框 13">
                <a:extLst>
                  <a:ext uri="{FF2B5EF4-FFF2-40B4-BE49-F238E27FC236}">
                    <a16:creationId xmlns:a16="http://schemas.microsoft.com/office/drawing/2014/main" id="{4A94D89E-F8F9-7259-3A88-C8152104C145}"/>
                  </a:ext>
                </a:extLst>
              </p:cNvPr>
              <p:cNvSpPr txBox="1"/>
              <p:nvPr/>
            </p:nvSpPr>
            <p:spPr>
              <a:xfrm>
                <a:off x="4986211" y="4696778"/>
                <a:ext cx="2219580" cy="345094"/>
              </a:xfrm>
              <a:prstGeom prst="rect">
                <a:avLst/>
              </a:prstGeom>
              <a:noFill/>
            </p:spPr>
            <p:txBody>
              <a:bodyPr wrap="square" rtlCol="0">
                <a:spAutoFit/>
              </a:bodyPr>
              <a:lstStyle/>
              <a:p>
                <a:pPr algn="ctr">
                  <a:lnSpc>
                    <a:spcPct val="130000"/>
                  </a:lnSpc>
                </a:pPr>
                <a:r>
                  <a:rPr lang="zh-CN" altLang="en-US" sz="1400" b="1" spc="300" dirty="0">
                    <a:latin typeface="+mn-ea"/>
                  </a:rPr>
                  <a:t>汇报人：林昕</a:t>
                </a:r>
                <a:endParaRPr lang="en-US" altLang="zh-CN" sz="1400" b="1" spc="300" dirty="0">
                  <a:latin typeface="+mn-ea"/>
                </a:endParaRPr>
              </a:p>
            </p:txBody>
          </p:sp>
        </p:grpSp>
        <p:grpSp>
          <p:nvGrpSpPr>
            <p:cNvPr id="10" name="组合 9">
              <a:extLst>
                <a:ext uri="{FF2B5EF4-FFF2-40B4-BE49-F238E27FC236}">
                  <a16:creationId xmlns:a16="http://schemas.microsoft.com/office/drawing/2014/main" id="{C81AD1E8-9CFA-1CE2-FBA6-CF28AF1F0585}"/>
                </a:ext>
              </a:extLst>
            </p:cNvPr>
            <p:cNvGrpSpPr/>
            <p:nvPr/>
          </p:nvGrpSpPr>
          <p:grpSpPr>
            <a:xfrm>
              <a:off x="7620001" y="4696778"/>
              <a:ext cx="2534160" cy="355240"/>
              <a:chOff x="4828921" y="5079640"/>
              <a:chExt cx="2534160" cy="355240"/>
            </a:xfrm>
          </p:grpSpPr>
          <p:sp>
            <p:nvSpPr>
              <p:cNvPr id="11" name="矩形: 圆角 10">
                <a:extLst>
                  <a:ext uri="{FF2B5EF4-FFF2-40B4-BE49-F238E27FC236}">
                    <a16:creationId xmlns:a16="http://schemas.microsoft.com/office/drawing/2014/main" id="{6907D341-6B31-C892-EF1A-BED8E6C88B25}"/>
                  </a:ext>
                </a:extLst>
              </p:cNvPr>
              <p:cNvSpPr/>
              <p:nvPr/>
            </p:nvSpPr>
            <p:spPr>
              <a:xfrm>
                <a:off x="4828921" y="5107262"/>
                <a:ext cx="2534160" cy="327618"/>
              </a:xfrm>
              <a:prstGeom prst="roundRect">
                <a:avLst>
                  <a:gd name="adj" fmla="val 50000"/>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2" name="文本框 11">
                <a:extLst>
                  <a:ext uri="{FF2B5EF4-FFF2-40B4-BE49-F238E27FC236}">
                    <a16:creationId xmlns:a16="http://schemas.microsoft.com/office/drawing/2014/main" id="{06DA03DA-A872-9312-0FCC-53BA5B51E072}"/>
                  </a:ext>
                </a:extLst>
              </p:cNvPr>
              <p:cNvSpPr txBox="1"/>
              <p:nvPr/>
            </p:nvSpPr>
            <p:spPr>
              <a:xfrm>
                <a:off x="5008310" y="5079640"/>
                <a:ext cx="2219580" cy="348942"/>
              </a:xfrm>
              <a:prstGeom prst="rect">
                <a:avLst/>
              </a:prstGeom>
              <a:noFill/>
            </p:spPr>
            <p:txBody>
              <a:bodyPr wrap="square" rtlCol="0">
                <a:spAutoFit/>
              </a:bodyPr>
              <a:lstStyle/>
              <a:p>
                <a:pPr algn="ctr">
                  <a:lnSpc>
                    <a:spcPct val="130000"/>
                  </a:lnSpc>
                </a:pPr>
                <a:r>
                  <a:rPr lang="zh-CN" altLang="en-US" sz="1400" b="1" spc="300" dirty="0">
                    <a:latin typeface="+mn-ea"/>
                  </a:rPr>
                  <a:t>汇报时间：</a:t>
                </a:r>
                <a:r>
                  <a:rPr lang="en-US" altLang="zh-CN" sz="1400" b="1" spc="300" dirty="0">
                    <a:latin typeface="+mn-ea"/>
                  </a:rPr>
                  <a:t>05.16</a:t>
                </a:r>
              </a:p>
            </p:txBody>
          </p:sp>
        </p:grpSp>
      </p:grpSp>
    </p:spTree>
    <p:extLst>
      <p:ext uri="{BB962C8B-B14F-4D97-AF65-F5344CB8AC3E}">
        <p14:creationId xmlns:p14="http://schemas.microsoft.com/office/powerpoint/2010/main" val="2216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研究简介：方法</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17422" y="6320945"/>
            <a:ext cx="2743200" cy="365125"/>
          </a:xfrm>
        </p:spPr>
        <p:txBody>
          <a:bodyPr/>
          <a:lstStyle/>
          <a:p>
            <a:fld id="{4B1C794F-41A7-4A77-B916-FA7C774CAB2C}" type="slidenum">
              <a:rPr lang="zh-CN" altLang="en-US" smtClean="0"/>
              <a:pPr/>
              <a:t>10</a:t>
            </a:fld>
            <a:endParaRPr lang="zh-CN" altLang="en-US"/>
          </a:p>
        </p:txBody>
      </p:sp>
      <p:sp>
        <p:nvSpPr>
          <p:cNvPr id="7" name="文本框 6">
            <a:extLst>
              <a:ext uri="{FF2B5EF4-FFF2-40B4-BE49-F238E27FC236}">
                <a16:creationId xmlns:a16="http://schemas.microsoft.com/office/drawing/2014/main" id="{7C601C2F-8858-4DFE-DF9A-7A8E1B9C5D09}"/>
              </a:ext>
            </a:extLst>
          </p:cNvPr>
          <p:cNvSpPr txBox="1"/>
          <p:nvPr/>
        </p:nvSpPr>
        <p:spPr>
          <a:xfrm>
            <a:off x="1830748" y="849812"/>
            <a:ext cx="8328796"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告知被试：对手和己方群体的关系（中立</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敌对）；自身配额角色（高、低、平均）</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箭头: 右 14">
            <a:extLst>
              <a:ext uri="{FF2B5EF4-FFF2-40B4-BE49-F238E27FC236}">
                <a16:creationId xmlns:a16="http://schemas.microsoft.com/office/drawing/2014/main" id="{0172C6D4-FF1C-5CAC-D2DF-9BC3707E2AAC}"/>
              </a:ext>
            </a:extLst>
          </p:cNvPr>
          <p:cNvSpPr/>
          <p:nvPr/>
        </p:nvSpPr>
        <p:spPr>
          <a:xfrm rot="5400000">
            <a:off x="5776484" y="2607050"/>
            <a:ext cx="437322"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FD9EF4D4-2223-024D-7AD6-EDE8F47C2A92}"/>
              </a:ext>
            </a:extLst>
          </p:cNvPr>
          <p:cNvSpPr txBox="1"/>
          <p:nvPr/>
        </p:nvSpPr>
        <p:spPr>
          <a:xfrm>
            <a:off x="3517422" y="1944664"/>
            <a:ext cx="548640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询问被试：是否为小组做出贡献（注：不是顺序决策）</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9E850ACA-9BD3-4B09-8E64-551783A6F14A}"/>
              </a:ext>
            </a:extLst>
          </p:cNvPr>
          <p:cNvSpPr txBox="1"/>
          <p:nvPr/>
        </p:nvSpPr>
        <p:spPr>
          <a:xfrm>
            <a:off x="3954452" y="3080233"/>
            <a:ext cx="461234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待双方小组成员全体做出决策后，进行判定</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箭头: 右 18">
            <a:extLst>
              <a:ext uri="{FF2B5EF4-FFF2-40B4-BE49-F238E27FC236}">
                <a16:creationId xmlns:a16="http://schemas.microsoft.com/office/drawing/2014/main" id="{9229D0CE-4F22-FE6A-18B6-9731E80A9256}"/>
              </a:ext>
            </a:extLst>
          </p:cNvPr>
          <p:cNvSpPr/>
          <p:nvPr/>
        </p:nvSpPr>
        <p:spPr>
          <a:xfrm rot="5400000">
            <a:off x="5776485" y="1570701"/>
            <a:ext cx="437322"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708940CB-6566-5D2A-02E6-AC5BA412D985}"/>
              </a:ext>
            </a:extLst>
          </p:cNvPr>
          <p:cNvSpPr txBox="1"/>
          <p:nvPr/>
        </p:nvSpPr>
        <p:spPr>
          <a:xfrm>
            <a:off x="7579660" y="4078771"/>
            <a:ext cx="461234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若竞赛不发生，则结束实验；</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55E0AEF-09F3-51EA-2885-C45E9CFF1A70}"/>
              </a:ext>
            </a:extLst>
          </p:cNvPr>
          <p:cNvSpPr txBox="1"/>
          <p:nvPr/>
        </p:nvSpPr>
        <p:spPr>
          <a:xfrm>
            <a:off x="1211252" y="5251115"/>
            <a:ext cx="4612340" cy="873572"/>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胜利方根据配额角色进行战利品分配；</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失败方失去所有代币。</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右大括号 37">
            <a:extLst>
              <a:ext uri="{FF2B5EF4-FFF2-40B4-BE49-F238E27FC236}">
                <a16:creationId xmlns:a16="http://schemas.microsoft.com/office/drawing/2014/main" id="{A9463B5A-3C3F-3FFA-E39B-7FEDD4DD3F99}"/>
              </a:ext>
            </a:extLst>
          </p:cNvPr>
          <p:cNvSpPr/>
          <p:nvPr/>
        </p:nvSpPr>
        <p:spPr>
          <a:xfrm rot="16200000">
            <a:off x="5899067" y="880660"/>
            <a:ext cx="437322" cy="5958900"/>
          </a:xfrm>
          <a:prstGeom prst="rightBrace">
            <a:avLst>
              <a:gd name="adj1" fmla="val 421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E5E0160D-49EA-9328-699D-863A1F11AA06}"/>
              </a:ext>
            </a:extLst>
          </p:cNvPr>
          <p:cNvSpPr txBox="1"/>
          <p:nvPr/>
        </p:nvSpPr>
        <p:spPr>
          <a:xfrm>
            <a:off x="1382805" y="4088944"/>
            <a:ext cx="461234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若竞赛发生，判定双方谁胜谁负。</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箭头: 右 41">
            <a:extLst>
              <a:ext uri="{FF2B5EF4-FFF2-40B4-BE49-F238E27FC236}">
                <a16:creationId xmlns:a16="http://schemas.microsoft.com/office/drawing/2014/main" id="{E880B8A3-D025-6533-2C69-039E97A5253B}"/>
              </a:ext>
            </a:extLst>
          </p:cNvPr>
          <p:cNvSpPr/>
          <p:nvPr/>
        </p:nvSpPr>
        <p:spPr>
          <a:xfrm rot="5400000">
            <a:off x="2919616" y="4826301"/>
            <a:ext cx="437322"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276407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11</a:t>
            </a:fld>
            <a:endParaRPr lang="zh-CN" altLang="en-US"/>
          </a:p>
        </p:txBody>
      </p:sp>
      <p:sp>
        <p:nvSpPr>
          <p:cNvPr id="5" name="文本框 4">
            <a:extLst>
              <a:ext uri="{FF2B5EF4-FFF2-40B4-BE49-F238E27FC236}">
                <a16:creationId xmlns:a16="http://schemas.microsoft.com/office/drawing/2014/main" id="{FBB2A16C-3BC7-F7B1-F3F0-52D9981452E3}"/>
              </a:ext>
            </a:extLst>
          </p:cNvPr>
          <p:cNvSpPr txBox="1"/>
          <p:nvPr/>
        </p:nvSpPr>
        <p:spPr>
          <a:xfrm>
            <a:off x="610244" y="1226041"/>
            <a:ext cx="11029306" cy="1422954"/>
          </a:xfrm>
          <a:prstGeom prst="rect">
            <a:avLst/>
          </a:prstGeom>
          <a:noFill/>
        </p:spPr>
        <p:txBody>
          <a:bodyPr wrap="square">
            <a:spAutoFit/>
          </a:bodyPr>
          <a:lstStyle/>
          <a:p>
            <a:pPr algn="just">
              <a:lnSpc>
                <a:spcPct val="150000"/>
              </a:lnSpc>
            </a:pPr>
            <a:r>
              <a:rPr lang="zh-CN" altLang="en-US" sz="2000" dirty="0"/>
              <a:t>实验一中，作者采用的是</a:t>
            </a:r>
            <a:r>
              <a:rPr lang="en-US" altLang="zh-CN" sz="2000" dirty="0"/>
              <a:t>2</a:t>
            </a:r>
            <a:r>
              <a:rPr lang="zh-CN" altLang="en-US" sz="2000" dirty="0"/>
              <a:t>（群际关系：中立、敌对）</a:t>
            </a:r>
            <a:r>
              <a:rPr lang="en-US" altLang="zh-CN" sz="2000" dirty="0"/>
              <a:t>× 3</a:t>
            </a:r>
            <a:r>
              <a:rPr lang="zh-CN" altLang="en-US" sz="2000" dirty="0"/>
              <a:t>（分配规则：平等、高、低）的组间实验设计。关注的重点是不同条件下小组内的贡献率（因变量）的情况。想要探究在不同的群际关系以及分配规则下，个体对小组的贡献是否有差异。</a:t>
            </a:r>
            <a:endParaRPr lang="en-US" altLang="zh-CN" sz="2000" dirty="0"/>
          </a:p>
        </p:txBody>
      </p:sp>
      <p:sp>
        <p:nvSpPr>
          <p:cNvPr id="3" name="文本框 2">
            <a:extLst>
              <a:ext uri="{FF2B5EF4-FFF2-40B4-BE49-F238E27FC236}">
                <a16:creationId xmlns:a16="http://schemas.microsoft.com/office/drawing/2014/main" id="{EF666483-7398-6781-D6E2-CA41FEF3EF79}"/>
              </a:ext>
            </a:extLst>
          </p:cNvPr>
          <p:cNvSpPr txBox="1"/>
          <p:nvPr/>
        </p:nvSpPr>
        <p:spPr>
          <a:xfrm>
            <a:off x="610244" y="3087895"/>
            <a:ext cx="11029306" cy="961289"/>
          </a:xfrm>
          <a:prstGeom prst="rect">
            <a:avLst/>
          </a:prstGeom>
          <a:noFill/>
        </p:spPr>
        <p:txBody>
          <a:bodyPr wrap="square">
            <a:spAutoFit/>
          </a:bodyPr>
          <a:lstStyle/>
          <a:p>
            <a:pPr algn="just">
              <a:lnSpc>
                <a:spcPct val="150000"/>
              </a:lnSpc>
            </a:pPr>
            <a:r>
              <a:rPr lang="zh-CN" altLang="en-US" sz="2000" dirty="0"/>
              <a:t>因此，挑选出关键的变量做成表格，方便后续作图处理。</a:t>
            </a:r>
            <a:endParaRPr lang="en-US" altLang="zh-CN" sz="2000" dirty="0"/>
          </a:p>
          <a:p>
            <a:pPr algn="just">
              <a:lnSpc>
                <a:spcPct val="150000"/>
              </a:lnSpc>
            </a:pPr>
            <a:r>
              <a:rPr lang="zh-CN" altLang="en-US" sz="2000" dirty="0"/>
              <a:t>关键变量：</a:t>
            </a:r>
            <a:r>
              <a:rPr lang="en-US" altLang="zh-CN" sz="2000" dirty="0"/>
              <a:t>1.</a:t>
            </a:r>
            <a:r>
              <a:rPr lang="zh-CN" altLang="en-US" sz="2000" dirty="0"/>
              <a:t> 分配规则（平等、高、低）；</a:t>
            </a:r>
            <a:r>
              <a:rPr lang="en-US" altLang="zh-CN" sz="2000" dirty="0"/>
              <a:t>2. </a:t>
            </a:r>
            <a:r>
              <a:rPr lang="zh-CN" altLang="en-US" sz="2000" dirty="0"/>
              <a:t>群际关系（敌对、中立）；</a:t>
            </a:r>
            <a:r>
              <a:rPr lang="en-US" altLang="zh-CN" sz="2000" dirty="0"/>
              <a:t>3. </a:t>
            </a:r>
            <a:r>
              <a:rPr lang="zh-CN" altLang="en-US" sz="2000" dirty="0"/>
              <a:t>贡献值（因变量）</a:t>
            </a:r>
            <a:endParaRPr lang="en-US" altLang="zh-CN" sz="2000" dirty="0"/>
          </a:p>
        </p:txBody>
      </p:sp>
    </p:spTree>
    <p:custDataLst>
      <p:tags r:id="rId1"/>
    </p:custDataLst>
    <p:extLst>
      <p:ext uri="{BB962C8B-B14F-4D97-AF65-F5344CB8AC3E}">
        <p14:creationId xmlns:p14="http://schemas.microsoft.com/office/powerpoint/2010/main" val="195025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12</a:t>
            </a:fld>
            <a:endParaRPr lang="zh-CN" altLang="en-US"/>
          </a:p>
        </p:txBody>
      </p:sp>
      <p:sp>
        <p:nvSpPr>
          <p:cNvPr id="11" name="文本框 10">
            <a:extLst>
              <a:ext uri="{FF2B5EF4-FFF2-40B4-BE49-F238E27FC236}">
                <a16:creationId xmlns:a16="http://schemas.microsoft.com/office/drawing/2014/main" id="{2706BA86-226F-DE5D-5C1E-4ECBF66E20D2}"/>
              </a:ext>
            </a:extLst>
          </p:cNvPr>
          <p:cNvSpPr txBox="1"/>
          <p:nvPr/>
        </p:nvSpPr>
        <p:spPr>
          <a:xfrm>
            <a:off x="610244" y="1226041"/>
            <a:ext cx="11029306" cy="961289"/>
          </a:xfrm>
          <a:prstGeom prst="rect">
            <a:avLst/>
          </a:prstGeom>
          <a:noFill/>
        </p:spPr>
        <p:txBody>
          <a:bodyPr wrap="square">
            <a:spAutoFit/>
          </a:bodyPr>
          <a:lstStyle/>
          <a:p>
            <a:pPr algn="just">
              <a:lnSpc>
                <a:spcPct val="150000"/>
              </a:lnSpc>
            </a:pPr>
            <a:r>
              <a:rPr lang="zh-CN" altLang="en-US" sz="2000" dirty="0"/>
              <a:t>将</a:t>
            </a:r>
            <a:r>
              <a:rPr lang="pt-BR" altLang="zh-CN" sz="2000" dirty="0"/>
              <a:t>data$Stage1.Contribution</a:t>
            </a:r>
            <a:r>
              <a:rPr lang="zh-CN" altLang="en-US" sz="2000" dirty="0"/>
              <a:t>的值等于</a:t>
            </a:r>
            <a:r>
              <a:rPr lang="en-US" altLang="zh-CN" sz="2000" dirty="0"/>
              <a:t>6</a:t>
            </a:r>
            <a:r>
              <a:rPr lang="zh-CN" altLang="en-US" sz="2000" dirty="0"/>
              <a:t>，</a:t>
            </a:r>
            <a:r>
              <a:rPr lang="pt-BR" altLang="zh-CN" sz="2000" dirty="0"/>
              <a:t>data$S1.Contrib</a:t>
            </a:r>
            <a:r>
              <a:rPr lang="zh-CN" altLang="en-US" sz="2000" dirty="0"/>
              <a:t>将被设置为</a:t>
            </a:r>
            <a:r>
              <a:rPr lang="en-US" altLang="zh-CN" sz="2000" dirty="0"/>
              <a:t>1</a:t>
            </a:r>
            <a:r>
              <a:rPr lang="zh-CN" altLang="en-US" sz="2000" dirty="0"/>
              <a:t>，否则为</a:t>
            </a:r>
            <a:r>
              <a:rPr lang="en-US" altLang="zh-CN" sz="2000" dirty="0"/>
              <a:t>0</a:t>
            </a:r>
            <a:r>
              <a:rPr lang="zh-CN" altLang="en-US" sz="2000" dirty="0"/>
              <a:t>。</a:t>
            </a:r>
          </a:p>
          <a:p>
            <a:pPr algn="just">
              <a:lnSpc>
                <a:spcPct val="150000"/>
              </a:lnSpc>
            </a:pPr>
            <a:r>
              <a:rPr lang="en-US" altLang="zh-CN" sz="2000" dirty="0"/>
              <a:t># </a:t>
            </a:r>
            <a:r>
              <a:rPr lang="pt-BR" altLang="zh-CN" sz="2000" dirty="0"/>
              <a:t>S1</a:t>
            </a:r>
            <a:r>
              <a:rPr lang="zh-CN" altLang="en-US" sz="2000" dirty="0"/>
              <a:t>阶段做出的贡献值为</a:t>
            </a:r>
            <a:r>
              <a:rPr lang="en-US" altLang="zh-CN" sz="2000" dirty="0"/>
              <a:t>6</a:t>
            </a:r>
            <a:r>
              <a:rPr lang="zh-CN" altLang="en-US" sz="2000" dirty="0"/>
              <a:t>，意味着在</a:t>
            </a:r>
            <a:r>
              <a:rPr lang="pt-BR" altLang="zh-CN" sz="2000" dirty="0"/>
              <a:t>S1</a:t>
            </a:r>
            <a:r>
              <a:rPr lang="zh-CN" altLang="en-US" sz="2000" dirty="0"/>
              <a:t>阶段该被试做出了贡献。</a:t>
            </a:r>
            <a:endParaRPr lang="en-US" altLang="zh-CN" sz="2000" dirty="0"/>
          </a:p>
        </p:txBody>
      </p:sp>
      <p:pic>
        <p:nvPicPr>
          <p:cNvPr id="16" name="图片 15">
            <a:extLst>
              <a:ext uri="{FF2B5EF4-FFF2-40B4-BE49-F238E27FC236}">
                <a16:creationId xmlns:a16="http://schemas.microsoft.com/office/drawing/2014/main" id="{9062F0EA-1AEF-39FF-1FB5-7AD8D7523EC8}"/>
              </a:ext>
            </a:extLst>
          </p:cNvPr>
          <p:cNvPicPr>
            <a:picLocks noChangeAspect="1"/>
          </p:cNvPicPr>
          <p:nvPr/>
        </p:nvPicPr>
        <p:blipFill>
          <a:blip r:embed="rId4"/>
          <a:stretch>
            <a:fillRect/>
          </a:stretch>
        </p:blipFill>
        <p:spPr>
          <a:xfrm>
            <a:off x="785426" y="2624150"/>
            <a:ext cx="10959080" cy="1020001"/>
          </a:xfrm>
          <a:prstGeom prst="rect">
            <a:avLst/>
          </a:prstGeom>
        </p:spPr>
      </p:pic>
    </p:spTree>
    <p:custDataLst>
      <p:tags r:id="rId1"/>
    </p:custDataLst>
    <p:extLst>
      <p:ext uri="{BB962C8B-B14F-4D97-AF65-F5344CB8AC3E}">
        <p14:creationId xmlns:p14="http://schemas.microsoft.com/office/powerpoint/2010/main" val="275748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13</a:t>
            </a:fld>
            <a:endParaRPr lang="zh-CN" altLang="en-US"/>
          </a:p>
        </p:txBody>
      </p:sp>
      <p:pic>
        <p:nvPicPr>
          <p:cNvPr id="4" name="图片 3">
            <a:extLst>
              <a:ext uri="{FF2B5EF4-FFF2-40B4-BE49-F238E27FC236}">
                <a16:creationId xmlns:a16="http://schemas.microsoft.com/office/drawing/2014/main" id="{2A27CDB5-6EC0-D987-2FB8-B6EDF6480C94}"/>
              </a:ext>
            </a:extLst>
          </p:cNvPr>
          <p:cNvPicPr>
            <a:picLocks noChangeAspect="1"/>
          </p:cNvPicPr>
          <p:nvPr/>
        </p:nvPicPr>
        <p:blipFill>
          <a:blip r:embed="rId4"/>
          <a:stretch>
            <a:fillRect/>
          </a:stretch>
        </p:blipFill>
        <p:spPr>
          <a:xfrm>
            <a:off x="1523999" y="889000"/>
            <a:ext cx="8319247" cy="5559498"/>
          </a:xfrm>
          <a:prstGeom prst="rect">
            <a:avLst/>
          </a:prstGeom>
        </p:spPr>
      </p:pic>
    </p:spTree>
    <p:custDataLst>
      <p:tags r:id="rId1"/>
    </p:custDataLst>
    <p:extLst>
      <p:ext uri="{BB962C8B-B14F-4D97-AF65-F5344CB8AC3E}">
        <p14:creationId xmlns:p14="http://schemas.microsoft.com/office/powerpoint/2010/main" val="293018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14</a:t>
            </a:fld>
            <a:endParaRPr lang="zh-CN" altLang="en-US"/>
          </a:p>
        </p:txBody>
      </p:sp>
      <p:pic>
        <p:nvPicPr>
          <p:cNvPr id="4" name="图片 3">
            <a:extLst>
              <a:ext uri="{FF2B5EF4-FFF2-40B4-BE49-F238E27FC236}">
                <a16:creationId xmlns:a16="http://schemas.microsoft.com/office/drawing/2014/main" id="{2A27CDB5-6EC0-D987-2FB8-B6EDF6480C94}"/>
              </a:ext>
            </a:extLst>
          </p:cNvPr>
          <p:cNvPicPr>
            <a:picLocks noChangeAspect="1"/>
          </p:cNvPicPr>
          <p:nvPr/>
        </p:nvPicPr>
        <p:blipFill>
          <a:blip r:embed="rId4"/>
          <a:stretch>
            <a:fillRect/>
          </a:stretch>
        </p:blipFill>
        <p:spPr>
          <a:xfrm>
            <a:off x="1523999" y="889000"/>
            <a:ext cx="8319247" cy="5559498"/>
          </a:xfrm>
          <a:prstGeom prst="rect">
            <a:avLst/>
          </a:prstGeom>
        </p:spPr>
      </p:pic>
    </p:spTree>
    <p:custDataLst>
      <p:tags r:id="rId1"/>
    </p:custDataLst>
    <p:extLst>
      <p:ext uri="{BB962C8B-B14F-4D97-AF65-F5344CB8AC3E}">
        <p14:creationId xmlns:p14="http://schemas.microsoft.com/office/powerpoint/2010/main" val="278096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15</a:t>
            </a:fld>
            <a:endParaRPr lang="zh-CN" altLang="en-US"/>
          </a:p>
        </p:txBody>
      </p:sp>
      <p:pic>
        <p:nvPicPr>
          <p:cNvPr id="5" name="图片 4">
            <a:extLst>
              <a:ext uri="{FF2B5EF4-FFF2-40B4-BE49-F238E27FC236}">
                <a16:creationId xmlns:a16="http://schemas.microsoft.com/office/drawing/2014/main" id="{1534228C-33CA-A0DA-F6E0-0B7C20D9B9C3}"/>
              </a:ext>
            </a:extLst>
          </p:cNvPr>
          <p:cNvPicPr>
            <a:picLocks noChangeAspect="1"/>
          </p:cNvPicPr>
          <p:nvPr/>
        </p:nvPicPr>
        <p:blipFill>
          <a:blip r:embed="rId4"/>
          <a:stretch>
            <a:fillRect/>
          </a:stretch>
        </p:blipFill>
        <p:spPr>
          <a:xfrm>
            <a:off x="502227" y="1546615"/>
            <a:ext cx="9444279" cy="2043750"/>
          </a:xfrm>
          <a:prstGeom prst="rect">
            <a:avLst/>
          </a:prstGeom>
        </p:spPr>
      </p:pic>
      <p:sp>
        <p:nvSpPr>
          <p:cNvPr id="7" name="文本框 6">
            <a:extLst>
              <a:ext uri="{FF2B5EF4-FFF2-40B4-BE49-F238E27FC236}">
                <a16:creationId xmlns:a16="http://schemas.microsoft.com/office/drawing/2014/main" id="{65623796-F4D8-8201-689A-EAD1CBD034F5}"/>
              </a:ext>
            </a:extLst>
          </p:cNvPr>
          <p:cNvSpPr txBox="1"/>
          <p:nvPr/>
        </p:nvSpPr>
        <p:spPr>
          <a:xfrm>
            <a:off x="610244" y="957100"/>
            <a:ext cx="11029306" cy="499624"/>
          </a:xfrm>
          <a:prstGeom prst="rect">
            <a:avLst/>
          </a:prstGeom>
          <a:noFill/>
        </p:spPr>
        <p:txBody>
          <a:bodyPr wrap="square">
            <a:spAutoFit/>
          </a:bodyPr>
          <a:lstStyle/>
          <a:p>
            <a:pPr algn="just">
              <a:lnSpc>
                <a:spcPct val="150000"/>
              </a:lnSpc>
            </a:pPr>
            <a:r>
              <a:rPr lang="zh-CN" altLang="en-US" sz="2000" dirty="0"/>
              <a:t>创建一个表格，存储后续需要的变量数据。</a:t>
            </a:r>
            <a:endParaRPr lang="en-US" altLang="zh-CN" sz="2000" dirty="0"/>
          </a:p>
        </p:txBody>
      </p:sp>
      <p:pic>
        <p:nvPicPr>
          <p:cNvPr id="10" name="图片 9">
            <a:extLst>
              <a:ext uri="{FF2B5EF4-FFF2-40B4-BE49-F238E27FC236}">
                <a16:creationId xmlns:a16="http://schemas.microsoft.com/office/drawing/2014/main" id="{EFBD5AF4-21E3-1FFB-F059-2A039892BD99}"/>
              </a:ext>
            </a:extLst>
          </p:cNvPr>
          <p:cNvPicPr>
            <a:picLocks noChangeAspect="1"/>
          </p:cNvPicPr>
          <p:nvPr/>
        </p:nvPicPr>
        <p:blipFill>
          <a:blip r:embed="rId5"/>
          <a:stretch>
            <a:fillRect/>
          </a:stretch>
        </p:blipFill>
        <p:spPr>
          <a:xfrm>
            <a:off x="1879227" y="3680256"/>
            <a:ext cx="5297269" cy="2672142"/>
          </a:xfrm>
          <a:prstGeom prst="rect">
            <a:avLst/>
          </a:prstGeom>
        </p:spPr>
      </p:pic>
    </p:spTree>
    <p:custDataLst>
      <p:tags r:id="rId1"/>
    </p:custDataLst>
    <p:extLst>
      <p:ext uri="{BB962C8B-B14F-4D97-AF65-F5344CB8AC3E}">
        <p14:creationId xmlns:p14="http://schemas.microsoft.com/office/powerpoint/2010/main" val="144253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16</a:t>
            </a:fld>
            <a:endParaRPr lang="zh-CN" altLang="en-US"/>
          </a:p>
        </p:txBody>
      </p:sp>
      <p:sp>
        <p:nvSpPr>
          <p:cNvPr id="7" name="文本框 6">
            <a:extLst>
              <a:ext uri="{FF2B5EF4-FFF2-40B4-BE49-F238E27FC236}">
                <a16:creationId xmlns:a16="http://schemas.microsoft.com/office/drawing/2014/main" id="{65623796-F4D8-8201-689A-EAD1CBD034F5}"/>
              </a:ext>
            </a:extLst>
          </p:cNvPr>
          <p:cNvSpPr txBox="1"/>
          <p:nvPr/>
        </p:nvSpPr>
        <p:spPr>
          <a:xfrm>
            <a:off x="610244" y="957100"/>
            <a:ext cx="11029306" cy="499624"/>
          </a:xfrm>
          <a:prstGeom prst="rect">
            <a:avLst/>
          </a:prstGeom>
          <a:noFill/>
        </p:spPr>
        <p:txBody>
          <a:bodyPr wrap="square">
            <a:spAutoFit/>
          </a:bodyPr>
          <a:lstStyle/>
          <a:p>
            <a:pPr algn="just">
              <a:lnSpc>
                <a:spcPct val="150000"/>
              </a:lnSpc>
            </a:pPr>
            <a:r>
              <a:rPr lang="zh-CN" altLang="en-US" sz="2000" dirty="0"/>
              <a:t>计算贡献值、置信区间</a:t>
            </a:r>
            <a:endParaRPr lang="en-US" altLang="zh-CN" sz="2000" dirty="0"/>
          </a:p>
        </p:txBody>
      </p:sp>
      <p:pic>
        <p:nvPicPr>
          <p:cNvPr id="4" name="图片 3">
            <a:extLst>
              <a:ext uri="{FF2B5EF4-FFF2-40B4-BE49-F238E27FC236}">
                <a16:creationId xmlns:a16="http://schemas.microsoft.com/office/drawing/2014/main" id="{4F74270C-7D8D-6274-6055-86BFE1D1E2E1}"/>
              </a:ext>
            </a:extLst>
          </p:cNvPr>
          <p:cNvPicPr>
            <a:picLocks noChangeAspect="1"/>
          </p:cNvPicPr>
          <p:nvPr/>
        </p:nvPicPr>
        <p:blipFill>
          <a:blip r:embed="rId4"/>
          <a:stretch>
            <a:fillRect/>
          </a:stretch>
        </p:blipFill>
        <p:spPr>
          <a:xfrm>
            <a:off x="3555141" y="189716"/>
            <a:ext cx="8084409" cy="3074508"/>
          </a:xfrm>
          <a:prstGeom prst="rect">
            <a:avLst/>
          </a:prstGeom>
        </p:spPr>
      </p:pic>
      <p:pic>
        <p:nvPicPr>
          <p:cNvPr id="11" name="图片 10">
            <a:extLst>
              <a:ext uri="{FF2B5EF4-FFF2-40B4-BE49-F238E27FC236}">
                <a16:creationId xmlns:a16="http://schemas.microsoft.com/office/drawing/2014/main" id="{51739D2C-116A-6766-EF7F-AF56D5AAE131}"/>
              </a:ext>
            </a:extLst>
          </p:cNvPr>
          <p:cNvPicPr>
            <a:picLocks noChangeAspect="1"/>
          </p:cNvPicPr>
          <p:nvPr/>
        </p:nvPicPr>
        <p:blipFill>
          <a:blip r:embed="rId5"/>
          <a:stretch>
            <a:fillRect/>
          </a:stretch>
        </p:blipFill>
        <p:spPr>
          <a:xfrm>
            <a:off x="552449" y="3207939"/>
            <a:ext cx="10093811" cy="3092735"/>
          </a:xfrm>
          <a:prstGeom prst="rect">
            <a:avLst/>
          </a:prstGeom>
        </p:spPr>
      </p:pic>
    </p:spTree>
    <p:custDataLst>
      <p:tags r:id="rId1"/>
    </p:custDataLst>
    <p:extLst>
      <p:ext uri="{BB962C8B-B14F-4D97-AF65-F5344CB8AC3E}">
        <p14:creationId xmlns:p14="http://schemas.microsoft.com/office/powerpoint/2010/main" val="4117118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17</a:t>
            </a:fld>
            <a:endParaRPr lang="zh-CN" altLang="en-US"/>
          </a:p>
        </p:txBody>
      </p:sp>
      <p:sp>
        <p:nvSpPr>
          <p:cNvPr id="7" name="文本框 6">
            <a:extLst>
              <a:ext uri="{FF2B5EF4-FFF2-40B4-BE49-F238E27FC236}">
                <a16:creationId xmlns:a16="http://schemas.microsoft.com/office/drawing/2014/main" id="{65623796-F4D8-8201-689A-EAD1CBD034F5}"/>
              </a:ext>
            </a:extLst>
          </p:cNvPr>
          <p:cNvSpPr txBox="1"/>
          <p:nvPr/>
        </p:nvSpPr>
        <p:spPr>
          <a:xfrm>
            <a:off x="610244" y="957100"/>
            <a:ext cx="11029306" cy="499624"/>
          </a:xfrm>
          <a:prstGeom prst="rect">
            <a:avLst/>
          </a:prstGeom>
          <a:noFill/>
        </p:spPr>
        <p:txBody>
          <a:bodyPr wrap="square">
            <a:spAutoFit/>
          </a:bodyPr>
          <a:lstStyle/>
          <a:p>
            <a:pPr algn="just">
              <a:lnSpc>
                <a:spcPct val="150000"/>
              </a:lnSpc>
            </a:pPr>
            <a:r>
              <a:rPr lang="zh-CN" altLang="en-US" sz="2000" dirty="0"/>
              <a:t>完整表格</a:t>
            </a:r>
            <a:endParaRPr lang="en-US" altLang="zh-CN" sz="2000" dirty="0"/>
          </a:p>
        </p:txBody>
      </p:sp>
      <p:pic>
        <p:nvPicPr>
          <p:cNvPr id="5" name="图片 4">
            <a:extLst>
              <a:ext uri="{FF2B5EF4-FFF2-40B4-BE49-F238E27FC236}">
                <a16:creationId xmlns:a16="http://schemas.microsoft.com/office/drawing/2014/main" id="{74D59C9C-F68F-A041-961B-826675C0B136}"/>
              </a:ext>
            </a:extLst>
          </p:cNvPr>
          <p:cNvPicPr>
            <a:picLocks noChangeAspect="1"/>
          </p:cNvPicPr>
          <p:nvPr/>
        </p:nvPicPr>
        <p:blipFill>
          <a:blip r:embed="rId4"/>
          <a:stretch>
            <a:fillRect/>
          </a:stretch>
        </p:blipFill>
        <p:spPr>
          <a:xfrm>
            <a:off x="4597791" y="412648"/>
            <a:ext cx="7041759" cy="1331649"/>
          </a:xfrm>
          <a:prstGeom prst="rect">
            <a:avLst/>
          </a:prstGeom>
        </p:spPr>
      </p:pic>
      <p:pic>
        <p:nvPicPr>
          <p:cNvPr id="10" name="图片 9">
            <a:extLst>
              <a:ext uri="{FF2B5EF4-FFF2-40B4-BE49-F238E27FC236}">
                <a16:creationId xmlns:a16="http://schemas.microsoft.com/office/drawing/2014/main" id="{B5B89181-20DC-9D6B-6428-F97B3387DC2A}"/>
              </a:ext>
            </a:extLst>
          </p:cNvPr>
          <p:cNvPicPr>
            <a:picLocks noChangeAspect="1"/>
          </p:cNvPicPr>
          <p:nvPr/>
        </p:nvPicPr>
        <p:blipFill>
          <a:blip r:embed="rId5"/>
          <a:stretch>
            <a:fillRect/>
          </a:stretch>
        </p:blipFill>
        <p:spPr>
          <a:xfrm>
            <a:off x="443049" y="2264334"/>
            <a:ext cx="11305901" cy="3874049"/>
          </a:xfrm>
          <a:prstGeom prst="rect">
            <a:avLst/>
          </a:prstGeom>
        </p:spPr>
      </p:pic>
    </p:spTree>
    <p:custDataLst>
      <p:tags r:id="rId1"/>
    </p:custDataLst>
    <p:extLst>
      <p:ext uri="{BB962C8B-B14F-4D97-AF65-F5344CB8AC3E}">
        <p14:creationId xmlns:p14="http://schemas.microsoft.com/office/powerpoint/2010/main" val="380121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18</a:t>
            </a:fld>
            <a:endParaRPr lang="zh-CN" altLang="en-US"/>
          </a:p>
        </p:txBody>
      </p:sp>
      <p:sp>
        <p:nvSpPr>
          <p:cNvPr id="7" name="文本框 6">
            <a:extLst>
              <a:ext uri="{FF2B5EF4-FFF2-40B4-BE49-F238E27FC236}">
                <a16:creationId xmlns:a16="http://schemas.microsoft.com/office/drawing/2014/main" id="{65623796-F4D8-8201-689A-EAD1CBD034F5}"/>
              </a:ext>
            </a:extLst>
          </p:cNvPr>
          <p:cNvSpPr txBox="1"/>
          <p:nvPr/>
        </p:nvSpPr>
        <p:spPr>
          <a:xfrm>
            <a:off x="610244" y="957100"/>
            <a:ext cx="11029306" cy="499624"/>
          </a:xfrm>
          <a:prstGeom prst="rect">
            <a:avLst/>
          </a:prstGeom>
          <a:noFill/>
        </p:spPr>
        <p:txBody>
          <a:bodyPr wrap="square">
            <a:spAutoFit/>
          </a:bodyPr>
          <a:lstStyle/>
          <a:p>
            <a:pPr algn="just">
              <a:lnSpc>
                <a:spcPct val="150000"/>
              </a:lnSpc>
            </a:pPr>
            <a:r>
              <a:rPr lang="zh-CN" altLang="en-US" sz="2000" dirty="0"/>
              <a:t>画图</a:t>
            </a:r>
            <a:endParaRPr lang="en-US" altLang="zh-CN" sz="2000" dirty="0"/>
          </a:p>
        </p:txBody>
      </p:sp>
      <p:pic>
        <p:nvPicPr>
          <p:cNvPr id="4" name="图片 3">
            <a:extLst>
              <a:ext uri="{FF2B5EF4-FFF2-40B4-BE49-F238E27FC236}">
                <a16:creationId xmlns:a16="http://schemas.microsoft.com/office/drawing/2014/main" id="{2814B3D9-4BD0-9331-8944-76BC0F74FCDA}"/>
              </a:ext>
            </a:extLst>
          </p:cNvPr>
          <p:cNvPicPr>
            <a:picLocks noChangeAspect="1"/>
          </p:cNvPicPr>
          <p:nvPr/>
        </p:nvPicPr>
        <p:blipFill rotWithShape="1">
          <a:blip r:embed="rId4"/>
          <a:srcRect r="16394"/>
          <a:stretch/>
        </p:blipFill>
        <p:spPr>
          <a:xfrm>
            <a:off x="6462137" y="30536"/>
            <a:ext cx="5640218" cy="3469902"/>
          </a:xfrm>
          <a:prstGeom prst="rect">
            <a:avLst/>
          </a:prstGeom>
        </p:spPr>
      </p:pic>
      <p:pic>
        <p:nvPicPr>
          <p:cNvPr id="11" name="图片 10">
            <a:extLst>
              <a:ext uri="{FF2B5EF4-FFF2-40B4-BE49-F238E27FC236}">
                <a16:creationId xmlns:a16="http://schemas.microsoft.com/office/drawing/2014/main" id="{D09BEABE-8687-FF47-E1CC-389A86F5E545}"/>
              </a:ext>
            </a:extLst>
          </p:cNvPr>
          <p:cNvPicPr>
            <a:picLocks noChangeAspect="1"/>
          </p:cNvPicPr>
          <p:nvPr/>
        </p:nvPicPr>
        <p:blipFill rotWithShape="1">
          <a:blip r:embed="rId5"/>
          <a:srcRect r="31219"/>
          <a:stretch/>
        </p:blipFill>
        <p:spPr>
          <a:xfrm>
            <a:off x="371901" y="2300497"/>
            <a:ext cx="5975936" cy="4298262"/>
          </a:xfrm>
          <a:prstGeom prst="rect">
            <a:avLst/>
          </a:prstGeom>
        </p:spPr>
      </p:pic>
    </p:spTree>
    <p:custDataLst>
      <p:tags r:id="rId1"/>
    </p:custDataLst>
    <p:extLst>
      <p:ext uri="{BB962C8B-B14F-4D97-AF65-F5344CB8AC3E}">
        <p14:creationId xmlns:p14="http://schemas.microsoft.com/office/powerpoint/2010/main" val="139405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复现结果</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19</a:t>
            </a:fld>
            <a:endParaRPr lang="zh-CN" altLang="en-US"/>
          </a:p>
        </p:txBody>
      </p:sp>
      <p:pic>
        <p:nvPicPr>
          <p:cNvPr id="4" name="图片 3">
            <a:extLst>
              <a:ext uri="{FF2B5EF4-FFF2-40B4-BE49-F238E27FC236}">
                <a16:creationId xmlns:a16="http://schemas.microsoft.com/office/drawing/2014/main" id="{03452384-6929-9C8E-48F3-F46E8245C516}"/>
              </a:ext>
            </a:extLst>
          </p:cNvPr>
          <p:cNvPicPr>
            <a:picLocks noChangeAspect="1"/>
          </p:cNvPicPr>
          <p:nvPr/>
        </p:nvPicPr>
        <p:blipFill>
          <a:blip r:embed="rId4"/>
          <a:stretch>
            <a:fillRect/>
          </a:stretch>
        </p:blipFill>
        <p:spPr>
          <a:xfrm>
            <a:off x="399740" y="1201249"/>
            <a:ext cx="5133042" cy="4976649"/>
          </a:xfrm>
          <a:prstGeom prst="rect">
            <a:avLst/>
          </a:prstGeom>
        </p:spPr>
      </p:pic>
      <p:pic>
        <p:nvPicPr>
          <p:cNvPr id="7" name="图片 6">
            <a:extLst>
              <a:ext uri="{FF2B5EF4-FFF2-40B4-BE49-F238E27FC236}">
                <a16:creationId xmlns:a16="http://schemas.microsoft.com/office/drawing/2014/main" id="{411F1BE4-0A97-9910-6AF2-D8CBC1E322C2}"/>
              </a:ext>
            </a:extLst>
          </p:cNvPr>
          <p:cNvPicPr>
            <a:picLocks noChangeAspect="1"/>
          </p:cNvPicPr>
          <p:nvPr/>
        </p:nvPicPr>
        <p:blipFill>
          <a:blip r:embed="rId5"/>
          <a:stretch>
            <a:fillRect/>
          </a:stretch>
        </p:blipFill>
        <p:spPr>
          <a:xfrm>
            <a:off x="5788093" y="1553825"/>
            <a:ext cx="6189212" cy="4470457"/>
          </a:xfrm>
          <a:prstGeom prst="rect">
            <a:avLst/>
          </a:prstGeom>
        </p:spPr>
      </p:pic>
    </p:spTree>
    <p:custDataLst>
      <p:tags r:id="rId1"/>
    </p:custDataLst>
    <p:extLst>
      <p:ext uri="{BB962C8B-B14F-4D97-AF65-F5344CB8AC3E}">
        <p14:creationId xmlns:p14="http://schemas.microsoft.com/office/powerpoint/2010/main" val="103300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小组成员及分工</a:t>
            </a:r>
          </a:p>
        </p:txBody>
      </p:sp>
      <p:sp>
        <p:nvSpPr>
          <p:cNvPr id="55" name="文本框 22">
            <a:extLst>
              <a:ext uri="{FF2B5EF4-FFF2-40B4-BE49-F238E27FC236}">
                <a16:creationId xmlns:a16="http://schemas.microsoft.com/office/drawing/2014/main" id="{D11F2121-D0D0-4E01-A175-9F2536EABB08}"/>
              </a:ext>
            </a:extLst>
          </p:cNvPr>
          <p:cNvSpPr txBox="1"/>
          <p:nvPr/>
        </p:nvSpPr>
        <p:spPr>
          <a:xfrm>
            <a:off x="2551752" y="1243688"/>
            <a:ext cx="7088496" cy="369332"/>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pPr>
            <a:r>
              <a:rPr lang="zh-CN" altLang="en-US" sz="2400" dirty="0">
                <a:solidFill>
                  <a:srgbClr val="000000"/>
                </a:solidFill>
                <a:latin typeface="+mn-ea"/>
              </a:rPr>
              <a:t>小组成员：林昕、宋丹丹、万心茹、陈娟、樊富强</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ADBA0B99-FBF6-595F-8325-ADEBAD6CB1C5}"/>
              </a:ext>
            </a:extLst>
          </p:cNvPr>
          <p:cNvSpPr>
            <a:spLocks noGrp="1"/>
          </p:cNvSpPr>
          <p:nvPr>
            <p:ph type="sldNum" sz="quarter" idx="12"/>
          </p:nvPr>
        </p:nvSpPr>
        <p:spPr/>
        <p:txBody>
          <a:bodyPr/>
          <a:lstStyle/>
          <a:p>
            <a:fld id="{4B1C794F-41A7-4A77-B916-FA7C774CAB2C}" type="slidenum">
              <a:rPr lang="zh-CN" altLang="en-US" smtClean="0"/>
              <a:pPr/>
              <a:t>2</a:t>
            </a:fld>
            <a:endParaRPr lang="zh-CN" altLang="en-US"/>
          </a:p>
        </p:txBody>
      </p:sp>
      <p:sp>
        <p:nvSpPr>
          <p:cNvPr id="4" name="文本框 22">
            <a:extLst>
              <a:ext uri="{FF2B5EF4-FFF2-40B4-BE49-F238E27FC236}">
                <a16:creationId xmlns:a16="http://schemas.microsoft.com/office/drawing/2014/main" id="{398D18DE-8551-EF3F-C70F-3CAC4DC9D130}"/>
              </a:ext>
            </a:extLst>
          </p:cNvPr>
          <p:cNvSpPr txBox="1"/>
          <p:nvPr/>
        </p:nvSpPr>
        <p:spPr>
          <a:xfrm>
            <a:off x="887730" y="2272388"/>
            <a:ext cx="5208270" cy="159671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zh-CN" altLang="en-US" sz="2400" b="1" dirty="0">
                <a:solidFill>
                  <a:srgbClr val="629E96"/>
                </a:solidFill>
                <a:latin typeface="+mn-ea"/>
              </a:rPr>
              <a:t>代码复刻：</a:t>
            </a:r>
            <a:endParaRPr lang="en-US" altLang="zh-CN" sz="2400" b="1" dirty="0">
              <a:solidFill>
                <a:srgbClr val="629E96"/>
              </a:solidFill>
              <a:latin typeface="+mn-ea"/>
            </a:endParaRPr>
          </a:p>
          <a:p>
            <a:pPr marL="342900" indent="-342900" algn="just">
              <a:lnSpc>
                <a:spcPct val="150000"/>
              </a:lnSpc>
              <a:buFont typeface="Arial" panose="020B0604020202020204" pitchFamily="34" charset="0"/>
              <a:buChar char="•"/>
            </a:pPr>
            <a:r>
              <a:rPr lang="zh-CN" altLang="en-US" sz="2400" dirty="0">
                <a:solidFill>
                  <a:srgbClr val="000000"/>
                </a:solidFill>
                <a:latin typeface="+mn-ea"/>
              </a:rPr>
              <a:t>实验一：宋丹丹、万心茹、陈娟</a:t>
            </a:r>
            <a:endParaRPr lang="en-US" altLang="zh-CN" sz="2400" dirty="0">
              <a:solidFill>
                <a:srgbClr val="000000"/>
              </a:solidFill>
              <a:latin typeface="+mn-ea"/>
            </a:endParaRPr>
          </a:p>
          <a:p>
            <a:pPr marL="342900" indent="-342900" algn="just">
              <a:lnSpc>
                <a:spcPct val="150000"/>
              </a:lnSpc>
              <a:buFont typeface="Arial" panose="020B0604020202020204" pitchFamily="34" charset="0"/>
              <a:buChar char="•"/>
            </a:pPr>
            <a:r>
              <a:rPr lang="zh-CN" altLang="en-US" sz="2400" dirty="0">
                <a:solidFill>
                  <a:srgbClr val="000000"/>
                </a:solidFill>
                <a:latin typeface="+mn-ea"/>
              </a:rPr>
              <a:t>实验二：林昕、樊富强</a:t>
            </a:r>
          </a:p>
        </p:txBody>
      </p:sp>
      <p:sp>
        <p:nvSpPr>
          <p:cNvPr id="5" name="文本框 22">
            <a:extLst>
              <a:ext uri="{FF2B5EF4-FFF2-40B4-BE49-F238E27FC236}">
                <a16:creationId xmlns:a16="http://schemas.microsoft.com/office/drawing/2014/main" id="{53401516-B364-5768-35B4-798135873CD2}"/>
              </a:ext>
            </a:extLst>
          </p:cNvPr>
          <p:cNvSpPr txBox="1"/>
          <p:nvPr/>
        </p:nvSpPr>
        <p:spPr>
          <a:xfrm>
            <a:off x="7545145" y="2272388"/>
            <a:ext cx="4370630" cy="2150717"/>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zh-CN" altLang="en-US" sz="2400" b="1" dirty="0">
                <a:solidFill>
                  <a:srgbClr val="000000"/>
                </a:solidFill>
                <a:latin typeface="+mn-ea"/>
              </a:rPr>
              <a:t>文档撰写：</a:t>
            </a:r>
            <a:endParaRPr lang="en-US" altLang="zh-CN" sz="2400" b="1" dirty="0">
              <a:solidFill>
                <a:srgbClr val="000000"/>
              </a:solidFill>
              <a:latin typeface="+mn-ea"/>
            </a:endParaRPr>
          </a:p>
          <a:p>
            <a:pPr marL="342900" indent="-342900" algn="just">
              <a:lnSpc>
                <a:spcPct val="150000"/>
              </a:lnSpc>
              <a:buFont typeface="Arial" panose="020B0604020202020204" pitchFamily="34" charset="0"/>
              <a:buChar char="•"/>
            </a:pPr>
            <a:r>
              <a:rPr lang="zh-CN" altLang="en-US" sz="2400" dirty="0">
                <a:solidFill>
                  <a:srgbClr val="000000"/>
                </a:solidFill>
                <a:latin typeface="+mn-ea"/>
              </a:rPr>
              <a:t>引言：宋丹丹、樊富强</a:t>
            </a:r>
            <a:endParaRPr lang="en-US" altLang="zh-CN" sz="2400" dirty="0">
              <a:solidFill>
                <a:srgbClr val="000000"/>
              </a:solidFill>
              <a:latin typeface="+mn-ea"/>
            </a:endParaRPr>
          </a:p>
          <a:p>
            <a:pPr marL="342900" indent="-342900" algn="just">
              <a:lnSpc>
                <a:spcPct val="150000"/>
              </a:lnSpc>
              <a:buFont typeface="Arial" panose="020B0604020202020204" pitchFamily="34" charset="0"/>
              <a:buChar char="•"/>
            </a:pPr>
            <a:r>
              <a:rPr lang="zh-CN" altLang="en-US" sz="2400" dirty="0">
                <a:solidFill>
                  <a:srgbClr val="000000"/>
                </a:solidFill>
                <a:latin typeface="+mn-ea"/>
              </a:rPr>
              <a:t>复现思路：万心茹、陈娟</a:t>
            </a:r>
            <a:endParaRPr lang="en-US" altLang="zh-CN" sz="2400" dirty="0">
              <a:solidFill>
                <a:srgbClr val="000000"/>
              </a:solidFill>
              <a:latin typeface="+mn-ea"/>
            </a:endParaRPr>
          </a:p>
          <a:p>
            <a:pPr marL="342900" indent="-342900" algn="just">
              <a:lnSpc>
                <a:spcPct val="150000"/>
              </a:lnSpc>
              <a:buFont typeface="Arial" panose="020B0604020202020204" pitchFamily="34" charset="0"/>
              <a:buChar char="•"/>
            </a:pPr>
            <a:r>
              <a:rPr lang="zh-CN" altLang="en-US" sz="2400" dirty="0">
                <a:solidFill>
                  <a:srgbClr val="000000"/>
                </a:solidFill>
                <a:latin typeface="+mn-ea"/>
              </a:rPr>
              <a:t>讨论总结：林昕</a:t>
            </a:r>
          </a:p>
        </p:txBody>
      </p:sp>
      <p:sp>
        <p:nvSpPr>
          <p:cNvPr id="7" name="文本框 22">
            <a:extLst>
              <a:ext uri="{FF2B5EF4-FFF2-40B4-BE49-F238E27FC236}">
                <a16:creationId xmlns:a16="http://schemas.microsoft.com/office/drawing/2014/main" id="{459D63C6-FBC2-4E02-161F-F1A603178D76}"/>
              </a:ext>
            </a:extLst>
          </p:cNvPr>
          <p:cNvSpPr txBox="1"/>
          <p:nvPr/>
        </p:nvSpPr>
        <p:spPr>
          <a:xfrm>
            <a:off x="887730" y="4423105"/>
            <a:ext cx="5208270" cy="48872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US" altLang="zh-CN" sz="2400" b="1" dirty="0">
                <a:solidFill>
                  <a:srgbClr val="629E96"/>
                </a:solidFill>
                <a:latin typeface="+mn-ea"/>
              </a:rPr>
              <a:t>PPT</a:t>
            </a:r>
            <a:r>
              <a:rPr lang="zh-CN" altLang="en-US" sz="2400" b="1" dirty="0">
                <a:solidFill>
                  <a:srgbClr val="629E96"/>
                </a:solidFill>
                <a:latin typeface="+mn-ea"/>
              </a:rPr>
              <a:t>制作及汇报：</a:t>
            </a:r>
            <a:r>
              <a:rPr lang="zh-CN" altLang="en-US" sz="2400" dirty="0">
                <a:solidFill>
                  <a:srgbClr val="000000"/>
                </a:solidFill>
                <a:latin typeface="+mn-ea"/>
              </a:rPr>
              <a:t>林昕</a:t>
            </a:r>
          </a:p>
        </p:txBody>
      </p:sp>
    </p:spTree>
    <p:extLst>
      <p:ext uri="{BB962C8B-B14F-4D97-AF65-F5344CB8AC3E}">
        <p14:creationId xmlns:p14="http://schemas.microsoft.com/office/powerpoint/2010/main" val="395873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delete-or-close-interface-symbol_51388">
            <a:extLst>
              <a:ext uri="{FF2B5EF4-FFF2-40B4-BE49-F238E27FC236}">
                <a16:creationId xmlns:a16="http://schemas.microsoft.com/office/drawing/2014/main" id="{A82C92E7-9BE5-629D-83CF-C3392E7E1720}"/>
              </a:ext>
            </a:extLst>
          </p:cNvPr>
          <p:cNvSpPr/>
          <p:nvPr/>
        </p:nvSpPr>
        <p:spPr>
          <a:xfrm rot="1430918">
            <a:off x="11010991" y="2184031"/>
            <a:ext cx="896469" cy="895152"/>
          </a:xfrm>
          <a:custGeom>
            <a:avLst/>
            <a:gdLst>
              <a:gd name="T0" fmla="*/ 7495 w 7495"/>
              <a:gd name="T1" fmla="*/ 5985 h 7484"/>
              <a:gd name="T2" fmla="*/ 5993 w 7495"/>
              <a:gd name="T3" fmla="*/ 7484 h 7484"/>
              <a:gd name="T4" fmla="*/ 3744 w 7495"/>
              <a:gd name="T5" fmla="*/ 5238 h 7484"/>
              <a:gd name="T6" fmla="*/ 1495 w 7495"/>
              <a:gd name="T7" fmla="*/ 7484 h 7484"/>
              <a:gd name="T8" fmla="*/ 0 w 7495"/>
              <a:gd name="T9" fmla="*/ 5985 h 7484"/>
              <a:gd name="T10" fmla="*/ 2249 w 7495"/>
              <a:gd name="T11" fmla="*/ 3739 h 7484"/>
              <a:gd name="T12" fmla="*/ 0 w 7495"/>
              <a:gd name="T13" fmla="*/ 1493 h 7484"/>
              <a:gd name="T14" fmla="*/ 1495 w 7495"/>
              <a:gd name="T15" fmla="*/ 0 h 7484"/>
              <a:gd name="T16" fmla="*/ 3744 w 7495"/>
              <a:gd name="T17" fmla="*/ 2246 h 7484"/>
              <a:gd name="T18" fmla="*/ 5993 w 7495"/>
              <a:gd name="T19" fmla="*/ 0 h 7484"/>
              <a:gd name="T20" fmla="*/ 7495 w 7495"/>
              <a:gd name="T21" fmla="*/ 1493 h 7484"/>
              <a:gd name="T22" fmla="*/ 5246 w 7495"/>
              <a:gd name="T23" fmla="*/ 3739 h 7484"/>
              <a:gd name="T24" fmla="*/ 7495 w 7495"/>
              <a:gd name="T25" fmla="*/ 5985 h 7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95" h="7484">
                <a:moveTo>
                  <a:pt x="7495" y="5985"/>
                </a:moveTo>
                <a:lnTo>
                  <a:pt x="5993" y="7484"/>
                </a:lnTo>
                <a:lnTo>
                  <a:pt x="3744" y="5238"/>
                </a:lnTo>
                <a:lnTo>
                  <a:pt x="1495" y="7484"/>
                </a:lnTo>
                <a:lnTo>
                  <a:pt x="0" y="5985"/>
                </a:lnTo>
                <a:lnTo>
                  <a:pt x="2249" y="3739"/>
                </a:lnTo>
                <a:lnTo>
                  <a:pt x="0" y="1493"/>
                </a:lnTo>
                <a:lnTo>
                  <a:pt x="1495" y="0"/>
                </a:lnTo>
                <a:lnTo>
                  <a:pt x="3744" y="2246"/>
                </a:lnTo>
                <a:lnTo>
                  <a:pt x="5993" y="0"/>
                </a:lnTo>
                <a:lnTo>
                  <a:pt x="7495" y="1493"/>
                </a:lnTo>
                <a:lnTo>
                  <a:pt x="5246" y="3739"/>
                </a:lnTo>
                <a:lnTo>
                  <a:pt x="7495" y="598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研究简介：结果</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20</a:t>
            </a:fld>
            <a:endParaRPr lang="zh-CN" altLang="en-US"/>
          </a:p>
        </p:txBody>
      </p:sp>
      <p:sp>
        <p:nvSpPr>
          <p:cNvPr id="3" name="文本框 2">
            <a:extLst>
              <a:ext uri="{FF2B5EF4-FFF2-40B4-BE49-F238E27FC236}">
                <a16:creationId xmlns:a16="http://schemas.microsoft.com/office/drawing/2014/main" id="{2A20E7C9-B180-DAE3-3653-8DD81268313E}"/>
              </a:ext>
            </a:extLst>
          </p:cNvPr>
          <p:cNvSpPr txBox="1"/>
          <p:nvPr/>
        </p:nvSpPr>
        <p:spPr>
          <a:xfrm>
            <a:off x="887730" y="2268353"/>
            <a:ext cx="10499212" cy="533812"/>
          </a:xfrm>
          <a:prstGeom prst="rect">
            <a:avLst/>
          </a:prstGeom>
          <a:noFill/>
        </p:spPr>
        <p:txBody>
          <a:bodyPr wrap="square" rtlCol="0">
            <a:noAutofit/>
          </a:bodyPr>
          <a:lstStyle/>
          <a:p>
            <a:pPr>
              <a:lnSpc>
                <a:spcPct val="150000"/>
              </a:lnSpc>
            </a:pPr>
            <a:r>
              <a:rPr lang="zh-CN" altLang="en-US" sz="2000" dirty="0">
                <a:latin typeface="+mn-ea"/>
              </a:rPr>
              <a:t>实验</a:t>
            </a:r>
            <a:r>
              <a:rPr lang="en-US" altLang="zh-CN" sz="2000" dirty="0">
                <a:latin typeface="+mn-ea"/>
              </a:rPr>
              <a:t>1</a:t>
            </a:r>
            <a:r>
              <a:rPr lang="zh-CN" altLang="en-US" sz="2000" dirty="0">
                <a:latin typeface="+mn-ea"/>
              </a:rPr>
              <a:t>结论：群体间的敌对情绪越高，不论特权群体还是劣势群体都会表现出更高的攻击性。</a:t>
            </a:r>
            <a:endParaRPr lang="en-US" altLang="zh-CN" sz="2000" dirty="0">
              <a:latin typeface="+mn-ea"/>
            </a:endParaRPr>
          </a:p>
        </p:txBody>
      </p:sp>
    </p:spTree>
    <p:custDataLst>
      <p:tags r:id="rId1"/>
    </p:custDataLst>
    <p:extLst>
      <p:ext uri="{BB962C8B-B14F-4D97-AF65-F5344CB8AC3E}">
        <p14:creationId xmlns:p14="http://schemas.microsoft.com/office/powerpoint/2010/main" val="299893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研究简介：方法</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17422" y="6320945"/>
            <a:ext cx="2743200" cy="365125"/>
          </a:xfrm>
        </p:spPr>
        <p:txBody>
          <a:bodyPr/>
          <a:lstStyle/>
          <a:p>
            <a:fld id="{4B1C794F-41A7-4A77-B916-FA7C774CAB2C}" type="slidenum">
              <a:rPr lang="zh-CN" altLang="en-US" smtClean="0"/>
              <a:pPr/>
              <a:t>21</a:t>
            </a:fld>
            <a:endParaRPr lang="zh-CN" altLang="en-US"/>
          </a:p>
        </p:txBody>
      </p:sp>
      <p:sp>
        <p:nvSpPr>
          <p:cNvPr id="7" name="文本框 6">
            <a:extLst>
              <a:ext uri="{FF2B5EF4-FFF2-40B4-BE49-F238E27FC236}">
                <a16:creationId xmlns:a16="http://schemas.microsoft.com/office/drawing/2014/main" id="{7C601C2F-8858-4DFE-DF9A-7A8E1B9C5D09}"/>
              </a:ext>
            </a:extLst>
          </p:cNvPr>
          <p:cNvSpPr txBox="1"/>
          <p:nvPr/>
        </p:nvSpPr>
        <p:spPr>
          <a:xfrm>
            <a:off x="1830748" y="849812"/>
            <a:ext cx="10090070" cy="874214"/>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告知被试：对手和己方群体的关系（中立</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敌对）；自身配额角色（高、低、平均）；</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1800" dirty="0">
                <a:latin typeface="Times New Roman" panose="02020603050405020304" pitchFamily="18" charset="0"/>
                <a:cs typeface="Times New Roman" panose="02020603050405020304" pitchFamily="18" charset="0"/>
              </a:rPr>
              <a:t>己方和对手群体筹码池的大小（即</a:t>
            </a:r>
            <a:r>
              <a:rPr lang="en-US" altLang="zh-CN" sz="1800" dirty="0">
                <a:latin typeface="Times New Roman" panose="02020603050405020304" pitchFamily="18" charset="0"/>
                <a:cs typeface="Times New Roman" panose="02020603050405020304" pitchFamily="18" charset="0"/>
              </a:rPr>
              <a:t>0</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6</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12</a:t>
            </a:r>
            <a:r>
              <a:rPr lang="zh-CN" altLang="en-US"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18</a:t>
            </a:r>
            <a:r>
              <a:rPr lang="zh-CN" altLang="en-US" sz="1800" dirty="0">
                <a:latin typeface="Times New Roman" panose="02020603050405020304" pitchFamily="18" charset="0"/>
                <a:cs typeface="Times New Roman" panose="02020603050405020304" pitchFamily="18" charset="0"/>
              </a:rPr>
              <a:t>个筹码，分别对应</a:t>
            </a:r>
            <a:r>
              <a:rPr lang="en-US" altLang="zh-CN" sz="1800" dirty="0">
                <a:latin typeface="Times New Roman" panose="02020603050405020304" pitchFamily="18" charset="0"/>
                <a:cs typeface="Times New Roman" panose="02020603050405020304" pitchFamily="18" charset="0"/>
              </a:rPr>
              <a:t>0-3</a:t>
            </a:r>
            <a:r>
              <a:rPr lang="zh-CN" altLang="en-US" sz="1800" dirty="0">
                <a:latin typeface="Times New Roman" panose="02020603050405020304" pitchFamily="18" charset="0"/>
                <a:cs typeface="Times New Roman" panose="02020603050405020304" pitchFamily="18" charset="0"/>
              </a:rPr>
              <a:t>个群体成员贡献）</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箭头: 右 14">
            <a:extLst>
              <a:ext uri="{FF2B5EF4-FFF2-40B4-BE49-F238E27FC236}">
                <a16:creationId xmlns:a16="http://schemas.microsoft.com/office/drawing/2014/main" id="{0172C6D4-FF1C-5CAC-D2DF-9BC3707E2AAC}"/>
              </a:ext>
            </a:extLst>
          </p:cNvPr>
          <p:cNvSpPr/>
          <p:nvPr/>
        </p:nvSpPr>
        <p:spPr>
          <a:xfrm rot="5400000">
            <a:off x="5877338" y="2785729"/>
            <a:ext cx="437322"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FD9EF4D4-2223-024D-7AD6-EDE8F47C2A92}"/>
              </a:ext>
            </a:extLst>
          </p:cNvPr>
          <p:cNvSpPr txBox="1"/>
          <p:nvPr/>
        </p:nvSpPr>
        <p:spPr>
          <a:xfrm>
            <a:off x="3610778" y="2139556"/>
            <a:ext cx="548640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询问被试：是否为小组做出贡献（注：不是顺序决策）</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9E850ACA-9BD3-4B09-8E64-551783A6F14A}"/>
              </a:ext>
            </a:extLst>
          </p:cNvPr>
          <p:cNvSpPr txBox="1"/>
          <p:nvPr/>
        </p:nvSpPr>
        <p:spPr>
          <a:xfrm>
            <a:off x="3954452" y="3080233"/>
            <a:ext cx="461234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待双方小组成员全体做出决策后，进行判定</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箭头: 右 18">
            <a:extLst>
              <a:ext uri="{FF2B5EF4-FFF2-40B4-BE49-F238E27FC236}">
                <a16:creationId xmlns:a16="http://schemas.microsoft.com/office/drawing/2014/main" id="{9229D0CE-4F22-FE6A-18B6-9731E80A9256}"/>
              </a:ext>
            </a:extLst>
          </p:cNvPr>
          <p:cNvSpPr/>
          <p:nvPr/>
        </p:nvSpPr>
        <p:spPr>
          <a:xfrm rot="5400000">
            <a:off x="5877337" y="1899085"/>
            <a:ext cx="437322"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708940CB-6566-5D2A-02E6-AC5BA412D985}"/>
              </a:ext>
            </a:extLst>
          </p:cNvPr>
          <p:cNvSpPr txBox="1"/>
          <p:nvPr/>
        </p:nvSpPr>
        <p:spPr>
          <a:xfrm>
            <a:off x="7579660" y="4078771"/>
            <a:ext cx="461234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若竞赛不发生，则结束实验；</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55E0AEF-09F3-51EA-2885-C45E9CFF1A70}"/>
              </a:ext>
            </a:extLst>
          </p:cNvPr>
          <p:cNvSpPr txBox="1"/>
          <p:nvPr/>
        </p:nvSpPr>
        <p:spPr>
          <a:xfrm>
            <a:off x="1211252" y="5251115"/>
            <a:ext cx="4612340" cy="873572"/>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胜利方根据配额角色进行战利品分配；</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失败方失去所有代币。</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右大括号 37">
            <a:extLst>
              <a:ext uri="{FF2B5EF4-FFF2-40B4-BE49-F238E27FC236}">
                <a16:creationId xmlns:a16="http://schemas.microsoft.com/office/drawing/2014/main" id="{A9463B5A-3C3F-3FFA-E39B-7FEDD4DD3F99}"/>
              </a:ext>
            </a:extLst>
          </p:cNvPr>
          <p:cNvSpPr/>
          <p:nvPr/>
        </p:nvSpPr>
        <p:spPr>
          <a:xfrm rot="16200000">
            <a:off x="5899067" y="880660"/>
            <a:ext cx="437322" cy="5958900"/>
          </a:xfrm>
          <a:prstGeom prst="rightBrace">
            <a:avLst>
              <a:gd name="adj1" fmla="val 421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E5E0160D-49EA-9328-699D-863A1F11AA06}"/>
              </a:ext>
            </a:extLst>
          </p:cNvPr>
          <p:cNvSpPr txBox="1"/>
          <p:nvPr/>
        </p:nvSpPr>
        <p:spPr>
          <a:xfrm>
            <a:off x="1361075" y="4148763"/>
            <a:ext cx="4612340" cy="458715"/>
          </a:xfrm>
          <a:prstGeom prst="rect">
            <a:avLst/>
          </a:prstGeom>
          <a:noFill/>
        </p:spPr>
        <p:txBody>
          <a:bodyPr wrap="square">
            <a:spAutoFit/>
          </a:bodyPr>
          <a:lstStyle/>
          <a:p>
            <a:pPr algn="just">
              <a:lnSpc>
                <a:spcPct val="15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若竞赛发生，判定双方谁胜谁负。</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箭头: 右 41">
            <a:extLst>
              <a:ext uri="{FF2B5EF4-FFF2-40B4-BE49-F238E27FC236}">
                <a16:creationId xmlns:a16="http://schemas.microsoft.com/office/drawing/2014/main" id="{E880B8A3-D025-6533-2C69-039E97A5253B}"/>
              </a:ext>
            </a:extLst>
          </p:cNvPr>
          <p:cNvSpPr/>
          <p:nvPr/>
        </p:nvSpPr>
        <p:spPr>
          <a:xfrm rot="5400000">
            <a:off x="2919616" y="4826301"/>
            <a:ext cx="437322"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1694873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22</a:t>
            </a:fld>
            <a:endParaRPr lang="zh-CN" altLang="en-US"/>
          </a:p>
        </p:txBody>
      </p:sp>
      <p:sp>
        <p:nvSpPr>
          <p:cNvPr id="5" name="文本框 4">
            <a:extLst>
              <a:ext uri="{FF2B5EF4-FFF2-40B4-BE49-F238E27FC236}">
                <a16:creationId xmlns:a16="http://schemas.microsoft.com/office/drawing/2014/main" id="{FBB2A16C-3BC7-F7B1-F3F0-52D9981452E3}"/>
              </a:ext>
            </a:extLst>
          </p:cNvPr>
          <p:cNvSpPr txBox="1"/>
          <p:nvPr/>
        </p:nvSpPr>
        <p:spPr>
          <a:xfrm>
            <a:off x="609600" y="963824"/>
            <a:ext cx="11029306" cy="1422954"/>
          </a:xfrm>
          <a:prstGeom prst="rect">
            <a:avLst/>
          </a:prstGeom>
          <a:noFill/>
        </p:spPr>
        <p:txBody>
          <a:bodyPr wrap="square">
            <a:spAutoFit/>
          </a:bodyPr>
          <a:lstStyle/>
          <a:p>
            <a:pPr algn="just">
              <a:lnSpc>
                <a:spcPct val="150000"/>
              </a:lnSpc>
            </a:pPr>
            <a:r>
              <a:rPr lang="zh-CN" altLang="en-US" sz="2000" dirty="0"/>
              <a:t>实验二中，作者采用的是</a:t>
            </a:r>
            <a:r>
              <a:rPr lang="en-US" altLang="zh-CN" sz="2000" dirty="0"/>
              <a:t>2</a:t>
            </a:r>
            <a:r>
              <a:rPr lang="zh-CN" altLang="en-US" sz="2000" dirty="0"/>
              <a:t>（群际关系：中立、敌对）</a:t>
            </a:r>
            <a:r>
              <a:rPr lang="en-US" altLang="zh-CN" sz="2000" dirty="0"/>
              <a:t>× 3</a:t>
            </a:r>
            <a:r>
              <a:rPr lang="zh-CN" altLang="en-US" sz="2000" dirty="0"/>
              <a:t>（分配规则：平等、高、低）的组间实验设计。关注的重点是不同条件下的“升级阈值”（因变量）的情况。想要探究在不同的群际关系以及分配规则下，个体的“升级阈值”是否有差异。</a:t>
            </a:r>
            <a:endParaRPr lang="en-US" altLang="zh-CN" sz="2000" dirty="0"/>
          </a:p>
        </p:txBody>
      </p:sp>
      <p:sp>
        <p:nvSpPr>
          <p:cNvPr id="7" name="文本框 6">
            <a:extLst>
              <a:ext uri="{FF2B5EF4-FFF2-40B4-BE49-F238E27FC236}">
                <a16:creationId xmlns:a16="http://schemas.microsoft.com/office/drawing/2014/main" id="{DD133A50-0656-662D-2BE7-3A542A9F0D88}"/>
              </a:ext>
            </a:extLst>
          </p:cNvPr>
          <p:cNvSpPr txBox="1"/>
          <p:nvPr/>
        </p:nvSpPr>
        <p:spPr>
          <a:xfrm>
            <a:off x="609600" y="2788961"/>
            <a:ext cx="11029306" cy="2807948"/>
          </a:xfrm>
          <a:prstGeom prst="rect">
            <a:avLst/>
          </a:prstGeom>
          <a:noFill/>
        </p:spPr>
        <p:txBody>
          <a:bodyPr wrap="square">
            <a:spAutoFit/>
          </a:bodyPr>
          <a:lstStyle/>
          <a:p>
            <a:pPr algn="just">
              <a:lnSpc>
                <a:spcPct val="150000"/>
              </a:lnSpc>
            </a:pPr>
            <a:r>
              <a:rPr lang="zh-CN" altLang="en-US" sz="2000" dirty="0"/>
              <a:t>个体在不同对手奖池的情况下的贡献意愿进行决策编码。</a:t>
            </a:r>
            <a:endParaRPr lang="en-US" altLang="zh-CN" sz="2000" dirty="0"/>
          </a:p>
          <a:p>
            <a:pPr algn="just">
              <a:lnSpc>
                <a:spcPct val="150000"/>
              </a:lnSpc>
            </a:pPr>
            <a:r>
              <a:rPr lang="zh-CN" altLang="en-US" sz="2000" dirty="0"/>
              <a:t>当</a:t>
            </a:r>
            <a:r>
              <a:rPr lang="en-US" altLang="zh-CN" sz="2000" dirty="0"/>
              <a:t>3</a:t>
            </a:r>
            <a:r>
              <a:rPr lang="zh-CN" altLang="en-US" sz="2000" dirty="0"/>
              <a:t>名对手不做出贡献时（即</a:t>
            </a:r>
            <a:r>
              <a:rPr lang="en-US" altLang="zh-CN" sz="2000" dirty="0"/>
              <a:t>000</a:t>
            </a:r>
            <a:r>
              <a:rPr lang="zh-CN" altLang="en-US" sz="2000" dirty="0"/>
              <a:t>）被试决定不做出贡献， “升级阈值”编码为</a:t>
            </a:r>
            <a:r>
              <a:rPr lang="en-US" altLang="zh-CN" sz="2000" dirty="0"/>
              <a:t>0</a:t>
            </a:r>
            <a:r>
              <a:rPr lang="zh-CN" altLang="en-US" sz="2000" dirty="0"/>
              <a:t>；</a:t>
            </a:r>
            <a:endParaRPr lang="en-US" altLang="zh-CN" sz="2000" dirty="0"/>
          </a:p>
          <a:p>
            <a:pPr algn="just">
              <a:lnSpc>
                <a:spcPct val="150000"/>
              </a:lnSpc>
            </a:pPr>
            <a:r>
              <a:rPr lang="zh-CN" altLang="en-US" sz="2000" dirty="0"/>
              <a:t>当</a:t>
            </a:r>
            <a:r>
              <a:rPr lang="en-US" altLang="zh-CN" sz="2000" dirty="0"/>
              <a:t>3</a:t>
            </a:r>
            <a:r>
              <a:rPr lang="zh-CN" altLang="en-US" sz="2000" dirty="0"/>
              <a:t>名对手不做出贡献时（即</a:t>
            </a:r>
            <a:r>
              <a:rPr lang="en-US" altLang="zh-CN" sz="2000" dirty="0"/>
              <a:t>000</a:t>
            </a:r>
            <a:r>
              <a:rPr lang="zh-CN" altLang="en-US" sz="2000" dirty="0"/>
              <a:t>）被试决定做出贡献， “升级阈值”编码为</a:t>
            </a:r>
            <a:r>
              <a:rPr lang="en-US" altLang="zh-CN" sz="2000" dirty="0"/>
              <a:t>6</a:t>
            </a:r>
            <a:r>
              <a:rPr lang="zh-CN" altLang="en-US" sz="2000" dirty="0"/>
              <a:t>；</a:t>
            </a:r>
            <a:endParaRPr lang="en-US" altLang="zh-CN" sz="2000" dirty="0"/>
          </a:p>
          <a:p>
            <a:pPr algn="just">
              <a:lnSpc>
                <a:spcPct val="150000"/>
              </a:lnSpc>
            </a:pPr>
            <a:r>
              <a:rPr lang="zh-CN" altLang="en-US" sz="2000" dirty="0"/>
              <a:t>当</a:t>
            </a:r>
            <a:r>
              <a:rPr lang="en-US" altLang="zh-CN" sz="2000" dirty="0"/>
              <a:t>1</a:t>
            </a:r>
            <a:r>
              <a:rPr lang="zh-CN" altLang="en-US" sz="2000" dirty="0"/>
              <a:t>名对手做出贡献（即</a:t>
            </a:r>
            <a:r>
              <a:rPr lang="en-US" altLang="zh-CN" sz="2000" dirty="0"/>
              <a:t>006</a:t>
            </a:r>
            <a:r>
              <a:rPr lang="zh-CN" altLang="en-US" sz="2000" dirty="0"/>
              <a:t>）被试决定做出贡献， “升级阈值”编码为</a:t>
            </a:r>
            <a:r>
              <a:rPr lang="en-US" altLang="zh-CN" sz="2000" dirty="0"/>
              <a:t>12</a:t>
            </a:r>
            <a:r>
              <a:rPr lang="zh-CN" altLang="en-US" sz="2000" dirty="0"/>
              <a:t>；</a:t>
            </a:r>
            <a:endParaRPr lang="en-US" altLang="zh-CN" sz="2000" dirty="0"/>
          </a:p>
          <a:p>
            <a:pPr algn="just">
              <a:lnSpc>
                <a:spcPct val="150000"/>
              </a:lnSpc>
            </a:pPr>
            <a:r>
              <a:rPr lang="zh-CN" altLang="en-US" sz="2000" dirty="0"/>
              <a:t>当</a:t>
            </a:r>
            <a:r>
              <a:rPr lang="en-US" altLang="zh-CN" sz="2000" dirty="0"/>
              <a:t>2</a:t>
            </a:r>
            <a:r>
              <a:rPr lang="zh-CN" altLang="en-US" sz="2000" dirty="0"/>
              <a:t>名对手做出贡献（即</a:t>
            </a:r>
            <a:r>
              <a:rPr lang="en-US" altLang="zh-CN" sz="2000" dirty="0"/>
              <a:t>066</a:t>
            </a:r>
            <a:r>
              <a:rPr lang="zh-CN" altLang="en-US" sz="2000" dirty="0"/>
              <a:t>）被试决定做出贡献， “升级阈值”编码为</a:t>
            </a:r>
            <a:r>
              <a:rPr lang="en-US" altLang="zh-CN" sz="2000" dirty="0"/>
              <a:t>18</a:t>
            </a:r>
            <a:r>
              <a:rPr lang="zh-CN" altLang="en-US" sz="2000" dirty="0"/>
              <a:t>；</a:t>
            </a:r>
            <a:endParaRPr lang="en-US" altLang="zh-CN" sz="2000" dirty="0"/>
          </a:p>
          <a:p>
            <a:pPr algn="just">
              <a:lnSpc>
                <a:spcPct val="150000"/>
              </a:lnSpc>
            </a:pPr>
            <a:r>
              <a:rPr lang="zh-CN" altLang="en-US" sz="2000" dirty="0"/>
              <a:t>当</a:t>
            </a:r>
            <a:r>
              <a:rPr lang="en-US" altLang="zh-CN" sz="2000" dirty="0"/>
              <a:t>3</a:t>
            </a:r>
            <a:r>
              <a:rPr lang="zh-CN" altLang="en-US" sz="2000" dirty="0"/>
              <a:t>名对手做出贡献（即</a:t>
            </a:r>
            <a:r>
              <a:rPr lang="en-US" altLang="zh-CN" sz="2000" dirty="0"/>
              <a:t>666</a:t>
            </a:r>
            <a:r>
              <a:rPr lang="zh-CN" altLang="en-US" sz="2000" dirty="0"/>
              <a:t>）被试决定做出贡献， “升级阈值”编码为</a:t>
            </a:r>
            <a:r>
              <a:rPr lang="en-US" altLang="zh-CN" sz="2000" dirty="0"/>
              <a:t>24</a:t>
            </a:r>
            <a:r>
              <a:rPr lang="zh-CN" altLang="en-US" sz="2000" dirty="0"/>
              <a:t>；</a:t>
            </a:r>
            <a:endParaRPr lang="en-US" altLang="zh-CN" sz="2000" dirty="0"/>
          </a:p>
        </p:txBody>
      </p:sp>
    </p:spTree>
    <p:custDataLst>
      <p:tags r:id="rId1"/>
    </p:custDataLst>
    <p:extLst>
      <p:ext uri="{BB962C8B-B14F-4D97-AF65-F5344CB8AC3E}">
        <p14:creationId xmlns:p14="http://schemas.microsoft.com/office/powerpoint/2010/main" val="447821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23</a:t>
            </a:fld>
            <a:endParaRPr lang="zh-CN" altLang="en-US"/>
          </a:p>
        </p:txBody>
      </p:sp>
      <p:sp>
        <p:nvSpPr>
          <p:cNvPr id="5" name="文本框 4">
            <a:extLst>
              <a:ext uri="{FF2B5EF4-FFF2-40B4-BE49-F238E27FC236}">
                <a16:creationId xmlns:a16="http://schemas.microsoft.com/office/drawing/2014/main" id="{FBB2A16C-3BC7-F7B1-F3F0-52D9981452E3}"/>
              </a:ext>
            </a:extLst>
          </p:cNvPr>
          <p:cNvSpPr txBox="1"/>
          <p:nvPr/>
        </p:nvSpPr>
        <p:spPr>
          <a:xfrm>
            <a:off x="609600" y="963824"/>
            <a:ext cx="11029306" cy="499624"/>
          </a:xfrm>
          <a:prstGeom prst="rect">
            <a:avLst/>
          </a:prstGeom>
          <a:noFill/>
        </p:spPr>
        <p:txBody>
          <a:bodyPr wrap="square">
            <a:spAutoFit/>
          </a:bodyPr>
          <a:lstStyle/>
          <a:p>
            <a:pPr algn="just">
              <a:lnSpc>
                <a:spcPct val="150000"/>
              </a:lnSpc>
            </a:pPr>
            <a:r>
              <a:rPr lang="zh-CN" altLang="en-US" sz="2000" dirty="0"/>
              <a:t>预处理</a:t>
            </a:r>
            <a:endParaRPr lang="en-US" altLang="zh-CN" sz="2000" dirty="0"/>
          </a:p>
        </p:txBody>
      </p:sp>
      <p:pic>
        <p:nvPicPr>
          <p:cNvPr id="4" name="图片 3">
            <a:extLst>
              <a:ext uri="{FF2B5EF4-FFF2-40B4-BE49-F238E27FC236}">
                <a16:creationId xmlns:a16="http://schemas.microsoft.com/office/drawing/2014/main" id="{35A66E0E-17C2-0DD7-AEF2-848D97368657}"/>
              </a:ext>
            </a:extLst>
          </p:cNvPr>
          <p:cNvPicPr>
            <a:picLocks noChangeAspect="1"/>
          </p:cNvPicPr>
          <p:nvPr/>
        </p:nvPicPr>
        <p:blipFill>
          <a:blip r:embed="rId4"/>
          <a:stretch>
            <a:fillRect/>
          </a:stretch>
        </p:blipFill>
        <p:spPr>
          <a:xfrm>
            <a:off x="105335" y="1422574"/>
            <a:ext cx="11981329" cy="1908823"/>
          </a:xfrm>
          <a:prstGeom prst="rect">
            <a:avLst/>
          </a:prstGeom>
        </p:spPr>
      </p:pic>
      <p:pic>
        <p:nvPicPr>
          <p:cNvPr id="10" name="图片 9">
            <a:extLst>
              <a:ext uri="{FF2B5EF4-FFF2-40B4-BE49-F238E27FC236}">
                <a16:creationId xmlns:a16="http://schemas.microsoft.com/office/drawing/2014/main" id="{C1164956-6621-597C-0A51-4E35E5696B34}"/>
              </a:ext>
            </a:extLst>
          </p:cNvPr>
          <p:cNvPicPr>
            <a:picLocks noChangeAspect="1"/>
          </p:cNvPicPr>
          <p:nvPr/>
        </p:nvPicPr>
        <p:blipFill>
          <a:blip r:embed="rId5"/>
          <a:stretch>
            <a:fillRect/>
          </a:stretch>
        </p:blipFill>
        <p:spPr>
          <a:xfrm>
            <a:off x="105335" y="3608429"/>
            <a:ext cx="5400738" cy="2820881"/>
          </a:xfrm>
          <a:prstGeom prst="rect">
            <a:avLst/>
          </a:prstGeom>
        </p:spPr>
      </p:pic>
      <p:pic>
        <p:nvPicPr>
          <p:cNvPr id="7" name="图片 6">
            <a:extLst>
              <a:ext uri="{FF2B5EF4-FFF2-40B4-BE49-F238E27FC236}">
                <a16:creationId xmlns:a16="http://schemas.microsoft.com/office/drawing/2014/main" id="{823B039E-6D05-D595-7D10-7E13D29E0520}"/>
              </a:ext>
            </a:extLst>
          </p:cNvPr>
          <p:cNvPicPr>
            <a:picLocks noChangeAspect="1"/>
          </p:cNvPicPr>
          <p:nvPr/>
        </p:nvPicPr>
        <p:blipFill>
          <a:blip r:embed="rId6"/>
          <a:stretch>
            <a:fillRect/>
          </a:stretch>
        </p:blipFill>
        <p:spPr>
          <a:xfrm>
            <a:off x="5041914" y="4000561"/>
            <a:ext cx="8965348" cy="1702977"/>
          </a:xfrm>
          <a:prstGeom prst="rect">
            <a:avLst/>
          </a:prstGeom>
        </p:spPr>
      </p:pic>
    </p:spTree>
    <p:custDataLst>
      <p:tags r:id="rId1"/>
    </p:custDataLst>
    <p:extLst>
      <p:ext uri="{BB962C8B-B14F-4D97-AF65-F5344CB8AC3E}">
        <p14:creationId xmlns:p14="http://schemas.microsoft.com/office/powerpoint/2010/main" val="38860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24</a:t>
            </a:fld>
            <a:endParaRPr lang="zh-CN" altLang="en-US"/>
          </a:p>
        </p:txBody>
      </p:sp>
      <p:sp>
        <p:nvSpPr>
          <p:cNvPr id="5" name="文本框 4">
            <a:extLst>
              <a:ext uri="{FF2B5EF4-FFF2-40B4-BE49-F238E27FC236}">
                <a16:creationId xmlns:a16="http://schemas.microsoft.com/office/drawing/2014/main" id="{FBB2A16C-3BC7-F7B1-F3F0-52D9981452E3}"/>
              </a:ext>
            </a:extLst>
          </p:cNvPr>
          <p:cNvSpPr txBox="1"/>
          <p:nvPr/>
        </p:nvSpPr>
        <p:spPr>
          <a:xfrm>
            <a:off x="172571" y="1205871"/>
            <a:ext cx="11029306" cy="499624"/>
          </a:xfrm>
          <a:prstGeom prst="rect">
            <a:avLst/>
          </a:prstGeom>
          <a:noFill/>
        </p:spPr>
        <p:txBody>
          <a:bodyPr wrap="square">
            <a:spAutoFit/>
          </a:bodyPr>
          <a:lstStyle/>
          <a:p>
            <a:pPr algn="just">
              <a:lnSpc>
                <a:spcPct val="150000"/>
              </a:lnSpc>
            </a:pPr>
            <a:r>
              <a:rPr lang="zh-CN" altLang="en-US" sz="2000" dirty="0"/>
              <a:t>创建表格，存储变量数据</a:t>
            </a:r>
            <a:endParaRPr lang="en-US" altLang="zh-CN" sz="2000" dirty="0"/>
          </a:p>
        </p:txBody>
      </p:sp>
      <p:pic>
        <p:nvPicPr>
          <p:cNvPr id="9" name="图片 8">
            <a:extLst>
              <a:ext uri="{FF2B5EF4-FFF2-40B4-BE49-F238E27FC236}">
                <a16:creationId xmlns:a16="http://schemas.microsoft.com/office/drawing/2014/main" id="{F54A65C1-6709-05E1-2F4D-1A6794502BCD}"/>
              </a:ext>
            </a:extLst>
          </p:cNvPr>
          <p:cNvPicPr>
            <a:picLocks noChangeAspect="1"/>
          </p:cNvPicPr>
          <p:nvPr/>
        </p:nvPicPr>
        <p:blipFill>
          <a:blip r:embed="rId4"/>
          <a:stretch>
            <a:fillRect/>
          </a:stretch>
        </p:blipFill>
        <p:spPr>
          <a:xfrm>
            <a:off x="3661444" y="259241"/>
            <a:ext cx="8103835" cy="6511351"/>
          </a:xfrm>
          <a:prstGeom prst="rect">
            <a:avLst/>
          </a:prstGeom>
        </p:spPr>
      </p:pic>
    </p:spTree>
    <p:custDataLst>
      <p:tags r:id="rId1"/>
    </p:custDataLst>
    <p:extLst>
      <p:ext uri="{BB962C8B-B14F-4D97-AF65-F5344CB8AC3E}">
        <p14:creationId xmlns:p14="http://schemas.microsoft.com/office/powerpoint/2010/main" val="56557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25</a:t>
            </a:fld>
            <a:endParaRPr lang="zh-CN" altLang="en-US"/>
          </a:p>
        </p:txBody>
      </p:sp>
      <p:sp>
        <p:nvSpPr>
          <p:cNvPr id="5" name="文本框 4">
            <a:extLst>
              <a:ext uri="{FF2B5EF4-FFF2-40B4-BE49-F238E27FC236}">
                <a16:creationId xmlns:a16="http://schemas.microsoft.com/office/drawing/2014/main" id="{FBB2A16C-3BC7-F7B1-F3F0-52D9981452E3}"/>
              </a:ext>
            </a:extLst>
          </p:cNvPr>
          <p:cNvSpPr txBox="1"/>
          <p:nvPr/>
        </p:nvSpPr>
        <p:spPr>
          <a:xfrm>
            <a:off x="1248336" y="1178916"/>
            <a:ext cx="11029306" cy="499624"/>
          </a:xfrm>
          <a:prstGeom prst="rect">
            <a:avLst/>
          </a:prstGeom>
          <a:noFill/>
        </p:spPr>
        <p:txBody>
          <a:bodyPr wrap="square">
            <a:spAutoFit/>
          </a:bodyPr>
          <a:lstStyle/>
          <a:p>
            <a:pPr algn="just">
              <a:lnSpc>
                <a:spcPct val="150000"/>
              </a:lnSpc>
            </a:pPr>
            <a:r>
              <a:rPr lang="zh-CN" altLang="en-US" sz="2000" dirty="0"/>
              <a:t>完整表格</a:t>
            </a:r>
            <a:endParaRPr lang="en-US" altLang="zh-CN" sz="2000" dirty="0"/>
          </a:p>
        </p:txBody>
      </p:sp>
      <p:pic>
        <p:nvPicPr>
          <p:cNvPr id="4" name="图片 3">
            <a:extLst>
              <a:ext uri="{FF2B5EF4-FFF2-40B4-BE49-F238E27FC236}">
                <a16:creationId xmlns:a16="http://schemas.microsoft.com/office/drawing/2014/main" id="{A46B18DB-5DCF-B477-1968-2E75CBB30C92}"/>
              </a:ext>
            </a:extLst>
          </p:cNvPr>
          <p:cNvPicPr>
            <a:picLocks noChangeAspect="1"/>
          </p:cNvPicPr>
          <p:nvPr/>
        </p:nvPicPr>
        <p:blipFill>
          <a:blip r:embed="rId4"/>
          <a:stretch>
            <a:fillRect/>
          </a:stretch>
        </p:blipFill>
        <p:spPr>
          <a:xfrm>
            <a:off x="748254" y="2282014"/>
            <a:ext cx="10243006" cy="3514169"/>
          </a:xfrm>
          <a:prstGeom prst="rect">
            <a:avLst/>
          </a:prstGeom>
        </p:spPr>
      </p:pic>
    </p:spTree>
    <p:custDataLst>
      <p:tags r:id="rId1"/>
    </p:custDataLst>
    <p:extLst>
      <p:ext uri="{BB962C8B-B14F-4D97-AF65-F5344CB8AC3E}">
        <p14:creationId xmlns:p14="http://schemas.microsoft.com/office/powerpoint/2010/main" val="233892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26</a:t>
            </a:fld>
            <a:endParaRPr lang="zh-CN" altLang="en-US"/>
          </a:p>
        </p:txBody>
      </p:sp>
      <p:sp>
        <p:nvSpPr>
          <p:cNvPr id="5" name="文本框 4">
            <a:extLst>
              <a:ext uri="{FF2B5EF4-FFF2-40B4-BE49-F238E27FC236}">
                <a16:creationId xmlns:a16="http://schemas.microsoft.com/office/drawing/2014/main" id="{FBB2A16C-3BC7-F7B1-F3F0-52D9981452E3}"/>
              </a:ext>
            </a:extLst>
          </p:cNvPr>
          <p:cNvSpPr txBox="1"/>
          <p:nvPr/>
        </p:nvSpPr>
        <p:spPr>
          <a:xfrm>
            <a:off x="831477" y="1078473"/>
            <a:ext cx="11029306" cy="499624"/>
          </a:xfrm>
          <a:prstGeom prst="rect">
            <a:avLst/>
          </a:prstGeom>
          <a:noFill/>
        </p:spPr>
        <p:txBody>
          <a:bodyPr wrap="square">
            <a:spAutoFit/>
          </a:bodyPr>
          <a:lstStyle/>
          <a:p>
            <a:pPr algn="just">
              <a:lnSpc>
                <a:spcPct val="150000"/>
              </a:lnSpc>
            </a:pPr>
            <a:r>
              <a:rPr lang="zh-CN" altLang="en-US" sz="2000" dirty="0"/>
              <a:t>绘图</a:t>
            </a:r>
            <a:endParaRPr lang="en-US" altLang="zh-CN" sz="2000" dirty="0"/>
          </a:p>
        </p:txBody>
      </p:sp>
      <p:pic>
        <p:nvPicPr>
          <p:cNvPr id="10" name="图片 9">
            <a:extLst>
              <a:ext uri="{FF2B5EF4-FFF2-40B4-BE49-F238E27FC236}">
                <a16:creationId xmlns:a16="http://schemas.microsoft.com/office/drawing/2014/main" id="{D7293151-B41F-F6C6-C5F6-534BA31898A6}"/>
              </a:ext>
            </a:extLst>
          </p:cNvPr>
          <p:cNvPicPr>
            <a:picLocks noChangeAspect="1"/>
          </p:cNvPicPr>
          <p:nvPr/>
        </p:nvPicPr>
        <p:blipFill>
          <a:blip r:embed="rId4"/>
          <a:stretch>
            <a:fillRect/>
          </a:stretch>
        </p:blipFill>
        <p:spPr>
          <a:xfrm>
            <a:off x="360830" y="2631207"/>
            <a:ext cx="4217387" cy="3777420"/>
          </a:xfrm>
          <a:prstGeom prst="rect">
            <a:avLst/>
          </a:prstGeom>
        </p:spPr>
      </p:pic>
      <p:pic>
        <p:nvPicPr>
          <p:cNvPr id="12" name="图片 11">
            <a:extLst>
              <a:ext uri="{FF2B5EF4-FFF2-40B4-BE49-F238E27FC236}">
                <a16:creationId xmlns:a16="http://schemas.microsoft.com/office/drawing/2014/main" id="{7BBCA9BA-855B-5637-92D1-2FDB7245E312}"/>
              </a:ext>
            </a:extLst>
          </p:cNvPr>
          <p:cNvPicPr>
            <a:picLocks noChangeAspect="1"/>
          </p:cNvPicPr>
          <p:nvPr/>
        </p:nvPicPr>
        <p:blipFill>
          <a:blip r:embed="rId5"/>
          <a:stretch>
            <a:fillRect/>
          </a:stretch>
        </p:blipFill>
        <p:spPr>
          <a:xfrm>
            <a:off x="4628616" y="106918"/>
            <a:ext cx="7666168" cy="3241400"/>
          </a:xfrm>
          <a:prstGeom prst="rect">
            <a:avLst/>
          </a:prstGeom>
        </p:spPr>
      </p:pic>
    </p:spTree>
    <p:custDataLst>
      <p:tags r:id="rId1"/>
    </p:custDataLst>
    <p:extLst>
      <p:ext uri="{BB962C8B-B14F-4D97-AF65-F5344CB8AC3E}">
        <p14:creationId xmlns:p14="http://schemas.microsoft.com/office/powerpoint/2010/main" val="286734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研究简介：结果</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27</a:t>
            </a:fld>
            <a:endParaRPr lang="zh-CN" altLang="en-US"/>
          </a:p>
        </p:txBody>
      </p:sp>
      <p:pic>
        <p:nvPicPr>
          <p:cNvPr id="4" name="图片 3">
            <a:extLst>
              <a:ext uri="{FF2B5EF4-FFF2-40B4-BE49-F238E27FC236}">
                <a16:creationId xmlns:a16="http://schemas.microsoft.com/office/drawing/2014/main" id="{03452384-6929-9C8E-48F3-F46E8245C5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90309" y="1222608"/>
            <a:ext cx="4965351" cy="4976649"/>
          </a:xfrm>
          <a:prstGeom prst="rect">
            <a:avLst/>
          </a:prstGeom>
        </p:spPr>
      </p:pic>
      <p:sp>
        <p:nvSpPr>
          <p:cNvPr id="3" name="文本框 2">
            <a:extLst>
              <a:ext uri="{FF2B5EF4-FFF2-40B4-BE49-F238E27FC236}">
                <a16:creationId xmlns:a16="http://schemas.microsoft.com/office/drawing/2014/main" id="{E83E2DE6-6D97-0241-E9EB-22A88FCE6E63}"/>
              </a:ext>
            </a:extLst>
          </p:cNvPr>
          <p:cNvSpPr txBox="1"/>
          <p:nvPr/>
        </p:nvSpPr>
        <p:spPr>
          <a:xfrm>
            <a:off x="140224" y="2965077"/>
            <a:ext cx="400110" cy="1210236"/>
          </a:xfrm>
          <a:prstGeom prst="rect">
            <a:avLst/>
          </a:prstGeom>
          <a:noFill/>
        </p:spPr>
        <p:txBody>
          <a:bodyPr vert="eaVert" wrap="square" rtlCol="0">
            <a:spAutoFit/>
          </a:bodyPr>
          <a:lstStyle/>
          <a:p>
            <a:r>
              <a:rPr lang="zh-CN" altLang="en-US" sz="1400" dirty="0"/>
              <a:t>平均升级阈值</a:t>
            </a:r>
          </a:p>
        </p:txBody>
      </p:sp>
      <p:pic>
        <p:nvPicPr>
          <p:cNvPr id="7" name="图片 6">
            <a:extLst>
              <a:ext uri="{FF2B5EF4-FFF2-40B4-BE49-F238E27FC236}">
                <a16:creationId xmlns:a16="http://schemas.microsoft.com/office/drawing/2014/main" id="{1CC93E8E-EF17-4794-AF52-81BC7C274832}"/>
              </a:ext>
            </a:extLst>
          </p:cNvPr>
          <p:cNvPicPr>
            <a:picLocks noChangeAspect="1"/>
          </p:cNvPicPr>
          <p:nvPr/>
        </p:nvPicPr>
        <p:blipFill>
          <a:blip r:embed="rId5"/>
          <a:stretch>
            <a:fillRect/>
          </a:stretch>
        </p:blipFill>
        <p:spPr>
          <a:xfrm>
            <a:off x="5971804" y="1534432"/>
            <a:ext cx="5534986" cy="4352999"/>
          </a:xfrm>
          <a:prstGeom prst="rect">
            <a:avLst/>
          </a:prstGeom>
        </p:spPr>
      </p:pic>
    </p:spTree>
    <p:custDataLst>
      <p:tags r:id="rId1"/>
    </p:custDataLst>
    <p:extLst>
      <p:ext uri="{BB962C8B-B14F-4D97-AF65-F5344CB8AC3E}">
        <p14:creationId xmlns:p14="http://schemas.microsoft.com/office/powerpoint/2010/main" val="3285783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研究简介：结果</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28</a:t>
            </a:fld>
            <a:endParaRPr lang="zh-CN" altLang="en-US"/>
          </a:p>
        </p:txBody>
      </p:sp>
      <p:grpSp>
        <p:nvGrpSpPr>
          <p:cNvPr id="5" name="组合 4">
            <a:extLst>
              <a:ext uri="{FF2B5EF4-FFF2-40B4-BE49-F238E27FC236}">
                <a16:creationId xmlns:a16="http://schemas.microsoft.com/office/drawing/2014/main" id="{66E5C482-109A-E0A1-7D86-2E618BBF8A97}"/>
              </a:ext>
            </a:extLst>
          </p:cNvPr>
          <p:cNvGrpSpPr/>
          <p:nvPr/>
        </p:nvGrpSpPr>
        <p:grpSpPr>
          <a:xfrm>
            <a:off x="835174" y="2859314"/>
            <a:ext cx="10804376" cy="1254851"/>
            <a:chOff x="1024862" y="5311152"/>
            <a:chExt cx="10804376" cy="1254851"/>
          </a:xfrm>
        </p:grpSpPr>
        <p:sp>
          <p:nvSpPr>
            <p:cNvPr id="7" name="iconfont-10517-5127232">
              <a:extLst>
                <a:ext uri="{FF2B5EF4-FFF2-40B4-BE49-F238E27FC236}">
                  <a16:creationId xmlns:a16="http://schemas.microsoft.com/office/drawing/2014/main" id="{B5DF5888-BA55-59CC-9F1A-25606F04EB9A}"/>
                </a:ext>
              </a:extLst>
            </p:cNvPr>
            <p:cNvSpPr/>
            <p:nvPr/>
          </p:nvSpPr>
          <p:spPr>
            <a:xfrm>
              <a:off x="10339116" y="5493983"/>
              <a:ext cx="1490122" cy="1072020"/>
            </a:xfrm>
            <a:custGeom>
              <a:avLst/>
              <a:gdLst>
                <a:gd name="T0" fmla="*/ 3421 w 8754"/>
                <a:gd name="T1" fmla="*/ 6088 h 6297"/>
                <a:gd name="T2" fmla="*/ 8754 w 8754"/>
                <a:gd name="T3" fmla="*/ 754 h 6297"/>
                <a:gd name="T4" fmla="*/ 8000 w 8754"/>
                <a:gd name="T5" fmla="*/ 0 h 6297"/>
                <a:gd name="T6" fmla="*/ 3044 w 8754"/>
                <a:gd name="T7" fmla="*/ 4957 h 6297"/>
                <a:gd name="T8" fmla="*/ 754 w 8754"/>
                <a:gd name="T9" fmla="*/ 2667 h 6297"/>
                <a:gd name="T10" fmla="*/ 0 w 8754"/>
                <a:gd name="T11" fmla="*/ 3421 h 6297"/>
                <a:gd name="T12" fmla="*/ 2667 w 8754"/>
                <a:gd name="T13" fmla="*/ 6088 h 6297"/>
                <a:gd name="T14" fmla="*/ 3421 w 8754"/>
                <a:gd name="T15" fmla="*/ 6088 h 6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54" h="6297">
                  <a:moveTo>
                    <a:pt x="3421" y="6088"/>
                  </a:moveTo>
                  <a:lnTo>
                    <a:pt x="8754" y="754"/>
                  </a:lnTo>
                  <a:lnTo>
                    <a:pt x="8000" y="0"/>
                  </a:lnTo>
                  <a:lnTo>
                    <a:pt x="3044" y="4957"/>
                  </a:lnTo>
                  <a:lnTo>
                    <a:pt x="754" y="2667"/>
                  </a:lnTo>
                  <a:lnTo>
                    <a:pt x="0" y="3421"/>
                  </a:lnTo>
                  <a:lnTo>
                    <a:pt x="2667" y="6088"/>
                  </a:lnTo>
                  <a:cubicBezTo>
                    <a:pt x="2875" y="6297"/>
                    <a:pt x="3213" y="6297"/>
                    <a:pt x="3421" y="6088"/>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31506927-A255-3A3D-D33C-CD2D3B33012F}"/>
                </a:ext>
              </a:extLst>
            </p:cNvPr>
            <p:cNvSpPr txBox="1"/>
            <p:nvPr/>
          </p:nvSpPr>
          <p:spPr>
            <a:xfrm>
              <a:off x="1024862" y="5311152"/>
              <a:ext cx="10499212" cy="499624"/>
            </a:xfrm>
            <a:prstGeom prst="rect">
              <a:avLst/>
            </a:prstGeom>
            <a:noFill/>
          </p:spPr>
          <p:txBody>
            <a:bodyPr wrap="square">
              <a:spAutoFit/>
            </a:bodyPr>
            <a:lstStyle/>
            <a:p>
              <a:pPr>
                <a:lnSpc>
                  <a:spcPct val="150000"/>
                </a:lnSpc>
              </a:pPr>
              <a:r>
                <a:rPr lang="zh-CN" altLang="en-US" sz="2000" dirty="0">
                  <a:latin typeface="+mn-ea"/>
                </a:rPr>
                <a:t>实验</a:t>
              </a:r>
              <a:r>
                <a:rPr lang="en-US" altLang="zh-CN" sz="2000" dirty="0">
                  <a:latin typeface="+mn-ea"/>
                </a:rPr>
                <a:t>2</a:t>
              </a:r>
              <a:r>
                <a:rPr lang="zh-CN" altLang="en-US" sz="2000" dirty="0">
                  <a:latin typeface="+mn-ea"/>
                </a:rPr>
                <a:t>结论：</a:t>
              </a:r>
              <a:r>
                <a:rPr lang="zh-CN" altLang="en-US" sz="2000" dirty="0">
                  <a:latin typeface="-apple-system"/>
                </a:rPr>
                <a:t>分配规则在群体间存在敌对情绪的情况下会不同程度地影响个体参与冲突的行为。</a:t>
              </a:r>
              <a:endParaRPr lang="en-US" altLang="zh-CN" sz="2000" dirty="0">
                <a:latin typeface="+mn-ea"/>
              </a:endParaRPr>
            </a:p>
          </p:txBody>
        </p:sp>
      </p:grpSp>
    </p:spTree>
    <p:custDataLst>
      <p:tags r:id="rId1"/>
    </p:custDataLst>
    <p:extLst>
      <p:ext uri="{BB962C8B-B14F-4D97-AF65-F5344CB8AC3E}">
        <p14:creationId xmlns:p14="http://schemas.microsoft.com/office/powerpoint/2010/main" val="423958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总结与讨论</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29</a:t>
            </a:fld>
            <a:endParaRPr lang="zh-CN" altLang="en-US"/>
          </a:p>
        </p:txBody>
      </p:sp>
      <p:grpSp>
        <p:nvGrpSpPr>
          <p:cNvPr id="3" name="组合 2">
            <a:extLst>
              <a:ext uri="{FF2B5EF4-FFF2-40B4-BE49-F238E27FC236}">
                <a16:creationId xmlns:a16="http://schemas.microsoft.com/office/drawing/2014/main" id="{77CC8469-817D-8E79-E449-6A10B7C84B00}"/>
              </a:ext>
            </a:extLst>
          </p:cNvPr>
          <p:cNvGrpSpPr/>
          <p:nvPr/>
        </p:nvGrpSpPr>
        <p:grpSpPr>
          <a:xfrm>
            <a:off x="6096000" y="1008364"/>
            <a:ext cx="5287945" cy="1250360"/>
            <a:chOff x="5448300" y="5067300"/>
            <a:chExt cx="10072164" cy="1250360"/>
          </a:xfrm>
        </p:grpSpPr>
        <p:sp>
          <p:nvSpPr>
            <p:cNvPr id="4" name="文本框 22">
              <a:extLst>
                <a:ext uri="{FF2B5EF4-FFF2-40B4-BE49-F238E27FC236}">
                  <a16:creationId xmlns:a16="http://schemas.microsoft.com/office/drawing/2014/main" id="{16849671-A96C-E3DC-C818-4112E4DD419E}"/>
                </a:ext>
              </a:extLst>
            </p:cNvPr>
            <p:cNvSpPr txBox="1"/>
            <p:nvPr/>
          </p:nvSpPr>
          <p:spPr>
            <a:xfrm>
              <a:off x="5676900" y="5280777"/>
              <a:ext cx="3257550" cy="27699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b="1" dirty="0">
                  <a:latin typeface="+mj-ea"/>
                  <a:ea typeface="+mj-ea"/>
                </a:rPr>
                <a:t>可复制性？</a:t>
              </a:r>
            </a:p>
          </p:txBody>
        </p:sp>
        <p:sp>
          <p:nvSpPr>
            <p:cNvPr id="5" name="文本框 23">
              <a:extLst>
                <a:ext uri="{FF2B5EF4-FFF2-40B4-BE49-F238E27FC236}">
                  <a16:creationId xmlns:a16="http://schemas.microsoft.com/office/drawing/2014/main" id="{BBE88664-12F1-CE50-3042-688E94E162F5}"/>
                </a:ext>
              </a:extLst>
            </p:cNvPr>
            <p:cNvSpPr txBox="1"/>
            <p:nvPr/>
          </p:nvSpPr>
          <p:spPr>
            <a:xfrm>
              <a:off x="6096001" y="5632536"/>
              <a:ext cx="9424463" cy="68512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pPr>
              <a:r>
                <a:rPr lang="zh-CN" altLang="en-US" b="0" i="0" dirty="0">
                  <a:effectLst/>
                  <a:latin typeface="-apple-system"/>
                </a:rPr>
                <a:t>实验被试的选择是有着天然的敌对关系，复制时需要操纵被试的对外群体的敌意。</a:t>
              </a:r>
              <a:endParaRPr lang="zh-CN" altLang="en-US" dirty="0">
                <a:solidFill>
                  <a:schemeClr val="tx1">
                    <a:lumMod val="75000"/>
                    <a:lumOff val="25000"/>
                  </a:schemeClr>
                </a:solidFill>
                <a:latin typeface="+mn-ea"/>
              </a:endParaRPr>
            </a:p>
          </p:txBody>
        </p:sp>
        <p:sp>
          <p:nvSpPr>
            <p:cNvPr id="7" name="任意多边形: 形状 6">
              <a:extLst>
                <a:ext uri="{FF2B5EF4-FFF2-40B4-BE49-F238E27FC236}">
                  <a16:creationId xmlns:a16="http://schemas.microsoft.com/office/drawing/2014/main" id="{B823C028-BA83-479B-868E-62C1A1CF1646}"/>
                </a:ext>
              </a:extLst>
            </p:cNvPr>
            <p:cNvSpPr/>
            <p:nvPr/>
          </p:nvSpPr>
          <p:spPr>
            <a:xfrm>
              <a:off x="5448300" y="5067300"/>
              <a:ext cx="421760" cy="1085840"/>
            </a:xfrm>
            <a:custGeom>
              <a:avLst/>
              <a:gdLst>
                <a:gd name="connsiteX0" fmla="*/ 0 w 640260"/>
                <a:gd name="connsiteY0" fmla="*/ 0 h 1085840"/>
                <a:gd name="connsiteX1" fmla="*/ 421760 w 640260"/>
                <a:gd name="connsiteY1" fmla="*/ 0 h 1085840"/>
                <a:gd name="connsiteX2" fmla="*/ 421760 w 640260"/>
                <a:gd name="connsiteY2" fmla="*/ 121920 h 1085840"/>
                <a:gd name="connsiteX3" fmla="*/ 640260 w 640260"/>
                <a:gd name="connsiteY3" fmla="*/ 121920 h 1085840"/>
                <a:gd name="connsiteX4" fmla="*/ 640260 w 640260"/>
                <a:gd name="connsiteY4" fmla="*/ 714937 h 1085840"/>
                <a:gd name="connsiteX5" fmla="*/ 421760 w 640260"/>
                <a:gd name="connsiteY5" fmla="*/ 714937 h 1085840"/>
                <a:gd name="connsiteX6" fmla="*/ 421760 w 640260"/>
                <a:gd name="connsiteY6" fmla="*/ 1085840 h 1085840"/>
                <a:gd name="connsiteX7" fmla="*/ 0 w 640260"/>
                <a:gd name="connsiteY7" fmla="*/ 1085840 h 1085840"/>
                <a:gd name="connsiteX0-1" fmla="*/ 640260 w 731700"/>
                <a:gd name="connsiteY0-2" fmla="*/ 121920 h 1085840"/>
                <a:gd name="connsiteX1-3" fmla="*/ 640260 w 731700"/>
                <a:gd name="connsiteY1-4" fmla="*/ 714937 h 1085840"/>
                <a:gd name="connsiteX2-5" fmla="*/ 421760 w 731700"/>
                <a:gd name="connsiteY2-6" fmla="*/ 714937 h 1085840"/>
                <a:gd name="connsiteX3-7" fmla="*/ 421760 w 731700"/>
                <a:gd name="connsiteY3-8" fmla="*/ 1085840 h 1085840"/>
                <a:gd name="connsiteX4-9" fmla="*/ 0 w 731700"/>
                <a:gd name="connsiteY4-10" fmla="*/ 1085840 h 1085840"/>
                <a:gd name="connsiteX5-11" fmla="*/ 0 w 731700"/>
                <a:gd name="connsiteY5-12" fmla="*/ 0 h 1085840"/>
                <a:gd name="connsiteX6-13" fmla="*/ 421760 w 731700"/>
                <a:gd name="connsiteY6-14" fmla="*/ 0 h 1085840"/>
                <a:gd name="connsiteX7-15" fmla="*/ 421760 w 731700"/>
                <a:gd name="connsiteY7-16" fmla="*/ 121920 h 1085840"/>
                <a:gd name="connsiteX8" fmla="*/ 731700 w 731700"/>
                <a:gd name="connsiteY8" fmla="*/ 213360 h 1085840"/>
                <a:gd name="connsiteX0-17" fmla="*/ 640260 w 640260"/>
                <a:gd name="connsiteY0-18" fmla="*/ 121920 h 1085840"/>
                <a:gd name="connsiteX1-19" fmla="*/ 640260 w 640260"/>
                <a:gd name="connsiteY1-20" fmla="*/ 714937 h 1085840"/>
                <a:gd name="connsiteX2-21" fmla="*/ 421760 w 640260"/>
                <a:gd name="connsiteY2-22" fmla="*/ 714937 h 1085840"/>
                <a:gd name="connsiteX3-23" fmla="*/ 421760 w 640260"/>
                <a:gd name="connsiteY3-24" fmla="*/ 1085840 h 1085840"/>
                <a:gd name="connsiteX4-25" fmla="*/ 0 w 640260"/>
                <a:gd name="connsiteY4-26" fmla="*/ 1085840 h 1085840"/>
                <a:gd name="connsiteX5-27" fmla="*/ 0 w 640260"/>
                <a:gd name="connsiteY5-28" fmla="*/ 0 h 1085840"/>
                <a:gd name="connsiteX6-29" fmla="*/ 421760 w 640260"/>
                <a:gd name="connsiteY6-30" fmla="*/ 0 h 1085840"/>
                <a:gd name="connsiteX7-31" fmla="*/ 421760 w 640260"/>
                <a:gd name="connsiteY7-32" fmla="*/ 121920 h 1085840"/>
                <a:gd name="connsiteX0-33" fmla="*/ 640260 w 640260"/>
                <a:gd name="connsiteY0-34" fmla="*/ 714937 h 1085840"/>
                <a:gd name="connsiteX1-35" fmla="*/ 421760 w 640260"/>
                <a:gd name="connsiteY1-36" fmla="*/ 714937 h 1085840"/>
                <a:gd name="connsiteX2-37" fmla="*/ 421760 w 640260"/>
                <a:gd name="connsiteY2-38" fmla="*/ 1085840 h 1085840"/>
                <a:gd name="connsiteX3-39" fmla="*/ 0 w 640260"/>
                <a:gd name="connsiteY3-40" fmla="*/ 1085840 h 1085840"/>
                <a:gd name="connsiteX4-41" fmla="*/ 0 w 640260"/>
                <a:gd name="connsiteY4-42" fmla="*/ 0 h 1085840"/>
                <a:gd name="connsiteX5-43" fmla="*/ 421760 w 640260"/>
                <a:gd name="connsiteY5-44" fmla="*/ 0 h 1085840"/>
                <a:gd name="connsiteX6-45" fmla="*/ 421760 w 640260"/>
                <a:gd name="connsiteY6-46" fmla="*/ 121920 h 1085840"/>
                <a:gd name="connsiteX0-47" fmla="*/ 421760 w 421760"/>
                <a:gd name="connsiteY0-48" fmla="*/ 714937 h 1085840"/>
                <a:gd name="connsiteX1-49" fmla="*/ 421760 w 421760"/>
                <a:gd name="connsiteY1-50" fmla="*/ 1085840 h 1085840"/>
                <a:gd name="connsiteX2-51" fmla="*/ 0 w 421760"/>
                <a:gd name="connsiteY2-52" fmla="*/ 1085840 h 1085840"/>
                <a:gd name="connsiteX3-53" fmla="*/ 0 w 421760"/>
                <a:gd name="connsiteY3-54" fmla="*/ 0 h 1085840"/>
                <a:gd name="connsiteX4-55" fmla="*/ 421760 w 421760"/>
                <a:gd name="connsiteY4-56" fmla="*/ 0 h 1085840"/>
                <a:gd name="connsiteX5-57" fmla="*/ 421760 w 421760"/>
                <a:gd name="connsiteY5-58" fmla="*/ 121920 h 1085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1760" h="1085840">
                  <a:moveTo>
                    <a:pt x="421760" y="714937"/>
                  </a:moveTo>
                  <a:lnTo>
                    <a:pt x="421760" y="1085840"/>
                  </a:lnTo>
                  <a:lnTo>
                    <a:pt x="0" y="1085840"/>
                  </a:lnTo>
                  <a:lnTo>
                    <a:pt x="0" y="0"/>
                  </a:lnTo>
                  <a:lnTo>
                    <a:pt x="421760" y="0"/>
                  </a:lnTo>
                  <a:lnTo>
                    <a:pt x="421760" y="12192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 name="组合 9">
            <a:extLst>
              <a:ext uri="{FF2B5EF4-FFF2-40B4-BE49-F238E27FC236}">
                <a16:creationId xmlns:a16="http://schemas.microsoft.com/office/drawing/2014/main" id="{F0C81BE1-DD77-3FD7-ADA9-C5C9E936D41B}"/>
              </a:ext>
            </a:extLst>
          </p:cNvPr>
          <p:cNvGrpSpPr/>
          <p:nvPr/>
        </p:nvGrpSpPr>
        <p:grpSpPr>
          <a:xfrm>
            <a:off x="609600" y="2626743"/>
            <a:ext cx="5287945" cy="1347310"/>
            <a:chOff x="5448300" y="5067300"/>
            <a:chExt cx="10575888" cy="1347310"/>
          </a:xfrm>
        </p:grpSpPr>
        <p:sp>
          <p:nvSpPr>
            <p:cNvPr id="11" name="文本框 22">
              <a:extLst>
                <a:ext uri="{FF2B5EF4-FFF2-40B4-BE49-F238E27FC236}">
                  <a16:creationId xmlns:a16="http://schemas.microsoft.com/office/drawing/2014/main" id="{ECA051D5-5F76-BB85-35C0-86E28559E05A}"/>
                </a:ext>
              </a:extLst>
            </p:cNvPr>
            <p:cNvSpPr txBox="1"/>
            <p:nvPr/>
          </p:nvSpPr>
          <p:spPr>
            <a:xfrm>
              <a:off x="5676900" y="5280777"/>
              <a:ext cx="3257550" cy="27699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b="1" dirty="0">
                  <a:latin typeface="+mj-ea"/>
                  <a:ea typeface="+mj-ea"/>
                </a:rPr>
                <a:t>研究工具</a:t>
              </a:r>
            </a:p>
          </p:txBody>
        </p:sp>
        <p:sp>
          <p:nvSpPr>
            <p:cNvPr id="12" name="文本框 23">
              <a:extLst>
                <a:ext uri="{FF2B5EF4-FFF2-40B4-BE49-F238E27FC236}">
                  <a16:creationId xmlns:a16="http://schemas.microsoft.com/office/drawing/2014/main" id="{240D5601-7E69-C24F-1267-ED6223337E0B}"/>
                </a:ext>
              </a:extLst>
            </p:cNvPr>
            <p:cNvSpPr txBox="1"/>
            <p:nvPr/>
          </p:nvSpPr>
          <p:spPr>
            <a:xfrm>
              <a:off x="6096000" y="5632536"/>
              <a:ext cx="9928188" cy="78207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b="0" i="0" dirty="0">
                  <a:effectLst/>
                  <a:latin typeface="-apple-system"/>
                </a:rPr>
                <a:t>实验中使用了经济激励作为研究工具，因此可能存在一些参与者对奖励的过度关注或其他非经济因素的影响。</a:t>
              </a:r>
              <a:endParaRPr lang="zh-CN" altLang="en-US" dirty="0">
                <a:solidFill>
                  <a:schemeClr val="tx1">
                    <a:lumMod val="75000"/>
                    <a:lumOff val="25000"/>
                  </a:schemeClr>
                </a:solidFill>
                <a:latin typeface="+mn-ea"/>
              </a:endParaRPr>
            </a:p>
          </p:txBody>
        </p:sp>
        <p:sp>
          <p:nvSpPr>
            <p:cNvPr id="13" name="任意多边形: 形状 12">
              <a:extLst>
                <a:ext uri="{FF2B5EF4-FFF2-40B4-BE49-F238E27FC236}">
                  <a16:creationId xmlns:a16="http://schemas.microsoft.com/office/drawing/2014/main" id="{31D47D4A-7043-68F3-0B7E-F3E868B64996}"/>
                </a:ext>
              </a:extLst>
            </p:cNvPr>
            <p:cNvSpPr/>
            <p:nvPr/>
          </p:nvSpPr>
          <p:spPr>
            <a:xfrm>
              <a:off x="5448300" y="5067300"/>
              <a:ext cx="421760" cy="1085840"/>
            </a:xfrm>
            <a:custGeom>
              <a:avLst/>
              <a:gdLst>
                <a:gd name="connsiteX0" fmla="*/ 0 w 640260"/>
                <a:gd name="connsiteY0" fmla="*/ 0 h 1085840"/>
                <a:gd name="connsiteX1" fmla="*/ 421760 w 640260"/>
                <a:gd name="connsiteY1" fmla="*/ 0 h 1085840"/>
                <a:gd name="connsiteX2" fmla="*/ 421760 w 640260"/>
                <a:gd name="connsiteY2" fmla="*/ 121920 h 1085840"/>
                <a:gd name="connsiteX3" fmla="*/ 640260 w 640260"/>
                <a:gd name="connsiteY3" fmla="*/ 121920 h 1085840"/>
                <a:gd name="connsiteX4" fmla="*/ 640260 w 640260"/>
                <a:gd name="connsiteY4" fmla="*/ 714937 h 1085840"/>
                <a:gd name="connsiteX5" fmla="*/ 421760 w 640260"/>
                <a:gd name="connsiteY5" fmla="*/ 714937 h 1085840"/>
                <a:gd name="connsiteX6" fmla="*/ 421760 w 640260"/>
                <a:gd name="connsiteY6" fmla="*/ 1085840 h 1085840"/>
                <a:gd name="connsiteX7" fmla="*/ 0 w 640260"/>
                <a:gd name="connsiteY7" fmla="*/ 1085840 h 1085840"/>
                <a:gd name="connsiteX0-1" fmla="*/ 640260 w 731700"/>
                <a:gd name="connsiteY0-2" fmla="*/ 121920 h 1085840"/>
                <a:gd name="connsiteX1-3" fmla="*/ 640260 w 731700"/>
                <a:gd name="connsiteY1-4" fmla="*/ 714937 h 1085840"/>
                <a:gd name="connsiteX2-5" fmla="*/ 421760 w 731700"/>
                <a:gd name="connsiteY2-6" fmla="*/ 714937 h 1085840"/>
                <a:gd name="connsiteX3-7" fmla="*/ 421760 w 731700"/>
                <a:gd name="connsiteY3-8" fmla="*/ 1085840 h 1085840"/>
                <a:gd name="connsiteX4-9" fmla="*/ 0 w 731700"/>
                <a:gd name="connsiteY4-10" fmla="*/ 1085840 h 1085840"/>
                <a:gd name="connsiteX5-11" fmla="*/ 0 w 731700"/>
                <a:gd name="connsiteY5-12" fmla="*/ 0 h 1085840"/>
                <a:gd name="connsiteX6-13" fmla="*/ 421760 w 731700"/>
                <a:gd name="connsiteY6-14" fmla="*/ 0 h 1085840"/>
                <a:gd name="connsiteX7-15" fmla="*/ 421760 w 731700"/>
                <a:gd name="connsiteY7-16" fmla="*/ 121920 h 1085840"/>
                <a:gd name="connsiteX8" fmla="*/ 731700 w 731700"/>
                <a:gd name="connsiteY8" fmla="*/ 213360 h 1085840"/>
                <a:gd name="connsiteX0-17" fmla="*/ 640260 w 640260"/>
                <a:gd name="connsiteY0-18" fmla="*/ 121920 h 1085840"/>
                <a:gd name="connsiteX1-19" fmla="*/ 640260 w 640260"/>
                <a:gd name="connsiteY1-20" fmla="*/ 714937 h 1085840"/>
                <a:gd name="connsiteX2-21" fmla="*/ 421760 w 640260"/>
                <a:gd name="connsiteY2-22" fmla="*/ 714937 h 1085840"/>
                <a:gd name="connsiteX3-23" fmla="*/ 421760 w 640260"/>
                <a:gd name="connsiteY3-24" fmla="*/ 1085840 h 1085840"/>
                <a:gd name="connsiteX4-25" fmla="*/ 0 w 640260"/>
                <a:gd name="connsiteY4-26" fmla="*/ 1085840 h 1085840"/>
                <a:gd name="connsiteX5-27" fmla="*/ 0 w 640260"/>
                <a:gd name="connsiteY5-28" fmla="*/ 0 h 1085840"/>
                <a:gd name="connsiteX6-29" fmla="*/ 421760 w 640260"/>
                <a:gd name="connsiteY6-30" fmla="*/ 0 h 1085840"/>
                <a:gd name="connsiteX7-31" fmla="*/ 421760 w 640260"/>
                <a:gd name="connsiteY7-32" fmla="*/ 121920 h 1085840"/>
                <a:gd name="connsiteX0-33" fmla="*/ 640260 w 640260"/>
                <a:gd name="connsiteY0-34" fmla="*/ 714937 h 1085840"/>
                <a:gd name="connsiteX1-35" fmla="*/ 421760 w 640260"/>
                <a:gd name="connsiteY1-36" fmla="*/ 714937 h 1085840"/>
                <a:gd name="connsiteX2-37" fmla="*/ 421760 w 640260"/>
                <a:gd name="connsiteY2-38" fmla="*/ 1085840 h 1085840"/>
                <a:gd name="connsiteX3-39" fmla="*/ 0 w 640260"/>
                <a:gd name="connsiteY3-40" fmla="*/ 1085840 h 1085840"/>
                <a:gd name="connsiteX4-41" fmla="*/ 0 w 640260"/>
                <a:gd name="connsiteY4-42" fmla="*/ 0 h 1085840"/>
                <a:gd name="connsiteX5-43" fmla="*/ 421760 w 640260"/>
                <a:gd name="connsiteY5-44" fmla="*/ 0 h 1085840"/>
                <a:gd name="connsiteX6-45" fmla="*/ 421760 w 640260"/>
                <a:gd name="connsiteY6-46" fmla="*/ 121920 h 1085840"/>
                <a:gd name="connsiteX0-47" fmla="*/ 421760 w 421760"/>
                <a:gd name="connsiteY0-48" fmla="*/ 714937 h 1085840"/>
                <a:gd name="connsiteX1-49" fmla="*/ 421760 w 421760"/>
                <a:gd name="connsiteY1-50" fmla="*/ 1085840 h 1085840"/>
                <a:gd name="connsiteX2-51" fmla="*/ 0 w 421760"/>
                <a:gd name="connsiteY2-52" fmla="*/ 1085840 h 1085840"/>
                <a:gd name="connsiteX3-53" fmla="*/ 0 w 421760"/>
                <a:gd name="connsiteY3-54" fmla="*/ 0 h 1085840"/>
                <a:gd name="connsiteX4-55" fmla="*/ 421760 w 421760"/>
                <a:gd name="connsiteY4-56" fmla="*/ 0 h 1085840"/>
                <a:gd name="connsiteX5-57" fmla="*/ 421760 w 421760"/>
                <a:gd name="connsiteY5-58" fmla="*/ 121920 h 1085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1760" h="1085840">
                  <a:moveTo>
                    <a:pt x="421760" y="714937"/>
                  </a:moveTo>
                  <a:lnTo>
                    <a:pt x="421760" y="1085840"/>
                  </a:lnTo>
                  <a:lnTo>
                    <a:pt x="0" y="1085840"/>
                  </a:lnTo>
                  <a:lnTo>
                    <a:pt x="0" y="0"/>
                  </a:lnTo>
                  <a:lnTo>
                    <a:pt x="421760" y="0"/>
                  </a:lnTo>
                  <a:lnTo>
                    <a:pt x="421760" y="12192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4" name="组合 13">
            <a:extLst>
              <a:ext uri="{FF2B5EF4-FFF2-40B4-BE49-F238E27FC236}">
                <a16:creationId xmlns:a16="http://schemas.microsoft.com/office/drawing/2014/main" id="{9115DEF0-7EBE-F5D1-6CE7-C1D5CF2F7B21}"/>
              </a:ext>
            </a:extLst>
          </p:cNvPr>
          <p:cNvGrpSpPr/>
          <p:nvPr/>
        </p:nvGrpSpPr>
        <p:grpSpPr>
          <a:xfrm>
            <a:off x="609602" y="4642526"/>
            <a:ext cx="5287943" cy="1085840"/>
            <a:chOff x="5448300" y="5067300"/>
            <a:chExt cx="10575886" cy="1085840"/>
          </a:xfrm>
        </p:grpSpPr>
        <p:sp>
          <p:nvSpPr>
            <p:cNvPr id="15" name="文本框 22">
              <a:extLst>
                <a:ext uri="{FF2B5EF4-FFF2-40B4-BE49-F238E27FC236}">
                  <a16:creationId xmlns:a16="http://schemas.microsoft.com/office/drawing/2014/main" id="{0445FEC3-F2DD-8CF9-905D-39630421517B}"/>
                </a:ext>
              </a:extLst>
            </p:cNvPr>
            <p:cNvSpPr txBox="1"/>
            <p:nvPr/>
          </p:nvSpPr>
          <p:spPr>
            <a:xfrm>
              <a:off x="5676900" y="5280777"/>
              <a:ext cx="3257550" cy="27699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b="1" dirty="0">
                  <a:latin typeface="+mj-ea"/>
                  <a:ea typeface="+mj-ea"/>
                </a:rPr>
                <a:t>实际应用</a:t>
              </a:r>
            </a:p>
          </p:txBody>
        </p:sp>
        <p:sp>
          <p:nvSpPr>
            <p:cNvPr id="16" name="文本框 23">
              <a:extLst>
                <a:ext uri="{FF2B5EF4-FFF2-40B4-BE49-F238E27FC236}">
                  <a16:creationId xmlns:a16="http://schemas.microsoft.com/office/drawing/2014/main" id="{68FABEA6-1B69-C4BF-5CC4-44089AC4C552}"/>
                </a:ext>
              </a:extLst>
            </p:cNvPr>
            <p:cNvSpPr txBox="1"/>
            <p:nvPr/>
          </p:nvSpPr>
          <p:spPr>
            <a:xfrm>
              <a:off x="6095999" y="5632536"/>
              <a:ext cx="9928187" cy="32502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pPr>
              <a:r>
                <a:rPr lang="zh-CN" altLang="en-US" b="0" i="0" dirty="0">
                  <a:effectLst/>
                  <a:latin typeface="-apple-system"/>
                </a:rPr>
                <a:t>没有提供关于如何将实验结果应用到现实世界中的建议或讨论。</a:t>
              </a:r>
              <a:endParaRPr lang="zh-CN" altLang="en-US" dirty="0">
                <a:solidFill>
                  <a:schemeClr val="tx1">
                    <a:lumMod val="75000"/>
                    <a:lumOff val="25000"/>
                  </a:schemeClr>
                </a:solidFill>
                <a:latin typeface="+mn-ea"/>
              </a:endParaRPr>
            </a:p>
          </p:txBody>
        </p:sp>
        <p:sp>
          <p:nvSpPr>
            <p:cNvPr id="17" name="任意多边形: 形状 16">
              <a:extLst>
                <a:ext uri="{FF2B5EF4-FFF2-40B4-BE49-F238E27FC236}">
                  <a16:creationId xmlns:a16="http://schemas.microsoft.com/office/drawing/2014/main" id="{C7D85D9F-1450-1775-15A5-A36E7A0645FF}"/>
                </a:ext>
              </a:extLst>
            </p:cNvPr>
            <p:cNvSpPr/>
            <p:nvPr/>
          </p:nvSpPr>
          <p:spPr>
            <a:xfrm>
              <a:off x="5448300" y="5067300"/>
              <a:ext cx="421760" cy="1085840"/>
            </a:xfrm>
            <a:custGeom>
              <a:avLst/>
              <a:gdLst>
                <a:gd name="connsiteX0" fmla="*/ 0 w 640260"/>
                <a:gd name="connsiteY0" fmla="*/ 0 h 1085840"/>
                <a:gd name="connsiteX1" fmla="*/ 421760 w 640260"/>
                <a:gd name="connsiteY1" fmla="*/ 0 h 1085840"/>
                <a:gd name="connsiteX2" fmla="*/ 421760 w 640260"/>
                <a:gd name="connsiteY2" fmla="*/ 121920 h 1085840"/>
                <a:gd name="connsiteX3" fmla="*/ 640260 w 640260"/>
                <a:gd name="connsiteY3" fmla="*/ 121920 h 1085840"/>
                <a:gd name="connsiteX4" fmla="*/ 640260 w 640260"/>
                <a:gd name="connsiteY4" fmla="*/ 714937 h 1085840"/>
                <a:gd name="connsiteX5" fmla="*/ 421760 w 640260"/>
                <a:gd name="connsiteY5" fmla="*/ 714937 h 1085840"/>
                <a:gd name="connsiteX6" fmla="*/ 421760 w 640260"/>
                <a:gd name="connsiteY6" fmla="*/ 1085840 h 1085840"/>
                <a:gd name="connsiteX7" fmla="*/ 0 w 640260"/>
                <a:gd name="connsiteY7" fmla="*/ 1085840 h 1085840"/>
                <a:gd name="connsiteX0-1" fmla="*/ 640260 w 731700"/>
                <a:gd name="connsiteY0-2" fmla="*/ 121920 h 1085840"/>
                <a:gd name="connsiteX1-3" fmla="*/ 640260 w 731700"/>
                <a:gd name="connsiteY1-4" fmla="*/ 714937 h 1085840"/>
                <a:gd name="connsiteX2-5" fmla="*/ 421760 w 731700"/>
                <a:gd name="connsiteY2-6" fmla="*/ 714937 h 1085840"/>
                <a:gd name="connsiteX3-7" fmla="*/ 421760 w 731700"/>
                <a:gd name="connsiteY3-8" fmla="*/ 1085840 h 1085840"/>
                <a:gd name="connsiteX4-9" fmla="*/ 0 w 731700"/>
                <a:gd name="connsiteY4-10" fmla="*/ 1085840 h 1085840"/>
                <a:gd name="connsiteX5-11" fmla="*/ 0 w 731700"/>
                <a:gd name="connsiteY5-12" fmla="*/ 0 h 1085840"/>
                <a:gd name="connsiteX6-13" fmla="*/ 421760 w 731700"/>
                <a:gd name="connsiteY6-14" fmla="*/ 0 h 1085840"/>
                <a:gd name="connsiteX7-15" fmla="*/ 421760 w 731700"/>
                <a:gd name="connsiteY7-16" fmla="*/ 121920 h 1085840"/>
                <a:gd name="connsiteX8" fmla="*/ 731700 w 731700"/>
                <a:gd name="connsiteY8" fmla="*/ 213360 h 1085840"/>
                <a:gd name="connsiteX0-17" fmla="*/ 640260 w 640260"/>
                <a:gd name="connsiteY0-18" fmla="*/ 121920 h 1085840"/>
                <a:gd name="connsiteX1-19" fmla="*/ 640260 w 640260"/>
                <a:gd name="connsiteY1-20" fmla="*/ 714937 h 1085840"/>
                <a:gd name="connsiteX2-21" fmla="*/ 421760 w 640260"/>
                <a:gd name="connsiteY2-22" fmla="*/ 714937 h 1085840"/>
                <a:gd name="connsiteX3-23" fmla="*/ 421760 w 640260"/>
                <a:gd name="connsiteY3-24" fmla="*/ 1085840 h 1085840"/>
                <a:gd name="connsiteX4-25" fmla="*/ 0 w 640260"/>
                <a:gd name="connsiteY4-26" fmla="*/ 1085840 h 1085840"/>
                <a:gd name="connsiteX5-27" fmla="*/ 0 w 640260"/>
                <a:gd name="connsiteY5-28" fmla="*/ 0 h 1085840"/>
                <a:gd name="connsiteX6-29" fmla="*/ 421760 w 640260"/>
                <a:gd name="connsiteY6-30" fmla="*/ 0 h 1085840"/>
                <a:gd name="connsiteX7-31" fmla="*/ 421760 w 640260"/>
                <a:gd name="connsiteY7-32" fmla="*/ 121920 h 1085840"/>
                <a:gd name="connsiteX0-33" fmla="*/ 640260 w 640260"/>
                <a:gd name="connsiteY0-34" fmla="*/ 714937 h 1085840"/>
                <a:gd name="connsiteX1-35" fmla="*/ 421760 w 640260"/>
                <a:gd name="connsiteY1-36" fmla="*/ 714937 h 1085840"/>
                <a:gd name="connsiteX2-37" fmla="*/ 421760 w 640260"/>
                <a:gd name="connsiteY2-38" fmla="*/ 1085840 h 1085840"/>
                <a:gd name="connsiteX3-39" fmla="*/ 0 w 640260"/>
                <a:gd name="connsiteY3-40" fmla="*/ 1085840 h 1085840"/>
                <a:gd name="connsiteX4-41" fmla="*/ 0 w 640260"/>
                <a:gd name="connsiteY4-42" fmla="*/ 0 h 1085840"/>
                <a:gd name="connsiteX5-43" fmla="*/ 421760 w 640260"/>
                <a:gd name="connsiteY5-44" fmla="*/ 0 h 1085840"/>
                <a:gd name="connsiteX6-45" fmla="*/ 421760 w 640260"/>
                <a:gd name="connsiteY6-46" fmla="*/ 121920 h 1085840"/>
                <a:gd name="connsiteX0-47" fmla="*/ 421760 w 421760"/>
                <a:gd name="connsiteY0-48" fmla="*/ 714937 h 1085840"/>
                <a:gd name="connsiteX1-49" fmla="*/ 421760 w 421760"/>
                <a:gd name="connsiteY1-50" fmla="*/ 1085840 h 1085840"/>
                <a:gd name="connsiteX2-51" fmla="*/ 0 w 421760"/>
                <a:gd name="connsiteY2-52" fmla="*/ 1085840 h 1085840"/>
                <a:gd name="connsiteX3-53" fmla="*/ 0 w 421760"/>
                <a:gd name="connsiteY3-54" fmla="*/ 0 h 1085840"/>
                <a:gd name="connsiteX4-55" fmla="*/ 421760 w 421760"/>
                <a:gd name="connsiteY4-56" fmla="*/ 0 h 1085840"/>
                <a:gd name="connsiteX5-57" fmla="*/ 421760 w 421760"/>
                <a:gd name="connsiteY5-58" fmla="*/ 121920 h 1085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1760" h="1085840">
                  <a:moveTo>
                    <a:pt x="421760" y="714937"/>
                  </a:moveTo>
                  <a:lnTo>
                    <a:pt x="421760" y="1085840"/>
                  </a:lnTo>
                  <a:lnTo>
                    <a:pt x="0" y="1085840"/>
                  </a:lnTo>
                  <a:lnTo>
                    <a:pt x="0" y="0"/>
                  </a:lnTo>
                  <a:lnTo>
                    <a:pt x="421760" y="0"/>
                  </a:lnTo>
                  <a:lnTo>
                    <a:pt x="421760" y="12192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8" name="组合 17">
            <a:extLst>
              <a:ext uri="{FF2B5EF4-FFF2-40B4-BE49-F238E27FC236}">
                <a16:creationId xmlns:a16="http://schemas.microsoft.com/office/drawing/2014/main" id="{06913D76-02AA-B00C-09E7-3DF6247A58FF}"/>
              </a:ext>
            </a:extLst>
          </p:cNvPr>
          <p:cNvGrpSpPr/>
          <p:nvPr/>
        </p:nvGrpSpPr>
        <p:grpSpPr>
          <a:xfrm>
            <a:off x="617325" y="1003684"/>
            <a:ext cx="5287945" cy="1255040"/>
            <a:chOff x="5448300" y="5067300"/>
            <a:chExt cx="10072164" cy="1255040"/>
          </a:xfrm>
        </p:grpSpPr>
        <p:sp>
          <p:nvSpPr>
            <p:cNvPr id="19" name="文本框 22">
              <a:extLst>
                <a:ext uri="{FF2B5EF4-FFF2-40B4-BE49-F238E27FC236}">
                  <a16:creationId xmlns:a16="http://schemas.microsoft.com/office/drawing/2014/main" id="{75BDE567-599D-D034-4FC9-71BA4B72AE3D}"/>
                </a:ext>
              </a:extLst>
            </p:cNvPr>
            <p:cNvSpPr txBox="1"/>
            <p:nvPr/>
          </p:nvSpPr>
          <p:spPr>
            <a:xfrm>
              <a:off x="5676899" y="5280778"/>
              <a:ext cx="4709228" cy="276998"/>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b="1" dirty="0">
                  <a:latin typeface="+mj-ea"/>
                  <a:ea typeface="+mj-ea"/>
                </a:rPr>
                <a:t>实验范式与被试</a:t>
              </a:r>
            </a:p>
          </p:txBody>
        </p:sp>
        <p:sp>
          <p:nvSpPr>
            <p:cNvPr id="20" name="文本框 23">
              <a:extLst>
                <a:ext uri="{FF2B5EF4-FFF2-40B4-BE49-F238E27FC236}">
                  <a16:creationId xmlns:a16="http://schemas.microsoft.com/office/drawing/2014/main" id="{029AE37B-7397-CAEA-03EE-6E07F9EF8964}"/>
                </a:ext>
              </a:extLst>
            </p:cNvPr>
            <p:cNvSpPr txBox="1"/>
            <p:nvPr/>
          </p:nvSpPr>
          <p:spPr>
            <a:xfrm>
              <a:off x="6096001" y="5632536"/>
              <a:ext cx="9424463" cy="68980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pPr>
              <a:r>
                <a:rPr lang="zh-CN" altLang="en-US" b="0" i="0" dirty="0">
                  <a:effectLst/>
                  <a:latin typeface="-apple-system"/>
                </a:rPr>
                <a:t>实验范式过于考察理性决策（数学计算），以及被试的选择质量有待商榷。</a:t>
              </a:r>
              <a:endParaRPr lang="zh-CN" altLang="en-US" dirty="0">
                <a:solidFill>
                  <a:schemeClr val="tx1">
                    <a:lumMod val="75000"/>
                    <a:lumOff val="25000"/>
                  </a:schemeClr>
                </a:solidFill>
                <a:latin typeface="+mn-ea"/>
              </a:endParaRPr>
            </a:p>
          </p:txBody>
        </p:sp>
        <p:sp>
          <p:nvSpPr>
            <p:cNvPr id="21" name="任意多边形: 形状 20">
              <a:extLst>
                <a:ext uri="{FF2B5EF4-FFF2-40B4-BE49-F238E27FC236}">
                  <a16:creationId xmlns:a16="http://schemas.microsoft.com/office/drawing/2014/main" id="{3009DDCA-4FD3-825D-44ED-0A430F9986E2}"/>
                </a:ext>
              </a:extLst>
            </p:cNvPr>
            <p:cNvSpPr/>
            <p:nvPr/>
          </p:nvSpPr>
          <p:spPr>
            <a:xfrm>
              <a:off x="5448300" y="5067300"/>
              <a:ext cx="421760" cy="1085840"/>
            </a:xfrm>
            <a:custGeom>
              <a:avLst/>
              <a:gdLst>
                <a:gd name="connsiteX0" fmla="*/ 0 w 640260"/>
                <a:gd name="connsiteY0" fmla="*/ 0 h 1085840"/>
                <a:gd name="connsiteX1" fmla="*/ 421760 w 640260"/>
                <a:gd name="connsiteY1" fmla="*/ 0 h 1085840"/>
                <a:gd name="connsiteX2" fmla="*/ 421760 w 640260"/>
                <a:gd name="connsiteY2" fmla="*/ 121920 h 1085840"/>
                <a:gd name="connsiteX3" fmla="*/ 640260 w 640260"/>
                <a:gd name="connsiteY3" fmla="*/ 121920 h 1085840"/>
                <a:gd name="connsiteX4" fmla="*/ 640260 w 640260"/>
                <a:gd name="connsiteY4" fmla="*/ 714937 h 1085840"/>
                <a:gd name="connsiteX5" fmla="*/ 421760 w 640260"/>
                <a:gd name="connsiteY5" fmla="*/ 714937 h 1085840"/>
                <a:gd name="connsiteX6" fmla="*/ 421760 w 640260"/>
                <a:gd name="connsiteY6" fmla="*/ 1085840 h 1085840"/>
                <a:gd name="connsiteX7" fmla="*/ 0 w 640260"/>
                <a:gd name="connsiteY7" fmla="*/ 1085840 h 1085840"/>
                <a:gd name="connsiteX0-1" fmla="*/ 640260 w 731700"/>
                <a:gd name="connsiteY0-2" fmla="*/ 121920 h 1085840"/>
                <a:gd name="connsiteX1-3" fmla="*/ 640260 w 731700"/>
                <a:gd name="connsiteY1-4" fmla="*/ 714937 h 1085840"/>
                <a:gd name="connsiteX2-5" fmla="*/ 421760 w 731700"/>
                <a:gd name="connsiteY2-6" fmla="*/ 714937 h 1085840"/>
                <a:gd name="connsiteX3-7" fmla="*/ 421760 w 731700"/>
                <a:gd name="connsiteY3-8" fmla="*/ 1085840 h 1085840"/>
                <a:gd name="connsiteX4-9" fmla="*/ 0 w 731700"/>
                <a:gd name="connsiteY4-10" fmla="*/ 1085840 h 1085840"/>
                <a:gd name="connsiteX5-11" fmla="*/ 0 w 731700"/>
                <a:gd name="connsiteY5-12" fmla="*/ 0 h 1085840"/>
                <a:gd name="connsiteX6-13" fmla="*/ 421760 w 731700"/>
                <a:gd name="connsiteY6-14" fmla="*/ 0 h 1085840"/>
                <a:gd name="connsiteX7-15" fmla="*/ 421760 w 731700"/>
                <a:gd name="connsiteY7-16" fmla="*/ 121920 h 1085840"/>
                <a:gd name="connsiteX8" fmla="*/ 731700 w 731700"/>
                <a:gd name="connsiteY8" fmla="*/ 213360 h 1085840"/>
                <a:gd name="connsiteX0-17" fmla="*/ 640260 w 640260"/>
                <a:gd name="connsiteY0-18" fmla="*/ 121920 h 1085840"/>
                <a:gd name="connsiteX1-19" fmla="*/ 640260 w 640260"/>
                <a:gd name="connsiteY1-20" fmla="*/ 714937 h 1085840"/>
                <a:gd name="connsiteX2-21" fmla="*/ 421760 w 640260"/>
                <a:gd name="connsiteY2-22" fmla="*/ 714937 h 1085840"/>
                <a:gd name="connsiteX3-23" fmla="*/ 421760 w 640260"/>
                <a:gd name="connsiteY3-24" fmla="*/ 1085840 h 1085840"/>
                <a:gd name="connsiteX4-25" fmla="*/ 0 w 640260"/>
                <a:gd name="connsiteY4-26" fmla="*/ 1085840 h 1085840"/>
                <a:gd name="connsiteX5-27" fmla="*/ 0 w 640260"/>
                <a:gd name="connsiteY5-28" fmla="*/ 0 h 1085840"/>
                <a:gd name="connsiteX6-29" fmla="*/ 421760 w 640260"/>
                <a:gd name="connsiteY6-30" fmla="*/ 0 h 1085840"/>
                <a:gd name="connsiteX7-31" fmla="*/ 421760 w 640260"/>
                <a:gd name="connsiteY7-32" fmla="*/ 121920 h 1085840"/>
                <a:gd name="connsiteX0-33" fmla="*/ 640260 w 640260"/>
                <a:gd name="connsiteY0-34" fmla="*/ 714937 h 1085840"/>
                <a:gd name="connsiteX1-35" fmla="*/ 421760 w 640260"/>
                <a:gd name="connsiteY1-36" fmla="*/ 714937 h 1085840"/>
                <a:gd name="connsiteX2-37" fmla="*/ 421760 w 640260"/>
                <a:gd name="connsiteY2-38" fmla="*/ 1085840 h 1085840"/>
                <a:gd name="connsiteX3-39" fmla="*/ 0 w 640260"/>
                <a:gd name="connsiteY3-40" fmla="*/ 1085840 h 1085840"/>
                <a:gd name="connsiteX4-41" fmla="*/ 0 w 640260"/>
                <a:gd name="connsiteY4-42" fmla="*/ 0 h 1085840"/>
                <a:gd name="connsiteX5-43" fmla="*/ 421760 w 640260"/>
                <a:gd name="connsiteY5-44" fmla="*/ 0 h 1085840"/>
                <a:gd name="connsiteX6-45" fmla="*/ 421760 w 640260"/>
                <a:gd name="connsiteY6-46" fmla="*/ 121920 h 1085840"/>
                <a:gd name="connsiteX0-47" fmla="*/ 421760 w 421760"/>
                <a:gd name="connsiteY0-48" fmla="*/ 714937 h 1085840"/>
                <a:gd name="connsiteX1-49" fmla="*/ 421760 w 421760"/>
                <a:gd name="connsiteY1-50" fmla="*/ 1085840 h 1085840"/>
                <a:gd name="connsiteX2-51" fmla="*/ 0 w 421760"/>
                <a:gd name="connsiteY2-52" fmla="*/ 1085840 h 1085840"/>
                <a:gd name="connsiteX3-53" fmla="*/ 0 w 421760"/>
                <a:gd name="connsiteY3-54" fmla="*/ 0 h 1085840"/>
                <a:gd name="connsiteX4-55" fmla="*/ 421760 w 421760"/>
                <a:gd name="connsiteY4-56" fmla="*/ 0 h 1085840"/>
                <a:gd name="connsiteX5-57" fmla="*/ 421760 w 421760"/>
                <a:gd name="connsiteY5-58" fmla="*/ 121920 h 1085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1760" h="1085840">
                  <a:moveTo>
                    <a:pt x="421760" y="714937"/>
                  </a:moveTo>
                  <a:lnTo>
                    <a:pt x="421760" y="1085840"/>
                  </a:lnTo>
                  <a:lnTo>
                    <a:pt x="0" y="1085840"/>
                  </a:lnTo>
                  <a:lnTo>
                    <a:pt x="0" y="0"/>
                  </a:lnTo>
                  <a:lnTo>
                    <a:pt x="421760" y="0"/>
                  </a:lnTo>
                  <a:lnTo>
                    <a:pt x="421760" y="12192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3" name="组合 22">
            <a:extLst>
              <a:ext uri="{FF2B5EF4-FFF2-40B4-BE49-F238E27FC236}">
                <a16:creationId xmlns:a16="http://schemas.microsoft.com/office/drawing/2014/main" id="{E82075EB-DE08-3869-C5CC-C83ECC9AF4F2}"/>
              </a:ext>
            </a:extLst>
          </p:cNvPr>
          <p:cNvGrpSpPr/>
          <p:nvPr/>
        </p:nvGrpSpPr>
        <p:grpSpPr>
          <a:xfrm>
            <a:off x="6096000" y="2626743"/>
            <a:ext cx="5287945" cy="1351990"/>
            <a:chOff x="5448300" y="5067300"/>
            <a:chExt cx="10575888" cy="1351990"/>
          </a:xfrm>
        </p:grpSpPr>
        <p:sp>
          <p:nvSpPr>
            <p:cNvPr id="24" name="文本框 22">
              <a:extLst>
                <a:ext uri="{FF2B5EF4-FFF2-40B4-BE49-F238E27FC236}">
                  <a16:creationId xmlns:a16="http://schemas.microsoft.com/office/drawing/2014/main" id="{75485D74-DEE5-ABB3-8D99-3033F0011E2B}"/>
                </a:ext>
              </a:extLst>
            </p:cNvPr>
            <p:cNvSpPr txBox="1"/>
            <p:nvPr/>
          </p:nvSpPr>
          <p:spPr>
            <a:xfrm>
              <a:off x="5676900" y="5280777"/>
              <a:ext cx="3257549" cy="27699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b="1" dirty="0">
                  <a:latin typeface="+mj-ea"/>
                  <a:ea typeface="+mj-ea"/>
                </a:rPr>
                <a:t>平淡的结论</a:t>
              </a:r>
            </a:p>
          </p:txBody>
        </p:sp>
        <p:sp>
          <p:nvSpPr>
            <p:cNvPr id="25" name="文本框 23">
              <a:extLst>
                <a:ext uri="{FF2B5EF4-FFF2-40B4-BE49-F238E27FC236}">
                  <a16:creationId xmlns:a16="http://schemas.microsoft.com/office/drawing/2014/main" id="{FC5FE52C-63D1-6A40-420B-B0D13D68F6B9}"/>
                </a:ext>
              </a:extLst>
            </p:cNvPr>
            <p:cNvSpPr txBox="1"/>
            <p:nvPr/>
          </p:nvSpPr>
          <p:spPr>
            <a:xfrm>
              <a:off x="6096000" y="5632536"/>
              <a:ext cx="9928188" cy="78675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b="0" i="0" dirty="0">
                  <a:effectLst/>
                  <a:latin typeface="-apple-system"/>
                </a:rPr>
                <a:t>实验的结论并不出人意料，是认知之内的事，不出彩。</a:t>
              </a:r>
              <a:endParaRPr lang="zh-CN" altLang="en-US" dirty="0">
                <a:solidFill>
                  <a:schemeClr val="tx1">
                    <a:lumMod val="75000"/>
                    <a:lumOff val="25000"/>
                  </a:schemeClr>
                </a:solidFill>
                <a:latin typeface="+mn-ea"/>
              </a:endParaRPr>
            </a:p>
          </p:txBody>
        </p:sp>
        <p:sp>
          <p:nvSpPr>
            <p:cNvPr id="26" name="任意多边形: 形状 25">
              <a:extLst>
                <a:ext uri="{FF2B5EF4-FFF2-40B4-BE49-F238E27FC236}">
                  <a16:creationId xmlns:a16="http://schemas.microsoft.com/office/drawing/2014/main" id="{B9260392-9A83-0B7F-CA9F-7403D52CA3B1}"/>
                </a:ext>
              </a:extLst>
            </p:cNvPr>
            <p:cNvSpPr/>
            <p:nvPr/>
          </p:nvSpPr>
          <p:spPr>
            <a:xfrm>
              <a:off x="5448300" y="5067300"/>
              <a:ext cx="421760" cy="1085840"/>
            </a:xfrm>
            <a:custGeom>
              <a:avLst/>
              <a:gdLst>
                <a:gd name="connsiteX0" fmla="*/ 0 w 640260"/>
                <a:gd name="connsiteY0" fmla="*/ 0 h 1085840"/>
                <a:gd name="connsiteX1" fmla="*/ 421760 w 640260"/>
                <a:gd name="connsiteY1" fmla="*/ 0 h 1085840"/>
                <a:gd name="connsiteX2" fmla="*/ 421760 w 640260"/>
                <a:gd name="connsiteY2" fmla="*/ 121920 h 1085840"/>
                <a:gd name="connsiteX3" fmla="*/ 640260 w 640260"/>
                <a:gd name="connsiteY3" fmla="*/ 121920 h 1085840"/>
                <a:gd name="connsiteX4" fmla="*/ 640260 w 640260"/>
                <a:gd name="connsiteY4" fmla="*/ 714937 h 1085840"/>
                <a:gd name="connsiteX5" fmla="*/ 421760 w 640260"/>
                <a:gd name="connsiteY5" fmla="*/ 714937 h 1085840"/>
                <a:gd name="connsiteX6" fmla="*/ 421760 w 640260"/>
                <a:gd name="connsiteY6" fmla="*/ 1085840 h 1085840"/>
                <a:gd name="connsiteX7" fmla="*/ 0 w 640260"/>
                <a:gd name="connsiteY7" fmla="*/ 1085840 h 1085840"/>
                <a:gd name="connsiteX0-1" fmla="*/ 640260 w 731700"/>
                <a:gd name="connsiteY0-2" fmla="*/ 121920 h 1085840"/>
                <a:gd name="connsiteX1-3" fmla="*/ 640260 w 731700"/>
                <a:gd name="connsiteY1-4" fmla="*/ 714937 h 1085840"/>
                <a:gd name="connsiteX2-5" fmla="*/ 421760 w 731700"/>
                <a:gd name="connsiteY2-6" fmla="*/ 714937 h 1085840"/>
                <a:gd name="connsiteX3-7" fmla="*/ 421760 w 731700"/>
                <a:gd name="connsiteY3-8" fmla="*/ 1085840 h 1085840"/>
                <a:gd name="connsiteX4-9" fmla="*/ 0 w 731700"/>
                <a:gd name="connsiteY4-10" fmla="*/ 1085840 h 1085840"/>
                <a:gd name="connsiteX5-11" fmla="*/ 0 w 731700"/>
                <a:gd name="connsiteY5-12" fmla="*/ 0 h 1085840"/>
                <a:gd name="connsiteX6-13" fmla="*/ 421760 w 731700"/>
                <a:gd name="connsiteY6-14" fmla="*/ 0 h 1085840"/>
                <a:gd name="connsiteX7-15" fmla="*/ 421760 w 731700"/>
                <a:gd name="connsiteY7-16" fmla="*/ 121920 h 1085840"/>
                <a:gd name="connsiteX8" fmla="*/ 731700 w 731700"/>
                <a:gd name="connsiteY8" fmla="*/ 213360 h 1085840"/>
                <a:gd name="connsiteX0-17" fmla="*/ 640260 w 640260"/>
                <a:gd name="connsiteY0-18" fmla="*/ 121920 h 1085840"/>
                <a:gd name="connsiteX1-19" fmla="*/ 640260 w 640260"/>
                <a:gd name="connsiteY1-20" fmla="*/ 714937 h 1085840"/>
                <a:gd name="connsiteX2-21" fmla="*/ 421760 w 640260"/>
                <a:gd name="connsiteY2-22" fmla="*/ 714937 h 1085840"/>
                <a:gd name="connsiteX3-23" fmla="*/ 421760 w 640260"/>
                <a:gd name="connsiteY3-24" fmla="*/ 1085840 h 1085840"/>
                <a:gd name="connsiteX4-25" fmla="*/ 0 w 640260"/>
                <a:gd name="connsiteY4-26" fmla="*/ 1085840 h 1085840"/>
                <a:gd name="connsiteX5-27" fmla="*/ 0 w 640260"/>
                <a:gd name="connsiteY5-28" fmla="*/ 0 h 1085840"/>
                <a:gd name="connsiteX6-29" fmla="*/ 421760 w 640260"/>
                <a:gd name="connsiteY6-30" fmla="*/ 0 h 1085840"/>
                <a:gd name="connsiteX7-31" fmla="*/ 421760 w 640260"/>
                <a:gd name="connsiteY7-32" fmla="*/ 121920 h 1085840"/>
                <a:gd name="connsiteX0-33" fmla="*/ 640260 w 640260"/>
                <a:gd name="connsiteY0-34" fmla="*/ 714937 h 1085840"/>
                <a:gd name="connsiteX1-35" fmla="*/ 421760 w 640260"/>
                <a:gd name="connsiteY1-36" fmla="*/ 714937 h 1085840"/>
                <a:gd name="connsiteX2-37" fmla="*/ 421760 w 640260"/>
                <a:gd name="connsiteY2-38" fmla="*/ 1085840 h 1085840"/>
                <a:gd name="connsiteX3-39" fmla="*/ 0 w 640260"/>
                <a:gd name="connsiteY3-40" fmla="*/ 1085840 h 1085840"/>
                <a:gd name="connsiteX4-41" fmla="*/ 0 w 640260"/>
                <a:gd name="connsiteY4-42" fmla="*/ 0 h 1085840"/>
                <a:gd name="connsiteX5-43" fmla="*/ 421760 w 640260"/>
                <a:gd name="connsiteY5-44" fmla="*/ 0 h 1085840"/>
                <a:gd name="connsiteX6-45" fmla="*/ 421760 w 640260"/>
                <a:gd name="connsiteY6-46" fmla="*/ 121920 h 1085840"/>
                <a:gd name="connsiteX0-47" fmla="*/ 421760 w 421760"/>
                <a:gd name="connsiteY0-48" fmla="*/ 714937 h 1085840"/>
                <a:gd name="connsiteX1-49" fmla="*/ 421760 w 421760"/>
                <a:gd name="connsiteY1-50" fmla="*/ 1085840 h 1085840"/>
                <a:gd name="connsiteX2-51" fmla="*/ 0 w 421760"/>
                <a:gd name="connsiteY2-52" fmla="*/ 1085840 h 1085840"/>
                <a:gd name="connsiteX3-53" fmla="*/ 0 w 421760"/>
                <a:gd name="connsiteY3-54" fmla="*/ 0 h 1085840"/>
                <a:gd name="connsiteX4-55" fmla="*/ 421760 w 421760"/>
                <a:gd name="connsiteY4-56" fmla="*/ 0 h 1085840"/>
                <a:gd name="connsiteX5-57" fmla="*/ 421760 w 421760"/>
                <a:gd name="connsiteY5-58" fmla="*/ 121920 h 1085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1760" h="1085840">
                  <a:moveTo>
                    <a:pt x="421760" y="714937"/>
                  </a:moveTo>
                  <a:lnTo>
                    <a:pt x="421760" y="1085840"/>
                  </a:lnTo>
                  <a:lnTo>
                    <a:pt x="0" y="1085840"/>
                  </a:lnTo>
                  <a:lnTo>
                    <a:pt x="0" y="0"/>
                  </a:lnTo>
                  <a:lnTo>
                    <a:pt x="421760" y="0"/>
                  </a:lnTo>
                  <a:lnTo>
                    <a:pt x="421760" y="12192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16736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研究简介：前言</a:t>
            </a:r>
          </a:p>
        </p:txBody>
      </p:sp>
      <p:sp>
        <p:nvSpPr>
          <p:cNvPr id="55" name="文本框 22">
            <a:extLst>
              <a:ext uri="{FF2B5EF4-FFF2-40B4-BE49-F238E27FC236}">
                <a16:creationId xmlns:a16="http://schemas.microsoft.com/office/drawing/2014/main" id="{D11F2121-D0D0-4E01-A175-9F2536EABB08}"/>
              </a:ext>
            </a:extLst>
          </p:cNvPr>
          <p:cNvSpPr txBox="1"/>
          <p:nvPr/>
        </p:nvSpPr>
        <p:spPr>
          <a:xfrm>
            <a:off x="1031287" y="1371434"/>
            <a:ext cx="10439054" cy="210455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200000"/>
              </a:lnSpc>
            </a:pPr>
            <a:r>
              <a:rPr lang="zh-CN" altLang="en-US" sz="2400" spc="300" dirty="0">
                <a:solidFill>
                  <a:srgbClr val="000000"/>
                </a:solidFill>
                <a:latin typeface="+mn-ea"/>
              </a:rPr>
              <a:t>作者从人类历史中频繁的冲突和战争作为切入点，探究自然群体之间发生战争的原因所在。通过对过往研究的梳理，作者关注两个变量在在群体间冲突中的作用：</a:t>
            </a:r>
            <a:r>
              <a:rPr lang="zh-CN" altLang="en-US" sz="2400" b="1" spc="300" dirty="0">
                <a:solidFill>
                  <a:srgbClr val="FF0000"/>
                </a:solidFill>
                <a:latin typeface="+mn-ea"/>
              </a:rPr>
              <a:t>已有的群际关系</a:t>
            </a:r>
            <a:r>
              <a:rPr lang="zh-CN" altLang="en-US" sz="2400" spc="300" dirty="0">
                <a:solidFill>
                  <a:srgbClr val="000000"/>
                </a:solidFill>
                <a:latin typeface="+mn-ea"/>
              </a:rPr>
              <a:t>和</a:t>
            </a:r>
            <a:r>
              <a:rPr lang="zh-CN" altLang="en-US" sz="2400" b="1" spc="300" dirty="0">
                <a:solidFill>
                  <a:srgbClr val="0070C0"/>
                </a:solidFill>
                <a:latin typeface="+mn-ea"/>
              </a:rPr>
              <a:t>战利品的分配规则</a:t>
            </a:r>
            <a:r>
              <a:rPr lang="zh-CN" altLang="en-US" sz="2400" spc="300" dirty="0">
                <a:solidFill>
                  <a:srgbClr val="000000"/>
                </a:solidFill>
                <a:latin typeface="+mn-ea"/>
              </a:rPr>
              <a:t>。</a:t>
            </a:r>
            <a:endParaRPr lang="zh-CN" altLang="en-US" sz="2400" spc="300" dirty="0">
              <a:latin typeface="+mn-ea"/>
            </a:endParaRP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ADBA0B99-FBF6-595F-8325-ADEBAD6CB1C5}"/>
              </a:ext>
            </a:extLst>
          </p:cNvPr>
          <p:cNvSpPr>
            <a:spLocks noGrp="1"/>
          </p:cNvSpPr>
          <p:nvPr>
            <p:ph type="sldNum" sz="quarter" idx="12"/>
          </p:nvPr>
        </p:nvSpPr>
        <p:spPr/>
        <p:txBody>
          <a:bodyPr/>
          <a:lstStyle/>
          <a:p>
            <a:fld id="{4B1C794F-41A7-4A77-B916-FA7C774CAB2C}" type="slidenum">
              <a:rPr lang="zh-CN" altLang="en-US" smtClean="0"/>
              <a:pPr/>
              <a:t>3</a:t>
            </a:fld>
            <a:endParaRPr lang="zh-CN" altLang="en-US"/>
          </a:p>
        </p:txBody>
      </p:sp>
    </p:spTree>
    <p:extLst>
      <p:ext uri="{BB962C8B-B14F-4D97-AF65-F5344CB8AC3E}">
        <p14:creationId xmlns:p14="http://schemas.microsoft.com/office/powerpoint/2010/main" val="357133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B925B3-77F6-4D18-952D-13FF693795B0}"/>
              </a:ext>
            </a:extLst>
          </p:cNvPr>
          <p:cNvSpPr txBox="1"/>
          <p:nvPr/>
        </p:nvSpPr>
        <p:spPr>
          <a:xfrm>
            <a:off x="3257554" y="2859333"/>
            <a:ext cx="5676896" cy="769441"/>
          </a:xfrm>
          <a:prstGeom prst="rect">
            <a:avLst/>
          </a:prstGeom>
          <a:noFill/>
        </p:spPr>
        <p:txBody>
          <a:bodyPr wrap="square" rtlCol="0">
            <a:spAutoFit/>
          </a:bodyPr>
          <a:lstStyle/>
          <a:p>
            <a:pPr algn="dist"/>
            <a:r>
              <a:rPr lang="zh-CN" altLang="en-US" sz="4400" b="1" dirty="0">
                <a:solidFill>
                  <a:schemeClr val="accent1"/>
                </a:solidFill>
                <a:latin typeface="+mj-ea"/>
                <a:ea typeface="+mj-ea"/>
              </a:rPr>
              <a:t>汇报结束，谢谢！</a:t>
            </a:r>
          </a:p>
        </p:txBody>
      </p:sp>
      <p:cxnSp>
        <p:nvCxnSpPr>
          <p:cNvPr id="68" name="直接连接符 67">
            <a:extLst>
              <a:ext uri="{FF2B5EF4-FFF2-40B4-BE49-F238E27FC236}">
                <a16:creationId xmlns:a16="http://schemas.microsoft.com/office/drawing/2014/main" id="{972F9D00-E2DA-4935-BFE6-79001A7454F9}"/>
              </a:ext>
            </a:extLst>
          </p:cNvPr>
          <p:cNvCxnSpPr>
            <a:cxnSpLocks/>
          </p:cNvCxnSpPr>
          <p:nvPr/>
        </p:nvCxnSpPr>
        <p:spPr>
          <a:xfrm>
            <a:off x="5810250" y="4425602"/>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A009E378-5246-44DD-8CD2-2AC959DD3B87}"/>
              </a:ext>
            </a:extLst>
          </p:cNvPr>
          <p:cNvGrpSpPr/>
          <p:nvPr/>
        </p:nvGrpSpPr>
        <p:grpSpPr>
          <a:xfrm>
            <a:off x="476250" y="358491"/>
            <a:ext cx="11239500" cy="6141019"/>
            <a:chOff x="342900" y="359531"/>
            <a:chExt cx="11239500" cy="6141019"/>
          </a:xfrm>
        </p:grpSpPr>
        <p:grpSp>
          <p:nvGrpSpPr>
            <p:cNvPr id="8" name="组合 7">
              <a:extLst>
                <a:ext uri="{FF2B5EF4-FFF2-40B4-BE49-F238E27FC236}">
                  <a16:creationId xmlns:a16="http://schemas.microsoft.com/office/drawing/2014/main" id="{67003AF1-CA82-41BF-8B6F-E69DE629BA78}"/>
                </a:ext>
              </a:extLst>
            </p:cNvPr>
            <p:cNvGrpSpPr/>
            <p:nvPr/>
          </p:nvGrpSpPr>
          <p:grpSpPr>
            <a:xfrm>
              <a:off x="342900" y="359531"/>
              <a:ext cx="2279077" cy="1914348"/>
              <a:chOff x="609600" y="-187574"/>
              <a:chExt cx="3761313" cy="3159377"/>
            </a:xfrm>
          </p:grpSpPr>
          <p:sp>
            <p:nvSpPr>
              <p:cNvPr id="3" name="矩形 2">
                <a:extLst>
                  <a:ext uri="{FF2B5EF4-FFF2-40B4-BE49-F238E27FC236}">
                    <a16:creationId xmlns:a16="http://schemas.microsoft.com/office/drawing/2014/main" id="{4C9EB166-BCA6-4ABE-BF85-4D1FEDC3336B}"/>
                  </a:ext>
                </a:extLst>
              </p:cNvPr>
              <p:cNvSpPr>
                <a:spLocks/>
              </p:cNvSpPr>
              <p:nvPr/>
            </p:nvSpPr>
            <p:spPr>
              <a:xfrm>
                <a:off x="609600" y="685932"/>
                <a:ext cx="3452813"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BE918595-552B-4861-A501-3F610D0BE741}"/>
                  </a:ext>
                </a:extLst>
              </p:cNvPr>
              <p:cNvSpPr>
                <a:spLocks/>
              </p:cNvSpPr>
              <p:nvPr/>
            </p:nvSpPr>
            <p:spPr>
              <a:xfrm rot="5400000">
                <a:off x="-174011" y="1188809"/>
                <a:ext cx="2900248"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8BCD9F3-AE01-47DA-ABF7-A2AB990237F7}"/>
                  </a:ext>
                </a:extLst>
              </p:cNvPr>
              <p:cNvSpPr>
                <a:spLocks/>
              </p:cNvSpPr>
              <p:nvPr/>
            </p:nvSpPr>
            <p:spPr>
              <a:xfrm>
                <a:off x="609600" y="404688"/>
                <a:ext cx="3761313"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AE712365-6AD5-46CF-8285-A403AFDB7DFB}"/>
                  </a:ext>
                </a:extLst>
              </p:cNvPr>
              <p:cNvSpPr>
                <a:spLocks/>
              </p:cNvSpPr>
              <p:nvPr/>
            </p:nvSpPr>
            <p:spPr>
              <a:xfrm rot="5400000">
                <a:off x="-46656" y="1318373"/>
                <a:ext cx="3159377"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21A19FFF-CD10-4097-83C3-C36C3EC42A41}"/>
                </a:ext>
              </a:extLst>
            </p:cNvPr>
            <p:cNvGrpSpPr/>
            <p:nvPr/>
          </p:nvGrpSpPr>
          <p:grpSpPr>
            <a:xfrm flipH="1" flipV="1">
              <a:off x="9303323" y="4586202"/>
              <a:ext cx="2279077" cy="1914348"/>
              <a:chOff x="609600" y="-187574"/>
              <a:chExt cx="3761313" cy="3159377"/>
            </a:xfrm>
          </p:grpSpPr>
          <p:sp>
            <p:nvSpPr>
              <p:cNvPr id="44" name="矩形 43">
                <a:extLst>
                  <a:ext uri="{FF2B5EF4-FFF2-40B4-BE49-F238E27FC236}">
                    <a16:creationId xmlns:a16="http://schemas.microsoft.com/office/drawing/2014/main" id="{C787F120-2FD0-41FD-A5BF-30BDCBE61407}"/>
                  </a:ext>
                </a:extLst>
              </p:cNvPr>
              <p:cNvSpPr>
                <a:spLocks/>
              </p:cNvSpPr>
              <p:nvPr/>
            </p:nvSpPr>
            <p:spPr>
              <a:xfrm>
                <a:off x="609600" y="685932"/>
                <a:ext cx="3452813"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9D11CA7F-5A3D-47A1-8D99-5B29498600D3}"/>
                  </a:ext>
                </a:extLst>
              </p:cNvPr>
              <p:cNvSpPr>
                <a:spLocks/>
              </p:cNvSpPr>
              <p:nvPr/>
            </p:nvSpPr>
            <p:spPr>
              <a:xfrm rot="5400000">
                <a:off x="-174011" y="1188809"/>
                <a:ext cx="2900248"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12E4022A-9D43-46EF-B0F5-78F0659980E6}"/>
                  </a:ext>
                </a:extLst>
              </p:cNvPr>
              <p:cNvSpPr>
                <a:spLocks/>
              </p:cNvSpPr>
              <p:nvPr/>
            </p:nvSpPr>
            <p:spPr>
              <a:xfrm>
                <a:off x="609600" y="404688"/>
                <a:ext cx="3761313" cy="147484"/>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60B9ECDB-36D0-4F90-9848-166E7FE7784E}"/>
                  </a:ext>
                </a:extLst>
              </p:cNvPr>
              <p:cNvSpPr>
                <a:spLocks/>
              </p:cNvSpPr>
              <p:nvPr/>
            </p:nvSpPr>
            <p:spPr>
              <a:xfrm rot="5400000">
                <a:off x="-46656" y="1318373"/>
                <a:ext cx="3159377" cy="14748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a:extLst>
              <a:ext uri="{FF2B5EF4-FFF2-40B4-BE49-F238E27FC236}">
                <a16:creationId xmlns:a16="http://schemas.microsoft.com/office/drawing/2014/main" id="{25E26A81-24FB-482F-9103-81F428268EF7}"/>
              </a:ext>
            </a:extLst>
          </p:cNvPr>
          <p:cNvGrpSpPr/>
          <p:nvPr/>
        </p:nvGrpSpPr>
        <p:grpSpPr>
          <a:xfrm>
            <a:off x="2730000" y="3844578"/>
            <a:ext cx="6732000" cy="0"/>
            <a:chOff x="2409371" y="3633194"/>
            <a:chExt cx="7373258" cy="0"/>
          </a:xfrm>
        </p:grpSpPr>
        <p:cxnSp>
          <p:nvCxnSpPr>
            <p:cNvPr id="10" name="直接连接符 9">
              <a:extLst>
                <a:ext uri="{FF2B5EF4-FFF2-40B4-BE49-F238E27FC236}">
                  <a16:creationId xmlns:a16="http://schemas.microsoft.com/office/drawing/2014/main" id="{97104215-B291-4672-B74E-6C445F8F4C9F}"/>
                </a:ext>
              </a:extLst>
            </p:cNvPr>
            <p:cNvCxnSpPr>
              <a:cxnSpLocks/>
            </p:cNvCxnSpPr>
            <p:nvPr/>
          </p:nvCxnSpPr>
          <p:spPr>
            <a:xfrm>
              <a:off x="2409371" y="3633194"/>
              <a:ext cx="167314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2B22D6D-9BB8-498A-BDE2-6C523CAC09D4}"/>
                </a:ext>
              </a:extLst>
            </p:cNvPr>
            <p:cNvCxnSpPr>
              <a:cxnSpLocks/>
            </p:cNvCxnSpPr>
            <p:nvPr/>
          </p:nvCxnSpPr>
          <p:spPr>
            <a:xfrm>
              <a:off x="8109484" y="3633194"/>
              <a:ext cx="167314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F4D96241-B5CB-09CE-822F-C7E8104DB737}"/>
              </a:ext>
            </a:extLst>
          </p:cNvPr>
          <p:cNvSpPr>
            <a:spLocks noGrp="1"/>
          </p:cNvSpPr>
          <p:nvPr>
            <p:ph type="sldNum" sz="quarter" idx="12"/>
          </p:nvPr>
        </p:nvSpPr>
        <p:spPr/>
        <p:txBody>
          <a:bodyPr/>
          <a:lstStyle/>
          <a:p>
            <a:fld id="{4B1C794F-41A7-4A77-B916-FA7C774CAB2C}" type="slidenum">
              <a:rPr lang="zh-CN" altLang="en-US" smtClean="0"/>
              <a:t>30</a:t>
            </a:fld>
            <a:endParaRPr lang="zh-CN" altLang="en-US"/>
          </a:p>
        </p:txBody>
      </p:sp>
    </p:spTree>
    <p:extLst>
      <p:ext uri="{BB962C8B-B14F-4D97-AF65-F5344CB8AC3E}">
        <p14:creationId xmlns:p14="http://schemas.microsoft.com/office/powerpoint/2010/main" val="137662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研究简介：前言</a:t>
            </a:r>
          </a:p>
        </p:txBody>
      </p:sp>
      <p:sp>
        <p:nvSpPr>
          <p:cNvPr id="49" name="等腰三角形 48">
            <a:extLst>
              <a:ext uri="{FF2B5EF4-FFF2-40B4-BE49-F238E27FC236}">
                <a16:creationId xmlns:a16="http://schemas.microsoft.com/office/drawing/2014/main" id="{E93BD61D-5090-465D-8957-80A64AC18D54}"/>
              </a:ext>
            </a:extLst>
          </p:cNvPr>
          <p:cNvSpPr/>
          <p:nvPr/>
        </p:nvSpPr>
        <p:spPr>
          <a:xfrm rot="5400000">
            <a:off x="2181225" y="2524125"/>
            <a:ext cx="5353050" cy="2476500"/>
          </a:xfrm>
          <a:prstGeom prst="triangle">
            <a:avLst/>
          </a:prstGeom>
          <a:gradFill flip="none" rotWithShape="1">
            <a:gsLst>
              <a:gs pos="0">
                <a:schemeClr val="accent1">
                  <a:alpha val="20000"/>
                </a:schemeClr>
              </a:gs>
              <a:gs pos="80000">
                <a:schemeClr val="accent1">
                  <a:alpha val="0"/>
                </a:schemeClr>
              </a:gs>
            </a:gsLst>
            <a:lin ang="5400000" scaled="1"/>
            <a:tileRect/>
          </a:gradFill>
          <a:ln>
            <a:gradFill>
              <a:gsLst>
                <a:gs pos="16000">
                  <a:schemeClr val="accent1">
                    <a:alpha val="0"/>
                  </a:schemeClr>
                </a:gs>
                <a:gs pos="100000">
                  <a:schemeClr val="accent1">
                    <a:alpha val="5000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等腰三角形 49">
            <a:extLst>
              <a:ext uri="{FF2B5EF4-FFF2-40B4-BE49-F238E27FC236}">
                <a16:creationId xmlns:a16="http://schemas.microsoft.com/office/drawing/2014/main" id="{5A4351AC-065E-41D7-B4F4-5CDFA3E181CC}"/>
              </a:ext>
            </a:extLst>
          </p:cNvPr>
          <p:cNvSpPr/>
          <p:nvPr/>
        </p:nvSpPr>
        <p:spPr>
          <a:xfrm rot="16200000" flipH="1">
            <a:off x="4657725" y="2524125"/>
            <a:ext cx="5353050" cy="2476500"/>
          </a:xfrm>
          <a:prstGeom prst="triangle">
            <a:avLst/>
          </a:prstGeom>
          <a:gradFill flip="none" rotWithShape="1">
            <a:gsLst>
              <a:gs pos="0">
                <a:schemeClr val="accent1">
                  <a:alpha val="20000"/>
                </a:schemeClr>
              </a:gs>
              <a:gs pos="80000">
                <a:schemeClr val="accent1">
                  <a:alpha val="0"/>
                </a:schemeClr>
              </a:gs>
            </a:gsLst>
            <a:lin ang="5400000" scaled="1"/>
            <a:tileRect/>
          </a:gradFill>
          <a:ln>
            <a:gradFill>
              <a:gsLst>
                <a:gs pos="16000">
                  <a:schemeClr val="accent1">
                    <a:alpha val="0"/>
                  </a:schemeClr>
                </a:gs>
                <a:gs pos="100000">
                  <a:schemeClr val="accent1">
                    <a:alpha val="5000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椭圆 57">
            <a:extLst>
              <a:ext uri="{FF2B5EF4-FFF2-40B4-BE49-F238E27FC236}">
                <a16:creationId xmlns:a16="http://schemas.microsoft.com/office/drawing/2014/main" id="{D215608E-ED3B-46B2-8AB4-CBA76A82F74D}"/>
              </a:ext>
            </a:extLst>
          </p:cNvPr>
          <p:cNvSpPr/>
          <p:nvPr/>
        </p:nvSpPr>
        <p:spPr>
          <a:xfrm>
            <a:off x="5524502" y="3190876"/>
            <a:ext cx="1142998" cy="1142998"/>
          </a:xfrm>
          <a:prstGeom prst="ellipse">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9" name="图形 58">
            <a:extLst>
              <a:ext uri="{FF2B5EF4-FFF2-40B4-BE49-F238E27FC236}">
                <a16:creationId xmlns:a16="http://schemas.microsoft.com/office/drawing/2014/main" id="{2970326D-8BB6-4489-B9B0-58DC42060F2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29289" y="3395663"/>
            <a:ext cx="733424" cy="733424"/>
          </a:xfrm>
          <a:prstGeom prst="rect">
            <a:avLst/>
          </a:prstGeom>
        </p:spPr>
      </p:pic>
      <p:sp>
        <p:nvSpPr>
          <p:cNvPr id="56" name="文本框 55">
            <a:extLst>
              <a:ext uri="{FF2B5EF4-FFF2-40B4-BE49-F238E27FC236}">
                <a16:creationId xmlns:a16="http://schemas.microsoft.com/office/drawing/2014/main" id="{F084E350-4F7D-427C-B93D-E586ADFBA675}"/>
              </a:ext>
            </a:extLst>
          </p:cNvPr>
          <p:cNvSpPr txBox="1"/>
          <p:nvPr/>
        </p:nvSpPr>
        <p:spPr>
          <a:xfrm>
            <a:off x="660466" y="1016818"/>
            <a:ext cx="4542891" cy="461665"/>
          </a:xfrm>
          <a:prstGeom prst="rect">
            <a:avLst/>
          </a:prstGeom>
          <a:noFill/>
        </p:spPr>
        <p:txBody>
          <a:bodyPr wrap="square" rtlCol="0">
            <a:spAutoFit/>
          </a:bodyPr>
          <a:lstStyle/>
          <a:p>
            <a:pPr algn="l">
              <a:lnSpc>
                <a:spcPct val="100000"/>
              </a:lnSpc>
            </a:pPr>
            <a:r>
              <a:rPr lang="zh-CN" altLang="en-US" sz="2400" b="1" spc="100" dirty="0">
                <a:solidFill>
                  <a:schemeClr val="accent1"/>
                </a:solidFill>
                <a:latin typeface="+mj-ea"/>
                <a:ea typeface="+mj-ea"/>
              </a:rPr>
              <a:t>已有的群际关系</a:t>
            </a:r>
          </a:p>
        </p:txBody>
      </p:sp>
      <p:sp>
        <p:nvSpPr>
          <p:cNvPr id="57" name="文本框 56">
            <a:extLst>
              <a:ext uri="{FF2B5EF4-FFF2-40B4-BE49-F238E27FC236}">
                <a16:creationId xmlns:a16="http://schemas.microsoft.com/office/drawing/2014/main" id="{2BFF8C7F-9A0A-44E7-96F6-1C971FE44B3B}"/>
              </a:ext>
            </a:extLst>
          </p:cNvPr>
          <p:cNvSpPr txBox="1"/>
          <p:nvPr/>
        </p:nvSpPr>
        <p:spPr>
          <a:xfrm>
            <a:off x="660467" y="1619662"/>
            <a:ext cx="4864035" cy="1278179"/>
          </a:xfrm>
          <a:prstGeom prst="rect">
            <a:avLst/>
          </a:prstGeom>
          <a:noFill/>
        </p:spPr>
        <p:txBody>
          <a:bodyPr wrap="square" rtlCol="0">
            <a:noAutofit/>
          </a:bodyPr>
          <a:lstStyle/>
          <a:p>
            <a:pPr marL="285750" indent="-285750">
              <a:lnSpc>
                <a:spcPct val="130000"/>
              </a:lnSpc>
              <a:buFont typeface="Arial" panose="020B0604020202020204" pitchFamily="34" charset="0"/>
              <a:buChar char="•"/>
            </a:pPr>
            <a:r>
              <a:rPr lang="zh-CN" altLang="en-US" dirty="0">
                <a:latin typeface="+mn-ea"/>
              </a:rPr>
              <a:t>群体间暴力会增加群体内合作</a:t>
            </a:r>
            <a:r>
              <a:rPr lang="pt-BR" altLang="zh-CN" dirty="0">
                <a:latin typeface="+mn-ea"/>
              </a:rPr>
              <a:t>(Bauer et al., 2016)</a:t>
            </a:r>
            <a:r>
              <a:rPr lang="zh-CN" altLang="en-US" dirty="0">
                <a:latin typeface="+mn-ea"/>
              </a:rPr>
              <a:t>，而对外群体持强烈的负面态度则会促进内群体的个体采取有利于自己群体但对外群体有害的行为</a:t>
            </a:r>
            <a:r>
              <a:rPr lang="pt-BR" altLang="zh-CN" dirty="0">
                <a:latin typeface="+mn-ea"/>
              </a:rPr>
              <a:t>(</a:t>
            </a:r>
            <a:r>
              <a:rPr lang="pt-BR" altLang="zh-CN" dirty="0" err="1">
                <a:latin typeface="+mn-ea"/>
              </a:rPr>
              <a:t>Weisel</a:t>
            </a:r>
            <a:r>
              <a:rPr lang="pt-BR" altLang="zh-CN" dirty="0">
                <a:latin typeface="+mn-ea"/>
              </a:rPr>
              <a:t> &amp; </a:t>
            </a:r>
            <a:r>
              <a:rPr lang="pt-BR" altLang="zh-CN" dirty="0" err="1">
                <a:latin typeface="+mn-ea"/>
              </a:rPr>
              <a:t>Böhm</a:t>
            </a:r>
            <a:r>
              <a:rPr lang="pt-BR" altLang="zh-CN" dirty="0">
                <a:latin typeface="+mn-ea"/>
              </a:rPr>
              <a:t>, 2015)</a:t>
            </a:r>
            <a:r>
              <a:rPr lang="zh-CN" altLang="en-US" dirty="0">
                <a:latin typeface="+mn-ea"/>
              </a:rPr>
              <a:t>。</a:t>
            </a:r>
            <a:endParaRPr lang="en-US" altLang="zh-CN" dirty="0">
              <a:latin typeface="+mn-ea"/>
            </a:endParaRPr>
          </a:p>
        </p:txBody>
      </p:sp>
      <p:sp>
        <p:nvSpPr>
          <p:cNvPr id="2" name="文本框 1">
            <a:extLst>
              <a:ext uri="{FF2B5EF4-FFF2-40B4-BE49-F238E27FC236}">
                <a16:creationId xmlns:a16="http://schemas.microsoft.com/office/drawing/2014/main" id="{7925F7E3-0B5F-D87F-DF94-A14FBD52ADF1}"/>
              </a:ext>
            </a:extLst>
          </p:cNvPr>
          <p:cNvSpPr txBox="1"/>
          <p:nvPr/>
        </p:nvSpPr>
        <p:spPr>
          <a:xfrm>
            <a:off x="689210" y="3489997"/>
            <a:ext cx="4593757" cy="1278179"/>
          </a:xfrm>
          <a:prstGeom prst="rect">
            <a:avLst/>
          </a:prstGeom>
          <a:noFill/>
        </p:spPr>
        <p:txBody>
          <a:bodyPr wrap="square" rtlCol="0">
            <a:noAutofit/>
          </a:bodyPr>
          <a:lstStyle/>
          <a:p>
            <a:pPr marL="285750" indent="-285750">
              <a:lnSpc>
                <a:spcPct val="130000"/>
              </a:lnSpc>
              <a:buFont typeface="Arial" panose="020B0604020202020204" pitchFamily="34" charset="0"/>
              <a:buChar char="•"/>
            </a:pPr>
            <a:r>
              <a:rPr lang="zh-CN" altLang="en-US" dirty="0">
                <a:latin typeface="+mn-ea"/>
              </a:rPr>
              <a:t>此外，群体间竞争可以减少个体对内部公平的关注，并增加他们为了促进自己群体的成功而牺牲个人利益的意愿</a:t>
            </a:r>
            <a:r>
              <a:rPr lang="pt-BR" altLang="zh-CN" dirty="0">
                <a:latin typeface="+mn-ea"/>
              </a:rPr>
              <a:t>(Chen &amp; Li, 2009; Rusch, 2014)</a:t>
            </a:r>
            <a:r>
              <a:rPr lang="zh-CN" altLang="en-US" dirty="0">
                <a:latin typeface="+mn-ea"/>
              </a:rPr>
              <a:t>。</a:t>
            </a:r>
            <a:endParaRPr lang="en-US" altLang="zh-CN" dirty="0">
              <a:latin typeface="+mn-ea"/>
            </a:endParaRPr>
          </a:p>
        </p:txBody>
      </p:sp>
      <p:grpSp>
        <p:nvGrpSpPr>
          <p:cNvPr id="11" name="组合 10">
            <a:extLst>
              <a:ext uri="{FF2B5EF4-FFF2-40B4-BE49-F238E27FC236}">
                <a16:creationId xmlns:a16="http://schemas.microsoft.com/office/drawing/2014/main" id="{C1892769-5978-4FF1-7D8E-68237B41736D}"/>
              </a:ext>
            </a:extLst>
          </p:cNvPr>
          <p:cNvGrpSpPr/>
          <p:nvPr/>
        </p:nvGrpSpPr>
        <p:grpSpPr>
          <a:xfrm>
            <a:off x="6816979" y="889000"/>
            <a:ext cx="4765421" cy="2008840"/>
            <a:chOff x="6816979" y="889000"/>
            <a:chExt cx="4765421" cy="2008840"/>
          </a:xfrm>
        </p:grpSpPr>
        <p:sp>
          <p:nvSpPr>
            <p:cNvPr id="54" name="文本框 53">
              <a:extLst>
                <a:ext uri="{FF2B5EF4-FFF2-40B4-BE49-F238E27FC236}">
                  <a16:creationId xmlns:a16="http://schemas.microsoft.com/office/drawing/2014/main" id="{627B27B4-9D46-4943-B386-1B3BAF98EC51}"/>
                </a:ext>
              </a:extLst>
            </p:cNvPr>
            <p:cNvSpPr txBox="1"/>
            <p:nvPr/>
          </p:nvSpPr>
          <p:spPr>
            <a:xfrm flipH="1">
              <a:off x="8774212" y="889000"/>
              <a:ext cx="2808188" cy="461665"/>
            </a:xfrm>
            <a:prstGeom prst="rect">
              <a:avLst/>
            </a:prstGeom>
            <a:noFill/>
          </p:spPr>
          <p:txBody>
            <a:bodyPr wrap="square" rtlCol="0">
              <a:spAutoFit/>
            </a:bodyPr>
            <a:lstStyle/>
            <a:p>
              <a:pPr algn="r">
                <a:lnSpc>
                  <a:spcPct val="100000"/>
                </a:lnSpc>
              </a:pPr>
              <a:r>
                <a:rPr lang="zh-CN" altLang="en-US" sz="2400" b="1" spc="100" dirty="0">
                  <a:solidFill>
                    <a:srgbClr val="0070C0"/>
                  </a:solidFill>
                  <a:latin typeface="+mj-ea"/>
                  <a:ea typeface="+mj-ea"/>
                </a:rPr>
                <a:t>战利品的分配规则</a:t>
              </a:r>
            </a:p>
          </p:txBody>
        </p:sp>
        <p:sp>
          <p:nvSpPr>
            <p:cNvPr id="3" name="文本框 2">
              <a:extLst>
                <a:ext uri="{FF2B5EF4-FFF2-40B4-BE49-F238E27FC236}">
                  <a16:creationId xmlns:a16="http://schemas.microsoft.com/office/drawing/2014/main" id="{B9003C45-3B32-BE73-4906-0E2326FDE25D}"/>
                </a:ext>
              </a:extLst>
            </p:cNvPr>
            <p:cNvSpPr txBox="1"/>
            <p:nvPr/>
          </p:nvSpPr>
          <p:spPr>
            <a:xfrm>
              <a:off x="6816979" y="1619661"/>
              <a:ext cx="4765421" cy="1278179"/>
            </a:xfrm>
            <a:prstGeom prst="rect">
              <a:avLst/>
            </a:prstGeom>
            <a:noFill/>
          </p:spPr>
          <p:txBody>
            <a:bodyPr wrap="square" rtlCol="0">
              <a:noAutofit/>
            </a:bodyPr>
            <a:lstStyle/>
            <a:p>
              <a:pPr marL="285750" indent="-285750">
                <a:lnSpc>
                  <a:spcPct val="130000"/>
                </a:lnSpc>
                <a:buFont typeface="Arial" panose="020B0604020202020204" pitchFamily="34" charset="0"/>
                <a:buChar char="•"/>
              </a:pPr>
              <a:r>
                <a:rPr lang="zh-CN" altLang="en-US" dirty="0">
                  <a:latin typeface="+mn-ea"/>
                </a:rPr>
                <a:t>即使在群体关系涉及现实的敌意情况下，分配规则仍会对个体参与冲突产生不同的影响，这将有力地证明了分配规则在群体间冲突中扮演着至关重要的角色。</a:t>
              </a:r>
            </a:p>
          </p:txBody>
        </p:sp>
      </p:grpSp>
      <p:sp>
        <p:nvSpPr>
          <p:cNvPr id="5" name="文本框 4">
            <a:extLst>
              <a:ext uri="{FF2B5EF4-FFF2-40B4-BE49-F238E27FC236}">
                <a16:creationId xmlns:a16="http://schemas.microsoft.com/office/drawing/2014/main" id="{68F40721-281A-F0ED-AA4E-FC6E5E8B0219}"/>
              </a:ext>
            </a:extLst>
          </p:cNvPr>
          <p:cNvSpPr txBox="1"/>
          <p:nvPr/>
        </p:nvSpPr>
        <p:spPr>
          <a:xfrm>
            <a:off x="1488841" y="5099250"/>
            <a:ext cx="9294999" cy="533812"/>
          </a:xfrm>
          <a:prstGeom prst="rect">
            <a:avLst/>
          </a:prstGeom>
          <a:noFill/>
        </p:spPr>
        <p:txBody>
          <a:bodyPr wrap="square" rtlCol="0">
            <a:noAutofit/>
          </a:bodyPr>
          <a:lstStyle/>
          <a:p>
            <a:pPr marL="285750" indent="-285750">
              <a:lnSpc>
                <a:spcPct val="150000"/>
              </a:lnSpc>
              <a:buFont typeface="Wingdings" panose="05000000000000000000" pitchFamily="2" charset="2"/>
              <a:buChar char="ü"/>
            </a:pPr>
            <a:r>
              <a:rPr lang="zh-CN" altLang="en-US" dirty="0">
                <a:latin typeface="+mn-ea"/>
              </a:rPr>
              <a:t>假设</a:t>
            </a:r>
            <a:r>
              <a:rPr lang="en-US" altLang="zh-CN" dirty="0">
                <a:latin typeface="+mn-ea"/>
              </a:rPr>
              <a:t>1</a:t>
            </a:r>
            <a:r>
              <a:rPr lang="zh-CN" altLang="en-US" dirty="0">
                <a:latin typeface="+mn-ea"/>
              </a:rPr>
              <a:t>：群体间的敌对情绪越高，不论特权群体还是劣势群体都会表现出更高的攻击性。</a:t>
            </a:r>
            <a:endParaRPr lang="en-US" altLang="zh-CN" dirty="0">
              <a:latin typeface="+mn-ea"/>
            </a:endParaRPr>
          </a:p>
        </p:txBody>
      </p:sp>
      <p:sp>
        <p:nvSpPr>
          <p:cNvPr id="8" name="文本框 7">
            <a:extLst>
              <a:ext uri="{FF2B5EF4-FFF2-40B4-BE49-F238E27FC236}">
                <a16:creationId xmlns:a16="http://schemas.microsoft.com/office/drawing/2014/main" id="{36A32013-AD06-09D8-36BB-F9896D679465}"/>
              </a:ext>
            </a:extLst>
          </p:cNvPr>
          <p:cNvSpPr txBox="1"/>
          <p:nvPr/>
        </p:nvSpPr>
        <p:spPr>
          <a:xfrm>
            <a:off x="1488841" y="5702094"/>
            <a:ext cx="9537046" cy="533812"/>
          </a:xfrm>
          <a:prstGeom prst="rect">
            <a:avLst/>
          </a:prstGeom>
          <a:noFill/>
        </p:spPr>
        <p:txBody>
          <a:bodyPr wrap="square" rtlCol="0">
            <a:noAutofit/>
          </a:bodyPr>
          <a:lstStyle/>
          <a:p>
            <a:pPr marL="285750" indent="-285750">
              <a:lnSpc>
                <a:spcPct val="150000"/>
              </a:lnSpc>
              <a:buFont typeface="Wingdings" panose="05000000000000000000" pitchFamily="2" charset="2"/>
              <a:buChar char="ü"/>
            </a:pPr>
            <a:r>
              <a:rPr lang="zh-CN" altLang="en-US" dirty="0">
                <a:latin typeface="+mn-ea"/>
              </a:rPr>
              <a:t>假设</a:t>
            </a:r>
            <a:r>
              <a:rPr lang="en-US" altLang="zh-CN" dirty="0">
                <a:latin typeface="+mn-ea"/>
              </a:rPr>
              <a:t>2</a:t>
            </a:r>
            <a:r>
              <a:rPr lang="zh-CN" altLang="en-US" dirty="0">
                <a:latin typeface="+mn-ea"/>
              </a:rPr>
              <a:t>：</a:t>
            </a:r>
            <a:r>
              <a:rPr lang="zh-CN" altLang="en-US" b="0" i="0" dirty="0">
                <a:effectLst/>
                <a:latin typeface="-apple-system"/>
              </a:rPr>
              <a:t>分配规则在群体间存在敌对情绪的情况下会不同程度地影响个体参与冲突的行为。</a:t>
            </a:r>
            <a:endParaRPr lang="en-US" altLang="zh-CN" dirty="0">
              <a:latin typeface="+mn-ea"/>
            </a:endParaRPr>
          </a:p>
        </p:txBody>
      </p:sp>
      <p:sp>
        <p:nvSpPr>
          <p:cNvPr id="9" name="灯片编号占位符 2">
            <a:extLst>
              <a:ext uri="{FF2B5EF4-FFF2-40B4-BE49-F238E27FC236}">
                <a16:creationId xmlns:a16="http://schemas.microsoft.com/office/drawing/2014/main" id="{4CC571A3-6DCF-B9D9-1437-11E78BB12C10}"/>
              </a:ext>
            </a:extLst>
          </p:cNvPr>
          <p:cNvSpPr>
            <a:spLocks noGrp="1"/>
          </p:cNvSpPr>
          <p:nvPr>
            <p:ph type="sldNum" sz="quarter" idx="12"/>
          </p:nvPr>
        </p:nvSpPr>
        <p:spPr>
          <a:xfrm>
            <a:off x="3581400" y="6337300"/>
            <a:ext cx="2743200" cy="365125"/>
          </a:xfrm>
        </p:spPr>
        <p:txBody>
          <a:bodyPr/>
          <a:lstStyle/>
          <a:p>
            <a:fld id="{4B1C794F-41A7-4A77-B916-FA7C774CAB2C}" type="slidenum">
              <a:rPr lang="zh-CN" altLang="en-US" smtClean="0"/>
              <a:pPr/>
              <a:t>4</a:t>
            </a:fld>
            <a:endParaRPr lang="zh-CN" altLang="en-US"/>
          </a:p>
        </p:txBody>
      </p:sp>
    </p:spTree>
    <p:extLst>
      <p:ext uri="{BB962C8B-B14F-4D97-AF65-F5344CB8AC3E}">
        <p14:creationId xmlns:p14="http://schemas.microsoft.com/office/powerpoint/2010/main" val="341852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CABD0C29-B4D5-15E6-3A07-B3C07DBD52AA}"/>
              </a:ext>
            </a:extLst>
          </p:cNvPr>
          <p:cNvSpPr/>
          <p:nvPr/>
        </p:nvSpPr>
        <p:spPr>
          <a:xfrm>
            <a:off x="609599" y="2631482"/>
            <a:ext cx="11035553" cy="1035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研究简介：前言</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文本框 22">
            <a:extLst>
              <a:ext uri="{FF2B5EF4-FFF2-40B4-BE49-F238E27FC236}">
                <a16:creationId xmlns:a16="http://schemas.microsoft.com/office/drawing/2014/main" id="{CBD4F48F-9291-3840-A33D-57790EBD7C96}"/>
              </a:ext>
            </a:extLst>
          </p:cNvPr>
          <p:cNvSpPr txBox="1"/>
          <p:nvPr/>
        </p:nvSpPr>
        <p:spPr>
          <a:xfrm>
            <a:off x="733012" y="2631482"/>
            <a:ext cx="10791118" cy="868956"/>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2000" kern="100" dirty="0">
                <a:solidFill>
                  <a:schemeClr val="bg1"/>
                </a:solidFill>
                <a:effectLst/>
                <a:latin typeface="+mn-ea"/>
                <a:cs typeface="Times New Roman" panose="02020603050405020304" pitchFamily="18" charset="0"/>
              </a:rPr>
              <a:t>与</a:t>
            </a:r>
            <a:r>
              <a:rPr lang="zh-CN" altLang="zh-CN" sz="2000" kern="100" dirty="0">
                <a:solidFill>
                  <a:schemeClr val="bg1"/>
                </a:solidFill>
                <a:effectLst/>
                <a:latin typeface="+mn-ea"/>
                <a:cs typeface="Times New Roman" panose="02020603050405020304" pitchFamily="18" charset="0"/>
              </a:rPr>
              <a:t>个体努力无关的不平等分配规则是否会促使</a:t>
            </a:r>
            <a:r>
              <a:rPr lang="zh-CN" altLang="en-US" sz="2000" kern="100" dirty="0">
                <a:solidFill>
                  <a:schemeClr val="bg1"/>
                </a:solidFill>
                <a:effectLst/>
                <a:latin typeface="+mn-ea"/>
                <a:cs typeface="Times New Roman" panose="02020603050405020304" pitchFamily="18" charset="0"/>
              </a:rPr>
              <a:t>群体内的</a:t>
            </a:r>
            <a:r>
              <a:rPr lang="zh-CN" altLang="zh-CN" sz="2000" kern="100" dirty="0">
                <a:solidFill>
                  <a:schemeClr val="bg1"/>
                </a:solidFill>
                <a:effectLst/>
                <a:latin typeface="+mn-ea"/>
                <a:cs typeface="Times New Roman" panose="02020603050405020304" pitchFamily="18" charset="0"/>
              </a:rPr>
              <a:t>特权成员或劣势成员表现出更高（或更低）的</a:t>
            </a:r>
            <a:r>
              <a:rPr lang="zh-CN" altLang="en-US" sz="2000" kern="100" dirty="0">
                <a:solidFill>
                  <a:schemeClr val="bg1"/>
                </a:solidFill>
                <a:effectLst/>
                <a:latin typeface="+mn-ea"/>
                <a:cs typeface="Times New Roman" panose="02020603050405020304" pitchFamily="18" charset="0"/>
              </a:rPr>
              <a:t>对外群体的</a:t>
            </a:r>
            <a:r>
              <a:rPr lang="zh-CN" altLang="zh-CN" sz="2000" kern="100" dirty="0">
                <a:solidFill>
                  <a:schemeClr val="bg1"/>
                </a:solidFill>
                <a:effectLst/>
                <a:latin typeface="+mn-ea"/>
                <a:cs typeface="Times New Roman" panose="02020603050405020304" pitchFamily="18" charset="0"/>
              </a:rPr>
              <a:t>攻击性</a:t>
            </a:r>
            <a:r>
              <a:rPr lang="zh-CN" altLang="en-US" sz="2000" kern="100" dirty="0">
                <a:solidFill>
                  <a:schemeClr val="bg1"/>
                </a:solidFill>
                <a:effectLst/>
                <a:latin typeface="+mn-ea"/>
                <a:cs typeface="Times New Roman" panose="02020603050405020304" pitchFamily="18" charset="0"/>
              </a:rPr>
              <a:t>。</a:t>
            </a:r>
            <a:endParaRPr lang="zh-CN" altLang="zh-CN" sz="2000" kern="100" dirty="0">
              <a:solidFill>
                <a:schemeClr val="bg1"/>
              </a:solidFill>
              <a:effectLst/>
              <a:latin typeface="+mn-ea"/>
              <a:cs typeface="Times New Roman" panose="02020603050405020304" pitchFamily="18" charset="0"/>
            </a:endParaRPr>
          </a:p>
        </p:txBody>
      </p:sp>
      <p:sp>
        <p:nvSpPr>
          <p:cNvPr id="3" name="灯片编号占位符 2">
            <a:extLst>
              <a:ext uri="{FF2B5EF4-FFF2-40B4-BE49-F238E27FC236}">
                <a16:creationId xmlns:a16="http://schemas.microsoft.com/office/drawing/2014/main" id="{ADBA0B99-FBF6-595F-8325-ADEBAD6CB1C5}"/>
              </a:ext>
            </a:extLst>
          </p:cNvPr>
          <p:cNvSpPr>
            <a:spLocks noGrp="1"/>
          </p:cNvSpPr>
          <p:nvPr>
            <p:ph type="sldNum" sz="quarter" idx="12"/>
          </p:nvPr>
        </p:nvSpPr>
        <p:spPr/>
        <p:txBody>
          <a:bodyPr/>
          <a:lstStyle/>
          <a:p>
            <a:fld id="{4B1C794F-41A7-4A77-B916-FA7C774CAB2C}" type="slidenum">
              <a:rPr lang="zh-CN" altLang="en-US" smtClean="0"/>
              <a:pPr/>
              <a:t>5</a:t>
            </a:fld>
            <a:endParaRPr lang="zh-CN" altLang="en-US"/>
          </a:p>
        </p:txBody>
      </p:sp>
    </p:spTree>
    <p:extLst>
      <p:ext uri="{BB962C8B-B14F-4D97-AF65-F5344CB8AC3E}">
        <p14:creationId xmlns:p14="http://schemas.microsoft.com/office/powerpoint/2010/main" val="343384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研究简介：方法</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E0783958-90FB-FF5C-F93D-43077297136C}"/>
              </a:ext>
            </a:extLst>
          </p:cNvPr>
          <p:cNvSpPr>
            <a:spLocks noGrp="1"/>
          </p:cNvSpPr>
          <p:nvPr>
            <p:ph type="sldNum" sz="quarter" idx="12"/>
          </p:nvPr>
        </p:nvSpPr>
        <p:spPr/>
        <p:txBody>
          <a:bodyPr/>
          <a:lstStyle/>
          <a:p>
            <a:fld id="{4B1C794F-41A7-4A77-B916-FA7C774CAB2C}" type="slidenum">
              <a:rPr lang="zh-CN" altLang="en-US" smtClean="0"/>
              <a:pPr/>
              <a:t>6</a:t>
            </a:fld>
            <a:endParaRPr lang="zh-CN" altLang="en-US"/>
          </a:p>
        </p:txBody>
      </p:sp>
      <p:sp>
        <p:nvSpPr>
          <p:cNvPr id="5" name="文本框 4">
            <a:extLst>
              <a:ext uri="{FF2B5EF4-FFF2-40B4-BE49-F238E27FC236}">
                <a16:creationId xmlns:a16="http://schemas.microsoft.com/office/drawing/2014/main" id="{1206761F-68BC-9B85-B3BE-FCE8B5E61309}"/>
              </a:ext>
            </a:extLst>
          </p:cNvPr>
          <p:cNvSpPr txBox="1"/>
          <p:nvPr/>
        </p:nvSpPr>
        <p:spPr>
          <a:xfrm>
            <a:off x="1390481" y="2288276"/>
            <a:ext cx="2095123" cy="646331"/>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96</a:t>
            </a:r>
            <a:r>
              <a:rPr lang="zh-CN" altLang="en-US" b="0" i="0" dirty="0">
                <a:solidFill>
                  <a:srgbClr val="000000"/>
                </a:solidFill>
                <a:effectLst/>
                <a:latin typeface="微软雅黑" panose="020B0503020204020204" pitchFamily="34" charset="-122"/>
                <a:ea typeface="微软雅黑" panose="020B0503020204020204" pitchFamily="34" charset="-122"/>
              </a:rPr>
              <a:t>名 </a:t>
            </a:r>
            <a:r>
              <a:rPr lang="en-US" altLang="zh-CN" b="0" i="0" dirty="0">
                <a:solidFill>
                  <a:srgbClr val="000000"/>
                </a:solidFill>
                <a:effectLst/>
                <a:latin typeface="微软雅黑" panose="020B0503020204020204" pitchFamily="34" charset="-122"/>
                <a:ea typeface="微软雅黑" panose="020B0503020204020204" pitchFamily="34" charset="-122"/>
              </a:rPr>
              <a:t>Nyangatom</a:t>
            </a:r>
          </a:p>
          <a:p>
            <a:pPr algn="ct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Linux Libertine"/>
              </a:rPr>
              <a:t>尼扬托姆人</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5401158-A2B1-32BA-0CC0-C66F03FD7016}"/>
              </a:ext>
            </a:extLst>
          </p:cNvPr>
          <p:cNvSpPr txBox="1"/>
          <p:nvPr/>
        </p:nvSpPr>
        <p:spPr>
          <a:xfrm>
            <a:off x="754094" y="1059198"/>
            <a:ext cx="10960827" cy="960776"/>
          </a:xfrm>
          <a:prstGeom prst="rect">
            <a:avLst/>
          </a:prstGeom>
          <a:noFill/>
        </p:spPr>
        <p:txBody>
          <a:bodyPr wrap="square">
            <a:spAutoFit/>
          </a:bodyPr>
          <a:lstStyle/>
          <a:p>
            <a:pPr algn="l">
              <a:lnSpc>
                <a:spcPct val="150000"/>
              </a:lnSpc>
            </a:pPr>
            <a:r>
              <a:rPr lang="zh-CN" altLang="en-US" sz="2000" b="0" i="0" dirty="0">
                <a:solidFill>
                  <a:srgbClr val="000000"/>
                </a:solidFill>
                <a:effectLst/>
                <a:latin typeface="微软雅黑" panose="020B0503020204020204" pitchFamily="34" charset="-122"/>
                <a:ea typeface="微软雅黑" panose="020B0503020204020204" pitchFamily="34" charset="-122"/>
              </a:rPr>
              <a:t>从居住在埃塞俄比亚南奥莫河谷（</a:t>
            </a:r>
            <a:r>
              <a:rPr lang="en-US" altLang="zh-CN" sz="2000" b="0" i="0" dirty="0">
                <a:solidFill>
                  <a:srgbClr val="000000"/>
                </a:solidFill>
                <a:effectLst/>
                <a:latin typeface="微软雅黑" panose="020B0503020204020204" pitchFamily="34" charset="-122"/>
                <a:ea typeface="微软雅黑" panose="020B0503020204020204" pitchFamily="34" charset="-122"/>
              </a:rPr>
              <a:t>the South </a:t>
            </a:r>
            <a:r>
              <a:rPr lang="en-US" altLang="zh-CN" sz="2000" b="0" i="0" dirty="0" err="1">
                <a:solidFill>
                  <a:srgbClr val="000000"/>
                </a:solidFill>
                <a:effectLst/>
                <a:latin typeface="微软雅黑" panose="020B0503020204020204" pitchFamily="34" charset="-122"/>
                <a:ea typeface="微软雅黑" panose="020B0503020204020204" pitchFamily="34" charset="-122"/>
              </a:rPr>
              <a:t>Omo</a:t>
            </a:r>
            <a:r>
              <a:rPr lang="en-US" altLang="zh-CN" sz="2000" b="0" i="0" dirty="0">
                <a:solidFill>
                  <a:srgbClr val="000000"/>
                </a:solidFill>
                <a:effectLst/>
                <a:latin typeface="微软雅黑" panose="020B0503020204020204" pitchFamily="34" charset="-122"/>
                <a:ea typeface="微软雅黑" panose="020B0503020204020204" pitchFamily="34" charset="-122"/>
              </a:rPr>
              <a:t> Valley of Ethiopia</a:t>
            </a:r>
            <a:r>
              <a:rPr lang="zh-CN" altLang="en-US" sz="2000" b="0" i="0" dirty="0">
                <a:solidFill>
                  <a:srgbClr val="000000"/>
                </a:solidFill>
                <a:effectLst/>
                <a:latin typeface="微软雅黑" panose="020B0503020204020204" pitchFamily="34" charset="-122"/>
                <a:ea typeface="微软雅黑" panose="020B0503020204020204" pitchFamily="34" charset="-122"/>
              </a:rPr>
              <a:t>）的三个社区招募了</a:t>
            </a:r>
            <a:r>
              <a:rPr lang="en-US" altLang="zh-CN" sz="2000" b="0" i="0" dirty="0">
                <a:solidFill>
                  <a:srgbClr val="000000"/>
                </a:solidFill>
                <a:effectLst/>
                <a:latin typeface="微软雅黑" panose="020B0503020204020204" pitchFamily="34" charset="-122"/>
                <a:ea typeface="微软雅黑" panose="020B0503020204020204" pitchFamily="34" charset="-122"/>
              </a:rPr>
              <a:t>192 </a:t>
            </a:r>
            <a:r>
              <a:rPr lang="zh-CN" altLang="en-US" sz="2000" b="0" i="0" dirty="0">
                <a:solidFill>
                  <a:srgbClr val="000000"/>
                </a:solidFill>
                <a:effectLst/>
                <a:latin typeface="微软雅黑" panose="020B0503020204020204" pitchFamily="34" charset="-122"/>
                <a:ea typeface="微软雅黑" panose="020B0503020204020204" pitchFamily="34" charset="-122"/>
              </a:rPr>
              <a:t>名成年男性：</a:t>
            </a:r>
            <a:endParaRPr lang="zh-CN" altLang="en-US" sz="2000" b="0" i="0" dirty="0">
              <a:solidFill>
                <a:srgbClr val="000000"/>
              </a:solidFill>
              <a:effectLst/>
              <a:latin typeface="Linux Libertine"/>
            </a:endParaRPr>
          </a:p>
        </p:txBody>
      </p:sp>
      <p:sp>
        <p:nvSpPr>
          <p:cNvPr id="13" name="文本框 12">
            <a:extLst>
              <a:ext uri="{FF2B5EF4-FFF2-40B4-BE49-F238E27FC236}">
                <a16:creationId xmlns:a16="http://schemas.microsoft.com/office/drawing/2014/main" id="{D74957AB-9CC8-E2B7-31D5-E1BD3BB76F66}"/>
              </a:ext>
            </a:extLst>
          </p:cNvPr>
          <p:cNvSpPr txBox="1"/>
          <p:nvPr/>
        </p:nvSpPr>
        <p:spPr>
          <a:xfrm>
            <a:off x="7856054" y="2288276"/>
            <a:ext cx="3237296" cy="646331"/>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48</a:t>
            </a:r>
            <a:r>
              <a:rPr lang="zh-CN" altLang="en-US" b="0" i="0" dirty="0">
                <a:solidFill>
                  <a:srgbClr val="000000"/>
                </a:solidFill>
                <a:effectLst/>
                <a:latin typeface="微软雅黑" panose="020B0503020204020204" pitchFamily="34" charset="-122"/>
                <a:ea typeface="微软雅黑" panose="020B0503020204020204" pitchFamily="34" charset="-122"/>
              </a:rPr>
              <a:t>名 </a:t>
            </a:r>
            <a:r>
              <a:rPr lang="en-US" altLang="zh-CN" b="0" i="0" dirty="0">
                <a:solidFill>
                  <a:srgbClr val="000000"/>
                </a:solidFill>
                <a:effectLst/>
                <a:latin typeface="微软雅黑" panose="020B0503020204020204" pitchFamily="34" charset="-122"/>
                <a:ea typeface="微软雅黑" panose="020B0503020204020204" pitchFamily="34" charset="-122"/>
              </a:rPr>
              <a:t> Highland Ethiopians</a:t>
            </a:r>
          </a:p>
          <a:p>
            <a:pPr algn="ctr"/>
            <a:r>
              <a:rPr lang="zh-CN" altLang="en-US" b="0" i="0" dirty="0">
                <a:solidFill>
                  <a:srgbClr val="000000"/>
                </a:solidFill>
                <a:effectLst/>
                <a:latin typeface="微软雅黑" panose="020B0503020204020204" pitchFamily="34" charset="-122"/>
                <a:ea typeface="微软雅黑" panose="020B0503020204020204" pitchFamily="34" charset="-122"/>
              </a:rPr>
              <a:t>（高地埃塞俄比亚人）</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grpSp>
        <p:nvGrpSpPr>
          <p:cNvPr id="31" name="组合 30">
            <a:extLst>
              <a:ext uri="{FF2B5EF4-FFF2-40B4-BE49-F238E27FC236}">
                <a16:creationId xmlns:a16="http://schemas.microsoft.com/office/drawing/2014/main" id="{8C9DA56C-F60B-53A5-B477-185F3CF95AD0}"/>
              </a:ext>
            </a:extLst>
          </p:cNvPr>
          <p:cNvGrpSpPr/>
          <p:nvPr/>
        </p:nvGrpSpPr>
        <p:grpSpPr>
          <a:xfrm>
            <a:off x="771670" y="3545193"/>
            <a:ext cx="4641389" cy="543891"/>
            <a:chOff x="771670" y="3545193"/>
            <a:chExt cx="4641389" cy="543891"/>
          </a:xfrm>
        </p:grpSpPr>
        <p:sp>
          <p:nvSpPr>
            <p:cNvPr id="11" name="文本框 10">
              <a:extLst>
                <a:ext uri="{FF2B5EF4-FFF2-40B4-BE49-F238E27FC236}">
                  <a16:creationId xmlns:a16="http://schemas.microsoft.com/office/drawing/2014/main" id="{B2442336-F73F-67A7-498B-EC53395436C3}"/>
                </a:ext>
              </a:extLst>
            </p:cNvPr>
            <p:cNvSpPr txBox="1"/>
            <p:nvPr/>
          </p:nvSpPr>
          <p:spPr>
            <a:xfrm>
              <a:off x="3937601" y="3664305"/>
              <a:ext cx="1475458" cy="369332"/>
            </a:xfrm>
            <a:prstGeom prst="rect">
              <a:avLst/>
            </a:prstGeom>
            <a:noFill/>
          </p:spPr>
          <p:txBody>
            <a:bodyPr wrap="square">
              <a:spAutoFit/>
            </a:bodyPr>
            <a:lstStyle/>
            <a:p>
              <a:pPr algn="ctr"/>
              <a:r>
                <a:rPr lang="en-US" altLang="zh-CN" b="0" i="0" dirty="0" err="1">
                  <a:solidFill>
                    <a:srgbClr val="000000"/>
                  </a:solidFill>
                  <a:effectLst/>
                  <a:latin typeface="微软雅黑" panose="020B0503020204020204" pitchFamily="34" charset="-122"/>
                  <a:ea typeface="微软雅黑" panose="020B0503020204020204" pitchFamily="34" charset="-122"/>
                </a:rPr>
                <a:t>Daasanach</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90C864F-999C-8336-1548-D3911B957E04}"/>
                </a:ext>
              </a:extLst>
            </p:cNvPr>
            <p:cNvSpPr txBox="1"/>
            <p:nvPr/>
          </p:nvSpPr>
          <p:spPr>
            <a:xfrm>
              <a:off x="1736696" y="3671859"/>
              <a:ext cx="1537066" cy="369332"/>
            </a:xfrm>
            <a:prstGeom prst="rect">
              <a:avLst/>
            </a:prstGeom>
            <a:noFill/>
          </p:spPr>
          <p:txBody>
            <a:bodyPr wrap="square">
              <a:spAutoFit/>
            </a:bodyPr>
            <a:lstStyle/>
            <a:p>
              <a:pPr algn="ctr"/>
              <a:r>
                <a:rPr lang="en-US" altLang="zh-CN" b="0" i="0" dirty="0">
                  <a:solidFill>
                    <a:srgbClr val="000000"/>
                  </a:solidFill>
                  <a:effectLst/>
                  <a:latin typeface="微软雅黑" panose="020B0503020204020204" pitchFamily="34" charset="-122"/>
                  <a:ea typeface="微软雅黑" panose="020B0503020204020204" pitchFamily="34" charset="-122"/>
                </a:rPr>
                <a:t>Nyangatom</a:t>
              </a:r>
            </a:p>
          </p:txBody>
        </p:sp>
        <p:sp>
          <p:nvSpPr>
            <p:cNvPr id="18" name="swords-in-cross-arrangement_25572">
              <a:extLst>
                <a:ext uri="{FF2B5EF4-FFF2-40B4-BE49-F238E27FC236}">
                  <a16:creationId xmlns:a16="http://schemas.microsoft.com/office/drawing/2014/main" id="{8247086F-56B4-CA3C-841E-2698A23C9772}"/>
                </a:ext>
              </a:extLst>
            </p:cNvPr>
            <p:cNvSpPr/>
            <p:nvPr/>
          </p:nvSpPr>
          <p:spPr>
            <a:xfrm>
              <a:off x="3356079" y="3545193"/>
              <a:ext cx="463890" cy="461665"/>
            </a:xfrm>
            <a:custGeom>
              <a:avLst/>
              <a:gdLst>
                <a:gd name="T0" fmla="*/ 1292 w 1495"/>
                <a:gd name="T1" fmla="*/ 1153 h 1490"/>
                <a:gd name="T2" fmla="*/ 1354 w 1495"/>
                <a:gd name="T3" fmla="*/ 1091 h 1490"/>
                <a:gd name="T4" fmla="*/ 1288 w 1495"/>
                <a:gd name="T5" fmla="*/ 1025 h 1490"/>
                <a:gd name="T6" fmla="*/ 953 w 1495"/>
                <a:gd name="T7" fmla="*/ 748 h 1490"/>
                <a:gd name="T8" fmla="*/ 1054 w 1495"/>
                <a:gd name="T9" fmla="*/ 647 h 1490"/>
                <a:gd name="T10" fmla="*/ 1477 w 1495"/>
                <a:gd name="T11" fmla="*/ 22 h 1490"/>
                <a:gd name="T12" fmla="*/ 848 w 1495"/>
                <a:gd name="T13" fmla="*/ 441 h 1490"/>
                <a:gd name="T14" fmla="*/ 747 w 1495"/>
                <a:gd name="T15" fmla="*/ 542 h 1490"/>
                <a:gd name="T16" fmla="*/ 646 w 1495"/>
                <a:gd name="T17" fmla="*/ 441 h 1490"/>
                <a:gd name="T18" fmla="*/ 20 w 1495"/>
                <a:gd name="T19" fmla="*/ 19 h 1490"/>
                <a:gd name="T20" fmla="*/ 440 w 1495"/>
                <a:gd name="T21" fmla="*/ 647 h 1490"/>
                <a:gd name="T22" fmla="*/ 540 w 1495"/>
                <a:gd name="T23" fmla="*/ 748 h 1490"/>
                <a:gd name="T24" fmla="*/ 206 w 1495"/>
                <a:gd name="T25" fmla="*/ 1025 h 1490"/>
                <a:gd name="T26" fmla="*/ 140 w 1495"/>
                <a:gd name="T27" fmla="*/ 1091 h 1490"/>
                <a:gd name="T28" fmla="*/ 239 w 1495"/>
                <a:gd name="T29" fmla="*/ 1190 h 1490"/>
                <a:gd name="T30" fmla="*/ 19 w 1495"/>
                <a:gd name="T31" fmla="*/ 1477 h 1490"/>
                <a:gd name="T32" fmla="*/ 85 w 1495"/>
                <a:gd name="T33" fmla="*/ 1477 h 1490"/>
                <a:gd name="T34" fmla="*/ 342 w 1495"/>
                <a:gd name="T35" fmla="*/ 1294 h 1490"/>
                <a:gd name="T36" fmla="*/ 437 w 1495"/>
                <a:gd name="T37" fmla="*/ 1369 h 1490"/>
                <a:gd name="T38" fmla="*/ 470 w 1495"/>
                <a:gd name="T39" fmla="*/ 1289 h 1490"/>
                <a:gd name="T40" fmla="*/ 747 w 1495"/>
                <a:gd name="T41" fmla="*/ 955 h 1490"/>
                <a:gd name="T42" fmla="*/ 1024 w 1495"/>
                <a:gd name="T43" fmla="*/ 1289 h 1490"/>
                <a:gd name="T44" fmla="*/ 1057 w 1495"/>
                <a:gd name="T45" fmla="*/ 1369 h 1490"/>
                <a:gd name="T46" fmla="*/ 1152 w 1495"/>
                <a:gd name="T47" fmla="*/ 1294 h 1490"/>
                <a:gd name="T48" fmla="*/ 1189 w 1495"/>
                <a:gd name="T49" fmla="*/ 1256 h 1490"/>
                <a:gd name="T50" fmla="*/ 1442 w 1495"/>
                <a:gd name="T51" fmla="*/ 1490 h 1490"/>
                <a:gd name="T52" fmla="*/ 1475 w 1495"/>
                <a:gd name="T53" fmla="*/ 1411 h 1490"/>
                <a:gd name="T54" fmla="*/ 907 w 1495"/>
                <a:gd name="T55" fmla="*/ 514 h 1490"/>
                <a:gd name="T56" fmla="*/ 981 w 1495"/>
                <a:gd name="T57" fmla="*/ 588 h 1490"/>
                <a:gd name="T58" fmla="*/ 714 w 1495"/>
                <a:gd name="T59" fmla="*/ 856 h 1490"/>
                <a:gd name="T60" fmla="*/ 338 w 1495"/>
                <a:gd name="T61" fmla="*/ 1157 h 1490"/>
                <a:gd name="T62" fmla="*/ 640 w 1495"/>
                <a:gd name="T63" fmla="*/ 781 h 1490"/>
                <a:gd name="T64" fmla="*/ 907 w 1495"/>
                <a:gd name="T65" fmla="*/ 514 h 1490"/>
                <a:gd name="T66" fmla="*/ 587 w 1495"/>
                <a:gd name="T67" fmla="*/ 514 h 1490"/>
                <a:gd name="T68" fmla="*/ 607 w 1495"/>
                <a:gd name="T69" fmla="*/ 682 h 1490"/>
                <a:gd name="T70" fmla="*/ 288 w 1495"/>
                <a:gd name="T71" fmla="*/ 288 h 1490"/>
                <a:gd name="T72" fmla="*/ 887 w 1495"/>
                <a:gd name="T73" fmla="*/ 814 h 1490"/>
                <a:gd name="T74" fmla="*/ 1119 w 1495"/>
                <a:gd name="T75" fmla="*/ 1194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5" h="1490">
                  <a:moveTo>
                    <a:pt x="1255" y="1190"/>
                  </a:moveTo>
                  <a:lnTo>
                    <a:pt x="1292" y="1153"/>
                  </a:lnTo>
                  <a:cubicBezTo>
                    <a:pt x="1292" y="1153"/>
                    <a:pt x="1292" y="1153"/>
                    <a:pt x="1292" y="1153"/>
                  </a:cubicBezTo>
                  <a:lnTo>
                    <a:pt x="1354" y="1091"/>
                  </a:lnTo>
                  <a:cubicBezTo>
                    <a:pt x="1372" y="1073"/>
                    <a:pt x="1372" y="1043"/>
                    <a:pt x="1354" y="1025"/>
                  </a:cubicBezTo>
                  <a:cubicBezTo>
                    <a:pt x="1336" y="1007"/>
                    <a:pt x="1306" y="1007"/>
                    <a:pt x="1288" y="1025"/>
                  </a:cubicBezTo>
                  <a:lnTo>
                    <a:pt x="1259" y="1054"/>
                  </a:lnTo>
                  <a:lnTo>
                    <a:pt x="953" y="748"/>
                  </a:lnTo>
                  <a:lnTo>
                    <a:pt x="1050" y="652"/>
                  </a:lnTo>
                  <a:cubicBezTo>
                    <a:pt x="1051" y="651"/>
                    <a:pt x="1053" y="649"/>
                    <a:pt x="1054" y="647"/>
                  </a:cubicBezTo>
                  <a:lnTo>
                    <a:pt x="1481" y="83"/>
                  </a:lnTo>
                  <a:cubicBezTo>
                    <a:pt x="1495" y="64"/>
                    <a:pt x="1493" y="38"/>
                    <a:pt x="1477" y="22"/>
                  </a:cubicBezTo>
                  <a:cubicBezTo>
                    <a:pt x="1460" y="5"/>
                    <a:pt x="1434" y="3"/>
                    <a:pt x="1416" y="17"/>
                  </a:cubicBezTo>
                  <a:lnTo>
                    <a:pt x="848" y="441"/>
                  </a:lnTo>
                  <a:cubicBezTo>
                    <a:pt x="847" y="442"/>
                    <a:pt x="845" y="444"/>
                    <a:pt x="843" y="445"/>
                  </a:cubicBezTo>
                  <a:lnTo>
                    <a:pt x="747" y="542"/>
                  </a:lnTo>
                  <a:lnTo>
                    <a:pt x="651" y="445"/>
                  </a:lnTo>
                  <a:cubicBezTo>
                    <a:pt x="649" y="444"/>
                    <a:pt x="647" y="442"/>
                    <a:pt x="646" y="441"/>
                  </a:cubicBezTo>
                  <a:lnTo>
                    <a:pt x="81" y="14"/>
                  </a:lnTo>
                  <a:cubicBezTo>
                    <a:pt x="63" y="0"/>
                    <a:pt x="37" y="2"/>
                    <a:pt x="20" y="19"/>
                  </a:cubicBezTo>
                  <a:cubicBezTo>
                    <a:pt x="4" y="35"/>
                    <a:pt x="2" y="61"/>
                    <a:pt x="16" y="80"/>
                  </a:cubicBezTo>
                  <a:lnTo>
                    <a:pt x="440" y="647"/>
                  </a:lnTo>
                  <a:cubicBezTo>
                    <a:pt x="441" y="649"/>
                    <a:pt x="442" y="650"/>
                    <a:pt x="444" y="652"/>
                  </a:cubicBezTo>
                  <a:lnTo>
                    <a:pt x="540" y="748"/>
                  </a:lnTo>
                  <a:lnTo>
                    <a:pt x="235" y="1054"/>
                  </a:lnTo>
                  <a:lnTo>
                    <a:pt x="206" y="1025"/>
                  </a:lnTo>
                  <a:cubicBezTo>
                    <a:pt x="188" y="1007"/>
                    <a:pt x="158" y="1007"/>
                    <a:pt x="140" y="1025"/>
                  </a:cubicBezTo>
                  <a:cubicBezTo>
                    <a:pt x="122" y="1043"/>
                    <a:pt x="122" y="1073"/>
                    <a:pt x="140" y="1091"/>
                  </a:cubicBezTo>
                  <a:lnTo>
                    <a:pt x="202" y="1153"/>
                  </a:lnTo>
                  <a:lnTo>
                    <a:pt x="239" y="1190"/>
                  </a:lnTo>
                  <a:lnTo>
                    <a:pt x="19" y="1411"/>
                  </a:lnTo>
                  <a:cubicBezTo>
                    <a:pt x="0" y="1429"/>
                    <a:pt x="0" y="1458"/>
                    <a:pt x="19" y="1477"/>
                  </a:cubicBezTo>
                  <a:cubicBezTo>
                    <a:pt x="28" y="1486"/>
                    <a:pt x="40" y="1490"/>
                    <a:pt x="52" y="1490"/>
                  </a:cubicBezTo>
                  <a:cubicBezTo>
                    <a:pt x="64" y="1490"/>
                    <a:pt x="76" y="1486"/>
                    <a:pt x="85" y="1477"/>
                  </a:cubicBezTo>
                  <a:lnTo>
                    <a:pt x="305" y="1256"/>
                  </a:lnTo>
                  <a:lnTo>
                    <a:pt x="342" y="1294"/>
                  </a:lnTo>
                  <a:lnTo>
                    <a:pt x="404" y="1355"/>
                  </a:lnTo>
                  <a:cubicBezTo>
                    <a:pt x="413" y="1365"/>
                    <a:pt x="425" y="1369"/>
                    <a:pt x="437" y="1369"/>
                  </a:cubicBezTo>
                  <a:cubicBezTo>
                    <a:pt x="449" y="1369"/>
                    <a:pt x="461" y="1365"/>
                    <a:pt x="470" y="1355"/>
                  </a:cubicBezTo>
                  <a:cubicBezTo>
                    <a:pt x="489" y="1337"/>
                    <a:pt x="489" y="1308"/>
                    <a:pt x="470" y="1289"/>
                  </a:cubicBezTo>
                  <a:lnTo>
                    <a:pt x="441" y="1260"/>
                  </a:lnTo>
                  <a:lnTo>
                    <a:pt x="747" y="955"/>
                  </a:lnTo>
                  <a:lnTo>
                    <a:pt x="1053" y="1260"/>
                  </a:lnTo>
                  <a:lnTo>
                    <a:pt x="1024" y="1289"/>
                  </a:lnTo>
                  <a:cubicBezTo>
                    <a:pt x="1005" y="1308"/>
                    <a:pt x="1005" y="1337"/>
                    <a:pt x="1024" y="1355"/>
                  </a:cubicBezTo>
                  <a:cubicBezTo>
                    <a:pt x="1033" y="1365"/>
                    <a:pt x="1045" y="1369"/>
                    <a:pt x="1057" y="1369"/>
                  </a:cubicBezTo>
                  <a:cubicBezTo>
                    <a:pt x="1069" y="1369"/>
                    <a:pt x="1081" y="1364"/>
                    <a:pt x="1090" y="1355"/>
                  </a:cubicBezTo>
                  <a:lnTo>
                    <a:pt x="1152" y="1294"/>
                  </a:lnTo>
                  <a:cubicBezTo>
                    <a:pt x="1152" y="1294"/>
                    <a:pt x="1152" y="1294"/>
                    <a:pt x="1152" y="1293"/>
                  </a:cubicBezTo>
                  <a:lnTo>
                    <a:pt x="1189" y="1256"/>
                  </a:lnTo>
                  <a:lnTo>
                    <a:pt x="1409" y="1477"/>
                  </a:lnTo>
                  <a:cubicBezTo>
                    <a:pt x="1418" y="1486"/>
                    <a:pt x="1430" y="1490"/>
                    <a:pt x="1442" y="1490"/>
                  </a:cubicBezTo>
                  <a:cubicBezTo>
                    <a:pt x="1454" y="1490"/>
                    <a:pt x="1466" y="1486"/>
                    <a:pt x="1475" y="1477"/>
                  </a:cubicBezTo>
                  <a:cubicBezTo>
                    <a:pt x="1493" y="1458"/>
                    <a:pt x="1493" y="1429"/>
                    <a:pt x="1475" y="1411"/>
                  </a:cubicBezTo>
                  <a:lnTo>
                    <a:pt x="1255" y="1190"/>
                  </a:lnTo>
                  <a:close/>
                  <a:moveTo>
                    <a:pt x="907" y="514"/>
                  </a:moveTo>
                  <a:lnTo>
                    <a:pt x="1207" y="289"/>
                  </a:lnTo>
                  <a:lnTo>
                    <a:pt x="981" y="588"/>
                  </a:lnTo>
                  <a:lnTo>
                    <a:pt x="854" y="715"/>
                  </a:lnTo>
                  <a:lnTo>
                    <a:pt x="714" y="856"/>
                  </a:lnTo>
                  <a:lnTo>
                    <a:pt x="375" y="1194"/>
                  </a:lnTo>
                  <a:lnTo>
                    <a:pt x="338" y="1157"/>
                  </a:lnTo>
                  <a:lnTo>
                    <a:pt x="301" y="1120"/>
                  </a:lnTo>
                  <a:lnTo>
                    <a:pt x="640" y="781"/>
                  </a:lnTo>
                  <a:lnTo>
                    <a:pt x="780" y="641"/>
                  </a:lnTo>
                  <a:lnTo>
                    <a:pt x="907" y="514"/>
                  </a:lnTo>
                  <a:close/>
                  <a:moveTo>
                    <a:pt x="288" y="288"/>
                  </a:moveTo>
                  <a:lnTo>
                    <a:pt x="587" y="514"/>
                  </a:lnTo>
                  <a:lnTo>
                    <a:pt x="681" y="608"/>
                  </a:lnTo>
                  <a:lnTo>
                    <a:pt x="607" y="682"/>
                  </a:lnTo>
                  <a:lnTo>
                    <a:pt x="513" y="588"/>
                  </a:lnTo>
                  <a:lnTo>
                    <a:pt x="288" y="288"/>
                  </a:lnTo>
                  <a:close/>
                  <a:moveTo>
                    <a:pt x="813" y="889"/>
                  </a:moveTo>
                  <a:lnTo>
                    <a:pt x="887" y="814"/>
                  </a:lnTo>
                  <a:lnTo>
                    <a:pt x="1193" y="1120"/>
                  </a:lnTo>
                  <a:lnTo>
                    <a:pt x="1119" y="1194"/>
                  </a:lnTo>
                  <a:lnTo>
                    <a:pt x="813" y="889"/>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文本框 19">
              <a:extLst>
                <a:ext uri="{FF2B5EF4-FFF2-40B4-BE49-F238E27FC236}">
                  <a16:creationId xmlns:a16="http://schemas.microsoft.com/office/drawing/2014/main" id="{859FC365-1D4E-76D8-0ECF-1E313BEC322B}"/>
                </a:ext>
              </a:extLst>
            </p:cNvPr>
            <p:cNvSpPr txBox="1"/>
            <p:nvPr/>
          </p:nvSpPr>
          <p:spPr>
            <a:xfrm>
              <a:off x="771670" y="3627419"/>
              <a:ext cx="1002270" cy="461665"/>
            </a:xfrm>
            <a:prstGeom prst="rect">
              <a:avLst/>
            </a:prstGeom>
            <a:noFill/>
          </p:spPr>
          <p:txBody>
            <a:bodyPr wrap="square">
              <a:spAutoFit/>
            </a:bodyPr>
            <a:lstStyle/>
            <a:p>
              <a:pPr algn="ctr"/>
              <a:r>
                <a:rPr lang="zh-CN" altLang="en-US" sz="2400" b="1" dirty="0">
                  <a:solidFill>
                    <a:srgbClr val="000000"/>
                  </a:solidFill>
                  <a:latin typeface="微软雅黑" panose="020B0503020204020204" pitchFamily="34" charset="-122"/>
                  <a:ea typeface="微软雅黑" panose="020B0503020204020204" pitchFamily="34" charset="-122"/>
                </a:rPr>
                <a:t>敌对：</a:t>
              </a:r>
              <a:endParaRPr lang="en-US" altLang="zh-CN" sz="2400" b="1" i="0" dirty="0">
                <a:solidFill>
                  <a:srgbClr val="000000"/>
                </a:solidFill>
                <a:effectLst/>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F8E1406-4201-CA1E-4E2A-FA51BB05EE75}"/>
              </a:ext>
            </a:extLst>
          </p:cNvPr>
          <p:cNvGrpSpPr/>
          <p:nvPr/>
        </p:nvGrpSpPr>
        <p:grpSpPr>
          <a:xfrm>
            <a:off x="5909999" y="3610109"/>
            <a:ext cx="5535621" cy="1329242"/>
            <a:chOff x="5909999" y="3610109"/>
            <a:chExt cx="5535621" cy="1329242"/>
          </a:xfrm>
        </p:grpSpPr>
        <p:sp>
          <p:nvSpPr>
            <p:cNvPr id="19" name="exchange_153175">
              <a:extLst>
                <a:ext uri="{FF2B5EF4-FFF2-40B4-BE49-F238E27FC236}">
                  <a16:creationId xmlns:a16="http://schemas.microsoft.com/office/drawing/2014/main" id="{2A04F74C-B92A-1156-D744-A6EC1E43C6D9}"/>
                </a:ext>
              </a:extLst>
            </p:cNvPr>
            <p:cNvSpPr/>
            <p:nvPr/>
          </p:nvSpPr>
          <p:spPr>
            <a:xfrm>
              <a:off x="8426631" y="3622264"/>
              <a:ext cx="463891" cy="463113"/>
            </a:xfrm>
            <a:custGeom>
              <a:avLst/>
              <a:gdLst>
                <a:gd name="connsiteX0" fmla="*/ 96108 w 604110"/>
                <a:gd name="connsiteY0" fmla="*/ 411185 h 603097"/>
                <a:gd name="connsiteX1" fmla="*/ 115467 w 604110"/>
                <a:gd name="connsiteY1" fmla="*/ 419305 h 603097"/>
                <a:gd name="connsiteX2" fmla="*/ 115467 w 604110"/>
                <a:gd name="connsiteY2" fmla="*/ 457955 h 603097"/>
                <a:gd name="connsiteX3" fmla="*/ 93774 w 604110"/>
                <a:gd name="connsiteY3" fmla="*/ 479747 h 603097"/>
                <a:gd name="connsiteX4" fmla="*/ 576650 w 604110"/>
                <a:gd name="connsiteY4" fmla="*/ 479747 h 603097"/>
                <a:gd name="connsiteX5" fmla="*/ 604110 w 604110"/>
                <a:gd name="connsiteY5" fmla="*/ 507158 h 603097"/>
                <a:gd name="connsiteX6" fmla="*/ 576650 w 604110"/>
                <a:gd name="connsiteY6" fmla="*/ 534569 h 603097"/>
                <a:gd name="connsiteX7" fmla="*/ 93774 w 604110"/>
                <a:gd name="connsiteY7" fmla="*/ 534569 h 603097"/>
                <a:gd name="connsiteX8" fmla="*/ 115467 w 604110"/>
                <a:gd name="connsiteY8" fmla="*/ 556361 h 603097"/>
                <a:gd name="connsiteX9" fmla="*/ 115467 w 604110"/>
                <a:gd name="connsiteY9" fmla="*/ 595011 h 603097"/>
                <a:gd name="connsiteX10" fmla="*/ 96108 w 604110"/>
                <a:gd name="connsiteY10" fmla="*/ 603097 h 603097"/>
                <a:gd name="connsiteX11" fmla="*/ 76749 w 604110"/>
                <a:gd name="connsiteY11" fmla="*/ 595011 h 603097"/>
                <a:gd name="connsiteX12" fmla="*/ 8101 w 604110"/>
                <a:gd name="connsiteY12" fmla="*/ 526483 h 603097"/>
                <a:gd name="connsiteX13" fmla="*/ 6178 w 604110"/>
                <a:gd name="connsiteY13" fmla="*/ 524564 h 603097"/>
                <a:gd name="connsiteX14" fmla="*/ 5492 w 604110"/>
                <a:gd name="connsiteY14" fmla="*/ 523605 h 603097"/>
                <a:gd name="connsiteX15" fmla="*/ 4668 w 604110"/>
                <a:gd name="connsiteY15" fmla="*/ 522371 h 603097"/>
                <a:gd name="connsiteX16" fmla="*/ 3844 w 604110"/>
                <a:gd name="connsiteY16" fmla="*/ 521138 h 603097"/>
                <a:gd name="connsiteX17" fmla="*/ 3295 w 604110"/>
                <a:gd name="connsiteY17" fmla="*/ 520041 h 603097"/>
                <a:gd name="connsiteX18" fmla="*/ 2609 w 604110"/>
                <a:gd name="connsiteY18" fmla="*/ 518808 h 603097"/>
                <a:gd name="connsiteX19" fmla="*/ 2059 w 604110"/>
                <a:gd name="connsiteY19" fmla="*/ 517574 h 603097"/>
                <a:gd name="connsiteX20" fmla="*/ 1648 w 604110"/>
                <a:gd name="connsiteY20" fmla="*/ 516478 h 603097"/>
                <a:gd name="connsiteX21" fmla="*/ 1236 w 604110"/>
                <a:gd name="connsiteY21" fmla="*/ 515107 h 603097"/>
                <a:gd name="connsiteX22" fmla="*/ 824 w 604110"/>
                <a:gd name="connsiteY22" fmla="*/ 513874 h 603097"/>
                <a:gd name="connsiteX23" fmla="*/ 549 w 604110"/>
                <a:gd name="connsiteY23" fmla="*/ 512503 h 603097"/>
                <a:gd name="connsiteX24" fmla="*/ 275 w 604110"/>
                <a:gd name="connsiteY24" fmla="*/ 511133 h 603097"/>
                <a:gd name="connsiteX25" fmla="*/ 137 w 604110"/>
                <a:gd name="connsiteY25" fmla="*/ 509899 h 603097"/>
                <a:gd name="connsiteX26" fmla="*/ 0 w 604110"/>
                <a:gd name="connsiteY26" fmla="*/ 507295 h 603097"/>
                <a:gd name="connsiteX27" fmla="*/ 0 w 604110"/>
                <a:gd name="connsiteY27" fmla="*/ 507158 h 603097"/>
                <a:gd name="connsiteX28" fmla="*/ 0 w 604110"/>
                <a:gd name="connsiteY28" fmla="*/ 507021 h 603097"/>
                <a:gd name="connsiteX29" fmla="*/ 137 w 604110"/>
                <a:gd name="connsiteY29" fmla="*/ 504417 h 603097"/>
                <a:gd name="connsiteX30" fmla="*/ 275 w 604110"/>
                <a:gd name="connsiteY30" fmla="*/ 503183 h 603097"/>
                <a:gd name="connsiteX31" fmla="*/ 549 w 604110"/>
                <a:gd name="connsiteY31" fmla="*/ 501813 h 603097"/>
                <a:gd name="connsiteX32" fmla="*/ 824 w 604110"/>
                <a:gd name="connsiteY32" fmla="*/ 500442 h 603097"/>
                <a:gd name="connsiteX33" fmla="*/ 1236 w 604110"/>
                <a:gd name="connsiteY33" fmla="*/ 499209 h 603097"/>
                <a:gd name="connsiteX34" fmla="*/ 1648 w 604110"/>
                <a:gd name="connsiteY34" fmla="*/ 497838 h 603097"/>
                <a:gd name="connsiteX35" fmla="*/ 2059 w 604110"/>
                <a:gd name="connsiteY35" fmla="*/ 496742 h 603097"/>
                <a:gd name="connsiteX36" fmla="*/ 2609 w 604110"/>
                <a:gd name="connsiteY36" fmla="*/ 495508 h 603097"/>
                <a:gd name="connsiteX37" fmla="*/ 3295 w 604110"/>
                <a:gd name="connsiteY37" fmla="*/ 494275 h 603097"/>
                <a:gd name="connsiteX38" fmla="*/ 3844 w 604110"/>
                <a:gd name="connsiteY38" fmla="*/ 493178 h 603097"/>
                <a:gd name="connsiteX39" fmla="*/ 4668 w 604110"/>
                <a:gd name="connsiteY39" fmla="*/ 491945 h 603097"/>
                <a:gd name="connsiteX40" fmla="*/ 5492 w 604110"/>
                <a:gd name="connsiteY40" fmla="*/ 490711 h 603097"/>
                <a:gd name="connsiteX41" fmla="*/ 6178 w 604110"/>
                <a:gd name="connsiteY41" fmla="*/ 489752 h 603097"/>
                <a:gd name="connsiteX42" fmla="*/ 8101 w 604110"/>
                <a:gd name="connsiteY42" fmla="*/ 487833 h 603097"/>
                <a:gd name="connsiteX43" fmla="*/ 76749 w 604110"/>
                <a:gd name="connsiteY43" fmla="*/ 419305 h 603097"/>
                <a:gd name="connsiteX44" fmla="*/ 96108 w 604110"/>
                <a:gd name="connsiteY44" fmla="*/ 411185 h 603097"/>
                <a:gd name="connsiteX45" fmla="*/ 319766 w 604110"/>
                <a:gd name="connsiteY45" fmla="*/ 316668 h 603097"/>
                <a:gd name="connsiteX46" fmla="*/ 319766 w 604110"/>
                <a:gd name="connsiteY46" fmla="*/ 376971 h 603097"/>
                <a:gd name="connsiteX47" fmla="*/ 337750 w 604110"/>
                <a:gd name="connsiteY47" fmla="*/ 348190 h 603097"/>
                <a:gd name="connsiteX48" fmla="*/ 319766 w 604110"/>
                <a:gd name="connsiteY48" fmla="*/ 316668 h 603097"/>
                <a:gd name="connsiteX49" fmla="*/ 292994 w 604110"/>
                <a:gd name="connsiteY49" fmla="*/ 218950 h 603097"/>
                <a:gd name="connsiteX50" fmla="*/ 271440 w 604110"/>
                <a:gd name="connsiteY50" fmla="*/ 242112 h 603097"/>
                <a:gd name="connsiteX51" fmla="*/ 292994 w 604110"/>
                <a:gd name="connsiteY51" fmla="*/ 269111 h 603097"/>
                <a:gd name="connsiteX52" fmla="*/ 306586 w 604110"/>
                <a:gd name="connsiteY52" fmla="*/ 164815 h 603097"/>
                <a:gd name="connsiteX53" fmla="*/ 320727 w 604110"/>
                <a:gd name="connsiteY53" fmla="*/ 177835 h 603097"/>
                <a:gd name="connsiteX54" fmla="*/ 320727 w 604110"/>
                <a:gd name="connsiteY54" fmla="*/ 185373 h 603097"/>
                <a:gd name="connsiteX55" fmla="*/ 366032 w 604110"/>
                <a:gd name="connsiteY55" fmla="*/ 210316 h 603097"/>
                <a:gd name="connsiteX56" fmla="*/ 350106 w 604110"/>
                <a:gd name="connsiteY56" fmla="*/ 228544 h 603097"/>
                <a:gd name="connsiteX57" fmla="*/ 339672 w 604110"/>
                <a:gd name="connsiteY57" fmla="*/ 225118 h 603097"/>
                <a:gd name="connsiteX58" fmla="*/ 320727 w 604110"/>
                <a:gd name="connsiteY58" fmla="*/ 218402 h 603097"/>
                <a:gd name="connsiteX59" fmla="*/ 320727 w 604110"/>
                <a:gd name="connsiteY59" fmla="*/ 279116 h 603097"/>
                <a:gd name="connsiteX60" fmla="*/ 371386 w 604110"/>
                <a:gd name="connsiteY60" fmla="*/ 346409 h 603097"/>
                <a:gd name="connsiteX61" fmla="*/ 320727 w 604110"/>
                <a:gd name="connsiteY61" fmla="*/ 410960 h 603097"/>
                <a:gd name="connsiteX62" fmla="*/ 320727 w 604110"/>
                <a:gd name="connsiteY62" fmla="*/ 422061 h 603097"/>
                <a:gd name="connsiteX63" fmla="*/ 306586 w 604110"/>
                <a:gd name="connsiteY63" fmla="*/ 435081 h 603097"/>
                <a:gd name="connsiteX64" fmla="*/ 292308 w 604110"/>
                <a:gd name="connsiteY64" fmla="*/ 422061 h 603097"/>
                <a:gd name="connsiteX65" fmla="*/ 292308 w 604110"/>
                <a:gd name="connsiteY65" fmla="*/ 412742 h 603097"/>
                <a:gd name="connsiteX66" fmla="*/ 232725 w 604110"/>
                <a:gd name="connsiteY66" fmla="*/ 373545 h 603097"/>
                <a:gd name="connsiteX67" fmla="*/ 248925 w 604110"/>
                <a:gd name="connsiteY67" fmla="*/ 355180 h 603097"/>
                <a:gd name="connsiteX68" fmla="*/ 261556 w 604110"/>
                <a:gd name="connsiteY68" fmla="*/ 362855 h 603097"/>
                <a:gd name="connsiteX69" fmla="*/ 292308 w 604110"/>
                <a:gd name="connsiteY69" fmla="*/ 379027 h 603097"/>
                <a:gd name="connsiteX70" fmla="*/ 292308 w 604110"/>
                <a:gd name="connsiteY70" fmla="*/ 305430 h 603097"/>
                <a:gd name="connsiteX71" fmla="*/ 238079 w 604110"/>
                <a:gd name="connsiteY71" fmla="*/ 243894 h 603097"/>
                <a:gd name="connsiteX72" fmla="*/ 292308 w 604110"/>
                <a:gd name="connsiteY72" fmla="*/ 186058 h 603097"/>
                <a:gd name="connsiteX73" fmla="*/ 292308 w 604110"/>
                <a:gd name="connsiteY73" fmla="*/ 177835 h 603097"/>
                <a:gd name="connsiteX74" fmla="*/ 306586 w 604110"/>
                <a:gd name="connsiteY74" fmla="*/ 164815 h 603097"/>
                <a:gd name="connsiteX75" fmla="*/ 508002 w 604110"/>
                <a:gd name="connsiteY75" fmla="*/ 0 h 603097"/>
                <a:gd name="connsiteX76" fmla="*/ 527361 w 604110"/>
                <a:gd name="connsiteY76" fmla="*/ 8120 h 603097"/>
                <a:gd name="connsiteX77" fmla="*/ 596009 w 604110"/>
                <a:gd name="connsiteY77" fmla="*/ 76648 h 603097"/>
                <a:gd name="connsiteX78" fmla="*/ 596284 w 604110"/>
                <a:gd name="connsiteY78" fmla="*/ 76785 h 603097"/>
                <a:gd name="connsiteX79" fmla="*/ 597932 w 604110"/>
                <a:gd name="connsiteY79" fmla="*/ 78567 h 603097"/>
                <a:gd name="connsiteX80" fmla="*/ 598618 w 604110"/>
                <a:gd name="connsiteY80" fmla="*/ 79663 h 603097"/>
                <a:gd name="connsiteX81" fmla="*/ 599442 w 604110"/>
                <a:gd name="connsiteY81" fmla="*/ 80760 h 603097"/>
                <a:gd name="connsiteX82" fmla="*/ 600266 w 604110"/>
                <a:gd name="connsiteY82" fmla="*/ 81993 h 603097"/>
                <a:gd name="connsiteX83" fmla="*/ 600815 w 604110"/>
                <a:gd name="connsiteY83" fmla="*/ 83090 h 603097"/>
                <a:gd name="connsiteX84" fmla="*/ 601501 w 604110"/>
                <a:gd name="connsiteY84" fmla="*/ 84323 h 603097"/>
                <a:gd name="connsiteX85" fmla="*/ 602051 w 604110"/>
                <a:gd name="connsiteY85" fmla="*/ 85420 h 603097"/>
                <a:gd name="connsiteX86" fmla="*/ 602462 w 604110"/>
                <a:gd name="connsiteY86" fmla="*/ 86790 h 603097"/>
                <a:gd name="connsiteX87" fmla="*/ 602874 w 604110"/>
                <a:gd name="connsiteY87" fmla="*/ 88024 h 603097"/>
                <a:gd name="connsiteX88" fmla="*/ 603286 w 604110"/>
                <a:gd name="connsiteY88" fmla="*/ 89257 h 603097"/>
                <a:gd name="connsiteX89" fmla="*/ 603561 w 604110"/>
                <a:gd name="connsiteY89" fmla="*/ 90628 h 603097"/>
                <a:gd name="connsiteX90" fmla="*/ 603835 w 604110"/>
                <a:gd name="connsiteY90" fmla="*/ 91998 h 603097"/>
                <a:gd name="connsiteX91" fmla="*/ 603973 w 604110"/>
                <a:gd name="connsiteY91" fmla="*/ 93232 h 603097"/>
                <a:gd name="connsiteX92" fmla="*/ 604110 w 604110"/>
                <a:gd name="connsiteY92" fmla="*/ 95973 h 603097"/>
                <a:gd name="connsiteX93" fmla="*/ 604110 w 604110"/>
                <a:gd name="connsiteY93" fmla="*/ 96110 h 603097"/>
                <a:gd name="connsiteX94" fmla="*/ 603973 w 604110"/>
                <a:gd name="connsiteY94" fmla="*/ 98714 h 603097"/>
                <a:gd name="connsiteX95" fmla="*/ 603835 w 604110"/>
                <a:gd name="connsiteY95" fmla="*/ 99948 h 603097"/>
                <a:gd name="connsiteX96" fmla="*/ 603561 w 604110"/>
                <a:gd name="connsiteY96" fmla="*/ 101318 h 603097"/>
                <a:gd name="connsiteX97" fmla="*/ 603286 w 604110"/>
                <a:gd name="connsiteY97" fmla="*/ 102689 h 603097"/>
                <a:gd name="connsiteX98" fmla="*/ 602874 w 604110"/>
                <a:gd name="connsiteY98" fmla="*/ 103922 h 603097"/>
                <a:gd name="connsiteX99" fmla="*/ 602462 w 604110"/>
                <a:gd name="connsiteY99" fmla="*/ 105293 h 603097"/>
                <a:gd name="connsiteX100" fmla="*/ 602051 w 604110"/>
                <a:gd name="connsiteY100" fmla="*/ 106389 h 603097"/>
                <a:gd name="connsiteX101" fmla="*/ 601501 w 604110"/>
                <a:gd name="connsiteY101" fmla="*/ 107760 h 603097"/>
                <a:gd name="connsiteX102" fmla="*/ 600815 w 604110"/>
                <a:gd name="connsiteY102" fmla="*/ 108856 h 603097"/>
                <a:gd name="connsiteX103" fmla="*/ 600128 w 604110"/>
                <a:gd name="connsiteY103" fmla="*/ 110090 h 603097"/>
                <a:gd name="connsiteX104" fmla="*/ 599442 w 604110"/>
                <a:gd name="connsiteY104" fmla="*/ 111186 h 603097"/>
                <a:gd name="connsiteX105" fmla="*/ 598481 w 604110"/>
                <a:gd name="connsiteY105" fmla="*/ 112557 h 603097"/>
                <a:gd name="connsiteX106" fmla="*/ 597932 w 604110"/>
                <a:gd name="connsiteY106" fmla="*/ 113379 h 603097"/>
                <a:gd name="connsiteX107" fmla="*/ 596009 w 604110"/>
                <a:gd name="connsiteY107" fmla="*/ 115435 h 603097"/>
                <a:gd name="connsiteX108" fmla="*/ 527361 w 604110"/>
                <a:gd name="connsiteY108" fmla="*/ 183826 h 603097"/>
                <a:gd name="connsiteX109" fmla="*/ 508002 w 604110"/>
                <a:gd name="connsiteY109" fmla="*/ 191912 h 603097"/>
                <a:gd name="connsiteX110" fmla="*/ 488643 w 604110"/>
                <a:gd name="connsiteY110" fmla="*/ 183826 h 603097"/>
                <a:gd name="connsiteX111" fmla="*/ 488643 w 604110"/>
                <a:gd name="connsiteY111" fmla="*/ 145176 h 603097"/>
                <a:gd name="connsiteX112" fmla="*/ 510336 w 604110"/>
                <a:gd name="connsiteY112" fmla="*/ 123384 h 603097"/>
                <a:gd name="connsiteX113" fmla="*/ 27460 w 604110"/>
                <a:gd name="connsiteY113" fmla="*/ 123384 h 603097"/>
                <a:gd name="connsiteX114" fmla="*/ 0 w 604110"/>
                <a:gd name="connsiteY114" fmla="*/ 95973 h 603097"/>
                <a:gd name="connsiteX115" fmla="*/ 27460 w 604110"/>
                <a:gd name="connsiteY115" fmla="*/ 68562 h 603097"/>
                <a:gd name="connsiteX116" fmla="*/ 510336 w 604110"/>
                <a:gd name="connsiteY116" fmla="*/ 68562 h 603097"/>
                <a:gd name="connsiteX117" fmla="*/ 488643 w 604110"/>
                <a:gd name="connsiteY117" fmla="*/ 46770 h 603097"/>
                <a:gd name="connsiteX118" fmla="*/ 488643 w 604110"/>
                <a:gd name="connsiteY118" fmla="*/ 8120 h 603097"/>
                <a:gd name="connsiteX119" fmla="*/ 508002 w 604110"/>
                <a:gd name="connsiteY119" fmla="*/ 0 h 60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4110" h="603097">
                  <a:moveTo>
                    <a:pt x="96108" y="411185"/>
                  </a:moveTo>
                  <a:cubicBezTo>
                    <a:pt x="103111" y="411185"/>
                    <a:pt x="110113" y="413892"/>
                    <a:pt x="115467" y="419305"/>
                  </a:cubicBezTo>
                  <a:cubicBezTo>
                    <a:pt x="126314" y="429996"/>
                    <a:pt x="126314" y="447265"/>
                    <a:pt x="115467" y="457955"/>
                  </a:cubicBezTo>
                  <a:lnTo>
                    <a:pt x="93774" y="479747"/>
                  </a:lnTo>
                  <a:lnTo>
                    <a:pt x="576650" y="479747"/>
                  </a:lnTo>
                  <a:cubicBezTo>
                    <a:pt x="591753" y="479747"/>
                    <a:pt x="604110" y="492082"/>
                    <a:pt x="604110" y="507158"/>
                  </a:cubicBezTo>
                  <a:cubicBezTo>
                    <a:pt x="604110" y="522234"/>
                    <a:pt x="591753" y="534569"/>
                    <a:pt x="576650" y="534569"/>
                  </a:cubicBezTo>
                  <a:lnTo>
                    <a:pt x="93774" y="534569"/>
                  </a:lnTo>
                  <a:lnTo>
                    <a:pt x="115467" y="556361"/>
                  </a:lnTo>
                  <a:cubicBezTo>
                    <a:pt x="126314" y="567051"/>
                    <a:pt x="126314" y="584320"/>
                    <a:pt x="115467" y="595011"/>
                  </a:cubicBezTo>
                  <a:cubicBezTo>
                    <a:pt x="110113" y="600356"/>
                    <a:pt x="103111" y="603097"/>
                    <a:pt x="96108" y="603097"/>
                  </a:cubicBezTo>
                  <a:cubicBezTo>
                    <a:pt x="89106" y="603097"/>
                    <a:pt x="82104" y="600356"/>
                    <a:pt x="76749" y="595011"/>
                  </a:cubicBezTo>
                  <a:lnTo>
                    <a:pt x="8101" y="526483"/>
                  </a:lnTo>
                  <a:cubicBezTo>
                    <a:pt x="7414" y="525935"/>
                    <a:pt x="6865" y="525249"/>
                    <a:pt x="6178" y="524564"/>
                  </a:cubicBezTo>
                  <a:cubicBezTo>
                    <a:pt x="5904" y="524290"/>
                    <a:pt x="5767" y="523879"/>
                    <a:pt x="5492" y="523605"/>
                  </a:cubicBezTo>
                  <a:cubicBezTo>
                    <a:pt x="5217" y="523194"/>
                    <a:pt x="4943" y="522782"/>
                    <a:pt x="4668" y="522371"/>
                  </a:cubicBezTo>
                  <a:cubicBezTo>
                    <a:pt x="4394" y="521960"/>
                    <a:pt x="4119" y="521549"/>
                    <a:pt x="3844" y="521138"/>
                  </a:cubicBezTo>
                  <a:cubicBezTo>
                    <a:pt x="3707" y="520864"/>
                    <a:pt x="3432" y="520452"/>
                    <a:pt x="3295" y="520041"/>
                  </a:cubicBezTo>
                  <a:cubicBezTo>
                    <a:pt x="3021" y="519630"/>
                    <a:pt x="2883" y="519219"/>
                    <a:pt x="2609" y="518808"/>
                  </a:cubicBezTo>
                  <a:cubicBezTo>
                    <a:pt x="2471" y="518397"/>
                    <a:pt x="2197" y="518123"/>
                    <a:pt x="2059" y="517574"/>
                  </a:cubicBezTo>
                  <a:cubicBezTo>
                    <a:pt x="1922" y="517300"/>
                    <a:pt x="1785" y="516889"/>
                    <a:pt x="1648" y="516478"/>
                  </a:cubicBezTo>
                  <a:cubicBezTo>
                    <a:pt x="1510" y="515930"/>
                    <a:pt x="1373" y="515518"/>
                    <a:pt x="1236" y="515107"/>
                  </a:cubicBezTo>
                  <a:cubicBezTo>
                    <a:pt x="1098" y="514696"/>
                    <a:pt x="961" y="514285"/>
                    <a:pt x="824" y="513874"/>
                  </a:cubicBezTo>
                  <a:cubicBezTo>
                    <a:pt x="686" y="513463"/>
                    <a:pt x="686" y="512914"/>
                    <a:pt x="549" y="512503"/>
                  </a:cubicBezTo>
                  <a:cubicBezTo>
                    <a:pt x="412" y="512092"/>
                    <a:pt x="412" y="511544"/>
                    <a:pt x="275" y="511133"/>
                  </a:cubicBezTo>
                  <a:cubicBezTo>
                    <a:pt x="275" y="510721"/>
                    <a:pt x="137" y="510310"/>
                    <a:pt x="137" y="509899"/>
                  </a:cubicBezTo>
                  <a:cubicBezTo>
                    <a:pt x="0" y="508940"/>
                    <a:pt x="0" y="508117"/>
                    <a:pt x="0" y="507295"/>
                  </a:cubicBezTo>
                  <a:cubicBezTo>
                    <a:pt x="0" y="507158"/>
                    <a:pt x="0" y="507158"/>
                    <a:pt x="0" y="507158"/>
                  </a:cubicBezTo>
                  <a:cubicBezTo>
                    <a:pt x="0" y="507158"/>
                    <a:pt x="0" y="507158"/>
                    <a:pt x="0" y="507021"/>
                  </a:cubicBezTo>
                  <a:cubicBezTo>
                    <a:pt x="0" y="506199"/>
                    <a:pt x="0" y="505376"/>
                    <a:pt x="137" y="504417"/>
                  </a:cubicBezTo>
                  <a:cubicBezTo>
                    <a:pt x="137" y="504006"/>
                    <a:pt x="275" y="503595"/>
                    <a:pt x="275" y="503183"/>
                  </a:cubicBezTo>
                  <a:cubicBezTo>
                    <a:pt x="412" y="502772"/>
                    <a:pt x="412" y="502224"/>
                    <a:pt x="549" y="501813"/>
                  </a:cubicBezTo>
                  <a:cubicBezTo>
                    <a:pt x="686" y="501402"/>
                    <a:pt x="686" y="500853"/>
                    <a:pt x="824" y="500442"/>
                  </a:cubicBezTo>
                  <a:cubicBezTo>
                    <a:pt x="961" y="500031"/>
                    <a:pt x="1098" y="499620"/>
                    <a:pt x="1236" y="499209"/>
                  </a:cubicBezTo>
                  <a:cubicBezTo>
                    <a:pt x="1373" y="498798"/>
                    <a:pt x="1510" y="498386"/>
                    <a:pt x="1648" y="497838"/>
                  </a:cubicBezTo>
                  <a:cubicBezTo>
                    <a:pt x="1785" y="497427"/>
                    <a:pt x="1922" y="497016"/>
                    <a:pt x="2059" y="496742"/>
                  </a:cubicBezTo>
                  <a:cubicBezTo>
                    <a:pt x="2197" y="496194"/>
                    <a:pt x="2471" y="495919"/>
                    <a:pt x="2609" y="495508"/>
                  </a:cubicBezTo>
                  <a:cubicBezTo>
                    <a:pt x="2883" y="495097"/>
                    <a:pt x="3021" y="494686"/>
                    <a:pt x="3295" y="494275"/>
                  </a:cubicBezTo>
                  <a:cubicBezTo>
                    <a:pt x="3432" y="493864"/>
                    <a:pt x="3707" y="493452"/>
                    <a:pt x="3844" y="493178"/>
                  </a:cubicBezTo>
                  <a:cubicBezTo>
                    <a:pt x="4119" y="492767"/>
                    <a:pt x="4394" y="492356"/>
                    <a:pt x="4668" y="491945"/>
                  </a:cubicBezTo>
                  <a:cubicBezTo>
                    <a:pt x="4943" y="491534"/>
                    <a:pt x="5217" y="491123"/>
                    <a:pt x="5492" y="490711"/>
                  </a:cubicBezTo>
                  <a:cubicBezTo>
                    <a:pt x="5767" y="490437"/>
                    <a:pt x="5904" y="490026"/>
                    <a:pt x="6178" y="489752"/>
                  </a:cubicBezTo>
                  <a:cubicBezTo>
                    <a:pt x="6865" y="489067"/>
                    <a:pt x="7414" y="488381"/>
                    <a:pt x="8101" y="487833"/>
                  </a:cubicBezTo>
                  <a:lnTo>
                    <a:pt x="76749" y="419305"/>
                  </a:lnTo>
                  <a:cubicBezTo>
                    <a:pt x="82104" y="413892"/>
                    <a:pt x="89106" y="411185"/>
                    <a:pt x="96108" y="411185"/>
                  </a:cubicBezTo>
                  <a:close/>
                  <a:moveTo>
                    <a:pt x="319766" y="316668"/>
                  </a:moveTo>
                  <a:lnTo>
                    <a:pt x="319766" y="376971"/>
                  </a:lnTo>
                  <a:cubicBezTo>
                    <a:pt x="331847" y="372585"/>
                    <a:pt x="337750" y="363129"/>
                    <a:pt x="337750" y="348190"/>
                  </a:cubicBezTo>
                  <a:cubicBezTo>
                    <a:pt x="337750" y="331881"/>
                    <a:pt x="331298" y="323247"/>
                    <a:pt x="319766" y="316668"/>
                  </a:cubicBezTo>
                  <a:close/>
                  <a:moveTo>
                    <a:pt x="292994" y="218950"/>
                  </a:moveTo>
                  <a:cubicBezTo>
                    <a:pt x="271440" y="223336"/>
                    <a:pt x="271440" y="237315"/>
                    <a:pt x="271440" y="242112"/>
                  </a:cubicBezTo>
                  <a:cubicBezTo>
                    <a:pt x="271440" y="256091"/>
                    <a:pt x="278167" y="262807"/>
                    <a:pt x="292994" y="269111"/>
                  </a:cubicBezTo>
                  <a:close/>
                  <a:moveTo>
                    <a:pt x="306586" y="164815"/>
                  </a:moveTo>
                  <a:cubicBezTo>
                    <a:pt x="313176" y="164815"/>
                    <a:pt x="320727" y="170160"/>
                    <a:pt x="320727" y="177835"/>
                  </a:cubicBezTo>
                  <a:lnTo>
                    <a:pt x="320727" y="185373"/>
                  </a:lnTo>
                  <a:cubicBezTo>
                    <a:pt x="341045" y="187429"/>
                    <a:pt x="366032" y="194966"/>
                    <a:pt x="366032" y="210316"/>
                  </a:cubicBezTo>
                  <a:cubicBezTo>
                    <a:pt x="366032" y="217991"/>
                    <a:pt x="359991" y="228544"/>
                    <a:pt x="350106" y="228544"/>
                  </a:cubicBezTo>
                  <a:cubicBezTo>
                    <a:pt x="346537" y="228544"/>
                    <a:pt x="343379" y="227036"/>
                    <a:pt x="339672" y="225118"/>
                  </a:cubicBezTo>
                  <a:cubicBezTo>
                    <a:pt x="335142" y="222788"/>
                    <a:pt x="329376" y="219910"/>
                    <a:pt x="320727" y="218402"/>
                  </a:cubicBezTo>
                  <a:lnTo>
                    <a:pt x="320727" y="279116"/>
                  </a:lnTo>
                  <a:cubicBezTo>
                    <a:pt x="340771" y="286517"/>
                    <a:pt x="371386" y="301181"/>
                    <a:pt x="371386" y="346409"/>
                  </a:cubicBezTo>
                  <a:cubicBezTo>
                    <a:pt x="371386" y="381220"/>
                    <a:pt x="352989" y="404381"/>
                    <a:pt x="320727" y="410960"/>
                  </a:cubicBezTo>
                  <a:lnTo>
                    <a:pt x="320727" y="422061"/>
                  </a:lnTo>
                  <a:cubicBezTo>
                    <a:pt x="320727" y="429736"/>
                    <a:pt x="313176" y="435081"/>
                    <a:pt x="306586" y="435081"/>
                  </a:cubicBezTo>
                  <a:cubicBezTo>
                    <a:pt x="298761" y="435081"/>
                    <a:pt x="292308" y="429188"/>
                    <a:pt x="292308" y="422061"/>
                  </a:cubicBezTo>
                  <a:lnTo>
                    <a:pt x="292308" y="412742"/>
                  </a:lnTo>
                  <a:cubicBezTo>
                    <a:pt x="255652" y="409863"/>
                    <a:pt x="232725" y="388483"/>
                    <a:pt x="232725" y="373545"/>
                  </a:cubicBezTo>
                  <a:cubicBezTo>
                    <a:pt x="232725" y="365185"/>
                    <a:pt x="239864" y="355180"/>
                    <a:pt x="248925" y="355180"/>
                  </a:cubicBezTo>
                  <a:cubicBezTo>
                    <a:pt x="254279" y="355180"/>
                    <a:pt x="257849" y="358880"/>
                    <a:pt x="261556" y="362855"/>
                  </a:cubicBezTo>
                  <a:cubicBezTo>
                    <a:pt x="267047" y="368474"/>
                    <a:pt x="275010" y="376834"/>
                    <a:pt x="292308" y="379027"/>
                  </a:cubicBezTo>
                  <a:lnTo>
                    <a:pt x="292308" y="305430"/>
                  </a:lnTo>
                  <a:cubicBezTo>
                    <a:pt x="267322" y="296659"/>
                    <a:pt x="238079" y="284735"/>
                    <a:pt x="238079" y="243894"/>
                  </a:cubicBezTo>
                  <a:cubicBezTo>
                    <a:pt x="238079" y="211550"/>
                    <a:pt x="257711" y="190718"/>
                    <a:pt x="292308" y="186058"/>
                  </a:cubicBezTo>
                  <a:lnTo>
                    <a:pt x="292308" y="177835"/>
                  </a:lnTo>
                  <a:cubicBezTo>
                    <a:pt x="292308" y="170708"/>
                    <a:pt x="298761" y="164815"/>
                    <a:pt x="306586" y="164815"/>
                  </a:cubicBezTo>
                  <a:close/>
                  <a:moveTo>
                    <a:pt x="508002" y="0"/>
                  </a:moveTo>
                  <a:cubicBezTo>
                    <a:pt x="515004" y="0"/>
                    <a:pt x="522006" y="2707"/>
                    <a:pt x="527361" y="8120"/>
                  </a:cubicBezTo>
                  <a:lnTo>
                    <a:pt x="596009" y="76648"/>
                  </a:lnTo>
                  <a:cubicBezTo>
                    <a:pt x="596147" y="76648"/>
                    <a:pt x="596147" y="76785"/>
                    <a:pt x="596284" y="76785"/>
                  </a:cubicBezTo>
                  <a:cubicBezTo>
                    <a:pt x="596833" y="77333"/>
                    <a:pt x="597382" y="78019"/>
                    <a:pt x="597932" y="78567"/>
                  </a:cubicBezTo>
                  <a:cubicBezTo>
                    <a:pt x="598206" y="78978"/>
                    <a:pt x="598344" y="79252"/>
                    <a:pt x="598618" y="79663"/>
                  </a:cubicBezTo>
                  <a:cubicBezTo>
                    <a:pt x="598893" y="80075"/>
                    <a:pt x="599167" y="80349"/>
                    <a:pt x="599442" y="80760"/>
                  </a:cubicBezTo>
                  <a:cubicBezTo>
                    <a:pt x="599716" y="81171"/>
                    <a:pt x="599991" y="81582"/>
                    <a:pt x="600266" y="81993"/>
                  </a:cubicBezTo>
                  <a:cubicBezTo>
                    <a:pt x="600403" y="82405"/>
                    <a:pt x="600678" y="82679"/>
                    <a:pt x="600815" y="83090"/>
                  </a:cubicBezTo>
                  <a:cubicBezTo>
                    <a:pt x="601089" y="83501"/>
                    <a:pt x="601227" y="83912"/>
                    <a:pt x="601501" y="84323"/>
                  </a:cubicBezTo>
                  <a:cubicBezTo>
                    <a:pt x="601639" y="84734"/>
                    <a:pt x="601913" y="85146"/>
                    <a:pt x="602051" y="85420"/>
                  </a:cubicBezTo>
                  <a:cubicBezTo>
                    <a:pt x="602188" y="85831"/>
                    <a:pt x="602325" y="86379"/>
                    <a:pt x="602462" y="86790"/>
                  </a:cubicBezTo>
                  <a:cubicBezTo>
                    <a:pt x="602600" y="87201"/>
                    <a:pt x="602737" y="87613"/>
                    <a:pt x="602874" y="88024"/>
                  </a:cubicBezTo>
                  <a:cubicBezTo>
                    <a:pt x="603012" y="88435"/>
                    <a:pt x="603149" y="88846"/>
                    <a:pt x="603286" y="89257"/>
                  </a:cubicBezTo>
                  <a:cubicBezTo>
                    <a:pt x="603424" y="89669"/>
                    <a:pt x="603424" y="90217"/>
                    <a:pt x="603561" y="90628"/>
                  </a:cubicBezTo>
                  <a:cubicBezTo>
                    <a:pt x="603698" y="91039"/>
                    <a:pt x="603698" y="91587"/>
                    <a:pt x="603835" y="91998"/>
                  </a:cubicBezTo>
                  <a:cubicBezTo>
                    <a:pt x="603835" y="92410"/>
                    <a:pt x="603973" y="92821"/>
                    <a:pt x="603973" y="93232"/>
                  </a:cubicBezTo>
                  <a:cubicBezTo>
                    <a:pt x="604110" y="94191"/>
                    <a:pt x="604110" y="95014"/>
                    <a:pt x="604110" y="95973"/>
                  </a:cubicBezTo>
                  <a:cubicBezTo>
                    <a:pt x="604110" y="95973"/>
                    <a:pt x="604110" y="96110"/>
                    <a:pt x="604110" y="96110"/>
                  </a:cubicBezTo>
                  <a:cubicBezTo>
                    <a:pt x="604110" y="96932"/>
                    <a:pt x="604110" y="97755"/>
                    <a:pt x="603973" y="98714"/>
                  </a:cubicBezTo>
                  <a:cubicBezTo>
                    <a:pt x="603973" y="99125"/>
                    <a:pt x="603835" y="99537"/>
                    <a:pt x="603835" y="99948"/>
                  </a:cubicBezTo>
                  <a:cubicBezTo>
                    <a:pt x="603698" y="100359"/>
                    <a:pt x="603698" y="100907"/>
                    <a:pt x="603561" y="101318"/>
                  </a:cubicBezTo>
                  <a:cubicBezTo>
                    <a:pt x="603424" y="101866"/>
                    <a:pt x="603286" y="102278"/>
                    <a:pt x="603286" y="102689"/>
                  </a:cubicBezTo>
                  <a:cubicBezTo>
                    <a:pt x="603149" y="103100"/>
                    <a:pt x="603012" y="103511"/>
                    <a:pt x="602874" y="103922"/>
                  </a:cubicBezTo>
                  <a:cubicBezTo>
                    <a:pt x="602737" y="104333"/>
                    <a:pt x="602600" y="104882"/>
                    <a:pt x="602462" y="105293"/>
                  </a:cubicBezTo>
                  <a:cubicBezTo>
                    <a:pt x="602325" y="105704"/>
                    <a:pt x="602188" y="106115"/>
                    <a:pt x="602051" y="106389"/>
                  </a:cubicBezTo>
                  <a:cubicBezTo>
                    <a:pt x="601776" y="106938"/>
                    <a:pt x="601639" y="107349"/>
                    <a:pt x="601501" y="107760"/>
                  </a:cubicBezTo>
                  <a:cubicBezTo>
                    <a:pt x="601227" y="108171"/>
                    <a:pt x="601089" y="108445"/>
                    <a:pt x="600815" y="108856"/>
                  </a:cubicBezTo>
                  <a:cubicBezTo>
                    <a:pt x="600678" y="109267"/>
                    <a:pt x="600403" y="109679"/>
                    <a:pt x="600128" y="110090"/>
                  </a:cubicBezTo>
                  <a:cubicBezTo>
                    <a:pt x="599991" y="110501"/>
                    <a:pt x="599716" y="110775"/>
                    <a:pt x="599442" y="111186"/>
                  </a:cubicBezTo>
                  <a:cubicBezTo>
                    <a:pt x="599167" y="111597"/>
                    <a:pt x="598893" y="112009"/>
                    <a:pt x="598481" y="112557"/>
                  </a:cubicBezTo>
                  <a:cubicBezTo>
                    <a:pt x="598344" y="112831"/>
                    <a:pt x="598069" y="113105"/>
                    <a:pt x="597932" y="113379"/>
                  </a:cubicBezTo>
                  <a:cubicBezTo>
                    <a:pt x="597245" y="114064"/>
                    <a:pt x="596696" y="114750"/>
                    <a:pt x="596009" y="115435"/>
                  </a:cubicBezTo>
                  <a:lnTo>
                    <a:pt x="527361" y="183826"/>
                  </a:lnTo>
                  <a:cubicBezTo>
                    <a:pt x="522006" y="189171"/>
                    <a:pt x="515004" y="191912"/>
                    <a:pt x="508002" y="191912"/>
                  </a:cubicBezTo>
                  <a:cubicBezTo>
                    <a:pt x="500999" y="191912"/>
                    <a:pt x="493997" y="189171"/>
                    <a:pt x="488643" y="183826"/>
                  </a:cubicBezTo>
                  <a:cubicBezTo>
                    <a:pt x="477796" y="173135"/>
                    <a:pt x="477796" y="155866"/>
                    <a:pt x="488643" y="145176"/>
                  </a:cubicBezTo>
                  <a:lnTo>
                    <a:pt x="510336" y="123384"/>
                  </a:lnTo>
                  <a:lnTo>
                    <a:pt x="27460" y="123384"/>
                  </a:lnTo>
                  <a:cubicBezTo>
                    <a:pt x="12357" y="123384"/>
                    <a:pt x="0" y="111049"/>
                    <a:pt x="0" y="95973"/>
                  </a:cubicBezTo>
                  <a:cubicBezTo>
                    <a:pt x="0" y="80897"/>
                    <a:pt x="12357" y="68562"/>
                    <a:pt x="27460" y="68562"/>
                  </a:cubicBezTo>
                  <a:lnTo>
                    <a:pt x="510336" y="68562"/>
                  </a:lnTo>
                  <a:lnTo>
                    <a:pt x="488643" y="46770"/>
                  </a:lnTo>
                  <a:cubicBezTo>
                    <a:pt x="477796" y="36080"/>
                    <a:pt x="477796" y="18811"/>
                    <a:pt x="488643" y="8120"/>
                  </a:cubicBezTo>
                  <a:cubicBezTo>
                    <a:pt x="493998" y="2707"/>
                    <a:pt x="501000" y="0"/>
                    <a:pt x="50800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F6F1BFDD-AA04-33F0-4F62-F3FD485992CF}"/>
                </a:ext>
              </a:extLst>
            </p:cNvPr>
            <p:cNvSpPr txBox="1"/>
            <p:nvPr/>
          </p:nvSpPr>
          <p:spPr>
            <a:xfrm>
              <a:off x="5909999" y="3610109"/>
              <a:ext cx="1002270" cy="461665"/>
            </a:xfrm>
            <a:prstGeom prst="rect">
              <a:avLst/>
            </a:prstGeom>
            <a:noFill/>
          </p:spPr>
          <p:txBody>
            <a:bodyPr wrap="square">
              <a:spAutoFit/>
            </a:bodyPr>
            <a:lstStyle/>
            <a:p>
              <a:pPr algn="ctr"/>
              <a:r>
                <a:rPr lang="zh-CN" altLang="en-US" sz="2400" b="1" dirty="0">
                  <a:solidFill>
                    <a:srgbClr val="000000"/>
                  </a:solidFill>
                  <a:latin typeface="微软雅黑" panose="020B0503020204020204" pitchFamily="34" charset="-122"/>
                  <a:ea typeface="微软雅黑" panose="020B0503020204020204" pitchFamily="34" charset="-122"/>
                </a:rPr>
                <a:t>中立：</a:t>
              </a:r>
              <a:endParaRPr lang="en-US" altLang="zh-CN" sz="2400" b="1" i="0" dirty="0">
                <a:solidFill>
                  <a:srgbClr val="000000"/>
                </a:solidFill>
                <a:effectLst/>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C6903547-8302-866F-58D1-490DC4A70C64}"/>
                </a:ext>
              </a:extLst>
            </p:cNvPr>
            <p:cNvSpPr txBox="1"/>
            <p:nvPr/>
          </p:nvSpPr>
          <p:spPr>
            <a:xfrm>
              <a:off x="6909784" y="4566713"/>
              <a:ext cx="1401323" cy="369332"/>
            </a:xfrm>
            <a:prstGeom prst="rect">
              <a:avLst/>
            </a:prstGeom>
            <a:noFill/>
          </p:spPr>
          <p:txBody>
            <a:bodyPr wrap="square">
              <a:spAutoFit/>
            </a:bodyPr>
            <a:lstStyle/>
            <a:p>
              <a:pPr algn="ctr"/>
              <a:r>
                <a:rPr lang="en-US" altLang="zh-CN" b="0" i="0" dirty="0" err="1">
                  <a:solidFill>
                    <a:srgbClr val="000000"/>
                  </a:solidFill>
                  <a:effectLst/>
                  <a:latin typeface="微软雅黑" panose="020B0503020204020204" pitchFamily="34" charset="-122"/>
                  <a:ea typeface="微软雅黑" panose="020B0503020204020204" pitchFamily="34" charset="-122"/>
                </a:rPr>
                <a:t>Daasanach</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161BF516-94AA-344B-6653-C84A63ACC1BE}"/>
                </a:ext>
              </a:extLst>
            </p:cNvPr>
            <p:cNvSpPr txBox="1"/>
            <p:nvPr/>
          </p:nvSpPr>
          <p:spPr>
            <a:xfrm>
              <a:off x="6808399" y="3656275"/>
              <a:ext cx="1618232" cy="369332"/>
            </a:xfrm>
            <a:prstGeom prst="rect">
              <a:avLst/>
            </a:prstGeom>
            <a:noFill/>
          </p:spPr>
          <p:txBody>
            <a:bodyPr wrap="square">
              <a:spAutoFit/>
            </a:bodyPr>
            <a:lstStyle/>
            <a:p>
              <a:pPr algn="ctr"/>
              <a:r>
                <a:rPr lang="en-US" altLang="zh-CN" b="0" i="0" dirty="0">
                  <a:solidFill>
                    <a:srgbClr val="000000"/>
                  </a:solidFill>
                  <a:effectLst/>
                  <a:latin typeface="微软雅黑" panose="020B0503020204020204" pitchFamily="34" charset="-122"/>
                  <a:ea typeface="微软雅黑" panose="020B0503020204020204" pitchFamily="34" charset="-122"/>
                </a:rPr>
                <a:t>Nyangatom</a:t>
              </a:r>
            </a:p>
          </p:txBody>
        </p:sp>
        <p:sp>
          <p:nvSpPr>
            <p:cNvPr id="25" name="文本框 24">
              <a:extLst>
                <a:ext uri="{FF2B5EF4-FFF2-40B4-BE49-F238E27FC236}">
                  <a16:creationId xmlns:a16="http://schemas.microsoft.com/office/drawing/2014/main" id="{9ADC096A-9941-8498-985E-1F1B6E9877E5}"/>
                </a:ext>
              </a:extLst>
            </p:cNvPr>
            <p:cNvSpPr txBox="1"/>
            <p:nvPr/>
          </p:nvSpPr>
          <p:spPr>
            <a:xfrm>
              <a:off x="9042120" y="3664305"/>
              <a:ext cx="2403500" cy="369332"/>
            </a:xfrm>
            <a:prstGeom prst="rect">
              <a:avLst/>
            </a:prstGeom>
            <a:noFill/>
          </p:spPr>
          <p:txBody>
            <a:bodyPr wrap="square">
              <a:spAutoFit/>
            </a:bodyPr>
            <a:lstStyle/>
            <a:p>
              <a:pPr algn="ctr"/>
              <a:r>
                <a:rPr lang="en-US" altLang="zh-CN" b="0" i="0" dirty="0">
                  <a:solidFill>
                    <a:srgbClr val="000000"/>
                  </a:solidFill>
                  <a:effectLst/>
                  <a:latin typeface="微软雅黑" panose="020B0503020204020204" pitchFamily="34" charset="-122"/>
                  <a:ea typeface="微软雅黑" panose="020B0503020204020204" pitchFamily="34" charset="-122"/>
                </a:rPr>
                <a:t>Highland Ethiopians</a:t>
              </a:r>
            </a:p>
          </p:txBody>
        </p:sp>
        <p:sp>
          <p:nvSpPr>
            <p:cNvPr id="28" name="exchange_153175">
              <a:extLst>
                <a:ext uri="{FF2B5EF4-FFF2-40B4-BE49-F238E27FC236}">
                  <a16:creationId xmlns:a16="http://schemas.microsoft.com/office/drawing/2014/main" id="{806448DE-3320-D1AA-02F3-C773878B5951}"/>
                </a:ext>
              </a:extLst>
            </p:cNvPr>
            <p:cNvSpPr/>
            <p:nvPr/>
          </p:nvSpPr>
          <p:spPr>
            <a:xfrm>
              <a:off x="8426631" y="4476238"/>
              <a:ext cx="463891" cy="463113"/>
            </a:xfrm>
            <a:custGeom>
              <a:avLst/>
              <a:gdLst>
                <a:gd name="connsiteX0" fmla="*/ 96108 w 604110"/>
                <a:gd name="connsiteY0" fmla="*/ 411185 h 603097"/>
                <a:gd name="connsiteX1" fmla="*/ 115467 w 604110"/>
                <a:gd name="connsiteY1" fmla="*/ 419305 h 603097"/>
                <a:gd name="connsiteX2" fmla="*/ 115467 w 604110"/>
                <a:gd name="connsiteY2" fmla="*/ 457955 h 603097"/>
                <a:gd name="connsiteX3" fmla="*/ 93774 w 604110"/>
                <a:gd name="connsiteY3" fmla="*/ 479747 h 603097"/>
                <a:gd name="connsiteX4" fmla="*/ 576650 w 604110"/>
                <a:gd name="connsiteY4" fmla="*/ 479747 h 603097"/>
                <a:gd name="connsiteX5" fmla="*/ 604110 w 604110"/>
                <a:gd name="connsiteY5" fmla="*/ 507158 h 603097"/>
                <a:gd name="connsiteX6" fmla="*/ 576650 w 604110"/>
                <a:gd name="connsiteY6" fmla="*/ 534569 h 603097"/>
                <a:gd name="connsiteX7" fmla="*/ 93774 w 604110"/>
                <a:gd name="connsiteY7" fmla="*/ 534569 h 603097"/>
                <a:gd name="connsiteX8" fmla="*/ 115467 w 604110"/>
                <a:gd name="connsiteY8" fmla="*/ 556361 h 603097"/>
                <a:gd name="connsiteX9" fmla="*/ 115467 w 604110"/>
                <a:gd name="connsiteY9" fmla="*/ 595011 h 603097"/>
                <a:gd name="connsiteX10" fmla="*/ 96108 w 604110"/>
                <a:gd name="connsiteY10" fmla="*/ 603097 h 603097"/>
                <a:gd name="connsiteX11" fmla="*/ 76749 w 604110"/>
                <a:gd name="connsiteY11" fmla="*/ 595011 h 603097"/>
                <a:gd name="connsiteX12" fmla="*/ 8101 w 604110"/>
                <a:gd name="connsiteY12" fmla="*/ 526483 h 603097"/>
                <a:gd name="connsiteX13" fmla="*/ 6178 w 604110"/>
                <a:gd name="connsiteY13" fmla="*/ 524564 h 603097"/>
                <a:gd name="connsiteX14" fmla="*/ 5492 w 604110"/>
                <a:gd name="connsiteY14" fmla="*/ 523605 h 603097"/>
                <a:gd name="connsiteX15" fmla="*/ 4668 w 604110"/>
                <a:gd name="connsiteY15" fmla="*/ 522371 h 603097"/>
                <a:gd name="connsiteX16" fmla="*/ 3844 w 604110"/>
                <a:gd name="connsiteY16" fmla="*/ 521138 h 603097"/>
                <a:gd name="connsiteX17" fmla="*/ 3295 w 604110"/>
                <a:gd name="connsiteY17" fmla="*/ 520041 h 603097"/>
                <a:gd name="connsiteX18" fmla="*/ 2609 w 604110"/>
                <a:gd name="connsiteY18" fmla="*/ 518808 h 603097"/>
                <a:gd name="connsiteX19" fmla="*/ 2059 w 604110"/>
                <a:gd name="connsiteY19" fmla="*/ 517574 h 603097"/>
                <a:gd name="connsiteX20" fmla="*/ 1648 w 604110"/>
                <a:gd name="connsiteY20" fmla="*/ 516478 h 603097"/>
                <a:gd name="connsiteX21" fmla="*/ 1236 w 604110"/>
                <a:gd name="connsiteY21" fmla="*/ 515107 h 603097"/>
                <a:gd name="connsiteX22" fmla="*/ 824 w 604110"/>
                <a:gd name="connsiteY22" fmla="*/ 513874 h 603097"/>
                <a:gd name="connsiteX23" fmla="*/ 549 w 604110"/>
                <a:gd name="connsiteY23" fmla="*/ 512503 h 603097"/>
                <a:gd name="connsiteX24" fmla="*/ 275 w 604110"/>
                <a:gd name="connsiteY24" fmla="*/ 511133 h 603097"/>
                <a:gd name="connsiteX25" fmla="*/ 137 w 604110"/>
                <a:gd name="connsiteY25" fmla="*/ 509899 h 603097"/>
                <a:gd name="connsiteX26" fmla="*/ 0 w 604110"/>
                <a:gd name="connsiteY26" fmla="*/ 507295 h 603097"/>
                <a:gd name="connsiteX27" fmla="*/ 0 w 604110"/>
                <a:gd name="connsiteY27" fmla="*/ 507158 h 603097"/>
                <a:gd name="connsiteX28" fmla="*/ 0 w 604110"/>
                <a:gd name="connsiteY28" fmla="*/ 507021 h 603097"/>
                <a:gd name="connsiteX29" fmla="*/ 137 w 604110"/>
                <a:gd name="connsiteY29" fmla="*/ 504417 h 603097"/>
                <a:gd name="connsiteX30" fmla="*/ 275 w 604110"/>
                <a:gd name="connsiteY30" fmla="*/ 503183 h 603097"/>
                <a:gd name="connsiteX31" fmla="*/ 549 w 604110"/>
                <a:gd name="connsiteY31" fmla="*/ 501813 h 603097"/>
                <a:gd name="connsiteX32" fmla="*/ 824 w 604110"/>
                <a:gd name="connsiteY32" fmla="*/ 500442 h 603097"/>
                <a:gd name="connsiteX33" fmla="*/ 1236 w 604110"/>
                <a:gd name="connsiteY33" fmla="*/ 499209 h 603097"/>
                <a:gd name="connsiteX34" fmla="*/ 1648 w 604110"/>
                <a:gd name="connsiteY34" fmla="*/ 497838 h 603097"/>
                <a:gd name="connsiteX35" fmla="*/ 2059 w 604110"/>
                <a:gd name="connsiteY35" fmla="*/ 496742 h 603097"/>
                <a:gd name="connsiteX36" fmla="*/ 2609 w 604110"/>
                <a:gd name="connsiteY36" fmla="*/ 495508 h 603097"/>
                <a:gd name="connsiteX37" fmla="*/ 3295 w 604110"/>
                <a:gd name="connsiteY37" fmla="*/ 494275 h 603097"/>
                <a:gd name="connsiteX38" fmla="*/ 3844 w 604110"/>
                <a:gd name="connsiteY38" fmla="*/ 493178 h 603097"/>
                <a:gd name="connsiteX39" fmla="*/ 4668 w 604110"/>
                <a:gd name="connsiteY39" fmla="*/ 491945 h 603097"/>
                <a:gd name="connsiteX40" fmla="*/ 5492 w 604110"/>
                <a:gd name="connsiteY40" fmla="*/ 490711 h 603097"/>
                <a:gd name="connsiteX41" fmla="*/ 6178 w 604110"/>
                <a:gd name="connsiteY41" fmla="*/ 489752 h 603097"/>
                <a:gd name="connsiteX42" fmla="*/ 8101 w 604110"/>
                <a:gd name="connsiteY42" fmla="*/ 487833 h 603097"/>
                <a:gd name="connsiteX43" fmla="*/ 76749 w 604110"/>
                <a:gd name="connsiteY43" fmla="*/ 419305 h 603097"/>
                <a:gd name="connsiteX44" fmla="*/ 96108 w 604110"/>
                <a:gd name="connsiteY44" fmla="*/ 411185 h 603097"/>
                <a:gd name="connsiteX45" fmla="*/ 319766 w 604110"/>
                <a:gd name="connsiteY45" fmla="*/ 316668 h 603097"/>
                <a:gd name="connsiteX46" fmla="*/ 319766 w 604110"/>
                <a:gd name="connsiteY46" fmla="*/ 376971 h 603097"/>
                <a:gd name="connsiteX47" fmla="*/ 337750 w 604110"/>
                <a:gd name="connsiteY47" fmla="*/ 348190 h 603097"/>
                <a:gd name="connsiteX48" fmla="*/ 319766 w 604110"/>
                <a:gd name="connsiteY48" fmla="*/ 316668 h 603097"/>
                <a:gd name="connsiteX49" fmla="*/ 292994 w 604110"/>
                <a:gd name="connsiteY49" fmla="*/ 218950 h 603097"/>
                <a:gd name="connsiteX50" fmla="*/ 271440 w 604110"/>
                <a:gd name="connsiteY50" fmla="*/ 242112 h 603097"/>
                <a:gd name="connsiteX51" fmla="*/ 292994 w 604110"/>
                <a:gd name="connsiteY51" fmla="*/ 269111 h 603097"/>
                <a:gd name="connsiteX52" fmla="*/ 306586 w 604110"/>
                <a:gd name="connsiteY52" fmla="*/ 164815 h 603097"/>
                <a:gd name="connsiteX53" fmla="*/ 320727 w 604110"/>
                <a:gd name="connsiteY53" fmla="*/ 177835 h 603097"/>
                <a:gd name="connsiteX54" fmla="*/ 320727 w 604110"/>
                <a:gd name="connsiteY54" fmla="*/ 185373 h 603097"/>
                <a:gd name="connsiteX55" fmla="*/ 366032 w 604110"/>
                <a:gd name="connsiteY55" fmla="*/ 210316 h 603097"/>
                <a:gd name="connsiteX56" fmla="*/ 350106 w 604110"/>
                <a:gd name="connsiteY56" fmla="*/ 228544 h 603097"/>
                <a:gd name="connsiteX57" fmla="*/ 339672 w 604110"/>
                <a:gd name="connsiteY57" fmla="*/ 225118 h 603097"/>
                <a:gd name="connsiteX58" fmla="*/ 320727 w 604110"/>
                <a:gd name="connsiteY58" fmla="*/ 218402 h 603097"/>
                <a:gd name="connsiteX59" fmla="*/ 320727 w 604110"/>
                <a:gd name="connsiteY59" fmla="*/ 279116 h 603097"/>
                <a:gd name="connsiteX60" fmla="*/ 371386 w 604110"/>
                <a:gd name="connsiteY60" fmla="*/ 346409 h 603097"/>
                <a:gd name="connsiteX61" fmla="*/ 320727 w 604110"/>
                <a:gd name="connsiteY61" fmla="*/ 410960 h 603097"/>
                <a:gd name="connsiteX62" fmla="*/ 320727 w 604110"/>
                <a:gd name="connsiteY62" fmla="*/ 422061 h 603097"/>
                <a:gd name="connsiteX63" fmla="*/ 306586 w 604110"/>
                <a:gd name="connsiteY63" fmla="*/ 435081 h 603097"/>
                <a:gd name="connsiteX64" fmla="*/ 292308 w 604110"/>
                <a:gd name="connsiteY64" fmla="*/ 422061 h 603097"/>
                <a:gd name="connsiteX65" fmla="*/ 292308 w 604110"/>
                <a:gd name="connsiteY65" fmla="*/ 412742 h 603097"/>
                <a:gd name="connsiteX66" fmla="*/ 232725 w 604110"/>
                <a:gd name="connsiteY66" fmla="*/ 373545 h 603097"/>
                <a:gd name="connsiteX67" fmla="*/ 248925 w 604110"/>
                <a:gd name="connsiteY67" fmla="*/ 355180 h 603097"/>
                <a:gd name="connsiteX68" fmla="*/ 261556 w 604110"/>
                <a:gd name="connsiteY68" fmla="*/ 362855 h 603097"/>
                <a:gd name="connsiteX69" fmla="*/ 292308 w 604110"/>
                <a:gd name="connsiteY69" fmla="*/ 379027 h 603097"/>
                <a:gd name="connsiteX70" fmla="*/ 292308 w 604110"/>
                <a:gd name="connsiteY70" fmla="*/ 305430 h 603097"/>
                <a:gd name="connsiteX71" fmla="*/ 238079 w 604110"/>
                <a:gd name="connsiteY71" fmla="*/ 243894 h 603097"/>
                <a:gd name="connsiteX72" fmla="*/ 292308 w 604110"/>
                <a:gd name="connsiteY72" fmla="*/ 186058 h 603097"/>
                <a:gd name="connsiteX73" fmla="*/ 292308 w 604110"/>
                <a:gd name="connsiteY73" fmla="*/ 177835 h 603097"/>
                <a:gd name="connsiteX74" fmla="*/ 306586 w 604110"/>
                <a:gd name="connsiteY74" fmla="*/ 164815 h 603097"/>
                <a:gd name="connsiteX75" fmla="*/ 508002 w 604110"/>
                <a:gd name="connsiteY75" fmla="*/ 0 h 603097"/>
                <a:gd name="connsiteX76" fmla="*/ 527361 w 604110"/>
                <a:gd name="connsiteY76" fmla="*/ 8120 h 603097"/>
                <a:gd name="connsiteX77" fmla="*/ 596009 w 604110"/>
                <a:gd name="connsiteY77" fmla="*/ 76648 h 603097"/>
                <a:gd name="connsiteX78" fmla="*/ 596284 w 604110"/>
                <a:gd name="connsiteY78" fmla="*/ 76785 h 603097"/>
                <a:gd name="connsiteX79" fmla="*/ 597932 w 604110"/>
                <a:gd name="connsiteY79" fmla="*/ 78567 h 603097"/>
                <a:gd name="connsiteX80" fmla="*/ 598618 w 604110"/>
                <a:gd name="connsiteY80" fmla="*/ 79663 h 603097"/>
                <a:gd name="connsiteX81" fmla="*/ 599442 w 604110"/>
                <a:gd name="connsiteY81" fmla="*/ 80760 h 603097"/>
                <a:gd name="connsiteX82" fmla="*/ 600266 w 604110"/>
                <a:gd name="connsiteY82" fmla="*/ 81993 h 603097"/>
                <a:gd name="connsiteX83" fmla="*/ 600815 w 604110"/>
                <a:gd name="connsiteY83" fmla="*/ 83090 h 603097"/>
                <a:gd name="connsiteX84" fmla="*/ 601501 w 604110"/>
                <a:gd name="connsiteY84" fmla="*/ 84323 h 603097"/>
                <a:gd name="connsiteX85" fmla="*/ 602051 w 604110"/>
                <a:gd name="connsiteY85" fmla="*/ 85420 h 603097"/>
                <a:gd name="connsiteX86" fmla="*/ 602462 w 604110"/>
                <a:gd name="connsiteY86" fmla="*/ 86790 h 603097"/>
                <a:gd name="connsiteX87" fmla="*/ 602874 w 604110"/>
                <a:gd name="connsiteY87" fmla="*/ 88024 h 603097"/>
                <a:gd name="connsiteX88" fmla="*/ 603286 w 604110"/>
                <a:gd name="connsiteY88" fmla="*/ 89257 h 603097"/>
                <a:gd name="connsiteX89" fmla="*/ 603561 w 604110"/>
                <a:gd name="connsiteY89" fmla="*/ 90628 h 603097"/>
                <a:gd name="connsiteX90" fmla="*/ 603835 w 604110"/>
                <a:gd name="connsiteY90" fmla="*/ 91998 h 603097"/>
                <a:gd name="connsiteX91" fmla="*/ 603973 w 604110"/>
                <a:gd name="connsiteY91" fmla="*/ 93232 h 603097"/>
                <a:gd name="connsiteX92" fmla="*/ 604110 w 604110"/>
                <a:gd name="connsiteY92" fmla="*/ 95973 h 603097"/>
                <a:gd name="connsiteX93" fmla="*/ 604110 w 604110"/>
                <a:gd name="connsiteY93" fmla="*/ 96110 h 603097"/>
                <a:gd name="connsiteX94" fmla="*/ 603973 w 604110"/>
                <a:gd name="connsiteY94" fmla="*/ 98714 h 603097"/>
                <a:gd name="connsiteX95" fmla="*/ 603835 w 604110"/>
                <a:gd name="connsiteY95" fmla="*/ 99948 h 603097"/>
                <a:gd name="connsiteX96" fmla="*/ 603561 w 604110"/>
                <a:gd name="connsiteY96" fmla="*/ 101318 h 603097"/>
                <a:gd name="connsiteX97" fmla="*/ 603286 w 604110"/>
                <a:gd name="connsiteY97" fmla="*/ 102689 h 603097"/>
                <a:gd name="connsiteX98" fmla="*/ 602874 w 604110"/>
                <a:gd name="connsiteY98" fmla="*/ 103922 h 603097"/>
                <a:gd name="connsiteX99" fmla="*/ 602462 w 604110"/>
                <a:gd name="connsiteY99" fmla="*/ 105293 h 603097"/>
                <a:gd name="connsiteX100" fmla="*/ 602051 w 604110"/>
                <a:gd name="connsiteY100" fmla="*/ 106389 h 603097"/>
                <a:gd name="connsiteX101" fmla="*/ 601501 w 604110"/>
                <a:gd name="connsiteY101" fmla="*/ 107760 h 603097"/>
                <a:gd name="connsiteX102" fmla="*/ 600815 w 604110"/>
                <a:gd name="connsiteY102" fmla="*/ 108856 h 603097"/>
                <a:gd name="connsiteX103" fmla="*/ 600128 w 604110"/>
                <a:gd name="connsiteY103" fmla="*/ 110090 h 603097"/>
                <a:gd name="connsiteX104" fmla="*/ 599442 w 604110"/>
                <a:gd name="connsiteY104" fmla="*/ 111186 h 603097"/>
                <a:gd name="connsiteX105" fmla="*/ 598481 w 604110"/>
                <a:gd name="connsiteY105" fmla="*/ 112557 h 603097"/>
                <a:gd name="connsiteX106" fmla="*/ 597932 w 604110"/>
                <a:gd name="connsiteY106" fmla="*/ 113379 h 603097"/>
                <a:gd name="connsiteX107" fmla="*/ 596009 w 604110"/>
                <a:gd name="connsiteY107" fmla="*/ 115435 h 603097"/>
                <a:gd name="connsiteX108" fmla="*/ 527361 w 604110"/>
                <a:gd name="connsiteY108" fmla="*/ 183826 h 603097"/>
                <a:gd name="connsiteX109" fmla="*/ 508002 w 604110"/>
                <a:gd name="connsiteY109" fmla="*/ 191912 h 603097"/>
                <a:gd name="connsiteX110" fmla="*/ 488643 w 604110"/>
                <a:gd name="connsiteY110" fmla="*/ 183826 h 603097"/>
                <a:gd name="connsiteX111" fmla="*/ 488643 w 604110"/>
                <a:gd name="connsiteY111" fmla="*/ 145176 h 603097"/>
                <a:gd name="connsiteX112" fmla="*/ 510336 w 604110"/>
                <a:gd name="connsiteY112" fmla="*/ 123384 h 603097"/>
                <a:gd name="connsiteX113" fmla="*/ 27460 w 604110"/>
                <a:gd name="connsiteY113" fmla="*/ 123384 h 603097"/>
                <a:gd name="connsiteX114" fmla="*/ 0 w 604110"/>
                <a:gd name="connsiteY114" fmla="*/ 95973 h 603097"/>
                <a:gd name="connsiteX115" fmla="*/ 27460 w 604110"/>
                <a:gd name="connsiteY115" fmla="*/ 68562 h 603097"/>
                <a:gd name="connsiteX116" fmla="*/ 510336 w 604110"/>
                <a:gd name="connsiteY116" fmla="*/ 68562 h 603097"/>
                <a:gd name="connsiteX117" fmla="*/ 488643 w 604110"/>
                <a:gd name="connsiteY117" fmla="*/ 46770 h 603097"/>
                <a:gd name="connsiteX118" fmla="*/ 488643 w 604110"/>
                <a:gd name="connsiteY118" fmla="*/ 8120 h 603097"/>
                <a:gd name="connsiteX119" fmla="*/ 508002 w 604110"/>
                <a:gd name="connsiteY119" fmla="*/ 0 h 60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4110" h="603097">
                  <a:moveTo>
                    <a:pt x="96108" y="411185"/>
                  </a:moveTo>
                  <a:cubicBezTo>
                    <a:pt x="103111" y="411185"/>
                    <a:pt x="110113" y="413892"/>
                    <a:pt x="115467" y="419305"/>
                  </a:cubicBezTo>
                  <a:cubicBezTo>
                    <a:pt x="126314" y="429996"/>
                    <a:pt x="126314" y="447265"/>
                    <a:pt x="115467" y="457955"/>
                  </a:cubicBezTo>
                  <a:lnTo>
                    <a:pt x="93774" y="479747"/>
                  </a:lnTo>
                  <a:lnTo>
                    <a:pt x="576650" y="479747"/>
                  </a:lnTo>
                  <a:cubicBezTo>
                    <a:pt x="591753" y="479747"/>
                    <a:pt x="604110" y="492082"/>
                    <a:pt x="604110" y="507158"/>
                  </a:cubicBezTo>
                  <a:cubicBezTo>
                    <a:pt x="604110" y="522234"/>
                    <a:pt x="591753" y="534569"/>
                    <a:pt x="576650" y="534569"/>
                  </a:cubicBezTo>
                  <a:lnTo>
                    <a:pt x="93774" y="534569"/>
                  </a:lnTo>
                  <a:lnTo>
                    <a:pt x="115467" y="556361"/>
                  </a:lnTo>
                  <a:cubicBezTo>
                    <a:pt x="126314" y="567051"/>
                    <a:pt x="126314" y="584320"/>
                    <a:pt x="115467" y="595011"/>
                  </a:cubicBezTo>
                  <a:cubicBezTo>
                    <a:pt x="110113" y="600356"/>
                    <a:pt x="103111" y="603097"/>
                    <a:pt x="96108" y="603097"/>
                  </a:cubicBezTo>
                  <a:cubicBezTo>
                    <a:pt x="89106" y="603097"/>
                    <a:pt x="82104" y="600356"/>
                    <a:pt x="76749" y="595011"/>
                  </a:cubicBezTo>
                  <a:lnTo>
                    <a:pt x="8101" y="526483"/>
                  </a:lnTo>
                  <a:cubicBezTo>
                    <a:pt x="7414" y="525935"/>
                    <a:pt x="6865" y="525249"/>
                    <a:pt x="6178" y="524564"/>
                  </a:cubicBezTo>
                  <a:cubicBezTo>
                    <a:pt x="5904" y="524290"/>
                    <a:pt x="5767" y="523879"/>
                    <a:pt x="5492" y="523605"/>
                  </a:cubicBezTo>
                  <a:cubicBezTo>
                    <a:pt x="5217" y="523194"/>
                    <a:pt x="4943" y="522782"/>
                    <a:pt x="4668" y="522371"/>
                  </a:cubicBezTo>
                  <a:cubicBezTo>
                    <a:pt x="4394" y="521960"/>
                    <a:pt x="4119" y="521549"/>
                    <a:pt x="3844" y="521138"/>
                  </a:cubicBezTo>
                  <a:cubicBezTo>
                    <a:pt x="3707" y="520864"/>
                    <a:pt x="3432" y="520452"/>
                    <a:pt x="3295" y="520041"/>
                  </a:cubicBezTo>
                  <a:cubicBezTo>
                    <a:pt x="3021" y="519630"/>
                    <a:pt x="2883" y="519219"/>
                    <a:pt x="2609" y="518808"/>
                  </a:cubicBezTo>
                  <a:cubicBezTo>
                    <a:pt x="2471" y="518397"/>
                    <a:pt x="2197" y="518123"/>
                    <a:pt x="2059" y="517574"/>
                  </a:cubicBezTo>
                  <a:cubicBezTo>
                    <a:pt x="1922" y="517300"/>
                    <a:pt x="1785" y="516889"/>
                    <a:pt x="1648" y="516478"/>
                  </a:cubicBezTo>
                  <a:cubicBezTo>
                    <a:pt x="1510" y="515930"/>
                    <a:pt x="1373" y="515518"/>
                    <a:pt x="1236" y="515107"/>
                  </a:cubicBezTo>
                  <a:cubicBezTo>
                    <a:pt x="1098" y="514696"/>
                    <a:pt x="961" y="514285"/>
                    <a:pt x="824" y="513874"/>
                  </a:cubicBezTo>
                  <a:cubicBezTo>
                    <a:pt x="686" y="513463"/>
                    <a:pt x="686" y="512914"/>
                    <a:pt x="549" y="512503"/>
                  </a:cubicBezTo>
                  <a:cubicBezTo>
                    <a:pt x="412" y="512092"/>
                    <a:pt x="412" y="511544"/>
                    <a:pt x="275" y="511133"/>
                  </a:cubicBezTo>
                  <a:cubicBezTo>
                    <a:pt x="275" y="510721"/>
                    <a:pt x="137" y="510310"/>
                    <a:pt x="137" y="509899"/>
                  </a:cubicBezTo>
                  <a:cubicBezTo>
                    <a:pt x="0" y="508940"/>
                    <a:pt x="0" y="508117"/>
                    <a:pt x="0" y="507295"/>
                  </a:cubicBezTo>
                  <a:cubicBezTo>
                    <a:pt x="0" y="507158"/>
                    <a:pt x="0" y="507158"/>
                    <a:pt x="0" y="507158"/>
                  </a:cubicBezTo>
                  <a:cubicBezTo>
                    <a:pt x="0" y="507158"/>
                    <a:pt x="0" y="507158"/>
                    <a:pt x="0" y="507021"/>
                  </a:cubicBezTo>
                  <a:cubicBezTo>
                    <a:pt x="0" y="506199"/>
                    <a:pt x="0" y="505376"/>
                    <a:pt x="137" y="504417"/>
                  </a:cubicBezTo>
                  <a:cubicBezTo>
                    <a:pt x="137" y="504006"/>
                    <a:pt x="275" y="503595"/>
                    <a:pt x="275" y="503183"/>
                  </a:cubicBezTo>
                  <a:cubicBezTo>
                    <a:pt x="412" y="502772"/>
                    <a:pt x="412" y="502224"/>
                    <a:pt x="549" y="501813"/>
                  </a:cubicBezTo>
                  <a:cubicBezTo>
                    <a:pt x="686" y="501402"/>
                    <a:pt x="686" y="500853"/>
                    <a:pt x="824" y="500442"/>
                  </a:cubicBezTo>
                  <a:cubicBezTo>
                    <a:pt x="961" y="500031"/>
                    <a:pt x="1098" y="499620"/>
                    <a:pt x="1236" y="499209"/>
                  </a:cubicBezTo>
                  <a:cubicBezTo>
                    <a:pt x="1373" y="498798"/>
                    <a:pt x="1510" y="498386"/>
                    <a:pt x="1648" y="497838"/>
                  </a:cubicBezTo>
                  <a:cubicBezTo>
                    <a:pt x="1785" y="497427"/>
                    <a:pt x="1922" y="497016"/>
                    <a:pt x="2059" y="496742"/>
                  </a:cubicBezTo>
                  <a:cubicBezTo>
                    <a:pt x="2197" y="496194"/>
                    <a:pt x="2471" y="495919"/>
                    <a:pt x="2609" y="495508"/>
                  </a:cubicBezTo>
                  <a:cubicBezTo>
                    <a:pt x="2883" y="495097"/>
                    <a:pt x="3021" y="494686"/>
                    <a:pt x="3295" y="494275"/>
                  </a:cubicBezTo>
                  <a:cubicBezTo>
                    <a:pt x="3432" y="493864"/>
                    <a:pt x="3707" y="493452"/>
                    <a:pt x="3844" y="493178"/>
                  </a:cubicBezTo>
                  <a:cubicBezTo>
                    <a:pt x="4119" y="492767"/>
                    <a:pt x="4394" y="492356"/>
                    <a:pt x="4668" y="491945"/>
                  </a:cubicBezTo>
                  <a:cubicBezTo>
                    <a:pt x="4943" y="491534"/>
                    <a:pt x="5217" y="491123"/>
                    <a:pt x="5492" y="490711"/>
                  </a:cubicBezTo>
                  <a:cubicBezTo>
                    <a:pt x="5767" y="490437"/>
                    <a:pt x="5904" y="490026"/>
                    <a:pt x="6178" y="489752"/>
                  </a:cubicBezTo>
                  <a:cubicBezTo>
                    <a:pt x="6865" y="489067"/>
                    <a:pt x="7414" y="488381"/>
                    <a:pt x="8101" y="487833"/>
                  </a:cubicBezTo>
                  <a:lnTo>
                    <a:pt x="76749" y="419305"/>
                  </a:lnTo>
                  <a:cubicBezTo>
                    <a:pt x="82104" y="413892"/>
                    <a:pt x="89106" y="411185"/>
                    <a:pt x="96108" y="411185"/>
                  </a:cubicBezTo>
                  <a:close/>
                  <a:moveTo>
                    <a:pt x="319766" y="316668"/>
                  </a:moveTo>
                  <a:lnTo>
                    <a:pt x="319766" y="376971"/>
                  </a:lnTo>
                  <a:cubicBezTo>
                    <a:pt x="331847" y="372585"/>
                    <a:pt x="337750" y="363129"/>
                    <a:pt x="337750" y="348190"/>
                  </a:cubicBezTo>
                  <a:cubicBezTo>
                    <a:pt x="337750" y="331881"/>
                    <a:pt x="331298" y="323247"/>
                    <a:pt x="319766" y="316668"/>
                  </a:cubicBezTo>
                  <a:close/>
                  <a:moveTo>
                    <a:pt x="292994" y="218950"/>
                  </a:moveTo>
                  <a:cubicBezTo>
                    <a:pt x="271440" y="223336"/>
                    <a:pt x="271440" y="237315"/>
                    <a:pt x="271440" y="242112"/>
                  </a:cubicBezTo>
                  <a:cubicBezTo>
                    <a:pt x="271440" y="256091"/>
                    <a:pt x="278167" y="262807"/>
                    <a:pt x="292994" y="269111"/>
                  </a:cubicBezTo>
                  <a:close/>
                  <a:moveTo>
                    <a:pt x="306586" y="164815"/>
                  </a:moveTo>
                  <a:cubicBezTo>
                    <a:pt x="313176" y="164815"/>
                    <a:pt x="320727" y="170160"/>
                    <a:pt x="320727" y="177835"/>
                  </a:cubicBezTo>
                  <a:lnTo>
                    <a:pt x="320727" y="185373"/>
                  </a:lnTo>
                  <a:cubicBezTo>
                    <a:pt x="341045" y="187429"/>
                    <a:pt x="366032" y="194966"/>
                    <a:pt x="366032" y="210316"/>
                  </a:cubicBezTo>
                  <a:cubicBezTo>
                    <a:pt x="366032" y="217991"/>
                    <a:pt x="359991" y="228544"/>
                    <a:pt x="350106" y="228544"/>
                  </a:cubicBezTo>
                  <a:cubicBezTo>
                    <a:pt x="346537" y="228544"/>
                    <a:pt x="343379" y="227036"/>
                    <a:pt x="339672" y="225118"/>
                  </a:cubicBezTo>
                  <a:cubicBezTo>
                    <a:pt x="335142" y="222788"/>
                    <a:pt x="329376" y="219910"/>
                    <a:pt x="320727" y="218402"/>
                  </a:cubicBezTo>
                  <a:lnTo>
                    <a:pt x="320727" y="279116"/>
                  </a:lnTo>
                  <a:cubicBezTo>
                    <a:pt x="340771" y="286517"/>
                    <a:pt x="371386" y="301181"/>
                    <a:pt x="371386" y="346409"/>
                  </a:cubicBezTo>
                  <a:cubicBezTo>
                    <a:pt x="371386" y="381220"/>
                    <a:pt x="352989" y="404381"/>
                    <a:pt x="320727" y="410960"/>
                  </a:cubicBezTo>
                  <a:lnTo>
                    <a:pt x="320727" y="422061"/>
                  </a:lnTo>
                  <a:cubicBezTo>
                    <a:pt x="320727" y="429736"/>
                    <a:pt x="313176" y="435081"/>
                    <a:pt x="306586" y="435081"/>
                  </a:cubicBezTo>
                  <a:cubicBezTo>
                    <a:pt x="298761" y="435081"/>
                    <a:pt x="292308" y="429188"/>
                    <a:pt x="292308" y="422061"/>
                  </a:cubicBezTo>
                  <a:lnTo>
                    <a:pt x="292308" y="412742"/>
                  </a:lnTo>
                  <a:cubicBezTo>
                    <a:pt x="255652" y="409863"/>
                    <a:pt x="232725" y="388483"/>
                    <a:pt x="232725" y="373545"/>
                  </a:cubicBezTo>
                  <a:cubicBezTo>
                    <a:pt x="232725" y="365185"/>
                    <a:pt x="239864" y="355180"/>
                    <a:pt x="248925" y="355180"/>
                  </a:cubicBezTo>
                  <a:cubicBezTo>
                    <a:pt x="254279" y="355180"/>
                    <a:pt x="257849" y="358880"/>
                    <a:pt x="261556" y="362855"/>
                  </a:cubicBezTo>
                  <a:cubicBezTo>
                    <a:pt x="267047" y="368474"/>
                    <a:pt x="275010" y="376834"/>
                    <a:pt x="292308" y="379027"/>
                  </a:cubicBezTo>
                  <a:lnTo>
                    <a:pt x="292308" y="305430"/>
                  </a:lnTo>
                  <a:cubicBezTo>
                    <a:pt x="267322" y="296659"/>
                    <a:pt x="238079" y="284735"/>
                    <a:pt x="238079" y="243894"/>
                  </a:cubicBezTo>
                  <a:cubicBezTo>
                    <a:pt x="238079" y="211550"/>
                    <a:pt x="257711" y="190718"/>
                    <a:pt x="292308" y="186058"/>
                  </a:cubicBezTo>
                  <a:lnTo>
                    <a:pt x="292308" y="177835"/>
                  </a:lnTo>
                  <a:cubicBezTo>
                    <a:pt x="292308" y="170708"/>
                    <a:pt x="298761" y="164815"/>
                    <a:pt x="306586" y="164815"/>
                  </a:cubicBezTo>
                  <a:close/>
                  <a:moveTo>
                    <a:pt x="508002" y="0"/>
                  </a:moveTo>
                  <a:cubicBezTo>
                    <a:pt x="515004" y="0"/>
                    <a:pt x="522006" y="2707"/>
                    <a:pt x="527361" y="8120"/>
                  </a:cubicBezTo>
                  <a:lnTo>
                    <a:pt x="596009" y="76648"/>
                  </a:lnTo>
                  <a:cubicBezTo>
                    <a:pt x="596147" y="76648"/>
                    <a:pt x="596147" y="76785"/>
                    <a:pt x="596284" y="76785"/>
                  </a:cubicBezTo>
                  <a:cubicBezTo>
                    <a:pt x="596833" y="77333"/>
                    <a:pt x="597382" y="78019"/>
                    <a:pt x="597932" y="78567"/>
                  </a:cubicBezTo>
                  <a:cubicBezTo>
                    <a:pt x="598206" y="78978"/>
                    <a:pt x="598344" y="79252"/>
                    <a:pt x="598618" y="79663"/>
                  </a:cubicBezTo>
                  <a:cubicBezTo>
                    <a:pt x="598893" y="80075"/>
                    <a:pt x="599167" y="80349"/>
                    <a:pt x="599442" y="80760"/>
                  </a:cubicBezTo>
                  <a:cubicBezTo>
                    <a:pt x="599716" y="81171"/>
                    <a:pt x="599991" y="81582"/>
                    <a:pt x="600266" y="81993"/>
                  </a:cubicBezTo>
                  <a:cubicBezTo>
                    <a:pt x="600403" y="82405"/>
                    <a:pt x="600678" y="82679"/>
                    <a:pt x="600815" y="83090"/>
                  </a:cubicBezTo>
                  <a:cubicBezTo>
                    <a:pt x="601089" y="83501"/>
                    <a:pt x="601227" y="83912"/>
                    <a:pt x="601501" y="84323"/>
                  </a:cubicBezTo>
                  <a:cubicBezTo>
                    <a:pt x="601639" y="84734"/>
                    <a:pt x="601913" y="85146"/>
                    <a:pt x="602051" y="85420"/>
                  </a:cubicBezTo>
                  <a:cubicBezTo>
                    <a:pt x="602188" y="85831"/>
                    <a:pt x="602325" y="86379"/>
                    <a:pt x="602462" y="86790"/>
                  </a:cubicBezTo>
                  <a:cubicBezTo>
                    <a:pt x="602600" y="87201"/>
                    <a:pt x="602737" y="87613"/>
                    <a:pt x="602874" y="88024"/>
                  </a:cubicBezTo>
                  <a:cubicBezTo>
                    <a:pt x="603012" y="88435"/>
                    <a:pt x="603149" y="88846"/>
                    <a:pt x="603286" y="89257"/>
                  </a:cubicBezTo>
                  <a:cubicBezTo>
                    <a:pt x="603424" y="89669"/>
                    <a:pt x="603424" y="90217"/>
                    <a:pt x="603561" y="90628"/>
                  </a:cubicBezTo>
                  <a:cubicBezTo>
                    <a:pt x="603698" y="91039"/>
                    <a:pt x="603698" y="91587"/>
                    <a:pt x="603835" y="91998"/>
                  </a:cubicBezTo>
                  <a:cubicBezTo>
                    <a:pt x="603835" y="92410"/>
                    <a:pt x="603973" y="92821"/>
                    <a:pt x="603973" y="93232"/>
                  </a:cubicBezTo>
                  <a:cubicBezTo>
                    <a:pt x="604110" y="94191"/>
                    <a:pt x="604110" y="95014"/>
                    <a:pt x="604110" y="95973"/>
                  </a:cubicBezTo>
                  <a:cubicBezTo>
                    <a:pt x="604110" y="95973"/>
                    <a:pt x="604110" y="96110"/>
                    <a:pt x="604110" y="96110"/>
                  </a:cubicBezTo>
                  <a:cubicBezTo>
                    <a:pt x="604110" y="96932"/>
                    <a:pt x="604110" y="97755"/>
                    <a:pt x="603973" y="98714"/>
                  </a:cubicBezTo>
                  <a:cubicBezTo>
                    <a:pt x="603973" y="99125"/>
                    <a:pt x="603835" y="99537"/>
                    <a:pt x="603835" y="99948"/>
                  </a:cubicBezTo>
                  <a:cubicBezTo>
                    <a:pt x="603698" y="100359"/>
                    <a:pt x="603698" y="100907"/>
                    <a:pt x="603561" y="101318"/>
                  </a:cubicBezTo>
                  <a:cubicBezTo>
                    <a:pt x="603424" y="101866"/>
                    <a:pt x="603286" y="102278"/>
                    <a:pt x="603286" y="102689"/>
                  </a:cubicBezTo>
                  <a:cubicBezTo>
                    <a:pt x="603149" y="103100"/>
                    <a:pt x="603012" y="103511"/>
                    <a:pt x="602874" y="103922"/>
                  </a:cubicBezTo>
                  <a:cubicBezTo>
                    <a:pt x="602737" y="104333"/>
                    <a:pt x="602600" y="104882"/>
                    <a:pt x="602462" y="105293"/>
                  </a:cubicBezTo>
                  <a:cubicBezTo>
                    <a:pt x="602325" y="105704"/>
                    <a:pt x="602188" y="106115"/>
                    <a:pt x="602051" y="106389"/>
                  </a:cubicBezTo>
                  <a:cubicBezTo>
                    <a:pt x="601776" y="106938"/>
                    <a:pt x="601639" y="107349"/>
                    <a:pt x="601501" y="107760"/>
                  </a:cubicBezTo>
                  <a:cubicBezTo>
                    <a:pt x="601227" y="108171"/>
                    <a:pt x="601089" y="108445"/>
                    <a:pt x="600815" y="108856"/>
                  </a:cubicBezTo>
                  <a:cubicBezTo>
                    <a:pt x="600678" y="109267"/>
                    <a:pt x="600403" y="109679"/>
                    <a:pt x="600128" y="110090"/>
                  </a:cubicBezTo>
                  <a:cubicBezTo>
                    <a:pt x="599991" y="110501"/>
                    <a:pt x="599716" y="110775"/>
                    <a:pt x="599442" y="111186"/>
                  </a:cubicBezTo>
                  <a:cubicBezTo>
                    <a:pt x="599167" y="111597"/>
                    <a:pt x="598893" y="112009"/>
                    <a:pt x="598481" y="112557"/>
                  </a:cubicBezTo>
                  <a:cubicBezTo>
                    <a:pt x="598344" y="112831"/>
                    <a:pt x="598069" y="113105"/>
                    <a:pt x="597932" y="113379"/>
                  </a:cubicBezTo>
                  <a:cubicBezTo>
                    <a:pt x="597245" y="114064"/>
                    <a:pt x="596696" y="114750"/>
                    <a:pt x="596009" y="115435"/>
                  </a:cubicBezTo>
                  <a:lnTo>
                    <a:pt x="527361" y="183826"/>
                  </a:lnTo>
                  <a:cubicBezTo>
                    <a:pt x="522006" y="189171"/>
                    <a:pt x="515004" y="191912"/>
                    <a:pt x="508002" y="191912"/>
                  </a:cubicBezTo>
                  <a:cubicBezTo>
                    <a:pt x="500999" y="191912"/>
                    <a:pt x="493997" y="189171"/>
                    <a:pt x="488643" y="183826"/>
                  </a:cubicBezTo>
                  <a:cubicBezTo>
                    <a:pt x="477796" y="173135"/>
                    <a:pt x="477796" y="155866"/>
                    <a:pt x="488643" y="145176"/>
                  </a:cubicBezTo>
                  <a:lnTo>
                    <a:pt x="510336" y="123384"/>
                  </a:lnTo>
                  <a:lnTo>
                    <a:pt x="27460" y="123384"/>
                  </a:lnTo>
                  <a:cubicBezTo>
                    <a:pt x="12357" y="123384"/>
                    <a:pt x="0" y="111049"/>
                    <a:pt x="0" y="95973"/>
                  </a:cubicBezTo>
                  <a:cubicBezTo>
                    <a:pt x="0" y="80897"/>
                    <a:pt x="12357" y="68562"/>
                    <a:pt x="27460" y="68562"/>
                  </a:cubicBezTo>
                  <a:lnTo>
                    <a:pt x="510336" y="68562"/>
                  </a:lnTo>
                  <a:lnTo>
                    <a:pt x="488643" y="46770"/>
                  </a:lnTo>
                  <a:cubicBezTo>
                    <a:pt x="477796" y="36080"/>
                    <a:pt x="477796" y="18811"/>
                    <a:pt x="488643" y="8120"/>
                  </a:cubicBezTo>
                  <a:cubicBezTo>
                    <a:pt x="493998" y="2707"/>
                    <a:pt x="501000" y="0"/>
                    <a:pt x="50800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文本框 28">
              <a:extLst>
                <a:ext uri="{FF2B5EF4-FFF2-40B4-BE49-F238E27FC236}">
                  <a16:creationId xmlns:a16="http://schemas.microsoft.com/office/drawing/2014/main" id="{6309CE0A-D689-CC69-4C39-48EBBD2334A7}"/>
                </a:ext>
              </a:extLst>
            </p:cNvPr>
            <p:cNvSpPr txBox="1"/>
            <p:nvPr/>
          </p:nvSpPr>
          <p:spPr>
            <a:xfrm>
              <a:off x="9042120" y="4523128"/>
              <a:ext cx="2403500" cy="369332"/>
            </a:xfrm>
            <a:prstGeom prst="rect">
              <a:avLst/>
            </a:prstGeom>
            <a:noFill/>
          </p:spPr>
          <p:txBody>
            <a:bodyPr wrap="square">
              <a:spAutoFit/>
            </a:bodyPr>
            <a:lstStyle/>
            <a:p>
              <a:pPr algn="ctr"/>
              <a:r>
                <a:rPr lang="en-US" altLang="zh-CN" b="0" i="0" dirty="0">
                  <a:solidFill>
                    <a:srgbClr val="000000"/>
                  </a:solidFill>
                  <a:effectLst/>
                  <a:latin typeface="微软雅黑" panose="020B0503020204020204" pitchFamily="34" charset="-122"/>
                  <a:ea typeface="微软雅黑" panose="020B0503020204020204" pitchFamily="34" charset="-122"/>
                </a:rPr>
                <a:t>Highland Ethiopians</a:t>
              </a:r>
            </a:p>
          </p:txBody>
        </p:sp>
      </p:grpSp>
      <p:sp>
        <p:nvSpPr>
          <p:cNvPr id="30" name="文本框 29">
            <a:extLst>
              <a:ext uri="{FF2B5EF4-FFF2-40B4-BE49-F238E27FC236}">
                <a16:creationId xmlns:a16="http://schemas.microsoft.com/office/drawing/2014/main" id="{2E20E292-38AE-88FC-DC02-1AC1722097A3}"/>
              </a:ext>
            </a:extLst>
          </p:cNvPr>
          <p:cNvSpPr txBox="1"/>
          <p:nvPr/>
        </p:nvSpPr>
        <p:spPr>
          <a:xfrm>
            <a:off x="4675330" y="2266344"/>
            <a:ext cx="2234454" cy="646331"/>
          </a:xfrm>
          <a:prstGeom prst="rect">
            <a:avLst/>
          </a:prstGeom>
          <a:noFill/>
        </p:spPr>
        <p:txBody>
          <a:bodyPr wrap="square">
            <a:spAutoFit/>
          </a:bodyPr>
          <a:lstStyle/>
          <a:p>
            <a:pPr algn="ctr"/>
            <a:r>
              <a:rPr lang="en-US" altLang="zh-CN" b="0" i="0" dirty="0">
                <a:solidFill>
                  <a:srgbClr val="000000"/>
                </a:solidFill>
                <a:effectLst/>
                <a:latin typeface="微软雅黑" panose="020B0503020204020204" pitchFamily="34" charset="-122"/>
                <a:ea typeface="微软雅黑" panose="020B0503020204020204" pitchFamily="34" charset="-122"/>
              </a:rPr>
              <a:t>48</a:t>
            </a:r>
            <a:r>
              <a:rPr lang="zh-CN" altLang="en-US" b="0" i="0" dirty="0">
                <a:solidFill>
                  <a:srgbClr val="000000"/>
                </a:solidFill>
                <a:effectLst/>
                <a:latin typeface="微软雅黑" panose="020B0503020204020204" pitchFamily="34" charset="-122"/>
                <a:ea typeface="微软雅黑" panose="020B0503020204020204" pitchFamily="34" charset="-122"/>
              </a:rPr>
              <a:t>名 </a:t>
            </a:r>
            <a:r>
              <a:rPr lang="en-US" altLang="zh-CN" b="0" i="0" dirty="0" err="1">
                <a:solidFill>
                  <a:srgbClr val="000000"/>
                </a:solidFill>
                <a:effectLst/>
                <a:latin typeface="微软雅黑" panose="020B0503020204020204" pitchFamily="34" charset="-122"/>
                <a:ea typeface="微软雅黑" panose="020B0503020204020204" pitchFamily="34" charset="-122"/>
              </a:rPr>
              <a:t>Daasanach</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ct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Linux Libertine"/>
              </a:rPr>
              <a:t>达萨纳赫人</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146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研究简介：方法</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17422" y="6320945"/>
            <a:ext cx="2743200" cy="365125"/>
          </a:xfrm>
        </p:spPr>
        <p:txBody>
          <a:bodyPr/>
          <a:lstStyle/>
          <a:p>
            <a:fld id="{4B1C794F-41A7-4A77-B916-FA7C774CAB2C}" type="slidenum">
              <a:rPr lang="zh-CN" altLang="en-US" smtClean="0"/>
              <a:pPr/>
              <a:t>7</a:t>
            </a:fld>
            <a:endParaRPr lang="zh-CN" altLang="en-US"/>
          </a:p>
        </p:txBody>
      </p:sp>
      <p:grpSp>
        <p:nvGrpSpPr>
          <p:cNvPr id="14" name="组合 13">
            <a:extLst>
              <a:ext uri="{FF2B5EF4-FFF2-40B4-BE49-F238E27FC236}">
                <a16:creationId xmlns:a16="http://schemas.microsoft.com/office/drawing/2014/main" id="{F4BDE311-90E8-009C-D6BE-4E2463258CED}"/>
              </a:ext>
            </a:extLst>
          </p:cNvPr>
          <p:cNvGrpSpPr/>
          <p:nvPr/>
        </p:nvGrpSpPr>
        <p:grpSpPr>
          <a:xfrm>
            <a:off x="6096000" y="1111843"/>
            <a:ext cx="5372892" cy="1175691"/>
            <a:chOff x="918589" y="2965500"/>
            <a:chExt cx="5372892" cy="1175691"/>
          </a:xfrm>
        </p:grpSpPr>
        <p:sp>
          <p:nvSpPr>
            <p:cNvPr id="10" name="文本框 9">
              <a:extLst>
                <a:ext uri="{FF2B5EF4-FFF2-40B4-BE49-F238E27FC236}">
                  <a16:creationId xmlns:a16="http://schemas.microsoft.com/office/drawing/2014/main" id="{78A7A58D-F3D7-D449-5C43-ACD4F6C5BE60}"/>
                </a:ext>
              </a:extLst>
            </p:cNvPr>
            <p:cNvSpPr txBox="1"/>
            <p:nvPr/>
          </p:nvSpPr>
          <p:spPr>
            <a:xfrm>
              <a:off x="918589" y="2965500"/>
              <a:ext cx="983904" cy="369332"/>
            </a:xfrm>
            <a:prstGeom prst="rect">
              <a:avLst/>
            </a:prstGeom>
            <a:noFill/>
          </p:spPr>
          <p:txBody>
            <a:bodyPr wrap="square">
              <a:spAutoFit/>
            </a:bodyPr>
            <a:lstStyle/>
            <a:p>
              <a:pPr algn="just"/>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贡献：</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4CBE0A4D-8BD1-DF59-1211-310D717CC84D}"/>
                </a:ext>
              </a:extLst>
            </p:cNvPr>
            <p:cNvSpPr txBox="1"/>
            <p:nvPr/>
          </p:nvSpPr>
          <p:spPr>
            <a:xfrm>
              <a:off x="924470" y="3771859"/>
              <a:ext cx="1133227" cy="369332"/>
            </a:xfrm>
            <a:prstGeom prst="rect">
              <a:avLst/>
            </a:prstGeom>
            <a:noFill/>
          </p:spPr>
          <p:txBody>
            <a:bodyPr wrap="square">
              <a:spAutoFit/>
            </a:bodyPr>
            <a:lstStyle/>
            <a:p>
              <a:pPr algn="just"/>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不贡献：</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21239C04-EA90-CAB7-BA02-38BB93C85C0F}"/>
                </a:ext>
              </a:extLst>
            </p:cNvPr>
            <p:cNvSpPr txBox="1"/>
            <p:nvPr/>
          </p:nvSpPr>
          <p:spPr>
            <a:xfrm>
              <a:off x="1785743" y="2972479"/>
              <a:ext cx="4505738" cy="369332"/>
            </a:xfrm>
            <a:prstGeom prst="rect">
              <a:avLst/>
            </a:prstGeom>
            <a:noFill/>
          </p:spPr>
          <p:txBody>
            <a:bodyPr wrap="square">
              <a:spAutoFit/>
            </a:bodyPr>
            <a:lstStyle/>
            <a:p>
              <a:pPr algn="just"/>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平：</a:t>
              </a:r>
              <a:r>
                <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4+8=12</a:t>
              </a:r>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；低：</a:t>
              </a:r>
              <a:r>
                <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4+4=8</a:t>
              </a:r>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；高：</a:t>
              </a:r>
              <a:r>
                <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4+16=20</a:t>
              </a:r>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C2716045-7E56-FDA9-2E93-97231AFB4D33}"/>
                </a:ext>
              </a:extLst>
            </p:cNvPr>
            <p:cNvSpPr txBox="1"/>
            <p:nvPr/>
          </p:nvSpPr>
          <p:spPr>
            <a:xfrm>
              <a:off x="2136790" y="3771859"/>
              <a:ext cx="483704" cy="369332"/>
            </a:xfrm>
            <a:prstGeom prst="rect">
              <a:avLst/>
            </a:prstGeom>
            <a:noFill/>
          </p:spPr>
          <p:txBody>
            <a:bodyPr wrap="square">
              <a:spAutoFit/>
            </a:bodyPr>
            <a:lstStyle/>
            <a:p>
              <a:pPr algn="just"/>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5" name="组合 34">
            <a:extLst>
              <a:ext uri="{FF2B5EF4-FFF2-40B4-BE49-F238E27FC236}">
                <a16:creationId xmlns:a16="http://schemas.microsoft.com/office/drawing/2014/main" id="{32C7ADDD-6207-A793-13EE-21780353B5D6}"/>
              </a:ext>
            </a:extLst>
          </p:cNvPr>
          <p:cNvGrpSpPr/>
          <p:nvPr/>
        </p:nvGrpSpPr>
        <p:grpSpPr>
          <a:xfrm>
            <a:off x="926404" y="1200374"/>
            <a:ext cx="3326461" cy="1202059"/>
            <a:chOff x="887731" y="2908502"/>
            <a:chExt cx="3326461" cy="1202059"/>
          </a:xfrm>
        </p:grpSpPr>
        <p:pic>
          <p:nvPicPr>
            <p:cNvPr id="3" name="图片 2">
              <a:extLst>
                <a:ext uri="{FF2B5EF4-FFF2-40B4-BE49-F238E27FC236}">
                  <a16:creationId xmlns:a16="http://schemas.microsoft.com/office/drawing/2014/main" id="{CF97D421-016F-D70C-1407-60A17099E63A}"/>
                </a:ext>
              </a:extLst>
            </p:cNvPr>
            <p:cNvPicPr>
              <a:picLocks noChangeAspect="1"/>
            </p:cNvPicPr>
            <p:nvPr/>
          </p:nvPicPr>
          <p:blipFill rotWithShape="1">
            <a:blip r:embed="rId4">
              <a:extLst>
                <a:ext uri="{28A0092B-C50C-407E-A947-70E740481C1C}">
                  <a14:useLocalDpi xmlns:a14="http://schemas.microsoft.com/office/drawing/2010/main" val="0"/>
                </a:ext>
              </a:extLst>
            </a:blip>
            <a:srcRect t="-1" r="67391" b="-12603"/>
            <a:stretch/>
          </p:blipFill>
          <p:spPr>
            <a:xfrm>
              <a:off x="1109025" y="3396504"/>
              <a:ext cx="280819" cy="714057"/>
            </a:xfrm>
            <a:prstGeom prst="rect">
              <a:avLst/>
            </a:prstGeom>
          </p:spPr>
        </p:pic>
        <p:pic>
          <p:nvPicPr>
            <p:cNvPr id="4" name="图片 3">
              <a:extLst>
                <a:ext uri="{FF2B5EF4-FFF2-40B4-BE49-F238E27FC236}">
                  <a16:creationId xmlns:a16="http://schemas.microsoft.com/office/drawing/2014/main" id="{09E402B9-A571-8F23-344E-4732591C30F9}"/>
                </a:ext>
              </a:extLst>
            </p:cNvPr>
            <p:cNvPicPr>
              <a:picLocks noChangeAspect="1"/>
            </p:cNvPicPr>
            <p:nvPr/>
          </p:nvPicPr>
          <p:blipFill rotWithShape="1">
            <a:blip r:embed="rId5">
              <a:extLst>
                <a:ext uri="{28A0092B-C50C-407E-A947-70E740481C1C}">
                  <a14:useLocalDpi xmlns:a14="http://schemas.microsoft.com/office/drawing/2010/main" val="0"/>
                </a:ext>
              </a:extLst>
            </a:blip>
            <a:srcRect r="66603" b="256"/>
            <a:stretch/>
          </p:blipFill>
          <p:spPr>
            <a:xfrm>
              <a:off x="2805049" y="3396504"/>
              <a:ext cx="280819" cy="636645"/>
            </a:xfrm>
            <a:prstGeom prst="rect">
              <a:avLst/>
            </a:prstGeom>
          </p:spPr>
        </p:pic>
        <p:sp>
          <p:nvSpPr>
            <p:cNvPr id="5" name="文本框 4">
              <a:extLst>
                <a:ext uri="{FF2B5EF4-FFF2-40B4-BE49-F238E27FC236}">
                  <a16:creationId xmlns:a16="http://schemas.microsoft.com/office/drawing/2014/main" id="{CC9BD004-B422-4B12-2EB5-60C726C1CF71}"/>
                </a:ext>
              </a:extLst>
            </p:cNvPr>
            <p:cNvSpPr txBox="1"/>
            <p:nvPr/>
          </p:nvSpPr>
          <p:spPr>
            <a:xfrm>
              <a:off x="1500880" y="3516377"/>
              <a:ext cx="983904" cy="369332"/>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筹码</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36263A75-3070-57AE-B779-0D5F71217950}"/>
                </a:ext>
              </a:extLst>
            </p:cNvPr>
            <p:cNvSpPr txBox="1"/>
            <p:nvPr/>
          </p:nvSpPr>
          <p:spPr>
            <a:xfrm>
              <a:off x="887731" y="2934198"/>
              <a:ext cx="983904" cy="369332"/>
            </a:xfrm>
            <a:prstGeom prst="rect">
              <a:avLst/>
            </a:prstGeom>
            <a:noFill/>
          </p:spPr>
          <p:txBody>
            <a:bodyPr wrap="square">
              <a:spAutoFit/>
            </a:bodyPr>
            <a:lstStyle/>
            <a:p>
              <a:pPr algn="just"/>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己方：</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812DF963-3C00-369D-47F1-A4C034655898}"/>
                </a:ext>
              </a:extLst>
            </p:cNvPr>
            <p:cNvSpPr txBox="1"/>
            <p:nvPr/>
          </p:nvSpPr>
          <p:spPr>
            <a:xfrm>
              <a:off x="2583754" y="2908502"/>
              <a:ext cx="983904" cy="369332"/>
            </a:xfrm>
            <a:prstGeom prst="rect">
              <a:avLst/>
            </a:prstGeom>
            <a:noFill/>
          </p:spPr>
          <p:txBody>
            <a:bodyPr wrap="square">
              <a:spAutoFit/>
            </a:bodyPr>
            <a:lstStyle/>
            <a:p>
              <a:pPr algn="just"/>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对手</a:t>
              </a:r>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0129BBA5-86E2-6260-6112-E519A41AD251}"/>
                </a:ext>
              </a:extLst>
            </p:cNvPr>
            <p:cNvSpPr txBox="1"/>
            <p:nvPr/>
          </p:nvSpPr>
          <p:spPr>
            <a:xfrm>
              <a:off x="3307162" y="3516377"/>
              <a:ext cx="907030" cy="369332"/>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筹码</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文本框 6">
            <a:extLst>
              <a:ext uri="{FF2B5EF4-FFF2-40B4-BE49-F238E27FC236}">
                <a16:creationId xmlns:a16="http://schemas.microsoft.com/office/drawing/2014/main" id="{86CF2F75-E2CD-D500-5E30-BAF7F28C3EB2}"/>
              </a:ext>
            </a:extLst>
          </p:cNvPr>
          <p:cNvSpPr txBox="1"/>
          <p:nvPr/>
        </p:nvSpPr>
        <p:spPr>
          <a:xfrm>
            <a:off x="364002" y="2656422"/>
            <a:ext cx="6037729" cy="1116588"/>
          </a:xfrm>
          <a:prstGeom prst="rect">
            <a:avLst/>
          </a:prstGeom>
          <a:noFill/>
        </p:spPr>
        <p:txBody>
          <a:bodyPr wrap="square">
            <a:spAutoFit/>
          </a:bodyPr>
          <a:lstStyle/>
          <a:p>
            <a:pPr algn="just">
              <a:lnSpc>
                <a:spcPct val="200000"/>
              </a:lnSpc>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做出贡献：</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则己方奖池筹码</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，并且达到发起竞赛条件；</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20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并将大于对手群体筹码，获得胜利。</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7DFB2215-34D5-C885-BAA2-FF0E92EE2049}"/>
              </a:ext>
            </a:extLst>
          </p:cNvPr>
          <p:cNvSpPr txBox="1"/>
          <p:nvPr/>
        </p:nvSpPr>
        <p:spPr>
          <a:xfrm>
            <a:off x="364002" y="3736368"/>
            <a:ext cx="6871106" cy="2778581"/>
          </a:xfrm>
          <a:prstGeom prst="rect">
            <a:avLst/>
          </a:prstGeom>
          <a:noFill/>
        </p:spPr>
        <p:txBody>
          <a:bodyPr wrap="square">
            <a:spAutoFit/>
          </a:bodyPr>
          <a:lstStyle/>
          <a:p>
            <a:pPr algn="just">
              <a:lnSpc>
                <a:spcPct val="20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将掠夺对手保留的筹码：</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4+10+10=24</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；自身因做出贡献后保留</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200000"/>
              </a:lnSpc>
            </a:pP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10-6=4</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枚筹码；</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200000"/>
              </a:lnSpc>
            </a:pPr>
            <a:r>
              <a:rPr lang="zh-CN" altLang="en-US"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平均分配条件下</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：个体获得</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24/3=8</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枚筹码，最终有</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8+4=12</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枚筹码；</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200000"/>
              </a:lnSpc>
            </a:pPr>
            <a:r>
              <a:rPr lang="zh-CN" altLang="en-US" b="1"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低份额条件下：</a:t>
            </a:r>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个体获得</a:t>
            </a:r>
            <a:r>
              <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24×1/6=4</a:t>
            </a:r>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枚筹码，最终有</a:t>
            </a:r>
            <a:r>
              <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4+4=8</a:t>
            </a:r>
            <a:r>
              <a:rPr lang="zh-CN" altLang="en-US"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枚筹码；</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200000"/>
              </a:lnSpc>
            </a:pP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高份额条件下：</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个体获得</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24×2/3=16</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枚筹码，最终由</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16+4=20</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枚筹码；</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1DD6E658-3F93-7459-E7AF-A8CD8D423D53}"/>
              </a:ext>
            </a:extLst>
          </p:cNvPr>
          <p:cNvSpPr txBox="1"/>
          <p:nvPr/>
        </p:nvSpPr>
        <p:spPr>
          <a:xfrm>
            <a:off x="7938248" y="2476446"/>
            <a:ext cx="3901888" cy="1116588"/>
          </a:xfrm>
          <a:prstGeom prst="rect">
            <a:avLst/>
          </a:prstGeom>
          <a:noFill/>
        </p:spPr>
        <p:txBody>
          <a:bodyPr wrap="square">
            <a:spAutoFit/>
          </a:bodyPr>
          <a:lstStyle/>
          <a:p>
            <a:pPr algn="just">
              <a:lnSpc>
                <a:spcPct val="200000"/>
              </a:lnSpc>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不做出贡献：</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则双方达不到发起竞赛的条件，故平手；</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7CA0AE21-FBDC-DDA1-7713-6E2382418A52}"/>
              </a:ext>
            </a:extLst>
          </p:cNvPr>
          <p:cNvSpPr txBox="1"/>
          <p:nvPr/>
        </p:nvSpPr>
        <p:spPr>
          <a:xfrm>
            <a:off x="7938248" y="3916791"/>
            <a:ext cx="3901888" cy="562590"/>
          </a:xfrm>
          <a:prstGeom prst="rect">
            <a:avLst/>
          </a:prstGeom>
          <a:noFill/>
        </p:spPr>
        <p:txBody>
          <a:bodyPr wrap="square">
            <a:spAutoFit/>
          </a:bodyPr>
          <a:lstStyle/>
          <a:p>
            <a:pPr algn="just">
              <a:lnSpc>
                <a:spcPct val="200000"/>
              </a:lnSpc>
            </a:pP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由于不做出贡献，最终保留</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枚筹码。</a:t>
            </a:r>
            <a:endParaRPr lang="en-US" altLang="zh-CN"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496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实验</a:t>
            </a:r>
            <a:r>
              <a:rPr lang="en-US" altLang="zh-CN" dirty="0"/>
              <a:t>2</a:t>
            </a:r>
            <a:r>
              <a:rPr lang="zh-CN" altLang="en-US" dirty="0"/>
              <a:t>：规则</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17422" y="6320945"/>
            <a:ext cx="2743200" cy="365125"/>
          </a:xfrm>
        </p:spPr>
        <p:txBody>
          <a:bodyPr/>
          <a:lstStyle/>
          <a:p>
            <a:fld id="{4B1C794F-41A7-4A77-B916-FA7C774CAB2C}" type="slidenum">
              <a:rPr lang="zh-CN" altLang="en-US" smtClean="0"/>
              <a:pPr/>
              <a:t>8</a:t>
            </a:fld>
            <a:endParaRPr lang="zh-CN" altLang="en-US"/>
          </a:p>
        </p:txBody>
      </p:sp>
      <p:sp>
        <p:nvSpPr>
          <p:cNvPr id="36" name="文本框 35">
            <a:extLst>
              <a:ext uri="{FF2B5EF4-FFF2-40B4-BE49-F238E27FC236}">
                <a16:creationId xmlns:a16="http://schemas.microsoft.com/office/drawing/2014/main" id="{E43D5CDD-7A6D-6DFF-DA53-70FB3BDC8207}"/>
              </a:ext>
            </a:extLst>
          </p:cNvPr>
          <p:cNvSpPr txBox="1"/>
          <p:nvPr/>
        </p:nvSpPr>
        <p:spPr>
          <a:xfrm>
            <a:off x="787539" y="1078473"/>
            <a:ext cx="10602704" cy="874407"/>
          </a:xfrm>
          <a:prstGeom prst="rect">
            <a:avLst/>
          </a:prstGeom>
          <a:noFill/>
        </p:spPr>
        <p:txBody>
          <a:bodyPr wrap="square">
            <a:spAutoFit/>
          </a:bodyPr>
          <a:lstStyle/>
          <a:p>
            <a:pPr lvl="0">
              <a:lnSpc>
                <a:spcPct val="150000"/>
              </a:lnSpc>
              <a:defRPr/>
            </a:pPr>
            <a:r>
              <a:rPr lang="zh-CN" altLang="en-US" dirty="0">
                <a:latin typeface="Times New Roman" panose="02020603050405020304" pitchFamily="18" charset="0"/>
                <a:cs typeface="Times New Roman" panose="02020603050405020304" pitchFamily="18" charset="0"/>
              </a:rPr>
              <a:t>第二阶段的决策可以反映个体</a:t>
            </a:r>
            <a:r>
              <a:rPr lang="zh-CN" altLang="en-US" b="1" dirty="0">
                <a:solidFill>
                  <a:srgbClr val="FF0000"/>
                </a:solidFill>
                <a:latin typeface="Times New Roman" panose="02020603050405020304" pitchFamily="18" charset="0"/>
                <a:cs typeface="Times New Roman" panose="02020603050405020304" pitchFamily="18" charset="0"/>
              </a:rPr>
              <a:t>“升级阈值”</a:t>
            </a:r>
            <a:r>
              <a:rPr lang="zh-CN" altLang="en-US" dirty="0">
                <a:latin typeface="Times New Roman" panose="02020603050405020304" pitchFamily="18" charset="0"/>
                <a:cs typeface="Times New Roman" panose="02020603050405020304" pitchFamily="18" charset="0"/>
              </a:rPr>
              <a:t>的信息，即参与者决定从“保留筹码”到“贡献筹码”时对手的奖池大小情况。</a:t>
            </a:r>
            <a:endParaRPr lang="zh-CN" altLang="en-US" sz="1200" dirty="0"/>
          </a:p>
        </p:txBody>
      </p:sp>
      <p:sp>
        <p:nvSpPr>
          <p:cNvPr id="22" name="文本框 21">
            <a:extLst>
              <a:ext uri="{FF2B5EF4-FFF2-40B4-BE49-F238E27FC236}">
                <a16:creationId xmlns:a16="http://schemas.microsoft.com/office/drawing/2014/main" id="{BAB9DFAC-67A2-1865-0A54-A6E55216E686}"/>
              </a:ext>
            </a:extLst>
          </p:cNvPr>
          <p:cNvSpPr txBox="1"/>
          <p:nvPr/>
        </p:nvSpPr>
        <p:spPr>
          <a:xfrm>
            <a:off x="734531" y="2403691"/>
            <a:ext cx="10602704" cy="2224583"/>
          </a:xfrm>
          <a:prstGeom prst="rect">
            <a:avLst/>
          </a:prstGeom>
          <a:noFill/>
        </p:spPr>
        <p:txBody>
          <a:bodyPr wrap="square">
            <a:spAutoFit/>
          </a:bodyPr>
          <a:lstStyle/>
          <a:p>
            <a:pPr marL="285750" indent="-285750">
              <a:lnSpc>
                <a:spcPct val="200000"/>
              </a:lnSpc>
              <a:buFont typeface="Arial" panose="020B0604020202020204" pitchFamily="34" charset="0"/>
              <a:buChar char="•"/>
              <a:defRPr/>
            </a:pPr>
            <a:r>
              <a:rPr lang="zh-CN" altLang="en-US" dirty="0">
                <a:latin typeface="Times New Roman" panose="02020603050405020304" pitchFamily="18" charset="0"/>
                <a:cs typeface="Times New Roman" panose="02020603050405020304" pitchFamily="18" charset="0"/>
              </a:rPr>
              <a:t>当对手群体的奖池大小为</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18</a:t>
            </a:r>
            <a:r>
              <a:rPr lang="zh-CN" altLang="en-US" dirty="0">
                <a:latin typeface="Times New Roman" panose="02020603050405020304" pitchFamily="18" charset="0"/>
                <a:cs typeface="Times New Roman" panose="02020603050405020304" pitchFamily="18" charset="0"/>
              </a:rPr>
              <a:t>时（即“升级阈值”≥</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）时，选择从“保留筹码”到“贡献筹码”的转变的参与者采取了一种防御性策略，因为在这种情况下发起竞赛的目的是为了保护自己的利益。</a:t>
            </a:r>
            <a:endParaRPr lang="en-US" altLang="zh-CN"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defRPr/>
            </a:pPr>
            <a:r>
              <a:rPr lang="zh-CN" altLang="en-US" dirty="0">
                <a:latin typeface="Times New Roman" panose="02020603050405020304" pitchFamily="18" charset="0"/>
                <a:cs typeface="Times New Roman" panose="02020603050405020304" pitchFamily="18" charset="0"/>
              </a:rPr>
              <a:t>相反，如果参与者在面对对手的奖池大小 ≤</a:t>
            </a: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时决定贡献贡献，意味着他们采取了进攻策略，因为他们表现出愿意攻击不构成威胁的对手群体。</a:t>
            </a:r>
            <a:endParaRPr lang="en-US" altLang="zh-CN"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6589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CA424D-F870-47EB-BDEB-8F1221574183}"/>
              </a:ext>
            </a:extLst>
          </p:cNvPr>
          <p:cNvSpPr>
            <a:spLocks noGrp="1"/>
          </p:cNvSpPr>
          <p:nvPr>
            <p:ph type="title"/>
          </p:nvPr>
        </p:nvSpPr>
        <p:spPr/>
        <p:txBody>
          <a:bodyPr/>
          <a:lstStyle/>
          <a:p>
            <a:r>
              <a:rPr lang="zh-CN" altLang="en-US" dirty="0"/>
              <a:t>研究复现思路</a:t>
            </a:r>
          </a:p>
        </p:txBody>
      </p:sp>
      <p:grpSp>
        <p:nvGrpSpPr>
          <p:cNvPr id="2" name="组合 1">
            <a:extLst>
              <a:ext uri="{FF2B5EF4-FFF2-40B4-BE49-F238E27FC236}">
                <a16:creationId xmlns:a16="http://schemas.microsoft.com/office/drawing/2014/main" id="{1638F1E7-72B3-4D07-9145-B034BC7DB56A}"/>
              </a:ext>
            </a:extLst>
          </p:cNvPr>
          <p:cNvGrpSpPr/>
          <p:nvPr/>
        </p:nvGrpSpPr>
        <p:grpSpPr>
          <a:xfrm>
            <a:off x="0" y="6372703"/>
            <a:ext cx="12192000" cy="261610"/>
            <a:chOff x="0" y="6372703"/>
            <a:chExt cx="12192000" cy="261610"/>
          </a:xfrm>
        </p:grpSpPr>
        <p:sp>
          <p:nvSpPr>
            <p:cNvPr id="140" name="文本框 139">
              <a:extLst>
                <a:ext uri="{FF2B5EF4-FFF2-40B4-BE49-F238E27FC236}">
                  <a16:creationId xmlns:a16="http://schemas.microsoft.com/office/drawing/2014/main" id="{FB97E57C-BF45-42DF-8343-B3D97A30DBA8}"/>
                </a:ext>
              </a:extLst>
            </p:cNvPr>
            <p:cNvSpPr txBox="1"/>
            <p:nvPr/>
          </p:nvSpPr>
          <p:spPr>
            <a:xfrm>
              <a:off x="8534400" y="6372703"/>
              <a:ext cx="3048000" cy="261610"/>
            </a:xfrm>
            <a:prstGeom prst="rect">
              <a:avLst/>
            </a:prstGeom>
            <a:noFill/>
          </p:spPr>
          <p:txBody>
            <a:bodyPr wrap="square" rtlCol="0">
              <a:spAutoFit/>
            </a:bodyPr>
            <a:lstStyle/>
            <a:p>
              <a:pPr algn="dist"/>
              <a:r>
                <a:rPr lang="zh-CN" altLang="en-US" sz="1100" b="0" dirty="0"/>
                <a:t>正德厚生，笃学敏行。</a:t>
              </a:r>
            </a:p>
          </p:txBody>
        </p:sp>
        <p:cxnSp>
          <p:nvCxnSpPr>
            <p:cNvPr id="141" name="直接连接符 140">
              <a:extLst>
                <a:ext uri="{FF2B5EF4-FFF2-40B4-BE49-F238E27FC236}">
                  <a16:creationId xmlns:a16="http://schemas.microsoft.com/office/drawing/2014/main" id="{36D892AB-0F70-4FEA-9474-2EF7DC721291}"/>
                </a:ext>
              </a:extLst>
            </p:cNvPr>
            <p:cNvCxnSpPr>
              <a:cxnSpLocks/>
            </p:cNvCxnSpPr>
            <p:nvPr/>
          </p:nvCxnSpPr>
          <p:spPr>
            <a:xfrm flipH="1">
              <a:off x="0" y="6503508"/>
              <a:ext cx="842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B929CA9F-C1F2-43C2-A604-8585DB354378}"/>
                </a:ext>
              </a:extLst>
            </p:cNvPr>
            <p:cNvCxnSpPr>
              <a:cxnSpLocks/>
            </p:cNvCxnSpPr>
            <p:nvPr/>
          </p:nvCxnSpPr>
          <p:spPr>
            <a:xfrm flipH="1">
              <a:off x="11639550" y="6503508"/>
              <a:ext cx="5524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灯片编号占位符 7">
            <a:extLst>
              <a:ext uri="{FF2B5EF4-FFF2-40B4-BE49-F238E27FC236}">
                <a16:creationId xmlns:a16="http://schemas.microsoft.com/office/drawing/2014/main" id="{442EAE93-ECC0-F9E4-BC40-C28ADCC337DE}"/>
              </a:ext>
            </a:extLst>
          </p:cNvPr>
          <p:cNvSpPr>
            <a:spLocks noGrp="1"/>
          </p:cNvSpPr>
          <p:nvPr>
            <p:ph type="sldNum" sz="quarter" idx="12"/>
          </p:nvPr>
        </p:nvSpPr>
        <p:spPr>
          <a:xfrm>
            <a:off x="3521766" y="6300674"/>
            <a:ext cx="2743200" cy="365125"/>
          </a:xfrm>
        </p:spPr>
        <p:txBody>
          <a:bodyPr/>
          <a:lstStyle/>
          <a:p>
            <a:fld id="{4B1C794F-41A7-4A77-B916-FA7C774CAB2C}" type="slidenum">
              <a:rPr lang="zh-CN" altLang="en-US" smtClean="0"/>
              <a:pPr/>
              <a:t>9</a:t>
            </a:fld>
            <a:endParaRPr lang="zh-CN" altLang="en-US"/>
          </a:p>
        </p:txBody>
      </p:sp>
      <p:sp>
        <p:nvSpPr>
          <p:cNvPr id="5" name="文本框 4">
            <a:extLst>
              <a:ext uri="{FF2B5EF4-FFF2-40B4-BE49-F238E27FC236}">
                <a16:creationId xmlns:a16="http://schemas.microsoft.com/office/drawing/2014/main" id="{FBB2A16C-3BC7-F7B1-F3F0-52D9981452E3}"/>
              </a:ext>
            </a:extLst>
          </p:cNvPr>
          <p:cNvSpPr txBox="1"/>
          <p:nvPr/>
        </p:nvSpPr>
        <p:spPr>
          <a:xfrm>
            <a:off x="610244" y="1226041"/>
            <a:ext cx="11029306" cy="2807948"/>
          </a:xfrm>
          <a:prstGeom prst="rect">
            <a:avLst/>
          </a:prstGeom>
          <a:noFill/>
        </p:spPr>
        <p:txBody>
          <a:bodyPr wrap="square">
            <a:spAutoFit/>
          </a:bodyPr>
          <a:lstStyle/>
          <a:p>
            <a:pPr algn="just">
              <a:lnSpc>
                <a:spcPct val="150000"/>
              </a:lnSpc>
            </a:pPr>
            <a:r>
              <a:rPr lang="zh-CN" altLang="en-US" sz="2000" dirty="0"/>
              <a:t>使用的</a:t>
            </a:r>
            <a:r>
              <a:rPr lang="en-US" altLang="zh-CN" sz="2000" dirty="0"/>
              <a:t>package</a:t>
            </a:r>
            <a:r>
              <a:rPr lang="zh-CN" altLang="en-US" sz="2000" dirty="0"/>
              <a:t>：</a:t>
            </a:r>
            <a:endParaRPr lang="en-US" altLang="zh-CN" sz="2000" dirty="0"/>
          </a:p>
          <a:p>
            <a:pPr marL="342900" indent="-342900" algn="just">
              <a:lnSpc>
                <a:spcPct val="150000"/>
              </a:lnSpc>
              <a:buFont typeface="Arial" panose="020B0604020202020204" pitchFamily="34" charset="0"/>
              <a:buChar char="•"/>
            </a:pPr>
            <a:r>
              <a:rPr lang="en-US" altLang="zh-CN" sz="2000" dirty="0" err="1"/>
              <a:t>bruceR</a:t>
            </a:r>
            <a:r>
              <a:rPr lang="zh-CN" altLang="en-US" sz="2000" dirty="0"/>
              <a:t>：用于导入数据、输出文件。</a:t>
            </a:r>
            <a:endParaRPr lang="en-US" altLang="zh-CN" sz="2000" dirty="0"/>
          </a:p>
          <a:p>
            <a:pPr marL="342900" indent="-342900" algn="just">
              <a:lnSpc>
                <a:spcPct val="150000"/>
              </a:lnSpc>
              <a:buFont typeface="Arial" panose="020B0604020202020204" pitchFamily="34" charset="0"/>
              <a:buChar char="•"/>
            </a:pPr>
            <a:r>
              <a:rPr lang="en-US" altLang="zh-CN" sz="2000" dirty="0" err="1"/>
              <a:t>tidyverse</a:t>
            </a:r>
            <a:r>
              <a:rPr lang="zh-CN" altLang="en-US" sz="2000" dirty="0"/>
              <a:t>：用于数据预处理，主要函数</a:t>
            </a:r>
            <a:r>
              <a:rPr lang="en-US" altLang="zh-CN" sz="2000" dirty="0"/>
              <a:t>mutate</a:t>
            </a:r>
            <a:r>
              <a:rPr lang="zh-CN" altLang="en-US" sz="2000" dirty="0"/>
              <a:t>、</a:t>
            </a:r>
            <a:r>
              <a:rPr lang="en-US" altLang="zh-CN" sz="2000" dirty="0"/>
              <a:t>filter.</a:t>
            </a:r>
          </a:p>
          <a:p>
            <a:pPr marL="342900" indent="-342900" algn="just">
              <a:lnSpc>
                <a:spcPct val="150000"/>
              </a:lnSpc>
              <a:buFont typeface="Arial" panose="020B0604020202020204" pitchFamily="34" charset="0"/>
              <a:buChar char="•"/>
            </a:pPr>
            <a:r>
              <a:rPr lang="en-US" altLang="zh-CN" sz="2000" dirty="0"/>
              <a:t>ggplot2: </a:t>
            </a:r>
            <a:r>
              <a:rPr lang="zh-CN" altLang="en-US" sz="2000" dirty="0"/>
              <a:t>用于绘图；</a:t>
            </a:r>
            <a:endParaRPr lang="en-US" altLang="zh-CN" sz="2000" dirty="0"/>
          </a:p>
          <a:p>
            <a:pPr marL="342900" indent="-342900" algn="just">
              <a:lnSpc>
                <a:spcPct val="150000"/>
              </a:lnSpc>
              <a:buFont typeface="Arial" panose="020B0604020202020204" pitchFamily="34" charset="0"/>
              <a:buChar char="•"/>
            </a:pPr>
            <a:r>
              <a:rPr lang="en-US" altLang="zh-CN" sz="2000" dirty="0" err="1"/>
              <a:t>ggsignif</a:t>
            </a:r>
            <a:r>
              <a:rPr lang="en-US" altLang="zh-CN" sz="2000" dirty="0"/>
              <a:t>: </a:t>
            </a:r>
            <a:r>
              <a:rPr lang="zh-CN" altLang="en-US" sz="2000" dirty="0"/>
              <a:t>用于添加显著性水平；</a:t>
            </a:r>
            <a:endParaRPr lang="en-US" altLang="zh-CN" sz="2000" dirty="0"/>
          </a:p>
          <a:p>
            <a:pPr marL="342900" indent="-342900" algn="just">
              <a:lnSpc>
                <a:spcPct val="150000"/>
              </a:lnSpc>
              <a:buFont typeface="Arial" panose="020B0604020202020204" pitchFamily="34" charset="0"/>
              <a:buChar char="•"/>
            </a:pPr>
            <a:r>
              <a:rPr lang="en-US" altLang="zh-CN" sz="2000" dirty="0" err="1"/>
              <a:t>PropCIs</a:t>
            </a:r>
            <a:r>
              <a:rPr lang="en-US" altLang="zh-CN" sz="2000" dirty="0"/>
              <a:t>: </a:t>
            </a:r>
            <a:r>
              <a:rPr lang="zh-CN" altLang="en-US" sz="2000" dirty="0"/>
              <a:t>使用包中的</a:t>
            </a:r>
            <a:r>
              <a:rPr lang="en-US" altLang="zh-CN" sz="2000" dirty="0" err="1"/>
              <a:t>scoreci</a:t>
            </a:r>
            <a:r>
              <a:rPr lang="zh-CN" altLang="en-US" sz="2000" dirty="0"/>
              <a:t>计算置信区间；</a:t>
            </a:r>
            <a:endParaRPr lang="en-US" altLang="zh-CN" sz="2000" dirty="0"/>
          </a:p>
        </p:txBody>
      </p:sp>
      <p:sp>
        <p:nvSpPr>
          <p:cNvPr id="4" name="文本框 3">
            <a:extLst>
              <a:ext uri="{FF2B5EF4-FFF2-40B4-BE49-F238E27FC236}">
                <a16:creationId xmlns:a16="http://schemas.microsoft.com/office/drawing/2014/main" id="{785D8FCF-C3EA-D614-A090-9B7003D1D9D5}"/>
              </a:ext>
            </a:extLst>
          </p:cNvPr>
          <p:cNvSpPr txBox="1"/>
          <p:nvPr/>
        </p:nvSpPr>
        <p:spPr>
          <a:xfrm>
            <a:off x="581347" y="4316479"/>
            <a:ext cx="11029306" cy="1884618"/>
          </a:xfrm>
          <a:prstGeom prst="rect">
            <a:avLst/>
          </a:prstGeom>
          <a:noFill/>
        </p:spPr>
        <p:txBody>
          <a:bodyPr wrap="square">
            <a:spAutoFit/>
          </a:bodyPr>
          <a:lstStyle/>
          <a:p>
            <a:pPr algn="just">
              <a:lnSpc>
                <a:spcPct val="150000"/>
              </a:lnSpc>
            </a:pPr>
            <a:r>
              <a:rPr lang="zh-CN" altLang="en-US" sz="2000" dirty="0"/>
              <a:t>使用的统计分析：</a:t>
            </a:r>
            <a:endParaRPr lang="en-US" altLang="zh-CN" sz="2000" dirty="0"/>
          </a:p>
          <a:p>
            <a:pPr marL="342900" indent="-342900" algn="just">
              <a:lnSpc>
                <a:spcPct val="150000"/>
              </a:lnSpc>
              <a:buFont typeface="Arial" panose="020B0604020202020204" pitchFamily="34" charset="0"/>
              <a:buChar char="•"/>
            </a:pPr>
            <a:r>
              <a:rPr lang="zh-CN" altLang="en-US" sz="2000" dirty="0"/>
              <a:t>均值计算：</a:t>
            </a:r>
            <a:r>
              <a:rPr lang="en-US" altLang="zh-CN" sz="2000" dirty="0"/>
              <a:t>mean()</a:t>
            </a:r>
            <a:r>
              <a:rPr lang="zh-CN" altLang="en-US" sz="2000" dirty="0"/>
              <a:t>；置信区间：</a:t>
            </a:r>
            <a:r>
              <a:rPr lang="en-US" altLang="zh-CN" sz="2000" dirty="0" err="1"/>
              <a:t>scoreci</a:t>
            </a:r>
            <a:r>
              <a:rPr lang="en-US" altLang="zh-CN" sz="2000" dirty="0"/>
              <a:t>()</a:t>
            </a:r>
            <a:r>
              <a:rPr lang="zh-CN" altLang="en-US" sz="2000" dirty="0"/>
              <a:t>；费歇尔精确检验：</a:t>
            </a:r>
            <a:r>
              <a:rPr lang="en-US" altLang="zh-CN" sz="2000" dirty="0"/>
              <a:t>fisher()</a:t>
            </a:r>
            <a:r>
              <a:rPr lang="zh-CN" altLang="en-US" sz="2000" dirty="0"/>
              <a:t>；</a:t>
            </a:r>
            <a:r>
              <a:rPr lang="en-US" altLang="zh-CN" sz="2000" dirty="0"/>
              <a:t>t</a:t>
            </a:r>
            <a:r>
              <a:rPr lang="zh-CN" altLang="en-US" sz="2000" dirty="0"/>
              <a:t>检验：</a:t>
            </a:r>
            <a:r>
              <a:rPr lang="en-US" altLang="zh-CN" sz="2000" dirty="0" err="1"/>
              <a:t>t.test</a:t>
            </a:r>
            <a:r>
              <a:rPr lang="en-US" altLang="zh-CN" sz="2000" dirty="0"/>
              <a:t>()</a:t>
            </a:r>
            <a:r>
              <a:rPr lang="zh-CN" altLang="en-US" sz="2000" dirty="0"/>
              <a:t>；</a:t>
            </a:r>
            <a:endParaRPr lang="en-US" altLang="zh-CN" sz="2000" dirty="0"/>
          </a:p>
          <a:p>
            <a:pPr marL="342900" indent="-342900" algn="just">
              <a:lnSpc>
                <a:spcPct val="150000"/>
              </a:lnSpc>
              <a:buFont typeface="Arial" panose="020B0604020202020204" pitchFamily="34" charset="0"/>
              <a:buChar char="•"/>
            </a:pPr>
            <a:r>
              <a:rPr lang="en-US" altLang="zh-CN" sz="2000" dirty="0"/>
              <a:t>Wilcoxon</a:t>
            </a:r>
            <a:r>
              <a:rPr lang="zh-CN" altLang="en-US" sz="2000" dirty="0"/>
              <a:t>检验：</a:t>
            </a:r>
            <a:r>
              <a:rPr lang="pt-BR" altLang="zh-CN" sz="2000" dirty="0" err="1"/>
              <a:t>wilcoxon</a:t>
            </a:r>
            <a:r>
              <a:rPr lang="pt-BR" altLang="zh-CN" sz="2000" dirty="0"/>
              <a:t>()</a:t>
            </a:r>
            <a:r>
              <a:rPr lang="zh-CN" altLang="en-US" sz="2000" dirty="0"/>
              <a:t>；</a:t>
            </a:r>
            <a:endParaRPr lang="en-US" altLang="zh-CN" sz="2000" dirty="0"/>
          </a:p>
          <a:p>
            <a:pPr algn="just">
              <a:lnSpc>
                <a:spcPct val="150000"/>
              </a:lnSpc>
            </a:pPr>
            <a:endParaRPr lang="en-US" altLang="zh-CN" sz="2000" dirty="0"/>
          </a:p>
        </p:txBody>
      </p:sp>
    </p:spTree>
    <p:custDataLst>
      <p:tags r:id="rId1"/>
    </p:custDataLst>
    <p:extLst>
      <p:ext uri="{BB962C8B-B14F-4D97-AF65-F5344CB8AC3E}">
        <p14:creationId xmlns:p14="http://schemas.microsoft.com/office/powerpoint/2010/main" val="2619751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适中&quot;,&quot;HeaderHeight&quot;:11.5,&quot;FooterHeight&quot;:6.0,&quot;SideMargin&quot;:5.0,&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11.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12.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13.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14.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15.xml><?xml version="1.0" encoding="utf-8"?>
<p:tagLst xmlns:a="http://schemas.openxmlformats.org/drawingml/2006/main" xmlns:r="http://schemas.openxmlformats.org/officeDocument/2006/relationships" xmlns:p="http://schemas.openxmlformats.org/presentationml/2006/main">
  <p:tag name="ISLIDE.ICON" val="#114143;#113555;#109997;#82407;"/>
</p:tagLst>
</file>

<file path=ppt/tags/tag16.xml><?xml version="1.0" encoding="utf-8"?>
<p:tagLst xmlns:a="http://schemas.openxmlformats.org/drawingml/2006/main" xmlns:r="http://schemas.openxmlformats.org/officeDocument/2006/relationships" xmlns:p="http://schemas.openxmlformats.org/presentationml/2006/main">
  <p:tag name="ISLIDE.ICON" val="#114143;#113555;#109997;#82407;#76527;"/>
</p:tagLst>
</file>

<file path=ppt/tags/tag17.xml><?xml version="1.0" encoding="utf-8"?>
<p:tagLst xmlns:a="http://schemas.openxmlformats.org/drawingml/2006/main" xmlns:r="http://schemas.openxmlformats.org/officeDocument/2006/relationships" xmlns:p="http://schemas.openxmlformats.org/presentationml/2006/main">
  <p:tag name="ISLIDE.ICON" val="#114143;#113555;#109997;#82407;"/>
</p:tagLst>
</file>

<file path=ppt/tags/tag18.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19.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2.xml><?xml version="1.0" encoding="utf-8"?>
<p:tagLst xmlns:a="http://schemas.openxmlformats.org/drawingml/2006/main" xmlns:r="http://schemas.openxmlformats.org/officeDocument/2006/relationships" xmlns:p="http://schemas.openxmlformats.org/presentationml/2006/main">
  <p:tag name="ISLIDE.ICON" val="#86404;#105895;"/>
</p:tagLst>
</file>

<file path=ppt/tags/tag20.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21.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22.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23.xml><?xml version="1.0" encoding="utf-8"?>
<p:tagLst xmlns:a="http://schemas.openxmlformats.org/drawingml/2006/main" xmlns:r="http://schemas.openxmlformats.org/officeDocument/2006/relationships" xmlns:p="http://schemas.openxmlformats.org/presentationml/2006/main">
  <p:tag name="ISLIDE.ICON" val="#114143;#113555;#109997;#82407;"/>
</p:tagLst>
</file>

<file path=ppt/tags/tag24.xml><?xml version="1.0" encoding="utf-8"?>
<p:tagLst xmlns:a="http://schemas.openxmlformats.org/drawingml/2006/main" xmlns:r="http://schemas.openxmlformats.org/officeDocument/2006/relationships" xmlns:p="http://schemas.openxmlformats.org/presentationml/2006/main">
  <p:tag name="ISLIDE.ICON" val="#114143;#113555;#109997;#82407;#76527;"/>
</p:tagLst>
</file>

<file path=ppt/tags/tag25.xml><?xml version="1.0" encoding="utf-8"?>
<p:tagLst xmlns:a="http://schemas.openxmlformats.org/drawingml/2006/main" xmlns:r="http://schemas.openxmlformats.org/officeDocument/2006/relationships" xmlns:p="http://schemas.openxmlformats.org/presentationml/2006/main">
  <p:tag name="ISLIDE.ICON" val="#114143;#113555;#109997;#82407;"/>
</p:tagLst>
</file>

<file path=ppt/tags/tag3.xml><?xml version="1.0" encoding="utf-8"?>
<p:tagLst xmlns:a="http://schemas.openxmlformats.org/drawingml/2006/main" xmlns:r="http://schemas.openxmlformats.org/officeDocument/2006/relationships" xmlns:p="http://schemas.openxmlformats.org/presentationml/2006/main">
  <p:tag name="ISLIDE.ICON" val="#114143;#113555;#109997;#82407;"/>
</p:tagLst>
</file>

<file path=ppt/tags/tag4.xml><?xml version="1.0" encoding="utf-8"?>
<p:tagLst xmlns:a="http://schemas.openxmlformats.org/drawingml/2006/main" xmlns:r="http://schemas.openxmlformats.org/officeDocument/2006/relationships" xmlns:p="http://schemas.openxmlformats.org/presentationml/2006/main">
  <p:tag name="ISLIDE.ICON" val="#114143;#113555;#109997;#82407;"/>
</p:tagLst>
</file>

<file path=ppt/tags/tag5.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6.xml><?xml version="1.0" encoding="utf-8"?>
<p:tagLst xmlns:a="http://schemas.openxmlformats.org/drawingml/2006/main" xmlns:r="http://schemas.openxmlformats.org/officeDocument/2006/relationships" xmlns:p="http://schemas.openxmlformats.org/presentationml/2006/main">
  <p:tag name="ISLIDE.ICON" val="#114143;#113555;#109997;#82407;"/>
</p:tagLst>
</file>

<file path=ppt/tags/tag7.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8.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ags/tag9.xml><?xml version="1.0" encoding="utf-8"?>
<p:tagLst xmlns:a="http://schemas.openxmlformats.org/drawingml/2006/main" xmlns:r="http://schemas.openxmlformats.org/officeDocument/2006/relationships" xmlns:p="http://schemas.openxmlformats.org/presentationml/2006/main">
  <p:tag name="ISLIDE.ICON" val="#114143;#113555;#109997;#82407;#399926;#374198;"/>
</p:tagLst>
</file>

<file path=ppt/theme/theme1.xml><?xml version="1.0" encoding="utf-8"?>
<a:theme xmlns:a="http://schemas.openxmlformats.org/drawingml/2006/main" name="Office 主题​​">
  <a:themeElements>
    <a:clrScheme name="00黄绿小清新">
      <a:dk1>
        <a:srgbClr val="000000"/>
      </a:dk1>
      <a:lt1>
        <a:srgbClr val="FFFFFF"/>
      </a:lt1>
      <a:dk2>
        <a:srgbClr val="44546A"/>
      </a:dk2>
      <a:lt2>
        <a:srgbClr val="E7E6E6"/>
      </a:lt2>
      <a:accent1>
        <a:srgbClr val="629E96"/>
      </a:accent1>
      <a:accent2>
        <a:srgbClr val="F4D494"/>
      </a:accent2>
      <a:accent3>
        <a:srgbClr val="629E96"/>
      </a:accent3>
      <a:accent4>
        <a:srgbClr val="F4D494"/>
      </a:accent4>
      <a:accent5>
        <a:srgbClr val="629E96"/>
      </a:accent5>
      <a:accent6>
        <a:srgbClr val="F4D494"/>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TotalTime>
  <Words>2631</Words>
  <Application>Microsoft Office PowerPoint</Application>
  <PresentationFormat>宽屏</PresentationFormat>
  <Paragraphs>243</Paragraphs>
  <Slides>30</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-apple-system</vt:lpstr>
      <vt:lpstr>Google Sans</vt:lpstr>
      <vt:lpstr>Harding</vt:lpstr>
      <vt:lpstr>Inter Var</vt:lpstr>
      <vt:lpstr>Linux Libertine</vt:lpstr>
      <vt:lpstr>微软雅黑</vt:lpstr>
      <vt:lpstr>Arial</vt:lpstr>
      <vt:lpstr>helvetica</vt:lpstr>
      <vt:lpstr>Lato</vt:lpstr>
      <vt:lpstr>Times New Roman</vt:lpstr>
      <vt:lpstr>Wingdings</vt:lpstr>
      <vt:lpstr>Office 主题​​</vt:lpstr>
      <vt:lpstr>PowerPoint 演示文稿</vt:lpstr>
      <vt:lpstr>小组成员及分工</vt:lpstr>
      <vt:lpstr>研究简介：前言</vt:lpstr>
      <vt:lpstr>研究简介：前言</vt:lpstr>
      <vt:lpstr>研究简介：前言</vt:lpstr>
      <vt:lpstr>研究简介：方法</vt:lpstr>
      <vt:lpstr>研究简介：方法</vt:lpstr>
      <vt:lpstr>实验2：规则</vt:lpstr>
      <vt:lpstr>研究复现思路</vt:lpstr>
      <vt:lpstr>研究简介：方法</vt:lpstr>
      <vt:lpstr>研究复现思路</vt:lpstr>
      <vt:lpstr>研究复现思路</vt:lpstr>
      <vt:lpstr>研究复现思路</vt:lpstr>
      <vt:lpstr>研究复现思路</vt:lpstr>
      <vt:lpstr>研究复现思路</vt:lpstr>
      <vt:lpstr>研究复现思路</vt:lpstr>
      <vt:lpstr>研究复现思路</vt:lpstr>
      <vt:lpstr>研究复现思路</vt:lpstr>
      <vt:lpstr>复现结果</vt:lpstr>
      <vt:lpstr>研究简介：结果</vt:lpstr>
      <vt:lpstr>研究简介：方法</vt:lpstr>
      <vt:lpstr>研究复现思路</vt:lpstr>
      <vt:lpstr>研究复现思路</vt:lpstr>
      <vt:lpstr>研究复现思路</vt:lpstr>
      <vt:lpstr>研究复现思路</vt:lpstr>
      <vt:lpstr>研究复现思路</vt:lpstr>
      <vt:lpstr>研究简介：结果</vt:lpstr>
      <vt:lpstr>研究简介：结果</vt:lpstr>
      <vt:lpstr>总结与讨论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锦十七的原创PPT模板</dc:title>
  <dc:creator>锦十七</dc:creator>
  <cp:keywords>稻壳儿_锦十七</cp:keywords>
  <cp:lastModifiedBy>昕 林</cp:lastModifiedBy>
  <cp:revision>89</cp:revision>
  <dcterms:created xsi:type="dcterms:W3CDTF">2020-06-19T09:06:54Z</dcterms:created>
  <dcterms:modified xsi:type="dcterms:W3CDTF">2023-06-19T10:04:00Z</dcterms:modified>
  <cp:category>https://www.docer.com/works?userid=418866232</cp:category>
</cp:coreProperties>
</file>