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2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67" r:id="rId23"/>
    <p:sldId id="261" r:id="rId2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0EFF0"/>
    <a:srgbClr val="F02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 autoAdjust="0"/>
    <p:restoredTop sz="94643"/>
  </p:normalViewPr>
  <p:slideViewPr>
    <p:cSldViewPr>
      <p:cViewPr>
        <p:scale>
          <a:sx n="90" d="100"/>
          <a:sy n="90" d="100"/>
        </p:scale>
        <p:origin x="1768" y="6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D482850-E9E1-4330-85DE-32EBB9437373}" type="datetimeFigureOut">
              <a:rPr lang="zh-CN" altLang="en-US"/>
              <a:pPr>
                <a:defRPr/>
              </a:pPr>
              <a:t>15/12/3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CEE2CE2-0106-4345-9DD2-0B2624A470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7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C8DC76-A5BF-422F-8C0E-69897DD6921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495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nihao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EE2CE2-0106-4345-9DD2-0B2624A4708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2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EE2CE2-0106-4345-9DD2-0B2624A4708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7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6"/>
          <p:cNvSpPr/>
          <p:nvPr userDrawn="1"/>
        </p:nvSpPr>
        <p:spPr>
          <a:xfrm>
            <a:off x="0" y="-452438"/>
            <a:ext cx="23923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雾一二练习作品 ，模板设计</a:t>
            </a:r>
          </a:p>
        </p:txBody>
      </p:sp>
      <p:sp>
        <p:nvSpPr>
          <p:cNvPr id="6" name="矩形 9"/>
          <p:cNvSpPr/>
          <p:nvPr userDrawn="1"/>
        </p:nvSpPr>
        <p:spPr>
          <a:xfrm>
            <a:off x="3132138" y="4846638"/>
            <a:ext cx="239236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雾一二练习作品 ，模板设计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E5136-42E0-46DA-9E83-481A78F204BB}" type="datetimeFigureOut">
              <a:rPr lang="zh-CN" altLang="en-US"/>
              <a:pPr>
                <a:defRPr/>
              </a:pPr>
              <a:t>15/12/3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D5820-783F-4F59-9EA6-0C8283E3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543D5-A1E2-4D06-A69F-ECE9985743C4}" type="datetimeFigureOut">
              <a:rPr lang="zh-CN" altLang="en-US"/>
              <a:pPr>
                <a:defRPr/>
              </a:pPr>
              <a:t>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D3914-FADA-4B72-A7C0-78518349A4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E82BE-B134-481C-A9BD-BBD79D837911}" type="datetimeFigureOut">
              <a:rPr lang="zh-CN" altLang="en-US"/>
              <a:pPr>
                <a:defRPr/>
              </a:pPr>
              <a:t>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F7C82-4E6E-47B9-A30E-B8137C4F7C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409A4-208E-4B82-A849-0311CFD71E13}" type="datetimeFigureOut">
              <a:rPr lang="zh-CN" altLang="en-US"/>
              <a:pPr>
                <a:defRPr/>
              </a:pPr>
              <a:t>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86E6A-23D6-49C4-874F-8EC7F38DDD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7B2C7-A736-44B8-BA27-AD84E28EFB53}" type="datetimeFigureOut">
              <a:rPr lang="zh-CN" altLang="en-US"/>
              <a:pPr>
                <a:defRPr/>
              </a:pPr>
              <a:t>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EA8D0-015A-4AC4-823B-AA1BAFB96F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82B4A-843D-47C7-BB39-BDFA1578DEC9}" type="datetimeFigureOut">
              <a:rPr lang="zh-CN" altLang="en-US"/>
              <a:pPr>
                <a:defRPr/>
              </a:pPr>
              <a:t>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D457F-9FBC-4C16-9C3F-178A0A2657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1412D-E865-4AAE-9F67-EEE33DAFEB50}" type="datetimeFigureOut">
              <a:rPr lang="zh-CN" altLang="en-US"/>
              <a:pPr>
                <a:defRPr/>
              </a:pPr>
              <a:t>15/12/3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0CB80-FAF6-4F55-8A5F-8A089CD59A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B0B1C-6F37-4861-812B-BB950375456B}" type="datetimeFigureOut">
              <a:rPr lang="zh-CN" altLang="en-US"/>
              <a:pPr>
                <a:defRPr/>
              </a:pPr>
              <a:t>15/12/3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0FDCC-88C0-4C92-9F3D-7090E1EC3A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2F4AC-CD35-4AFA-856F-152D7114A4D5}" type="datetimeFigureOut">
              <a:rPr lang="zh-CN" altLang="en-US"/>
              <a:pPr>
                <a:defRPr/>
              </a:pPr>
              <a:t>15/12/3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AF86E-DF41-425E-9D25-5E1DE94D16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B95A6-9725-41D9-A2E1-9BEA4DA3D286}" type="datetimeFigureOut">
              <a:rPr lang="zh-CN" altLang="en-US"/>
              <a:pPr>
                <a:defRPr/>
              </a:pPr>
              <a:t>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A2F67-EC82-49F8-9D1C-D7B11719ED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5357-035D-4F01-85CF-2E15F0AA6E6F}" type="datetimeFigureOut">
              <a:rPr lang="zh-CN" altLang="en-US"/>
              <a:pPr>
                <a:defRPr/>
              </a:pPr>
              <a:t>15/12/3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2703A-9EA3-4D1F-B779-8181C8ADF4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3FA25F-2012-4421-BAEB-79EF92170C30}" type="datetimeFigureOut">
              <a:rPr lang="zh-CN" altLang="en-US"/>
              <a:pPr>
                <a:defRPr/>
              </a:pPr>
              <a:t>15/12/3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3F3098-994B-4424-987E-E56900830A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2" name="图片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 userDrawn="1"/>
        </p:nvSpPr>
        <p:spPr>
          <a:xfrm>
            <a:off x="0" y="-452438"/>
            <a:ext cx="239236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雾一二练习作品 ，模板设计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3132138" y="4846638"/>
            <a:ext cx="239236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雾一二练习作品 ，模板设计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g"/><Relationship Id="rId8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airline-2014.tx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irtime.txt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5509" y="4784278"/>
            <a:ext cx="2252316" cy="37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-4763" y="-31750"/>
            <a:ext cx="790576" cy="2571750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85813" y="-31750"/>
            <a:ext cx="781050" cy="2571750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555750" y="-31750"/>
            <a:ext cx="790575" cy="2571750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346325" y="-31750"/>
            <a:ext cx="781050" cy="2571750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122613" y="-31750"/>
            <a:ext cx="785812" cy="2571750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908425" y="-31750"/>
            <a:ext cx="779463" cy="2571750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678363" y="-31750"/>
            <a:ext cx="790575" cy="2571750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5457825" y="-31750"/>
            <a:ext cx="792163" cy="2571750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249988" y="-31750"/>
            <a:ext cx="779462" cy="2571750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7019925" y="-31750"/>
            <a:ext cx="790575" cy="2571750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799388" y="-31750"/>
            <a:ext cx="792162" cy="2571750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8580438" y="-31750"/>
            <a:ext cx="790575" cy="2571750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0" y="2540000"/>
            <a:ext cx="790575" cy="260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790575" y="2540000"/>
            <a:ext cx="781050" cy="260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1560513" y="2540000"/>
            <a:ext cx="792162" cy="260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2352675" y="2540000"/>
            <a:ext cx="779463" cy="260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3022600" y="2532112"/>
            <a:ext cx="970201" cy="2631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3787775" y="2532112"/>
            <a:ext cx="1000249" cy="2631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4572000" y="2540000"/>
            <a:ext cx="898525" cy="26240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5367222" y="2532112"/>
            <a:ext cx="956137" cy="26319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254750" y="2540000"/>
            <a:ext cx="781050" cy="260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7024688" y="2540000"/>
            <a:ext cx="790575" cy="260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7805738" y="2540000"/>
            <a:ext cx="790575" cy="260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585200" y="2540000"/>
            <a:ext cx="792163" cy="260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4763" y="-452586"/>
            <a:ext cx="2351088" cy="28803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  <p:bldP spid="71" grpId="0" animBg="1"/>
      <p:bldP spid="73" grpId="0" animBg="1"/>
      <p:bldP spid="75" grpId="0" animBg="1"/>
      <p:bldP spid="77" grpId="0" animBg="1"/>
      <p:bldP spid="79" grpId="0" animBg="1"/>
      <p:bldP spid="8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7236296" y="57944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Analyses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grpSp>
        <p:nvGrpSpPr>
          <p:cNvPr id="86" name="组合 56"/>
          <p:cNvGrpSpPr>
            <a:grpSpLocks/>
          </p:cNvGrpSpPr>
          <p:nvPr/>
        </p:nvGrpSpPr>
        <p:grpSpPr bwMode="auto">
          <a:xfrm>
            <a:off x="1087438" y="1373188"/>
            <a:ext cx="2754312" cy="2754312"/>
            <a:chOff x="1222170" y="1373784"/>
            <a:chExt cx="2754000" cy="2754000"/>
          </a:xfrm>
        </p:grpSpPr>
        <p:grpSp>
          <p:nvGrpSpPr>
            <p:cNvPr id="20517" name="组合 28"/>
            <p:cNvGrpSpPr>
              <a:grpSpLocks/>
            </p:cNvGrpSpPr>
            <p:nvPr/>
          </p:nvGrpSpPr>
          <p:grpSpPr bwMode="auto">
            <a:xfrm>
              <a:off x="1222170" y="1373784"/>
              <a:ext cx="2754000" cy="2754000"/>
              <a:chOff x="817310" y="2201172"/>
              <a:chExt cx="3060000" cy="3060000"/>
            </a:xfrm>
          </p:grpSpPr>
          <p:sp>
            <p:nvSpPr>
              <p:cNvPr id="89" name="椭圆 30"/>
              <p:cNvSpPr>
                <a:spLocks noChangeAspect="1"/>
              </p:cNvSpPr>
              <p:nvPr/>
            </p:nvSpPr>
            <p:spPr bwMode="auto">
              <a:xfrm>
                <a:off x="1051880" y="2435742"/>
                <a:ext cx="2590860" cy="2590860"/>
              </a:xfrm>
              <a:prstGeom prst="ellipse">
                <a:avLst/>
              </a:prstGeom>
              <a:solidFill>
                <a:schemeClr val="bg1">
                  <a:lumMod val="50000"/>
                  <a:alpha val="79999"/>
                </a:schemeClr>
              </a:solidFill>
              <a:ln w="254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817310" y="2201172"/>
                <a:ext cx="3060000" cy="3060000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518" name="Rectangle 13"/>
            <p:cNvSpPr>
              <a:spLocks noChangeArrowheads="1"/>
            </p:cNvSpPr>
            <p:nvPr/>
          </p:nvSpPr>
          <p:spPr bwMode="auto">
            <a:xfrm>
              <a:off x="1544395" y="2413020"/>
              <a:ext cx="2073040" cy="584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Procedure</a:t>
              </a:r>
              <a:endParaRPr lang="zh-CN" altLang="en-US" sz="32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91" name="组合 57"/>
          <p:cNvGrpSpPr>
            <a:grpSpLocks/>
          </p:cNvGrpSpPr>
          <p:nvPr/>
        </p:nvGrpSpPr>
        <p:grpSpPr bwMode="auto">
          <a:xfrm>
            <a:off x="3417395" y="1390650"/>
            <a:ext cx="5331069" cy="388853"/>
            <a:chOff x="3549824" y="1390483"/>
            <a:chExt cx="4777349" cy="388800"/>
          </a:xfrm>
        </p:grpSpPr>
        <p:sp>
          <p:nvSpPr>
            <p:cNvPr id="20514" name="矩形 33"/>
            <p:cNvSpPr>
              <a:spLocks/>
            </p:cNvSpPr>
            <p:nvPr/>
          </p:nvSpPr>
          <p:spPr bwMode="auto">
            <a:xfrm>
              <a:off x="3549824" y="1390483"/>
              <a:ext cx="4685712" cy="388800"/>
            </a:xfrm>
            <a:prstGeom prst="rect">
              <a:avLst/>
            </a:prstGeom>
            <a:solidFill>
              <a:srgbClr val="F02079"/>
            </a:solidFill>
            <a:ln w="158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Clr>
                  <a:srgbClr val="FF0000"/>
                </a:buClr>
                <a:buSzPct val="70000"/>
              </a:pPr>
              <a:endParaRPr lang="zh-CN" altLang="en-US" sz="2000">
                <a:solidFill>
                  <a:schemeClr val="bg1"/>
                </a:solidFill>
                <a:latin typeface="Calibri" pitchFamily="34" charset="0"/>
                <a:ea typeface="微软雅黑"/>
                <a:cs typeface="微软雅黑"/>
              </a:endParaRPr>
            </a:p>
          </p:txBody>
        </p:sp>
        <p:sp>
          <p:nvSpPr>
            <p:cNvPr id="20515" name="TextBox 146"/>
            <p:cNvSpPr txBox="1">
              <a:spLocks noChangeArrowheads="1"/>
            </p:cNvSpPr>
            <p:nvPr/>
          </p:nvSpPr>
          <p:spPr bwMode="auto">
            <a:xfrm>
              <a:off x="3618318" y="1446383"/>
              <a:ext cx="4708855" cy="32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Analyze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each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carrier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based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on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the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same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questions</a:t>
              </a:r>
              <a:endParaRPr lang="en-US" altLang="zh-CN" sz="15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95" name="组合 58"/>
          <p:cNvGrpSpPr>
            <a:grpSpLocks/>
          </p:cNvGrpSpPr>
          <p:nvPr/>
        </p:nvGrpSpPr>
        <p:grpSpPr bwMode="auto">
          <a:xfrm>
            <a:off x="3373089" y="3623805"/>
            <a:ext cx="5375375" cy="388938"/>
            <a:chOff x="4192766" y="2556384"/>
            <a:chExt cx="3801379" cy="388828"/>
          </a:xfrm>
        </p:grpSpPr>
        <p:sp>
          <p:nvSpPr>
            <p:cNvPr id="20511" name="矩形 95"/>
            <p:cNvSpPr>
              <a:spLocks/>
            </p:cNvSpPr>
            <p:nvPr/>
          </p:nvSpPr>
          <p:spPr bwMode="auto">
            <a:xfrm>
              <a:off x="4192766" y="2556384"/>
              <a:ext cx="3729063" cy="388828"/>
            </a:xfrm>
            <a:prstGeom prst="rect">
              <a:avLst/>
            </a:prstGeom>
            <a:solidFill>
              <a:srgbClr val="0070C0">
                <a:alpha val="79999"/>
              </a:srgbClr>
            </a:solidFill>
            <a:ln w="12700" algn="ctr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buClr>
                  <a:srgbClr val="FF0000"/>
                </a:buClr>
                <a:buSzPct val="70000"/>
              </a:pPr>
              <a:endParaRPr lang="zh-CN" altLang="en-US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0512" name="TextBox 146"/>
            <p:cNvSpPr txBox="1">
              <a:spLocks noChangeArrowheads="1"/>
            </p:cNvSpPr>
            <p:nvPr/>
          </p:nvSpPr>
          <p:spPr bwMode="auto">
            <a:xfrm>
              <a:off x="4193871" y="2596964"/>
              <a:ext cx="3800274" cy="32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Analyze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the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airline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information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which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is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related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to</a:t>
              </a:r>
              <a:r>
                <a:rPr lang="zh-CN" altLang="en-US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lang="en-US" altLang="zh-CN" sz="1500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DC</a:t>
              </a:r>
              <a:endParaRPr lang="en-US" altLang="zh-CN" sz="15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103" name="组合 53"/>
          <p:cNvGrpSpPr>
            <a:grpSpLocks/>
          </p:cNvGrpSpPr>
          <p:nvPr/>
        </p:nvGrpSpPr>
        <p:grpSpPr bwMode="auto">
          <a:xfrm>
            <a:off x="2741613" y="1214438"/>
            <a:ext cx="741362" cy="741362"/>
            <a:chOff x="2877131" y="1214426"/>
            <a:chExt cx="740914" cy="740914"/>
          </a:xfrm>
        </p:grpSpPr>
        <p:grpSp>
          <p:nvGrpSpPr>
            <p:cNvPr id="20504" name="组合 37"/>
            <p:cNvGrpSpPr>
              <a:grpSpLocks/>
            </p:cNvGrpSpPr>
            <p:nvPr/>
          </p:nvGrpSpPr>
          <p:grpSpPr bwMode="auto">
            <a:xfrm>
              <a:off x="2877131" y="1214426"/>
              <a:ext cx="740914" cy="740914"/>
              <a:chOff x="1026678" y="2401342"/>
              <a:chExt cx="823237" cy="823237"/>
            </a:xfrm>
          </p:grpSpPr>
          <p:sp>
            <p:nvSpPr>
              <p:cNvPr id="20506" name="椭圆 38"/>
              <p:cNvSpPr>
                <a:spLocks noChangeAspect="1"/>
              </p:cNvSpPr>
              <p:nvPr/>
            </p:nvSpPr>
            <p:spPr bwMode="auto">
              <a:xfrm>
                <a:off x="1026678" y="2401342"/>
                <a:ext cx="823237" cy="823237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bg1"/>
                  </a:solidFill>
                  <a:latin typeface="Calibri" pitchFamily="34" charset="0"/>
                  <a:ea typeface="微软雅黑"/>
                  <a:cs typeface="微软雅黑"/>
                </a:endParaRPr>
              </a:p>
            </p:txBody>
          </p:sp>
          <p:sp>
            <p:nvSpPr>
              <p:cNvPr id="20507" name="椭圆 39"/>
              <p:cNvSpPr>
                <a:spLocks noChangeAspect="1"/>
              </p:cNvSpPr>
              <p:nvPr/>
            </p:nvSpPr>
            <p:spPr bwMode="auto">
              <a:xfrm>
                <a:off x="1078297" y="2452964"/>
                <a:ext cx="720000" cy="720000"/>
              </a:xfrm>
              <a:prstGeom prst="ellipse">
                <a:avLst/>
              </a:prstGeom>
              <a:solidFill>
                <a:srgbClr val="F02079"/>
              </a:solidFill>
              <a:ln w="15875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bg1"/>
                  </a:solidFill>
                  <a:latin typeface="Calibri" pitchFamily="34" charset="0"/>
                  <a:ea typeface="微软雅黑"/>
                  <a:cs typeface="微软雅黑"/>
                </a:endParaRPr>
              </a:p>
            </p:txBody>
          </p:sp>
        </p:grpSp>
        <p:sp>
          <p:nvSpPr>
            <p:cNvPr id="20505" name="Rectangle 13"/>
            <p:cNvSpPr>
              <a:spLocks noChangeArrowheads="1"/>
            </p:cNvSpPr>
            <p:nvPr/>
          </p:nvSpPr>
          <p:spPr bwMode="auto">
            <a:xfrm>
              <a:off x="2994568" y="1384828"/>
              <a:ext cx="50604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Calibri" pitchFamily="34" charset="0"/>
                  <a:ea typeface="微软雅黑"/>
                  <a:cs typeface="微软雅黑"/>
                </a:rPr>
                <a:t>1</a:t>
              </a:r>
              <a:endParaRPr lang="zh-CN" altLang="en-US" sz="2000" b="1">
                <a:solidFill>
                  <a:schemeClr val="bg1"/>
                </a:solidFill>
                <a:latin typeface="Calibri" pitchFamily="34" charset="0"/>
                <a:ea typeface="微软雅黑"/>
                <a:cs typeface="微软雅黑"/>
              </a:endParaRPr>
            </a:p>
          </p:txBody>
        </p:sp>
      </p:grpSp>
      <p:grpSp>
        <p:nvGrpSpPr>
          <p:cNvPr id="108" name="组合 54"/>
          <p:cNvGrpSpPr>
            <a:grpSpLocks/>
          </p:cNvGrpSpPr>
          <p:nvPr/>
        </p:nvGrpSpPr>
        <p:grpSpPr bwMode="auto">
          <a:xfrm>
            <a:off x="2765079" y="3449180"/>
            <a:ext cx="683168" cy="690075"/>
            <a:chOff x="3584829" y="2380790"/>
            <a:chExt cx="739990" cy="739990"/>
          </a:xfrm>
        </p:grpSpPr>
        <p:grpSp>
          <p:nvGrpSpPr>
            <p:cNvPr id="20500" name="组合 34"/>
            <p:cNvGrpSpPr>
              <a:grpSpLocks/>
            </p:cNvGrpSpPr>
            <p:nvPr/>
          </p:nvGrpSpPr>
          <p:grpSpPr bwMode="auto">
            <a:xfrm>
              <a:off x="3584829" y="2380790"/>
              <a:ext cx="739990" cy="739990"/>
              <a:chOff x="4396580" y="2306605"/>
              <a:chExt cx="822211" cy="822211"/>
            </a:xfrm>
          </p:grpSpPr>
          <p:sp>
            <p:nvSpPr>
              <p:cNvPr id="20502" name="椭圆 35"/>
              <p:cNvSpPr>
                <a:spLocks noChangeAspect="1"/>
              </p:cNvSpPr>
              <p:nvPr/>
            </p:nvSpPr>
            <p:spPr bwMode="auto">
              <a:xfrm>
                <a:off x="4396580" y="2306605"/>
                <a:ext cx="822211" cy="822211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>
                  <a:solidFill>
                    <a:schemeClr val="bg1"/>
                  </a:solidFill>
                  <a:latin typeface="Calibri" pitchFamily="34" charset="0"/>
                  <a:ea typeface="微软雅黑"/>
                  <a:cs typeface="微软雅黑"/>
                </a:endParaRPr>
              </a:p>
            </p:txBody>
          </p:sp>
          <p:sp>
            <p:nvSpPr>
              <p:cNvPr id="20503" name="椭圆 111"/>
              <p:cNvSpPr>
                <a:spLocks noChangeAspect="1"/>
              </p:cNvSpPr>
              <p:nvPr/>
            </p:nvSpPr>
            <p:spPr bwMode="auto">
              <a:xfrm>
                <a:off x="4447638" y="2357773"/>
                <a:ext cx="720096" cy="719876"/>
              </a:xfrm>
              <a:prstGeom prst="ellipse">
                <a:avLst/>
              </a:prstGeom>
              <a:solidFill>
                <a:srgbClr val="0070C0">
                  <a:alpha val="79999"/>
                </a:srgbClr>
              </a:solidFill>
              <a:ln w="12700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>
                  <a:buClr>
                    <a:srgbClr val="FF0000"/>
                  </a:buClr>
                  <a:buSzPct val="70000"/>
                </a:pPr>
                <a:endParaRPr lang="zh-CN" altLang="en-US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0501" name="Rectangle 13"/>
            <p:cNvSpPr>
              <a:spLocks noChangeArrowheads="1"/>
            </p:cNvSpPr>
            <p:nvPr/>
          </p:nvSpPr>
          <p:spPr bwMode="auto">
            <a:xfrm>
              <a:off x="3695748" y="2550702"/>
              <a:ext cx="518151" cy="400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Calibri" pitchFamily="34" charset="0"/>
                  <a:ea typeface="微软雅黑"/>
                  <a:cs typeface="微软雅黑"/>
                </a:rPr>
                <a:t>2</a:t>
              </a:r>
              <a:endParaRPr lang="zh-CN" altLang="en-US" sz="2000" b="1">
                <a:solidFill>
                  <a:schemeClr val="bg1"/>
                </a:solidFill>
                <a:latin typeface="Calibri" pitchFamily="34" charset="0"/>
                <a:ea typeface="微软雅黑"/>
                <a:cs typeface="微软雅黑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131840" y="4876006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5988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7236296" y="57944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Analyses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76006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5288" y="627534"/>
            <a:ext cx="6658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smtClean="0"/>
              <a:t>How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many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minutes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of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delay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did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each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carrier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have?</a:t>
            </a:r>
            <a:endParaRPr kumimoji="1" lang="zh-CN" altLang="en-US" sz="20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1" y="1038477"/>
            <a:ext cx="2663527" cy="40029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59" y="1313300"/>
            <a:ext cx="5925312" cy="356006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5767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7236296" y="57944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Analyses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76006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730" y="656275"/>
            <a:ext cx="766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What is the percentage departures later than </a:t>
            </a:r>
            <a:r>
              <a:rPr lang="en-US" altLang="zh-CN" sz="2000" b="1" dirty="0" smtClean="0"/>
              <a:t>60 </a:t>
            </a:r>
            <a:r>
              <a:rPr lang="en-US" altLang="zh-CN" sz="2000" b="1" dirty="0"/>
              <a:t>minutes from every </a:t>
            </a:r>
            <a:r>
              <a:rPr lang="en-US" altLang="zh-CN" sz="2000" b="1" dirty="0" smtClean="0"/>
              <a:t>carrier?</a:t>
            </a:r>
            <a:endParaRPr lang="en-US" altLang="zh-CN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00065"/>
            <a:ext cx="1883916" cy="39465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49117"/>
            <a:ext cx="2358803" cy="397200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9544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7236296" y="57944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Analyses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76006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9730" y="656275"/>
            <a:ext cx="766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What is the percentage departures later than </a:t>
            </a:r>
            <a:r>
              <a:rPr lang="en-US" altLang="zh-CN" sz="2000" b="1" dirty="0" smtClean="0"/>
              <a:t>60 </a:t>
            </a:r>
            <a:r>
              <a:rPr lang="en-US" altLang="zh-CN" sz="2000" b="1" dirty="0"/>
              <a:t>minutes from every </a:t>
            </a:r>
            <a:r>
              <a:rPr lang="en-US" altLang="zh-CN" sz="2000" b="1" dirty="0" smtClean="0"/>
              <a:t>carrier?</a:t>
            </a:r>
            <a:endParaRPr lang="en-US" altLang="zh-CN" sz="2000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1091557"/>
            <a:ext cx="6408712" cy="386977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7649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7236296" y="57944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Analyses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76006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8032" y="597917"/>
            <a:ext cx="766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What is the percentage </a:t>
            </a:r>
            <a:r>
              <a:rPr lang="en-US" altLang="zh-CN" sz="2400" b="1" dirty="0" smtClean="0"/>
              <a:t>of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cancel from </a:t>
            </a:r>
            <a:r>
              <a:rPr lang="en-US" altLang="zh-CN" sz="2400" b="1" dirty="0"/>
              <a:t>every </a:t>
            </a:r>
            <a:r>
              <a:rPr lang="en-US" altLang="zh-CN" sz="2400" b="1" dirty="0" smtClean="0"/>
              <a:t>carrier?</a:t>
            </a:r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39" y="1056729"/>
            <a:ext cx="2519511" cy="38951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43" y="1067119"/>
            <a:ext cx="2358803" cy="397200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4745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7236296" y="57944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Analyses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76006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8032" y="597917"/>
            <a:ext cx="766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What is the percentage </a:t>
            </a:r>
            <a:r>
              <a:rPr lang="en-US" altLang="zh-CN" sz="2400" b="1" dirty="0" smtClean="0"/>
              <a:t>of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cancel from </a:t>
            </a:r>
            <a:r>
              <a:rPr lang="en-US" altLang="zh-CN" sz="2400" b="1" dirty="0"/>
              <a:t>every </a:t>
            </a:r>
            <a:r>
              <a:rPr lang="en-US" altLang="zh-CN" sz="2400" b="1" dirty="0" smtClean="0"/>
              <a:t>carrier?</a:t>
            </a:r>
            <a:endParaRPr lang="en-US" altLang="zh-CN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12341"/>
            <a:ext cx="6480720" cy="39910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0912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7236296" y="57944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Analyses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76006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8032" y="597917"/>
            <a:ext cx="89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What is the percentage </a:t>
            </a:r>
            <a:r>
              <a:rPr lang="en-US" altLang="zh-CN" sz="2400" b="1" dirty="0" smtClean="0"/>
              <a:t>of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each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carrier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that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can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arrive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time?</a:t>
            </a:r>
            <a:endParaRPr lang="en-US" altLang="zh-CN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05062"/>
            <a:ext cx="2462020" cy="366505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10" y="1037746"/>
            <a:ext cx="2358803" cy="397200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9282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7236296" y="57944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Analyses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76006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8032" y="597917"/>
            <a:ext cx="89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What is the percentage </a:t>
            </a:r>
            <a:r>
              <a:rPr lang="en-US" altLang="zh-CN" sz="2400" b="1" dirty="0" smtClean="0"/>
              <a:t>of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each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carrier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that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can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arrive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time?</a:t>
            </a:r>
            <a:endParaRPr lang="en-US" altLang="zh-CN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51" y="1312440"/>
            <a:ext cx="5786584" cy="356356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6927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7236296" y="57944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Analyses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76006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3724" y="715762"/>
            <a:ext cx="8068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/>
              <a:t>Analyze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the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 smtClean="0"/>
              <a:t>airlines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whose</a:t>
            </a:r>
            <a:r>
              <a:rPr kumimoji="1" lang="zh-CN" altLang="en-US" sz="2000" b="1" dirty="0" smtClean="0"/>
              <a:t> </a:t>
            </a:r>
            <a:r>
              <a:rPr lang="en-US" altLang="zh-CN" sz="2000" b="1" dirty="0" smtClean="0"/>
              <a:t>ORIGIN_CITY_NAME</a:t>
            </a:r>
            <a:r>
              <a:rPr lang="zh-CN" altLang="en-US" sz="2000" b="1" dirty="0" smtClean="0"/>
              <a:t> </a:t>
            </a:r>
            <a:r>
              <a:rPr kumimoji="1" lang="en-US" altLang="zh-CN" sz="2000" b="1" dirty="0"/>
              <a:t>or</a:t>
            </a:r>
            <a:r>
              <a:rPr kumimoji="1" lang="zh-CN" altLang="en-US" sz="2000" b="1" dirty="0"/>
              <a:t> </a:t>
            </a:r>
            <a:r>
              <a:rPr lang="en-US" altLang="zh-CN" sz="2000" b="1" dirty="0"/>
              <a:t>DEST_CITY_NAME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is</a:t>
            </a:r>
            <a:r>
              <a:rPr lang="zh-CN" altLang="en-US" sz="2000" b="1" dirty="0" smtClean="0"/>
              <a:t> </a:t>
            </a:r>
            <a:r>
              <a:rPr lang="en-US" altLang="zh-CN" sz="2000" b="1" i="1" dirty="0" smtClean="0"/>
              <a:t>Washington, DC</a:t>
            </a:r>
            <a:r>
              <a:rPr kumimoji="1" lang="zh-CN" altLang="en-US" sz="2000" b="1" dirty="0" smtClean="0"/>
              <a:t> </a:t>
            </a:r>
            <a:r>
              <a:rPr lang="en-US" altLang="zh-CN" sz="2000" b="1" dirty="0" smtClean="0"/>
              <a:t>or</a:t>
            </a:r>
            <a:r>
              <a:rPr lang="zh-CN" altLang="en-US" sz="2000" b="1" dirty="0" smtClean="0"/>
              <a:t> </a:t>
            </a:r>
            <a:r>
              <a:rPr lang="en-US" altLang="zh-CN" sz="2000" b="1" i="1" dirty="0" smtClean="0"/>
              <a:t>Baltimore</a:t>
            </a:r>
            <a:endParaRPr kumimoji="1" lang="zh-CN" altLang="en-US" sz="2000" b="1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69427" y="1673760"/>
            <a:ext cx="876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What is the percentage departures later than 60 minutes from </a:t>
            </a:r>
            <a:r>
              <a:rPr lang="en-US" altLang="zh-CN" b="1" dirty="0" smtClean="0"/>
              <a:t>DC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Baltimore?</a:t>
            </a:r>
            <a:endParaRPr lang="en-US" altLang="zh-CN" b="1" dirty="0"/>
          </a:p>
          <a:p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10581"/>
            <a:ext cx="1638300" cy="29591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0"/>
          <a:stretch/>
        </p:blipFill>
        <p:spPr>
          <a:xfrm>
            <a:off x="4720579" y="2056415"/>
            <a:ext cx="2273549" cy="3067432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379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7236296" y="57944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Analyses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76006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1113" y="731126"/>
            <a:ext cx="876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What is the percentage departures later than 60 minutes from </a:t>
            </a:r>
            <a:r>
              <a:rPr lang="en-US" altLang="zh-CN" b="1" dirty="0" smtClean="0"/>
              <a:t>DC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Baltimore?</a:t>
            </a:r>
            <a:endParaRPr lang="en-US" altLang="zh-CN" b="1" dirty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22525"/>
            <a:ext cx="5760640" cy="354758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2116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897533" y="2323072"/>
            <a:ext cx="3271808" cy="327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7543" y="216655"/>
            <a:ext cx="914558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26740" y="216655"/>
            <a:ext cx="914558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03047" y="2275447"/>
            <a:ext cx="6314998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400" b="1" dirty="0" err="1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MapReduce</a:t>
            </a:r>
            <a:r>
              <a:rPr lang="en-US" altLang="zh-CN" sz="34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: </a:t>
            </a:r>
            <a:endParaRPr lang="zh-CN" altLang="en-US" sz="3400" b="1" dirty="0" smtClean="0">
              <a:solidFill>
                <a:srgbClr val="0070C0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en-US" altLang="zh-CN" sz="34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Help you Choose the</a:t>
            </a:r>
            <a:r>
              <a:rPr lang="zh-CN" altLang="en-US" sz="34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34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Airline</a:t>
            </a:r>
            <a:endParaRPr lang="zh-CN" altLang="en-US" sz="3400" b="1" dirty="0" smtClean="0">
              <a:solidFill>
                <a:srgbClr val="0070C0"/>
              </a:solidFill>
              <a:latin typeface="微软雅黑"/>
              <a:ea typeface="微软雅黑"/>
              <a:cs typeface="微软雅黑"/>
            </a:endParaRPr>
          </a:p>
          <a:p>
            <a:r>
              <a:rPr lang="zh-CN" altLang="en-US" sz="3400" b="1" dirty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zh-CN" altLang="en-US" sz="34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               </a:t>
            </a:r>
            <a:r>
              <a:rPr lang="en-US" altLang="zh-CN" sz="1600" b="1" dirty="0" err="1" smtClean="0">
                <a:latin typeface="微软雅黑"/>
                <a:ea typeface="微软雅黑"/>
                <a:cs typeface="微软雅黑"/>
              </a:rPr>
              <a:t>Zhuoyi</a:t>
            </a:r>
            <a:r>
              <a:rPr lang="zh-CN" altLang="en-US" sz="1600" b="1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1600" b="1" dirty="0" err="1" smtClean="0">
                <a:latin typeface="微软雅黑"/>
                <a:ea typeface="微软雅黑"/>
                <a:cs typeface="微软雅黑"/>
              </a:rPr>
              <a:t>Nie</a:t>
            </a:r>
            <a:endParaRPr lang="zh-CN" altLang="en-US" sz="1600" b="1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217757" y="-676892"/>
            <a:ext cx="5470525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9251305" flipV="1">
            <a:off x="4798020" y="-814839"/>
            <a:ext cx="2330450" cy="261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3191890" y="4900695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7236296" y="57944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Analyses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76006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892" y="787087"/>
            <a:ext cx="876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What is the percentage </a:t>
            </a:r>
            <a:r>
              <a:rPr lang="en-US" altLang="zh-CN" b="1" dirty="0" smtClean="0"/>
              <a:t>arrive </a:t>
            </a:r>
            <a:r>
              <a:rPr lang="en-US" altLang="zh-CN" b="1" dirty="0"/>
              <a:t>later than 60 minutes </a:t>
            </a:r>
            <a:r>
              <a:rPr lang="en-US" altLang="zh-CN" b="1" dirty="0" smtClean="0"/>
              <a:t>in DC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Baltimore?</a:t>
            </a:r>
            <a:endParaRPr lang="en-US" altLang="zh-CN" b="1" dirty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42943"/>
            <a:ext cx="2504187" cy="318714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42943"/>
            <a:ext cx="2346951" cy="299667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048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7236296" y="57944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Analyses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76006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892" y="787087"/>
            <a:ext cx="876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What is the percentage </a:t>
            </a:r>
            <a:r>
              <a:rPr lang="en-US" altLang="zh-CN" b="1" dirty="0" smtClean="0"/>
              <a:t>arrive </a:t>
            </a:r>
            <a:r>
              <a:rPr lang="en-US" altLang="zh-CN" b="1" dirty="0"/>
              <a:t>later than 60 minutes </a:t>
            </a:r>
            <a:r>
              <a:rPr lang="en-US" altLang="zh-CN" b="1" dirty="0" smtClean="0"/>
              <a:t>in DC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Baltimore?</a:t>
            </a:r>
            <a:endParaRPr lang="en-US" altLang="zh-CN" b="1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21" y="1285088"/>
            <a:ext cx="5794746" cy="356859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6827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7164114" y="51470"/>
            <a:ext cx="3384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Summary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03848" y="4876006"/>
            <a:ext cx="2232248" cy="170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9936" y="888103"/>
            <a:ext cx="683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latin typeface="+mj-lt"/>
              </a:rPr>
              <a:t>Limitations:</a:t>
            </a:r>
            <a:endParaRPr kumimoji="1" lang="zh-CN" altLang="en-US" sz="3200" b="1" dirty="0" smtClean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0290" y="1805828"/>
            <a:ext cx="787014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Incomplete</a:t>
            </a:r>
            <a:endParaRPr kumimoji="1" lang="zh-CN" altLang="en-US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Wingdings" charset="2"/>
              <a:buChar char="l"/>
            </a:pPr>
            <a:endParaRPr kumimoji="1" lang="zh-CN" altLang="en-US" b="1" dirty="0"/>
          </a:p>
          <a:p>
            <a:endParaRPr kumimoji="1" lang="zh-CN" altLang="en-US" b="1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r>
              <a: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airline</a:t>
            </a:r>
            <a:r>
              <a: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choose</a:t>
            </a:r>
            <a:r>
              <a: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based</a:t>
            </a:r>
            <a:r>
              <a: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people’s</a:t>
            </a:r>
            <a:r>
              <a: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preference.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33450" y="1995488"/>
            <a:ext cx="3744913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4613"/>
            <a:ext cx="914558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74613"/>
            <a:ext cx="914558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14988" y="2305761"/>
            <a:ext cx="26084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b="1" dirty="0" smtClean="0">
                <a:solidFill>
                  <a:srgbClr val="0070C0"/>
                </a:solidFill>
                <a:latin typeface="微软雅黑"/>
                <a:ea typeface="微软雅黑"/>
                <a:cs typeface="微软雅黑"/>
              </a:rPr>
              <a:t>Thanks!</a:t>
            </a:r>
            <a:endParaRPr lang="zh-CN" altLang="en-US" sz="4800" b="1" dirty="0">
              <a:solidFill>
                <a:srgbClr val="0070C0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9800" y="74613"/>
            <a:ext cx="5470525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9251305" flipV="1">
            <a:off x="6215063" y="-369888"/>
            <a:ext cx="2330450" cy="261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3131840" y="4876006"/>
            <a:ext cx="2483148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18473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701675" y="1497013"/>
            <a:ext cx="8243888" cy="2871787"/>
          </a:xfrm>
          <a:custGeom>
            <a:avLst/>
            <a:gdLst>
              <a:gd name="connsiteX0" fmla="*/ 0 w 8243888"/>
              <a:gd name="connsiteY0" fmla="*/ 2871788 h 2871788"/>
              <a:gd name="connsiteX1" fmla="*/ 185738 w 8243888"/>
              <a:gd name="connsiteY1" fmla="*/ 1971675 h 2871788"/>
              <a:gd name="connsiteX2" fmla="*/ 971550 w 8243888"/>
              <a:gd name="connsiteY2" fmla="*/ 1285875 h 2871788"/>
              <a:gd name="connsiteX3" fmla="*/ 1885950 w 8243888"/>
              <a:gd name="connsiteY3" fmla="*/ 428625 h 2871788"/>
              <a:gd name="connsiteX4" fmla="*/ 2614613 w 8243888"/>
              <a:gd name="connsiteY4" fmla="*/ 1228725 h 2871788"/>
              <a:gd name="connsiteX5" fmla="*/ 3243263 w 8243888"/>
              <a:gd name="connsiteY5" fmla="*/ 2000250 h 2871788"/>
              <a:gd name="connsiteX6" fmla="*/ 3757613 w 8243888"/>
              <a:gd name="connsiteY6" fmla="*/ 1300163 h 2871788"/>
              <a:gd name="connsiteX7" fmla="*/ 4572000 w 8243888"/>
              <a:gd name="connsiteY7" fmla="*/ 1171575 h 2871788"/>
              <a:gd name="connsiteX8" fmla="*/ 5157788 w 8243888"/>
              <a:gd name="connsiteY8" fmla="*/ 1585913 h 2871788"/>
              <a:gd name="connsiteX9" fmla="*/ 5757863 w 8243888"/>
              <a:gd name="connsiteY9" fmla="*/ 242888 h 2871788"/>
              <a:gd name="connsiteX10" fmla="*/ 6157913 w 8243888"/>
              <a:gd name="connsiteY10" fmla="*/ 0 h 2871788"/>
              <a:gd name="connsiteX11" fmla="*/ 6672263 w 8243888"/>
              <a:gd name="connsiteY11" fmla="*/ 828675 h 2871788"/>
              <a:gd name="connsiteX12" fmla="*/ 8086725 w 8243888"/>
              <a:gd name="connsiteY12" fmla="*/ 1285875 h 2871788"/>
              <a:gd name="connsiteX13" fmla="*/ 8243888 w 8243888"/>
              <a:gd name="connsiteY13" fmla="*/ 1271588 h 287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43888" h="2871788">
                <a:moveTo>
                  <a:pt x="0" y="2871788"/>
                </a:moveTo>
                <a:lnTo>
                  <a:pt x="185738" y="1971675"/>
                </a:lnTo>
                <a:lnTo>
                  <a:pt x="971550" y="1285875"/>
                </a:lnTo>
                <a:lnTo>
                  <a:pt x="1885950" y="428625"/>
                </a:lnTo>
                <a:lnTo>
                  <a:pt x="2614613" y="1228725"/>
                </a:lnTo>
                <a:lnTo>
                  <a:pt x="3243263" y="2000250"/>
                </a:lnTo>
                <a:lnTo>
                  <a:pt x="3757613" y="1300163"/>
                </a:lnTo>
                <a:lnTo>
                  <a:pt x="4572000" y="1171575"/>
                </a:lnTo>
                <a:lnTo>
                  <a:pt x="5157788" y="1585913"/>
                </a:lnTo>
                <a:lnTo>
                  <a:pt x="5757863" y="242888"/>
                </a:lnTo>
                <a:lnTo>
                  <a:pt x="6157913" y="0"/>
                </a:lnTo>
                <a:lnTo>
                  <a:pt x="6672263" y="828675"/>
                </a:lnTo>
                <a:lnTo>
                  <a:pt x="8086725" y="1285875"/>
                </a:lnTo>
                <a:lnTo>
                  <a:pt x="8243888" y="1271588"/>
                </a:lnTo>
              </a:path>
            </a:pathLst>
          </a:custGeom>
          <a:ln w="25400">
            <a:solidFill>
              <a:srgbClr val="0070C0"/>
            </a:solidFill>
          </a:ln>
          <a:effectLst>
            <a:outerShdw blurRad="635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70C0"/>
              </a:solidFill>
            </a:endParaRPr>
          </a:p>
        </p:txBody>
      </p:sp>
      <p:grpSp>
        <p:nvGrpSpPr>
          <p:cNvPr id="18" name="组合 7"/>
          <p:cNvGrpSpPr>
            <a:grpSpLocks/>
          </p:cNvGrpSpPr>
          <p:nvPr/>
        </p:nvGrpSpPr>
        <p:grpSpPr bwMode="auto">
          <a:xfrm>
            <a:off x="2425700" y="1765300"/>
            <a:ext cx="323850" cy="323850"/>
            <a:chOff x="5323470" y="320841"/>
            <a:chExt cx="324000" cy="324000"/>
          </a:xfrm>
          <a:solidFill>
            <a:srgbClr val="F02079"/>
          </a:solidFill>
        </p:grpSpPr>
        <p:sp>
          <p:nvSpPr>
            <p:cNvPr id="19" name="同心圆 18"/>
            <p:cNvSpPr>
              <a:spLocks noChangeAspect="1"/>
            </p:cNvSpPr>
            <p:nvPr/>
          </p:nvSpPr>
          <p:spPr>
            <a:xfrm>
              <a:off x="5323470" y="320841"/>
              <a:ext cx="324000" cy="324000"/>
            </a:xfrm>
            <a:prstGeom prst="donut">
              <a:avLst>
                <a:gd name="adj" fmla="val 92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同心圆 19"/>
            <p:cNvSpPr>
              <a:spLocks noChangeAspect="1"/>
            </p:cNvSpPr>
            <p:nvPr/>
          </p:nvSpPr>
          <p:spPr>
            <a:xfrm>
              <a:off x="5377470" y="374841"/>
              <a:ext cx="216000" cy="216000"/>
            </a:xfrm>
            <a:prstGeom prst="donut">
              <a:avLst>
                <a:gd name="adj" fmla="val 133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5431470" y="428841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8"/>
          <p:cNvGrpSpPr>
            <a:grpSpLocks/>
          </p:cNvGrpSpPr>
          <p:nvPr/>
        </p:nvGrpSpPr>
        <p:grpSpPr bwMode="auto">
          <a:xfrm>
            <a:off x="5105400" y="2513013"/>
            <a:ext cx="323850" cy="323850"/>
            <a:chOff x="5323470" y="320841"/>
            <a:chExt cx="324000" cy="324000"/>
          </a:xfrm>
          <a:solidFill>
            <a:srgbClr val="F02079"/>
          </a:solidFill>
        </p:grpSpPr>
        <p:sp>
          <p:nvSpPr>
            <p:cNvPr id="23" name="同心圆 22"/>
            <p:cNvSpPr>
              <a:spLocks noChangeAspect="1"/>
            </p:cNvSpPr>
            <p:nvPr/>
          </p:nvSpPr>
          <p:spPr>
            <a:xfrm>
              <a:off x="5323470" y="320841"/>
              <a:ext cx="324000" cy="324000"/>
            </a:xfrm>
            <a:prstGeom prst="donut">
              <a:avLst>
                <a:gd name="adj" fmla="val 92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同心圆 23"/>
            <p:cNvSpPr>
              <a:spLocks noChangeAspect="1"/>
            </p:cNvSpPr>
            <p:nvPr/>
          </p:nvSpPr>
          <p:spPr>
            <a:xfrm>
              <a:off x="5377470" y="374841"/>
              <a:ext cx="216000" cy="216000"/>
            </a:xfrm>
            <a:prstGeom prst="donut">
              <a:avLst>
                <a:gd name="adj" fmla="val 133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椭圆 24"/>
            <p:cNvSpPr>
              <a:spLocks noChangeAspect="1"/>
            </p:cNvSpPr>
            <p:nvPr/>
          </p:nvSpPr>
          <p:spPr>
            <a:xfrm>
              <a:off x="5431470" y="428841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椭圆 25"/>
          <p:cNvSpPr>
            <a:spLocks noChangeAspect="1"/>
          </p:cNvSpPr>
          <p:nvPr/>
        </p:nvSpPr>
        <p:spPr>
          <a:xfrm>
            <a:off x="655638" y="4279900"/>
            <a:ext cx="107950" cy="107950"/>
          </a:xfrm>
          <a:prstGeom prst="ellipse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846138" y="3416300"/>
            <a:ext cx="107950" cy="107950"/>
          </a:xfrm>
          <a:prstGeom prst="ellipse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890963" y="3422650"/>
            <a:ext cx="107950" cy="107950"/>
          </a:xfrm>
          <a:prstGeom prst="ellipse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4403725" y="2751138"/>
            <a:ext cx="107950" cy="107950"/>
          </a:xfrm>
          <a:prstGeom prst="ellipse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5794375" y="3008313"/>
            <a:ext cx="107950" cy="107950"/>
          </a:xfrm>
          <a:prstGeom prst="ellipse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405563" y="1693863"/>
            <a:ext cx="107950" cy="107950"/>
          </a:xfrm>
          <a:prstGeom prst="ellipse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799263" y="1452563"/>
            <a:ext cx="107950" cy="107950"/>
          </a:xfrm>
          <a:prstGeom prst="ellipse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7321550" y="2252663"/>
            <a:ext cx="107950" cy="107950"/>
          </a:xfrm>
          <a:prstGeom prst="ellipse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>
            <a:spLocks noChangeAspect="1"/>
          </p:cNvSpPr>
          <p:nvPr/>
        </p:nvSpPr>
        <p:spPr>
          <a:xfrm>
            <a:off x="8716963" y="2716213"/>
            <a:ext cx="107950" cy="107950"/>
          </a:xfrm>
          <a:prstGeom prst="ellipse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-187944" y="2894840"/>
            <a:ext cx="1807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63500" algn="ctr" rotWithShape="0">
                    <a:schemeClr val="bg1">
                      <a:alpha val="7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Overview</a:t>
            </a:r>
            <a:endParaRPr lang="zh-CN" altLang="en-US" sz="2400" b="1" dirty="0">
              <a:solidFill>
                <a:srgbClr val="0070C0"/>
              </a:solidFill>
              <a:effectLst>
                <a:outerShdw blurRad="63500" algn="ctr" rotWithShape="0">
                  <a:schemeClr val="bg1">
                    <a:alpha val="7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1275" y="1297770"/>
            <a:ext cx="2982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0070C0"/>
                </a:solidFill>
                <a:effectLst>
                  <a:outerShdw blurRad="63500" algn="ctr" rotWithShape="0">
                    <a:schemeClr val="bg1">
                      <a:alpha val="7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Background</a:t>
            </a:r>
            <a:r>
              <a:rPr lang="zh-CN" altLang="en-US" sz="1600" b="1" dirty="0" smtClean="0">
                <a:solidFill>
                  <a:srgbClr val="0070C0"/>
                </a:solidFill>
                <a:effectLst>
                  <a:outerShdw blurRad="63500" algn="ctr" rotWithShape="0">
                    <a:schemeClr val="bg1">
                      <a:alpha val="7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  <a:effectLst>
                  <a:outerShdw blurRad="63500" algn="ctr" rotWithShape="0">
                    <a:schemeClr val="bg1">
                      <a:alpha val="7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Information</a:t>
            </a:r>
            <a:r>
              <a:rPr lang="zh-CN" altLang="en-US" sz="1600" b="1" dirty="0" smtClean="0">
                <a:solidFill>
                  <a:srgbClr val="0070C0"/>
                </a:solidFill>
                <a:effectLst>
                  <a:outerShdw blurRad="63500" algn="ctr" rotWithShape="0">
                    <a:schemeClr val="bg1">
                      <a:alpha val="7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  <a:effectLst>
                  <a:outerShdw blurRad="63500" algn="ctr" rotWithShape="0">
                    <a:schemeClr val="bg1">
                      <a:alpha val="7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b="1" dirty="0" smtClean="0">
                <a:solidFill>
                  <a:srgbClr val="0070C0"/>
                </a:solidFill>
                <a:effectLst>
                  <a:outerShdw blurRad="63500" algn="ctr" rotWithShape="0">
                    <a:schemeClr val="bg1">
                      <a:alpha val="7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  <a:effectLst>
                  <a:outerShdw blurRad="63500" algn="ctr" rotWithShape="0">
                    <a:schemeClr val="bg1">
                      <a:alpha val="7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Technology</a:t>
            </a:r>
            <a:endParaRPr lang="zh-CN" altLang="en-US" sz="1600" b="1" dirty="0">
              <a:solidFill>
                <a:srgbClr val="0070C0"/>
              </a:solidFill>
              <a:effectLst>
                <a:outerShdw blurRad="63500" algn="ctr" rotWithShape="0">
                  <a:schemeClr val="bg1">
                    <a:alpha val="7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35675" y="987574"/>
            <a:ext cx="166528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63500" algn="ctr" rotWithShape="0">
                    <a:schemeClr val="bg1">
                      <a:alpha val="7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Summary</a:t>
            </a:r>
            <a:endParaRPr lang="zh-CN" altLang="en-US" sz="2400" b="1" dirty="0">
              <a:solidFill>
                <a:srgbClr val="0070C0"/>
              </a:solidFill>
              <a:effectLst>
                <a:outerShdw blurRad="63500" algn="ctr" rotWithShape="0">
                  <a:schemeClr val="bg1">
                    <a:alpha val="7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75138" y="1973263"/>
            <a:ext cx="1985962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63500" algn="ctr" rotWithShape="0">
                    <a:schemeClr val="bg1">
                      <a:alpha val="7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Analyses</a:t>
            </a:r>
            <a:endParaRPr lang="zh-CN" altLang="en-US" sz="2400" b="1" dirty="0">
              <a:solidFill>
                <a:srgbClr val="0070C0"/>
              </a:solidFill>
              <a:effectLst>
                <a:outerShdw blurRad="63500" algn="ctr" rotWithShape="0">
                  <a:schemeClr val="bg1">
                    <a:alpha val="7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91890" y="4900695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49958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3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3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14" presetID="0" presetClass="path" presetSubtype="0" repeatCount="2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95062E-6 L 1.38889E-6 -0.01976 L 1.38889E-6 3.95062E-6 Z " pathEditMode="relative" rAng="0" ptsTypes="AAA">
                                      <p:cBhvr>
                                        <p:cTn id="1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8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repeatCount="2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6.17284E-7 L -2.77778E-6 -0.01975 L -2.77778E-6 -6.17284E-7 Z " pathEditMode="relative" rAng="0" ptsTypes="AAA">
                                      <p:cBhvr>
                                        <p:cTn id="117" dur="2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8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2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93827E-6 L -1.66667E-6 -0.01976 L -1.66667E-6 4.93827E-6 Z " pathEditMode="relative" rAng="0" ptsTypes="AAA">
                                      <p:cBhvr>
                                        <p:cTn id="119" dur="19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8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repeatCount="2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60494E-6 L -1.66667E-6 -0.01975 L -1.66667E-6 1.60494E-6 Z " pathEditMode="relative" rAng="0" ptsTypes="AAA">
                                      <p:cBhvr>
                                        <p:cTn id="121" dur="2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+mj-lt"/>
                <a:ea typeface="+mn-ea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91890" y="4900695"/>
            <a:ext cx="2304256" cy="267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49958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6876082" y="42759"/>
            <a:ext cx="33845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Overview</a:t>
            </a:r>
            <a:endParaRPr lang="zh-CN" altLang="en-US" sz="32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156" y="811158"/>
            <a:ext cx="2752024" cy="921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" y="3358063"/>
            <a:ext cx="4528006" cy="14362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88" y="4164283"/>
            <a:ext cx="3465470" cy="7364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43" y="2528516"/>
            <a:ext cx="3879776" cy="14806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39" y="1604472"/>
            <a:ext cx="3810545" cy="254036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" y="91793"/>
            <a:ext cx="3902759" cy="259923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18" y="1888178"/>
            <a:ext cx="3717032" cy="631164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614138" y="2299089"/>
            <a:ext cx="6549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solidFill>
                  <a:srgbClr val="FF0000"/>
                </a:solidFill>
                <a:latin typeface="+mj-lt"/>
              </a:rPr>
              <a:t>Choose</a:t>
            </a:r>
            <a:r>
              <a:rPr kumimoji="1" lang="zh-CN" altLang="en-US" sz="5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kumimoji="1" lang="en-US" altLang="zh-CN" sz="5400" b="1" dirty="0" smtClean="0">
                <a:solidFill>
                  <a:srgbClr val="FF0000"/>
                </a:solidFill>
                <a:latin typeface="+mj-lt"/>
              </a:rPr>
              <a:t>Which</a:t>
            </a:r>
            <a:r>
              <a:rPr kumimoji="1" lang="zh-CN" altLang="en-US" sz="5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kumimoji="1" lang="en-US" altLang="zh-CN" sz="5400" b="1" dirty="0" smtClean="0">
                <a:solidFill>
                  <a:srgbClr val="FF0000"/>
                </a:solidFill>
                <a:latin typeface="+mj-lt"/>
              </a:rPr>
              <a:t>One???</a:t>
            </a:r>
            <a:endParaRPr kumimoji="1" lang="zh-CN" altLang="en-US" sz="5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639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9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4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4556125" y="77484"/>
            <a:ext cx="4660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Background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Information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03998"/>
            <a:ext cx="2304256" cy="265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97060"/>
              </p:ext>
            </p:extLst>
          </p:nvPr>
        </p:nvGraphicFramePr>
        <p:xfrm>
          <a:off x="772088" y="928299"/>
          <a:ext cx="7760352" cy="3661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086"/>
                <a:gridCol w="1922086"/>
                <a:gridCol w="1922086"/>
                <a:gridCol w="1994094"/>
              </a:tblGrid>
              <a:tr h="425485">
                <a:tc>
                  <a:txBody>
                    <a:bodyPr/>
                    <a:lstStyle/>
                    <a:p>
                      <a:r>
                        <a:rPr lang="en-US" altLang="zh-C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IATA Airline code</a:t>
                      </a:r>
                      <a:endParaRPr lang="zh-CN" altLang="en-US" sz="1600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Airline</a:t>
                      </a:r>
                      <a:r>
                        <a:rPr lang="zh-CN" altLang="en-US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zh-CN" altLang="en-US" sz="16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7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IATA Airline code</a:t>
                      </a:r>
                      <a:endParaRPr lang="zh-CN" altLang="en-US" sz="2000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7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Airline</a:t>
                      </a:r>
                      <a:r>
                        <a:rPr lang="zh-CN" altLang="en-US" sz="17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7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zh-CN" altLang="en-US" sz="2000" dirty="0"/>
                    </a:p>
                  </a:txBody>
                  <a:tcPr marL="104914" marR="104914" marT="52457" marB="52457"/>
                </a:tc>
              </a:tr>
              <a:tr h="425485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MQ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Envoy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</a:t>
                      </a:r>
                      <a:endParaRPr lang="zh-CN" alt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HA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Hawaiian</a:t>
                      </a:r>
                      <a:r>
                        <a:rPr lang="zh-CN" altLang="en-US" sz="1700" dirty="0" smtClean="0"/>
                        <a:t> </a:t>
                      </a:r>
                      <a:r>
                        <a:rPr lang="en-US" altLang="zh-CN" sz="1700" dirty="0" smtClean="0"/>
                        <a:t>Airline</a:t>
                      </a:r>
                      <a:endParaRPr lang="zh-CN" altLang="en-US" sz="1700" dirty="0"/>
                    </a:p>
                  </a:txBody>
                  <a:tcPr marL="104914" marR="104914" marT="52457" marB="52457"/>
                </a:tc>
              </a:tr>
              <a:tr h="604743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OO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SkyWest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Airline</a:t>
                      </a:r>
                      <a:endParaRPr lang="zh-CN" alt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EV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Atlantic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Southeast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Airline</a:t>
                      </a:r>
                      <a:endParaRPr lang="zh-CN" alt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</a:tr>
              <a:tr h="485725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UA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Airline</a:t>
                      </a:r>
                      <a:endParaRPr lang="zh-CN" alt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US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Airways</a:t>
                      </a:r>
                      <a:endParaRPr lang="zh-CN" alt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</a:tr>
              <a:tr h="425485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VX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Virgin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America</a:t>
                      </a:r>
                      <a:endParaRPr lang="zh-CN" alt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WN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Southwest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Airline</a:t>
                      </a:r>
                      <a:endParaRPr lang="zh-CN" alt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</a:tr>
              <a:tr h="425485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F9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Frontier</a:t>
                      </a:r>
                      <a:endParaRPr lang="zh-CN" alt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FL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AirTran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Airways</a:t>
                      </a:r>
                      <a:endParaRPr lang="zh-CN" alt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</a:tr>
              <a:tr h="425485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AA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American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Airline</a:t>
                      </a:r>
                      <a:endParaRPr lang="zh-CN" alt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Bb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JetBlue</a:t>
                      </a:r>
                      <a:endParaRPr lang="zh-CN" alt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</a:tr>
              <a:tr h="425485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AS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Alaska</a:t>
                      </a:r>
                      <a:r>
                        <a:rPr lang="zh-CN" altLang="en-US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Airlines</a:t>
                      </a:r>
                      <a:endParaRPr lang="zh-CN" alt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DL</a:t>
                      </a:r>
                      <a:endParaRPr lang="zh-CN" altLang="en-US" sz="2000" b="1" dirty="0"/>
                    </a:p>
                  </a:txBody>
                  <a:tcPr marL="104914" marR="104914" marT="52457" marB="52457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Delta</a:t>
                      </a:r>
                      <a:endParaRPr lang="zh-CN" altLang="en-US" sz="1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4914" marR="104914" marT="52457" marB="52457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0" y="-380578"/>
            <a:ext cx="2374275" cy="21602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4373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4556125" y="77484"/>
            <a:ext cx="4660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Background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Information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03998"/>
            <a:ext cx="2304256" cy="265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36513" y="866550"/>
            <a:ext cx="91678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The basic format of data is:</a:t>
            </a:r>
          </a:p>
          <a:p>
            <a:r>
              <a:rPr lang="en-US" altLang="zh-CN" b="1" dirty="0" smtClean="0"/>
              <a:t>"</a:t>
            </a:r>
            <a:r>
              <a:rPr lang="en-US" altLang="zh-CN" b="1" dirty="0"/>
              <a:t>FL_DATE","CARRIER","FL_NUM","ORIGIN_CITY_NAME","ORIGIN_STATE_ABR","DEST_CITY_NAME","DEST_STATE_ABR","CRS_DEP_TIME","DEP_TIME","CRS_ARR_TIME","ARR_TIME","CANCELLED","AIR_TIME","</a:t>
            </a:r>
            <a:r>
              <a:rPr lang="en-US" altLang="zh-CN" b="1" dirty="0" smtClean="0"/>
              <a:t>DISTANCE”</a:t>
            </a:r>
          </a:p>
          <a:p>
            <a:endParaRPr kumimoji="1" lang="en-US" altLang="zh-CN" b="1" dirty="0"/>
          </a:p>
          <a:p>
            <a:r>
              <a:rPr kumimoji="1" lang="en-US" altLang="zh-CN" b="1" dirty="0" smtClean="0">
                <a:hlinkClick r:id="rId2" action="ppaction://hlinkfile"/>
              </a:rPr>
              <a:t>E.g.: </a:t>
            </a:r>
            <a:r>
              <a:rPr kumimoji="1" lang="es-ES_tradnl" altLang="zh-CN" b="1" dirty="0"/>
              <a:t>2014-01-01,"AA","1","New York, </a:t>
            </a:r>
            <a:r>
              <a:rPr kumimoji="1" lang="es-ES_tradnl" altLang="zh-CN" b="1" dirty="0" err="1"/>
              <a:t>NY","NY","Los</a:t>
            </a:r>
            <a:r>
              <a:rPr kumimoji="1" lang="es-ES_tradnl" altLang="zh-CN" b="1" dirty="0"/>
              <a:t> </a:t>
            </a:r>
            <a:r>
              <a:rPr kumimoji="1" lang="es-ES_tradnl" altLang="zh-CN" b="1" dirty="0" err="1" smtClean="0"/>
              <a:t>Angeles</a:t>
            </a:r>
            <a:r>
              <a:rPr kumimoji="1" lang="es-ES_tradnl" altLang="zh-CN" b="1" dirty="0" smtClean="0"/>
              <a:t>,  CA</a:t>
            </a:r>
            <a:r>
              <a:rPr kumimoji="1" lang="es-ES_tradnl" altLang="zh-CN" b="1" dirty="0"/>
              <a:t>","CA","0900","0914","1225","1238",0.00,359.00,2475.00,</a:t>
            </a:r>
            <a:endParaRPr kumimoji="1"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0" y="-441322"/>
            <a:ext cx="2376265" cy="276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18" y="3312327"/>
            <a:ext cx="765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There are totally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5819811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 data.</a:t>
            </a:r>
            <a:r>
              <a:rPr kumimoji="1"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876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313" y="71438"/>
            <a:ext cx="8675687" cy="484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71438"/>
            <a:ext cx="377825" cy="48418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4556125" y="77484"/>
            <a:ext cx="46609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Background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Information</a:t>
            </a:r>
            <a:endParaRPr lang="zh-CN" altLang="en-US" sz="28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" name="Arc 3"/>
          <p:cNvSpPr>
            <a:spLocks noChangeAspect="1"/>
          </p:cNvSpPr>
          <p:nvPr/>
        </p:nvSpPr>
        <p:spPr bwMode="auto">
          <a:xfrm>
            <a:off x="-307905" y="-247826"/>
            <a:ext cx="1079993" cy="1080000"/>
          </a:xfrm>
          <a:prstGeom prst="donut">
            <a:avLst>
              <a:gd name="adj" fmla="val 8456"/>
            </a:avLst>
          </a:prstGeom>
          <a:solidFill>
            <a:schemeClr val="bg1">
              <a:lumMod val="65000"/>
              <a:alpha val="1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rc 3"/>
          <p:cNvSpPr>
            <a:spLocks noChangeAspect="1"/>
          </p:cNvSpPr>
          <p:nvPr/>
        </p:nvSpPr>
        <p:spPr bwMode="auto">
          <a:xfrm>
            <a:off x="-113507" y="-53426"/>
            <a:ext cx="691196" cy="691200"/>
          </a:xfrm>
          <a:prstGeom prst="donut">
            <a:avLst>
              <a:gd name="adj" fmla="val 13266"/>
            </a:avLst>
          </a:prstGeom>
          <a:solidFill>
            <a:schemeClr val="bg1">
              <a:lumMod val="65000"/>
              <a:alpha val="3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Arc 3"/>
          <p:cNvSpPr>
            <a:spLocks noChangeAspect="1"/>
          </p:cNvSpPr>
          <p:nvPr/>
        </p:nvSpPr>
        <p:spPr bwMode="auto">
          <a:xfrm>
            <a:off x="80892" y="140974"/>
            <a:ext cx="302398" cy="302400"/>
          </a:xfrm>
          <a:prstGeom prst="donut">
            <a:avLst>
              <a:gd name="adj" fmla="val 28397"/>
            </a:avLst>
          </a:prstGeom>
          <a:solidFill>
            <a:schemeClr val="bg1">
              <a:lumMod val="65000"/>
              <a:alpha val="65000"/>
            </a:schemeClr>
          </a:solidFill>
          <a:ln w="19050">
            <a:noFill/>
          </a:ln>
          <a:effectLst/>
          <a:scene3d>
            <a:camera prst="orthographicFront"/>
            <a:lightRig rig="flat" dir="t"/>
          </a:scene3d>
          <a:sp3d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3813" y="-19050"/>
            <a:ext cx="419101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0070C0"/>
                </a:solidFill>
                <a:latin typeface="Cooper Std Black" pitchFamily="18" charset="0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+mn-ea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1840" y="4803998"/>
            <a:ext cx="2304256" cy="265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6513" y="5046663"/>
            <a:ext cx="9180513" cy="46037"/>
          </a:xfrm>
          <a:prstGeom prst="rect">
            <a:avLst/>
          </a:prstGeom>
          <a:solidFill>
            <a:srgbClr val="F020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441322"/>
            <a:ext cx="2376265" cy="276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5288" y="821719"/>
            <a:ext cx="6199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Language: Python</a:t>
            </a:r>
          </a:p>
          <a:p>
            <a:r>
              <a:rPr kumimoji="1" lang="en-US" altLang="zh-CN" sz="2400" b="1" dirty="0" smtClean="0"/>
              <a:t>Tools: Hadoop (</a:t>
            </a:r>
            <a:r>
              <a:rPr kumimoji="1" lang="en-US" altLang="zh-CN" sz="2400" b="1" dirty="0" err="1" smtClean="0"/>
              <a:t>MapReduce</a:t>
            </a:r>
            <a:r>
              <a:rPr kumimoji="1" lang="en-US" altLang="zh-CN" sz="2400" b="1" dirty="0" smtClean="0"/>
              <a:t>)</a:t>
            </a:r>
          </a:p>
          <a:p>
            <a:r>
              <a:rPr kumimoji="1" lang="en-US" altLang="zh-CN" sz="2400" b="1" dirty="0" smtClean="0"/>
              <a:t>Environment: Eclipse</a:t>
            </a:r>
            <a:endParaRPr kumimoji="1" lang="zh-CN" altLang="en-US" sz="2400" b="1" dirty="0"/>
          </a:p>
        </p:txBody>
      </p:sp>
      <p:grpSp>
        <p:nvGrpSpPr>
          <p:cNvPr id="19" name="组 18"/>
          <p:cNvGrpSpPr/>
          <p:nvPr/>
        </p:nvGrpSpPr>
        <p:grpSpPr>
          <a:xfrm>
            <a:off x="204044" y="2549797"/>
            <a:ext cx="9008417" cy="1726451"/>
            <a:chOff x="204044" y="2549797"/>
            <a:chExt cx="9008417" cy="1726451"/>
          </a:xfrm>
        </p:grpSpPr>
        <p:sp>
          <p:nvSpPr>
            <p:cNvPr id="14" name="文本框 13"/>
            <p:cNvSpPr txBox="1"/>
            <p:nvPr/>
          </p:nvSpPr>
          <p:spPr>
            <a:xfrm>
              <a:off x="204044" y="3044561"/>
              <a:ext cx="1584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err="1" smtClean="0"/>
                <a:t>MapReduce</a:t>
              </a:r>
              <a:endParaRPr kumimoji="1" lang="zh-CN" altLang="en-US" b="1" dirty="0"/>
            </a:p>
          </p:txBody>
        </p:sp>
        <p:sp>
          <p:nvSpPr>
            <p:cNvPr id="15" name="右箭头 14"/>
            <p:cNvSpPr/>
            <p:nvPr/>
          </p:nvSpPr>
          <p:spPr>
            <a:xfrm rot="20147261">
              <a:off x="1603619" y="2780819"/>
              <a:ext cx="540569" cy="321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2068142">
              <a:off x="1603619" y="3472978"/>
              <a:ext cx="540569" cy="321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5020" y="2549797"/>
              <a:ext cx="579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/>
                <a:t>Map(): performs </a:t>
              </a:r>
              <a:r>
                <a:rPr kumimoji="1" lang="en-US" altLang="zh-CN" b="1" u="sng" dirty="0" smtClean="0"/>
                <a:t>filtering</a:t>
              </a:r>
              <a:r>
                <a:rPr kumimoji="1" lang="en-US" altLang="zh-CN" b="1" dirty="0" smtClean="0"/>
                <a:t> function</a:t>
              </a:r>
              <a:endParaRPr kumimoji="1" lang="zh-CN" altLang="en-US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5020" y="3629917"/>
              <a:ext cx="7027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smtClean="0"/>
                <a:t>Reduce(): performs the </a:t>
              </a:r>
              <a:r>
                <a:rPr kumimoji="1" lang="en-US" altLang="zh-CN" b="1" u="sng" dirty="0" smtClean="0"/>
                <a:t>summary</a:t>
              </a:r>
              <a:r>
                <a:rPr kumimoji="1" lang="en-US" altLang="zh-CN" b="1" dirty="0" smtClean="0"/>
                <a:t> operation, such as counting the number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616502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xit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840" y="4803998"/>
            <a:ext cx="2304256" cy="265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5536" y="4284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Calculate the total minutes of airtime each  carrier have</a:t>
            </a:r>
            <a:endParaRPr kumimoji="1" lang="zh-CN" altLang="en-US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01"/>
          <a:stretch/>
        </p:blipFill>
        <p:spPr>
          <a:xfrm>
            <a:off x="232091" y="506535"/>
            <a:ext cx="4857750" cy="46575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180528" y="-596602"/>
            <a:ext cx="2592288" cy="504056"/>
          </a:xfrm>
          <a:prstGeom prst="rect">
            <a:avLst/>
          </a:prstGeom>
          <a:solidFill>
            <a:srgbClr val="F0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33" y="699542"/>
            <a:ext cx="2088232" cy="39012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75855" y="699542"/>
            <a:ext cx="181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Map()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function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5957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840" y="4803998"/>
            <a:ext cx="2304256" cy="265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80528" y="-596602"/>
            <a:ext cx="2592288" cy="504056"/>
          </a:xfrm>
          <a:prstGeom prst="rect">
            <a:avLst/>
          </a:prstGeom>
          <a:solidFill>
            <a:srgbClr val="F0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2"/>
          <a:stretch/>
        </p:blipFill>
        <p:spPr>
          <a:xfrm>
            <a:off x="166390" y="106188"/>
            <a:ext cx="5557738" cy="5003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09267" y="57814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0000"/>
                </a:solidFill>
              </a:rPr>
              <a:t>Reduce()</a:t>
            </a:r>
            <a:r>
              <a:rPr kumimoji="1"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b="1" dirty="0" smtClean="0">
                <a:solidFill>
                  <a:srgbClr val="FF0000"/>
                </a:solidFill>
              </a:rPr>
              <a:t>function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802188"/>
            <a:ext cx="3059832" cy="364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2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417</Words>
  <Application>Microsoft Macintosh PowerPoint</Application>
  <PresentationFormat>全屏显示(16:9)</PresentationFormat>
  <Paragraphs>115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Calibri</vt:lpstr>
      <vt:lpstr>Times New Roman</vt:lpstr>
      <vt:lpstr>Wingdings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chenshuping;雾一二</dc:creator>
  <cp:lastModifiedBy>聂卓艺</cp:lastModifiedBy>
  <cp:revision>107</cp:revision>
  <dcterms:created xsi:type="dcterms:W3CDTF">2011-06-25T13:37:39Z</dcterms:created>
  <dcterms:modified xsi:type="dcterms:W3CDTF">2015-12-04T01:23:37Z</dcterms:modified>
</cp:coreProperties>
</file>