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1" r:id="rId7"/>
    <p:sldId id="266" r:id="rId8"/>
    <p:sldId id="267" r:id="rId9"/>
    <p:sldId id="268" r:id="rId10"/>
    <p:sldId id="269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89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156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49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217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25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10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25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8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79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31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96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1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02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5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9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307E2F-69E4-40F9-8BDE-198F8B24923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D854B8-D348-44E9-BE75-8C0728752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63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970A4-81DD-4334-8E08-CB4750E4C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методов ценообразования на программные продукты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E19183-C4B6-483D-8F36-DD5B0F2D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Ковалёв Илья</a:t>
            </a:r>
          </a:p>
          <a:p>
            <a:r>
              <a:rPr lang="ru-RU" dirty="0"/>
              <a:t>ВТ-41</a:t>
            </a:r>
          </a:p>
        </p:txBody>
      </p:sp>
    </p:spTree>
    <p:extLst>
      <p:ext uri="{BB962C8B-B14F-4D97-AF65-F5344CB8AC3E}">
        <p14:creationId xmlns:p14="http://schemas.microsoft.com/office/powerpoint/2010/main" val="229398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8C75A-0038-4F8F-AE26-B5F766D1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172"/>
            <a:ext cx="8534400" cy="1507067"/>
          </a:xfrm>
        </p:spPr>
        <p:txBody>
          <a:bodyPr/>
          <a:lstStyle/>
          <a:p>
            <a:r>
              <a:rPr lang="ru-RU" dirty="0"/>
              <a:t>Пределы установления цены на программный продукт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FF2B6-4012-4231-A888-A3523E99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0123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Нижний предел цены ПО, как правило, формируется так, чтобы покрыть издержки, возникшие при производстве программного продукта.</a:t>
            </a:r>
          </a:p>
          <a:p>
            <a:pPr marL="0" indent="0">
              <a:buNone/>
            </a:pPr>
            <a:r>
              <a:rPr lang="ru-RU" dirty="0"/>
              <a:t>Верхний предел же формируется с оглядкой на цены конкурентов (если такие есть), издержки самостоятельной разработки для покупателя, а также прирост прибыли последнего в результате приобретения разработанного ПО.</a:t>
            </a:r>
          </a:p>
        </p:txBody>
      </p:sp>
    </p:spTree>
    <p:extLst>
      <p:ext uri="{BB962C8B-B14F-4D97-AF65-F5344CB8AC3E}">
        <p14:creationId xmlns:p14="http://schemas.microsoft.com/office/powerpoint/2010/main" val="267163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6F79B-E51D-42E2-8A9C-66EF0A32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00" y="401894"/>
            <a:ext cx="8534400" cy="1507067"/>
          </a:xfrm>
        </p:spPr>
        <p:txBody>
          <a:bodyPr/>
          <a:lstStyle/>
          <a:p>
            <a:r>
              <a:rPr lang="ru-RU" dirty="0"/>
              <a:t>Грамотный мониторинг цен конкурентов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C1CDE-D18E-4F63-BAF8-DD7F9EAF9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00" y="2288098"/>
            <a:ext cx="8534400" cy="42301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DataCrops</a:t>
            </a:r>
            <a:r>
              <a:rPr lang="ru-RU" dirty="0"/>
              <a:t> – компания-разработчик ПО для извлечения данных, которая предлагает различные продукты. Одна из программ предназначена для мониторинга цен.</a:t>
            </a:r>
          </a:p>
          <a:p>
            <a:pPr marL="0" indent="0">
              <a:buNone/>
            </a:pPr>
            <a:r>
              <a:rPr lang="ru-RU" dirty="0"/>
              <a:t>Среди особенностей, которые предлагает </a:t>
            </a:r>
            <a:r>
              <a:rPr lang="ru-RU" dirty="0" err="1"/>
              <a:t>DataCrops</a:t>
            </a:r>
            <a:r>
              <a:rPr lang="ru-RU" dirty="0"/>
              <a:t>:</a:t>
            </a:r>
          </a:p>
          <a:p>
            <a:r>
              <a:rPr lang="ru-RU" dirty="0"/>
              <a:t>Возможность получения цен конкурентов</a:t>
            </a:r>
          </a:p>
          <a:p>
            <a:r>
              <a:rPr lang="ru-RU" dirty="0"/>
              <a:t>Мониторинг ценовых акций</a:t>
            </a:r>
          </a:p>
          <a:p>
            <a:r>
              <a:rPr lang="ru-RU" dirty="0"/>
              <a:t>Отслеживание различий между вашим продуктом и конкурентами</a:t>
            </a:r>
          </a:p>
          <a:p>
            <a:r>
              <a:rPr lang="ru-RU" dirty="0"/>
              <a:t>Оптимизация вариантов продуктов</a:t>
            </a:r>
          </a:p>
          <a:p>
            <a:r>
              <a:rPr lang="ru-RU" dirty="0"/>
              <a:t>Автоматическое ценообразование и переоценка</a:t>
            </a:r>
          </a:p>
          <a:p>
            <a:pPr marL="0" indent="0">
              <a:buNone/>
            </a:pPr>
            <a:r>
              <a:rPr lang="ru-RU" dirty="0"/>
              <a:t>https://datacrops.com/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1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DC4263-7C86-4088-BB05-9D674E33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64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/>
              <a:t>Prisync</a:t>
            </a:r>
            <a:r>
              <a:rPr lang="ru-RU" dirty="0"/>
              <a:t> – это программное обеспечение, которое позволяет интернет- магазинам отслеживать конкурентов в единой панели управления. Компании могут реализовать это в три простых шага:</a:t>
            </a:r>
          </a:p>
          <a:p>
            <a:pPr marL="0" indent="0">
              <a:buNone/>
            </a:pPr>
            <a:r>
              <a:rPr lang="ru-RU" dirty="0" err="1"/>
              <a:t>Prisync</a:t>
            </a:r>
            <a:r>
              <a:rPr lang="ru-RU" dirty="0"/>
              <a:t> может похвастаться следующими функциями:</a:t>
            </a:r>
          </a:p>
          <a:p>
            <a:endParaRPr lang="ru-RU" dirty="0"/>
          </a:p>
          <a:p>
            <a:r>
              <a:rPr lang="ru-RU" dirty="0"/>
              <a:t>Простая настройка, которая не требует каких-либо технических знаний</a:t>
            </a:r>
          </a:p>
          <a:p>
            <a:r>
              <a:rPr lang="ru-RU" dirty="0" err="1"/>
              <a:t>SmartPrice</a:t>
            </a:r>
            <a:r>
              <a:rPr lang="ru-RU" dirty="0"/>
              <a:t> – это механизм установки цен, который позволяет автоматически корректировать цены</a:t>
            </a:r>
          </a:p>
          <a:p>
            <a:r>
              <a:rPr lang="ru-RU" dirty="0"/>
              <a:t>Обновление данных о ценах четыре раза в день, чтобы обеспечить актуальность данных</a:t>
            </a:r>
          </a:p>
          <a:p>
            <a:r>
              <a:rPr lang="ru-RU" dirty="0"/>
              <a:t>Возможность мониторинга неограниченного количества конкурентов</a:t>
            </a:r>
          </a:p>
          <a:p>
            <a:r>
              <a:rPr lang="ru-RU" dirty="0"/>
              <a:t>Инструменты и отчеты, позволяющие получить представление о различных данных</a:t>
            </a:r>
          </a:p>
          <a:p>
            <a:pPr marL="0" indent="0">
              <a:buNone/>
            </a:pPr>
            <a:r>
              <a:rPr lang="en-US" dirty="0"/>
              <a:t>https://prisync.com/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6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BBEAB9-61EB-4244-9FE9-A12DA24A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756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Price2Spy – облачная платформа мониторинга цен, поэтому нет необходимости устанавливать какое-либо программное обеспечение или запускать свой сервер. Среди особенностей Price2Spy:</a:t>
            </a:r>
          </a:p>
          <a:p>
            <a:r>
              <a:rPr lang="ru-RU" dirty="0"/>
              <a:t>Мониторинг цен конкурентов</a:t>
            </a:r>
          </a:p>
          <a:p>
            <a:r>
              <a:rPr lang="ru-RU" dirty="0"/>
              <a:t>Защита ценности бренда</a:t>
            </a:r>
          </a:p>
          <a:p>
            <a:r>
              <a:rPr lang="ru-RU" dirty="0"/>
              <a:t>Лучшие решения о назначении цен</a:t>
            </a:r>
          </a:p>
          <a:p>
            <a:r>
              <a:rPr lang="ru-RU" dirty="0"/>
              <a:t>Сравнение цен</a:t>
            </a:r>
          </a:p>
          <a:p>
            <a:r>
              <a:rPr lang="ru-RU" dirty="0"/>
              <a:t>Уведомления об изменении цен</a:t>
            </a:r>
          </a:p>
          <a:p>
            <a:r>
              <a:rPr lang="ru-RU" dirty="0"/>
              <a:t>Составление отчетов</a:t>
            </a:r>
          </a:p>
          <a:p>
            <a:r>
              <a:rPr lang="ru-RU" dirty="0"/>
              <a:t>Ценовая аналитика</a:t>
            </a:r>
          </a:p>
          <a:p>
            <a:r>
              <a:rPr lang="ru-RU" dirty="0"/>
              <a:t>Умный сбор цен</a:t>
            </a:r>
          </a:p>
          <a:p>
            <a:pPr marL="0" indent="0">
              <a:buNone/>
            </a:pPr>
            <a:r>
              <a:rPr lang="en-US" dirty="0"/>
              <a:t>https://www.price2spy.com/en/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1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5DBC25-B1FC-4ECA-B46F-DB0DF398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08599"/>
          </a:xfrm>
        </p:spPr>
        <p:txBody>
          <a:bodyPr/>
          <a:lstStyle/>
          <a:p>
            <a:pPr algn="just"/>
            <a:r>
              <a:rPr lang="ru-RU" dirty="0"/>
              <a:t>Ценообразование — установление цены на товар или услугу. Различают две основные системы ценообразования: рыночное ценообразование на основе взаимодействия спроса и предложения и централизованное государственное ценообразование на основе назначения цен государственными органами. В рыночной экономике процесс выбора окончательной цены производится в зависимости от себестоимости продукции, цен конкурентов, соотношения спроса и предложения и других факторов.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73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D19BD-C797-4828-A673-A3B3A1AC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106" y="603229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Факторы, влияющие на ценообразование на программные продукты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5DBC25-B1FC-4ECA-B46F-DB0DF398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106" y="2639504"/>
            <a:ext cx="8534400" cy="361526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 ПП не отчуж­дается от производителя.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Продавец не лишается товара, а распространяет его среди пользователей, которые получают к нему доступ после покупки.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Трудность производства и относительная простота тиражирования.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Производство информации, в отличие от производства материальных товаров, требует значительных затрат по сравнению с затратами на тиражирование. Копирование программного продукта обходится намного дешевле его производства. Это свойство ПП создает немало проблем в связи с определением прав собственности в рамках сферы информационной деятельности.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8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5DBC25-B1FC-4ECA-B46F-DB0DF398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14332"/>
          </a:xfrm>
        </p:spPr>
        <p:txBody>
          <a:bodyPr>
            <a:norm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 Отсутствует свойство «расхо­дования», присущее материальным продуктам.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Информация не исчезает при потреблении, а может быть использована многократно. Программный про­дукт сохраняет содержащуюся в нем информацию, независимо от того, сколько раз она была использована.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 Возможно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мнoгoкpaтнoе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пpимeнeние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paзличными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пoльзoвaтeлями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Цeнa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ПП будет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cнижaтьcя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мepe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pacшиpeния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кpyгa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пoльзoвaтeлeй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Пpoизвoдитeль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cтapaeтcя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oгpaдить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cвoи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пpoдyкты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oт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yгpoзы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нecaнкциoниpoвaннoгo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кoпиpoвaния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pacпpocтpaнeния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пocкoлькy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влaдeлeц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peзyльтaтe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лишaeтcя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пpибыли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пoтeнциaльныx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выгoд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 Моральный «износ». 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Информация со временем может терять свою актуальность. </a:t>
            </a:r>
          </a:p>
        </p:txBody>
      </p:sp>
    </p:spTree>
    <p:extLst>
      <p:ext uri="{BB962C8B-B14F-4D97-AF65-F5344CB8AC3E}">
        <p14:creationId xmlns:p14="http://schemas.microsoft.com/office/powerpoint/2010/main" val="38754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5DBC25-B1FC-4ECA-B46F-DB0DF398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723389"/>
          </a:xfrm>
        </p:spPr>
        <p:txBody>
          <a:bodyPr>
            <a:norm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им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ть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инф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ции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з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ключ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нны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й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ний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изм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ep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ить к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лич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тв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o.</a:t>
            </a:r>
          </a:p>
          <a:p>
            <a:pPr marL="0" indent="0" algn="just">
              <a:buNone/>
            </a:pP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ПП з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ит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 п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вл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ний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льз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ля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его ц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нн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эти представления ч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выв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ют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я 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лны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x, cy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бъ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ктивны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 c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ния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Бит, количество сообщений, запись и т.п., пригодны только для материального отражения информации и не зависят от ее ценности.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7.  Т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дн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ть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pac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изд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ep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ж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зд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ммны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вяз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 являют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я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тв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ющим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 и п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дл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ют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я п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льз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лям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мк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ax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нк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й т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гии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pea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лиз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ции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вв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ний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цене на ПП главную роль играет не сам затраченный на создание труд, а ожидаемая экономия труда в результате применения программного продукта как более эффективного средства создания продукции и услуг с новым качеством.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16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D19BD-C797-4828-A673-A3B3A1AC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03" y="499533"/>
            <a:ext cx="8534400" cy="1507067"/>
          </a:xfrm>
        </p:spPr>
        <p:txBody>
          <a:bodyPr/>
          <a:lstStyle/>
          <a:p>
            <a:r>
              <a:rPr lang="ru-RU" dirty="0"/>
              <a:t>Подходы к ценообразованию на ПРОГРАММНЫЕ ПРОДУКТЫ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5DBC25-B1FC-4ECA-B46F-DB0DF398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03" y="2732714"/>
            <a:ext cx="8534400" cy="3615267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Наиболее широко используются два подхода, открывающие возможность ориентировочного определения цен на ПП аналогичного профиля:</a:t>
            </a:r>
          </a:p>
          <a:p>
            <a:pPr marL="0" indent="0">
              <a:buNone/>
            </a:pPr>
            <a:r>
              <a:rPr lang="ru-RU" dirty="0"/>
              <a:t>1.  Ценообразование на базе эталонов. Основывается на идее о ценовой однородности программных продуктов в рамках одного класса, т.е. продуктов, обладающих примерно одинаковыми характеристиками по их мощности, скорости вычислений и т.д.</a:t>
            </a:r>
          </a:p>
          <a:p>
            <a:r>
              <a:rPr lang="ru-RU" dirty="0"/>
              <a:t>2.  Ценообразование на основе общей оценки качества ПП. Отражает закономерный процесс роста цены ПП с улучшением его качества.</a:t>
            </a:r>
          </a:p>
          <a:p>
            <a:pPr marL="0" indent="0">
              <a:buNone/>
            </a:pPr>
            <a:r>
              <a:rPr lang="ru-RU" dirty="0"/>
              <a:t>Программные продукты высокого качества требуют существенно больших интеллектуальных затрат, что должно найти отражение в более высоких ценах по сравнению с менее качественными программами.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62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CE09E-38B6-4A54-B15C-E653C2C4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0950"/>
            <a:ext cx="8534400" cy="1507067"/>
          </a:xfrm>
        </p:spPr>
        <p:txBody>
          <a:bodyPr/>
          <a:lstStyle/>
          <a:p>
            <a:r>
              <a:rPr lang="ru-RU" dirty="0"/>
              <a:t>Модель расчета цены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5C8F4-8AA3-459C-AE84-A6515A8CD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9" y="2018017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Расчет цены программного обеспечения производится в несколько этапов. </a:t>
            </a:r>
          </a:p>
          <a:p>
            <a:r>
              <a:rPr lang="ru-RU" sz="2800" dirty="0"/>
              <a:t>В первую очередь вычисляются затраты на разработку ПО. Как правило, в их состав входят основные и дополнительные заработные платы разработчиков, накладные расходы и эксплуатационные расходы.</a:t>
            </a:r>
          </a:p>
        </p:txBody>
      </p:sp>
    </p:spTree>
    <p:extLst>
      <p:ext uri="{BB962C8B-B14F-4D97-AF65-F5344CB8AC3E}">
        <p14:creationId xmlns:p14="http://schemas.microsoft.com/office/powerpoint/2010/main" val="45643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CFE403C-DA91-472A-920D-B998BE2C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547220"/>
          </a:xfrm>
        </p:spPr>
        <p:txBody>
          <a:bodyPr>
            <a:normAutofit/>
          </a:bodyPr>
          <a:lstStyle/>
          <a:p>
            <a:r>
              <a:rPr lang="ru-RU" sz="2800" dirty="0"/>
              <a:t>Вторым этапом является установление цены программного продукта. </a:t>
            </a:r>
          </a:p>
          <a:p>
            <a:r>
              <a:rPr lang="ru-RU" sz="2800" dirty="0"/>
              <a:t>Цена вычисляется как произведение затрат на разработку ПО на норматив рентабельности, который отображает прибыль организации-разработчика</a:t>
            </a:r>
          </a:p>
        </p:txBody>
      </p:sp>
    </p:spTree>
    <p:extLst>
      <p:ext uri="{BB962C8B-B14F-4D97-AF65-F5344CB8AC3E}">
        <p14:creationId xmlns:p14="http://schemas.microsoft.com/office/powerpoint/2010/main" val="386870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9CC830-D8A4-4748-8A02-45A270ED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Также, в учет идут и факторы, которые оказывают влияние на формирование цены ПО. Среди них существуют такие:</a:t>
            </a:r>
          </a:p>
          <a:p>
            <a:r>
              <a:rPr lang="ru-RU" dirty="0"/>
              <a:t>Рентабельность разработки</a:t>
            </a:r>
          </a:p>
          <a:p>
            <a:r>
              <a:rPr lang="ru-RU" dirty="0"/>
              <a:t>Упущенная выгода или связанная с этим потеря прибыли</a:t>
            </a:r>
          </a:p>
          <a:p>
            <a:r>
              <a:rPr lang="ru-RU" dirty="0"/>
              <a:t>Расходы на сопровождение</a:t>
            </a:r>
          </a:p>
          <a:p>
            <a:r>
              <a:rPr lang="ru-RU" dirty="0"/>
              <a:t>Наличие или отсутствие конкуренции</a:t>
            </a:r>
          </a:p>
          <a:p>
            <a:r>
              <a:rPr lang="ru-RU" dirty="0"/>
              <a:t>Снижение цены по мере расширения круга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9654937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1042</Words>
  <Application>Microsoft Office PowerPoint</Application>
  <PresentationFormat>Широкоэкранный</PresentationFormat>
  <Paragraphs>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Сектор</vt:lpstr>
      <vt:lpstr>Анализ методов ценообразования на программные продукты</vt:lpstr>
      <vt:lpstr>Презентация PowerPoint</vt:lpstr>
      <vt:lpstr>Факторы, влияющие на ценообразование на программные продукты</vt:lpstr>
      <vt:lpstr>Презентация PowerPoint</vt:lpstr>
      <vt:lpstr>Презентация PowerPoint</vt:lpstr>
      <vt:lpstr>Подходы к ценообразованию на ПРОГРАММНЫЕ ПРОДУКТЫ</vt:lpstr>
      <vt:lpstr>Модель расчета цены программного обеспечения</vt:lpstr>
      <vt:lpstr>Презентация PowerPoint</vt:lpstr>
      <vt:lpstr>Презентация PowerPoint</vt:lpstr>
      <vt:lpstr>Пределы установления цены на программный продукт</vt:lpstr>
      <vt:lpstr>Грамотный мониторинг цен конкурентов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методов ценообразования на программные продукты</dc:title>
  <dc:creator>znifer</dc:creator>
  <cp:lastModifiedBy>znifer</cp:lastModifiedBy>
  <cp:revision>11</cp:revision>
  <dcterms:created xsi:type="dcterms:W3CDTF">2020-11-25T02:57:11Z</dcterms:created>
  <dcterms:modified xsi:type="dcterms:W3CDTF">2020-12-09T05:45:24Z</dcterms:modified>
</cp:coreProperties>
</file>