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6"/>
  </p:notesMasterIdLst>
  <p:handoutMasterIdLst>
    <p:handoutMasterId r:id="rId57"/>
  </p:handoutMasterIdLst>
  <p:sldIdLst>
    <p:sldId id="291" r:id="rId2"/>
    <p:sldId id="747" r:id="rId3"/>
    <p:sldId id="612" r:id="rId4"/>
    <p:sldId id="613" r:id="rId5"/>
    <p:sldId id="711" r:id="rId6"/>
    <p:sldId id="713" r:id="rId7"/>
    <p:sldId id="748" r:id="rId8"/>
    <p:sldId id="749" r:id="rId9"/>
    <p:sldId id="750" r:id="rId10"/>
    <p:sldId id="751" r:id="rId11"/>
    <p:sldId id="617" r:id="rId12"/>
    <p:sldId id="752" r:id="rId13"/>
    <p:sldId id="753" r:id="rId14"/>
    <p:sldId id="754" r:id="rId15"/>
    <p:sldId id="755" r:id="rId16"/>
    <p:sldId id="756" r:id="rId17"/>
    <p:sldId id="757" r:id="rId18"/>
    <p:sldId id="758" r:id="rId19"/>
    <p:sldId id="759" r:id="rId20"/>
    <p:sldId id="760" r:id="rId21"/>
    <p:sldId id="761" r:id="rId22"/>
    <p:sldId id="762" r:id="rId23"/>
    <p:sldId id="642" r:id="rId24"/>
    <p:sldId id="763" r:id="rId25"/>
    <p:sldId id="764" r:id="rId26"/>
    <p:sldId id="765" r:id="rId27"/>
    <p:sldId id="644" r:id="rId28"/>
    <p:sldId id="766" r:id="rId29"/>
    <p:sldId id="767" r:id="rId30"/>
    <p:sldId id="768" r:id="rId31"/>
    <p:sldId id="769" r:id="rId32"/>
    <p:sldId id="770" r:id="rId33"/>
    <p:sldId id="771" r:id="rId34"/>
    <p:sldId id="772" r:id="rId35"/>
    <p:sldId id="773" r:id="rId36"/>
    <p:sldId id="646" r:id="rId37"/>
    <p:sldId id="774" r:id="rId38"/>
    <p:sldId id="649" r:id="rId39"/>
    <p:sldId id="775" r:id="rId40"/>
    <p:sldId id="652" r:id="rId41"/>
    <p:sldId id="776" r:id="rId42"/>
    <p:sldId id="777" r:id="rId43"/>
    <p:sldId id="778" r:id="rId44"/>
    <p:sldId id="779" r:id="rId45"/>
    <p:sldId id="780" r:id="rId46"/>
    <p:sldId id="781" r:id="rId47"/>
    <p:sldId id="782" r:id="rId48"/>
    <p:sldId id="783" r:id="rId49"/>
    <p:sldId id="784" r:id="rId50"/>
    <p:sldId id="785" r:id="rId51"/>
    <p:sldId id="786" r:id="rId52"/>
    <p:sldId id="787" r:id="rId53"/>
    <p:sldId id="788" r:id="rId54"/>
    <p:sldId id="789" r:id="rId55"/>
  </p:sldIdLst>
  <p:sldSz cx="9144000" cy="6858000" type="screen4x3"/>
  <p:notesSz cx="7099300" cy="10234613"/>
  <p:defaultTextStyle>
    <a:defPPr>
      <a:defRPr lang="zh-CN"/>
    </a:defPPr>
    <a:lvl1pPr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CC6600"/>
    <a:srgbClr val="FF6600"/>
    <a:srgbClr val="FF3399"/>
    <a:srgbClr val="CC0066"/>
    <a:srgbClr val="000099"/>
    <a:srgbClr val="005782"/>
    <a:srgbClr val="00679A"/>
    <a:srgbClr val="0078B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41" autoAdjust="0"/>
    <p:restoredTop sz="79853" autoAdjust="0"/>
  </p:normalViewPr>
  <p:slideViewPr>
    <p:cSldViewPr>
      <p:cViewPr>
        <p:scale>
          <a:sx n="75" d="100"/>
          <a:sy n="75" d="100"/>
        </p:scale>
        <p:origin x="-1374" y="-6"/>
      </p:cViewPr>
      <p:guideLst>
        <p:guide orient="horz" pos="3612"/>
        <p:guide orient="horz" pos="119"/>
        <p:guide orient="horz" pos="864"/>
        <p:guide orient="horz" pos="3657"/>
        <p:guide orient="horz" pos="2784"/>
        <p:guide orient="horz" pos="2928"/>
        <p:guide orient="horz" pos="2640"/>
        <p:guide pos="3408"/>
        <p:guide pos="385"/>
        <p:guide pos="5647"/>
        <p:guide pos="5136"/>
        <p:guide pos="3787"/>
        <p:guide pos="20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fld id="{2E8BA0FF-A84D-4EC7-A5E2-FA650CE33327}" type="datetime1">
              <a:rPr lang="en-US" altLang="zh-CN"/>
              <a:pPr/>
              <a:t>6/8/2012</a:t>
            </a:fld>
            <a:endParaRPr lang="en-US" altLang="zh-CN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33DDBB0-FC5E-4502-961F-EE5A775DBD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fld id="{2B9E4078-F322-404D-A988-C1CE6D1E8B19}" type="datetime1">
              <a:rPr lang="en-US" altLang="zh-CN"/>
              <a:pPr/>
              <a:t>6/8/2012</a:t>
            </a:fld>
            <a:endParaRPr lang="en-US" altLang="zh-CN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94C413D-84F5-4504-B153-3A960C7265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12AC3DE-422B-417E-BFBA-5DA226D52653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C++,++</a:t>
            </a:r>
            <a:r>
              <a:rPr lang="zh-CN" altLang="en-US" smtClean="0"/>
              <a:t>的含义</a:t>
            </a:r>
            <a:r>
              <a:rPr lang="en-US" altLang="zh-CN" smtClean="0"/>
              <a:t>…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EB5801C-103F-4FAB-AA7F-D20B0B8BACC0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EB5801C-103F-4FAB-AA7F-D20B0B8BACC0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EB5801C-103F-4FAB-AA7F-D20B0B8BACC0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EB5801C-103F-4FAB-AA7F-D20B0B8BACC0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EB5801C-103F-4FAB-AA7F-D20B0B8BACC0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EB5801C-103F-4FAB-AA7F-D20B0B8BACC0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EB5801C-103F-4FAB-AA7F-D20B0B8BACC0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3419400-A6BA-4B72-BA53-0A871E72C04B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如影随形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主从关系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3419400-A6BA-4B72-BA53-0A871E72C04B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如影随形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主从关系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3419400-A6BA-4B72-BA53-0A871E72C04B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如影随形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主从关系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3419400-A6BA-4B72-BA53-0A871E72C04B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如影随形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主从关系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F8F21226-CB13-46F4-B5D5-871657109BED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300" smtClean="0"/>
              <a:t>(iii)  </a:t>
            </a:r>
            <a:r>
              <a:rPr lang="zh-CN" altLang="en-US" sz="1300" smtClean="0"/>
              <a:t>如何声明一个数组的引用？</a:t>
            </a:r>
          </a:p>
          <a:p>
            <a:r>
              <a:rPr lang="en-US" altLang="zh-CN" sz="1300" smtClean="0"/>
              <a:t>        int a[10]; </a:t>
            </a:r>
            <a:endParaRPr lang="zh-CN" altLang="en-US" sz="1300" smtClean="0"/>
          </a:p>
          <a:p>
            <a:pPr>
              <a:spcBef>
                <a:spcPct val="0"/>
              </a:spcBef>
            </a:pPr>
            <a:endParaRPr lang="zh-CN" altLang="en-US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另外，不可声明引用的引用、指向引用的指针、</a:t>
            </a:r>
            <a:r>
              <a:rPr lang="en-US" altLang="zh-CN" smtClean="0"/>
              <a:t>void</a:t>
            </a:r>
            <a:r>
              <a:rPr lang="zh-CN" altLang="en-US" smtClean="0"/>
              <a:t>类型的引用、或引用的数组       </a:t>
            </a:r>
            <a:r>
              <a:rPr lang="en-US" altLang="zh-CN" smtClean="0"/>
              <a:t>Why?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引用是常属性 </a:t>
            </a:r>
            <a:r>
              <a:rPr lang="en-US" altLang="zh-CN" smtClean="0"/>
              <a:t>&amp;10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int i[10];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int (&amp;ri)[10] = i;</a:t>
            </a:r>
          </a:p>
          <a:p>
            <a:pPr>
              <a:spcBef>
                <a:spcPct val="0"/>
              </a:spcBef>
            </a:pP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F8F21226-CB13-46F4-B5D5-871657109BED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F8F21226-CB13-46F4-B5D5-871657109BED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290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365592-9038-4F9B-A055-99FF4E00C8DC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29AB00D-8DB6-45FB-907F-5410E86F3412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132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zh-CN" altLang="en-US" sz="1000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29AB00D-8DB6-45FB-907F-5410E86F3412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132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zh-CN" altLang="en-US" sz="1000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29AB00D-8DB6-45FB-907F-5410E86F3412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132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zh-CN" altLang="en-US" sz="1000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E40EE-80FD-4F7F-87BC-7B403AF7E7CC}" type="slidenum">
              <a:rPr lang="en-US" altLang="zh-CN" smtClean="0">
                <a:latin typeface="Arial" pitchFamily="34" charset="0"/>
              </a:rPr>
              <a:pPr/>
              <a:t>54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243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8" tIns="49520" rIns="99038" bIns="49520" anchor="b"/>
          <a:lstStyle/>
          <a:p>
            <a:pPr algn="r" defTabSz="990600">
              <a:spcBef>
                <a:spcPct val="0"/>
              </a:spcBef>
              <a:buFontTx/>
              <a:buNone/>
            </a:pPr>
            <a:fld id="{6D61D264-C958-4A4E-A2D9-6D69A58D1354}" type="slidenum">
              <a:rPr lang="zh-CN" altLang="en-US" sz="1300" b="0">
                <a:latin typeface="Arial" pitchFamily="34" charset="0"/>
                <a:ea typeface="宋体" pitchFamily="2" charset="-122"/>
              </a:rPr>
              <a:pPr algn="r" defTabSz="990600"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3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038" tIns="49520" rIns="99038" bIns="49520"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4772BCD-A610-47EE-9086-6D33B48AE8C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F1C1F29-B1F2-4B34-87A2-989986680653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构造函数法</a:t>
            </a:r>
          </a:p>
          <a:p>
            <a:r>
              <a:rPr lang="zh-CN" altLang="en-US" smtClean="0"/>
              <a:t>后面课程你会知道，你的一个简单的“</a:t>
            </a:r>
            <a:r>
              <a:rPr lang="en-US" altLang="zh-CN" smtClean="0"/>
              <a:t>=”</a:t>
            </a:r>
            <a:r>
              <a:rPr lang="zh-CN" altLang="en-US" smtClean="0"/>
              <a:t>不再是内存复制，而将是一次更耗时的函数调用。</a:t>
            </a:r>
          </a:p>
          <a:p>
            <a:r>
              <a:rPr lang="zh-CN" altLang="en-US" smtClean="0"/>
              <a:t>初始化与赋值的区别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EB5801C-103F-4FAB-AA7F-D20B0B8BACC0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zh-CN" altLang="en-US" smtClean="0"/>
              <a:t>看到流，想流动的水，输入输出信息就像流动的东西一样，</a:t>
            </a:r>
            <a:r>
              <a:rPr lang="en-US" altLang="zh-CN" smtClean="0"/>
              <a:t>cin</a:t>
            </a:r>
            <a:r>
              <a:rPr lang="zh-CN" altLang="en-US" smtClean="0"/>
              <a:t>用来接收流入的东西，</a:t>
            </a:r>
            <a:r>
              <a:rPr lang="en-US" altLang="zh-CN" smtClean="0"/>
              <a:t>cout</a:t>
            </a:r>
            <a:r>
              <a:rPr lang="zh-CN" altLang="en-US" smtClean="0"/>
              <a:t>把内容输出到显示屏等输出对象上</a:t>
            </a:r>
          </a:p>
          <a:p>
            <a:pPr lvl="1"/>
            <a:r>
              <a:rPr lang="zh-CN" altLang="en-US" smtClean="0"/>
              <a:t>这个地方讲</a:t>
            </a:r>
            <a:r>
              <a:rPr lang="en-US" altLang="zh-CN" smtClean="0"/>
              <a:t>cin,cout, &lt;&lt; &gt;&gt;</a:t>
            </a:r>
            <a:r>
              <a:rPr lang="zh-CN" altLang="en-US" smtClean="0"/>
              <a:t>运算符的使用就可以了</a:t>
            </a:r>
          </a:p>
          <a:p>
            <a:pPr lvl="1"/>
            <a:r>
              <a:rPr lang="en-US" altLang="zh-CN" smtClean="0"/>
              <a:t>extern _CRTIMP istream cin;</a:t>
            </a:r>
          </a:p>
          <a:p>
            <a:pPr lvl="1"/>
            <a:r>
              <a:rPr lang="en-US" altLang="zh-CN" smtClean="0"/>
              <a:t>extern _CRTIMP ostream cout;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EB5801C-103F-4FAB-AA7F-D20B0B8BACC0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EB5801C-103F-4FAB-AA7F-D20B0B8BACC0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EB5801C-103F-4FAB-AA7F-D20B0B8BACC0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7488" y="274638"/>
            <a:ext cx="2036762" cy="5746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957888" cy="5746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364" name="Picture 22" descr="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236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236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612367" name="Picture 15" descr="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08925" y="0"/>
            <a:ext cx="1235075" cy="1295400"/>
          </a:xfrm>
          <a:prstGeom prst="rect">
            <a:avLst/>
          </a:prstGeom>
          <a:noFill/>
        </p:spPr>
      </p:pic>
      <p:sp>
        <p:nvSpPr>
          <p:cNvPr id="612368" name="Text Box 16"/>
          <p:cNvSpPr txBox="1">
            <a:spLocks noChangeArrowheads="1"/>
          </p:cNvSpPr>
          <p:nvPr userDrawn="1"/>
        </p:nvSpPr>
        <p:spPr bwMode="gray">
          <a:xfrm>
            <a:off x="8567738" y="6254750"/>
            <a:ext cx="5762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buClrTx/>
              <a:buSzTx/>
            </a:pPr>
            <a:fld id="{95A60D5F-900E-496F-8D23-839C99ADC8F6}" type="slidenum">
              <a:rPr lang="zh-CN" altLang="en-US" sz="1400" b="0">
                <a:solidFill>
                  <a:srgbClr val="000000"/>
                </a:solidFill>
              </a:rPr>
              <a:pPr algn="l" eaLnBrk="0" hangingPunct="0">
                <a:lnSpc>
                  <a:spcPct val="100000"/>
                </a:lnSpc>
                <a:buClrTx/>
                <a:buSzTx/>
              </a:pPr>
              <a:t>‹#›</a:t>
            </a:fld>
            <a:endParaRPr lang="en-US" altLang="zh-CN" sz="1400" b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9pPr>
    </p:titleStyle>
    <p:bodyStyle>
      <a:lvl1pPr marL="342900" indent="-3429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474" name="Picture 1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7475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3357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en-US" altLang="zh-CN" sz="3600" dirty="0" smtClean="0">
                <a:solidFill>
                  <a:schemeClr val="tx2"/>
                </a:solidFill>
                <a:ea typeface="黑体" pitchFamily="2" charset="-122"/>
              </a:rPr>
              <a:t>Android</a:t>
            </a:r>
            <a:r>
              <a:rPr lang="zh-CN" altLang="en-US" sz="3600" dirty="0" smtClean="0">
                <a:solidFill>
                  <a:schemeClr val="tx2"/>
                </a:solidFill>
                <a:ea typeface="黑体" pitchFamily="2" charset="-122"/>
              </a:rPr>
              <a:t>移动应用基础</a:t>
            </a:r>
            <a:endParaRPr lang="zh-CN" altLang="en-US" sz="3600" dirty="0">
              <a:solidFill>
                <a:schemeClr val="tx2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zh-CN" altLang="en-US" dirty="0" smtClean="0"/>
              <a:t>框架布局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android:gravity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android:gravity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属性是对该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view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内容的限定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比如一个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button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上面的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text.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你可以设置该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text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的靠左，靠右等位置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button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为例，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android:gravity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="right"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则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button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上面的文字靠右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android:layout_gravity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android:layout_gravity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是用来设置该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相对与起父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view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的位置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比如一个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button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linearlayout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里，你想把该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button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放在靠左、靠右等位置就可以通过该属性设置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button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为例，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android:layout_gravity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="right"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则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button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靠右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android:layout_alignParentRight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使当前控件的右端和父控件的右端对齐。这里属性值只能为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true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false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，默认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false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3.2.2 </a:t>
            </a:r>
            <a:r>
              <a:rPr lang="zh-CN" altLang="en-US" dirty="0" smtClean="0"/>
              <a:t>框架布局</a:t>
            </a:r>
            <a:r>
              <a:rPr lang="en-US" altLang="zh-CN" dirty="0" smtClean="0"/>
              <a:t>-2/2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相对布局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相对布局（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RelativeLayout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）是一种非常灵活的布局方式，能够通过指定界面元素与其他元素的相对位置关系，确定界面中所有元素的布局位置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特点：能够最大程度保证在各种屏幕类型的手机上正确显示界面布局</a:t>
            </a:r>
          </a:p>
          <a:p>
            <a:pPr lvl="1"/>
            <a:endParaRPr lang="zh-CN" altLang="en-US" dirty="0"/>
          </a:p>
        </p:txBody>
      </p:sp>
      <p:sp>
        <p:nvSpPr>
          <p:cNvPr id="1257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3.2.3 </a:t>
            </a:r>
            <a:r>
              <a:rPr lang="zh-CN" altLang="en-US" dirty="0" smtClean="0"/>
              <a:t>相对布局</a:t>
            </a:r>
            <a:r>
              <a:rPr lang="en-US" altLang="zh-CN" dirty="0" smtClean="0"/>
              <a:t>-1/5</a:t>
            </a:r>
            <a:endParaRPr lang="en-US" altLang="zh-CN" dirty="0"/>
          </a:p>
        </p:txBody>
      </p:sp>
      <p:pic>
        <p:nvPicPr>
          <p:cNvPr id="4" name="Picture 1" descr="未标题-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3352800"/>
            <a:ext cx="3505200" cy="278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en-US" dirty="0"/>
          </a:p>
        </p:txBody>
      </p:sp>
      <p:sp>
        <p:nvSpPr>
          <p:cNvPr id="1257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3.2.3 </a:t>
            </a:r>
            <a:r>
              <a:rPr lang="zh-CN" altLang="en-US" dirty="0" smtClean="0"/>
              <a:t>相对布局</a:t>
            </a:r>
            <a:r>
              <a:rPr lang="en-US" altLang="zh-CN" dirty="0" smtClean="0"/>
              <a:t>-2/5</a:t>
            </a:r>
            <a:endParaRPr lang="en-US" altLang="zh-CN" dirty="0"/>
          </a:p>
        </p:txBody>
      </p:sp>
      <p:pic>
        <p:nvPicPr>
          <p:cNvPr id="5" name="Picture 4" descr="marg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142984"/>
            <a:ext cx="7772400" cy="4786313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RelativeLayout</a:t>
            </a:r>
            <a:r>
              <a:rPr lang="zh-CN" altLang="en-US" dirty="0" smtClean="0"/>
              <a:t>的重要的属性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属性值为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true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false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android:layout_centerHrizontal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水平居中 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android:layout_centerVertical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 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垂直居中 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android:layout_centerInparent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  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相对于父元素完全居中 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android:layout_alignParentBottom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贴紧父元素的下边缘 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android:layout_alignParentLeft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 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贴紧父元素的左边缘 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android:layout_alignParentRight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贴紧父元素的右边缘 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android:layout_alignParentTop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  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贴紧父元素的上边缘 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android:layout_alignWithParentIfMissing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如果对应的兄弟元素找不到的话就以父元素做参照物</a:t>
            </a:r>
          </a:p>
          <a:p>
            <a:pPr lvl="1"/>
            <a:endParaRPr lang="zh-CN" altLang="en-US" dirty="0"/>
          </a:p>
        </p:txBody>
      </p:sp>
      <p:sp>
        <p:nvSpPr>
          <p:cNvPr id="1257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3.2.3 </a:t>
            </a:r>
            <a:r>
              <a:rPr lang="zh-CN" altLang="en-US" dirty="0" smtClean="0"/>
              <a:t>相对布局</a:t>
            </a:r>
            <a:r>
              <a:rPr lang="en-US" altLang="zh-CN" dirty="0" smtClean="0"/>
              <a:t>-3/5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RelativeLayout</a:t>
            </a:r>
            <a:r>
              <a:rPr lang="zh-CN" altLang="en-US" dirty="0" smtClean="0"/>
              <a:t>的重要的属性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属性值必须为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的引用名“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@id/id-name”</a:t>
            </a:r>
          </a:p>
          <a:p>
            <a:pPr>
              <a:lnSpc>
                <a:spcPct val="90000"/>
              </a:lnSpc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android:layout_below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    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在某元素的下方 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android:layout_above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    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在某元素的的上方 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android:layout_toLeftOf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 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在某元素的左边 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android:layout_toRightOf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在某元素的右边 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android:layout_alignTop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 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本元素的上边缘和某元素的的上边缘对齐 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android:layout_alignLeft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本元素的左边缘和某元素的的左边缘对齐 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android:layout_alignBottom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本元素的下边缘和某元素的的下边缘对齐 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android:layout_alignRight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本元素的右边缘和某元素的的右边缘对齐 </a:t>
            </a:r>
          </a:p>
          <a:p>
            <a:pPr lvl="1"/>
            <a:endParaRPr lang="zh-CN" altLang="en-US" dirty="0"/>
          </a:p>
        </p:txBody>
      </p:sp>
      <p:sp>
        <p:nvSpPr>
          <p:cNvPr id="1257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3.2.3 </a:t>
            </a:r>
            <a:r>
              <a:rPr lang="zh-CN" altLang="en-US" dirty="0" smtClean="0"/>
              <a:t>相对布局</a:t>
            </a:r>
            <a:r>
              <a:rPr lang="en-US" altLang="zh-CN" dirty="0" smtClean="0"/>
              <a:t>-4/5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RelativeLayout</a:t>
            </a:r>
            <a:r>
              <a:rPr lang="zh-CN" altLang="en-US" dirty="0" smtClean="0"/>
              <a:t>的重要的属性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属性值为具体的像素值，如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30dip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40px</a:t>
            </a: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android:layout_marginBottom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离某元素底边缘的距离 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android:layout_marginLeft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离某元素左边缘的距离 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android:layout_marginRight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离某元素右边缘的距离 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android:layout_marginTop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离某元素上边缘的距离</a:t>
            </a:r>
          </a:p>
          <a:p>
            <a:pPr lvl="1"/>
            <a:endParaRPr lang="zh-CN" altLang="en-US" dirty="0"/>
          </a:p>
        </p:txBody>
      </p:sp>
      <p:sp>
        <p:nvSpPr>
          <p:cNvPr id="1257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3.2.3 </a:t>
            </a:r>
            <a:r>
              <a:rPr lang="zh-CN" altLang="en-US" dirty="0" smtClean="0"/>
              <a:t>相对布局</a:t>
            </a:r>
            <a:r>
              <a:rPr lang="en-US" altLang="zh-CN" dirty="0" smtClean="0"/>
              <a:t>-5/5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表格布局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表格布局（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TableLayout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）也是一种常用的界面布局，它将屏幕划分网格，通过指定行和列可以将界面元素添加的网格中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网格的边界对用户是不可见的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表格布局还支持嵌套，可以将另一个表格布局放置在前一个表格布局的网格中，也可以在表格布局中添加其他界面布局，例如线性布局、相对布局等等</a:t>
            </a:r>
          </a:p>
          <a:p>
            <a:pPr lvl="1"/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1257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3.2.4 </a:t>
            </a:r>
            <a:r>
              <a:rPr lang="zh-CN" altLang="en-US" dirty="0" smtClean="0"/>
              <a:t>表格布局</a:t>
            </a:r>
            <a:r>
              <a:rPr lang="en-US" altLang="zh-CN" dirty="0" smtClean="0"/>
              <a:t>-1/4</a:t>
            </a:r>
            <a:br>
              <a:rPr lang="en-US" altLang="zh-CN" dirty="0" smtClean="0"/>
            </a:b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4043362" cy="4968875"/>
          </a:xfrm>
        </p:spPr>
        <p:txBody>
          <a:bodyPr/>
          <a:lstStyle/>
          <a:p>
            <a:r>
              <a:rPr lang="zh-CN" altLang="en-US" dirty="0" smtClean="0">
                <a:latin typeface="楷体_GB2312" pitchFamily="49" charset="-122"/>
              </a:rPr>
              <a:t>表格布局</a:t>
            </a:r>
            <a:endParaRPr lang="en-US" altLang="zh-CN" dirty="0" smtClean="0">
              <a:latin typeface="楷体_GB2312" pitchFamily="49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表格布局示意图</a:t>
            </a:r>
          </a:p>
          <a:p>
            <a:pPr lvl="1"/>
            <a:endParaRPr lang="zh-CN" altLang="en-US" dirty="0"/>
          </a:p>
        </p:txBody>
      </p:sp>
      <p:sp>
        <p:nvSpPr>
          <p:cNvPr id="1257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3.2.4 </a:t>
            </a:r>
            <a:r>
              <a:rPr lang="zh-CN" altLang="en-US" dirty="0" smtClean="0"/>
              <a:t>表格布局</a:t>
            </a:r>
            <a:r>
              <a:rPr lang="en-US" altLang="zh-CN" dirty="0" smtClean="0"/>
              <a:t>-2/4</a:t>
            </a:r>
            <a:br>
              <a:rPr lang="en-US" altLang="zh-CN" dirty="0" smtClean="0"/>
            </a:br>
            <a:endParaRPr lang="en-US" altLang="zh-CN" dirty="0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685800" y="2971800"/>
          <a:ext cx="3586163" cy="1752600"/>
        </p:xfrm>
        <a:graphic>
          <a:graphicData uri="http://schemas.openxmlformats.org/presentationml/2006/ole">
            <p:oleObj spid="_x0000_s1026" name="Visio" r:id="rId4" imgW="3922607" imgH="1912620" progId="">
              <p:embed/>
            </p:oleObj>
          </a:graphicData>
        </a:graphic>
      </p:graphicFrame>
      <p:sp>
        <p:nvSpPr>
          <p:cNvPr id="5" name="内容占位符 8"/>
          <p:cNvSpPr txBox="1">
            <a:spLocks/>
          </p:cNvSpPr>
          <p:nvPr/>
        </p:nvSpPr>
        <p:spPr bwMode="auto">
          <a:xfrm>
            <a:off x="4648200" y="1524000"/>
            <a:ext cx="403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表格布局效果图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</p:txBody>
      </p:sp>
      <p:pic>
        <p:nvPicPr>
          <p:cNvPr id="6" name="Picture 3" descr="未标题-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2438400"/>
            <a:ext cx="3657600" cy="290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表格布局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建立表格布局要注意以下几点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向界面中添加一个线性布局，无需修改布局的属性值。其中，</a:t>
            </a:r>
            <a:r>
              <a:rPr lang="en-US" altLang="zh-CN" sz="2000" dirty="0" smtClean="0">
                <a:latin typeface="宋体" pitchFamily="2" charset="-122"/>
              </a:rPr>
              <a:t>Id</a:t>
            </a:r>
            <a:r>
              <a:rPr lang="zh-CN" altLang="en-US" sz="2000" dirty="0" smtClean="0">
                <a:latin typeface="宋体" pitchFamily="2" charset="-122"/>
              </a:rPr>
              <a:t>属性为</a:t>
            </a:r>
            <a:r>
              <a:rPr lang="en-US" altLang="zh-CN" sz="2000" dirty="0" smtClean="0">
                <a:latin typeface="宋体" pitchFamily="2" charset="-122"/>
              </a:rPr>
              <a:t>TableLayout01</a:t>
            </a:r>
            <a:r>
              <a:rPr lang="zh-CN" altLang="en-US" sz="2000" dirty="0" smtClean="0">
                <a:latin typeface="宋体" pitchFamily="2" charset="-122"/>
              </a:rPr>
              <a:t>，</a:t>
            </a:r>
            <a:r>
              <a:rPr lang="en-US" altLang="zh-CN" sz="2000" dirty="0" smtClean="0">
                <a:latin typeface="宋体" pitchFamily="2" charset="-122"/>
              </a:rPr>
              <a:t>Layout width</a:t>
            </a:r>
            <a:r>
              <a:rPr lang="zh-CN" altLang="en-US" sz="2000" dirty="0" smtClean="0">
                <a:latin typeface="宋体" pitchFamily="2" charset="-122"/>
              </a:rPr>
              <a:t>和</a:t>
            </a:r>
            <a:r>
              <a:rPr lang="en-US" altLang="zh-CN" sz="2000" dirty="0" smtClean="0">
                <a:latin typeface="宋体" pitchFamily="2" charset="-122"/>
              </a:rPr>
              <a:t>Layout height</a:t>
            </a:r>
            <a:r>
              <a:rPr lang="zh-CN" altLang="en-US" sz="2000" dirty="0" smtClean="0">
                <a:latin typeface="宋体" pitchFamily="2" charset="-122"/>
              </a:rPr>
              <a:t>属性都为</a:t>
            </a:r>
            <a:r>
              <a:rPr lang="en-US" altLang="zh-CN" sz="2000" dirty="0" err="1" smtClean="0">
                <a:latin typeface="宋体" pitchFamily="2" charset="-122"/>
              </a:rPr>
              <a:t>wrap_content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向</a:t>
            </a:r>
            <a:r>
              <a:rPr lang="en-US" altLang="zh-CN" sz="2000" dirty="0" smtClean="0">
                <a:latin typeface="宋体" pitchFamily="2" charset="-122"/>
              </a:rPr>
              <a:t>TableLayout01</a:t>
            </a:r>
            <a:r>
              <a:rPr lang="zh-CN" altLang="en-US" sz="2000" dirty="0" smtClean="0">
                <a:latin typeface="宋体" pitchFamily="2" charset="-122"/>
              </a:rPr>
              <a:t>中添加两个</a:t>
            </a:r>
            <a:r>
              <a:rPr lang="en-US" altLang="zh-CN" sz="2000" dirty="0" err="1" smtClean="0">
                <a:latin typeface="宋体" pitchFamily="2" charset="-122"/>
              </a:rPr>
              <a:t>TableRow</a:t>
            </a:r>
            <a:r>
              <a:rPr lang="zh-CN" altLang="en-US" sz="2000" dirty="0" smtClean="0">
                <a:latin typeface="宋体" pitchFamily="2" charset="-122"/>
              </a:rPr>
              <a:t>。</a:t>
            </a:r>
            <a:r>
              <a:rPr lang="en-US" altLang="zh-CN" sz="2000" dirty="0" err="1" smtClean="0">
                <a:latin typeface="宋体" pitchFamily="2" charset="-122"/>
              </a:rPr>
              <a:t>TableRow</a:t>
            </a:r>
            <a:r>
              <a:rPr lang="zh-CN" altLang="en-US" sz="2000" dirty="0" smtClean="0">
                <a:latin typeface="宋体" pitchFamily="2" charset="-122"/>
              </a:rPr>
              <a:t>代表一个单独的行，每行被划分为几个小的单元，单元中可以添加一个界面控件。其中，</a:t>
            </a:r>
            <a:r>
              <a:rPr lang="en-US" altLang="zh-CN" sz="2000" dirty="0" smtClean="0">
                <a:latin typeface="宋体" pitchFamily="2" charset="-122"/>
              </a:rPr>
              <a:t>Id</a:t>
            </a:r>
            <a:r>
              <a:rPr lang="zh-CN" altLang="en-US" sz="2000" dirty="0" smtClean="0">
                <a:latin typeface="宋体" pitchFamily="2" charset="-122"/>
              </a:rPr>
              <a:t>属性分别为</a:t>
            </a:r>
            <a:r>
              <a:rPr lang="en-US" altLang="zh-CN" sz="2000" dirty="0" smtClean="0">
                <a:latin typeface="宋体" pitchFamily="2" charset="-122"/>
              </a:rPr>
              <a:t>TableRow01</a:t>
            </a:r>
            <a:r>
              <a:rPr lang="zh-CN" altLang="en-US" sz="2000" dirty="0" smtClean="0">
                <a:latin typeface="宋体" pitchFamily="2" charset="-122"/>
              </a:rPr>
              <a:t>和</a:t>
            </a:r>
            <a:r>
              <a:rPr lang="en-US" altLang="zh-CN" sz="2000" dirty="0" smtClean="0">
                <a:latin typeface="宋体" pitchFamily="2" charset="-122"/>
              </a:rPr>
              <a:t>TableRow02</a:t>
            </a:r>
            <a:r>
              <a:rPr lang="zh-CN" altLang="en-US" sz="2000" dirty="0" smtClean="0">
                <a:latin typeface="宋体" pitchFamily="2" charset="-122"/>
              </a:rPr>
              <a:t>，</a:t>
            </a:r>
            <a:r>
              <a:rPr lang="en-US" altLang="zh-CN" sz="2000" dirty="0" smtClean="0">
                <a:latin typeface="宋体" pitchFamily="2" charset="-122"/>
              </a:rPr>
              <a:t>Layout width</a:t>
            </a:r>
            <a:r>
              <a:rPr lang="zh-CN" altLang="en-US" sz="2000" dirty="0" smtClean="0">
                <a:latin typeface="宋体" pitchFamily="2" charset="-122"/>
              </a:rPr>
              <a:t>和</a:t>
            </a:r>
            <a:r>
              <a:rPr lang="en-US" altLang="zh-CN" sz="2000" dirty="0" smtClean="0">
                <a:latin typeface="宋体" pitchFamily="2" charset="-122"/>
              </a:rPr>
              <a:t>Layout height</a:t>
            </a:r>
            <a:r>
              <a:rPr lang="zh-CN" altLang="en-US" sz="2000" dirty="0" smtClean="0">
                <a:latin typeface="宋体" pitchFamily="2" charset="-122"/>
              </a:rPr>
              <a:t>属性都为</a:t>
            </a:r>
            <a:r>
              <a:rPr lang="en-US" altLang="zh-CN" sz="2000" dirty="0" err="1" smtClean="0">
                <a:latin typeface="宋体" pitchFamily="2" charset="-122"/>
              </a:rPr>
              <a:t>wrap_content</a:t>
            </a:r>
            <a:endParaRPr lang="zh-CN" altLang="zh-CN" sz="2000" dirty="0" smtClean="0">
              <a:latin typeface="宋体" pitchFamily="2" charset="-122"/>
            </a:endParaRPr>
          </a:p>
          <a:p>
            <a:pPr lvl="1"/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1257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3.2.4 </a:t>
            </a:r>
            <a:r>
              <a:rPr lang="zh-CN" altLang="en-US" dirty="0" smtClean="0"/>
              <a:t>表格布局</a:t>
            </a:r>
            <a:r>
              <a:rPr lang="en-US" altLang="zh-CN" dirty="0" smtClean="0"/>
              <a:t>-3/4</a:t>
            </a:r>
            <a:br>
              <a:rPr lang="en-US" altLang="zh-CN" dirty="0" smtClean="0"/>
            </a:b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表格布局的重要的属性</a:t>
            </a:r>
            <a:endParaRPr lang="en-US" altLang="zh-CN" dirty="0" smtClean="0"/>
          </a:p>
          <a:p>
            <a:pPr lvl="1"/>
            <a:r>
              <a:rPr lang="zh-CN" altLang="en-US" sz="2000" b="1" u="sng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u="sng" dirty="0" err="1" smtClean="0">
                <a:latin typeface="宋体" pitchFamily="2" charset="-122"/>
                <a:ea typeface="宋体" pitchFamily="2" charset="-122"/>
              </a:rPr>
              <a:t>android:collapse</a:t>
            </a:r>
            <a:r>
              <a:rPr lang="en-US" altLang="zh-CN" sz="2000" b="1" u="sng" dirty="0" smtClean="0">
                <a:latin typeface="宋体" pitchFamily="2" charset="-122"/>
                <a:ea typeface="宋体" pitchFamily="2" charset="-122"/>
              </a:rPr>
              <a:t>="1”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隐藏该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TableLayout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里的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TableRow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的列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，即第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列（从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开始计算），若有多列要隐藏，用“，”隔开。</a:t>
            </a:r>
          </a:p>
          <a:p>
            <a:pPr lvl="1"/>
            <a:r>
              <a:rPr lang="en-US" altLang="zh-CN" sz="2000" b="1" u="sng" dirty="0" err="1" smtClean="0">
                <a:latin typeface="宋体" pitchFamily="2" charset="-122"/>
                <a:ea typeface="宋体" pitchFamily="2" charset="-122"/>
              </a:rPr>
              <a:t>android:stretchColumns</a:t>
            </a:r>
            <a:r>
              <a:rPr lang="en-US" altLang="zh-CN" sz="2000" b="1" u="sng" dirty="0" smtClean="0">
                <a:latin typeface="宋体" pitchFamily="2" charset="-122"/>
                <a:ea typeface="宋体" pitchFamily="2" charset="-122"/>
              </a:rPr>
              <a:t>=“0,1,2”</a:t>
            </a:r>
            <a:br>
              <a:rPr lang="en-US" altLang="zh-CN" sz="2000" b="1" u="sng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设置列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为可伸展列</a:t>
            </a:r>
          </a:p>
          <a:p>
            <a:pPr lvl="1"/>
            <a:r>
              <a:rPr lang="en-US" altLang="zh-CN" sz="2000" b="1" u="sng" dirty="0" err="1" smtClean="0">
                <a:latin typeface="宋体" pitchFamily="2" charset="-122"/>
                <a:ea typeface="宋体" pitchFamily="2" charset="-122"/>
              </a:rPr>
              <a:t>android:shrinkColumns</a:t>
            </a:r>
            <a:r>
              <a:rPr lang="en-US" altLang="zh-CN" sz="2000" b="1" u="sng" dirty="0" smtClean="0">
                <a:latin typeface="宋体" pitchFamily="2" charset="-122"/>
                <a:ea typeface="宋体" pitchFamily="2" charset="-122"/>
              </a:rPr>
              <a:t>=“1,2”</a:t>
            </a:r>
            <a:br>
              <a:rPr lang="en-US" altLang="zh-CN" sz="2000" b="1" u="sng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设置列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为可收缩列</a:t>
            </a:r>
          </a:p>
          <a:p>
            <a:pPr lvl="1"/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1257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3.2.4 </a:t>
            </a:r>
            <a:r>
              <a:rPr lang="zh-CN" altLang="en-US" dirty="0" smtClean="0"/>
              <a:t>表格布局</a:t>
            </a:r>
            <a:r>
              <a:rPr lang="en-US" altLang="zh-CN" dirty="0" smtClean="0"/>
              <a:t>-4/4</a:t>
            </a:r>
            <a:br>
              <a:rPr lang="en-US" altLang="zh-CN" dirty="0" smtClean="0"/>
            </a:b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</a:rPr>
              <a:t>第</a:t>
            </a:r>
            <a:r>
              <a:rPr lang="en-US" altLang="zh-CN" dirty="0" smtClean="0">
                <a:latin typeface="Arial" charset="0"/>
              </a:rPr>
              <a:t>3</a:t>
            </a:r>
            <a:r>
              <a:rPr lang="zh-CN" altLang="en-US" dirty="0" smtClean="0">
                <a:latin typeface="Arial" charset="0"/>
              </a:rPr>
              <a:t>章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Android UI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组件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_2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364163" y="2133600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时间：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6 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学时</a:t>
            </a: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374491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200" dirty="0" smtClean="0">
                <a:latin typeface="宋体" pitchFamily="2" charset="-122"/>
              </a:rPr>
              <a:t>目标：</a:t>
            </a:r>
            <a:endParaRPr lang="zh-CN" altLang="en-US" sz="22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3.1  </a:t>
            </a:r>
            <a:r>
              <a:rPr lang="zh-CN" altLang="en-US" sz="2200" dirty="0" smtClean="0"/>
              <a:t>了解各种用户界面的控件的使用方法</a:t>
            </a:r>
            <a:endParaRPr lang="en-US" altLang="zh-CN" sz="2200" dirty="0" smtClean="0"/>
          </a:p>
          <a:p>
            <a:pPr marL="457200" indent="-457200" algn="l" defTabSz="850900">
              <a:buClrTx/>
              <a:buSzTx/>
            </a:pPr>
            <a:r>
              <a:rPr lang="en-US" altLang="zh-CN" sz="2200" u="sng" dirty="0" smtClean="0"/>
              <a:t>3.2  </a:t>
            </a:r>
            <a:r>
              <a:rPr lang="zh-CN" altLang="en-US" sz="2200" u="sng" dirty="0" smtClean="0"/>
              <a:t>掌握各种界面布局的特点和使用方法</a:t>
            </a:r>
            <a:endParaRPr lang="en-US" altLang="zh-CN" sz="2200" u="sng" dirty="0" smtClean="0"/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3.3  </a:t>
            </a:r>
            <a:r>
              <a:rPr lang="zh-CN" altLang="en-US" sz="2200" dirty="0" smtClean="0"/>
              <a:t>掌握选项菜单、子菜单和快捷菜单的使用方法</a:t>
            </a:r>
            <a:endParaRPr lang="en-US" altLang="zh-CN" sz="2200" dirty="0" smtClean="0"/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3.4  </a:t>
            </a:r>
            <a:r>
              <a:rPr lang="zh-CN" altLang="en-US" sz="2200" dirty="0" smtClean="0"/>
              <a:t>样式、主题、选择器的应用</a:t>
            </a:r>
            <a:endParaRPr lang="en-US" altLang="zh-CN" sz="2200" dirty="0" smtClean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_GB2312" pitchFamily="49" charset="-122"/>
              </a:rPr>
              <a:t>绝对布局</a:t>
            </a:r>
            <a:endParaRPr lang="en-US" altLang="zh-CN" dirty="0" smtClean="0">
              <a:latin typeface="楷体_GB2312" pitchFamily="49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绝对布局（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AbsoluteLayout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）能通过指定界面元素的坐标位置，来确定用户界面的整体布局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绝对布局是一种不推荐使用的界面布局，因为通过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轴和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轴确定界面元素位置后，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系统不能够根据不同屏幕对界面元素的位置进行调整，降低了界面布局对不同类型和尺寸屏幕的适应能力</a:t>
            </a:r>
          </a:p>
          <a:p>
            <a:pPr lvl="1"/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1257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3.2.5 </a:t>
            </a:r>
            <a:r>
              <a:rPr lang="zh-CN" altLang="en-US" dirty="0" smtClean="0">
                <a:latin typeface="楷体_GB2312" pitchFamily="49" charset="-122"/>
              </a:rPr>
              <a:t>绝对布局</a:t>
            </a:r>
            <a:r>
              <a:rPr lang="en-US" altLang="zh-CN" dirty="0" smtClean="0">
                <a:latin typeface="楷体_GB2312" pitchFamily="49" charset="-122"/>
              </a:rPr>
              <a:t>-1/2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_GB2312" pitchFamily="49" charset="-122"/>
              </a:rPr>
              <a:t>绝对布局</a:t>
            </a:r>
            <a:endParaRPr lang="en-US" altLang="zh-CN" dirty="0" smtClean="0">
              <a:latin typeface="楷体_GB2312" pitchFamily="49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每一个界面控件都必须指定坐标（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），例如“确认”按钮的坐标是（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40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120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），“取消”按钮的坐标是（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120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120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）。坐标原点（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）在屏幕的左上角</a:t>
            </a:r>
          </a:p>
          <a:p>
            <a:pPr lvl="1"/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1257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3.2.5 </a:t>
            </a:r>
            <a:r>
              <a:rPr lang="zh-CN" altLang="en-US" dirty="0" smtClean="0">
                <a:latin typeface="楷体_GB2312" pitchFamily="49" charset="-122"/>
              </a:rPr>
              <a:t>绝对布局</a:t>
            </a:r>
            <a:r>
              <a:rPr lang="en-US" altLang="zh-CN" dirty="0" smtClean="0">
                <a:latin typeface="楷体_GB2312" pitchFamily="49" charset="-122"/>
              </a:rPr>
              <a:t>-2/2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/>
          </a:p>
        </p:txBody>
      </p:sp>
      <p:pic>
        <p:nvPicPr>
          <p:cNvPr id="4" name="Picture 2" descr="未标题-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743200"/>
            <a:ext cx="4287838" cy="337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</a:rPr>
              <a:t>第</a:t>
            </a:r>
            <a:r>
              <a:rPr lang="en-US" altLang="zh-CN" dirty="0" smtClean="0">
                <a:latin typeface="Arial" charset="0"/>
              </a:rPr>
              <a:t>3</a:t>
            </a:r>
            <a:r>
              <a:rPr lang="zh-CN" altLang="en-US" dirty="0" smtClean="0">
                <a:latin typeface="Arial" charset="0"/>
              </a:rPr>
              <a:t>章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Android UI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组件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_2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364163" y="2133600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时间：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6 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学时</a:t>
            </a: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374491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200" dirty="0" smtClean="0">
                <a:latin typeface="宋体" pitchFamily="2" charset="-122"/>
              </a:rPr>
              <a:t>目标：</a:t>
            </a:r>
            <a:endParaRPr lang="zh-CN" altLang="en-US" sz="22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3.1  </a:t>
            </a:r>
            <a:r>
              <a:rPr lang="zh-CN" altLang="en-US" sz="2200" dirty="0" smtClean="0"/>
              <a:t>了解各种用户界面的控件的使用方法</a:t>
            </a:r>
            <a:endParaRPr lang="en-US" altLang="zh-CN" sz="2200" dirty="0" smtClean="0"/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3.2  </a:t>
            </a:r>
            <a:r>
              <a:rPr lang="zh-CN" altLang="en-US" sz="2200" dirty="0" smtClean="0"/>
              <a:t>掌握各种界面布局的特点和使用方法</a:t>
            </a:r>
            <a:endParaRPr lang="en-US" altLang="zh-CN" sz="2200" dirty="0" smtClean="0"/>
          </a:p>
          <a:p>
            <a:pPr marL="457200" indent="-457200" algn="l" defTabSz="850900">
              <a:buClrTx/>
              <a:buSzTx/>
            </a:pPr>
            <a:r>
              <a:rPr lang="en-US" altLang="zh-CN" sz="2200" u="sng" dirty="0" smtClean="0"/>
              <a:t>3.3  </a:t>
            </a:r>
            <a:r>
              <a:rPr lang="zh-CN" altLang="en-US" sz="2200" u="sng" dirty="0" smtClean="0"/>
              <a:t>掌握选项菜单、子菜单和快捷菜单的使用方法</a:t>
            </a:r>
            <a:endParaRPr lang="en-US" altLang="zh-CN" sz="2200" u="sng" dirty="0" smtClean="0"/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3.4  </a:t>
            </a:r>
            <a:r>
              <a:rPr lang="zh-CN" altLang="en-US" sz="2200" dirty="0" smtClean="0"/>
              <a:t>样式、主题、选择器的应用</a:t>
            </a:r>
            <a:endParaRPr lang="en-US" altLang="zh-CN" sz="2200" dirty="0" smtClean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菜单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130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2513"/>
            <a:ext cx="8147050" cy="4968875"/>
          </a:xfrm>
          <a:noFill/>
        </p:spPr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菜单是应用程序中非常重要的组成部分，能够在不占用界面空间的前提下，为应用程序提供了统一的功能和设置界面，并为程序开发人员提供了易于使用的编程接口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系统支持三种菜单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选项菜单（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Option Menu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子菜单（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Submenu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快捷菜单（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Context Menu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3.3.1 </a:t>
            </a:r>
            <a:r>
              <a:rPr lang="zh-CN" altLang="en-US" dirty="0" smtClean="0"/>
              <a:t>选项菜单</a:t>
            </a:r>
            <a:r>
              <a:rPr lang="en-US" altLang="zh-CN" dirty="0" smtClean="0"/>
              <a:t>-1/12</a:t>
            </a:r>
            <a:br>
              <a:rPr lang="en-US" altLang="zh-CN" dirty="0" smtClean="0"/>
            </a:b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130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2513"/>
            <a:ext cx="8147050" cy="4968875"/>
          </a:xfrm>
          <a:noFill/>
        </p:spPr>
        <p:txBody>
          <a:bodyPr/>
          <a:lstStyle/>
          <a:p>
            <a:r>
              <a:rPr lang="zh-CN" altLang="en-US" dirty="0" smtClean="0"/>
              <a:t>选项菜单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选项菜单是一种经常被使用的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系统菜单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打开方式：通过“菜单键”（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MENU key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）打开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选项菜单分类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图标菜单（</a:t>
            </a:r>
            <a:r>
              <a:rPr lang="en-US" altLang="zh-CN" sz="2000" dirty="0" smtClean="0">
                <a:latin typeface="宋体" pitchFamily="2" charset="-122"/>
              </a:rPr>
              <a:t>Icon Menu</a:t>
            </a:r>
            <a:r>
              <a:rPr lang="zh-CN" altLang="en-US" sz="2000" dirty="0" smtClean="0">
                <a:latin typeface="宋体" pitchFamily="2" charset="-122"/>
              </a:rPr>
              <a:t>）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扩展菜单（</a:t>
            </a:r>
            <a:r>
              <a:rPr lang="en-US" altLang="zh-CN" sz="2000" dirty="0" smtClean="0">
                <a:latin typeface="宋体" pitchFamily="2" charset="-122"/>
              </a:rPr>
              <a:t>Expanded Menu</a:t>
            </a:r>
            <a:r>
              <a:rPr lang="zh-CN" altLang="en-US" sz="2000" dirty="0" smtClean="0">
                <a:latin typeface="宋体" pitchFamily="2" charset="-122"/>
              </a:rPr>
              <a:t>）</a:t>
            </a:r>
            <a:endParaRPr lang="en-US" altLang="zh-CN" sz="2000" dirty="0">
              <a:latin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3.3.1 </a:t>
            </a:r>
            <a:r>
              <a:rPr lang="zh-CN" altLang="en-US" dirty="0" smtClean="0"/>
              <a:t>选项菜单</a:t>
            </a:r>
            <a:r>
              <a:rPr lang="en-US" altLang="zh-CN" dirty="0" smtClean="0"/>
              <a:t>-2/12</a:t>
            </a:r>
            <a:br>
              <a:rPr lang="en-US" altLang="zh-CN" dirty="0" smtClean="0"/>
            </a:b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130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2513"/>
            <a:ext cx="8147050" cy="4968875"/>
          </a:xfrm>
          <a:noFill/>
        </p:spPr>
        <p:txBody>
          <a:bodyPr/>
          <a:lstStyle/>
          <a:p>
            <a:r>
              <a:rPr lang="zh-CN" altLang="en-US" dirty="0" smtClean="0"/>
              <a:t>选项菜单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图标菜单能够同时显示文字和图标的菜单，最多支持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个子项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图标菜单不支持单选框和复选框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Picture 4" descr="未标题-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124200"/>
            <a:ext cx="6453188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3.3.1 </a:t>
            </a:r>
            <a:r>
              <a:rPr lang="zh-CN" altLang="en-US" dirty="0" smtClean="0"/>
              <a:t>选项菜单</a:t>
            </a:r>
            <a:r>
              <a:rPr lang="en-US" altLang="zh-CN" dirty="0" smtClean="0"/>
              <a:t>-3/12</a:t>
            </a:r>
            <a:br>
              <a:rPr lang="en-US" altLang="zh-CN" dirty="0" smtClean="0"/>
            </a:b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130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2513"/>
            <a:ext cx="4114800" cy="4968875"/>
          </a:xfrm>
          <a:noFill/>
        </p:spPr>
        <p:txBody>
          <a:bodyPr/>
          <a:lstStyle/>
          <a:p>
            <a:r>
              <a:rPr lang="zh-CN" altLang="en-US" dirty="0" smtClean="0"/>
              <a:t>选项菜单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扩展菜单是在图标菜单子项多余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个时才出现，通过点击图标菜单最后的子项“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More</a:t>
            </a:r>
            <a:r>
              <a:rPr lang="zh-CN" altLang="zh-CN" sz="2000" dirty="0" smtClean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才能打开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扩展菜单是垂直的列表型菜单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不能够显示图标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支持单选框和复选框</a:t>
            </a:r>
            <a:endParaRPr lang="en-US" altLang="zh-CN" sz="2000" dirty="0">
              <a:latin typeface="宋体" pitchFamily="2" charset="-122"/>
            </a:endParaRPr>
          </a:p>
        </p:txBody>
      </p:sp>
      <p:pic>
        <p:nvPicPr>
          <p:cNvPr id="4" name="Picture 4" descr="未标题-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142984"/>
            <a:ext cx="3429000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选项菜单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重载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onCreateOptionMenu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函数，才能够在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应用程序中使用选项菜单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初次使用选项菜单时，会调用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onCreateOptionMenu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函数，用来初始化菜单子项的相关内容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设置菜单子项自身的子项的</a:t>
            </a:r>
            <a:r>
              <a:rPr lang="en-US" altLang="zh-CN" sz="2000" dirty="0" smtClean="0">
                <a:latin typeface="宋体" pitchFamily="2" charset="-122"/>
              </a:rPr>
              <a:t>ID</a:t>
            </a:r>
            <a:r>
              <a:rPr lang="zh-CN" altLang="en-US" sz="2000" dirty="0" smtClean="0">
                <a:latin typeface="宋体" pitchFamily="2" charset="-122"/>
              </a:rPr>
              <a:t>和组</a:t>
            </a:r>
            <a:r>
              <a:rPr lang="en-US" altLang="zh-CN" sz="2000" dirty="0" smtClean="0">
                <a:latin typeface="宋体" pitchFamily="2" charset="-122"/>
              </a:rPr>
              <a:t>ID</a:t>
            </a: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菜单子项显示的文字和图片等</a:t>
            </a:r>
            <a:endParaRPr lang="en-US" altLang="zh-CN" sz="2000" dirty="0" smtClean="0">
              <a:latin typeface="宋体" pitchFamily="2" charset="-122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US" altLang="zh-CN" sz="2200" dirty="0"/>
          </a:p>
        </p:txBody>
      </p:sp>
      <p:sp>
        <p:nvSpPr>
          <p:cNvPr id="131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3.3.1 </a:t>
            </a:r>
            <a:r>
              <a:rPr lang="zh-CN" altLang="en-US" dirty="0" smtClean="0"/>
              <a:t>选项菜单</a:t>
            </a:r>
            <a:r>
              <a:rPr lang="en-US" altLang="zh-CN" dirty="0" smtClean="0"/>
              <a:t>-4/12</a:t>
            </a:r>
            <a:endParaRPr lang="en-US" altLang="zh-CN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/>
              <a:t>选项菜单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行代码是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onCreateOptionsMenu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函数返回值，函数的返回值类型为布尔型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  <a:cs typeface="+mn-cs"/>
              </a:rPr>
              <a:t>返回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cs typeface="+mn-cs"/>
              </a:rPr>
              <a:t>true</a:t>
            </a:r>
            <a:r>
              <a:rPr lang="zh-CN" altLang="en-US" sz="2000" dirty="0">
                <a:latin typeface="宋体" pitchFamily="2" charset="-122"/>
                <a:ea typeface="宋体" pitchFamily="2" charset="-122"/>
                <a:cs typeface="+mn-cs"/>
              </a:rPr>
              <a:t>将显示在函数中设置的菜单，否则不能够显示菜单</a:t>
            </a:r>
            <a:endParaRPr lang="en-US" altLang="zh-CN" sz="2000" dirty="0"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3.3.1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选项菜单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-5/12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457200" y="1481141"/>
            <a:ext cx="8147050" cy="2233611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final static int MENU_DOWNLOAD = Menu.FIRST;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final static int MENU_UPLOAD = Menu.FIRST+1;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@Override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public boolean onCreateOptionsMenu(Menu menu){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		menu.add(0,MENU_DOWNLOAD,0,"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下载设置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");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		menu.add(0,MENU_UPLOAD,1,"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上传设置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");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		return true;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}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/>
              <a:t>选项菜单</a:t>
            </a:r>
            <a:endParaRPr lang="en-US" altLang="zh-CN" dirty="0"/>
          </a:p>
          <a:p>
            <a:pPr lvl="2"/>
            <a:r>
              <a:rPr lang="en-US" altLang="zh-CN" dirty="0"/>
              <a:t>Menu</a:t>
            </a:r>
            <a:r>
              <a:rPr lang="zh-CN" altLang="en-US" dirty="0"/>
              <a:t>对象的</a:t>
            </a:r>
            <a:r>
              <a:rPr lang="en-US" altLang="zh-CN" dirty="0"/>
              <a:t>add()</a:t>
            </a:r>
            <a:r>
              <a:rPr lang="zh-CN" altLang="en-US" dirty="0"/>
              <a:t>函数添加菜单子项</a:t>
            </a:r>
            <a:endParaRPr lang="en-US" altLang="zh-CN" dirty="0"/>
          </a:p>
          <a:p>
            <a:pPr lvl="2"/>
            <a:r>
              <a:rPr lang="en-US" altLang="zh-CN" dirty="0"/>
              <a:t>add()</a:t>
            </a:r>
            <a:r>
              <a:rPr lang="zh-CN" altLang="en-US" dirty="0"/>
              <a:t>函数的语法</a:t>
            </a:r>
            <a:endParaRPr lang="en-US" altLang="zh-CN" dirty="0"/>
          </a:p>
          <a:p>
            <a:pPr lvl="2"/>
            <a:endParaRPr lang="en-US" altLang="zh-CN" dirty="0"/>
          </a:p>
          <a:p>
            <a:pPr lvl="3"/>
            <a:endParaRPr lang="en-US" altLang="zh-CN" dirty="0">
              <a:ea typeface="楷体_GB2312" pitchFamily="49" charset="-122"/>
            </a:endParaRPr>
          </a:p>
          <a:p>
            <a:pPr lvl="3"/>
            <a:r>
              <a:rPr lang="zh-CN" altLang="en-US" sz="2000" dirty="0">
                <a:latin typeface="宋体" pitchFamily="2" charset="-122"/>
              </a:rPr>
              <a:t>第</a:t>
            </a:r>
            <a:r>
              <a:rPr lang="en-US" altLang="zh-CN" sz="2000" dirty="0">
                <a:latin typeface="宋体" pitchFamily="2" charset="-122"/>
              </a:rPr>
              <a:t>1</a:t>
            </a:r>
            <a:r>
              <a:rPr lang="zh-CN" altLang="en-US" sz="2000" dirty="0">
                <a:latin typeface="宋体" pitchFamily="2" charset="-122"/>
              </a:rPr>
              <a:t>个参数</a:t>
            </a:r>
            <a:r>
              <a:rPr lang="en-US" altLang="zh-CN" sz="2000" dirty="0" err="1">
                <a:latin typeface="宋体" pitchFamily="2" charset="-122"/>
              </a:rPr>
              <a:t>groupId</a:t>
            </a:r>
            <a:r>
              <a:rPr lang="zh-CN" altLang="en-US" sz="2000" dirty="0">
                <a:latin typeface="宋体" pitchFamily="2" charset="-122"/>
              </a:rPr>
              <a:t>是组</a:t>
            </a:r>
            <a:r>
              <a:rPr lang="en-US" altLang="zh-CN" sz="2000" dirty="0">
                <a:latin typeface="宋体" pitchFamily="2" charset="-122"/>
              </a:rPr>
              <a:t>ID</a:t>
            </a:r>
            <a:r>
              <a:rPr lang="zh-CN" altLang="en-US" sz="2000" dirty="0">
                <a:latin typeface="宋体" pitchFamily="2" charset="-122"/>
              </a:rPr>
              <a:t>，用以批量的对菜单子项进行处理和排序</a:t>
            </a:r>
            <a:endParaRPr lang="en-US" altLang="zh-CN" sz="2000" dirty="0">
              <a:latin typeface="宋体" pitchFamily="2" charset="-122"/>
            </a:endParaRPr>
          </a:p>
          <a:p>
            <a:pPr lvl="3"/>
            <a:r>
              <a:rPr lang="zh-CN" altLang="en-US" sz="2000" dirty="0">
                <a:latin typeface="宋体" pitchFamily="2" charset="-122"/>
              </a:rPr>
              <a:t>第</a:t>
            </a:r>
            <a:r>
              <a:rPr lang="en-US" altLang="zh-CN" sz="2000" dirty="0">
                <a:latin typeface="宋体" pitchFamily="2" charset="-122"/>
              </a:rPr>
              <a:t>2</a:t>
            </a:r>
            <a:r>
              <a:rPr lang="zh-CN" altLang="en-US" sz="2000" dirty="0">
                <a:latin typeface="宋体" pitchFamily="2" charset="-122"/>
              </a:rPr>
              <a:t>关参数</a:t>
            </a:r>
            <a:r>
              <a:rPr lang="en-US" altLang="zh-CN" sz="2000" dirty="0" err="1">
                <a:latin typeface="宋体" pitchFamily="2" charset="-122"/>
              </a:rPr>
              <a:t>itemId</a:t>
            </a:r>
            <a:r>
              <a:rPr lang="zh-CN" altLang="en-US" sz="2000" dirty="0">
                <a:latin typeface="宋体" pitchFamily="2" charset="-122"/>
              </a:rPr>
              <a:t>是子项</a:t>
            </a:r>
            <a:r>
              <a:rPr lang="en-US" altLang="zh-CN" sz="2000" dirty="0">
                <a:latin typeface="宋体" pitchFamily="2" charset="-122"/>
              </a:rPr>
              <a:t>ID</a:t>
            </a:r>
            <a:r>
              <a:rPr lang="zh-CN" altLang="en-US" sz="2000" dirty="0">
                <a:latin typeface="宋体" pitchFamily="2" charset="-122"/>
              </a:rPr>
              <a:t>，是每一个菜单子项的唯一标识，通过子项</a:t>
            </a:r>
            <a:r>
              <a:rPr lang="en-US" altLang="zh-CN" sz="2000" dirty="0">
                <a:latin typeface="宋体" pitchFamily="2" charset="-122"/>
              </a:rPr>
              <a:t>ID</a:t>
            </a:r>
            <a:r>
              <a:rPr lang="zh-CN" altLang="en-US" sz="2000" dirty="0">
                <a:latin typeface="宋体" pitchFamily="2" charset="-122"/>
              </a:rPr>
              <a:t>使应用程序能够定位到用户所选择的菜单子项</a:t>
            </a:r>
            <a:endParaRPr lang="en-US" altLang="zh-CN" sz="2000" dirty="0">
              <a:latin typeface="宋体" pitchFamily="2" charset="-122"/>
            </a:endParaRPr>
          </a:p>
          <a:p>
            <a:pPr lvl="3"/>
            <a:r>
              <a:rPr lang="zh-CN" altLang="en-US" sz="2000" dirty="0">
                <a:latin typeface="宋体" pitchFamily="2" charset="-122"/>
              </a:rPr>
              <a:t>第</a:t>
            </a:r>
            <a:r>
              <a:rPr lang="en-US" altLang="zh-CN" sz="2000" dirty="0">
                <a:latin typeface="宋体" pitchFamily="2" charset="-122"/>
              </a:rPr>
              <a:t>3</a:t>
            </a:r>
            <a:r>
              <a:rPr lang="zh-CN" altLang="en-US" sz="2000" dirty="0">
                <a:latin typeface="宋体" pitchFamily="2" charset="-122"/>
              </a:rPr>
              <a:t>个参数</a:t>
            </a:r>
            <a:r>
              <a:rPr lang="en-US" altLang="zh-CN" sz="2000" dirty="0">
                <a:latin typeface="宋体" pitchFamily="2" charset="-122"/>
              </a:rPr>
              <a:t>order</a:t>
            </a:r>
            <a:r>
              <a:rPr lang="zh-CN" altLang="en-US" sz="2000" dirty="0">
                <a:latin typeface="宋体" pitchFamily="2" charset="-122"/>
              </a:rPr>
              <a:t>是定义菜单子项在选项菜单中的排列顺序</a:t>
            </a:r>
            <a:endParaRPr lang="en-US" altLang="zh-CN" sz="2000" dirty="0">
              <a:latin typeface="宋体" pitchFamily="2" charset="-122"/>
            </a:endParaRPr>
          </a:p>
          <a:p>
            <a:pPr lvl="3"/>
            <a:r>
              <a:rPr lang="zh-CN" altLang="en-US" sz="2000" dirty="0">
                <a:latin typeface="宋体" pitchFamily="2" charset="-122"/>
              </a:rPr>
              <a:t>第</a:t>
            </a:r>
            <a:r>
              <a:rPr lang="en-US" altLang="zh-CN" sz="2000" dirty="0">
                <a:latin typeface="宋体" pitchFamily="2" charset="-122"/>
              </a:rPr>
              <a:t>4</a:t>
            </a:r>
            <a:r>
              <a:rPr lang="zh-CN" altLang="en-US" sz="2000" dirty="0">
                <a:latin typeface="宋体" pitchFamily="2" charset="-122"/>
              </a:rPr>
              <a:t>个参数</a:t>
            </a:r>
            <a:r>
              <a:rPr lang="en-US" altLang="zh-CN" sz="2000" dirty="0">
                <a:latin typeface="宋体" pitchFamily="2" charset="-122"/>
              </a:rPr>
              <a:t>title</a:t>
            </a:r>
            <a:r>
              <a:rPr lang="zh-CN" altLang="en-US" sz="2000" dirty="0">
                <a:latin typeface="宋体" pitchFamily="2" charset="-122"/>
              </a:rPr>
              <a:t>是菜单子项所显示的标题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3.3.1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选项菜单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-6/12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457200" y="2552711"/>
            <a:ext cx="8147050" cy="447661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/>
                <a:cs typeface="Courier New"/>
              </a:rPr>
              <a:t>MenuItem android.view.Menu.add(int groupId, int itemId, int order, CharSequence title)</a:t>
            </a:r>
            <a:endParaRPr kumimoji="0" lang="zh-CN" altLang="en-US" sz="16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>
                <a:latin typeface="楷体_GB2312" pitchFamily="49" charset="-122"/>
              </a:rPr>
              <a:t>界面布局</a:t>
            </a:r>
            <a:r>
              <a:rPr lang="en-US" altLang="zh-CN" dirty="0" smtClean="0">
                <a:latin typeface="楷体_GB2312" pitchFamily="49" charset="-122"/>
              </a:rPr>
              <a:t>-1/3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界面布局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界面布局（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Layout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）是用户界面结构的描述，定义了界面中所有的元素、结构和相互关系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声明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程序的界面布局有两种方法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使用</a:t>
            </a:r>
            <a:r>
              <a:rPr lang="en-US" altLang="zh-CN" sz="2000" dirty="0" smtClean="0">
                <a:latin typeface="宋体" pitchFamily="2" charset="-122"/>
              </a:rPr>
              <a:t>XML</a:t>
            </a:r>
            <a:r>
              <a:rPr lang="zh-CN" altLang="en-US" sz="2000" dirty="0" smtClean="0">
                <a:latin typeface="宋体" pitchFamily="2" charset="-122"/>
              </a:rPr>
              <a:t>文件描述界面布局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在程序运行时动态添加或修改界面布局</a:t>
            </a:r>
            <a:endParaRPr lang="en-US" altLang="zh-CN" sz="2000" dirty="0" smtClean="0">
              <a:latin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用户既可以独立使用任何一种声明界面布局的方式，也可以同时使用两种方式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/>
              <a:t>选项菜单</a:t>
            </a:r>
            <a:endParaRPr lang="en-US" altLang="zh-CN" dirty="0"/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添加菜单子项的图标和快捷键：使用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setIcon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函数和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setShortcut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>
              <a:buFontTx/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en-US" altLang="zh-CN" sz="2000" dirty="0">
                <a:latin typeface="宋体" pitchFamily="2" charset="-122"/>
              </a:rPr>
              <a:t>MENU_DOWNLOAD</a:t>
            </a:r>
            <a:r>
              <a:rPr lang="zh-CN" altLang="en-US" sz="2000" dirty="0">
                <a:latin typeface="宋体" pitchFamily="2" charset="-122"/>
              </a:rPr>
              <a:t>菜单设置图标和快捷键的代码</a:t>
            </a:r>
          </a:p>
          <a:p>
            <a:pPr lvl="2"/>
            <a:r>
              <a:rPr lang="zh-CN" altLang="en-US" sz="2000" dirty="0">
                <a:latin typeface="宋体" pitchFamily="2" charset="-122"/>
              </a:rPr>
              <a:t>第</a:t>
            </a:r>
            <a:r>
              <a:rPr lang="en-US" altLang="zh-CN" sz="2000" dirty="0">
                <a:latin typeface="宋体" pitchFamily="2" charset="-122"/>
              </a:rPr>
              <a:t>2</a:t>
            </a:r>
            <a:r>
              <a:rPr lang="zh-CN" altLang="en-US" sz="2000" dirty="0">
                <a:latin typeface="宋体" pitchFamily="2" charset="-122"/>
              </a:rPr>
              <a:t>行代码中使用了新的图像资源，用户将需要使用的图像文件拷贝到</a:t>
            </a:r>
            <a:r>
              <a:rPr lang="en-US" altLang="zh-CN" sz="2000" dirty="0">
                <a:latin typeface="宋体" pitchFamily="2" charset="-122"/>
              </a:rPr>
              <a:t>/res/</a:t>
            </a:r>
            <a:r>
              <a:rPr lang="en-US" altLang="zh-CN" sz="2000" dirty="0" err="1">
                <a:latin typeface="宋体" pitchFamily="2" charset="-122"/>
              </a:rPr>
              <a:t>drawable</a:t>
            </a:r>
            <a:r>
              <a:rPr lang="zh-CN" altLang="en-US" sz="2000" dirty="0">
                <a:latin typeface="宋体" pitchFamily="2" charset="-122"/>
              </a:rPr>
              <a:t>目录下</a:t>
            </a:r>
          </a:p>
          <a:p>
            <a:pPr lvl="2"/>
            <a:r>
              <a:rPr lang="en-US" altLang="zh-CN" sz="2000" dirty="0" err="1">
                <a:latin typeface="宋体" pitchFamily="2" charset="-122"/>
              </a:rPr>
              <a:t>setShortcut</a:t>
            </a:r>
            <a:r>
              <a:rPr lang="en-US" altLang="zh-CN" sz="2000" dirty="0">
                <a:latin typeface="宋体" pitchFamily="2" charset="-122"/>
              </a:rPr>
              <a:t>()</a:t>
            </a:r>
            <a:r>
              <a:rPr lang="zh-CN" altLang="en-US" sz="2000" dirty="0">
                <a:latin typeface="宋体" pitchFamily="2" charset="-122"/>
              </a:rPr>
              <a:t>函数第一个参数是为数字键盘设定的快捷键</a:t>
            </a:r>
            <a:endParaRPr lang="en-US" altLang="zh-CN" sz="2000" dirty="0">
              <a:latin typeface="宋体" pitchFamily="2" charset="-122"/>
            </a:endParaRPr>
          </a:p>
          <a:p>
            <a:pPr lvl="2"/>
            <a:r>
              <a:rPr lang="zh-CN" altLang="en-US" sz="2000" dirty="0">
                <a:latin typeface="宋体" pitchFamily="2" charset="-122"/>
              </a:rPr>
              <a:t>第二个参数是为全键盘设定的快捷键，且不区分字母的大小写</a:t>
            </a:r>
            <a:endParaRPr lang="en-US" altLang="zh-CN" sz="2000" dirty="0">
              <a:latin typeface="宋体" pitchFamily="2" charset="-122"/>
            </a:endParaRPr>
          </a:p>
          <a:p>
            <a:pPr lvl="1">
              <a:buFontTx/>
              <a:buNone/>
            </a:pPr>
            <a:endParaRPr lang="en-US" altLang="zh-CN" sz="2400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3.3.1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选项菜单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-7/12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457200" y="2409835"/>
            <a:ext cx="8147050" cy="1019165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rgbClr val="777777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/>
                <a:cs typeface="Courier New"/>
              </a:rPr>
              <a:t>menu.add(0,MENU_DOWNLOAD,0,"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/>
                <a:cs typeface="Courier New"/>
              </a:rPr>
              <a:t>下载设置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/>
                <a:cs typeface="Courier New"/>
              </a:rPr>
              <a:t>")</a:t>
            </a:r>
            <a:endParaRPr kumimoji="0" lang="zh-CN" altLang="en-US" sz="1600" b="0" i="0" u="none" strike="noStrike" kern="1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rgbClr val="777777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/>
                <a:cs typeface="Courier New"/>
              </a:rPr>
              <a:t> .setIcon(R.drawable.download);</a:t>
            </a:r>
            <a:endParaRPr kumimoji="0" lang="zh-CN" altLang="en-US" sz="1600" b="0" i="0" u="none" strike="noStrike" kern="1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rgbClr val="777777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/>
                <a:cs typeface="Courier New"/>
              </a:rPr>
              <a:t>.setShortcut(’,’d’);</a:t>
            </a:r>
            <a:endParaRPr kumimoji="0" lang="zh-CN" altLang="en-US" sz="16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选项菜单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重载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onPrepareOptionsMenu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函数，能够动态的添加、删除菜单子项，或修改菜单的标题、图标和可见性等内容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onPrepareOptionsMenu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函数的返回值的含义与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onCreateOptionsMenu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函数相同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返回</a:t>
            </a:r>
            <a:r>
              <a:rPr lang="en-US" altLang="zh-CN" sz="2000" dirty="0" smtClean="0">
                <a:latin typeface="宋体" pitchFamily="2" charset="-122"/>
              </a:rPr>
              <a:t>true</a:t>
            </a:r>
            <a:r>
              <a:rPr lang="zh-CN" altLang="en-US" sz="2000" dirty="0" smtClean="0">
                <a:latin typeface="宋体" pitchFamily="2" charset="-122"/>
              </a:rPr>
              <a:t>则显示菜单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返回</a:t>
            </a:r>
            <a:r>
              <a:rPr lang="en-US" altLang="zh-CN" sz="2000" dirty="0" smtClean="0">
                <a:latin typeface="宋体" pitchFamily="2" charset="-122"/>
              </a:rPr>
              <a:t>false</a:t>
            </a:r>
            <a:r>
              <a:rPr lang="zh-CN" altLang="en-US" sz="2000" dirty="0" smtClean="0">
                <a:latin typeface="宋体" pitchFamily="2" charset="-122"/>
              </a:rPr>
              <a:t>则不显示菜单</a:t>
            </a: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onCreateOptionsMenu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只会调用一次</a:t>
            </a: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onPrepareOptionsMenu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只要按一次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menu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按鍵，就会调用一次。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altLang="zh-CN" sz="2200" dirty="0"/>
          </a:p>
        </p:txBody>
      </p:sp>
      <p:sp>
        <p:nvSpPr>
          <p:cNvPr id="131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3.3.1 </a:t>
            </a:r>
            <a:r>
              <a:rPr lang="zh-CN" altLang="en-US" dirty="0" smtClean="0"/>
              <a:t>选项菜单</a:t>
            </a:r>
            <a:r>
              <a:rPr lang="en-US" altLang="zh-CN" dirty="0" smtClean="0"/>
              <a:t>-8/12</a:t>
            </a:r>
            <a:endParaRPr lang="en-US" altLang="zh-CN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动态菜单就是根据不同的界面有不同的菜单。 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altLang="zh-CN" sz="2200" dirty="0"/>
          </a:p>
        </p:txBody>
      </p:sp>
      <p:sp>
        <p:nvSpPr>
          <p:cNvPr id="131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3.3.1 </a:t>
            </a:r>
            <a:r>
              <a:rPr lang="zh-CN" altLang="en-US" dirty="0" smtClean="0"/>
              <a:t>选项菜单</a:t>
            </a:r>
            <a:r>
              <a:rPr lang="en-US" altLang="zh-CN" dirty="0" smtClean="0"/>
              <a:t>-9/12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457200" y="1714488"/>
            <a:ext cx="8147050" cy="2947991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String currentText = tv1.getText().toString();</a:t>
            </a:r>
            <a:b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if("M".equals(currentText)){</a:t>
            </a:r>
            <a:b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menu.clear();//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先清掉菜单</a:t>
            </a:r>
            <a:b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MenuItem item = menu.add(0, 400, 401, "to N");//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可以通过点击这个菜单项来改变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tv1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的值这样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变成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N)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就可以测试了</a:t>
            </a:r>
            <a:b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item.setIcon(android.R.drawable.alert_dark_frame);//and  roid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自带的图标</a:t>
            </a:r>
            <a:b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}</a:t>
            </a:r>
            <a:b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if("N".equals(currentText)){</a:t>
            </a:r>
            <a:b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menu.clear();//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先清掉菜单</a:t>
            </a:r>
            <a:b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MenuItem item = menu.add(0, 401, 402, "to M");//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可以通过点击这个菜单项来改变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tv1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的值这样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变成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M)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就可以测试了</a:t>
            </a:r>
            <a:b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item.setIcon(android.R.drawable.alert_light_frame);</a:t>
            </a:r>
            <a:b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}</a:t>
            </a:r>
            <a:b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menu.add(0, 402, 403, "Now is " + currentText);//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现在共有两个菜单子项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/>
              <a:t>选项菜单</a:t>
            </a:r>
            <a:endParaRPr lang="en-US" altLang="zh-CN" dirty="0"/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下面的代码是在用户每次打开选项菜单时，在菜单子项中显示用户打开该子项的次数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2"/>
            <a:r>
              <a:rPr lang="zh-CN" altLang="en-US" sz="1800" dirty="0">
                <a:latin typeface="宋体" pitchFamily="2" charset="-122"/>
              </a:rPr>
              <a:t>第</a:t>
            </a:r>
            <a:r>
              <a:rPr lang="en-US" altLang="zh-CN" sz="1800" dirty="0">
                <a:latin typeface="宋体" pitchFamily="2" charset="-122"/>
              </a:rPr>
              <a:t>1</a:t>
            </a:r>
            <a:r>
              <a:rPr lang="zh-CN" altLang="en-US" sz="1800" dirty="0">
                <a:latin typeface="宋体" pitchFamily="2" charset="-122"/>
              </a:rPr>
              <a:t>行代码设置一个菜单子项的计数器，用来统计用户打开“上传设置”子项的次数</a:t>
            </a:r>
            <a:endParaRPr lang="en-US" altLang="zh-CN" sz="1800" dirty="0">
              <a:latin typeface="宋体" pitchFamily="2" charset="-122"/>
            </a:endParaRPr>
          </a:p>
          <a:p>
            <a:pPr lvl="2"/>
            <a:r>
              <a:rPr lang="zh-CN" altLang="en-US" sz="1800" dirty="0">
                <a:latin typeface="宋体" pitchFamily="2" charset="-122"/>
              </a:rPr>
              <a:t>第</a:t>
            </a:r>
            <a:r>
              <a:rPr lang="en-US" altLang="zh-CN" sz="1800" dirty="0">
                <a:latin typeface="宋体" pitchFamily="2" charset="-122"/>
              </a:rPr>
              <a:t>4</a:t>
            </a:r>
            <a:r>
              <a:rPr lang="zh-CN" altLang="en-US" sz="1800" dirty="0">
                <a:latin typeface="宋体" pitchFamily="2" charset="-122"/>
              </a:rPr>
              <a:t>行代码是通过将菜单子项的</a:t>
            </a:r>
            <a:r>
              <a:rPr lang="en-US" altLang="zh-CN" sz="1800" dirty="0">
                <a:latin typeface="宋体" pitchFamily="2" charset="-122"/>
              </a:rPr>
              <a:t>ID</a:t>
            </a:r>
            <a:r>
              <a:rPr lang="zh-CN" altLang="en-US" sz="1800" dirty="0">
                <a:latin typeface="宋体" pitchFamily="2" charset="-122"/>
              </a:rPr>
              <a:t>传递给</a:t>
            </a:r>
            <a:r>
              <a:rPr lang="en-US" altLang="zh-CN" sz="1800" dirty="0" err="1">
                <a:latin typeface="宋体" pitchFamily="2" charset="-122"/>
              </a:rPr>
              <a:t>menu.findItem</a:t>
            </a:r>
            <a:r>
              <a:rPr lang="en-US" altLang="zh-CN" sz="1800" dirty="0">
                <a:latin typeface="宋体" pitchFamily="2" charset="-122"/>
              </a:rPr>
              <a:t>()</a:t>
            </a:r>
            <a:r>
              <a:rPr lang="zh-CN" altLang="en-US" sz="1800" dirty="0">
                <a:latin typeface="宋体" pitchFamily="2" charset="-122"/>
              </a:rPr>
              <a:t>函数，获取到菜单子项的对象</a:t>
            </a:r>
            <a:endParaRPr lang="en-US" altLang="zh-CN" sz="1800" dirty="0">
              <a:latin typeface="宋体" pitchFamily="2" charset="-122"/>
            </a:endParaRPr>
          </a:p>
          <a:p>
            <a:pPr lvl="2"/>
            <a:r>
              <a:rPr lang="zh-CN" altLang="en-US" sz="1800" dirty="0">
                <a:latin typeface="宋体" pitchFamily="2" charset="-122"/>
              </a:rPr>
              <a:t>第</a:t>
            </a:r>
            <a:r>
              <a:rPr lang="en-US" altLang="zh-CN" sz="1800" dirty="0">
                <a:latin typeface="宋体" pitchFamily="2" charset="-122"/>
              </a:rPr>
              <a:t>5</a:t>
            </a:r>
            <a:r>
              <a:rPr lang="zh-CN" altLang="en-US" sz="1800" dirty="0">
                <a:latin typeface="宋体" pitchFamily="2" charset="-122"/>
              </a:rPr>
              <a:t>行代码是通过</a:t>
            </a:r>
            <a:r>
              <a:rPr lang="en-US" altLang="zh-CN" sz="1800" dirty="0" err="1">
                <a:latin typeface="宋体" pitchFamily="2" charset="-122"/>
              </a:rPr>
              <a:t>MenuItem</a:t>
            </a:r>
            <a:r>
              <a:rPr lang="zh-CN" altLang="en-US" sz="1800" dirty="0">
                <a:latin typeface="宋体" pitchFamily="2" charset="-122"/>
              </a:rPr>
              <a:t>的</a:t>
            </a:r>
            <a:r>
              <a:rPr lang="en-US" altLang="zh-CN" sz="1800" dirty="0" err="1">
                <a:latin typeface="宋体" pitchFamily="2" charset="-122"/>
              </a:rPr>
              <a:t>setTitle</a:t>
            </a:r>
            <a:r>
              <a:rPr lang="en-US" altLang="zh-CN" sz="1800" dirty="0">
                <a:latin typeface="宋体" pitchFamily="2" charset="-122"/>
              </a:rPr>
              <a:t>()</a:t>
            </a:r>
            <a:r>
              <a:rPr lang="zh-CN" altLang="en-US" sz="1800" dirty="0">
                <a:latin typeface="宋体" pitchFamily="2" charset="-122"/>
              </a:rPr>
              <a:t>函数修改菜单标题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3.3.1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选项菜单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-10/12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457200" y="2266959"/>
            <a:ext cx="8147050" cy="1876421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static int MenuUploadCounter = 0;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@Override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public boolean onPrepareOptionsMenu(Menu menu){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		MenuItem uploadItem = menu.findItem(MENU_UPLOAD);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		uploadItem.setTitle("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上传设置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:" +String.valueOf(MenuUploadCounter));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		return true;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}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/>
              <a:t>选项菜单</a:t>
            </a:r>
            <a:endParaRPr lang="en-US" altLang="zh-CN" dirty="0"/>
          </a:p>
          <a:p>
            <a:pPr lvl="1"/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onOptionsItemSelected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()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函数能够处理菜单选择事件，且该函数在每次点击菜单子项时都会被调用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下面的代码说明了如何通过菜单子项的子项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执行不同的操作</a:t>
            </a:r>
          </a:p>
          <a:p>
            <a:pPr lvl="1"/>
            <a:endParaRPr lang="zh-CN" alt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3.3.1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选项菜单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-11/12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457200" y="2838463"/>
            <a:ext cx="8147050" cy="309086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@Override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public boolean onOptionsItemSelected(MenuItem item){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	switch(item.getItemId()){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		case MENU_DOWNLOAD: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			MenuDownlaodCounter++;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			return true;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	 	case MENU_UPLOAD: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			MenuUploadCounter++;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			return true;    	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	}	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	return false;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} 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half" idx="4294967295"/>
          </p:nvPr>
        </p:nvSpPr>
        <p:spPr>
          <a:xfrm>
            <a:off x="457200" y="990600"/>
            <a:ext cx="4876800" cy="5181600"/>
          </a:xfrm>
        </p:spPr>
        <p:txBody>
          <a:bodyPr/>
          <a:lstStyle/>
          <a:p>
            <a:r>
              <a:rPr lang="zh-CN" altLang="en-US" dirty="0"/>
              <a:t>选项菜单</a:t>
            </a:r>
            <a:endParaRPr lang="en-US" altLang="zh-CN" dirty="0"/>
          </a:p>
          <a:p>
            <a:pPr lvl="1"/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onOptionsItemSelected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()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的返回值表示是否对菜单的选择事件进行处理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000" dirty="0">
                <a:latin typeface="宋体" pitchFamily="2" charset="-122"/>
              </a:rPr>
              <a:t>如果已经处理过则返回</a:t>
            </a:r>
            <a:r>
              <a:rPr lang="en-US" altLang="zh-CN" sz="2000" dirty="0">
                <a:latin typeface="宋体" pitchFamily="2" charset="-122"/>
              </a:rPr>
              <a:t>true</a:t>
            </a:r>
            <a:r>
              <a:rPr lang="zh-CN" altLang="en-US" sz="2000" dirty="0">
                <a:latin typeface="宋体" pitchFamily="2" charset="-122"/>
              </a:rPr>
              <a:t>，否则返回</a:t>
            </a:r>
            <a:r>
              <a:rPr lang="en-US" altLang="zh-CN" sz="2000" dirty="0">
                <a:latin typeface="宋体" pitchFamily="2" charset="-122"/>
              </a:rPr>
              <a:t>false</a:t>
            </a:r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行的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MenuItem.getItemId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函数可以获取到被选择菜单子项的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ID</a:t>
            </a:r>
          </a:p>
        </p:txBody>
      </p:sp>
      <p:pic>
        <p:nvPicPr>
          <p:cNvPr id="79876" name="Picture 1" descr="未标题-17"/>
          <p:cNvPicPr>
            <a:picLocks noGrp="1" noChangeAspect="1" noChangeArrowheads="1"/>
          </p:cNvPicPr>
          <p:nvPr>
            <p:ph type="chart"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426103" y="1643050"/>
            <a:ext cx="3074987" cy="4240212"/>
          </a:xfrm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3.3.1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选项菜单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-12/12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3.3.2 </a:t>
            </a:r>
            <a:r>
              <a:rPr lang="zh-CN" altLang="en-US" dirty="0" smtClean="0"/>
              <a:t>子菜单</a:t>
            </a:r>
            <a:r>
              <a:rPr lang="en-US" altLang="zh-CN" dirty="0" smtClean="0"/>
              <a:t>-1/4</a:t>
            </a:r>
            <a:br>
              <a:rPr lang="en-US" altLang="zh-CN" dirty="0" smtClean="0"/>
            </a:b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147050" cy="4968875"/>
          </a:xfrm>
        </p:spPr>
        <p:txBody>
          <a:bodyPr/>
          <a:lstStyle/>
          <a:p>
            <a:r>
              <a:rPr lang="zh-CN" altLang="en-US" dirty="0" smtClean="0"/>
              <a:t>子菜单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子菜单是能够显示更加详细信息的菜单子项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菜单子项使用了浮动窗体的显示形式，能够更好适应小屏幕的显示方式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Picture 1" descr="未标题-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2514600"/>
            <a:ext cx="28892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/>
              <a:t>子菜单</a:t>
            </a:r>
            <a:endParaRPr lang="en-US" altLang="zh-CN" dirty="0"/>
          </a:p>
          <a:p>
            <a:pPr lvl="1"/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系统的子菜单使用非常灵活，可以在选项菜单或快捷菜单中使用子菜单，有利于将相同或相似的菜单子项组织在一起，便于显示和分类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子菜单不支持嵌套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子菜单的添加是使用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addSubMenu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函数实现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>
              <a:buFontTx/>
              <a:buNone/>
            </a:pP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3.3.2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子菜单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-2/4</a:t>
            </a:r>
            <a:b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457200" y="3838595"/>
            <a:ext cx="8147050" cy="1590669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SubMenu uploadMenu = (SubMenu) menu.addSubMenu(0,MENU_UPLOAD,1,"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上传设置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")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		.setIcon(R.drawable.upload);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uploadMenu.setHeaderIcon(R.drawable.upload);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uploadMenu.setHeaderTitle("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上传参数设置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uploadMenu.add(0,SUB_MENU_UPLOAD_A,0,"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上传参数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A");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uploadMenu.add(0,SUB_MENU_UPLOAD_B,0,"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上传参数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B");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147050" cy="4968875"/>
          </a:xfrm>
        </p:spPr>
        <p:txBody>
          <a:bodyPr/>
          <a:lstStyle/>
          <a:p>
            <a:r>
              <a:rPr lang="zh-CN" altLang="en-US" dirty="0" smtClean="0"/>
              <a:t>子菜单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行代码在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onCreateOptionsMenu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函数传递的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menu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对象上调用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addSubMenu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addSubMenu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函数与选项菜单中使用过的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add()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函数支持相同的参数，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行代码使用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setHeaderIcon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函数，定义子菜单的图标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行定义子菜单的标题，若不规定子菜单的标题，子菜单将显示父菜单子项标题，即第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行代码中 “上传设置”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行和第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行在子菜单中添加了两个菜单子项，菜单子项的更新函数和选择事件处理函数，仍然使用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onPrepareOptionsMenu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onOptionsItemSelected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3.3.2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子菜单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-3/4</a:t>
            </a:r>
            <a:b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4114800" cy="4968875"/>
          </a:xfrm>
        </p:spPr>
        <p:txBody>
          <a:bodyPr/>
          <a:lstStyle/>
          <a:p>
            <a:r>
              <a:rPr lang="zh-CN" altLang="en-US" dirty="0" smtClean="0"/>
              <a:t>子菜单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以上小节的代码为基础，将“上传设置”改为子菜单，并在子菜单中添加“上传参数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zh-CN" sz="2000" dirty="0" smtClean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和“上传参数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zh-CN" sz="2000" dirty="0" smtClean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两个菜单子项。完整代码请参考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MySubMenu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程序，运行结果如图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3.3.2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子菜单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-4/4</a:t>
            </a:r>
            <a:b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未标题-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357298"/>
            <a:ext cx="2936875" cy="424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>
                <a:latin typeface="楷体_GB2312" pitchFamily="49" charset="-122"/>
              </a:rPr>
              <a:t>界面布局</a:t>
            </a:r>
            <a:r>
              <a:rPr lang="en-US" altLang="zh-CN" dirty="0" smtClean="0">
                <a:latin typeface="楷体_GB2312" pitchFamily="49" charset="-122"/>
              </a:rPr>
              <a:t>-2/3</a:t>
            </a:r>
            <a:endParaRPr lang="en-US" altLang="zh-CN" dirty="0"/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界面布局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XML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文件声明界面布局的特点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000" dirty="0" smtClean="0"/>
              <a:t>将程序的表现层和控制层分离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在后期修改用户界面时，无需更改程序的源代码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用户还能够通过可视化工具直接看到所设计的用户界面，有利于加快界面设计的过程，并且为界面设计与开发带来极大的便利性</a:t>
            </a:r>
            <a:endParaRPr lang="en-US" altLang="zh-CN" sz="2000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3.3.3 </a:t>
            </a:r>
            <a:r>
              <a:rPr lang="zh-CN" altLang="en-US" dirty="0" smtClean="0"/>
              <a:t>快捷菜单</a:t>
            </a:r>
            <a:r>
              <a:rPr lang="en-US" altLang="zh-CN" dirty="0" smtClean="0"/>
              <a:t>-1/13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快捷菜单</a:t>
            </a:r>
            <a:endParaRPr lang="zh-CN" altLang="en-US" b="1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快捷菜单同样采用了动窗体的显示方式，与子菜单的实现方式相同，但两种菜单的启动方式却截然不同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启动方式：快捷菜单类似于普通桌面程序中的“右键菜单”，当用户点击界面元素超过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秒后，将启动注册到该界面元素的快捷菜单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使用方法：与使用选项菜单的方法非常相似，需要重载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onCreateContextMenu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onContextItemSelected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</a:t>
            </a: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onCreateContextMenu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函数主要用来添加快捷菜单所显示的标题、图标和菜单子项等内容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/>
              <a:t>快捷菜单</a:t>
            </a:r>
            <a:endParaRPr lang="zh-CN" altLang="en-US" b="1" dirty="0"/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选项菜单中的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onCreateOptionsMenu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函数仅在选项菜单第一次启动时被调用一次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快捷菜单的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onCreateContextMenu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函数每次启动时都会被调用一次</a:t>
            </a:r>
          </a:p>
          <a:p>
            <a:pPr lvl="1"/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3.3.3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快捷菜单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-2/13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571472" y="3143248"/>
            <a:ext cx="8147050" cy="273367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final static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CONTEXT_MENU_1 =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Menu.FIRST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final static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CONTEXT_MENU_2 = Menu.FIRST+1;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final static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CONTEXT_MENU_3 = Menu.FIRST+2;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@Override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public void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onCreateContextMenu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(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ContextMenu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menu, View v,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</a:b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		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ContextMenuInfo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menuInfo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){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menu.setHeaderTitle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("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快捷菜单标题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");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menu.add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(0, CONTEXT_MENU_1, 0,"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菜单子项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1");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menu.add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(0, CONTEXT_MENU_2, 1,"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菜单子项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2");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menu.add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(0, CONTEXT_MENU_3, 2,"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菜单子项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3");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}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3.3.3 </a:t>
            </a:r>
            <a:r>
              <a:rPr lang="zh-CN" altLang="en-US" dirty="0" smtClean="0"/>
              <a:t>快捷菜单</a:t>
            </a:r>
            <a:r>
              <a:rPr lang="en-US" altLang="zh-CN" dirty="0" smtClean="0"/>
              <a:t>-3/13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快捷菜单</a:t>
            </a:r>
            <a:endParaRPr lang="zh-CN" altLang="en-US" b="1" dirty="0" smtClean="0"/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ContextMenu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类支持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add()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函数（代码第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行）和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addSubMenu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函数，可以在快捷菜单中添加菜单子项和子菜单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行代码的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onCreateContextMenu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函数中的参数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第</a:t>
            </a:r>
            <a:r>
              <a:rPr lang="en-US" altLang="zh-CN" sz="2000" dirty="0" smtClean="0">
                <a:latin typeface="宋体" pitchFamily="2" charset="-122"/>
              </a:rPr>
              <a:t>1</a:t>
            </a:r>
            <a:r>
              <a:rPr lang="zh-CN" altLang="en-US" sz="2000" dirty="0" smtClean="0">
                <a:latin typeface="宋体" pitchFamily="2" charset="-122"/>
              </a:rPr>
              <a:t>个参数</a:t>
            </a:r>
            <a:r>
              <a:rPr lang="en-US" altLang="zh-CN" sz="2000" dirty="0" smtClean="0">
                <a:latin typeface="宋体" pitchFamily="2" charset="-122"/>
              </a:rPr>
              <a:t>menu</a:t>
            </a:r>
            <a:r>
              <a:rPr lang="zh-CN" altLang="en-US" sz="2000" dirty="0" smtClean="0">
                <a:latin typeface="宋体" pitchFamily="2" charset="-122"/>
              </a:rPr>
              <a:t>是需要显示的快捷菜单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第</a:t>
            </a:r>
            <a:r>
              <a:rPr lang="en-US" altLang="zh-CN" sz="2000" dirty="0" smtClean="0">
                <a:latin typeface="宋体" pitchFamily="2" charset="-122"/>
              </a:rPr>
              <a:t>2</a:t>
            </a:r>
            <a:r>
              <a:rPr lang="zh-CN" altLang="en-US" sz="2000" dirty="0" smtClean="0">
                <a:latin typeface="宋体" pitchFamily="2" charset="-122"/>
              </a:rPr>
              <a:t>个参数</a:t>
            </a:r>
            <a:r>
              <a:rPr lang="en-US" altLang="zh-CN" sz="2000" dirty="0" smtClean="0">
                <a:latin typeface="宋体" pitchFamily="2" charset="-122"/>
              </a:rPr>
              <a:t>v</a:t>
            </a:r>
            <a:r>
              <a:rPr lang="zh-CN" altLang="en-US" sz="2000" dirty="0" smtClean="0">
                <a:latin typeface="宋体" pitchFamily="2" charset="-122"/>
              </a:rPr>
              <a:t>是用户选择的界面元素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第</a:t>
            </a:r>
            <a:r>
              <a:rPr lang="en-US" altLang="zh-CN" sz="2000" dirty="0" smtClean="0">
                <a:latin typeface="宋体" pitchFamily="2" charset="-122"/>
              </a:rPr>
              <a:t>3</a:t>
            </a:r>
            <a:r>
              <a:rPr lang="zh-CN" altLang="en-US" sz="2000" dirty="0" smtClean="0">
                <a:latin typeface="宋体" pitchFamily="2" charset="-122"/>
              </a:rPr>
              <a:t>个参数</a:t>
            </a:r>
            <a:r>
              <a:rPr lang="en-US" altLang="zh-CN" sz="2000" dirty="0" err="1" smtClean="0">
                <a:latin typeface="宋体" pitchFamily="2" charset="-122"/>
              </a:rPr>
              <a:t>menuInfo</a:t>
            </a:r>
            <a:r>
              <a:rPr lang="zh-CN" altLang="en-US" sz="2000" dirty="0" smtClean="0">
                <a:latin typeface="宋体" pitchFamily="2" charset="-122"/>
              </a:rPr>
              <a:t>是所选择界面元素的额外信息</a:t>
            </a:r>
            <a:endParaRPr lang="zh-CN" altLang="en-US" sz="2000" dirty="0">
              <a:latin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3.3.3 </a:t>
            </a:r>
            <a:r>
              <a:rPr lang="zh-CN" altLang="en-US" dirty="0" smtClean="0"/>
              <a:t>快捷菜单</a:t>
            </a:r>
            <a:r>
              <a:rPr lang="en-US" altLang="zh-CN" dirty="0" smtClean="0"/>
              <a:t>-4/13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快捷菜单</a:t>
            </a:r>
            <a:endParaRPr lang="zh-CN" altLang="en-US" b="1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菜单选择事件的处理需要重载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onContextItemSelected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函数，该函数在用户选择快捷菜单中的菜单子项后被调用，与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onOptionsItemSelected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函数的使用方法基本相同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/>
              <a:t>快捷菜单</a:t>
            </a:r>
            <a:endParaRPr lang="en-US" altLang="zh-CN"/>
          </a:p>
          <a:p>
            <a:pPr>
              <a:buFontTx/>
              <a:buNone/>
            </a:pPr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3.3.3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快捷菜单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-5/13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457200" y="1714488"/>
            <a:ext cx="8147050" cy="380524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@Override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public boolean onContextItemSelected(MenuItem item){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	switch(item.getItemId()){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		case CONTEXT_MENU_1: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			LabelView.setText("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菜单子项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1");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			return true;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		case CONTEXT_MENU_2: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			LabelView.setText("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菜单子项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2");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			return true;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		case CONTEXT_MENU_3: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			LabelView.setText("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菜单子项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3");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	return true;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	}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	return false;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}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内容占位符 2"/>
          <p:cNvSpPr>
            <a:spLocks noGrp="1"/>
          </p:cNvSpPr>
          <p:nvPr>
            <p:ph idx="4294967295"/>
          </p:nvPr>
        </p:nvSpPr>
        <p:spPr>
          <a:xfrm>
            <a:off x="457200" y="928670"/>
            <a:ext cx="8229600" cy="5181600"/>
          </a:xfrm>
        </p:spPr>
        <p:txBody>
          <a:bodyPr/>
          <a:lstStyle/>
          <a:p>
            <a:r>
              <a:rPr lang="zh-CN" altLang="en-US" dirty="0"/>
              <a:t>快捷菜单</a:t>
            </a:r>
            <a:endParaRPr lang="en-US" altLang="zh-CN" dirty="0"/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registerForContextMenu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函数，将快捷菜单注册到界面控件上（下方代码第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行）。这样，用户在长时间点击该界面控件时，便会启动快捷菜单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为了能够在界面上直接显示用户所选择快捷菜单的菜单子项，在代码中引用了界面元素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TextView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（下方代码第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行），通过更改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TextView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的显示内容（上方代码第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行），显示用户所选择的菜单子项</a:t>
            </a:r>
          </a:p>
          <a:p>
            <a:pPr lvl="1"/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3.3.3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快捷菜单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-6/13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457200" y="4195785"/>
            <a:ext cx="8147050" cy="2162173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TextView LabelView = null;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@Override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public void onCreate(Bundle savedInstanceState) {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	super.onCreate(savedInstanceState);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	setContentView(R.layout.main);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	LabelView = (TextView)findViewById(R.id.label);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	registerForContextMenu(LabelView);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}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/>
              <a:t>快捷菜单</a:t>
            </a:r>
            <a:endParaRPr lang="en-US" altLang="zh-CN" dirty="0"/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下方代码是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src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/layout/main.xml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文件的部分内容，第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行声明了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TextView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label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，在上方代码的第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行中，通过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R.id.label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将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传递给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findViewById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函数，这样用户便能够引用该界面元素，并能够修改该界面元素的显示内容</a:t>
            </a:r>
          </a:p>
          <a:p>
            <a:pPr lvl="1"/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3.3.3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快捷菜单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-7/13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639792" y="3409967"/>
            <a:ext cx="8147050" cy="166210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rgbClr val="777777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/>
                <a:cs typeface="Courier New"/>
              </a:rPr>
              <a:t>&lt;TextView   android:id="@+id/label"</a:t>
            </a:r>
            <a:endParaRPr kumimoji="0" lang="zh-CN" altLang="en-US" sz="1600" b="0" i="0" u="none" strike="noStrike" kern="1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rgbClr val="777777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/>
                <a:cs typeface="Courier New"/>
              </a:rPr>
              <a:t>    android:layout_width="fill_parent" </a:t>
            </a:r>
            <a:endParaRPr kumimoji="0" lang="zh-CN" altLang="en-US" sz="1600" b="0" i="0" u="none" strike="noStrike" kern="1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rgbClr val="777777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/>
                <a:cs typeface="Courier New"/>
              </a:rPr>
              <a:t>    android:layout_height="fill_parent" </a:t>
            </a:r>
            <a:endParaRPr kumimoji="0" lang="zh-CN" altLang="en-US" sz="1600" b="0" i="0" u="none" strike="noStrike" kern="1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rgbClr val="777777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/>
                <a:cs typeface="Courier New"/>
              </a:rPr>
              <a:t>    android:text="@string/hello"</a:t>
            </a:r>
            <a:endParaRPr kumimoji="0" lang="zh-CN" altLang="en-US" sz="1600" b="0" i="0" u="none" strike="noStrike" kern="1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rgbClr val="777777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/>
                <a:cs typeface="Courier New"/>
              </a:rPr>
              <a:t> /&gt;	</a:t>
            </a:r>
            <a:endParaRPr kumimoji="0" lang="zh-CN" altLang="en-US" sz="16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/>
              <a:t>快捷菜单</a:t>
            </a:r>
            <a:endParaRPr lang="en-US" altLang="zh-CN" dirty="0"/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需要注意的一点，上方代码的第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行，将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android:layout_width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设置为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fill_parent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，这样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TextView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将填充满父节点的所有剩余屏幕空间，用户点击屏幕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TextView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下方任何位置都可以启动快捷菜单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如果将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android:layout_width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设置为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wrap_content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，则用户必须准确点击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TextView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才能启动快捷菜单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3.3.3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快捷菜单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-8/13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/>
              <a:t>快捷菜单</a:t>
            </a:r>
            <a:endParaRPr lang="en-US" altLang="zh-CN" dirty="0"/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完整代码参考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MyContextMenu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程序，运行结果如图所示</a:t>
            </a:r>
          </a:p>
        </p:txBody>
      </p:sp>
      <p:pic>
        <p:nvPicPr>
          <p:cNvPr id="93188" name="Picture 1" descr="未标题-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057400"/>
            <a:ext cx="27432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3.3.3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快捷菜单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-9/13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/>
              <a:t>快捷菜单</a:t>
            </a:r>
            <a:endParaRPr lang="en-US" altLang="zh-CN" dirty="0"/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系统中，菜单不仅能够在代码中定义，而且可以像界面布局一样在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XML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文件中进行定义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XML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文件定义界面菜单，将代码与界面设计分类，有助于简化代码的复杂程度，并且更有利于界面的可视化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下面将快捷菜的示例程序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MyContextMen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改用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XML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实现，新程序的工程名称为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MyXLMContoxtMenu</a:t>
            </a:r>
            <a:endParaRPr lang="zh-CN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3.3.3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快捷菜单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-10/13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>
                <a:latin typeface="楷体_GB2312" pitchFamily="49" charset="-122"/>
              </a:rPr>
              <a:t>界面布局</a:t>
            </a:r>
            <a:r>
              <a:rPr lang="en-US" altLang="zh-CN" dirty="0" smtClean="0">
                <a:latin typeface="楷体_GB2312" pitchFamily="49" charset="-122"/>
              </a:rPr>
              <a:t>-3/3</a:t>
            </a:r>
            <a:endParaRPr lang="zh-CN" altLang="en-US" dirty="0"/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FrameLayout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–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用于显示一堆子视图控件。多视图控件可以添加到这个布局中。它可以用来在相同的屏幕空间展示多个控件。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LinearLayout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–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用于在单行或单列中显示子视图控件。这对于创建表单来说是非常方便的布局方法。 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RelativeLayout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–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用于相对彼此地显示子视图控件。比如，你可以设置一个控件相对另一个控件“在上方”或“在下方”或“在左边”或“在右边”。你也可以相对于父级元素的边界来放置子视图控件。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TableLayout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–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用于将子视图控件组织到行或列。对于表格的每一行，单个视图控件使用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TableRow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布局视图被添加到表格的每一行。 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/>
              <a:t>快捷菜单</a:t>
            </a:r>
            <a:endParaRPr lang="en-US" altLang="zh-CN" dirty="0"/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首先需要创建保存菜单内容的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XML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src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目录下建立子目录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menu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，并在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menu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下建立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context_menu.xml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文件，代码如下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>
              <a:buFontTx/>
              <a:buNone/>
            </a:pPr>
            <a:endParaRPr lang="en-US" altLang="zh-CN" sz="2000" dirty="0"/>
          </a:p>
          <a:p>
            <a:pPr lvl="2"/>
            <a:r>
              <a:rPr lang="zh-CN" altLang="en-US" sz="1800" dirty="0"/>
              <a:t>在描述菜单的</a:t>
            </a:r>
            <a:r>
              <a:rPr lang="en-US" altLang="zh-CN" sz="1800" dirty="0"/>
              <a:t>XML</a:t>
            </a:r>
            <a:r>
              <a:rPr lang="zh-CN" altLang="en-US" sz="1800" dirty="0"/>
              <a:t>文件中，必须以</a:t>
            </a:r>
            <a:r>
              <a:rPr lang="en-US" altLang="zh-CN" sz="1800" dirty="0"/>
              <a:t>&lt;menu&gt;</a:t>
            </a:r>
            <a:r>
              <a:rPr lang="zh-CN" altLang="en-US" sz="1800" dirty="0"/>
              <a:t>标签（代码第</a:t>
            </a:r>
            <a:r>
              <a:rPr lang="en-US" altLang="zh-CN" sz="1800" dirty="0"/>
              <a:t>1</a:t>
            </a:r>
            <a:r>
              <a:rPr lang="zh-CN" altLang="en-US" sz="1800" dirty="0"/>
              <a:t>行）作为根节点，</a:t>
            </a:r>
            <a:r>
              <a:rPr lang="en-US" altLang="zh-CN" sz="1800" dirty="0"/>
              <a:t>&lt;item&gt;</a:t>
            </a:r>
            <a:r>
              <a:rPr lang="zh-CN" altLang="en-US" sz="1800" dirty="0"/>
              <a:t>标签（代码第</a:t>
            </a:r>
            <a:r>
              <a:rPr lang="en-US" altLang="zh-CN" sz="1800" dirty="0"/>
              <a:t>2</a:t>
            </a:r>
            <a:r>
              <a:rPr lang="zh-CN" altLang="en-US" sz="1800" dirty="0"/>
              <a:t>行）用来描述菜单中的子项，</a:t>
            </a:r>
            <a:r>
              <a:rPr lang="en-US" altLang="zh-CN" sz="1800" dirty="0"/>
              <a:t>&lt;item&gt;</a:t>
            </a:r>
            <a:r>
              <a:rPr lang="zh-CN" altLang="en-US" sz="1800" dirty="0"/>
              <a:t>标签可以通过嵌套实现子菜单的功能</a:t>
            </a:r>
            <a:endParaRPr lang="en-US" altLang="zh-CN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3.3.3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快捷菜单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-11/13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457200" y="2786058"/>
            <a:ext cx="8147050" cy="2233611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&lt;menu xmlns:android="http://schemas.android.com/apk/res/android"&gt;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&lt;item android:id="@+id/contextMenu1"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	android:title="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菜单子项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1"/&gt;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&lt;item android:id="@+id/contextMenu2"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	android:title="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菜单子项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2"/&gt;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&lt;item android:id="@+id/contextMenu3"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	android:title="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菜单子项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3"/&gt;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&lt;/menu&gt;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/>
              <a:t>快捷菜单</a:t>
            </a:r>
            <a:endParaRPr lang="en-US" altLang="zh-CN" dirty="0"/>
          </a:p>
          <a:p>
            <a:pPr lvl="1"/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XML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菜单的显示结果如图所示</a:t>
            </a:r>
          </a:p>
          <a:p>
            <a:pPr lvl="1"/>
            <a:endParaRPr lang="zh-CN" altLang="en-US" dirty="0"/>
          </a:p>
        </p:txBody>
      </p:sp>
      <p:pic>
        <p:nvPicPr>
          <p:cNvPr id="96260" name="Picture 2" descr="未标题-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438400"/>
            <a:ext cx="36798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3.3.3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快捷菜单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-12/13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/>
              <a:t>快捷菜单</a:t>
            </a:r>
            <a:endParaRPr lang="en-US" altLang="zh-CN" dirty="0"/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XML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文件中定义菜单后，在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onCreateContextMenu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函数中调用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inflater.inflate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方法，将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XML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资源文件传递给菜单对象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2"/>
            <a:r>
              <a:rPr lang="zh-CN" altLang="en-US" sz="2000" dirty="0"/>
              <a:t>第</a:t>
            </a:r>
            <a:r>
              <a:rPr lang="en-US" altLang="zh-CN" sz="2000" dirty="0"/>
              <a:t>4</a:t>
            </a:r>
            <a:r>
              <a:rPr lang="zh-CN" altLang="en-US" sz="2000" dirty="0"/>
              <a:t>行代码中的</a:t>
            </a:r>
            <a:r>
              <a:rPr lang="en-US" altLang="zh-CN" sz="2000" dirty="0" err="1"/>
              <a:t>getMenuInflater</a:t>
            </a:r>
            <a:r>
              <a:rPr lang="en-US" altLang="zh-CN" sz="2000" dirty="0"/>
              <a:t>()</a:t>
            </a:r>
            <a:r>
              <a:rPr lang="zh-CN" altLang="en-US" sz="2000" dirty="0"/>
              <a:t>为当前的</a:t>
            </a:r>
            <a:r>
              <a:rPr lang="en-US" altLang="zh-CN" sz="2000" dirty="0"/>
              <a:t>Activity</a:t>
            </a:r>
            <a:r>
              <a:rPr lang="zh-CN" altLang="en-US" sz="2000" dirty="0"/>
              <a:t>返回</a:t>
            </a:r>
            <a:r>
              <a:rPr lang="en-US" altLang="zh-CN" sz="2000" dirty="0" err="1"/>
              <a:t>MenuInflater</a:t>
            </a:r>
            <a:endParaRPr lang="en-US" altLang="zh-CN" sz="2000" dirty="0"/>
          </a:p>
          <a:p>
            <a:pPr lvl="2"/>
            <a:r>
              <a:rPr lang="zh-CN" altLang="en-US" sz="2000" dirty="0"/>
              <a:t>第</a:t>
            </a:r>
            <a:r>
              <a:rPr lang="en-US" altLang="zh-CN" sz="2000" dirty="0"/>
              <a:t>5</a:t>
            </a:r>
            <a:r>
              <a:rPr lang="zh-CN" altLang="en-US" sz="2000" dirty="0"/>
              <a:t>行代码将</a:t>
            </a:r>
            <a:r>
              <a:rPr lang="en-US" altLang="zh-CN" sz="2000" dirty="0"/>
              <a:t>XML</a:t>
            </a:r>
            <a:r>
              <a:rPr lang="zh-CN" altLang="en-US" sz="2000" dirty="0"/>
              <a:t>资源文件</a:t>
            </a:r>
            <a:r>
              <a:rPr lang="en-US" altLang="zh-CN" sz="2000" dirty="0" err="1"/>
              <a:t>R.menu.context_menu</a:t>
            </a:r>
            <a:r>
              <a:rPr lang="zh-CN" altLang="en-US" sz="2000" dirty="0"/>
              <a:t>，传递给</a:t>
            </a:r>
            <a:r>
              <a:rPr lang="en-US" altLang="zh-CN" sz="2000" dirty="0"/>
              <a:t>menu</a:t>
            </a:r>
            <a:r>
              <a:rPr lang="zh-CN" altLang="en-US" sz="2000" dirty="0"/>
              <a:t>这个快捷菜单对象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3.3.3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快捷菜单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-13/13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457200" y="2500306"/>
            <a:ext cx="8147050" cy="166210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@Override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public void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onCreateContextMenu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(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ContextMenu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menu, 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		View v,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ContextMenuInfo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menuInfo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){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MenuInflater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inflater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=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getMenuInflater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();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	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inflater.inflate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(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R.menu.context_menu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, menu);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}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本章小结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掌握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LinearLayout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TableLayout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RelativeLayout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FrameLayout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四种布局的使用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掌握选项菜单、子菜单和快捷菜单的使用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5852" y="2285992"/>
            <a:ext cx="657229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谢谢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zh-CN" altLang="en-US" dirty="0" smtClean="0"/>
              <a:t>线性布局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线性布局（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LinearLayout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）是一种重要的界面布局中，也是经常使用到的一种界面布局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在线性布局中，所有的子元素都按照垂直或水平的顺序在界面上排列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如果垂直排列，则每行仅包含一个界面元素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如果水平排列，则每列仅包含一个界面元素</a:t>
            </a:r>
          </a:p>
          <a:p>
            <a:endParaRPr lang="zh-CN" altLang="en-US" dirty="0"/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3.2.1 </a:t>
            </a:r>
            <a:r>
              <a:rPr lang="zh-CN" altLang="en-US" dirty="0" smtClean="0"/>
              <a:t>线性布局</a:t>
            </a:r>
            <a:r>
              <a:rPr lang="en-US" altLang="zh-CN" dirty="0" smtClean="0"/>
              <a:t>-1/3</a:t>
            </a:r>
            <a:br>
              <a:rPr lang="en-US" altLang="zh-CN" dirty="0" smtClean="0"/>
            </a:br>
            <a:endParaRPr lang="en-US" altLang="zh-CN" dirty="0"/>
          </a:p>
        </p:txBody>
      </p:sp>
      <p:pic>
        <p:nvPicPr>
          <p:cNvPr id="4" name="Picture 2" descr="未标题-3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956069"/>
            <a:ext cx="2819400" cy="225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未标题-3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954482"/>
            <a:ext cx="2811463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zh-CN" altLang="en-US" dirty="0" smtClean="0"/>
              <a:t>线性布局的重要特性和属性</a:t>
            </a:r>
            <a:endParaRPr lang="en-US" altLang="zh-CN" dirty="0" smtClean="0"/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android:background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设置整个布局画面的背景</a:t>
            </a: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android:orientation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=“horizontal”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子元素的排列队形，是横向排列，还是纵向排列</a:t>
            </a: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android:gravity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=“bottom”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子元素在布局中的缺省对齐方式</a:t>
            </a: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android:padding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设置子元素与布局边缘之间的空白</a:t>
            </a:r>
          </a:p>
          <a:p>
            <a:endParaRPr lang="zh-CN" altLang="en-US" dirty="0"/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3.2.1 </a:t>
            </a:r>
            <a:r>
              <a:rPr lang="zh-CN" altLang="en-US" dirty="0" smtClean="0"/>
              <a:t>线性布局</a:t>
            </a:r>
            <a:r>
              <a:rPr lang="en-US" altLang="zh-CN" dirty="0" smtClean="0"/>
              <a:t>-2/3</a:t>
            </a:r>
            <a:br>
              <a:rPr lang="en-US" altLang="zh-CN" dirty="0" smtClean="0"/>
            </a:b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zh-CN" altLang="en-US" dirty="0" smtClean="0"/>
              <a:t>线性布局的重要特性和属性</a:t>
            </a:r>
            <a:endParaRPr lang="en-US" altLang="zh-CN" dirty="0" smtClean="0"/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layout_weight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用于给一个线性布局中的诸多视图的重要度赋值。 权重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所有的视图都有一个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layout_weight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值，默认为零，意思是需要显示 多大的视图就占据多大的屏幕空间。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若赋一个高于零的值，则将父视  图中的可用空间分割，分割大小具体取决于每一个视图的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layout_weight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值以及该值在当前屏幕布局的整体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layout_weight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值和在其它视图屏幕布局的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layout_weight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值中所占的比率而定</a:t>
            </a:r>
          </a:p>
          <a:p>
            <a:endParaRPr lang="zh-CN" altLang="en-US" dirty="0"/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3.2.1 </a:t>
            </a:r>
            <a:r>
              <a:rPr lang="zh-CN" altLang="en-US" dirty="0" smtClean="0"/>
              <a:t>线性布局</a:t>
            </a:r>
            <a:r>
              <a:rPr lang="en-US" altLang="zh-CN" dirty="0" smtClean="0"/>
              <a:t>-3/3</a:t>
            </a:r>
            <a:br>
              <a:rPr lang="en-US" altLang="zh-CN" dirty="0" smtClean="0"/>
            </a:b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zh-CN" altLang="en-US" dirty="0" smtClean="0"/>
              <a:t>框架布局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框架布局（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FrameLayout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）是最简单的界面布局，是用来存放一个元素的空白空间，且子元素的位置是不能够指定的，只能够放置在空白空间的左上角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如果有多个子元素，后放置的子元素将遮挡先放置的子元素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 SDK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中提供的层级观察器（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Hierarchy Viewer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）进一步分析界面布局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层级观察器能够对用户界面进行分析和调试，并以图形化的方式展示树形结构的界面布局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3.2.2 </a:t>
            </a:r>
            <a:r>
              <a:rPr lang="zh-CN" altLang="en-US" dirty="0" smtClean="0"/>
              <a:t>框架布局</a:t>
            </a:r>
            <a:r>
              <a:rPr lang="en-US" altLang="zh-CN" dirty="0" smtClean="0"/>
              <a:t>-1/2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默认设计模板">
  <a:themeElements>
    <a:clrScheme name="3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3_默认设计模板">
      <a:majorFont>
        <a:latin typeface="Frutiger LT 45 Light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01" tIns="45700" rIns="91401" bIns="45700" numCol="1" anchor="ctr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777777"/>
          </a:buClr>
          <a:buSzPct val="85000"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01" tIns="45700" rIns="91401" bIns="45700" numCol="1" anchor="ctr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777777"/>
          </a:buClr>
          <a:buSzPct val="85000"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15248</TotalTime>
  <Words>3637</Words>
  <Application>Microsoft Office PowerPoint</Application>
  <PresentationFormat>全屏显示(4:3)</PresentationFormat>
  <Paragraphs>434</Paragraphs>
  <Slides>54</Slides>
  <Notes>29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6" baseType="lpstr">
      <vt:lpstr>3_默认设计模板</vt:lpstr>
      <vt:lpstr>Visio</vt:lpstr>
      <vt:lpstr>幻灯片 1</vt:lpstr>
      <vt:lpstr>第3章 Android UI组件_2</vt:lpstr>
      <vt:lpstr>3.2 界面布局-1/3</vt:lpstr>
      <vt:lpstr>3.2 界面布局-2/3</vt:lpstr>
      <vt:lpstr>3.2 界面布局-3/3</vt:lpstr>
      <vt:lpstr>3.2.1 线性布局-1/3 </vt:lpstr>
      <vt:lpstr>3.2.1 线性布局-2/3 </vt:lpstr>
      <vt:lpstr>3.2.1 线性布局-3/3 </vt:lpstr>
      <vt:lpstr>3.2.2 框架布局-1/2  </vt:lpstr>
      <vt:lpstr>3.2.2 框架布局-2/2  </vt:lpstr>
      <vt:lpstr>3.2.3 相对布局-1/5</vt:lpstr>
      <vt:lpstr>3.2.3 相对布局-2/5</vt:lpstr>
      <vt:lpstr>3.2.3 相对布局-3/5</vt:lpstr>
      <vt:lpstr>3.2.3 相对布局-4/5</vt:lpstr>
      <vt:lpstr>3.2.3 相对布局-5/5</vt:lpstr>
      <vt:lpstr>3.2.4 表格布局-1/4 </vt:lpstr>
      <vt:lpstr>3.2.4 表格布局-2/4 </vt:lpstr>
      <vt:lpstr>3.2.4 表格布局-3/4 </vt:lpstr>
      <vt:lpstr>3.2.4 表格布局-4/4 </vt:lpstr>
      <vt:lpstr>3.2.5 绝对布局-1/2 </vt:lpstr>
      <vt:lpstr>3.2.5 绝对布局-2/2 </vt:lpstr>
      <vt:lpstr>第3章 Android UI组件_2</vt:lpstr>
      <vt:lpstr>3.3 菜单</vt:lpstr>
      <vt:lpstr>3.3.1 选项菜单-1/12 </vt:lpstr>
      <vt:lpstr>3.3.1 选项菜单-2/12 </vt:lpstr>
      <vt:lpstr>3.3.1 选项菜单-3/12 </vt:lpstr>
      <vt:lpstr>3.3.1 选项菜单-4/12</vt:lpstr>
      <vt:lpstr>幻灯片 28</vt:lpstr>
      <vt:lpstr>幻灯片 29</vt:lpstr>
      <vt:lpstr>幻灯片 30</vt:lpstr>
      <vt:lpstr>3.3.1 选项菜单-8/12</vt:lpstr>
      <vt:lpstr>3.3.1 选项菜单-9/12</vt:lpstr>
      <vt:lpstr>幻灯片 33</vt:lpstr>
      <vt:lpstr>幻灯片 34</vt:lpstr>
      <vt:lpstr>幻灯片 35</vt:lpstr>
      <vt:lpstr>3.3.2 子菜单-1/4 </vt:lpstr>
      <vt:lpstr>幻灯片 37</vt:lpstr>
      <vt:lpstr>幻灯片 38</vt:lpstr>
      <vt:lpstr>幻灯片 39</vt:lpstr>
      <vt:lpstr>3.3.3 快捷菜单-1/13 </vt:lpstr>
      <vt:lpstr>幻灯片 41</vt:lpstr>
      <vt:lpstr>3.3.3 快捷菜单-3/13 </vt:lpstr>
      <vt:lpstr>3.3.3 快捷菜单-4/13 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本章小结</vt:lpstr>
      <vt:lpstr>幻灯片 54</vt:lpstr>
    </vt:vector>
  </TitlesOfParts>
  <Company>neusoft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bcc-user</dc:creator>
  <cp:lastModifiedBy>LiuWei</cp:lastModifiedBy>
  <cp:revision>3298</cp:revision>
  <dcterms:created xsi:type="dcterms:W3CDTF">2007-09-10T03:19:36Z</dcterms:created>
  <dcterms:modified xsi:type="dcterms:W3CDTF">2012-06-08T08:35:03Z</dcterms:modified>
</cp:coreProperties>
</file>