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7"/>
  </p:notesMasterIdLst>
  <p:handoutMasterIdLst>
    <p:handoutMasterId r:id="rId58"/>
  </p:handoutMasterIdLst>
  <p:sldIdLst>
    <p:sldId id="291" r:id="rId2"/>
    <p:sldId id="561" r:id="rId3"/>
    <p:sldId id="612" r:id="rId4"/>
    <p:sldId id="613" r:id="rId5"/>
    <p:sldId id="711" r:id="rId6"/>
    <p:sldId id="712" r:id="rId7"/>
    <p:sldId id="713" r:id="rId8"/>
    <p:sldId id="747" r:id="rId9"/>
    <p:sldId id="714" r:id="rId10"/>
    <p:sldId id="748" r:id="rId11"/>
    <p:sldId id="507" r:id="rId12"/>
    <p:sldId id="617" r:id="rId13"/>
    <p:sldId id="749" r:id="rId14"/>
    <p:sldId id="750" r:id="rId15"/>
    <p:sldId id="508" r:id="rId16"/>
    <p:sldId id="751" r:id="rId17"/>
    <p:sldId id="509" r:id="rId18"/>
    <p:sldId id="619" r:id="rId19"/>
    <p:sldId id="620" r:id="rId20"/>
    <p:sldId id="642" r:id="rId21"/>
    <p:sldId id="644" r:id="rId22"/>
    <p:sldId id="645" r:id="rId23"/>
    <p:sldId id="752" r:id="rId24"/>
    <p:sldId id="753" r:id="rId25"/>
    <p:sldId id="646" r:id="rId26"/>
    <p:sldId id="754" r:id="rId27"/>
    <p:sldId id="755" r:id="rId28"/>
    <p:sldId id="647" r:id="rId29"/>
    <p:sldId id="757" r:id="rId30"/>
    <p:sldId id="649" r:id="rId31"/>
    <p:sldId id="651" r:id="rId32"/>
    <p:sldId id="652" r:id="rId33"/>
    <p:sldId id="758" r:id="rId34"/>
    <p:sldId id="759" r:id="rId35"/>
    <p:sldId id="760" r:id="rId36"/>
    <p:sldId id="761" r:id="rId37"/>
    <p:sldId id="762" r:id="rId38"/>
    <p:sldId id="653" r:id="rId39"/>
    <p:sldId id="763" r:id="rId40"/>
    <p:sldId id="654" r:id="rId41"/>
    <p:sldId id="764" r:id="rId42"/>
    <p:sldId id="765" r:id="rId43"/>
    <p:sldId id="655" r:id="rId44"/>
    <p:sldId id="766" r:id="rId45"/>
    <p:sldId id="656" r:id="rId46"/>
    <p:sldId id="736" r:id="rId47"/>
    <p:sldId id="767" r:id="rId48"/>
    <p:sldId id="738" r:id="rId49"/>
    <p:sldId id="768" r:id="rId50"/>
    <p:sldId id="769" r:id="rId51"/>
    <p:sldId id="770" r:id="rId52"/>
    <p:sldId id="771" r:id="rId53"/>
    <p:sldId id="772" r:id="rId54"/>
    <p:sldId id="773" r:id="rId55"/>
    <p:sldId id="774" r:id="rId56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41" autoAdjust="0"/>
    <p:restoredTop sz="96435" autoAdjust="0"/>
  </p:normalViewPr>
  <p:slideViewPr>
    <p:cSldViewPr>
      <p:cViewPr>
        <p:scale>
          <a:sx n="75" d="100"/>
          <a:sy n="75" d="100"/>
        </p:scale>
        <p:origin x="-1374" y="-348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F9F258-51D9-4A1E-AB12-9D8C0D2ADED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100" b="1" smtClean="0"/>
              <a:t>//</a:t>
            </a:r>
            <a:r>
              <a:rPr lang="zh-CN" altLang="en-US" sz="1100" b="1" smtClean="0"/>
              <a:t>这是函数调用 </a:t>
            </a:r>
            <a:r>
              <a:rPr lang="en-US" altLang="zh-CN" sz="1100" b="1" smtClean="0"/>
              <a:t>operator&lt;&lt;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我们暂时把命名空间理解成一座座房子，而我们的资源都被分割在一座座的房子里面，我们只用打开了门才能使用，当然一个房子里还可能有门，这个我们就不深究了。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特点，不用再指定类型，直接打印变量就可以了。</a:t>
            </a:r>
          </a:p>
          <a:p>
            <a:r>
              <a:rPr lang="zh-CN" altLang="en-US" smtClean="0"/>
              <a:t>有了</a:t>
            </a:r>
            <a:r>
              <a:rPr lang="en-US" altLang="zh-CN" smtClean="0"/>
              <a:t>C++</a:t>
            </a:r>
            <a:r>
              <a:rPr lang="zh-CN" altLang="en-US" smtClean="0"/>
              <a:t>就是这么神奇，</a:t>
            </a:r>
            <a:r>
              <a:rPr lang="en-US" altLang="zh-CN" smtClean="0"/>
              <a:t>C++</a:t>
            </a:r>
            <a:r>
              <a:rPr lang="zh-CN" altLang="en-US" smtClean="0"/>
              <a:t>的威力还远远不止这些，后面我们会逐步引导大家学习和喜欢</a:t>
            </a:r>
            <a:r>
              <a:rPr lang="en-US" altLang="zh-CN" smtClean="0"/>
              <a:t>C++</a:t>
            </a:r>
            <a:r>
              <a:rPr lang="zh-CN" altLang="en-US" smtClean="0"/>
              <a:t>语言</a:t>
            </a:r>
          </a:p>
          <a:p>
            <a:r>
              <a:rPr lang="en-US" altLang="en-US" smtClean="0"/>
              <a:t>当然这个程序仅仅使用了对象cout，离面向对象还很遥远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3CF5319-4626-410F-B97E-B51C0C745A4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&lt;&lt;</a:t>
            </a:r>
            <a:r>
              <a:rPr lang="zh-CN" altLang="en-US" smtClean="0"/>
              <a:t>的指向代表流的方向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cin </a:t>
            </a:r>
            <a:r>
              <a:rPr lang="zh-CN" altLang="en-US" smtClean="0"/>
              <a:t>键盘 鼠标 </a:t>
            </a:r>
            <a:r>
              <a:rPr lang="en-US" altLang="zh-CN" smtClean="0"/>
              <a:t>cout </a:t>
            </a:r>
            <a:r>
              <a:rPr lang="zh-CN" altLang="en-US" smtClean="0"/>
              <a:t>显示器对象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D5B08AC-AD86-48A3-ACFB-D68CBDF3F11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11DEFDD-3AE7-46A1-8615-7112A6E9975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//</a:t>
            </a:r>
            <a:r>
              <a:rPr lang="zh-CN" altLang="en-US" smtClean="0">
                <a:sym typeface="Wingdings" pitchFamily="2" charset="2"/>
              </a:rPr>
              <a:t>其它格式控制待需要时可查阅相关的帮助文档</a:t>
            </a:r>
          </a:p>
          <a:p>
            <a:r>
              <a:rPr lang="en-US" altLang="en-US" sz="1000" b="1" smtClean="0"/>
              <a:t> //是的，setw仅在一次控制有效。</a:t>
            </a:r>
            <a:endParaRPr lang="en-US" altLang="zh-CN" sz="1000" b="1" smtClean="0"/>
          </a:p>
          <a:p>
            <a:r>
              <a:rPr lang="en-US" altLang="zh-CN" b="1" smtClean="0"/>
              <a:t>#include &lt;iomanip&gt;</a:t>
            </a:r>
          </a:p>
          <a:p>
            <a:r>
              <a:rPr lang="en-US" altLang="zh-CN" b="1" smtClean="0"/>
              <a:t>#include &lt;iostream&gt;</a:t>
            </a:r>
          </a:p>
          <a:p>
            <a:r>
              <a:rPr lang="en-US" altLang="zh-CN" b="1" smtClean="0"/>
              <a:t>using namespace std;</a:t>
            </a:r>
          </a:p>
          <a:p>
            <a:endParaRPr lang="en-US" altLang="zh-CN" b="1" smtClean="0"/>
          </a:p>
          <a:p>
            <a:r>
              <a:rPr lang="en-US" altLang="zh-CN" b="1" smtClean="0"/>
              <a:t>void main()</a:t>
            </a:r>
          </a:p>
          <a:p>
            <a:r>
              <a:rPr lang="en-US" altLang="zh-CN" b="1" smtClean="0"/>
              <a:t>{   </a:t>
            </a:r>
          </a:p>
          <a:p>
            <a:r>
              <a:rPr lang="en-US" altLang="zh-CN" b="1" smtClean="0"/>
              <a:t>    int hour = 6;</a:t>
            </a:r>
          </a:p>
          <a:p>
            <a:r>
              <a:rPr lang="en-US" altLang="zh-CN" b="1" smtClean="0"/>
              <a:t>    int min = 2;</a:t>
            </a:r>
          </a:p>
          <a:p>
            <a:r>
              <a:rPr lang="en-US" altLang="zh-CN" b="1" smtClean="0"/>
              <a:t>    cout&lt;&lt; setfill('0');</a:t>
            </a:r>
          </a:p>
          <a:p>
            <a:r>
              <a:rPr lang="en-US" altLang="zh-CN" b="1" smtClean="0"/>
              <a:t>    cout&lt;&lt;setw(2)&lt;&lt;hour&lt;&lt;":"&lt;&lt;setw(2)&lt;&lt;min&lt;&lt;endl;</a:t>
            </a:r>
          </a:p>
          <a:p>
            <a:r>
              <a:rPr lang="en-US" altLang="zh-CN" b="1" smtClean="0"/>
              <a:t>    cout&lt;&lt;setfill(' ');	//</a:t>
            </a:r>
            <a:r>
              <a:rPr lang="zh-CN" altLang="en-US" b="1" smtClean="0"/>
              <a:t>恢复成默认状态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int i = 10;</a:t>
            </a:r>
          </a:p>
          <a:p>
            <a:r>
              <a:rPr lang="en-US" altLang="zh-CN" b="1" smtClean="0"/>
              <a:t>    cout&lt;&lt;setw(12)&lt;&lt;i&lt;&lt;endl;	//?</a:t>
            </a:r>
            <a:r>
              <a:rPr lang="zh-CN" altLang="en-US" b="1" smtClean="0"/>
              <a:t>这下舒服多了</a:t>
            </a:r>
          </a:p>
          <a:p>
            <a:r>
              <a:rPr lang="en-US" altLang="zh-CN" b="1" smtClean="0"/>
              <a:t>}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300" smtClean="0"/>
              <a:t>(iii)  </a:t>
            </a:r>
            <a:r>
              <a:rPr lang="zh-CN" altLang="en-US" sz="1300" smtClean="0"/>
              <a:t>如何声明一个数组的引用？</a:t>
            </a:r>
          </a:p>
          <a:p>
            <a:r>
              <a:rPr lang="en-US" altLang="zh-CN" sz="1300" smtClean="0"/>
              <a:t>        int a[10]; </a:t>
            </a:r>
            <a:endParaRPr lang="zh-CN" altLang="en-US" sz="1300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另外，不可声明引用的引用、指向引用的指针、</a:t>
            </a:r>
            <a:r>
              <a:rPr lang="en-US" altLang="zh-CN" smtClean="0"/>
              <a:t>void</a:t>
            </a:r>
            <a:r>
              <a:rPr lang="zh-CN" altLang="en-US" smtClean="0"/>
              <a:t>类型的引用、或引用的数组       </a:t>
            </a:r>
            <a:r>
              <a:rPr lang="en-US" altLang="zh-CN" smtClean="0"/>
              <a:t>Why?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引用是常属性 </a:t>
            </a:r>
            <a:r>
              <a:rPr lang="en-US" altLang="zh-CN" smtClean="0"/>
              <a:t>&amp;10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i[10];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(&amp;ri)[10] = i;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6877AD-381B-4729-9892-2C6143E9EC67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#define ARRAY_SIZE(arr) (sizeof(arr)/sizeof(int))</a:t>
            </a:r>
          </a:p>
          <a:p>
            <a:r>
              <a:rPr lang="en-US" altLang="zh-CN" noProof="1" smtClean="0"/>
              <a:t>void swap( int val1, int val2);</a:t>
            </a:r>
          </a:p>
          <a:p>
            <a:r>
              <a:rPr lang="en-US" altLang="zh-CN" noProof="1" smtClean="0"/>
              <a:t>void display( int arr[], int size);</a:t>
            </a:r>
          </a:p>
          <a:p>
            <a:r>
              <a:rPr lang="en-US" altLang="zh-CN" noProof="1" smtClean="0"/>
              <a:t>void main()</a:t>
            </a:r>
          </a:p>
          <a:p>
            <a:r>
              <a:rPr lang="en-US" altLang="zh-CN" noProof="1" smtClean="0"/>
              <a:t>{  </a:t>
            </a:r>
          </a:p>
          <a:p>
            <a:r>
              <a:rPr lang="en-US" altLang="zh-CN" smtClean="0"/>
              <a:t>    </a:t>
            </a:r>
            <a:r>
              <a:rPr lang="en-US" altLang="zh-CN" noProof="1" smtClean="0"/>
              <a:t>int ia[2] = {34, 8};</a:t>
            </a:r>
          </a:p>
          <a:p>
            <a:r>
              <a:rPr lang="en-US" altLang="zh-CN" noProof="1" smtClean="0"/>
              <a:t>    int size = ARRAY_SIZE(ia);</a:t>
            </a:r>
          </a:p>
          <a:p>
            <a:r>
              <a:rPr lang="en-US" altLang="zh-CN" noProof="1" smtClean="0"/>
              <a:t>    cout&lt;&lt;"before swap: ";</a:t>
            </a:r>
          </a:p>
          <a:p>
            <a:r>
              <a:rPr lang="en-US" altLang="zh-CN" noProof="1" smtClean="0"/>
              <a:t>    display( ia, ARRAY_SIZE(ia) );</a:t>
            </a:r>
          </a:p>
          <a:p>
            <a:r>
              <a:rPr lang="en-US" altLang="zh-CN" noProof="1" smtClean="0"/>
              <a:t>    swap(ia[0], ia[1]);</a:t>
            </a:r>
          </a:p>
          <a:p>
            <a:r>
              <a:rPr lang="en-US" altLang="zh-CN" noProof="1" smtClean="0"/>
              <a:t>    cout&lt;&lt;"after swap:  ";</a:t>
            </a:r>
          </a:p>
          <a:p>
            <a:r>
              <a:rPr lang="en-US" altLang="zh-CN" noProof="1" smtClean="0"/>
              <a:t>    display( ia,ARRAY_SIZE(ia) );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display( int arr[], int size ) //</a:t>
            </a:r>
            <a:r>
              <a:rPr lang="zh-CN" smtClean="0"/>
              <a:t>显示向量元素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for(int ix = 0; ix &lt; size; ix++ )</a:t>
            </a:r>
          </a:p>
          <a:p>
            <a:r>
              <a:rPr lang="en-US" altLang="zh-CN" noProof="1" smtClean="0"/>
              <a:t>        cout&lt;&lt;arr[ix]&lt;&lt;' ';</a:t>
            </a:r>
          </a:p>
          <a:p>
            <a:r>
              <a:rPr lang="en-US" altLang="zh-CN" noProof="1" smtClean="0"/>
              <a:t>    cout&lt;&lt;endl;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swap(int val1, int val2 )  //</a:t>
            </a:r>
            <a:r>
              <a:rPr lang="zh-CN" smtClean="0"/>
              <a:t>交换两个元素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int temp1= val1;</a:t>
            </a:r>
          </a:p>
          <a:p>
            <a:r>
              <a:rPr lang="en-US" altLang="zh-CN" noProof="1" smtClean="0"/>
              <a:t>    val1 = val2;</a:t>
            </a:r>
          </a:p>
          <a:p>
            <a:r>
              <a:rPr lang="en-US" altLang="zh-CN" noProof="1" smtClean="0"/>
              <a:t>    val2 = temp1;</a:t>
            </a:r>
          </a:p>
          <a:p>
            <a:r>
              <a:rPr lang="en-US" altLang="zh-CN" noProof="1" smtClean="0"/>
              <a:t>}</a:t>
            </a:r>
          </a:p>
          <a:p>
            <a:endParaRPr lang="en-US" altLang="zh-CN" noProof="1" smtClean="0"/>
          </a:p>
          <a:p>
            <a:endParaRPr lang="en-US" altLang="zh-CN" noProof="1" smtClean="0"/>
          </a:p>
          <a:p>
            <a:endParaRPr lang="en-US" altLang="zh-CN" noProof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6F97E9AD-C388-4EB4-A0BA-94A7988CD0E0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6F97E9AD-C388-4EB4-A0BA-94A7988CD0E0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335CABF-E84A-464D-B9F2-4D40D9C1E720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：当确定函数的参数在函数内部不需要修改的时候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：当函数的返回值不希望被修改时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：当类的属性成员不希望被修改时</a:t>
            </a:r>
          </a:p>
          <a:p>
            <a:endParaRPr lang="zh-CN" altLang="en-US" smtClean="0"/>
          </a:p>
          <a:p>
            <a:r>
              <a:rPr lang="en-US" altLang="zh-CN" smtClean="0"/>
              <a:t>#include &lt;iostream&gt;</a:t>
            </a:r>
          </a:p>
          <a:p>
            <a:r>
              <a:rPr lang="en-US" altLang="zh-CN" smtClean="0"/>
              <a:t>using namespace std;</a:t>
            </a:r>
          </a:p>
          <a:p>
            <a:endParaRPr lang="en-US" altLang="zh-CN" smtClean="0"/>
          </a:p>
          <a:p>
            <a:r>
              <a:rPr lang="en-US" altLang="zh-CN" smtClean="0"/>
              <a:t>const int val = 5;</a:t>
            </a:r>
          </a:p>
          <a:p>
            <a:endParaRPr lang="en-US" altLang="zh-CN" smtClean="0"/>
          </a:p>
          <a:p>
            <a:r>
              <a:rPr lang="en-US" altLang="zh-CN" smtClean="0"/>
              <a:t>const int *AA()</a:t>
            </a:r>
          </a:p>
          <a:p>
            <a:r>
              <a:rPr lang="en-US" altLang="zh-CN" smtClean="0"/>
              <a:t>{</a:t>
            </a:r>
          </a:p>
          <a:p>
            <a:endParaRPr lang="en-US" altLang="zh-CN" smtClean="0"/>
          </a:p>
          <a:p>
            <a:r>
              <a:rPr lang="en-US" altLang="zh-CN" smtClean="0"/>
              <a:t>    return &amp;val;</a:t>
            </a:r>
          </a:p>
          <a:p>
            <a:r>
              <a:rPr lang="en-US" altLang="zh-CN" smtClean="0"/>
              <a:t>} </a:t>
            </a:r>
          </a:p>
          <a:p>
            <a:endParaRPr lang="en-US" altLang="zh-CN" smtClean="0"/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const int* pval2 = AA();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//6.0</a:t>
            </a:r>
            <a:r>
              <a:rPr lang="zh-CN" altLang="en-US" smtClean="0"/>
              <a:t>结果是很大的数值， </a:t>
            </a:r>
            <a:r>
              <a:rPr lang="en-US" altLang="zh-CN" smtClean="0"/>
              <a:t>2005</a:t>
            </a:r>
            <a:r>
              <a:rPr lang="zh-CN" altLang="en-US" smtClean="0"/>
              <a:t>结果是</a:t>
            </a:r>
            <a:r>
              <a:rPr lang="en-US" altLang="zh-CN" smtClean="0"/>
              <a:t>0</a:t>
            </a:r>
          </a:p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int main()</a:t>
            </a:r>
          </a:p>
          <a:p>
            <a:r>
              <a:rPr lang="en-US" altLang="zh-CN" noProof="1" smtClean="0"/>
              <a:t>{</a:t>
            </a:r>
          </a:p>
          <a:p>
            <a:r>
              <a:rPr lang="en-US" altLang="zh-CN" noProof="1" smtClean="0"/>
              <a:t>	int *p1 = new int();</a:t>
            </a:r>
          </a:p>
          <a:p>
            <a:r>
              <a:rPr lang="en-US" altLang="zh-CN" noProof="1" smtClean="0"/>
              <a:t>	int *p2 = new int;</a:t>
            </a:r>
          </a:p>
          <a:p>
            <a:r>
              <a:rPr lang="en-US" altLang="zh-CN" noProof="1" smtClean="0"/>
              <a:t>	cout &lt;&lt; *p1&lt;&lt;endl;;</a:t>
            </a:r>
          </a:p>
          <a:p>
            <a:r>
              <a:rPr lang="en-US" altLang="zh-CN" noProof="1" smtClean="0"/>
              <a:t>	cout &lt;&lt; *p2&lt;&lt;endl;</a:t>
            </a:r>
          </a:p>
          <a:p>
            <a:endParaRPr lang="en-US" altLang="zh-CN" noProof="1" smtClean="0"/>
          </a:p>
          <a:p>
            <a:r>
              <a:rPr lang="en-US" altLang="zh-CN" noProof="1" smtClean="0"/>
              <a:t>	return 0;</a:t>
            </a:r>
          </a:p>
          <a:p>
            <a:r>
              <a:rPr lang="en-US" altLang="zh-CN" noProof="1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55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BE6D74D-8FEA-4EFE-B506-E59C4CEEC34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8446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707803.htm" TargetMode="External"/><Relationship Id="rId4" Type="http://schemas.openxmlformats.org/officeDocument/2006/relationships/hyperlink" Target="http://baike.baidu.com/view/880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00925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5.1.6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SQL-2/2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是支持导入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文件的，只要使用内置命令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即可 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接着在命令行里运行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&gt;.read insert_table.sql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.schema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表名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642910" y="1119192"/>
            <a:ext cx="7993063" cy="295275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create table CDs (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_id INTEGER PRIMARY KEY,//</a:t>
            </a:r>
            <a:r>
              <a:rPr lang="zh-CN" altLang="en-US" sz="2000" b="0" dirty="0" smtClean="0">
                <a:latin typeface="宋体" pitchFamily="2" charset="-122"/>
              </a:rPr>
              <a:t>自动增长列类型必须为</a:t>
            </a:r>
            <a:r>
              <a:rPr lang="en-US" altLang="zh-CN" sz="2000" b="0" dirty="0" smtClean="0">
                <a:latin typeface="宋体" pitchFamily="2" charset="-122"/>
              </a:rPr>
              <a:t>INTEGER )</a:t>
            </a:r>
            <a:endParaRPr lang="zh-CN" altLang="en-US" sz="2000" b="0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ArtistID</a:t>
            </a:r>
            <a:r>
              <a:rPr lang="en-US" altLang="zh-CN" sz="2000" b="0" dirty="0" smtClean="0">
                <a:latin typeface="宋体" pitchFamily="2" charset="-122"/>
              </a:rPr>
              <a:t> INTEGER NOT NULL,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Title TEXT NOT NULL,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Date TEXT);</a:t>
            </a:r>
            <a:br>
              <a:rPr lang="en-US" altLang="zh-CN" sz="2000" b="0" dirty="0" smtClean="0">
                <a:latin typeface="宋体" pitchFamily="2" charset="-122"/>
              </a:rPr>
            </a:br>
            <a:endParaRPr lang="en-US" altLang="zh-CN" sz="2000" b="0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sqlite</a:t>
            </a:r>
            <a:r>
              <a:rPr lang="en-US" altLang="zh-CN" sz="2000" b="0" dirty="0" smtClean="0">
                <a:latin typeface="宋体" pitchFamily="2" charset="-122"/>
              </a:rPr>
              <a:t>&gt;insert into CDs (</a:t>
            </a:r>
            <a:r>
              <a:rPr lang="en-US" altLang="zh-CN" sz="2000" b="0" dirty="0" err="1" smtClean="0">
                <a:latin typeface="宋体" pitchFamily="2" charset="-122"/>
              </a:rPr>
              <a:t>CDID,ArtistID,Title,Date</a:t>
            </a:r>
            <a:r>
              <a:rPr lang="en-US" altLang="zh-CN" sz="2000" b="0" dirty="0" smtClean="0">
                <a:latin typeface="宋体" pitchFamily="2" charset="-122"/>
              </a:rPr>
              <a:t>) values (NULL,1,'So','1984');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err="1" smtClean="0">
                <a:latin typeface="宋体" pitchFamily="2" charset="-122"/>
              </a:rPr>
              <a:t>sqlite</a:t>
            </a:r>
            <a:r>
              <a:rPr lang="en-US" altLang="zh-CN" sz="2000" b="0" dirty="0" smtClean="0">
                <a:latin typeface="宋体" pitchFamily="2" charset="-122"/>
              </a:rPr>
              <a:t>&gt;insert into CDs (</a:t>
            </a:r>
            <a:r>
              <a:rPr lang="en-US" altLang="zh-CN" sz="2000" b="0" dirty="0" err="1" smtClean="0">
                <a:latin typeface="宋体" pitchFamily="2" charset="-122"/>
              </a:rPr>
              <a:t>CDID,ArtistID,Title,Date</a:t>
            </a:r>
            <a:r>
              <a:rPr lang="en-US" altLang="zh-CN" sz="2000" b="0" dirty="0" smtClean="0">
                <a:latin typeface="宋体" pitchFamily="2" charset="-122"/>
              </a:rPr>
              <a:t>) values (NULL,1,'Us','1992');</a:t>
            </a:r>
            <a:endParaRPr lang="en-US" altLang="zh-CN" sz="2000" b="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147050" cy="4249738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系统，为我们提供了一个名为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SQLiteOpenHelper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的类，该类用于对数据库版本进行管理，该类是一个抽象类，必须继承它才能使用。为了实现对数据库版本进行管理，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SQLiteOpenHelper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类的方法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db)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onUpgrade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db,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oldVersion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newVersion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1070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7283450" cy="706438"/>
          </a:xfrm>
          <a:noFill/>
        </p:spPr>
        <p:txBody>
          <a:bodyPr/>
          <a:lstStyle/>
          <a:p>
            <a:r>
              <a:rPr lang="en-US" altLang="zh-CN" dirty="0" smtClean="0"/>
              <a:t>5.1.7 </a:t>
            </a:r>
            <a:r>
              <a:rPr lang="en-US" altLang="zh-CN" dirty="0" err="1" smtClean="0"/>
              <a:t>SQLiteOpenHelper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提供了一个名为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的类，该类封装了一些操作数据库的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API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，使用该类可以完成对数据进行添加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(Create)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、查询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(Retrieve)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、更新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(Update)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和删除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(Delete)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操作（这些操作简称为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CRUD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的学习，我们应该重点掌握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execSQL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rawQuery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execSQL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方法可以执行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insert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update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CREATE TABLE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之类有更改行为的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rawQuery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方法用于执行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select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5.1.8 </a:t>
            </a:r>
            <a:r>
              <a:rPr lang="en-US" altLang="zh-CN" dirty="0" smtClean="0"/>
              <a:t>SQLiteDatabase-1/4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可以获取一个用于操作数据库的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并不是以只读方式打开数据库，而是先执行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，失败的情况下才调用。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方法以读写方式打开数据库，一旦数据库的磁盘空间满了，数据库就只能读而不能写，倘若使用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打开数据库就会出错。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方法先以读写方式打开数据库，如果数据库的磁盘空间满了，就会打开失败，当打开失败后会继续尝试以只读方式打开数据库。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5.1.8 </a:t>
            </a:r>
            <a:r>
              <a:rPr lang="en-US" altLang="zh-CN" dirty="0" smtClean="0"/>
              <a:t>SQLiteDatabase-2/4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方法获取用于操作数据库的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实例的时候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如果数据库不存在，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系统会自动生成一个数据库，接着调用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方法在初次生成数据库时才会被调用，在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方法里可以生成数据库表结构及添加一些应用使用到的初始化数据。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onUpgrade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方法在数据库的版本发生变化时会被调用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 当数据库需要升级的时候，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系统会主动的调用这个方法。一般我们在这个方法里边删除数据表，并建立新的数据表，当然是否还需要做其他的操作，完全取决于应用的需求。 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5.1.8 </a:t>
            </a:r>
            <a:r>
              <a:rPr lang="en-US" altLang="zh-CN" dirty="0" smtClean="0"/>
              <a:t>SQLiteDatabase-3/4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71108" name="Text Box 4"/>
          <p:cNvSpPr txBox="1">
            <a:spLocks noChangeArrowheads="1"/>
          </p:cNvSpPr>
          <p:nvPr/>
        </p:nvSpPr>
        <p:spPr bwMode="gray">
          <a:xfrm>
            <a:off x="468313" y="1052512"/>
            <a:ext cx="8147050" cy="516256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8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public class </a:t>
            </a:r>
            <a:r>
              <a:rPr lang="en-US" altLang="zh-CN" sz="2000" b="0" dirty="0" err="1" smtClean="0">
                <a:latin typeface="宋体" pitchFamily="2" charset="-122"/>
              </a:rPr>
              <a:t>TestDatabase</a:t>
            </a:r>
            <a:r>
              <a:rPr lang="en-US" altLang="zh-CN" sz="2000" b="0" dirty="0" smtClean="0">
                <a:latin typeface="宋体" pitchFamily="2" charset="-122"/>
              </a:rPr>
              <a:t> extends </a:t>
            </a:r>
            <a:r>
              <a:rPr lang="en-US" altLang="zh-CN" sz="2000" b="0" dirty="0" err="1" smtClean="0">
                <a:latin typeface="宋体" pitchFamily="2" charset="-122"/>
              </a:rPr>
              <a:t>SQLiteOpenHelper</a:t>
            </a:r>
            <a:r>
              <a:rPr lang="en-US" altLang="zh-CN" sz="2000" b="0" dirty="0" smtClean="0">
                <a:latin typeface="宋体" pitchFamily="2" charset="-122"/>
              </a:rPr>
              <a:t>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public </a:t>
            </a:r>
            <a:r>
              <a:rPr lang="en-US" altLang="zh-CN" sz="2000" b="0" dirty="0" err="1" smtClean="0">
                <a:latin typeface="宋体" pitchFamily="2" charset="-122"/>
              </a:rPr>
              <a:t>TestDatabase</a:t>
            </a:r>
            <a:r>
              <a:rPr lang="en-US" altLang="zh-CN" sz="2000" b="0" dirty="0" smtClean="0">
                <a:latin typeface="宋体" pitchFamily="2" charset="-122"/>
              </a:rPr>
              <a:t>(Context </a:t>
            </a:r>
            <a:r>
              <a:rPr lang="en-US" altLang="zh-CN" sz="2000" b="0" dirty="0" err="1" smtClean="0">
                <a:latin typeface="宋体" pitchFamily="2" charset="-122"/>
              </a:rPr>
              <a:t>context</a:t>
            </a:r>
            <a:r>
              <a:rPr lang="en-US" altLang="zh-CN" sz="2000" b="0" dirty="0" smtClean="0">
                <a:latin typeface="宋体" pitchFamily="2" charset="-122"/>
              </a:rPr>
              <a:t>)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 // </a:t>
            </a:r>
            <a:r>
              <a:rPr lang="zh-CN" altLang="en-US" sz="2000" b="0" dirty="0" smtClean="0">
                <a:latin typeface="宋体" pitchFamily="2" charset="-122"/>
              </a:rPr>
              <a:t>创建一个名为</a:t>
            </a:r>
            <a:r>
              <a:rPr lang="en-US" altLang="zh-CN" sz="2000" b="0" dirty="0" err="1" smtClean="0">
                <a:latin typeface="宋体" pitchFamily="2" charset="-122"/>
              </a:rPr>
              <a:t>test_db</a:t>
            </a:r>
            <a:r>
              <a:rPr lang="zh-CN" altLang="en-US" sz="2000" b="0" dirty="0" smtClean="0">
                <a:latin typeface="宋体" pitchFamily="2" charset="-122"/>
              </a:rPr>
              <a:t>的数据库</a:t>
            </a:r>
            <a:br>
              <a:rPr lang="zh-CN" altLang="en-US" sz="2000" b="0" dirty="0" smtClean="0">
                <a:latin typeface="宋体" pitchFamily="2" charset="-122"/>
              </a:rPr>
            </a:br>
            <a:r>
              <a:rPr lang="zh-CN" altLang="en-US" sz="2000" b="0" dirty="0" smtClean="0">
                <a:latin typeface="宋体" pitchFamily="2" charset="-122"/>
              </a:rPr>
              <a:t>                </a:t>
            </a:r>
            <a:r>
              <a:rPr lang="en-US" altLang="zh-CN" sz="2000" b="0" dirty="0" smtClean="0">
                <a:latin typeface="宋体" pitchFamily="2" charset="-122"/>
              </a:rPr>
              <a:t>super(context, "</a:t>
            </a:r>
            <a:r>
              <a:rPr lang="en-US" altLang="zh-CN" sz="2000" b="0" dirty="0" err="1" smtClean="0">
                <a:latin typeface="宋体" pitchFamily="2" charset="-122"/>
              </a:rPr>
              <a:t>test_db</a:t>
            </a:r>
            <a:r>
              <a:rPr lang="en-US" altLang="zh-CN" sz="2000" b="0" dirty="0" smtClean="0">
                <a:latin typeface="宋体" pitchFamily="2" charset="-122"/>
              </a:rPr>
              <a:t>", null, 1);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}       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public void </a:t>
            </a:r>
            <a:r>
              <a:rPr lang="en-US" altLang="zh-CN" sz="2000" b="0" dirty="0" err="1" smtClean="0">
                <a:latin typeface="宋体" pitchFamily="2" charset="-122"/>
              </a:rPr>
              <a:t>onCreate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SQLiteDatabase</a:t>
            </a:r>
            <a:r>
              <a:rPr lang="en-US" altLang="zh-CN" sz="2000" b="0" dirty="0" smtClean="0">
                <a:latin typeface="宋体" pitchFamily="2" charset="-122"/>
              </a:rPr>
              <a:t> db)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 // </a:t>
            </a:r>
            <a:r>
              <a:rPr lang="zh-CN" altLang="en-US" sz="2000" b="0" dirty="0" smtClean="0">
                <a:latin typeface="宋体" pitchFamily="2" charset="-122"/>
              </a:rPr>
              <a:t>执行时，若表不存在，则创建之，注意</a:t>
            </a:r>
            <a:r>
              <a:rPr lang="en-US" altLang="zh-CN" sz="2000" b="0" dirty="0" err="1" smtClean="0">
                <a:latin typeface="宋体" pitchFamily="2" charset="-122"/>
              </a:rPr>
              <a:t>SQLite</a:t>
            </a:r>
            <a:r>
              <a:rPr lang="zh-CN" altLang="en-US" sz="2000" b="0" dirty="0" smtClean="0">
                <a:latin typeface="宋体" pitchFamily="2" charset="-122"/>
              </a:rPr>
              <a:t>数据库中必须有一个</a:t>
            </a:r>
            <a:r>
              <a:rPr lang="en-US" altLang="zh-CN" sz="2000" b="0" dirty="0" smtClean="0">
                <a:latin typeface="宋体" pitchFamily="2" charset="-122"/>
              </a:rPr>
              <a:t>_id</a:t>
            </a:r>
            <a:r>
              <a:rPr lang="zh-CN" altLang="en-US" sz="2000" b="0" dirty="0" smtClean="0">
                <a:latin typeface="宋体" pitchFamily="2" charset="-122"/>
              </a:rPr>
              <a:t>的字段作为主键，否则查询时将报错</a:t>
            </a:r>
            <a:br>
              <a:rPr lang="zh-CN" altLang="en-US" sz="2000" b="0" dirty="0" smtClean="0">
                <a:latin typeface="宋体" pitchFamily="2" charset="-122"/>
              </a:rPr>
            </a:br>
            <a:r>
              <a:rPr lang="zh-CN" altLang="en-US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smtClean="0">
                <a:latin typeface="宋体" pitchFamily="2" charset="-122"/>
              </a:rPr>
              <a:t>String 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 = "create table </a:t>
            </a:r>
            <a:r>
              <a:rPr lang="en-US" altLang="zh-CN" sz="2000" b="0" dirty="0" err="1" smtClean="0">
                <a:latin typeface="宋体" pitchFamily="2" charset="-122"/>
              </a:rPr>
              <a:t>mytable</a:t>
            </a:r>
            <a:r>
              <a:rPr lang="en-US" altLang="zh-CN" sz="2000" b="0" dirty="0" smtClean="0">
                <a:latin typeface="宋体" pitchFamily="2" charset="-122"/>
              </a:rPr>
              <a:t> (_id integer primary key </a:t>
            </a:r>
            <a:r>
              <a:rPr lang="en-US" altLang="zh-CN" sz="2000" b="0" dirty="0" err="1" smtClean="0">
                <a:latin typeface="宋体" pitchFamily="2" charset="-122"/>
              </a:rPr>
              <a:t>autoincrement</a:t>
            </a:r>
            <a:r>
              <a:rPr lang="en-US" altLang="zh-CN" sz="2000" b="0" dirty="0" smtClean="0">
                <a:latin typeface="宋体" pitchFamily="2" charset="-122"/>
              </a:rPr>
              <a:t>, </a:t>
            </a:r>
            <a:r>
              <a:rPr lang="en-US" altLang="zh-CN" sz="2000" b="0" dirty="0" err="1" smtClean="0">
                <a:latin typeface="宋体" pitchFamily="2" charset="-122"/>
              </a:rPr>
              <a:t>stext</a:t>
            </a:r>
            <a:r>
              <a:rPr lang="en-US" altLang="zh-CN" sz="2000" b="0" dirty="0" smtClean="0">
                <a:latin typeface="宋体" pitchFamily="2" charset="-122"/>
              </a:rPr>
              <a:t> text)";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err="1" smtClean="0">
                <a:latin typeface="宋体" pitchFamily="2" charset="-122"/>
              </a:rPr>
              <a:t>db.execSQL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}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public void </a:t>
            </a:r>
            <a:r>
              <a:rPr lang="en-US" altLang="zh-CN" sz="2000" b="0" dirty="0" err="1" smtClean="0">
                <a:latin typeface="宋体" pitchFamily="2" charset="-122"/>
              </a:rPr>
              <a:t>onUpgrade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SQLiteDatabase</a:t>
            </a:r>
            <a:r>
              <a:rPr lang="en-US" altLang="zh-CN" sz="2000" b="0" dirty="0" smtClean="0">
                <a:latin typeface="宋体" pitchFamily="2" charset="-122"/>
              </a:rPr>
              <a:t> db, </a:t>
            </a:r>
            <a:r>
              <a:rPr lang="en-US" altLang="zh-CN" sz="2000" b="0" dirty="0" err="1" smtClean="0">
                <a:latin typeface="宋体" pitchFamily="2" charset="-122"/>
              </a:rPr>
              <a:t>int</a:t>
            </a:r>
            <a:r>
              <a:rPr lang="en-US" altLang="zh-CN" sz="2000" b="0" dirty="0" smtClean="0">
                <a:latin typeface="宋体" pitchFamily="2" charset="-122"/>
              </a:rPr>
              <a:t> </a:t>
            </a:r>
            <a:r>
              <a:rPr lang="en-US" altLang="zh-CN" sz="2000" b="0" dirty="0" err="1" smtClean="0">
                <a:latin typeface="宋体" pitchFamily="2" charset="-122"/>
              </a:rPr>
              <a:t>oldVersion</a:t>
            </a:r>
            <a:r>
              <a:rPr lang="en-US" altLang="zh-CN" sz="2000" b="0" dirty="0" smtClean="0">
                <a:latin typeface="宋体" pitchFamily="2" charset="-122"/>
              </a:rPr>
              <a:t>, </a:t>
            </a:r>
            <a:r>
              <a:rPr lang="en-US" altLang="zh-CN" sz="2000" b="0" dirty="0" err="1" smtClean="0">
                <a:latin typeface="宋体" pitchFamily="2" charset="-122"/>
              </a:rPr>
              <a:t>int</a:t>
            </a:r>
            <a:r>
              <a:rPr lang="en-US" altLang="zh-CN" sz="2000" b="0" dirty="0" smtClean="0">
                <a:latin typeface="宋体" pitchFamily="2" charset="-122"/>
              </a:rPr>
              <a:t> </a:t>
            </a:r>
            <a:r>
              <a:rPr lang="en-US" altLang="zh-CN" sz="2000" b="0" dirty="0" err="1" smtClean="0">
                <a:latin typeface="宋体" pitchFamily="2" charset="-122"/>
              </a:rPr>
              <a:t>newVersion</a:t>
            </a:r>
            <a:r>
              <a:rPr lang="en-US" altLang="zh-CN" sz="2000" b="0" dirty="0" smtClean="0">
                <a:latin typeface="宋体" pitchFamily="2" charset="-122"/>
              </a:rPr>
              <a:t>)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// </a:t>
            </a:r>
            <a:r>
              <a:rPr lang="zh-CN" altLang="en-US" sz="2000" b="0" dirty="0" smtClean="0">
                <a:latin typeface="宋体" pitchFamily="2" charset="-122"/>
              </a:rPr>
              <a:t>数据库被改变时，将原先的表删除，然后建立新表</a:t>
            </a:r>
            <a:br>
              <a:rPr lang="zh-CN" altLang="en-US" sz="2000" b="0" dirty="0" smtClean="0">
                <a:latin typeface="宋体" pitchFamily="2" charset="-122"/>
              </a:rPr>
            </a:br>
            <a:r>
              <a:rPr lang="zh-CN" altLang="en-US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smtClean="0">
                <a:latin typeface="宋体" pitchFamily="2" charset="-122"/>
              </a:rPr>
              <a:t>String 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 = "drop table if exists </a:t>
            </a:r>
            <a:r>
              <a:rPr lang="en-US" altLang="zh-CN" sz="2000" b="0" dirty="0" err="1" smtClean="0">
                <a:latin typeface="宋体" pitchFamily="2" charset="-122"/>
              </a:rPr>
              <a:t>mytable</a:t>
            </a:r>
            <a:r>
              <a:rPr lang="en-US" altLang="zh-CN" sz="2000" b="0" dirty="0" smtClean="0">
                <a:latin typeface="宋体" pitchFamily="2" charset="-122"/>
              </a:rPr>
              <a:t>";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err="1" smtClean="0">
                <a:latin typeface="宋体" pitchFamily="2" charset="-122"/>
              </a:rPr>
              <a:t>db.execSQL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err="1" smtClean="0">
                <a:latin typeface="宋体" pitchFamily="2" charset="-122"/>
              </a:rPr>
              <a:t>onCreate</a:t>
            </a:r>
            <a:r>
              <a:rPr lang="en-US" altLang="zh-CN" sz="2000" b="0" dirty="0" smtClean="0">
                <a:latin typeface="宋体" pitchFamily="2" charset="-122"/>
              </a:rPr>
              <a:t>(db);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}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} </a:t>
            </a:r>
            <a:endParaRPr lang="zh-CN" altLang="en-US" sz="2000" b="0" dirty="0" smtClean="0">
              <a:latin typeface="宋体" pitchFamily="2" charset="-122"/>
            </a:endParaRPr>
          </a:p>
          <a:p>
            <a:pPr marL="457200" indent="-457200" algn="l">
              <a:lnSpc>
                <a:spcPct val="130000"/>
              </a:lnSpc>
            </a:pPr>
            <a:endParaRPr lang="en-US" altLang="en-US" sz="2200" dirty="0">
              <a:ea typeface="黑体" pitchFamily="2" charset="-122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5.1.8 </a:t>
            </a:r>
            <a:r>
              <a:rPr lang="en-US" altLang="zh-CN" dirty="0" smtClean="0"/>
              <a:t>SQLiteDatabase-4/4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5.1.9 DML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500034" y="1214422"/>
            <a:ext cx="8147050" cy="478634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zh-CN" altLang="zh-CN" sz="2000" b="0" dirty="0" smtClean="0"/>
              <a:t>public void insert(User user){</a:t>
            </a:r>
          </a:p>
          <a:p>
            <a:pPr algn="l"/>
            <a:r>
              <a:rPr lang="zh-CN" altLang="zh-CN" sz="2000" b="0" dirty="0" smtClean="0"/>
              <a:t>String sql = "insert into user(name,birth) values(?,?)";</a:t>
            </a:r>
          </a:p>
          <a:p>
            <a:pPr algn="l"/>
            <a:r>
              <a:rPr lang="zh-CN" altLang="zh-CN" sz="2000" b="0" dirty="0" smtClean="0"/>
              <a:t>db.execSQL(sql,new String[]{user.getName(),user.getBirth()});</a:t>
            </a:r>
          </a:p>
          <a:p>
            <a:pPr algn="l"/>
            <a:r>
              <a:rPr lang="zh-CN" altLang="zh-CN" sz="2000" b="0" dirty="0" smtClean="0"/>
              <a:t>}</a:t>
            </a:r>
          </a:p>
          <a:p>
            <a:pPr algn="l"/>
            <a:r>
              <a:rPr lang="zh-CN" altLang="zh-CN" sz="2000" b="0" dirty="0" smtClean="0"/>
              <a:t>public void update(User user){</a:t>
            </a:r>
          </a:p>
          <a:p>
            <a:pPr algn="l"/>
            <a:r>
              <a:rPr lang="zh-CN" altLang="zh-CN" sz="2000" b="0" dirty="0" smtClean="0"/>
              <a:t>String sql = "update user set name=?,birth=? where _id=?";</a:t>
            </a:r>
          </a:p>
          <a:p>
            <a:pPr algn="l"/>
            <a:r>
              <a:rPr lang="zh-CN" altLang="zh-CN" sz="2000" b="0" dirty="0" smtClean="0"/>
              <a:t>db.execSQL(sql,new String[]{user.getName(),user.getBirth(),user.getId()});</a:t>
            </a:r>
          </a:p>
          <a:p>
            <a:pPr algn="l"/>
            <a:r>
              <a:rPr lang="zh-CN" altLang="zh-CN" sz="2000" b="0" dirty="0" smtClean="0"/>
              <a:t>}</a:t>
            </a:r>
          </a:p>
          <a:p>
            <a:pPr algn="l"/>
            <a:r>
              <a:rPr lang="zh-CN" altLang="zh-CN" sz="2000" b="0" dirty="0" smtClean="0"/>
              <a:t>public void delete(String id){</a:t>
            </a:r>
          </a:p>
          <a:p>
            <a:pPr algn="l"/>
            <a:r>
              <a:rPr lang="zh-CN" altLang="zh-CN" sz="2000" b="0" dirty="0" smtClean="0"/>
              <a:t>String sql = "delete from user where _id=?";</a:t>
            </a:r>
          </a:p>
          <a:p>
            <a:pPr algn="l"/>
            <a:r>
              <a:rPr lang="zh-CN" altLang="zh-CN" sz="2000" b="0" dirty="0" smtClean="0"/>
              <a:t>db.execSQL(sql,new String[]{id});</a:t>
            </a:r>
          </a:p>
          <a:p>
            <a:pPr algn="l"/>
            <a:r>
              <a:rPr lang="zh-CN" altLang="zh-CN" sz="2000" b="0" dirty="0" smtClean="0"/>
              <a:t>}</a:t>
            </a:r>
            <a:endParaRPr lang="en-US" altLang="zh-CN" sz="2000" b="0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pPr marL="419100" indent="-419100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db.rawQuery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(String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 String[]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   </a:t>
            </a:r>
          </a:p>
          <a:p>
            <a:pPr marL="419100" indent="-419100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offset);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以当前位置为参考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移动到指定行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c.moveToFirst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移动到第一行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c.moveToLast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移动到最后一行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c.moveToPosition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position);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移动到指定行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c.moveToPrevious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移动到前一行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c.moveToNext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移动到下一行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c.isFirst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是否指向第一条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c.isLast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是否指向最后一条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c.isBeforeFirst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是否指向第一条之前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c.isAfterLast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是否指向最后一条之后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c.isNull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columnIndex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指定列是否为空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列基数为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0)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c.isClosed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游标是否已关闭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c.getCount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总数据项数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c.getPosition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返回当前游标所指向的行数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c.getColumnIndex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(String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columnName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返回某列名对应的列索引值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columnIndex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返回当前行指定列的值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21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5.1.10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-1/2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2" name="Text Box 4"/>
          <p:cNvSpPr txBox="1">
            <a:spLocks noChangeArrowheads="1"/>
          </p:cNvSpPr>
          <p:nvPr/>
        </p:nvSpPr>
        <p:spPr bwMode="gray">
          <a:xfrm>
            <a:off x="468313" y="1071546"/>
            <a:ext cx="8147050" cy="471490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public List&lt;Map&lt;</a:t>
            </a:r>
            <a:r>
              <a:rPr lang="en-US" altLang="zh-CN" sz="2000" b="0" dirty="0" err="1" smtClean="0">
                <a:latin typeface="宋体" pitchFamily="2" charset="-122"/>
              </a:rPr>
              <a:t>String,String</a:t>
            </a:r>
            <a:r>
              <a:rPr lang="en-US" altLang="zh-CN" sz="2000" b="0" dirty="0" smtClean="0">
                <a:latin typeface="宋体" pitchFamily="2" charset="-122"/>
              </a:rPr>
              <a:t>&gt;&gt; query(){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List&lt;Map&lt;</a:t>
            </a:r>
            <a:r>
              <a:rPr lang="en-US" altLang="zh-CN" sz="2000" b="0" dirty="0" err="1" smtClean="0">
                <a:latin typeface="宋体" pitchFamily="2" charset="-122"/>
              </a:rPr>
              <a:t>String,String</a:t>
            </a:r>
            <a:r>
              <a:rPr lang="en-US" altLang="zh-CN" sz="2000" b="0" dirty="0" smtClean="0">
                <a:latin typeface="宋体" pitchFamily="2" charset="-122"/>
              </a:rPr>
              <a:t>&gt;&gt; users = new </a:t>
            </a:r>
            <a:r>
              <a:rPr lang="en-US" altLang="zh-CN" sz="2000" b="0" dirty="0" err="1" smtClean="0">
                <a:latin typeface="宋体" pitchFamily="2" charset="-122"/>
              </a:rPr>
              <a:t>ArrayList</a:t>
            </a:r>
            <a:r>
              <a:rPr lang="en-US" altLang="zh-CN" sz="2000" b="0" dirty="0" smtClean="0">
                <a:latin typeface="宋体" pitchFamily="2" charset="-122"/>
              </a:rPr>
              <a:t>&lt;Map&lt;</a:t>
            </a:r>
            <a:r>
              <a:rPr lang="en-US" altLang="zh-CN" sz="2000" b="0" dirty="0" err="1" smtClean="0">
                <a:latin typeface="宋体" pitchFamily="2" charset="-122"/>
              </a:rPr>
              <a:t>String,String</a:t>
            </a:r>
            <a:r>
              <a:rPr lang="en-US" altLang="zh-CN" sz="2000" b="0" dirty="0" smtClean="0">
                <a:latin typeface="宋体" pitchFamily="2" charset="-122"/>
              </a:rPr>
              <a:t>&gt;&gt;();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String 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 = "select * from user";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Cursor </a:t>
            </a:r>
            <a:r>
              <a:rPr lang="en-US" altLang="zh-CN" sz="2000" b="0" dirty="0" err="1" smtClean="0">
                <a:latin typeface="宋体" pitchFamily="2" charset="-122"/>
              </a:rPr>
              <a:t>cs</a:t>
            </a:r>
            <a:r>
              <a:rPr lang="en-US" altLang="zh-CN" sz="2000" b="0" dirty="0" smtClean="0">
                <a:latin typeface="宋体" pitchFamily="2" charset="-122"/>
              </a:rPr>
              <a:t> = </a:t>
            </a:r>
            <a:r>
              <a:rPr lang="en-US" altLang="zh-CN" sz="2000" b="0" dirty="0" err="1" smtClean="0">
                <a:latin typeface="宋体" pitchFamily="2" charset="-122"/>
              </a:rPr>
              <a:t>db.rawQuery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, null);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Map&lt;String, String&gt; u = null;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while(</a:t>
            </a:r>
            <a:r>
              <a:rPr lang="en-US" altLang="zh-CN" sz="2000" b="0" dirty="0" err="1" smtClean="0">
                <a:latin typeface="宋体" pitchFamily="2" charset="-122"/>
              </a:rPr>
              <a:t>cs.moveToNext</a:t>
            </a:r>
            <a:r>
              <a:rPr lang="en-US" altLang="zh-CN" sz="2000" b="0" dirty="0" smtClean="0">
                <a:latin typeface="宋体" pitchFamily="2" charset="-122"/>
              </a:rPr>
              <a:t>()){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u = new </a:t>
            </a:r>
            <a:r>
              <a:rPr lang="en-US" altLang="zh-CN" sz="2000" b="0" dirty="0" err="1" smtClean="0">
                <a:latin typeface="宋体" pitchFamily="2" charset="-122"/>
              </a:rPr>
              <a:t>HashMap</a:t>
            </a:r>
            <a:r>
              <a:rPr lang="en-US" altLang="zh-CN" sz="2000" b="0" dirty="0" smtClean="0">
                <a:latin typeface="宋体" pitchFamily="2" charset="-122"/>
              </a:rPr>
              <a:t>&lt;String, String&gt;();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u.put</a:t>
            </a:r>
            <a:r>
              <a:rPr lang="en-US" altLang="zh-CN" sz="2000" b="0" dirty="0" smtClean="0">
                <a:latin typeface="宋体" pitchFamily="2" charset="-122"/>
              </a:rPr>
              <a:t>("_</a:t>
            </a:r>
            <a:r>
              <a:rPr lang="en-US" altLang="zh-CN" sz="2000" b="0" dirty="0" err="1" smtClean="0">
                <a:latin typeface="宋体" pitchFamily="2" charset="-122"/>
              </a:rPr>
              <a:t>id",cs.getString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cs.getColumnIndex</a:t>
            </a:r>
            <a:r>
              <a:rPr lang="en-US" altLang="zh-CN" sz="2000" b="0" dirty="0" smtClean="0">
                <a:latin typeface="宋体" pitchFamily="2" charset="-122"/>
              </a:rPr>
              <a:t>("_id")));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u.put</a:t>
            </a:r>
            <a:r>
              <a:rPr lang="en-US" altLang="zh-CN" sz="2000" b="0" dirty="0" smtClean="0">
                <a:latin typeface="宋体" pitchFamily="2" charset="-122"/>
              </a:rPr>
              <a:t>("</a:t>
            </a:r>
            <a:r>
              <a:rPr lang="en-US" altLang="zh-CN" sz="2000" b="0" dirty="0" err="1" smtClean="0">
                <a:latin typeface="宋体" pitchFamily="2" charset="-122"/>
              </a:rPr>
              <a:t>name",cs.getString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cs.getColumnIndex</a:t>
            </a:r>
            <a:r>
              <a:rPr lang="en-US" altLang="zh-CN" sz="2000" b="0" dirty="0" smtClean="0">
                <a:latin typeface="宋体" pitchFamily="2" charset="-122"/>
              </a:rPr>
              <a:t>("name")));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u.put</a:t>
            </a:r>
            <a:r>
              <a:rPr lang="en-US" altLang="zh-CN" sz="2000" b="0" dirty="0" smtClean="0">
                <a:latin typeface="宋体" pitchFamily="2" charset="-122"/>
              </a:rPr>
              <a:t>("</a:t>
            </a:r>
            <a:r>
              <a:rPr lang="en-US" altLang="zh-CN" sz="2000" b="0" dirty="0" err="1" smtClean="0">
                <a:latin typeface="宋体" pitchFamily="2" charset="-122"/>
              </a:rPr>
              <a:t>birth",cs.getString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cs.getColumnIndex</a:t>
            </a:r>
            <a:r>
              <a:rPr lang="en-US" altLang="zh-CN" sz="2000" b="0" dirty="0" smtClean="0">
                <a:latin typeface="宋体" pitchFamily="2" charset="-122"/>
              </a:rPr>
              <a:t>("birth")));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users.add</a:t>
            </a:r>
            <a:r>
              <a:rPr lang="en-US" altLang="zh-CN" sz="2000" b="0" dirty="0" smtClean="0">
                <a:latin typeface="宋体" pitchFamily="2" charset="-122"/>
              </a:rPr>
              <a:t>(u);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cs.close</a:t>
            </a:r>
            <a:r>
              <a:rPr lang="en-US" altLang="zh-CN" sz="2000" b="0" dirty="0" smtClean="0">
                <a:latin typeface="宋体" pitchFamily="2" charset="-122"/>
              </a:rPr>
              <a:t>();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return users;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}</a:t>
            </a:r>
            <a:endParaRPr lang="en-US" altLang="en-US" sz="2000" b="0" dirty="0">
              <a:latin typeface="宋体" pitchFamily="2" charset="-122"/>
            </a:endParaRPr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5.1.10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-2/2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SimpleCursorAdapter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用法相近。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只是将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对象换成了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对象。而且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SimpleCursorAdapter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类构造方法的第四个参数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from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对象中的字段，而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类构造方法的第四个参数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from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对象中的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。除此之外，这两个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类在使用方法完全相同。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SimpleCursorAdapter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(Context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context,int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layout,Cursor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c,String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from,int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to);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注意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在绑定数据时，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对象返回的记录集中必须包含一个叫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“_id”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的字段，否则将无法完成数据绑定。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startManagingCursor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(cursor);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我们将获得的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对象交由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管理，这样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的生命周期和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便能够自动同步，省去自己手动管理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5.1.11 </a:t>
            </a:r>
            <a:r>
              <a:rPr lang="en-US" altLang="zh-CN" dirty="0" err="1" smtClean="0"/>
              <a:t>SimpleCursorAdapter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b="0" dirty="0" err="1" smtClean="0">
                <a:latin typeface="黑体" pitchFamily="2" charset="-122"/>
                <a:ea typeface="黑体" pitchFamily="2" charset="-122"/>
              </a:rPr>
              <a:t>SQLite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数据库、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Content Provider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5.1 </a:t>
            </a:r>
            <a:r>
              <a:rPr lang="en-US" altLang="zh-CN" sz="2200" u="sng" dirty="0" err="1" smtClean="0"/>
              <a:t>sqlite</a:t>
            </a:r>
            <a:r>
              <a:rPr lang="zh-CN" altLang="en-US" sz="2200" u="sng" dirty="0" smtClean="0"/>
              <a:t>数据库</a:t>
            </a:r>
            <a:endParaRPr lang="en-US" altLang="zh-CN" sz="22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5.2 </a:t>
            </a:r>
            <a:r>
              <a:rPr lang="en-US" altLang="zh-CN" sz="2200" dirty="0" err="1" smtClean="0"/>
              <a:t>ContentProvider</a:t>
            </a:r>
            <a:endParaRPr lang="zh-CN" altLang="en-US" sz="22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12 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5.1.12 </a:t>
            </a:r>
            <a:r>
              <a:rPr lang="en-US" altLang="zh-CN" dirty="0" err="1" smtClean="0"/>
              <a:t>SimpleCursorAdapter</a:t>
            </a:r>
            <a:r>
              <a:rPr lang="zh-CN" altLang="en-US" dirty="0" smtClean="0"/>
              <a:t>事件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2" name="Text Box 4"/>
          <p:cNvSpPr txBox="1">
            <a:spLocks noChangeArrowheads="1"/>
          </p:cNvSpPr>
          <p:nvPr/>
        </p:nvSpPr>
        <p:spPr bwMode="gray">
          <a:xfrm>
            <a:off x="468313" y="1214423"/>
            <a:ext cx="7389835" cy="435771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b="0" dirty="0" err="1" smtClean="0"/>
              <a:t>listView.setOnItemClickListener</a:t>
            </a:r>
            <a:r>
              <a:rPr lang="en-US" altLang="zh-CN" sz="2000" b="0" dirty="0" smtClean="0"/>
              <a:t>(new </a:t>
            </a:r>
            <a:r>
              <a:rPr lang="en-US" altLang="zh-CN" sz="2000" b="0" dirty="0" err="1" smtClean="0"/>
              <a:t>OnItemClickListener</a:t>
            </a:r>
            <a:r>
              <a:rPr lang="en-US" altLang="zh-CN" sz="2000" b="0" dirty="0" smtClean="0"/>
              <a:t>() {</a:t>
            </a:r>
          </a:p>
          <a:p>
            <a:pPr algn="l"/>
            <a:r>
              <a:rPr lang="en-US" altLang="zh-CN" sz="2000" b="0" dirty="0" smtClean="0"/>
              <a:t>@Override</a:t>
            </a:r>
          </a:p>
          <a:p>
            <a:pPr algn="l"/>
            <a:r>
              <a:rPr lang="en-US" altLang="zh-CN" sz="2000" b="0" dirty="0" smtClean="0"/>
              <a:t>public void </a:t>
            </a:r>
            <a:r>
              <a:rPr lang="en-US" altLang="zh-CN" sz="2000" b="0" dirty="0" err="1" smtClean="0"/>
              <a:t>onItemClick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AdapterView</a:t>
            </a:r>
            <a:r>
              <a:rPr lang="en-US" altLang="zh-CN" sz="2000" b="0" dirty="0" smtClean="0"/>
              <a:t>&lt;?&gt; </a:t>
            </a:r>
            <a:r>
              <a:rPr lang="en-US" altLang="zh-CN" sz="2000" b="0" dirty="0" err="1" smtClean="0"/>
              <a:t>av</a:t>
            </a:r>
            <a:r>
              <a:rPr lang="en-US" altLang="zh-CN" sz="2000" b="0" dirty="0" smtClean="0"/>
              <a:t>, View v,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pos,</a:t>
            </a:r>
          </a:p>
          <a:p>
            <a:pPr algn="l"/>
            <a:r>
              <a:rPr lang="en-US" altLang="zh-CN" sz="2000" b="0" dirty="0" smtClean="0"/>
              <a:t>long </a:t>
            </a:r>
            <a:r>
              <a:rPr lang="en-US" altLang="zh-CN" sz="2000" b="0" dirty="0" err="1" smtClean="0"/>
              <a:t>longid</a:t>
            </a:r>
            <a:r>
              <a:rPr lang="en-US" altLang="zh-CN" sz="2000" b="0" dirty="0" smtClean="0"/>
              <a:t>) {</a:t>
            </a:r>
          </a:p>
          <a:p>
            <a:pPr algn="l"/>
            <a:endParaRPr lang="en-US" altLang="zh-CN" sz="2000" b="0" dirty="0" smtClean="0"/>
          </a:p>
          <a:p>
            <a:pPr algn="l"/>
            <a:r>
              <a:rPr lang="en-US" altLang="zh-CN" sz="2000" b="0" dirty="0" err="1" smtClean="0"/>
              <a:t>SQLiteCursor</a:t>
            </a:r>
            <a:r>
              <a:rPr lang="en-US" altLang="zh-CN" sz="2000" b="0" dirty="0" smtClean="0"/>
              <a:t> c =(</a:t>
            </a:r>
            <a:r>
              <a:rPr lang="en-US" altLang="zh-CN" sz="2000" b="0" dirty="0" err="1" smtClean="0"/>
              <a:t>SQLiteCursor</a:t>
            </a:r>
            <a:r>
              <a:rPr lang="en-US" altLang="zh-CN" sz="2000" b="0" dirty="0" smtClean="0"/>
              <a:t>)</a:t>
            </a:r>
            <a:r>
              <a:rPr lang="en-US" altLang="zh-CN" sz="2000" b="0" dirty="0" err="1" smtClean="0"/>
              <a:t>av.getItemAtPosition</a:t>
            </a:r>
            <a:r>
              <a:rPr lang="en-US" altLang="zh-CN" sz="2000" b="0" dirty="0" smtClean="0"/>
              <a:t>(pos);</a:t>
            </a:r>
          </a:p>
          <a:p>
            <a:pPr algn="l"/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(0));</a:t>
            </a:r>
          </a:p>
          <a:p>
            <a:pPr algn="l"/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(1));</a:t>
            </a:r>
          </a:p>
          <a:p>
            <a:pPr algn="l"/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(2));</a:t>
            </a:r>
          </a:p>
          <a:p>
            <a:pPr algn="l"/>
            <a:r>
              <a:rPr lang="en-US" altLang="zh-CN" sz="2000" b="0" dirty="0" smtClean="0"/>
              <a:t>}</a:t>
            </a:r>
          </a:p>
          <a:p>
            <a:pPr algn="l"/>
            <a:r>
              <a:rPr lang="en-US" altLang="zh-CN" sz="2000" b="0" dirty="0" smtClean="0"/>
              <a:t>});</a:t>
            </a:r>
            <a:endParaRPr lang="zh-CN" altLang="en-US" sz="20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开启事务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db.beginTransaction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更新操作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db.setTransactionSuccessful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 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设置事务成功完成    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db.endTransaction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结束事物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当程序执行到此方法时，会检查事务的标志是否成功，如果成功则提交事务，否则回滚事务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在执行此方法前必须调用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db.setTransactionSuccessful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，否则回滚事务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5.1.13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事务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gray">
          <a:xfrm>
            <a:off x="468313" y="928670"/>
            <a:ext cx="8147050" cy="523400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public long insert(String text){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getWritableDatabase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 = new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cv.put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stext</a:t>
            </a:r>
            <a:r>
              <a:rPr lang="en-US" altLang="zh-CN" sz="2000" b="0" dirty="0" smtClean="0"/>
              <a:t>", text);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long row = </a:t>
            </a:r>
            <a:r>
              <a:rPr lang="en-US" altLang="zh-CN" sz="2000" b="0" dirty="0" err="1" smtClean="0"/>
              <a:t>db.insert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 null,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row;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public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delete(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id){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getWritableDatabase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 where = "_id=?";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String[]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 = {</a:t>
            </a:r>
            <a:r>
              <a:rPr lang="en-US" altLang="zh-CN" sz="2000" b="0" dirty="0" err="1" smtClean="0"/>
              <a:t>Integer.toString</a:t>
            </a:r>
            <a:r>
              <a:rPr lang="en-US" altLang="zh-CN" sz="2000" b="0" dirty="0" smtClean="0"/>
              <a:t>(id)};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</a:t>
            </a:r>
            <a:r>
              <a:rPr lang="en-US" altLang="zh-CN" sz="2000" b="0" dirty="0" err="1" smtClean="0"/>
              <a:t>db.delete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 where,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public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update(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id, String text){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getWritableDatabase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 where = "_id=?";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String[]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 = {</a:t>
            </a:r>
            <a:r>
              <a:rPr lang="en-US" altLang="zh-CN" sz="2000" b="0" dirty="0" err="1" smtClean="0"/>
              <a:t>Integer.toString</a:t>
            </a:r>
            <a:r>
              <a:rPr lang="en-US" altLang="zh-CN" sz="2000" b="0" dirty="0" smtClean="0"/>
              <a:t>(id)};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 = new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cv.put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stext</a:t>
            </a:r>
            <a:r>
              <a:rPr lang="en-US" altLang="zh-CN" sz="2000" b="0" dirty="0" smtClean="0"/>
              <a:t>", text);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</a:t>
            </a:r>
            <a:r>
              <a:rPr lang="en-US" altLang="zh-CN" sz="2000" b="0" dirty="0" err="1" smtClean="0"/>
              <a:t>db.update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, where,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</a:t>
            </a:r>
            <a:endParaRPr lang="zh-CN" altLang="en-US" sz="2000" b="0" dirty="0"/>
          </a:p>
        </p:txBody>
      </p:sp>
      <p:sp>
        <p:nvSpPr>
          <p:cNvPr id="131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封装好的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93"/>
            <a:ext cx="8147050" cy="496887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 Cursor query (String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table,String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columns,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StringgroupBy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 having, 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orderBy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 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table: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表名称，不可为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null;columns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要返回的列名数组，置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表示返回所有列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;selection: where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子句，如果不需要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where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子句则置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，写法如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"_id=?"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，此处将要填的参数写为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?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，供下方的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填充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where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子句的所需值，该数组将依次填充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selection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中的每一个问号。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groupby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GroupBy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,having: Having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orderBy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order by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 </a:t>
            </a:r>
          </a:p>
          <a:p>
            <a:endParaRPr lang="en-US" altLang="zh-CN" dirty="0"/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gray">
          <a:xfrm>
            <a:off x="468313" y="928671"/>
            <a:ext cx="8147050" cy="157163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90000"/>
              </a:lnSpc>
            </a:pPr>
            <a:r>
              <a:rPr lang="en-US" altLang="zh-CN" sz="2000" b="0" dirty="0" smtClean="0"/>
              <a:t>public Cursor select() 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getReadableDatabase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Cursor cur = </a:t>
            </a:r>
            <a:r>
              <a:rPr lang="en-US" altLang="zh-CN" sz="2000" b="0" dirty="0" err="1" smtClean="0"/>
              <a:t>db.query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 null, null, null, null, null, null);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cur;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 </a:t>
            </a:r>
            <a:endParaRPr lang="en-US" altLang="zh-CN" sz="2000" b="0" dirty="0"/>
          </a:p>
        </p:txBody>
      </p:sp>
      <p:sp>
        <p:nvSpPr>
          <p:cNvPr id="131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封装好的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-2/2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b="0" dirty="0" err="1" smtClean="0">
                <a:latin typeface="黑体" pitchFamily="2" charset="-122"/>
                <a:ea typeface="黑体" pitchFamily="2" charset="-122"/>
              </a:rPr>
              <a:t>SQLite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数据库、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Content Provider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5.1 </a:t>
            </a:r>
            <a:r>
              <a:rPr lang="en-US" altLang="zh-CN" sz="2200" dirty="0" err="1" smtClean="0"/>
              <a:t>sqlite</a:t>
            </a:r>
            <a:r>
              <a:rPr lang="zh-CN" altLang="en-US" sz="2200" dirty="0" smtClean="0"/>
              <a:t>数据库</a:t>
            </a:r>
            <a:endParaRPr lang="en-US" altLang="zh-CN" sz="2200" dirty="0"/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5.2 </a:t>
            </a:r>
            <a:r>
              <a:rPr lang="en-US" altLang="zh-CN" sz="2200" u="sng" dirty="0" err="1" smtClean="0"/>
              <a:t>ContentProvider</a:t>
            </a:r>
            <a:endParaRPr lang="zh-CN" altLang="en-US" sz="2200" u="sng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12 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dirty="0" smtClean="0"/>
              <a:t>ContentProvider-1/3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是所有应用程序之间数据存储和检索的桥梁，它的作用是使各个应用程序之间实现数据共享。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是一个特殊的存储数据的类型，它提供了一套标准的接口来获取、操作数据。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系统也提供了音频、视频、图像、个人联系信息等几个常用的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Providers.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如果你要公开自己的私有数据，可以通过创建自己的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Providers.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dirty="0" smtClean="0"/>
              <a:t>ContentProvider-2/3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当应用继承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类，并重写该类用于提供数据和存储数据的方法，就可以向其他应用共享其数据。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虽然使用其他方法也可以对外共享数据，但数据访问方式会因数据存储的方式而不同，如：采用文件方式对外共享数据，需要进行文件操作读写数据；采用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sharedpreferences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共享数据，需要使用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sharedpreferences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API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读写数据。</a:t>
            </a:r>
          </a:p>
          <a:p>
            <a:pPr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而使用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共享数据的好处是统一了数据访问方式。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dirty="0" smtClean="0"/>
              <a:t>ContentProvider-3/3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是如何向外界提供数据的？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，一个程序可以通过实现一个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的抽象接口将自己的数据完全暴露出去，而且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是以类似数据库中表的方式将数据暴露，也就是说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就像一个“数据库”。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那么外界获取其提供的数据，也就应该与从数据库中获取数据的操作基本一样，只不过是采用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来表示外界需要访问的“数据库”。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5.2.1 </a:t>
            </a:r>
            <a:r>
              <a:rPr lang="en-US" altLang="zh-CN" dirty="0" smtClean="0"/>
              <a:t>URI-1/2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239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dirty="0" smtClean="0">
                <a:latin typeface="宋体" pitchFamily="2" charset="-122"/>
              </a:rPr>
              <a:t>每个</a:t>
            </a:r>
            <a:r>
              <a:rPr lang="en-US" altLang="zh-CN" sz="2000" b="0" dirty="0" err="1" smtClean="0">
                <a:latin typeface="宋体" pitchFamily="2" charset="-122"/>
              </a:rPr>
              <a:t>ContentProviders</a:t>
            </a:r>
            <a:r>
              <a:rPr lang="zh-CN" altLang="en-US" sz="2000" b="0" dirty="0" smtClean="0">
                <a:latin typeface="宋体" pitchFamily="2" charset="-122"/>
              </a:rPr>
              <a:t>都会对外提供一个公共的</a:t>
            </a:r>
            <a:r>
              <a:rPr lang="en-US" altLang="zh-CN" sz="2000" b="0" dirty="0" smtClean="0">
                <a:latin typeface="宋体" pitchFamily="2" charset="-122"/>
              </a:rPr>
              <a:t>URI</a:t>
            </a:r>
            <a:r>
              <a:rPr lang="zh-CN" altLang="en-US" sz="2000" b="0" dirty="0" smtClean="0">
                <a:latin typeface="宋体" pitchFamily="2" charset="-122"/>
              </a:rPr>
              <a:t>，如果应用程序有数据需要共享，就需要使用</a:t>
            </a:r>
            <a:r>
              <a:rPr lang="en-US" altLang="zh-CN" sz="2000" b="0" dirty="0" err="1" smtClean="0">
                <a:latin typeface="宋体" pitchFamily="2" charset="-122"/>
              </a:rPr>
              <a:t>ContentProviders</a:t>
            </a:r>
            <a:r>
              <a:rPr lang="zh-CN" altLang="en-US" sz="2000" b="0" dirty="0" smtClean="0">
                <a:latin typeface="宋体" pitchFamily="2" charset="-122"/>
              </a:rPr>
              <a:t>为这些数据定义一个</a:t>
            </a:r>
            <a:r>
              <a:rPr lang="en-US" altLang="zh-CN" sz="2000" b="0" dirty="0" smtClean="0">
                <a:latin typeface="宋体" pitchFamily="2" charset="-122"/>
              </a:rPr>
              <a:t>URI</a:t>
            </a:r>
            <a:r>
              <a:rPr lang="zh-CN" altLang="en-US" sz="2000" b="0" dirty="0" smtClean="0">
                <a:latin typeface="宋体" pitchFamily="2" charset="-122"/>
              </a:rPr>
              <a:t>，然后其他的程序就可以通过</a:t>
            </a:r>
            <a:r>
              <a:rPr lang="en-US" altLang="zh-CN" sz="2000" b="0" dirty="0" err="1" smtClean="0">
                <a:latin typeface="宋体" pitchFamily="2" charset="-122"/>
              </a:rPr>
              <a:t>ContentProviders</a:t>
            </a:r>
            <a:r>
              <a:rPr lang="zh-CN" altLang="en-US" sz="2000" b="0" dirty="0" smtClean="0">
                <a:latin typeface="宋体" pitchFamily="2" charset="-122"/>
              </a:rPr>
              <a:t>传入这个</a:t>
            </a:r>
            <a:r>
              <a:rPr lang="en-US" altLang="zh-CN" sz="2000" b="0" dirty="0" smtClean="0">
                <a:latin typeface="宋体" pitchFamily="2" charset="-122"/>
              </a:rPr>
              <a:t>URI</a:t>
            </a:r>
            <a:r>
              <a:rPr lang="zh-CN" altLang="en-US" sz="2000" b="0" dirty="0" smtClean="0">
                <a:latin typeface="宋体" pitchFamily="2" charset="-122"/>
              </a:rPr>
              <a:t>来对数据进行操作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42900" indent="-342900" algn="l">
              <a:lnSpc>
                <a:spcPct val="130000"/>
              </a:lnSpc>
              <a:buFontTx/>
              <a:buChar char="•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URI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由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个部分组成：</a:t>
            </a:r>
            <a:r>
              <a:rPr lang="en-US" altLang="zh-CN" sz="2000" dirty="0" smtClean="0">
                <a:latin typeface="宋体" pitchFamily="2" charset="-122"/>
              </a:rPr>
              <a:t>“content://”+</a:t>
            </a:r>
            <a:r>
              <a:rPr lang="zh-CN" altLang="en-US" sz="2000" dirty="0" smtClean="0">
                <a:latin typeface="宋体" pitchFamily="2" charset="-122"/>
              </a:rPr>
              <a:t>数据的路径</a:t>
            </a:r>
            <a:r>
              <a:rPr lang="en-US" altLang="zh-CN" sz="2000" dirty="0" smtClean="0">
                <a:latin typeface="宋体" pitchFamily="2" charset="-122"/>
              </a:rPr>
              <a:t>+</a:t>
            </a:r>
            <a:r>
              <a:rPr lang="zh-CN" altLang="en-US" sz="2000" dirty="0" smtClean="0">
                <a:latin typeface="宋体" pitchFamily="2" charset="-122"/>
              </a:rPr>
              <a:t>标识</a:t>
            </a:r>
            <a:r>
              <a:rPr lang="en-US" altLang="zh-CN" sz="2000" dirty="0" smtClean="0">
                <a:latin typeface="宋体" pitchFamily="2" charset="-122"/>
              </a:rPr>
              <a:t>ID(</a:t>
            </a:r>
            <a:r>
              <a:rPr lang="zh-CN" altLang="en-US" sz="2000" dirty="0" smtClean="0">
                <a:latin typeface="宋体" pitchFamily="2" charset="-122"/>
              </a:rPr>
              <a:t>可选</a:t>
            </a:r>
            <a:r>
              <a:rPr lang="en-US" altLang="zh-CN" sz="2000" dirty="0" smtClean="0">
                <a:latin typeface="宋体" pitchFamily="2" charset="-12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代表了要操作的数据，主要包含了两部分信息：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需要操作的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中的什么数据进行操作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由以下几部分组成：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1.scheme:scheme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已经由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所规定为：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主机名（或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Authority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）：用于唯一标识这个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，外部调用者可以根据这个标识来找到它。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路径（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path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）：可以用来表示我们要操作的数据，路径的构建应根据业务而定例如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Content://media/internal/images(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返回设备上所有的图片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Content://contacts/people/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（返回所有联系人信息）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content://contacts/people/5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（返回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的联系人信息）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如果要把一个字符串转换成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，可以使用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类中的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parse()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方法，如下：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Uri.parse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("content://com.study.provider/person")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5.2.1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URI-2/2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SQLite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D. Richard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Hipp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语言编写的开源嵌入式数据库引擎。是一款轻型的数据库，是遵守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的关联式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3"/>
              </a:rPr>
              <a:t>数据库管理系统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，它的设计目标是嵌入式的，而且目前已经在很多嵌入式产品中使用了它，它占用资源非常的低，在嵌入式设备中，可能只需要几百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的内存就够了。它能够支持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Windows/Linux/Unix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等等主流的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4"/>
              </a:rPr>
              <a:t>操作系统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，同时能够跟很多程序语言相结合，比如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Tcl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C#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等，还有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ODBC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接口，同样比起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Mysql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PostgreSQL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这两款开源世界著名的数据库管理系统来讲，它的处理速度比他们都快。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hlinkClick r:id="rId5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5"/>
              </a:rPr>
              <a:t>版本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诞生于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至今已经有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个年头，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也迎来了一个版本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已经发布。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5.2.2 </a:t>
            </a:r>
            <a:r>
              <a:rPr lang="zh-CN" altLang="en-US" dirty="0" smtClean="0"/>
              <a:t>系统提供</a:t>
            </a:r>
            <a:r>
              <a:rPr lang="en-US" altLang="zh-CN" dirty="0" smtClean="0"/>
              <a:t>Content Provider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Browser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Browser 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可以用来读取或修改标签、浏览历史或者网络搜索。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CallLog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查看或更新电话历史，包括来电和去电、未接来电和电话细节，如联系人和通话时间。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Contacts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Contacts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可以用来读取、修改或保持联系人信息。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MediaStore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MediaStore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提供了对设备上的多媒体文件的集中控制，包括音频、视频和图片。你可以在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MediaStore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中保存你自己的多媒体来让它可以全局访问。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Settings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你可以使用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Settings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来访问设备的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Preference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。使用它，你可以查看和修改蓝牙设置、铃声和其它设备设定。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5.2.3 </a:t>
            </a:r>
            <a:r>
              <a:rPr lang="zh-CN" altLang="en-US" dirty="0" smtClean="0"/>
              <a:t>获取所有图片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21988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42915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000" b="0" dirty="0" smtClean="0"/>
              <a:t>Cursor c = </a:t>
            </a:r>
            <a:r>
              <a:rPr lang="en-US" altLang="zh-CN" sz="2000" b="0" dirty="0" err="1" smtClean="0"/>
              <a:t>cr</a:t>
            </a:r>
            <a:endParaRPr lang="en-US" altLang="zh-CN" sz="2000" b="0" dirty="0" smtClean="0"/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/>
              <a:t>.query(</a:t>
            </a:r>
            <a:r>
              <a:rPr lang="en-US" altLang="zh-CN" sz="2000" b="0" dirty="0" err="1" smtClean="0"/>
              <a:t>MediaStore.Images.Media.</a:t>
            </a:r>
            <a:r>
              <a:rPr lang="en-US" altLang="zh-CN" sz="2000" b="0" i="1" dirty="0" err="1" smtClean="0"/>
              <a:t>EXTERNAL_CONTENT_URI</a:t>
            </a:r>
            <a:endParaRPr lang="en-US" altLang="zh-CN" sz="2000" b="0" dirty="0" smtClean="0"/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/>
              <a:t>, </a:t>
            </a:r>
            <a:r>
              <a:rPr lang="en-US" altLang="zh-CN" sz="2000" b="0" dirty="0" err="1" smtClean="0"/>
              <a:t>null,null,null,null</a:t>
            </a:r>
            <a:r>
              <a:rPr lang="en-US" altLang="zh-CN" sz="2000" b="0" dirty="0" smtClean="0"/>
              <a:t>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c.getCount</a:t>
            </a:r>
            <a:r>
              <a:rPr lang="en-US" altLang="zh-CN" sz="2000" b="0" dirty="0" smtClean="0"/>
              <a:t>());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/>
              <a:t>while(</a:t>
            </a:r>
            <a:r>
              <a:rPr lang="en-US" altLang="zh-CN" sz="2000" b="0" dirty="0" err="1" smtClean="0"/>
              <a:t>c.moveToNext</a:t>
            </a:r>
            <a:r>
              <a:rPr lang="en-US" altLang="zh-CN" sz="2000" b="0" dirty="0" smtClean="0"/>
              <a:t>()){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MediaStore.Images.Media.</a:t>
            </a:r>
            <a:r>
              <a:rPr lang="en-US" altLang="zh-CN" sz="2000" b="0" i="1" dirty="0" err="1" smtClean="0"/>
              <a:t>DISPLAY_NAME</a:t>
            </a:r>
            <a:r>
              <a:rPr lang="en-US" altLang="zh-CN" sz="20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MediaStore.Images.Media.</a:t>
            </a:r>
            <a:r>
              <a:rPr lang="en-US" altLang="zh-CN" sz="2000" b="0" i="1" dirty="0" err="1" smtClean="0"/>
              <a:t>TITLE</a:t>
            </a:r>
            <a:r>
              <a:rPr lang="en-US" altLang="zh-CN" sz="20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MediaStore.Images.Media.</a:t>
            </a:r>
            <a:r>
              <a:rPr lang="en-US" altLang="zh-CN" sz="2000" b="0" i="1" dirty="0" err="1" smtClean="0"/>
              <a:t>SIZE</a:t>
            </a:r>
            <a:r>
              <a:rPr lang="en-US" altLang="zh-CN" sz="20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MediaStore.Images.Media.</a:t>
            </a:r>
            <a:r>
              <a:rPr lang="en-US" altLang="zh-CN" sz="2000" b="0" i="1" dirty="0" err="1" smtClean="0"/>
              <a:t>_ID</a:t>
            </a:r>
            <a:r>
              <a:rPr lang="en-US" altLang="zh-CN" sz="20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/>
              <a:t>}</a:t>
            </a:r>
            <a:endParaRPr lang="zh-CN" altLang="en-US" sz="20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5.2.4 </a:t>
            </a:r>
            <a:r>
              <a:rPr lang="zh-CN" altLang="en-US" dirty="0" smtClean="0"/>
              <a:t>获取所有音乐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42915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String[] </a:t>
            </a:r>
            <a:r>
              <a:rPr lang="en-US" altLang="zh-CN" sz="2000" b="0" dirty="0" err="1" smtClean="0"/>
              <a:t>requestedColumns</a:t>
            </a:r>
            <a:r>
              <a:rPr lang="en-US" altLang="zh-CN" sz="2000" b="0" dirty="0" smtClean="0"/>
              <a:t> = { 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TITLE</a:t>
            </a:r>
            <a:r>
              <a:rPr lang="en-US" altLang="zh-CN" sz="2000" b="0" dirty="0" smtClean="0"/>
              <a:t>,       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DURATION</a:t>
            </a:r>
            <a:r>
              <a:rPr lang="en-US" altLang="zh-CN" sz="2000" b="0" dirty="0" smtClean="0"/>
              <a:t> };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Cursor cur = </a:t>
            </a:r>
            <a:r>
              <a:rPr lang="en-US" altLang="zh-CN" sz="2000" b="0" dirty="0" err="1" smtClean="0"/>
              <a:t>managedQuery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EXTERNAL_CONTENT_URI</a:t>
            </a:r>
            <a:r>
              <a:rPr lang="en-US" altLang="zh-CN" sz="2000" b="0" dirty="0" smtClean="0"/>
              <a:t>, </a:t>
            </a:r>
            <a:r>
              <a:rPr lang="en-US" altLang="zh-CN" sz="2000" b="0" dirty="0" err="1" smtClean="0"/>
              <a:t>requestedColumns</a:t>
            </a:r>
            <a:r>
              <a:rPr lang="en-US" altLang="zh-CN" sz="2000" b="0" dirty="0" smtClean="0"/>
              <a:t>, null, null, null);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("Audio files: " + </a:t>
            </a:r>
            <a:r>
              <a:rPr lang="en-US" altLang="zh-CN" sz="2000" b="0" dirty="0" err="1" smtClean="0"/>
              <a:t>cur.getCount</a:t>
            </a:r>
            <a:r>
              <a:rPr lang="en-US" altLang="zh-CN" sz="2000" b="0" dirty="0" smtClean="0"/>
              <a:t>());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("Columns: " + </a:t>
            </a:r>
            <a:r>
              <a:rPr lang="en-US" altLang="zh-CN" sz="2000" b="0" dirty="0" err="1" smtClean="0"/>
              <a:t>cur.getColumnCount</a:t>
            </a:r>
            <a:r>
              <a:rPr lang="en-US" altLang="zh-CN" sz="2000" b="0" dirty="0" smtClean="0"/>
              <a:t>());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// String[] columns = </a:t>
            </a:r>
            <a:r>
              <a:rPr lang="en-US" altLang="zh-CN" sz="2000" b="0" dirty="0" err="1" smtClean="0"/>
              <a:t>cur.getColumnNames</a:t>
            </a:r>
            <a:r>
              <a:rPr lang="en-US" altLang="zh-CN" sz="2000" b="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name = </a:t>
            </a:r>
            <a:r>
              <a:rPr lang="en-US" altLang="zh-CN" sz="2000" b="0" dirty="0" err="1" smtClean="0"/>
              <a:t>cur.getColumnIndex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TITLE</a:t>
            </a:r>
            <a:r>
              <a:rPr lang="en-US" altLang="zh-CN" sz="2000" b="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size = </a:t>
            </a:r>
            <a:r>
              <a:rPr lang="en-US" altLang="zh-CN" sz="2000" b="0" dirty="0" err="1" smtClean="0"/>
              <a:t>cur.getColumnIndex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DURATION</a:t>
            </a:r>
            <a:r>
              <a:rPr lang="en-US" altLang="zh-CN" sz="2000" b="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cur.moveToFirst</a:t>
            </a:r>
            <a:r>
              <a:rPr lang="en-US" altLang="zh-CN" sz="2000" b="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while (!</a:t>
            </a:r>
            <a:r>
              <a:rPr lang="en-US" altLang="zh-CN" sz="2000" b="0" dirty="0" err="1" smtClean="0"/>
              <a:t>cur.isAfterLast</a:t>
            </a:r>
            <a:r>
              <a:rPr lang="en-US" altLang="zh-CN" sz="2000" b="0" dirty="0" smtClean="0"/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("Title" + </a:t>
            </a:r>
            <a:r>
              <a:rPr lang="en-US" altLang="zh-CN" sz="2000" b="0" dirty="0" err="1" smtClean="0"/>
              <a:t>cur.getString</a:t>
            </a:r>
            <a:r>
              <a:rPr lang="en-US" altLang="zh-CN" sz="2000" b="0" dirty="0" smtClean="0"/>
              <a:t>(name));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("Length: " + </a:t>
            </a:r>
            <a:r>
              <a:rPr lang="en-US" altLang="zh-CN" sz="2000" b="0" dirty="0" err="1" smtClean="0"/>
              <a:t>cur.getInt</a:t>
            </a:r>
            <a:r>
              <a:rPr lang="en-US" altLang="zh-CN" sz="2000" b="0" dirty="0" smtClean="0"/>
              <a:t>(size) / 1000 + " seconds");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       </a:t>
            </a:r>
            <a:r>
              <a:rPr lang="en-US" altLang="zh-CN" sz="2000" b="0" dirty="0" err="1" smtClean="0"/>
              <a:t>cur.moveToNext</a:t>
            </a:r>
            <a:r>
              <a:rPr lang="en-US" altLang="zh-CN" sz="2000" b="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}</a:t>
            </a:r>
            <a:endParaRPr lang="zh-CN" altLang="en-US" sz="20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获取通话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929222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000" dirty="0" smtClean="0"/>
              <a:t>         String[] xxx = { 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CACHED_NUMBER_LABEL</a:t>
            </a:r>
            <a:r>
              <a:rPr lang="en-US" altLang="zh-CN" sz="2000" dirty="0" smtClean="0"/>
              <a:t>,  	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DURATION</a:t>
            </a:r>
            <a:r>
              <a:rPr lang="en-US" altLang="zh-CN" sz="2000" dirty="0" smtClean="0"/>
              <a:t> };</a:t>
            </a:r>
          </a:p>
          <a:p>
            <a:pPr algn="l"/>
            <a:r>
              <a:rPr lang="en-US" altLang="zh-CN" sz="2000" dirty="0" smtClean="0"/>
              <a:t>        Cursor calls = </a:t>
            </a:r>
            <a:r>
              <a:rPr lang="en-US" altLang="zh-CN" sz="2000" dirty="0" err="1" smtClean="0"/>
              <a:t>managedQuery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CONTENT_URI</a:t>
            </a:r>
            <a:r>
              <a:rPr lang="en-US" altLang="zh-CN" sz="2000" dirty="0" smtClean="0"/>
              <a:t>, 	</a:t>
            </a:r>
            <a:r>
              <a:rPr lang="en-US" altLang="zh-CN" sz="2000" dirty="0" err="1" smtClean="0"/>
              <a:t>xxx,null</a:t>
            </a:r>
            <a:r>
              <a:rPr lang="en-US" altLang="zh-CN" sz="2000" dirty="0" smtClean="0"/>
              <a:t>, null, null);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("Call count: " + </a:t>
            </a:r>
            <a:r>
              <a:rPr lang="en-US" altLang="zh-CN" sz="2000" dirty="0" err="1" smtClean="0"/>
              <a:t>calls.getCount</a:t>
            </a:r>
            <a:r>
              <a:rPr lang="en-US" altLang="zh-CN" sz="2000" dirty="0" smtClean="0"/>
              <a:t>());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durIdx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calls.getColumnIndex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DURATION</a:t>
            </a:r>
            <a:r>
              <a:rPr lang="en-US" altLang="zh-CN" sz="2000" dirty="0" smtClean="0"/>
              <a:t>);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totalDuration</a:t>
            </a:r>
            <a:r>
              <a:rPr lang="en-US" altLang="zh-CN" sz="2000" dirty="0" smtClean="0"/>
              <a:t> = 0;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calls.moveToFirst</a:t>
            </a:r>
            <a:r>
              <a:rPr lang="en-US" altLang="zh-CN" sz="2000" dirty="0" smtClean="0"/>
              <a:t>();</a:t>
            </a:r>
          </a:p>
          <a:p>
            <a:pPr algn="l"/>
            <a:r>
              <a:rPr lang="en-US" altLang="zh-CN" sz="2000" dirty="0" smtClean="0"/>
              <a:t>         while (!</a:t>
            </a:r>
            <a:r>
              <a:rPr lang="en-US" altLang="zh-CN" sz="2000" dirty="0" err="1" smtClean="0"/>
              <a:t>calls.isAfterLast</a:t>
            </a:r>
            <a:r>
              <a:rPr lang="en-US" altLang="zh-CN" sz="2000" dirty="0" smtClean="0"/>
              <a:t>()) {</a:t>
            </a:r>
          </a:p>
          <a:p>
            <a:pPr algn="l"/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("Duration: " + </a:t>
            </a:r>
            <a:r>
              <a:rPr lang="en-US" altLang="zh-CN" sz="2000" dirty="0" err="1" smtClean="0"/>
              <a:t>calls.getInt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durIdx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totalDuration</a:t>
            </a:r>
            <a:r>
              <a:rPr lang="en-US" altLang="zh-CN" sz="2000" dirty="0" smtClean="0"/>
              <a:t> += </a:t>
            </a:r>
            <a:r>
              <a:rPr lang="en-US" altLang="zh-CN" sz="2000" dirty="0" err="1" smtClean="0"/>
              <a:t>calls.getInt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durIdx</a:t>
            </a:r>
            <a:r>
              <a:rPr lang="en-US" altLang="zh-CN" sz="2000" dirty="0" smtClean="0"/>
              <a:t>);</a:t>
            </a:r>
          </a:p>
          <a:p>
            <a:pPr algn="l"/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calls.moveToNext</a:t>
            </a:r>
            <a:r>
              <a:rPr lang="en-US" altLang="zh-CN" sz="2000" dirty="0" smtClean="0"/>
              <a:t>();</a:t>
            </a:r>
          </a:p>
          <a:p>
            <a:pPr algn="l"/>
            <a:r>
              <a:rPr lang="en-US" altLang="zh-CN" sz="2000" dirty="0" smtClean="0"/>
              <a:t>         }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获取通话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-2/2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371477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000" dirty="0" smtClean="0"/>
              <a:t>  Cursor </a:t>
            </a:r>
            <a:r>
              <a:rPr lang="en-US" altLang="zh-CN" sz="2000" dirty="0" err="1" smtClean="0"/>
              <a:t>cursor</a:t>
            </a:r>
            <a:r>
              <a:rPr lang="en-US" altLang="zh-CN" sz="2000" dirty="0" smtClean="0"/>
              <a:t> =    </a:t>
            </a:r>
            <a:r>
              <a:rPr lang="en-US" altLang="zh-CN" sz="2000" dirty="0" err="1" smtClean="0"/>
              <a:t>getContentResolver</a:t>
            </a:r>
            <a:r>
              <a:rPr lang="en-US" altLang="zh-CN" sz="2000" dirty="0" smtClean="0"/>
              <a:t>().query(</a:t>
            </a:r>
            <a:r>
              <a:rPr lang="en-US" altLang="zh-CN" sz="2000" dirty="0" err="1" smtClean="0"/>
              <a:t>CallLog.Calls.CONTENT_URI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null, null, null, </a:t>
            </a:r>
            <a:r>
              <a:rPr lang="en-US" altLang="zh-CN" sz="2000" dirty="0" err="1" smtClean="0"/>
              <a:t>CallLog.Calls.DEFAULT_SORT_ORDER</a:t>
            </a:r>
            <a:r>
              <a:rPr lang="en-US" altLang="zh-CN" sz="2000" dirty="0" smtClean="0"/>
              <a:t>);</a:t>
            </a:r>
            <a:br>
              <a:rPr lang="en-US" altLang="zh-CN" sz="2000" dirty="0" smtClean="0"/>
            </a:br>
            <a:r>
              <a:rPr lang="en-US" altLang="zh-CN" sz="2000" dirty="0" smtClean="0"/>
              <a:t>    </a:t>
            </a:r>
            <a:r>
              <a:rPr lang="en-US" altLang="zh-CN" sz="2000" dirty="0" err="1" smtClean="0"/>
              <a:t>startManagingCursor</a:t>
            </a:r>
            <a:r>
              <a:rPr lang="en-US" altLang="zh-CN" sz="2000" dirty="0" smtClean="0"/>
              <a:t>(cursor);</a:t>
            </a:r>
            <a:br>
              <a:rPr lang="en-US" altLang="zh-CN" sz="2000" dirty="0" smtClean="0"/>
            </a:br>
            <a:r>
              <a:rPr lang="en-US" altLang="zh-CN" sz="2000" dirty="0" smtClean="0"/>
              <a:t>    </a:t>
            </a:r>
            <a:r>
              <a:rPr lang="en-US" altLang="zh-CN" sz="2000" dirty="0" err="1" smtClean="0"/>
              <a:t>SimpleCursorAdapter</a:t>
            </a:r>
            <a:r>
              <a:rPr lang="en-US" altLang="zh-CN" sz="2000" dirty="0" smtClean="0"/>
              <a:t> adapter = new </a:t>
            </a:r>
            <a:r>
              <a:rPr lang="en-US" altLang="zh-CN" sz="2000" dirty="0" err="1" smtClean="0"/>
              <a:t>SimpleCursorAdapter</a:t>
            </a:r>
            <a:r>
              <a:rPr lang="en-US" altLang="zh-CN" sz="2000" dirty="0" smtClean="0"/>
              <a:t>(this,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android.R.layout.simple_list_item_1, cursor,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new String[] { </a:t>
            </a:r>
            <a:r>
              <a:rPr lang="en-US" altLang="zh-CN" sz="2000" dirty="0" err="1" smtClean="0"/>
              <a:t>CallLog.Calls.NUMBER</a:t>
            </a:r>
            <a:r>
              <a:rPr lang="en-US" altLang="zh-CN" sz="2000" dirty="0" smtClean="0"/>
              <a:t> },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[] { android.R.id.text1 });</a:t>
            </a:r>
          </a:p>
          <a:p>
            <a:pPr algn="l"/>
            <a:r>
              <a:rPr lang="en-US" altLang="zh-CN" sz="2000" dirty="0" smtClean="0"/>
              <a:t>    </a:t>
            </a:r>
            <a:r>
              <a:rPr lang="en-US" altLang="zh-CN" sz="2000" dirty="0" err="1" smtClean="0"/>
              <a:t>setListAdapter</a:t>
            </a:r>
            <a:r>
              <a:rPr lang="en-US" altLang="zh-CN" sz="2000" dirty="0" smtClean="0"/>
              <a:t>(adapter);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</a:t>
            </a:r>
            <a:r>
              <a:rPr lang="zh-CN" altLang="en-US" dirty="0" smtClean="0"/>
              <a:t>联系人</a:t>
            </a:r>
            <a:r>
              <a:rPr lang="en-US" altLang="zh-CN" dirty="0" smtClean="0"/>
              <a:t>-1/3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64347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000" dirty="0" smtClean="0"/>
              <a:t>Cursor c = </a:t>
            </a:r>
            <a:r>
              <a:rPr lang="en-US" altLang="zh-CN" sz="2000" dirty="0" err="1" smtClean="0"/>
              <a:t>cr.query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CONTENT_URI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, columns, null, null, null);</a:t>
            </a:r>
          </a:p>
          <a:p>
            <a:pPr algn="l"/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c.moveToNext</a:t>
            </a:r>
            <a:r>
              <a:rPr lang="en-US" altLang="zh-CN" sz="2000" dirty="0" smtClean="0"/>
              <a:t>()){</a:t>
            </a:r>
          </a:p>
          <a:p>
            <a:pPr algn="l"/>
            <a:r>
              <a:rPr lang="en-US" altLang="zh-CN" sz="2000" dirty="0" smtClean="0"/>
              <a:t>String id = </a:t>
            </a:r>
            <a:r>
              <a:rPr lang="en-US" altLang="zh-CN" sz="2000" dirty="0" err="1" smtClean="0"/>
              <a:t>c.getString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_ID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smtClean="0"/>
              <a:t>String name = </a:t>
            </a:r>
            <a:r>
              <a:rPr lang="en-US" altLang="zh-CN" sz="2000" dirty="0" err="1" smtClean="0"/>
              <a:t>c.getString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DISPLAY_NAME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smtClean="0"/>
              <a:t>String phone = </a:t>
            </a:r>
            <a:r>
              <a:rPr lang="en-US" altLang="zh-CN" sz="2000" dirty="0" err="1" smtClean="0"/>
              <a:t>c.getString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HAS_PHONE_NUMBER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(id+":"+name);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</a:t>
            </a:r>
            <a:r>
              <a:rPr lang="zh-CN" altLang="en-US" dirty="0" smtClean="0"/>
              <a:t>联系人</a:t>
            </a:r>
            <a:r>
              <a:rPr lang="en-US" altLang="zh-CN" dirty="0" smtClean="0"/>
              <a:t>-2/3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500066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获取电话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if(</a:t>
            </a:r>
            <a:r>
              <a:rPr lang="en-US" altLang="zh-CN" sz="2000" dirty="0" err="1" smtClean="0"/>
              <a:t>Integer.</a:t>
            </a:r>
            <a:r>
              <a:rPr lang="en-US" altLang="zh-CN" sz="2000" i="1" dirty="0" err="1" smtClean="0"/>
              <a:t>parseInt</a:t>
            </a:r>
            <a:r>
              <a:rPr lang="en-US" altLang="zh-CN" sz="2000" dirty="0" smtClean="0"/>
              <a:t>(phone) &gt;0){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Cursor p = </a:t>
            </a:r>
            <a:r>
              <a:rPr lang="en-US" altLang="zh-CN" sz="2000" dirty="0" err="1" smtClean="0"/>
              <a:t>getContentResolver</a:t>
            </a:r>
            <a:r>
              <a:rPr lang="en-US" altLang="zh-CN" sz="2000" dirty="0" smtClean="0"/>
              <a:t>().query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CONTENT_URI</a:t>
            </a:r>
            <a:r>
              <a:rPr lang="en-US" altLang="zh-CN" sz="2000" dirty="0" smtClean="0"/>
              <a:t>, 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null, 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CONTACT_ID</a:t>
            </a:r>
            <a:r>
              <a:rPr lang="en-US" altLang="zh-CN" sz="2000" dirty="0" smtClean="0"/>
              <a:t>+"=?",new String[]{id}, null);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("#");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p.moveToNext</a:t>
            </a:r>
            <a:r>
              <a:rPr lang="en-US" altLang="zh-CN" sz="2000" dirty="0" smtClean="0"/>
              <a:t>()){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ptype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p.getString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TYPE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pnum</a:t>
            </a:r>
            <a:r>
              <a:rPr lang="en-US" altLang="zh-CN" sz="2000" dirty="0" smtClean="0"/>
              <a:t>  = </a:t>
            </a:r>
            <a:r>
              <a:rPr lang="en-US" altLang="zh-CN" sz="2000" dirty="0" err="1" smtClean="0"/>
              <a:t>p.getString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NUMBER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ptype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pnum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("#");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algn="l"/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</a:t>
            </a:r>
            <a:r>
              <a:rPr lang="zh-CN" altLang="en-US" dirty="0" smtClean="0"/>
              <a:t>联系人</a:t>
            </a:r>
            <a:r>
              <a:rPr lang="en-US" altLang="zh-CN" dirty="0" smtClean="0"/>
              <a:t>-3/3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500594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获取</a:t>
            </a:r>
            <a:r>
              <a:rPr lang="en-US" altLang="zh-CN" sz="2000" dirty="0" smtClean="0"/>
              <a:t>email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Cursor e = </a:t>
            </a:r>
            <a:r>
              <a:rPr lang="en-US" altLang="zh-CN" sz="2000" dirty="0" err="1" smtClean="0"/>
              <a:t>getContentResolver</a:t>
            </a:r>
            <a:r>
              <a:rPr lang="en-US" altLang="zh-CN" sz="2000" dirty="0" smtClean="0"/>
              <a:t>()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.query( 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CONTENT_URI</a:t>
            </a:r>
            <a:r>
              <a:rPr lang="en-US" altLang="zh-CN" sz="2000" dirty="0" smtClean="0"/>
              <a:t>,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null, 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CONTACT_ID</a:t>
            </a:r>
            <a:r>
              <a:rPr lang="en-US" altLang="zh-CN" sz="2000" dirty="0" smtClean="0"/>
              <a:t>+"=?",new String[]{id}, null);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("@");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e.moveToNext</a:t>
            </a:r>
            <a:r>
              <a:rPr lang="en-US" altLang="zh-CN" sz="2000" dirty="0" smtClean="0"/>
              <a:t>()){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etype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TYPE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edata</a:t>
            </a:r>
            <a:r>
              <a:rPr lang="en-US" altLang="zh-CN" sz="2000" dirty="0" smtClean="0"/>
              <a:t>  = </a:t>
            </a:r>
            <a:r>
              <a:rPr lang="en-US" altLang="zh-CN" sz="2000" dirty="0" err="1" smtClean="0"/>
              <a:t>e.getString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DATA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etype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edata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algn="l"/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5.2.6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content </a:t>
            </a:r>
            <a:r>
              <a:rPr lang="en-US" altLang="zh-CN" dirty="0" smtClean="0"/>
              <a:t>provider-1/2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COTENT_URI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常量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定义一个类，继承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query(),delete(),update(),insert(),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(),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getType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AndroidMainfest.xml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中声明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5.2.6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content </a:t>
            </a:r>
            <a:r>
              <a:rPr lang="en-US" altLang="zh-CN" dirty="0" smtClean="0"/>
              <a:t>provider-2/2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如果你想定义一个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，你最好将它的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定义成常量，这样做一来可以简化客户端代码，二来会让以后的操作变得简单。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给平台上所有的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定义了一个常量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CONTENT_URI. 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特点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 ACID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事务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零配置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无需安装和管理配置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储存在单一磁盘文件中的一个完整的数据库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3"/>
              </a:rPr>
              <a:t>数据库文件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可以在不同字节顺序的机器间自由的共享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支持数据库大小至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2TB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足够小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大致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万行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代码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250K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7.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比一些流行的数据库在大部分普通数据库操作要快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8.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简单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轻松的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API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9.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包含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TCL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绑定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同时通过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Wrapper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支持其他语言的绑定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10.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良好注释的源代码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并且有着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90%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以上的测试覆盖率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11.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独立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没有额外依赖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12. Source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完全的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Open,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你可以用于任何用途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包括出售它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支持多种开发语言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,C, PHP, Perl, Java, ASP 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NET,Python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boolean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创建后就会被调用，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开机后，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在其它应用第一次访问它时才会被创建。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Uri insert(Uri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values)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该方法用于供外部应用往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添加数据。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delete(Uri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删除数据。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update(Uri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values,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该方法用于供外部应用更新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中的数据。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Cursor query(Uri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String[] projection,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sortOrder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中获取数据。</a:t>
            </a:r>
            <a:endParaRPr lang="zh-CN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706437"/>
          </a:xfrm>
        </p:spPr>
        <p:txBody>
          <a:bodyPr/>
          <a:lstStyle/>
          <a:p>
            <a:r>
              <a:rPr lang="en-US" altLang="zh-CN" dirty="0" smtClean="0"/>
              <a:t>5.2.7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共享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-1/3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getType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该方法用于返回当前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所代表数据的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MIME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类型。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如果操作的数据属于集合类型，那么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MIME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类型字符串应该以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vnd.android.cursor.dir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开头，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如果要操作的数据属于非集合类型数据，那么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MIME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类型字符串应该以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开头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vnd.android.cursor.dir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/vnd.neusoft.com";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/vnd.neusoft.com";</a:t>
            </a:r>
            <a:endParaRPr lang="zh-CN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1014" cy="706437"/>
          </a:xfrm>
        </p:spPr>
        <p:txBody>
          <a:bodyPr/>
          <a:lstStyle/>
          <a:p>
            <a:r>
              <a:rPr lang="en-US" altLang="zh-CN" dirty="0" smtClean="0"/>
              <a:t>5.2.7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共享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-2/3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en-US" altLang="zh-CN" dirty="0" smtClean="0"/>
              <a:t>5.2.7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共享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3/3</a:t>
            </a:r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642910" y="1142984"/>
            <a:ext cx="8147050" cy="428628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dirty="0" smtClean="0"/>
              <a:t>@Override</a:t>
            </a:r>
          </a:p>
          <a:p>
            <a:pPr algn="l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getType</a:t>
            </a:r>
            <a:r>
              <a:rPr lang="en-US" altLang="zh-CN" sz="2000" dirty="0" smtClean="0"/>
              <a:t>(Uri 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 {</a:t>
            </a:r>
          </a:p>
          <a:p>
            <a:pPr algn="l"/>
            <a:r>
              <a:rPr lang="en-US" altLang="zh-CN" sz="2000" dirty="0" smtClean="0"/>
              <a:t>switch (</a:t>
            </a:r>
            <a:r>
              <a:rPr lang="en-US" altLang="zh-CN" sz="2000" i="1" dirty="0" err="1" smtClean="0"/>
              <a:t>uriMatcher</a:t>
            </a:r>
            <a:r>
              <a:rPr lang="en-US" altLang="zh-CN" sz="2000" dirty="0" err="1" smtClean="0"/>
              <a:t>.match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)) {</a:t>
            </a:r>
          </a:p>
          <a:p>
            <a:pPr algn="l"/>
            <a:r>
              <a:rPr lang="en-US" altLang="zh-CN" sz="2000" dirty="0" smtClean="0"/>
              <a:t>	case 1:</a:t>
            </a:r>
          </a:p>
          <a:p>
            <a:pPr algn="l"/>
            <a:r>
              <a:rPr lang="en-US" altLang="zh-CN" sz="2000" dirty="0" smtClean="0"/>
              <a:t>		return </a:t>
            </a:r>
            <a:r>
              <a:rPr lang="en-US" altLang="zh-CN" sz="2000" i="1" dirty="0" smtClean="0"/>
              <a:t>USERS</a:t>
            </a:r>
            <a:r>
              <a:rPr lang="en-US" altLang="zh-CN" sz="2000" dirty="0" smtClean="0"/>
              <a:t>;</a:t>
            </a:r>
          </a:p>
          <a:p>
            <a:pPr algn="l"/>
            <a:r>
              <a:rPr lang="en-US" altLang="zh-CN" sz="2000" dirty="0" smtClean="0"/>
              <a:t>	case 2:</a:t>
            </a:r>
          </a:p>
          <a:p>
            <a:pPr algn="l"/>
            <a:r>
              <a:rPr lang="en-US" altLang="zh-CN" sz="2000" dirty="0" smtClean="0"/>
              <a:t>		return </a:t>
            </a:r>
            <a:r>
              <a:rPr lang="en-US" altLang="zh-CN" sz="2000" i="1" dirty="0" smtClean="0"/>
              <a:t>USERS_ID</a:t>
            </a:r>
            <a:r>
              <a:rPr lang="en-US" altLang="zh-CN" sz="2000" dirty="0" smtClean="0"/>
              <a:t>;</a:t>
            </a:r>
          </a:p>
          <a:p>
            <a:pPr algn="l"/>
            <a:r>
              <a:rPr lang="en-US" altLang="zh-CN" sz="2000" dirty="0" smtClean="0"/>
              <a:t>		default:</a:t>
            </a:r>
          </a:p>
          <a:p>
            <a:pPr algn="l"/>
            <a:r>
              <a:rPr lang="en-US" altLang="zh-CN" sz="2000" dirty="0" smtClean="0"/>
              <a:t>	throw new </a:t>
            </a:r>
            <a:r>
              <a:rPr lang="en-US" altLang="zh-CN" sz="2000" dirty="0" err="1" smtClean="0"/>
              <a:t>IllegalArgumentException</a:t>
            </a:r>
            <a:r>
              <a:rPr lang="en-US" altLang="zh-CN" sz="2000" dirty="0" smtClean="0"/>
              <a:t>("Unknown 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: + 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");</a:t>
            </a:r>
          </a:p>
          <a:p>
            <a:pPr algn="l"/>
            <a:r>
              <a:rPr lang="en-US" altLang="zh-CN" sz="2000" dirty="0" smtClean="0"/>
              <a:t>	}</a:t>
            </a:r>
          </a:p>
          <a:p>
            <a:pPr algn="l"/>
            <a:r>
              <a:rPr lang="en-US" altLang="zh-CN" sz="2000" dirty="0" smtClean="0"/>
              <a:t>}</a:t>
            </a:r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因为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代表了要操作的数据，所以我们经常需要解析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，并从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中获取数据。</a:t>
            </a:r>
          </a:p>
          <a:p>
            <a:pPr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系统提供了两个用于操作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的工具类，分别为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UriMatcher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UriMatcher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类用于匹配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，它的用法如下：</a:t>
            </a:r>
            <a:endParaRPr lang="zh-CN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5.2.8 </a:t>
            </a:r>
            <a:r>
              <a:rPr lang="en-US" altLang="zh-CN" dirty="0" err="1" smtClean="0"/>
              <a:t>UriMatcher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-1/2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常量</a:t>
            </a:r>
            <a:r>
              <a:rPr lang="en-US" altLang="zh-CN" sz="2000" dirty="0" err="1" smtClean="0"/>
              <a:t>UriMatcher.NO_MATCH</a:t>
            </a:r>
            <a:r>
              <a:rPr lang="zh-CN" altLang="en-US" sz="2000" dirty="0" smtClean="0"/>
              <a:t>表示不匹配任何路径的返回码</a:t>
            </a:r>
            <a:br>
              <a:rPr lang="zh-CN" altLang="en-US" sz="2000" dirty="0" smtClean="0"/>
            </a:br>
            <a:r>
              <a:rPr lang="en-US" altLang="zh-CN" sz="2000" dirty="0" err="1" smtClean="0"/>
              <a:t>UriMatcher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sMatcher</a:t>
            </a:r>
            <a:r>
              <a:rPr lang="en-US" altLang="zh-CN" sz="2000" dirty="0" smtClean="0"/>
              <a:t> = new </a:t>
            </a:r>
            <a:r>
              <a:rPr lang="en-US" altLang="zh-CN" sz="2000" dirty="0" err="1" smtClean="0"/>
              <a:t>UriMatcher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UriMatcher.NO_MATCH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添加需要匹配</a:t>
            </a:r>
            <a:r>
              <a:rPr lang="en-US" altLang="zh-CN" sz="2000" dirty="0" err="1" smtClean="0"/>
              <a:t>uri</a:t>
            </a:r>
            <a:r>
              <a:rPr lang="zh-CN" altLang="en-US" sz="2000" dirty="0" smtClean="0"/>
              <a:t>，如果匹配就会返回匹配码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sMatcher.addURI</a:t>
            </a:r>
            <a:r>
              <a:rPr lang="en-US" altLang="zh-CN" sz="2000" dirty="0" smtClean="0"/>
              <a:t>("com. </a:t>
            </a:r>
            <a:r>
              <a:rPr lang="en-US" altLang="zh-CN" sz="2000" dirty="0" err="1" smtClean="0"/>
              <a:t>study.personprovider</a:t>
            </a:r>
            <a:r>
              <a:rPr lang="en-US" altLang="zh-CN" sz="2000" dirty="0" smtClean="0"/>
              <a:t>", "person", 1</a:t>
            </a:r>
          </a:p>
          <a:p>
            <a:r>
              <a:rPr lang="en-US" altLang="zh-CN" sz="2000" dirty="0" err="1" smtClean="0"/>
              <a:t>sMatcher.addURI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com.study.personprovider</a:t>
            </a:r>
            <a:r>
              <a:rPr lang="en-US" altLang="zh-CN" sz="2000" dirty="0" smtClean="0"/>
              <a:t>”, “person/#”, 2);//#</a:t>
            </a:r>
            <a:r>
              <a:rPr lang="zh-CN" altLang="en-US" sz="2000" dirty="0" smtClean="0"/>
              <a:t>号为通配符</a:t>
            </a:r>
          </a:p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sMatcher.match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方法对输入的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进行匹配，如果匹配就返回匹配码 </a:t>
            </a:r>
            <a:r>
              <a:rPr lang="en-US" altLang="zh-CN" sz="2000" dirty="0" smtClean="0"/>
              <a:t>switch(</a:t>
            </a:r>
            <a:r>
              <a:rPr lang="en-US" altLang="zh-CN" sz="2000" dirty="0" err="1" smtClean="0"/>
              <a:t>sMatcher.match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)) {</a:t>
            </a:r>
            <a:br>
              <a:rPr lang="en-US" altLang="zh-CN" sz="2000" dirty="0" smtClean="0"/>
            </a:br>
            <a:r>
              <a:rPr lang="en-US" altLang="zh-CN" sz="2000" dirty="0" smtClean="0"/>
              <a:t>case 1:break;</a:t>
            </a:r>
            <a:br>
              <a:rPr lang="en-US" altLang="zh-CN" sz="2000" dirty="0" smtClean="0"/>
            </a:br>
            <a:r>
              <a:rPr lang="en-US" altLang="zh-CN" sz="2000" dirty="0" smtClean="0"/>
              <a:t>case 2:break;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default:break</a:t>
            </a:r>
            <a:r>
              <a:rPr lang="en-US" altLang="zh-CN" sz="2000" dirty="0" smtClean="0"/>
              <a:t>; ://</a:t>
            </a:r>
            <a:r>
              <a:rPr lang="zh-CN" altLang="en-US" sz="2000" dirty="0" smtClean="0"/>
              <a:t>不匹配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} </a:t>
            </a:r>
            <a:endParaRPr lang="zh-CN" altLang="en-US" sz="2000" dirty="0"/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5.2.8 </a:t>
            </a:r>
            <a:r>
              <a:rPr lang="en-US" altLang="zh-CN" dirty="0" err="1" smtClean="0"/>
              <a:t>UriMatcher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-2/2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928670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类用于操作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路径后面的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部分，它有两个比较实用的方法：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withAppendedId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id)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用于为路径加上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部分：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Uri.parse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("content://com.study.personprovider/person")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resultUri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ContentUris.withAppendedId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 10);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生成后的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content://com.study.personprovider/person/10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parseId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方法用于从路径中获取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部分：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Uri.parse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("content://com.study.personprovider/person/10")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long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personid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ContentUris.parseId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获取的结果为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:10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endParaRPr lang="zh-CN" altLang="zh-CN" dirty="0">
              <a:solidFill>
                <a:srgbClr val="990000"/>
              </a:solidFill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5.2.9 </a:t>
            </a:r>
            <a:r>
              <a:rPr lang="en-US" altLang="zh-CN" dirty="0" err="1" smtClean="0"/>
              <a:t>ContentUris</a:t>
            </a:r>
            <a:r>
              <a:rPr lang="zh-CN" altLang="en-US" dirty="0" smtClean="0"/>
              <a:t>类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5.2.10 </a:t>
            </a:r>
            <a:r>
              <a:rPr lang="en-US" altLang="zh-CN" b="0" dirty="0" smtClean="0"/>
              <a:t>ContentResolver-1/2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当外部应用需要对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中的数据进行添加、删除、修改和查询操作时，可以使用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类来完成，要获取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对象，可以使用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5.2.10 </a:t>
            </a:r>
            <a:r>
              <a:rPr lang="en-US" altLang="zh-CN" b="0" dirty="0" smtClean="0"/>
              <a:t>ContentResolver-2/2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都实现了一个通用的接口，用以查询和返回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中的数据，还可以新增，修改和删除数据。这个通用的接口是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android.content.ContentResolver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（实际是个抽象类），通过调用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Activity#getContentResolver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实例：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提供了一些方法来和你的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交互，这些方法包括：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1. delete(Uri, String, String[]);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2. 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getType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(Uri);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3. insert(Uri,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4. query(Uri, String[], String, String[], String);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5. update(Uri,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 String, String[])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01080" cy="706437"/>
          </a:xfrm>
        </p:spPr>
        <p:txBody>
          <a:bodyPr/>
          <a:lstStyle/>
          <a:p>
            <a:r>
              <a:rPr lang="en-US" altLang="zh-CN" dirty="0" smtClean="0"/>
              <a:t>5.2.11 </a:t>
            </a:r>
            <a:r>
              <a:rPr lang="zh-CN" altLang="en-US" b="0" dirty="0" smtClean="0"/>
              <a:t>查询</a:t>
            </a:r>
            <a:r>
              <a:rPr lang="en-US" altLang="zh-CN" b="0" dirty="0" smtClean="0"/>
              <a:t>content provider</a:t>
            </a:r>
            <a:r>
              <a:rPr lang="zh-CN" altLang="en-US" b="0" dirty="0" smtClean="0"/>
              <a:t>中的</a:t>
            </a:r>
            <a:r>
              <a:rPr lang="zh-CN" altLang="en-US" b="0" dirty="0" smtClean="0"/>
              <a:t>数据</a:t>
            </a:r>
            <a:r>
              <a:rPr lang="en-US" altLang="zh-CN" b="0" dirty="0" smtClean="0"/>
              <a:t>-1/2</a:t>
            </a:r>
            <a:r>
              <a:rPr lang="zh-CN" altLang="en-US" dirty="0" smtClean="0"/>
              <a:t> 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查询数据需要下列三个信息：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 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需要接收的数据域的名字；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这些数据域的类型。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如果是查询某个特定记录，还需要这个记录的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查询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有两种方式：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ContentResolver#query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方法和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Activity#managedQuery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这两个方法的参数相同，第一个参数即是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，并且都返回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类型的对象。区别是，后者中的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会管理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的生命周期，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会根据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的生命周期来管理其中的数据，还可以使用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Activity#startManagingCursor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方法手动的将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对象交给你的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管理。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如果只是查询一个记录，只需要在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后面加上这条记录的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_ID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值即可，例如，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content://. . . ./23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ContentResolver#query</a:t>
            </a:r>
            <a:r>
              <a:rPr lang="en-US" altLang="zh-CN" dirty="0"/>
              <a:t>()</a:t>
            </a:r>
            <a:r>
              <a:rPr lang="zh-CN" altLang="en-US" dirty="0"/>
              <a:t>和 </a:t>
            </a:r>
            <a:r>
              <a:rPr lang="en-US" altLang="zh-CN" dirty="0" err="1"/>
              <a:t>Activity#managedQuery</a:t>
            </a:r>
            <a:r>
              <a:rPr lang="en-US" altLang="zh-CN" dirty="0"/>
              <a:t>()</a:t>
            </a:r>
            <a:r>
              <a:rPr lang="zh-CN" altLang="en-US" dirty="0"/>
              <a:t>的参数说明如下：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1.URI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要返回数据的列名称；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返回特定行的查询条件，相当于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语句中的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WHERE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语句，但不包含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"WHERE"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本身；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选择参数，通常是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对返回的行排序，相当于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ORDER BY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子句，但不包含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"ORDER BY"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本身，取值为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时说明不排序。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01080" cy="706437"/>
          </a:xfrm>
        </p:spPr>
        <p:txBody>
          <a:bodyPr/>
          <a:lstStyle/>
          <a:p>
            <a:r>
              <a:rPr lang="en-US" altLang="zh-CN" dirty="0" smtClean="0"/>
              <a:t>5.2.11 </a:t>
            </a:r>
            <a:r>
              <a:rPr lang="zh-CN" altLang="en-US" b="0" dirty="0" smtClean="0"/>
              <a:t>查询</a:t>
            </a:r>
            <a:r>
              <a:rPr lang="en-US" altLang="zh-CN" b="0" dirty="0" smtClean="0"/>
              <a:t>content provider</a:t>
            </a:r>
            <a:r>
              <a:rPr lang="zh-CN" altLang="en-US" b="0" dirty="0" smtClean="0"/>
              <a:t>中的</a:t>
            </a:r>
            <a:r>
              <a:rPr lang="zh-CN" altLang="en-US" b="0" dirty="0" smtClean="0"/>
              <a:t>数据</a:t>
            </a:r>
            <a:r>
              <a:rPr lang="en-US" altLang="zh-CN" b="0" dirty="0" smtClean="0"/>
              <a:t>-2/2</a:t>
            </a:r>
            <a:r>
              <a:rPr lang="zh-CN" altLang="en-US" dirty="0" smtClean="0"/>
              <a:t> 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5.1.3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SQLite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官方网站下载最新的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版本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官方网站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hlinkClick r:id="rId3" tooltip="http://www.sqlite.org/"/>
              </a:rPr>
              <a:t>http://www.sqlite.org/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下载已经编译好的版本即可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!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这里我是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Win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用户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下载的文件为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sqlite3.exe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将这个文件放到一个目录中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这样就完成了全部的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数据库的安装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!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-1/4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的访问者需要知道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中的数据发生变化，可以在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发生数据变化时调用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notifyChange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null)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来通知注册在此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上的访问者 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public class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PersonContentProvider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 extends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{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public Uri insert(Uri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values) {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db.insert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("person", "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personid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", values);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getContext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notifyChange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 null);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}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的访问者需要得到数据变化通知，必须使用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对数据（数据采用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描述）进行监听，当监听到数据变化通知时，系统就会调用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onChange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方法： </a:t>
            </a:r>
          </a:p>
          <a:p>
            <a:pPr>
              <a:buNone/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内容观察者，目的是观察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捕捉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特定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引起的数据库的变化，继而做一些相应的处理 </a:t>
            </a:r>
          </a:p>
          <a:p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-2/4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注册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取消注册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registerContentObserver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(Uri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boolean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notifyForDescendents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observer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需要观察的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Uri:</a:t>
            </a: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notifyForDescendents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表示精确匹配，即只匹配该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；为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表示可以同时匹配其派生的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假设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UriMatcher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里注册的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共有一下类型：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content://com.qin.cb/student 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学生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content://com.qin.cb/student/# 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 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content://com.qin.cb/student/schoolchild(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小学生，派生的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Uri)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：传递一个继承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的对象，重写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onchange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方法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-3/4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取消注册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监听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unregisterContentObserver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mWidgetObserver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);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当需要频繁检测的数据库或者某个数据是否发生改变，如果使用线程去操作，很不经济而且很耗时，使用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很好的解决了这个问题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-4/4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了解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，创建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数据库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数据库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操作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向界面绑定数据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理解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基本概念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掌握获取联系人、获取音乐文件、获取图片等功能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掌握自定义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b="1" dirty="0" smtClean="0"/>
              <a:t>打开或创建数据库</a:t>
            </a:r>
            <a:endParaRPr lang="zh-CN" altLang="en-US" dirty="0" smtClean="0"/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sqlite3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test.db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这样就能打开或者创建一个新的数据库文件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内置命令</a:t>
            </a:r>
          </a:p>
          <a:p>
            <a:r>
              <a:rPr lang="zh-CN" altLang="en-US" dirty="0" smtClean="0"/>
              <a:t>它除了能执行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语句以外还提供一组内置的命令，它们是以点</a:t>
            </a:r>
            <a:r>
              <a:rPr lang="en-US" altLang="zh-CN" b="1" dirty="0" smtClean="0"/>
              <a:t>.</a:t>
            </a:r>
            <a:r>
              <a:rPr lang="zh-CN" altLang="en-US" dirty="0" smtClean="0"/>
              <a:t>开始，比如说查看帮助信息就是 </a:t>
            </a:r>
            <a:r>
              <a:rPr lang="en-US" altLang="zh-CN" b="1" dirty="0" smtClean="0"/>
              <a:t>.help</a:t>
            </a:r>
            <a:r>
              <a:rPr lang="zh-CN" altLang="en-US" dirty="0" smtClean="0"/>
              <a:t>退出是 </a:t>
            </a:r>
            <a:r>
              <a:rPr lang="en-US" altLang="zh-CN" b="1" dirty="0" smtClean="0"/>
              <a:t>.exit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跟 </a:t>
            </a:r>
            <a:r>
              <a:rPr lang="en-US" altLang="zh-CN" b="1" dirty="0" smtClean="0"/>
              <a:t>.quit</a:t>
            </a:r>
            <a:endParaRPr lang="en-US" altLang="zh-CN" b="1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5.1.4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命令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一般数据采用的固定的静态数据类型，而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采用的是动态数据类型，会根据存入值自动判断。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具有以下五种数据类型：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1.NULL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：空值。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2.INTEGER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：带符号的整型，具体取决有存入数字的范围大小。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3.REAL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：浮点数字，存储为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8-byte IEEE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浮点数。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：字符串文本。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5.BLOB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：二进制对象。</a:t>
            </a:r>
          </a:p>
          <a:p>
            <a:endParaRPr lang="zh-CN" altLang="en-US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5.1.5 </a:t>
            </a:r>
            <a:r>
              <a:rPr lang="en-US" altLang="zh-CN" b="0" dirty="0" err="1" smtClean="0"/>
              <a:t>sqlite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数据类型</a:t>
            </a:r>
            <a:r>
              <a:rPr lang="en-US" altLang="zh-CN" b="0" dirty="0" smtClean="0"/>
              <a:t>-1/2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928670"/>
            <a:ext cx="8147050" cy="4968875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虽然它支持的类型虽然只有五种，但实际上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sqlite3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也接受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varchar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(n)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char(n)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decimal(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p,s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等数据类型，只不过在运算或保存时会转成对应的五种数据类型。 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最大的特点是你可以保存任何类型的数据到任何字段中，无论这列声明的数据类型是什么。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例如：可以在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Integer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字段中存放字符串，或者在布尔型字段中存放浮点数，或者在字符型字段中存放日期型值。 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但有一种情况例外：定义为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INTEGER PRIMARY KEY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的字段只能存储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位整数， 当向这种字段中保存除整数以外的数据时，将会产生错误。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另外，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在解析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CREATE TABLE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语句时，会忽略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CREATE TABLE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语句中跟在字段名后面的数据类型信息。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:Create Table ex3(a, b, c);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5.1.5 </a:t>
            </a:r>
            <a:r>
              <a:rPr lang="en-US" altLang="zh-CN" b="0" dirty="0" err="1" smtClean="0"/>
              <a:t>sqlite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数据类型</a:t>
            </a:r>
            <a:r>
              <a:rPr lang="en-US" altLang="zh-CN" b="0" dirty="0" smtClean="0"/>
              <a:t>-2/2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5.1.6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SQL-1/2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基本上符合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SQL-92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标准</a:t>
            </a:r>
          </a:p>
          <a:p>
            <a:pPr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不支持一些标准的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功能，特别是外键约束（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FOREIGN KEY constrains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），嵌套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transcaction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RIGHT OUTER JOIN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FULL OUTER JOIN,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还有一些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ALTER TABLE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功能。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除了上述功能外，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是一个完整的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系统，拥有完整的触发器，交易等等。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15351</TotalTime>
  <Words>5038</Words>
  <Application>Microsoft Office PowerPoint</Application>
  <PresentationFormat>全屏显示(4:3)</PresentationFormat>
  <Paragraphs>650</Paragraphs>
  <Slides>55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3_默认设计模板</vt:lpstr>
      <vt:lpstr>幻灯片 1</vt:lpstr>
      <vt:lpstr>第5章 SQLite数据库、Content Provider</vt:lpstr>
      <vt:lpstr>5.1.1 什么是SQLite</vt:lpstr>
      <vt:lpstr>5.1.2 SQLite特点</vt:lpstr>
      <vt:lpstr>5.1.3 安装SQLite</vt:lpstr>
      <vt:lpstr>5.1.4 SQLite命令</vt:lpstr>
      <vt:lpstr>5.1.5 sqlite 数据类型-1/2</vt:lpstr>
      <vt:lpstr>5.1.5 sqlite 数据类型-2/2</vt:lpstr>
      <vt:lpstr>5.1.6 SQLite的SQL-1/2</vt:lpstr>
      <vt:lpstr>5.1.6 SQLite的SQL-2/2</vt:lpstr>
      <vt:lpstr>5.1.7 SQLiteOpenHelper</vt:lpstr>
      <vt:lpstr>5.1.8 SQLiteDatabase-1/4</vt:lpstr>
      <vt:lpstr>5.1.8 SQLiteDatabase-2/4</vt:lpstr>
      <vt:lpstr>5.1.8 SQLiteDatabase-3/4</vt:lpstr>
      <vt:lpstr>5.1.8 SQLiteDatabase-4/4</vt:lpstr>
      <vt:lpstr>5.1.9 DML操作</vt:lpstr>
      <vt:lpstr>5.1.10 查询-1/2</vt:lpstr>
      <vt:lpstr>5.1.10 查询-2/2</vt:lpstr>
      <vt:lpstr>5.1.11 SimpleCursorAdapter</vt:lpstr>
      <vt:lpstr>5.1.12 SimpleCursorAdapter事件</vt:lpstr>
      <vt:lpstr>5.1.13 Sqlite事务</vt:lpstr>
      <vt:lpstr>5.1.13 使用helper封装好的方法-1/2</vt:lpstr>
      <vt:lpstr>5.1.13 使用helper封装好的方法-2/2</vt:lpstr>
      <vt:lpstr>第5章 SQLite数据库、Content Provider</vt:lpstr>
      <vt:lpstr>5.2 ContentProvider-1/3</vt:lpstr>
      <vt:lpstr>5.2 ContentProvider-2/3</vt:lpstr>
      <vt:lpstr>5.2 ContentProvider-3/3</vt:lpstr>
      <vt:lpstr>5.2.1 URI-1/2</vt:lpstr>
      <vt:lpstr>幻灯片 29</vt:lpstr>
      <vt:lpstr>5.2.2 系统提供Content Provider</vt:lpstr>
      <vt:lpstr>5.2.3 获取所有图片</vt:lpstr>
      <vt:lpstr>5.2.4 获取所有音乐</vt:lpstr>
      <vt:lpstr>5.2.5 获取通话记录-1/2</vt:lpstr>
      <vt:lpstr>5.2.5 获取通话记录-2/2</vt:lpstr>
      <vt:lpstr>5.2.5 获取联系人-1/3</vt:lpstr>
      <vt:lpstr>5.2.5 获取联系人-2/3</vt:lpstr>
      <vt:lpstr>5.2.5 获取联系人-3/3</vt:lpstr>
      <vt:lpstr>5.2.6 自定义content provider-1/2</vt:lpstr>
      <vt:lpstr>5.2.6 自定义content provider-2/2</vt:lpstr>
      <vt:lpstr>5.2.7 使用ContentProvider共享数据-1/3 </vt:lpstr>
      <vt:lpstr>5.2.7 使用ContentProvider共享数据-2/3 </vt:lpstr>
      <vt:lpstr>5.2.7 使用ContentProvider共享数据- 3/3</vt:lpstr>
      <vt:lpstr>5.2.8 UriMatcher类-1/2</vt:lpstr>
      <vt:lpstr>5.2.8 UriMatcher类-2/2</vt:lpstr>
      <vt:lpstr>5.2.9 ContentUris类</vt:lpstr>
      <vt:lpstr>5.2.10 ContentResolver-1/2</vt:lpstr>
      <vt:lpstr>5.2.10 ContentResolver-2/2</vt:lpstr>
      <vt:lpstr>5.2.11 查询content provider中的数据-1/2 </vt:lpstr>
      <vt:lpstr>5.2.11 查询content provider中的数据-2/2 </vt:lpstr>
      <vt:lpstr>5.2.12 监听ContentProvider中数据的变化-1/4 </vt:lpstr>
      <vt:lpstr>5.2.12 监听ContentProvider中数据的变化-2/4 </vt:lpstr>
      <vt:lpstr>5.2.12 监听ContentProvider中数据的变化-3/4 </vt:lpstr>
      <vt:lpstr>5.2.12 监听ContentProvider中数据的变化-4/4 </vt:lpstr>
      <vt:lpstr>本章小结</vt:lpstr>
      <vt:lpstr>幻灯片 55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LiuWei</cp:lastModifiedBy>
  <cp:revision>3296</cp:revision>
  <dcterms:created xsi:type="dcterms:W3CDTF">2007-09-10T03:19:36Z</dcterms:created>
  <dcterms:modified xsi:type="dcterms:W3CDTF">2012-06-08T01:47:21Z</dcterms:modified>
</cp:coreProperties>
</file>