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91" r:id="rId2"/>
    <p:sldId id="561" r:id="rId3"/>
    <p:sldId id="612" r:id="rId4"/>
    <p:sldId id="613" r:id="rId5"/>
    <p:sldId id="747" r:id="rId6"/>
    <p:sldId id="711" r:id="rId7"/>
    <p:sldId id="713" r:id="rId8"/>
    <p:sldId id="748" r:id="rId9"/>
    <p:sldId id="749" r:id="rId10"/>
    <p:sldId id="507" r:id="rId11"/>
    <p:sldId id="750" r:id="rId12"/>
    <p:sldId id="751" r:id="rId13"/>
    <p:sldId id="617" r:id="rId14"/>
    <p:sldId id="752" r:id="rId15"/>
    <p:sldId id="753" r:id="rId16"/>
    <p:sldId id="508" r:id="rId17"/>
    <p:sldId id="509" r:id="rId18"/>
    <p:sldId id="644" r:id="rId19"/>
    <p:sldId id="754" r:id="rId20"/>
    <p:sldId id="646" r:id="rId21"/>
    <p:sldId id="649" r:id="rId22"/>
    <p:sldId id="755" r:id="rId23"/>
    <p:sldId id="652" r:id="rId24"/>
    <p:sldId id="756" r:id="rId25"/>
    <p:sldId id="653" r:id="rId26"/>
    <p:sldId id="757" r:id="rId27"/>
    <p:sldId id="654" r:id="rId28"/>
    <p:sldId id="655" r:id="rId29"/>
    <p:sldId id="656" r:id="rId30"/>
    <p:sldId id="736" r:id="rId31"/>
    <p:sldId id="758" r:id="rId32"/>
    <p:sldId id="738" r:id="rId33"/>
    <p:sldId id="759" r:id="rId34"/>
    <p:sldId id="760" r:id="rId35"/>
    <p:sldId id="761" r:id="rId36"/>
    <p:sldId id="762" r:id="rId37"/>
    <p:sldId id="763" r:id="rId38"/>
    <p:sldId id="768" r:id="rId39"/>
    <p:sldId id="764" r:id="rId40"/>
    <p:sldId id="765" r:id="rId41"/>
    <p:sldId id="766" r:id="rId42"/>
    <p:sldId id="767" r:id="rId43"/>
    <p:sldId id="740" r:id="rId44"/>
    <p:sldId id="658" r:id="rId45"/>
    <p:sldId id="769" r:id="rId46"/>
    <p:sldId id="770" r:id="rId47"/>
  </p:sldIdLst>
  <p:sldSz cx="9144000" cy="6858000" type="screen4x3"/>
  <p:notesSz cx="7099300" cy="10234613"/>
  <p:defaultTextStyle>
    <a:defPPr>
      <a:defRPr lang="zh-CN"/>
    </a:defPPr>
    <a:lvl1pPr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buClr>
        <a:srgbClr val="777777"/>
      </a:buClr>
      <a:buSzPct val="8500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00"/>
    <a:srgbClr val="FF6600"/>
    <a:srgbClr val="FF3399"/>
    <a:srgbClr val="CC0066"/>
    <a:srgbClr val="000099"/>
    <a:srgbClr val="005782"/>
    <a:srgbClr val="00679A"/>
    <a:srgbClr val="0078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41" autoAdjust="0"/>
    <p:restoredTop sz="96435" autoAdjust="0"/>
  </p:normalViewPr>
  <p:slideViewPr>
    <p:cSldViewPr>
      <p:cViewPr>
        <p:scale>
          <a:sx n="75" d="100"/>
          <a:sy n="75" d="100"/>
        </p:scale>
        <p:origin x="-1374" y="-348"/>
      </p:cViewPr>
      <p:guideLst>
        <p:guide orient="horz" pos="3612"/>
        <p:guide orient="horz" pos="119"/>
        <p:guide orient="horz" pos="864"/>
        <p:guide orient="horz" pos="3657"/>
        <p:guide orient="horz" pos="2784"/>
        <p:guide orient="horz" pos="2928"/>
        <p:guide orient="horz" pos="2640"/>
        <p:guide pos="3408"/>
        <p:guide pos="385"/>
        <p:guide pos="5647"/>
        <p:guide pos="5136"/>
        <p:guide pos="3787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E8BA0FF-A84D-4EC7-A5E2-FA650CE33327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33DDBB0-FC5E-4502-961F-EE5A775DB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fld id="{2B9E4078-F322-404D-A988-C1CE6D1E8B19}" type="datetime1">
              <a:rPr lang="en-US" altLang="zh-CN"/>
              <a:pPr/>
              <a:t>6/8/2012</a:t>
            </a:fld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buClrTx/>
              <a:buSzTx/>
              <a:defRPr sz="13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6" tIns="49523" rIns="99046" bIns="49523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buClrTx/>
              <a:buSzTx/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94C413D-84F5-4504-B153-3A960C726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12AC3DE-422B-417E-BFBA-5DA226D52653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C++,++</a:t>
            </a:r>
            <a:r>
              <a:rPr lang="zh-CN" altLang="en-US" smtClean="0"/>
              <a:t>的含义</a:t>
            </a:r>
            <a:r>
              <a:rPr lang="en-US" altLang="zh-CN" smtClean="0"/>
              <a:t>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AEB5801C-103F-4FAB-AA7F-D20B0B8BACC0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5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AF9F258-51D9-4A1E-AB12-9D8C0D2ADED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1100" b="1" smtClean="0"/>
              <a:t>//</a:t>
            </a:r>
            <a:r>
              <a:rPr lang="zh-CN" altLang="en-US" sz="1100" b="1" smtClean="0"/>
              <a:t>这是函数调用 </a:t>
            </a:r>
            <a:r>
              <a:rPr lang="en-US" altLang="zh-CN" sz="1100" b="1" smtClean="0"/>
              <a:t>operator&lt;&lt;</a:t>
            </a: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我们暂时把命名空间理解成一座座房子，而我们的资源都被分割在一座座的房子里面，我们只用打开了门才能使用，当然一个房子里还可能有门，这个我们就不深究了。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特点，不用再指定类型，直接打印变量就可以了。</a:t>
            </a:r>
          </a:p>
          <a:p>
            <a:r>
              <a:rPr lang="zh-CN" altLang="en-US" smtClean="0"/>
              <a:t>有了</a:t>
            </a:r>
            <a:r>
              <a:rPr lang="en-US" altLang="zh-CN" smtClean="0"/>
              <a:t>C++</a:t>
            </a:r>
            <a:r>
              <a:rPr lang="zh-CN" altLang="en-US" smtClean="0"/>
              <a:t>就是这么神奇，</a:t>
            </a:r>
            <a:r>
              <a:rPr lang="en-US" altLang="zh-CN" smtClean="0"/>
              <a:t>C++</a:t>
            </a:r>
            <a:r>
              <a:rPr lang="zh-CN" altLang="en-US" smtClean="0"/>
              <a:t>的威力还远远不止这些，后面我们会逐步引导大家学习和喜欢</a:t>
            </a:r>
            <a:r>
              <a:rPr lang="en-US" altLang="zh-CN" smtClean="0"/>
              <a:t>C++</a:t>
            </a:r>
            <a:r>
              <a:rPr lang="zh-CN" altLang="en-US" smtClean="0"/>
              <a:t>语言</a:t>
            </a:r>
          </a:p>
          <a:p>
            <a:r>
              <a:rPr lang="en-US" altLang="en-US" smtClean="0"/>
              <a:t>当然这个程序仅仅使用了对象cout，离面向对象还很遥远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93CF5319-4626-410F-B97E-B51C0C745A4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/>
              <a:t>&lt;&lt;</a:t>
            </a:r>
            <a:r>
              <a:rPr lang="zh-CN" altLang="en-US" smtClean="0"/>
              <a:t>的指向代表流的方向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cin </a:t>
            </a:r>
            <a:r>
              <a:rPr lang="zh-CN" altLang="en-US" smtClean="0"/>
              <a:t>键盘 鼠标 </a:t>
            </a:r>
            <a:r>
              <a:rPr lang="en-US" altLang="zh-CN" smtClean="0"/>
              <a:t>cout </a:t>
            </a:r>
            <a:r>
              <a:rPr lang="zh-CN" altLang="en-US" smtClean="0"/>
              <a:t>显示器对象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F8F21226-CB13-46F4-B5D5-871657109BE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300" smtClean="0"/>
              <a:t>(iii)  </a:t>
            </a:r>
            <a:r>
              <a:rPr lang="zh-CN" altLang="en-US" sz="1300" smtClean="0"/>
              <a:t>如何声明一个数组的引用？</a:t>
            </a:r>
          </a:p>
          <a:p>
            <a:r>
              <a:rPr lang="en-US" altLang="zh-CN" sz="1300" smtClean="0"/>
              <a:t>        int a[10]; </a:t>
            </a:r>
            <a:endParaRPr lang="zh-CN" altLang="en-US" sz="1300" smtClean="0"/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另外，不可声明引用的引用、指向引用的指针、</a:t>
            </a:r>
            <a:r>
              <a:rPr lang="en-US" altLang="zh-CN" smtClean="0"/>
              <a:t>void</a:t>
            </a:r>
            <a:r>
              <a:rPr lang="zh-CN" altLang="en-US" smtClean="0"/>
              <a:t>类型的引用、或引用的数组       </a:t>
            </a:r>
            <a:r>
              <a:rPr lang="en-US" altLang="zh-CN" smtClean="0"/>
              <a:t>Why?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引用是常属性 </a:t>
            </a:r>
            <a:r>
              <a:rPr lang="en-US" altLang="zh-CN" smtClean="0"/>
              <a:t>&amp;10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i[10];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int (&amp;ri)[10] = i;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29AB00D-8DB6-45FB-907F-5410E86F341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r>
              <a:rPr lang="zh-CN" altLang="en-US" sz="1000" smtClean="0"/>
              <a:t>思考： </a:t>
            </a:r>
            <a:r>
              <a:rPr lang="en-US" altLang="zh-CN" sz="1000" smtClean="0"/>
              <a:t>void f( int * p ){}  //</a:t>
            </a:r>
            <a:r>
              <a:rPr lang="zh-CN" altLang="en-US" sz="1000" smtClean="0"/>
              <a:t>传值还是传址</a:t>
            </a:r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en-US" altLang="zh-CN" sz="1000" smtClean="0"/>
              <a:t>※</a:t>
            </a:r>
            <a:r>
              <a:rPr lang="zh-CN" altLang="en-US" sz="1000" smtClean="0"/>
              <a:t>传指针和传引用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都能改变实参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引用更安全些，因为没有</a:t>
            </a:r>
            <a:r>
              <a:rPr lang="en-US" altLang="zh-CN" sz="1000" smtClean="0"/>
              <a:t>NULL reference</a:t>
            </a:r>
            <a:r>
              <a:rPr lang="zh-CN" altLang="en-US" sz="1000" smtClean="0"/>
              <a:t>，因为 </a:t>
            </a:r>
            <a:r>
              <a:rPr lang="en-US" altLang="zh-CN" sz="1000" smtClean="0"/>
              <a:t>p[10]</a:t>
            </a:r>
            <a:r>
              <a:rPr lang="zh-CN" altLang="en-US" sz="1000" smtClean="0"/>
              <a:t>并没有警告</a:t>
            </a:r>
            <a:endParaRPr lang="en-US" altLang="zh-CN" sz="1000" smtClean="0"/>
          </a:p>
          <a:p>
            <a:pPr marL="228600" indent="-228600">
              <a:buFontTx/>
              <a:buAutoNum type="arabicPeriod"/>
            </a:pPr>
            <a:r>
              <a:rPr lang="zh-CN" altLang="en-US" sz="1000" smtClean="0"/>
              <a:t>引用更方便些，因为不用</a:t>
            </a:r>
            <a:r>
              <a:rPr lang="en-US" altLang="zh-CN" sz="1000" smtClean="0"/>
              <a:t>*(</a:t>
            </a:r>
            <a:r>
              <a:rPr lang="zh-CN" altLang="en-US" sz="1000" smtClean="0"/>
              <a:t>间址运算</a:t>
            </a:r>
            <a:r>
              <a:rPr lang="en-US" altLang="zh-CN" sz="1000" smtClean="0"/>
              <a:t>)</a:t>
            </a:r>
            <a:endParaRPr lang="zh-CN" altLang="en-US" sz="1000" smtClean="0"/>
          </a:p>
          <a:p>
            <a:pPr marL="228600" indent="-228600"/>
            <a:endParaRPr lang="zh-CN" altLang="en-US" sz="1000" smtClean="0"/>
          </a:p>
          <a:p>
            <a:pPr marL="228600" indent="-228600"/>
            <a:r>
              <a:rPr lang="zh-CN" altLang="en-US" sz="1000" smtClean="0"/>
              <a:t>这个地方要有一个结论，老师认为，让学生先看代码，先前没有实现交换的功能，用指针的方法也能实现，能完成交换的功能。</a:t>
            </a:r>
          </a:p>
          <a:p>
            <a:pPr marL="228600" indent="-228600"/>
            <a:r>
              <a:rPr lang="en-US" altLang="zh-CN" sz="1000" smtClean="0"/>
              <a:t>X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A,Y</a:t>
            </a:r>
            <a:r>
              <a:rPr lang="zh-CN" altLang="en-US" sz="1000" smtClean="0"/>
              <a:t>绑定</a:t>
            </a:r>
            <a:r>
              <a:rPr lang="en-US" altLang="zh-CN" sz="1000" smtClean="0"/>
              <a:t>B,</a:t>
            </a:r>
            <a:r>
              <a:rPr lang="zh-CN" altLang="en-US" sz="1000" smtClean="0"/>
              <a:t>用引用有什么好处。</a:t>
            </a:r>
          </a:p>
          <a:p>
            <a:pPr marL="228600" indent="-228600"/>
            <a:r>
              <a:rPr lang="en-US" altLang="zh-CN" sz="1000" smtClean="0"/>
              <a:t>1</a:t>
            </a:r>
            <a:r>
              <a:rPr lang="zh-CN" altLang="en-US" sz="1000" smtClean="0"/>
              <a:t>：为了功能</a:t>
            </a:r>
          </a:p>
          <a:p>
            <a:pPr marL="228600" indent="-228600"/>
            <a:r>
              <a:rPr lang="en-US" altLang="zh-CN" sz="1000" smtClean="0"/>
              <a:t>2</a:t>
            </a:r>
            <a:r>
              <a:rPr lang="zh-CN" altLang="en-US" sz="1000" smtClean="0"/>
              <a:t>：为了效率，对象和结构体是为了效率</a:t>
            </a:r>
          </a:p>
          <a:p>
            <a:pPr marL="228600" indent="-228600"/>
            <a:r>
              <a:rPr lang="zh-CN" altLang="en-US" sz="1000" smtClean="0"/>
              <a:t>有大名，起小名，有点多此一举，主要的功能就两点，因为没有什么实用价值，功能就是为了实参可以进行修改。</a:t>
            </a:r>
          </a:p>
          <a:p>
            <a:pPr marL="228600" indent="-228600"/>
            <a:r>
              <a:rPr lang="zh-CN" altLang="en-US" sz="1000" smtClean="0"/>
              <a:t>效率：可以避免大量的数据复制</a:t>
            </a:r>
            <a:r>
              <a:rPr lang="en-US" altLang="zh-CN" sz="1000" smtClean="0"/>
              <a:t>,</a:t>
            </a:r>
          </a:p>
          <a:p>
            <a:pPr marL="228600" indent="-228600"/>
            <a:r>
              <a:rPr lang="zh-CN" altLang="en-US" sz="1000" smtClean="0"/>
              <a:t>加</a:t>
            </a:r>
            <a:r>
              <a:rPr lang="en-US" altLang="zh-CN" sz="1000" smtClean="0"/>
              <a:t>const,</a:t>
            </a:r>
            <a:r>
              <a:rPr lang="zh-CN" altLang="en-US" sz="1000" smtClean="0"/>
              <a:t>保证效率，又不修改</a:t>
            </a:r>
            <a:endParaRPr lang="en-US" altLang="zh-CN" sz="1000" smtClean="0"/>
          </a:p>
          <a:p>
            <a:pPr marL="228600" indent="-228600"/>
            <a:endParaRPr lang="zh-CN" alt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1B4391D-EAF0-4D94-ABC2-2F8989F82F2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2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F97E9AD-C388-4EB4-A0BA-94A7988CD0E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zh-CN" altLang="zh-CN" b="1" smtClean="0"/>
              <a:t>对于指针变量的这三种情况，const类型说明符的用法将不同。</a:t>
            </a:r>
            <a:endParaRPr lang="zh-CN" altLang="zh-CN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7335CABF-E84A-464D-B9F2-4D40D9C1E72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：当确定函数的参数在函数内部不需要修改的时候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：当函数的返回值不希望被修改时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：当类的属性成员不希望被修改时</a:t>
            </a:r>
          </a:p>
          <a:p>
            <a:endParaRPr lang="zh-CN" altLang="en-US" smtClean="0"/>
          </a:p>
          <a:p>
            <a:r>
              <a:rPr lang="en-US" altLang="zh-CN" smtClean="0"/>
              <a:t>#include &lt;iostream&gt;</a:t>
            </a:r>
          </a:p>
          <a:p>
            <a:r>
              <a:rPr lang="en-US" altLang="zh-CN" smtClean="0"/>
              <a:t>using namespace std;</a:t>
            </a:r>
          </a:p>
          <a:p>
            <a:endParaRPr lang="en-US" altLang="zh-CN" smtClean="0"/>
          </a:p>
          <a:p>
            <a:r>
              <a:rPr lang="en-US" altLang="zh-CN" smtClean="0"/>
              <a:t>const int val = 5;</a:t>
            </a:r>
          </a:p>
          <a:p>
            <a:endParaRPr lang="en-US" altLang="zh-CN" smtClean="0"/>
          </a:p>
          <a:p>
            <a:r>
              <a:rPr lang="en-US" altLang="zh-CN" smtClean="0"/>
              <a:t>const int *AA()</a:t>
            </a:r>
          </a:p>
          <a:p>
            <a:r>
              <a:rPr lang="en-US" altLang="zh-CN" smtClean="0"/>
              <a:t>{</a:t>
            </a:r>
          </a:p>
          <a:p>
            <a:endParaRPr lang="en-US" altLang="zh-CN" smtClean="0"/>
          </a:p>
          <a:p>
            <a:r>
              <a:rPr lang="en-US" altLang="zh-CN" smtClean="0"/>
              <a:t>    return &amp;val;</a:t>
            </a:r>
          </a:p>
          <a:p>
            <a:r>
              <a:rPr lang="en-US" altLang="zh-CN" smtClean="0"/>
              <a:t>} </a:t>
            </a:r>
          </a:p>
          <a:p>
            <a:endParaRPr lang="en-US" altLang="zh-CN" smtClean="0"/>
          </a:p>
          <a:p>
            <a:r>
              <a:rPr lang="en-US" altLang="zh-CN" smtClean="0"/>
              <a:t>int main()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    const int* pval2 = AA();</a:t>
            </a:r>
          </a:p>
          <a:p>
            <a:endParaRPr lang="en-US" altLang="zh-CN" smtClean="0"/>
          </a:p>
          <a:p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4EE3454-656F-4431-A74A-A0FDE0B1D7E1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B020AB1-678E-48D5-A954-19D60E3C78D7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//6.0</a:t>
            </a:r>
            <a:r>
              <a:rPr lang="zh-CN" altLang="en-US" smtClean="0"/>
              <a:t>结果是很大的数值， </a:t>
            </a:r>
            <a:r>
              <a:rPr lang="en-US" altLang="zh-CN" smtClean="0"/>
              <a:t>2005</a:t>
            </a:r>
            <a:r>
              <a:rPr lang="zh-CN" altLang="en-US" smtClean="0"/>
              <a:t>结果是</a:t>
            </a:r>
            <a:r>
              <a:rPr lang="en-US" altLang="zh-CN" smtClean="0"/>
              <a:t>0</a:t>
            </a:r>
          </a:p>
          <a:p>
            <a:r>
              <a:rPr lang="en-US" altLang="zh-CN" noProof="1" smtClean="0"/>
              <a:t>#include &lt;iostream&gt;</a:t>
            </a:r>
          </a:p>
          <a:p>
            <a:r>
              <a:rPr lang="en-US" altLang="zh-CN" noProof="1" smtClean="0"/>
              <a:t>using namespace std;</a:t>
            </a:r>
          </a:p>
          <a:p>
            <a:r>
              <a:rPr lang="en-US" altLang="zh-CN" noProof="1" smtClean="0"/>
              <a:t>int main()</a:t>
            </a:r>
          </a:p>
          <a:p>
            <a:r>
              <a:rPr lang="en-US" altLang="zh-CN" noProof="1" smtClean="0"/>
              <a:t>{</a:t>
            </a:r>
          </a:p>
          <a:p>
            <a:r>
              <a:rPr lang="en-US" altLang="zh-CN" noProof="1" smtClean="0"/>
              <a:t>	int *p1 = new int();</a:t>
            </a:r>
          </a:p>
          <a:p>
            <a:r>
              <a:rPr lang="en-US" altLang="zh-CN" noProof="1" smtClean="0"/>
              <a:t>	int *p2 = new int;</a:t>
            </a:r>
          </a:p>
          <a:p>
            <a:r>
              <a:rPr lang="en-US" altLang="zh-CN" noProof="1" smtClean="0"/>
              <a:t>	cout &lt;&lt; *p1&lt;&lt;endl;;</a:t>
            </a:r>
          </a:p>
          <a:p>
            <a:r>
              <a:rPr lang="en-US" altLang="zh-CN" noProof="1" smtClean="0"/>
              <a:t>	cout &lt;&lt; *p2&lt;&lt;endl;</a:t>
            </a:r>
          </a:p>
          <a:p>
            <a:endParaRPr lang="en-US" altLang="zh-CN" noProof="1" smtClean="0"/>
          </a:p>
          <a:p>
            <a:r>
              <a:rPr lang="en-US" altLang="zh-CN" noProof="1" smtClean="0"/>
              <a:t>	return 0;</a:t>
            </a:r>
          </a:p>
          <a:p>
            <a:r>
              <a:rPr lang="en-US" altLang="zh-CN" noProof="1" smtClean="0"/>
              <a:t>}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0A6AE11A-A00F-4A2A-AE30-E8A6BB1B5623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spcBef>
                <a:spcPct val="0"/>
              </a:spcBef>
            </a:pPr>
            <a:endParaRPr lang="zh-CN" altLang="en-US" smtClean="0"/>
          </a:p>
          <a:p>
            <a:pPr marL="228600" indent="-228600">
              <a:spcBef>
                <a:spcPct val="0"/>
              </a:spcBef>
              <a:buFontTx/>
              <a:buChar char="•"/>
            </a:pPr>
            <a:r>
              <a:rPr lang="zh-CN" altLang="en-US" smtClean="0"/>
              <a:t>静态绑定 形参是动态创建的</a:t>
            </a:r>
            <a:endParaRPr lang="en-US" altLang="zh-CN" smtClean="0"/>
          </a:p>
          <a:p>
            <a:pPr marL="228600" indent="-228600">
              <a:spcBef>
                <a:spcPct val="0"/>
              </a:spcBef>
              <a:buFontTx/>
              <a:buChar char="•"/>
            </a:pPr>
            <a:r>
              <a:rPr lang="en-US" altLang="zh-CN" smtClean="0"/>
              <a:t>Fun() </a:t>
            </a:r>
            <a:r>
              <a:rPr lang="en-US" altLang="zh-CN" smtClean="0">
                <a:sym typeface="Wingdings" pitchFamily="2" charset="2"/>
              </a:rPr>
              <a:t> fun(0); //</a:t>
            </a:r>
            <a:r>
              <a:rPr lang="zh-CN" altLang="en-US" smtClean="0">
                <a:sym typeface="Wingdings" pitchFamily="2" charset="2"/>
              </a:rPr>
              <a:t>从</a:t>
            </a:r>
            <a:r>
              <a:rPr lang="en-US" altLang="zh-CN" smtClean="0">
                <a:sym typeface="Wingdings" pitchFamily="2" charset="2"/>
              </a:rPr>
              <a:t>0</a:t>
            </a:r>
            <a:r>
              <a:rPr lang="zh-CN" altLang="en-US" smtClean="0">
                <a:sym typeface="Wingdings" pitchFamily="2" charset="2"/>
              </a:rPr>
              <a:t>出现的位置可以看出</a:t>
            </a:r>
            <a:endParaRPr lang="en-US" altLang="zh-CN" smtClean="0">
              <a:sym typeface="Wingdings" pitchFamily="2" charset="2"/>
            </a:endParaRPr>
          </a:p>
          <a:p>
            <a:pPr marL="228600" indent="-228600">
              <a:spcBef>
                <a:spcPct val="0"/>
              </a:spcBef>
              <a:buFontTx/>
              <a:buChar char="•"/>
            </a:pPr>
            <a:endParaRPr lang="en-US" altLang="zh-CN" smtClean="0">
              <a:sym typeface="Wingdings" pitchFamily="2" charset="2"/>
            </a:endParaRPr>
          </a:p>
          <a:p>
            <a:pPr marL="228600" indent="-228600">
              <a:spcBef>
                <a:spcPct val="0"/>
              </a:spcBef>
              <a:buFontTx/>
              <a:buChar char="•"/>
            </a:pPr>
            <a:r>
              <a:rPr lang="en-US" altLang="zh-CN" smtClean="0">
                <a:sym typeface="Wingdings" pitchFamily="2" charset="2"/>
              </a:rPr>
              <a:t>Fun(int I = 0);</a:t>
            </a:r>
          </a:p>
          <a:p>
            <a:pPr marL="228600" indent="-228600">
              <a:spcBef>
                <a:spcPct val="0"/>
              </a:spcBef>
            </a:pPr>
            <a:r>
              <a:rPr lang="en-US" altLang="zh-CN" smtClean="0">
                <a:sym typeface="Wingdings" pitchFamily="2" charset="2"/>
              </a:rPr>
              <a:t>Fun()  fun(0)?</a:t>
            </a:r>
          </a:p>
          <a:p>
            <a:pPr marL="228600" indent="-228600">
              <a:spcBef>
                <a:spcPct val="0"/>
              </a:spcBef>
            </a:pPr>
            <a:r>
              <a:rPr lang="en-US" altLang="zh-CN" smtClean="0">
                <a:sym typeface="Wingdings" pitchFamily="2" charset="2"/>
              </a:rPr>
              <a:t>Fun() -&gt;fun():i(0) {} ?	//</a:t>
            </a:r>
            <a:r>
              <a:rPr lang="zh-CN" altLang="en-US" smtClean="0">
                <a:sym typeface="Wingdings" pitchFamily="2" charset="2"/>
              </a:rPr>
              <a:t>如果是这种方式，那么默认实参值可能参与重载</a:t>
            </a:r>
            <a:endParaRPr lang="en-US" altLang="zh-CN" smtClean="0">
              <a:sym typeface="Wingdings" pitchFamily="2" charset="2"/>
            </a:endParaRPr>
          </a:p>
          <a:p>
            <a:pPr marL="228600" indent="-228600">
              <a:spcBef>
                <a:spcPct val="0"/>
              </a:spcBef>
            </a:pPr>
            <a:endParaRPr lang="en-US" altLang="zh-CN" smtClean="0">
              <a:sym typeface="Wingdings" pitchFamily="2" charset="2"/>
            </a:endParaRPr>
          </a:p>
          <a:p>
            <a:pPr marL="228600" indent="-228600">
              <a:spcBef>
                <a:spcPct val="0"/>
              </a:spcBef>
            </a:pPr>
            <a:r>
              <a:rPr lang="zh-CN" altLang="en-US" smtClean="0">
                <a:sym typeface="Wingdings" pitchFamily="2" charset="2"/>
              </a:rPr>
              <a:t>很好的讨论题，你认为叫什么，各有理由</a:t>
            </a:r>
            <a:endParaRPr lang="zh-CN" altLang="en-US" smtClean="0"/>
          </a:p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29A4039C-2B32-4115-ACC8-E77C4484065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E40EE-80FD-4F7F-87BC-7B403AF7E7CC}" type="slidenum">
              <a:rPr lang="en-US" altLang="zh-CN" smtClean="0">
                <a:latin typeface="Arial" pitchFamily="34" charset="0"/>
              </a:rPr>
              <a:pPr/>
              <a:t>46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>
              <a:spcBef>
                <a:spcPct val="0"/>
              </a:spcBef>
              <a:buFontTx/>
              <a:buNone/>
            </a:pPr>
            <a:fld id="{6D61D264-C958-4A4E-A2D9-6D69A58D1354}" type="slidenum">
              <a:rPr lang="zh-CN" altLang="en-US" sz="1300" b="0">
                <a:latin typeface="Arial" pitchFamily="34" charset="0"/>
                <a:ea typeface="宋体" pitchFamily="2" charset="-122"/>
              </a:rPr>
              <a:pPr algn="r" defTabSz="990600"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3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F1C1F29-B1F2-4B34-87A2-98998668065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构造函数法</a:t>
            </a:r>
          </a:p>
          <a:p>
            <a:r>
              <a:rPr lang="zh-CN" altLang="en-US" smtClean="0"/>
              <a:t>后面课程你会知道，你的一个简单的“</a:t>
            </a:r>
            <a:r>
              <a:rPr lang="en-US" altLang="zh-CN" smtClean="0"/>
              <a:t>=”</a:t>
            </a:r>
            <a:r>
              <a:rPr lang="zh-CN" altLang="en-US" smtClean="0"/>
              <a:t>不再是内存复制，而将是一次更耗时的函数调用。</a:t>
            </a:r>
          </a:p>
          <a:p>
            <a:r>
              <a:rPr lang="zh-CN" altLang="en-US" smtClean="0"/>
              <a:t>初始化与赋值的区别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54772BCD-A610-47EE-9086-6D33B48AE8C9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1BE6D74D-8FEA-4EFE-B506-E59C4CEEC34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274638"/>
            <a:ext cx="2036762" cy="5746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957888" cy="5746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64" name="Picture 22" descr="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236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236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612367" name="Picture 15" descr="LOGO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08925" y="0"/>
            <a:ext cx="1235075" cy="1295400"/>
          </a:xfrm>
          <a:prstGeom prst="rect">
            <a:avLst/>
          </a:prstGeom>
          <a:noFill/>
        </p:spPr>
      </p:pic>
      <p:sp>
        <p:nvSpPr>
          <p:cNvPr id="612368" name="Text Box 16"/>
          <p:cNvSpPr txBox="1">
            <a:spLocks noChangeArrowheads="1"/>
          </p:cNvSpPr>
          <p:nvPr userDrawn="1"/>
        </p:nvSpPr>
        <p:spPr bwMode="gray">
          <a:xfrm>
            <a:off x="8567738" y="6254750"/>
            <a:ext cx="5762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buClrTx/>
              <a:buSzTx/>
            </a:pPr>
            <a:fld id="{95A60D5F-900E-496F-8D23-839C99ADC8F6}" type="slidenum">
              <a:rPr lang="zh-CN" altLang="en-US" sz="1400" b="0">
                <a:solidFill>
                  <a:srgbClr val="000000"/>
                </a:solidFill>
              </a:rPr>
              <a:pPr algn="l" eaLnBrk="0" hangingPunct="0">
                <a:lnSpc>
                  <a:spcPct val="100000"/>
                </a:lnSpc>
                <a:buClrTx/>
                <a:buSzTx/>
              </a:pPr>
              <a:t>‹#›</a:t>
            </a:fld>
            <a:endParaRPr lang="en-US" altLang="zh-CN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Frutiger LT 45 Light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30000"/>
        </a:lnSpc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474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335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sz="3600" dirty="0" smtClean="0">
                <a:solidFill>
                  <a:schemeClr val="tx2"/>
                </a:solidFill>
                <a:ea typeface="黑体" pitchFamily="2" charset="-122"/>
              </a:rPr>
              <a:t>Android</a:t>
            </a:r>
            <a:r>
              <a:rPr lang="zh-CN" altLang="en-US" sz="3600" dirty="0" smtClean="0">
                <a:solidFill>
                  <a:schemeClr val="tx2"/>
                </a:solidFill>
                <a:ea typeface="黑体" pitchFamily="2" charset="-122"/>
              </a:rPr>
              <a:t>移动应用基础</a:t>
            </a:r>
            <a:endParaRPr lang="zh-CN" altLang="en-US" sz="3600" dirty="0">
              <a:solidFill>
                <a:schemeClr val="tx2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147050" cy="4249738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的管理者。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每一个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都不能脱离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而存在，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对象的创建是通过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prepare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函数来实现的。同时每一个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对象和一个线程关联。通过调用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Looper.myLooper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可以获得当前线程的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创建一个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对象时，会同时创建一个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对象。除了主线程有默认的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，其他线程默认是没有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对象的，所以，不能接受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如需要接受，自己定义一个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prepare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这样该线程就有了自己的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数据结构了。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中取出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然后，交由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handleMessage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进行处理。处理完成后，调用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Message.recycle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将其放入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Pool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中。 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700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7283450" cy="706438"/>
          </a:xfrm>
          <a:noFill/>
        </p:spPr>
        <p:txBody>
          <a:bodyPr/>
          <a:lstStyle/>
          <a:p>
            <a:r>
              <a:rPr lang="en-US" altLang="zh-CN" dirty="0" smtClean="0"/>
              <a:t>6.1.1.3 </a:t>
            </a:r>
            <a:r>
              <a:rPr lang="en-US" altLang="zh-CN" dirty="0" err="1" smtClean="0"/>
              <a:t>Looper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6.1.1.4 Handler</a:t>
            </a:r>
            <a:r>
              <a:rPr lang="zh-CN" altLang="en-US" dirty="0" smtClean="0"/>
              <a:t>例子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举例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1: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在线程中操作主线程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向主线程消息队列发送消息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在主线程中创建两个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对象，在子线程中调用其中一个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对象并发送消息，查看在两个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对象是否都能够接手到该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消息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举例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2: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在子线程中默认没有创建消息队列，可以通过继承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提供的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HandlerThread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来实现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在子线程中创建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的时候，将主线程的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对象传递给它，使用主线程的消息队列来进行消息的发送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在子线程中通过如下方式进行消息处理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prepare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 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Looper.</a:t>
            </a:r>
            <a:r>
              <a:rPr lang="en-US" altLang="zh-CN" sz="2000" i="1" dirty="0" err="1" smtClean="0">
                <a:latin typeface="宋体" pitchFamily="2" charset="-122"/>
                <a:ea typeface="宋体" pitchFamily="2" charset="-122"/>
              </a:rPr>
              <a:t>loop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6.1.1.5 Handler</a:t>
            </a:r>
            <a:r>
              <a:rPr lang="zh-CN" altLang="en-US" dirty="0" smtClean="0"/>
              <a:t>小结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实例与消息处理是相关联的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同时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对象的实例化是和当前线程相关联的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消息队列，主要是在子线程操作主线程的消息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队列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子线程默认是没有消息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队列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是异步的，它不会创建一个新的线程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AsyncTask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，它使创建需要与用户界面交互的长时间运行的任务变得更简单。不需要借助线程和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即可实现。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AsyncTask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的执行分为四个步骤，每一步都对应一个回调方法，这些方法不应该由应用程序调用，开发者需要做的就是实现这些方法。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AsyncTask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是抽象类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AsyncTask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定义了三种泛型类型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Params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Progress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Result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 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Params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启动任务执行的输入参数，比如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请求的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URL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Progress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后台任务执行的百分比。 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Result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后台执行任务最终返回的结果，比如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-1/6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两个必需重写的方法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doInBackground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Params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...),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方法执行后马上执行，该方法运行在后台线程中。这里将主要负责执行那些很耗时的后台计算工作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onPostExecute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(Result),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doInBackground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执行完成后，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onPostExecute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方法将被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调用，后台的计算结果将通过该方法传递到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该方法将在执行实际的后台操作前被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调用。可以在该方法中做一些准备工作，如在界面上显示一个进度条。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onProgressUpdate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(Progress...),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publishProgress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方法被调用后，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将调用这个方法从而在界面上展示任务的进展情况，例如通过一个进度条进行展示。</a:t>
            </a:r>
          </a:p>
          <a:p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new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LoginProcess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().execute("arg1","arg2");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-2/6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为了正确的使用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AsyncTask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类，以下是几条必须遵守的准则：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的实例必须在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中创建 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2.execute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方法必须在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 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中调用 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不要手动的调用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onPreExecute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onPostExecute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(Result)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doInBackground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Params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...),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onProgressUpdate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(Progress...)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这几个方法 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task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只能被执行一次，否则多次调用时将会出现异常</a:t>
            </a:r>
          </a:p>
          <a:p>
            <a:pPr lvl="1"/>
            <a:endParaRPr lang="zh-CN" altLang="en-US" dirty="0"/>
          </a:p>
        </p:txBody>
      </p:sp>
      <p:sp>
        <p:nvSpPr>
          <p:cNvPr id="1257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-3/6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gray">
          <a:xfrm>
            <a:off x="468313" y="1052513"/>
            <a:ext cx="8147050" cy="4608512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LoginProcess</a:t>
            </a:r>
            <a:r>
              <a:rPr lang="en-US" altLang="zh-CN" sz="2000" dirty="0" smtClean="0"/>
              <a:t> extends </a:t>
            </a:r>
            <a:r>
              <a:rPr lang="en-US" altLang="zh-CN" sz="2000" dirty="0" err="1" smtClean="0"/>
              <a:t>AsyncTask</a:t>
            </a:r>
            <a:r>
              <a:rPr lang="en-US" altLang="zh-CN" sz="2000" dirty="0" smtClean="0"/>
              <a:t>&lt;String ,</a:t>
            </a:r>
            <a:r>
              <a:rPr lang="en-US" altLang="zh-CN" sz="2000" dirty="0" err="1" smtClean="0"/>
              <a:t>Integer,String</a:t>
            </a:r>
            <a:r>
              <a:rPr lang="en-US" altLang="zh-CN" sz="2000" dirty="0" smtClean="0"/>
              <a:t>&gt;{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protected String </a:t>
            </a:r>
            <a:r>
              <a:rPr lang="en-US" altLang="zh-CN" sz="2000" dirty="0" err="1" smtClean="0"/>
              <a:t>doInBackground</a:t>
            </a:r>
            <a:r>
              <a:rPr lang="en-US" altLang="zh-CN" sz="2000" dirty="0" smtClean="0"/>
              <a:t>(String... 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while(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&lt;=100){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+=5;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publishProgress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try </a:t>
            </a:r>
            <a:r>
              <a:rPr lang="en-US" altLang="zh-CN" sz="2000" dirty="0" smtClean="0"/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Thread.</a:t>
            </a:r>
            <a:r>
              <a:rPr lang="en-US" altLang="zh-CN" sz="2000" i="1" dirty="0" err="1" smtClean="0"/>
              <a:t>sleep</a:t>
            </a:r>
            <a:r>
              <a:rPr lang="en-US" altLang="zh-CN" sz="2000" dirty="0" smtClean="0"/>
              <a:t>(1000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} </a:t>
            </a:r>
            <a:r>
              <a:rPr lang="en-US" altLang="zh-CN" sz="2000" dirty="0" smtClean="0"/>
              <a:t>catch (</a:t>
            </a:r>
            <a:r>
              <a:rPr lang="en-US" altLang="zh-CN" sz="2000" dirty="0" err="1" smtClean="0"/>
              <a:t>InterruptedException</a:t>
            </a:r>
            <a:r>
              <a:rPr lang="en-US" altLang="zh-CN" sz="2000" dirty="0" smtClean="0"/>
              <a:t> e)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	</a:t>
            </a:r>
            <a:r>
              <a:rPr lang="en-US" altLang="zh-CN" sz="2000" dirty="0" err="1" smtClean="0"/>
              <a:t>e.printStackTrace</a:t>
            </a:r>
            <a:r>
              <a:rPr lang="en-US" altLang="zh-CN" sz="200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	}</a:t>
            </a:r>
            <a:endParaRPr lang="en-US" altLang="zh-CN" sz="2000" dirty="0" smtClean="0"/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}</a:t>
            </a:r>
            <a:endParaRPr lang="en-US" altLang="zh-CN" sz="2000" dirty="0" smtClean="0"/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return </a:t>
            </a:r>
            <a:r>
              <a:rPr lang="en-US" altLang="zh-CN" sz="2000" dirty="0" smtClean="0"/>
              <a:t>"success ==============";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en-US" altLang="zh-CN" sz="2000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-4/6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gray">
          <a:xfrm>
            <a:off x="468313" y="1052513"/>
            <a:ext cx="8147050" cy="387668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protected void </a:t>
            </a:r>
            <a:r>
              <a:rPr lang="en-US" altLang="zh-CN" sz="2000" dirty="0" err="1" smtClean="0"/>
              <a:t>onPreExecute</a:t>
            </a:r>
            <a:r>
              <a:rPr lang="en-US" altLang="zh-CN" sz="2000" dirty="0" smtClean="0"/>
              <a:t>()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pb.setVisibility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View.</a:t>
            </a:r>
            <a:r>
              <a:rPr lang="en-US" altLang="zh-CN" sz="2000" i="1" dirty="0" err="1" smtClean="0"/>
              <a:t>VISIBLE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pb.setMax</a:t>
            </a:r>
            <a:r>
              <a:rPr lang="en-US" altLang="zh-CN" sz="2000" dirty="0" smtClean="0"/>
              <a:t>(100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protected void </a:t>
            </a:r>
            <a:r>
              <a:rPr lang="en-US" altLang="zh-CN" sz="2000" dirty="0" err="1" smtClean="0"/>
              <a:t>onPostExecute</a:t>
            </a:r>
            <a:r>
              <a:rPr lang="en-US" altLang="zh-CN" sz="2000" dirty="0" smtClean="0"/>
              <a:t>(String result)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tv.setText</a:t>
            </a:r>
            <a:r>
              <a:rPr lang="en-US" altLang="zh-CN" sz="2000" dirty="0" smtClean="0"/>
              <a:t>(result</a:t>
            </a:r>
            <a:r>
              <a:rPr lang="en-US" altLang="zh-CN" sz="2000" dirty="0" smtClean="0"/>
              <a:t>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protected void </a:t>
            </a:r>
            <a:r>
              <a:rPr lang="en-US" altLang="zh-CN" sz="2000" dirty="0" err="1" smtClean="0"/>
              <a:t>onProgressUpdate</a:t>
            </a:r>
            <a:r>
              <a:rPr lang="en-US" altLang="zh-CN" sz="2000" dirty="0" smtClean="0"/>
              <a:t>(Integer... values)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pb.setProgress</a:t>
            </a:r>
            <a:r>
              <a:rPr lang="en-US" altLang="zh-CN" sz="2000" dirty="0" smtClean="0"/>
              <a:t>(values[0</a:t>
            </a:r>
            <a:r>
              <a:rPr lang="en-US" altLang="zh-CN" sz="2000" dirty="0" smtClean="0"/>
              <a:t>]);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en-US" altLang="en-US" sz="2000" dirty="0" smtClean="0">
              <a:ea typeface="黑体" pitchFamily="2" charset="-122"/>
            </a:endParaRPr>
          </a:p>
          <a:p>
            <a:pPr marL="457200" indent="-457200" algn="l">
              <a:lnSpc>
                <a:spcPct val="130000"/>
              </a:lnSpc>
            </a:pPr>
            <a:endParaRPr lang="en-US" altLang="en-US" sz="2200" dirty="0">
              <a:ea typeface="黑体" pitchFamily="2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-5/6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匿名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线程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的方式是存在缺陷的：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第一，线程的开销较大，如果每个任务都要创建一个线程，那么应用 程序的效率要低很多；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第二，线程无法管理，匿名线程创建并启动后就不受程序的控制了，如果有很多个请求发送，那么就会启动非常多的线程，系统将不堪重负。 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另外，前面已经看到，在新线程中更新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还必须要引入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，这让代码看上去非常臃肿。</a:t>
            </a:r>
            <a:endParaRPr lang="en-US" altLang="zh-CN" sz="2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6.1.2 </a:t>
            </a:r>
            <a:r>
              <a:rPr lang="en-US" altLang="zh-CN" dirty="0" err="1" smtClean="0"/>
              <a:t>Async</a:t>
            </a:r>
            <a:r>
              <a:rPr lang="en-US" altLang="zh-CN" dirty="0" smtClean="0"/>
              <a:t> Task </a:t>
            </a:r>
            <a:r>
              <a:rPr lang="zh-CN" altLang="en-US" dirty="0" smtClean="0"/>
              <a:t>异步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-6/6</a:t>
            </a:r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Service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Notification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Broadcast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6.1 android</a:t>
            </a:r>
            <a:r>
              <a:rPr lang="zh-CN" altLang="en-US" sz="2200" dirty="0" smtClean="0"/>
              <a:t>多线程处理机制</a:t>
            </a:r>
            <a:endParaRPr lang="en-US" altLang="zh-CN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6.2 Service</a:t>
            </a:r>
            <a:endParaRPr lang="zh-CN" altLang="en-US" sz="22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6.3 Notification</a:t>
            </a:r>
            <a:endParaRPr lang="zh-CN" altLang="en-US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6.4 Broadcast</a:t>
            </a:r>
            <a:endParaRPr lang="en-US" altLang="zh-CN" sz="22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72452" cy="706437"/>
          </a:xfrm>
        </p:spPr>
        <p:txBody>
          <a:bodyPr/>
          <a:lstStyle/>
          <a:p>
            <a:r>
              <a:rPr lang="zh-CN" altLang="en-US" dirty="0" smtClean="0">
                <a:latin typeface="Arial" charset="0"/>
              </a:rPr>
              <a:t>第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章 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Service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Notification</a:t>
            </a:r>
            <a:r>
              <a:rPr lang="zh-CN" altLang="en-US" b="0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b="0" dirty="0" smtClean="0">
                <a:latin typeface="黑体" pitchFamily="2" charset="-122"/>
                <a:ea typeface="黑体" pitchFamily="2" charset="-122"/>
              </a:rPr>
              <a:t>Broadcast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1125379" name="Line 3"/>
          <p:cNvSpPr>
            <a:spLocks noChangeShapeType="1"/>
          </p:cNvSpPr>
          <p:nvPr/>
        </p:nvSpPr>
        <p:spPr bwMode="auto">
          <a:xfrm>
            <a:off x="5364163" y="2133600"/>
            <a:ext cx="0" cy="17891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5380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3744912" cy="3887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84965" tIns="42482" rIns="84965" bIns="42482"/>
          <a:lstStyle/>
          <a:p>
            <a:pPr marL="457200" indent="-457200" algn="l" defTabSz="850900">
              <a:buClrTx/>
              <a:buSzTx/>
            </a:pPr>
            <a:r>
              <a:rPr lang="zh-CN" altLang="en-US" sz="2200" dirty="0" smtClean="0">
                <a:latin typeface="宋体" pitchFamily="2" charset="-122"/>
              </a:rPr>
              <a:t>目标：</a:t>
            </a:r>
            <a:endParaRPr lang="zh-CN" altLang="en-US" sz="2200" dirty="0">
              <a:ea typeface="黑体" pitchFamily="2" charset="-122"/>
            </a:endParaRPr>
          </a:p>
          <a:p>
            <a:pPr marL="457200" indent="-457200" algn="l" defTabSz="850900">
              <a:buClrTx/>
              <a:buSzTx/>
            </a:pPr>
            <a:r>
              <a:rPr lang="en-US" altLang="zh-CN" sz="2200" u="sng" dirty="0" smtClean="0"/>
              <a:t>6.1 android</a:t>
            </a:r>
            <a:r>
              <a:rPr lang="zh-CN" altLang="en-US" sz="2200" u="sng" dirty="0" smtClean="0"/>
              <a:t>多线程处理机制</a:t>
            </a:r>
            <a:endParaRPr lang="en-US" altLang="zh-CN" sz="2200" u="sng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6.2 Service</a:t>
            </a:r>
            <a:endParaRPr lang="zh-CN" altLang="en-US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6.3 Notification</a:t>
            </a:r>
            <a:endParaRPr lang="zh-CN" altLang="en-US" sz="2200" dirty="0"/>
          </a:p>
          <a:p>
            <a:pPr marL="457200" indent="-457200" algn="l" defTabSz="850900">
              <a:buClrTx/>
              <a:buSzTx/>
            </a:pPr>
            <a:r>
              <a:rPr lang="en-US" altLang="zh-CN" sz="2200" dirty="0" smtClean="0"/>
              <a:t>6.4 Broadcast</a:t>
            </a:r>
            <a:endParaRPr lang="en-US" altLang="zh-CN" sz="2200" dirty="0"/>
          </a:p>
          <a:p>
            <a:pPr marL="457200" indent="-457200" algn="l" defTabSz="85090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200" dirty="0" smtClean="0"/>
              <a:t> </a:t>
            </a:r>
            <a:endParaRPr lang="zh-CN" altLang="en-US" sz="2200" dirty="0"/>
          </a:p>
        </p:txBody>
      </p:sp>
      <p:sp>
        <p:nvSpPr>
          <p:cNvPr id="1125381" name="AutoShape 5"/>
          <p:cNvSpPr>
            <a:spLocks noChangeArrowheads="1"/>
          </p:cNvSpPr>
          <p:nvPr/>
        </p:nvSpPr>
        <p:spPr bwMode="auto">
          <a:xfrm>
            <a:off x="5791200" y="2209800"/>
            <a:ext cx="2813050" cy="1219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时间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学时</a:t>
            </a: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dirty="0">
              <a:solidFill>
                <a:schemeClr val="bg1"/>
              </a:solidFill>
              <a:ea typeface="黑体" pitchFamily="2" charset="-122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教学方法：</a:t>
            </a:r>
            <a:r>
              <a:rPr lang="en-US" altLang="zh-CN" dirty="0">
                <a:solidFill>
                  <a:schemeClr val="bg1"/>
                </a:solidFill>
                <a:ea typeface="黑体" pitchFamily="2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ea typeface="黑体" pitchFamily="2" charset="-122"/>
              </a:rPr>
              <a:t>讲解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简介 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Service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Service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系统的后台服务组件，适用于开发无界面、长时间运行的应用功能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特点</a:t>
            </a:r>
          </a:p>
          <a:p>
            <a:pPr lvl="2"/>
            <a:r>
              <a:rPr lang="zh-CN" altLang="en-US" sz="2000" dirty="0" smtClean="0">
                <a:ea typeface="宋体" charset="-122"/>
              </a:rPr>
              <a:t>没有用户界面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US" sz="2000" dirty="0" smtClean="0">
                <a:ea typeface="宋体" charset="-122"/>
              </a:rPr>
              <a:t>比</a:t>
            </a:r>
            <a:r>
              <a:rPr lang="en-US" altLang="zh-CN" sz="2000" dirty="0" smtClean="0">
                <a:ea typeface="宋体" charset="-122"/>
              </a:rPr>
              <a:t>Activity</a:t>
            </a:r>
            <a:r>
              <a:rPr lang="zh-CN" altLang="en-US" sz="2000" dirty="0" smtClean="0">
                <a:ea typeface="宋体" charset="-122"/>
              </a:rPr>
              <a:t> 的优先级高，不会轻易被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系统终止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US" sz="2000" dirty="0" smtClean="0">
                <a:ea typeface="宋体" charset="-122"/>
              </a:rPr>
              <a:t>即使</a:t>
            </a:r>
            <a:r>
              <a:rPr lang="en-US" altLang="zh-CN" sz="2000" dirty="0" smtClean="0">
                <a:ea typeface="宋体" charset="-122"/>
              </a:rPr>
              <a:t>Service</a:t>
            </a:r>
            <a:r>
              <a:rPr lang="zh-CN" altLang="en-US" sz="2000" dirty="0" smtClean="0">
                <a:ea typeface="宋体" charset="-122"/>
              </a:rPr>
              <a:t>被系统终止，在系统资源恢复后</a:t>
            </a:r>
            <a:r>
              <a:rPr lang="en-US" altLang="zh-CN" sz="2000" dirty="0" smtClean="0">
                <a:ea typeface="宋体" charset="-122"/>
              </a:rPr>
              <a:t>Service</a:t>
            </a:r>
            <a:r>
              <a:rPr lang="zh-CN" altLang="en-US" sz="2000" dirty="0" smtClean="0">
                <a:ea typeface="宋体" charset="-122"/>
              </a:rPr>
              <a:t>也将自动恢复运行状态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US" sz="2000" dirty="0" smtClean="0">
                <a:ea typeface="宋体" charset="-122"/>
              </a:rPr>
              <a:t>用于进程间通信（</a:t>
            </a:r>
            <a:r>
              <a:rPr lang="en-US" altLang="zh-CN" sz="2000" dirty="0" smtClean="0">
                <a:ea typeface="宋体" charset="-122"/>
              </a:rPr>
              <a:t>Inter Process Communication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IPC</a:t>
            </a:r>
            <a:r>
              <a:rPr lang="zh-CN" altLang="en-US" sz="2000" dirty="0" smtClean="0">
                <a:ea typeface="宋体" charset="-122"/>
              </a:rPr>
              <a:t>），解决两个不同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应用程序进程之间的调用和通讯问题</a:t>
            </a: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6.2.1 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的种类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本地服务（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Local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）该服务依附在主进程上， 服务依附在主进程上而不是独立的进程，主进程被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Kill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后，服务便会终止。 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远程服务（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Remote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）该服务是独立的进程， 服务为独立的进程，由于是独立的进程，因此在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所在进程被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Kill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的时候，该服务依然在运行，不受其他进程影响，有利于为多个进程提供服务具有较高的灵活性。 该服务是独立的进程，会占用一定资源，并且使用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IPC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稍微麻烦一点。 一些提供系统服务的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，这种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是常驻的。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6.2.2 </a:t>
            </a:r>
            <a:r>
              <a:rPr lang="zh-CN" altLang="en-US" dirty="0" smtClean="0"/>
              <a:t>创建</a:t>
            </a:r>
            <a:r>
              <a:rPr lang="zh-CN" altLang="en-US" dirty="0" smtClean="0"/>
              <a:t>服务的流程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147050" cy="4968875"/>
          </a:xfrm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编写类，继承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Manifest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中注册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中启动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6.2.3 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smtClean="0">
                <a:ea typeface="宋体" charset="-122"/>
              </a:rPr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有两种方法</a:t>
            </a:r>
            <a:r>
              <a:rPr lang="zh-CN" altLang="en-US" dirty="0" smtClean="0">
                <a:ea typeface="宋体" charset="-122"/>
              </a:rPr>
              <a:t>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1</a:t>
            </a:r>
            <a:r>
              <a:rPr lang="zh-CN" altLang="en-US" sz="2000" dirty="0" smtClean="0">
                <a:ea typeface="宋体" charset="-122"/>
              </a:rPr>
              <a:t>、  </a:t>
            </a:r>
            <a:r>
              <a:rPr lang="en-US" altLang="zh-CN" sz="2000" dirty="0" err="1" smtClean="0">
                <a:ea typeface="宋体" charset="-122"/>
              </a:rPr>
              <a:t>Context.startService</a:t>
            </a:r>
            <a:r>
              <a:rPr lang="en-US" altLang="zh-CN" sz="2000" dirty="0" smtClean="0">
                <a:ea typeface="宋体" charset="-122"/>
              </a:rPr>
              <a:t>()</a:t>
            </a:r>
          </a:p>
          <a:p>
            <a:pPr>
              <a:buNone/>
            </a:pPr>
            <a:r>
              <a:rPr lang="en-US" altLang="zh-CN" sz="2000" dirty="0" smtClean="0">
                <a:ea typeface="宋体" charset="-122"/>
              </a:rPr>
              <a:t>     </a:t>
            </a:r>
            <a:r>
              <a:rPr lang="zh-CN" altLang="en-US" sz="2000" dirty="0" smtClean="0">
                <a:ea typeface="宋体" charset="-122"/>
              </a:rPr>
              <a:t>调用者与服务之间没有关联，即使调用者退出，服务仍可运行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2</a:t>
            </a:r>
            <a:r>
              <a:rPr lang="zh-CN" altLang="en-US" sz="2000" dirty="0" smtClean="0">
                <a:ea typeface="宋体" charset="-122"/>
              </a:rPr>
              <a:t>、  </a:t>
            </a:r>
            <a:r>
              <a:rPr lang="en-US" altLang="zh-CN" sz="2000" dirty="0" err="1" smtClean="0">
                <a:ea typeface="宋体" charset="-122"/>
              </a:rPr>
              <a:t>Context.bindService</a:t>
            </a:r>
            <a:r>
              <a:rPr lang="en-US" altLang="zh-CN" sz="2000" dirty="0" smtClean="0">
                <a:ea typeface="宋体" charset="-122"/>
              </a:rPr>
              <a:t>()</a:t>
            </a:r>
          </a:p>
          <a:p>
            <a:pPr>
              <a:buNone/>
            </a:pP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     </a:t>
            </a:r>
            <a:r>
              <a:rPr lang="zh-CN" altLang="en-US" sz="2000" dirty="0" smtClean="0">
                <a:ea typeface="宋体" charset="-122"/>
              </a:rPr>
              <a:t>调用</a:t>
            </a:r>
            <a:r>
              <a:rPr lang="zh-CN" altLang="en-US" sz="2000" dirty="0" smtClean="0">
                <a:ea typeface="宋体" charset="-122"/>
              </a:rPr>
              <a:t>者与服务绑定在一起，调用者一旦退出，服务也就终止</a:t>
            </a:r>
            <a:endParaRPr lang="zh-CN" altLang="en-US" sz="2000" dirty="0">
              <a:ea typeface="宋体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5412" name="Picture 4" descr="0043555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en-US" altLang="zh-CN" dirty="0" smtClean="0"/>
              <a:t>6.2.3 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启动</a:t>
            </a:r>
            <a:r>
              <a:rPr lang="en-US" altLang="zh-CN" dirty="0" smtClean="0">
                <a:ea typeface="宋体" charset="-122"/>
              </a:rPr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6.2.4 </a:t>
            </a:r>
            <a:r>
              <a:rPr lang="zh-CN" altLang="en-US" dirty="0" smtClean="0"/>
              <a:t>被启动的服务的生命周期</a:t>
            </a:r>
            <a:endParaRPr lang="zh-CN" alt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被某个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Context.startService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方法启动，那么不管是否有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绑定或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解除绑定到该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都在后台运行。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方法多次启动，那么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方法只会调用一次，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将会被调用多次（对应调用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的次数），并且系统只会创建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的一个实例。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将会一直在后台运行，而不管对应程序的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是否在运行，直到被调用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，或自身的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stopSelf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方法。当然如果系统资源不足，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系统也可能结束服务。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6.2.5 </a:t>
            </a:r>
            <a:r>
              <a:rPr lang="zh-CN" altLang="en-US" dirty="0" smtClean="0"/>
              <a:t>被</a:t>
            </a:r>
            <a:r>
              <a:rPr lang="zh-CN" altLang="en-US" dirty="0" smtClean="0"/>
              <a:t>绑定的服务的生命周期 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被某个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Context.bindService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方法绑定启动，不管调用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调用几次，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方法都只会调用一次，同时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方法始终不会被调用。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当连接建立之后，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将会一直运行，除非调用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Context.unbindService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断开连接或者之前调用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Context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不存在了（如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finish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的时候），系统将会自动停止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，对应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onDestroy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将被调用。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又被启动又被绑定，则该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将会一直在后台运行。并且不管如何调用，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onCreate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始终只会调用一次，对应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调用多少次，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便会调用多少次。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将不会停止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，而必须调用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stopSelf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来停止服务。</a:t>
            </a:r>
          </a:p>
          <a:p>
            <a:pPr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当服务被停止时清除服务：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被终止（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stopSelf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、不再有绑定的连接（没有被启动））时，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onDestroy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方法将会被调用，在这里你应当做一些清除工作，如停止在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中创建并运行的线程。  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43890" cy="706437"/>
          </a:xfrm>
        </p:spPr>
        <p:txBody>
          <a:bodyPr/>
          <a:lstStyle/>
          <a:p>
            <a:r>
              <a:rPr lang="en-US" altLang="zh-CN" dirty="0" smtClean="0"/>
              <a:t>6.2.6 </a:t>
            </a:r>
            <a:r>
              <a:rPr lang="zh-CN" altLang="en-US" dirty="0" smtClean="0"/>
              <a:t>被</a:t>
            </a:r>
            <a:r>
              <a:rPr lang="zh-CN" altLang="en-US" dirty="0" smtClean="0"/>
              <a:t>启动又被绑定的服务的生命周期 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6.2.7 </a:t>
            </a:r>
            <a:r>
              <a:rPr lang="zh-CN" altLang="en-US" dirty="0" smtClean="0"/>
              <a:t>第一</a:t>
            </a:r>
            <a:r>
              <a:rPr lang="zh-CN" altLang="en-US" dirty="0" smtClean="0"/>
              <a:t>种启动和关闭服务</a:t>
            </a:r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68313" y="1195389"/>
            <a:ext cx="8147050" cy="3019429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/>
            <a:r>
              <a:rPr lang="en-US" altLang="zh-CN" sz="2400" dirty="0" err="1" smtClean="0"/>
              <a:t>Context.startService</a:t>
            </a:r>
            <a:r>
              <a:rPr lang="en-US" altLang="zh-CN" sz="2400" dirty="0" smtClean="0"/>
              <a:t>()</a:t>
            </a:r>
          </a:p>
          <a:p>
            <a:pPr algn="l"/>
            <a:endParaRPr lang="en-US" altLang="zh-CN" sz="2400" dirty="0" smtClean="0"/>
          </a:p>
          <a:p>
            <a:pPr algn="l"/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new Intent();</a:t>
            </a:r>
          </a:p>
          <a:p>
            <a:pPr algn="l"/>
            <a:r>
              <a:rPr lang="en-US" altLang="zh-CN" sz="2400" dirty="0" err="1" smtClean="0"/>
              <a:t>i.setAction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com.myservice</a:t>
            </a:r>
            <a:r>
              <a:rPr lang="en-US" altLang="zh-CN" sz="2400" dirty="0" smtClean="0"/>
              <a:t>");</a:t>
            </a:r>
          </a:p>
          <a:p>
            <a:pPr algn="l"/>
            <a:r>
              <a:rPr lang="en-US" altLang="zh-CN" sz="2400" dirty="0" err="1" smtClean="0"/>
              <a:t>startService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  <a:endParaRPr lang="zh-CN" altLang="en-US" sz="2400" dirty="0" smtClean="0"/>
          </a:p>
          <a:p>
            <a:pPr algn="l"/>
            <a:r>
              <a:rPr lang="en-US" altLang="zh-CN" sz="2400" dirty="0" err="1" smtClean="0"/>
              <a:t>stopService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  <a:endParaRPr lang="zh-CN" altLang="en-US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START_STICKY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进程被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kill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掉，保留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的状态为开始状态，但不保留递送的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对象。随后系统会尝试重新创建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，由于服务状态为开始状态，所以创建服务后一定会调用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onStartCommand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Intent,int,int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方法。如果在此期间没有任何启动命令被传递到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，那么参数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null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START_NOT_STICKY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“非粘性的”。使用这个返回值时，如果在执行完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onStartCommand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后，服务被异常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kill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掉，系统不会自动重启该服务。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START_REDELIVER_INTENT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重传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。使用这个返回值时，如果在执行完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onStartCommand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后，服务被异常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kill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掉，系统会自动重启该服务，并将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的值传入。</a:t>
            </a:r>
          </a:p>
          <a:p>
            <a:pPr>
              <a:buFontTx/>
              <a:buNone/>
            </a:pPr>
            <a:endParaRPr lang="zh-CN" altLang="zh-CN" dirty="0">
              <a:solidFill>
                <a:srgbClr val="990000"/>
              </a:solidFill>
            </a:endParaRP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6.2.8 </a:t>
            </a:r>
            <a:r>
              <a:rPr lang="en-US" altLang="zh-CN" dirty="0" err="1" smtClean="0"/>
              <a:t>onStartCommand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返回值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Android</a:t>
            </a:r>
            <a:r>
              <a:rPr lang="zh-CN" altLang="en-US" dirty="0" smtClean="0"/>
              <a:t>多线程的实现</a:t>
            </a:r>
            <a:endParaRPr lang="en-US" altLang="zh-CN" dirty="0"/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Thread</a:t>
            </a:r>
          </a:p>
          <a:p>
            <a:r>
              <a:rPr lang="en-US" altLang="zh-CN" dirty="0" err="1" smtClean="0"/>
              <a:t>Runnable</a:t>
            </a:r>
            <a:endParaRPr lang="en-US" altLang="zh-CN" dirty="0" smtClean="0"/>
          </a:p>
          <a:p>
            <a:r>
              <a:rPr lang="en-US" altLang="zh-CN" dirty="0" smtClean="0"/>
              <a:t>Handler</a:t>
            </a:r>
          </a:p>
          <a:p>
            <a:r>
              <a:rPr lang="en-US" altLang="zh-CN" dirty="0" err="1" smtClean="0"/>
              <a:t>Asyc</a:t>
            </a:r>
            <a:r>
              <a:rPr lang="en-US" altLang="zh-CN" dirty="0" smtClean="0"/>
              <a:t> Task (</a:t>
            </a:r>
            <a:r>
              <a:rPr lang="zh-CN" altLang="en-US" dirty="0" smtClean="0"/>
              <a:t>异步任务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多线程的应用情况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耗时</a:t>
            </a:r>
            <a:r>
              <a:rPr lang="zh-CN" altLang="en-US" dirty="0" smtClean="0"/>
              <a:t>操作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定时操作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6.2.9 </a:t>
            </a:r>
            <a:r>
              <a:rPr lang="en-US" altLang="zh-CN" dirty="0" err="1" smtClean="0"/>
              <a:t>bindler</a:t>
            </a:r>
            <a:r>
              <a:rPr lang="zh-CN" altLang="en-US" dirty="0" smtClean="0"/>
              <a:t>启动和关闭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-1/2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启动和关闭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服务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中创建一个类，继承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Binder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onBinder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方法中返回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Binder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类的实例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该方法需要传递一个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ServiceConnection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接口的实例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通过该实例与服务进行连接</a:t>
            </a:r>
          </a:p>
          <a:p>
            <a:pPr lvl="1"/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ServiceConnection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接口的两个方法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: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连接服务失败后，该方法被调用  </a:t>
            </a:r>
          </a:p>
          <a:p>
            <a:pPr lvl="1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public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onServiceDisconnected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成功连接服务后，该方法被调用</a:t>
            </a:r>
          </a:p>
          <a:p>
            <a:pPr lvl="1"/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public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void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onServiceConnected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调用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关闭服务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该方法需传递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ServiceConnection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接口的实例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5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5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5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51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6.2.9 </a:t>
            </a:r>
            <a:r>
              <a:rPr lang="en-US" altLang="zh-CN" dirty="0" err="1" smtClean="0"/>
              <a:t>bindler</a:t>
            </a:r>
            <a:r>
              <a:rPr lang="zh-CN" altLang="en-US" dirty="0" smtClean="0"/>
              <a:t>启动和关闭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-2/2</a:t>
            </a: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147050" cy="4968875"/>
          </a:xfrm>
        </p:spPr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有三个参数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第一个是用于区分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Intent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一致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第二个是实现了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ServiceConnection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接口的对象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第三个是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flag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标志位。有两个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flag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BIND_DEBUG_UNBIND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BIND_AUTO_CREATE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，前者用于调试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后者默认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解除绑定，参数则为之前创建的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ServiceConnection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接口对象。 </a:t>
            </a:r>
          </a:p>
          <a:p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6.2.10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注意</a:t>
            </a:r>
            <a:r>
              <a:rPr lang="zh-CN" altLang="en-US" dirty="0" smtClean="0"/>
              <a:t>事项</a:t>
            </a:r>
            <a:r>
              <a:rPr lang="en-US" altLang="zh-CN" dirty="0" smtClean="0"/>
              <a:t>-1/2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绑定到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的时候，你就应当保证在某处调用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解除绑定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否则当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finsh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时，虽然会关闭服务，但会抛出异常</a:t>
            </a:r>
          </a:p>
          <a:p>
            <a:pPr>
              <a:buNone/>
            </a:pP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多次调用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来释放相同的连接会抛出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异常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6.2.10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注意</a:t>
            </a:r>
            <a:r>
              <a:rPr lang="zh-CN" altLang="en-US" dirty="0" smtClean="0"/>
              <a:t>事项</a:t>
            </a:r>
            <a:r>
              <a:rPr lang="en-US" altLang="zh-CN" dirty="0" smtClean="0"/>
              <a:t>-2/2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同时使用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要注意到，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的终止，需要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同时调用，才能终止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，不管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startService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的调用顺序，如果先调用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此时服务不会自动终止，再调用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之后服务才会停止，如果先调用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stopService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此时服务也不会终止，而再调用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unbindService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或者 之前调用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bindService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Context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不存在了（如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Activity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被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finish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的时候）之后服务才会自动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停止 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远程服务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-1/9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进程间通信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在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系统中，每个应用程序在各自的进程中运行，而且出于安全原因的考虑，这些进程之间彼此是隔离的，进程之间传递数据和对象，需要使用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支持的进程间通信（</a:t>
            </a:r>
            <a:r>
              <a:rPr lang="en-US" altLang="zh-CN" sz="2000" dirty="0" smtClean="0">
                <a:ea typeface="宋体" charset="-122"/>
              </a:rPr>
              <a:t>Inter-Process Communication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en-US" altLang="zh-CN" sz="2000" dirty="0" smtClean="0">
                <a:ea typeface="宋体" charset="-122"/>
              </a:rPr>
              <a:t>IPC</a:t>
            </a:r>
            <a:r>
              <a:rPr lang="zh-CN" altLang="en-US" sz="2000" dirty="0" smtClean="0">
                <a:ea typeface="宋体" charset="-122"/>
              </a:rPr>
              <a:t>）机制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IPC</a:t>
            </a:r>
            <a:r>
              <a:rPr lang="zh-CN" altLang="en-US" sz="2000" dirty="0" smtClean="0">
                <a:ea typeface="宋体" charset="-122"/>
              </a:rPr>
              <a:t>机制包含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Intent</a:t>
            </a:r>
            <a:r>
              <a:rPr lang="zh-CN" altLang="en-US" dirty="0" smtClean="0">
                <a:ea typeface="宋体" charset="-122"/>
              </a:rPr>
              <a:t>：承载数据，是一种简单、高效、且易于使用的</a:t>
            </a:r>
            <a:r>
              <a:rPr lang="en-US" altLang="zh-CN" dirty="0" smtClean="0">
                <a:ea typeface="宋体" charset="-122"/>
              </a:rPr>
              <a:t>IPC</a:t>
            </a:r>
            <a:r>
              <a:rPr lang="zh-CN" altLang="en-US" dirty="0" smtClean="0">
                <a:ea typeface="宋体" charset="-122"/>
              </a:rPr>
              <a:t>机制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远程服务：服务和调用者在不同的两个进程中，调用过程需要跨越进程才能实现</a:t>
            </a:r>
            <a:endParaRPr lang="en-US" altLang="zh-CN" sz="2400" dirty="0" smtClean="0">
              <a:ea typeface="宋体" charset="-122"/>
            </a:endParaRPr>
          </a:p>
          <a:p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远程服务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-2/9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进程间通信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实现远程服务的步骤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使用</a:t>
            </a:r>
            <a:r>
              <a:rPr lang="en-US" altLang="zh-CN" dirty="0" smtClean="0">
                <a:ea typeface="宋体" charset="-122"/>
              </a:rPr>
              <a:t>AIDL</a:t>
            </a:r>
            <a:r>
              <a:rPr lang="zh-CN" altLang="en-US" dirty="0" smtClean="0">
                <a:ea typeface="宋体" charset="-122"/>
              </a:rPr>
              <a:t>语言定义跨进程服务的接口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根据</a:t>
            </a:r>
            <a:r>
              <a:rPr lang="en-US" altLang="zh-CN" dirty="0" smtClean="0">
                <a:ea typeface="宋体" charset="-122"/>
              </a:rPr>
              <a:t>AIDL</a:t>
            </a:r>
            <a:r>
              <a:rPr lang="zh-CN" altLang="en-US" dirty="0" smtClean="0">
                <a:ea typeface="宋体" charset="-122"/>
              </a:rPr>
              <a:t>语言定义的接口，在具体的</a:t>
            </a:r>
            <a:r>
              <a:rPr lang="en-US" altLang="zh-CN" dirty="0" smtClean="0">
                <a:ea typeface="宋体" charset="-122"/>
              </a:rPr>
              <a:t>Service</a:t>
            </a:r>
            <a:r>
              <a:rPr lang="zh-CN" altLang="en-US" dirty="0" smtClean="0">
                <a:ea typeface="宋体" charset="-122"/>
              </a:rPr>
              <a:t>类中实现接口中定义的方法和属性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在需要调用跨进程服务的组件中，通过相同的</a:t>
            </a:r>
            <a:r>
              <a:rPr lang="en-US" altLang="zh-CN" dirty="0" smtClean="0">
                <a:ea typeface="宋体" charset="-122"/>
              </a:rPr>
              <a:t>AIDL</a:t>
            </a:r>
            <a:r>
              <a:rPr lang="zh-CN" altLang="en-US" dirty="0" smtClean="0">
                <a:ea typeface="宋体" charset="-122"/>
              </a:rPr>
              <a:t>接口文件，调用跨进程服务</a:t>
            </a:r>
          </a:p>
          <a:p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6.2.11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远程服务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-3/9</a:t>
            </a:r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服务创建与调用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AIDL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en-US" altLang="zh-CN" sz="2000" dirty="0" smtClean="0">
                <a:ea typeface="宋体" charset="-122"/>
              </a:rPr>
              <a:t>Android Interface Definition Language</a:t>
            </a:r>
            <a:r>
              <a:rPr lang="zh-CN" altLang="en-US" sz="2000" dirty="0" smtClean="0">
                <a:ea typeface="宋体" charset="-122"/>
              </a:rPr>
              <a:t>）是</a:t>
            </a:r>
            <a:r>
              <a:rPr lang="en-US" altLang="zh-CN" sz="2000" dirty="0" smtClean="0">
                <a:ea typeface="宋体" charset="-122"/>
              </a:rPr>
              <a:t>Android</a:t>
            </a:r>
            <a:r>
              <a:rPr lang="zh-CN" altLang="en-US" sz="2000" dirty="0" smtClean="0">
                <a:ea typeface="宋体" charset="-122"/>
              </a:rPr>
              <a:t>系统自定义的接口描述语言，可以简化进程间数据格式转换和数据交换的代码，通过定义</a:t>
            </a:r>
            <a:r>
              <a:rPr lang="en-US" altLang="zh-CN" sz="2000" dirty="0" smtClean="0">
                <a:ea typeface="宋体" charset="-122"/>
              </a:rPr>
              <a:t>Service</a:t>
            </a:r>
            <a:r>
              <a:rPr lang="zh-CN" altLang="en-US" sz="2000" dirty="0" smtClean="0">
                <a:ea typeface="宋体" charset="-122"/>
              </a:rPr>
              <a:t>内部的公共方法，允许调用者和</a:t>
            </a:r>
            <a:r>
              <a:rPr lang="en-US" altLang="zh-CN" sz="2000" dirty="0" smtClean="0">
                <a:ea typeface="宋体" charset="-122"/>
              </a:rPr>
              <a:t>Service</a:t>
            </a:r>
            <a:r>
              <a:rPr lang="zh-CN" altLang="en-US" sz="2000" dirty="0" smtClean="0">
                <a:ea typeface="宋体" charset="-122"/>
              </a:rPr>
              <a:t>在不同进程间相互传递数据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AIDL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IPC</a:t>
            </a:r>
            <a:r>
              <a:rPr lang="zh-CN" altLang="en-US" sz="2000" dirty="0" smtClean="0">
                <a:ea typeface="宋体" charset="-122"/>
              </a:rPr>
              <a:t>机制与</a:t>
            </a:r>
            <a:r>
              <a:rPr lang="en-US" altLang="zh-CN" sz="2000" dirty="0" smtClean="0">
                <a:ea typeface="宋体" charset="-122"/>
              </a:rPr>
              <a:t>COM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err="1" smtClean="0">
                <a:ea typeface="宋体" charset="-122"/>
              </a:rPr>
              <a:t>Corba</a:t>
            </a:r>
            <a:r>
              <a:rPr lang="zh-CN" altLang="en-US" sz="2000" dirty="0" smtClean="0">
                <a:ea typeface="宋体" charset="-122"/>
              </a:rPr>
              <a:t>非常相似，都是基于接口的轻量级进程通信机制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en-US" altLang="zh-CN" sz="2000" dirty="0" smtClean="0">
                <a:ea typeface="宋体" charset="-122"/>
              </a:rPr>
              <a:t>AIDL</a:t>
            </a:r>
            <a:r>
              <a:rPr lang="zh-CN" altLang="en-US" sz="2000" dirty="0" smtClean="0">
                <a:ea typeface="宋体" charset="-122"/>
              </a:rPr>
              <a:t>语言的语法与</a:t>
            </a:r>
            <a:r>
              <a:rPr lang="en-US" altLang="zh-CN" sz="2000" dirty="0" smtClean="0">
                <a:ea typeface="宋体" charset="-122"/>
              </a:rPr>
              <a:t>Java</a:t>
            </a:r>
            <a:r>
              <a:rPr lang="zh-CN" altLang="en-US" sz="2000" dirty="0" smtClean="0">
                <a:ea typeface="宋体" charset="-122"/>
              </a:rPr>
              <a:t>语言的接口定义非常相似，唯一不同之处是</a:t>
            </a:r>
            <a:r>
              <a:rPr lang="en-US" altLang="zh-CN" sz="2000" dirty="0" smtClean="0">
                <a:ea typeface="宋体" charset="-122"/>
              </a:rPr>
              <a:t>:AIDL</a:t>
            </a:r>
            <a:r>
              <a:rPr lang="zh-CN" altLang="en-US" sz="2000" dirty="0" smtClean="0">
                <a:ea typeface="宋体" charset="-122"/>
              </a:rPr>
              <a:t>允许定义函数参数的传递方向</a:t>
            </a:r>
          </a:p>
          <a:p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服务创建与调用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 sz="2000">
                <a:ea typeface="宋体" charset="-122"/>
              </a:rPr>
              <a:t>远程访问的创建和调用需要使用</a:t>
            </a:r>
            <a:r>
              <a:rPr lang="en-US" altLang="zh-CN" sz="2000">
                <a:ea typeface="宋体" charset="-122"/>
              </a:rPr>
              <a:t>AIDL</a:t>
            </a:r>
            <a:r>
              <a:rPr lang="zh-CN" altLang="en-US" sz="2000">
                <a:ea typeface="宋体" charset="-122"/>
              </a:rPr>
              <a:t>语言，一般分为以下几个过程</a:t>
            </a:r>
            <a:endParaRPr lang="en-US" altLang="zh-CN" sz="2000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使用</a:t>
            </a:r>
            <a:r>
              <a:rPr lang="en-US" altLang="zh-CN">
                <a:ea typeface="宋体" charset="-122"/>
              </a:rPr>
              <a:t>AIDL</a:t>
            </a:r>
            <a:r>
              <a:rPr lang="zh-CN" altLang="en-US">
                <a:ea typeface="宋体" charset="-122"/>
              </a:rPr>
              <a:t>语言定义跨进程服务的接口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通过继承</a:t>
            </a:r>
            <a:r>
              <a:rPr lang="en-US" altLang="zh-CN">
                <a:ea typeface="宋体" charset="-122"/>
              </a:rPr>
              <a:t>Service</a:t>
            </a:r>
            <a:r>
              <a:rPr lang="zh-CN" altLang="en-US">
                <a:ea typeface="宋体" charset="-122"/>
              </a:rPr>
              <a:t>类实现跨进程服务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绑定和使用跨进程服务</a:t>
            </a:r>
            <a:endParaRPr lang="en-US" altLang="zh-CN">
              <a:ea typeface="宋体" charset="-122"/>
            </a:endParaRPr>
          </a:p>
          <a:p>
            <a:pPr lvl="2"/>
            <a:endParaRPr lang="zh-CN" altLang="en-US">
              <a:ea typeface="宋体" charset="-122"/>
            </a:endParaRPr>
          </a:p>
          <a:p>
            <a:pPr lvl="2"/>
            <a:endParaRPr lang="zh-CN" altLang="en-US">
              <a:ea typeface="宋体" charset="-122"/>
            </a:endParaRPr>
          </a:p>
          <a:p>
            <a:pPr lvl="1"/>
            <a:endParaRPr lang="zh-CN" altLang="en-US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-4/9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编写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文件时，需要注意下面几点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 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接口名和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文件名相同。 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接口和方法前不用加访问权限修饰符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public,private,protected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也不能用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final,static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默认支持的类型包话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基本类型（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long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boolean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等）和（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String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CharSequence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）， </a:t>
            </a:r>
          </a:p>
          <a:p>
            <a:pPr lvl="1"/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使用这些类型时不需要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import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声明。对于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List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Map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中的元素类型必须是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支持的类型。 如果使用自定义类型作为参数或返回值，自定义类型必须实现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Parcelable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接口。 </a:t>
            </a:r>
          </a:p>
          <a:p>
            <a:pPr lvl="2"/>
            <a:endParaRPr lang="zh-CN" altLang="en-US" dirty="0">
              <a:ea typeface="宋体" charset="-122"/>
            </a:endParaRPr>
          </a:p>
          <a:p>
            <a:pPr lvl="2"/>
            <a:endParaRPr lang="zh-CN" altLang="en-US" dirty="0">
              <a:ea typeface="宋体" charset="-122"/>
            </a:endParaRP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-5/9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编写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文件时，需要注意下面几点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: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自定义类型和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生成的其它接口类型在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描述文件中，应该显式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import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，即便在该类和定义的包在同一个包中。 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aidl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文件中所有非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基本类型参数必须加上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inout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标记， 以指明参数是输入参数、输出参数还是输入输出参数。 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6.Java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原始类型默认的标记为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in,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不能为其它标记。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-6/9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6.1.1 </a:t>
            </a:r>
            <a:r>
              <a:rPr lang="en-US" altLang="zh-CN" smtClean="0"/>
              <a:t>Handler-1/4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的作用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执行计划任务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进行线程间通讯</a:t>
            </a:r>
          </a:p>
          <a:p>
            <a:pPr lvl="2"/>
            <a:r>
              <a:rPr lang="zh-CN" altLang="en-US" sz="2000" dirty="0" smtClean="0">
                <a:latin typeface="宋体" pitchFamily="2" charset="-122"/>
              </a:rPr>
              <a:t>主要接受子线程发送的数据</a:t>
            </a:r>
            <a:r>
              <a:rPr lang="en-US" altLang="zh-CN" sz="2000" dirty="0" smtClean="0">
                <a:latin typeface="宋体" pitchFamily="2" charset="-122"/>
              </a:rPr>
              <a:t>, </a:t>
            </a:r>
            <a:r>
              <a:rPr lang="zh-CN" altLang="en-US" sz="2000" dirty="0" smtClean="0">
                <a:latin typeface="宋体" pitchFamily="2" charset="-122"/>
              </a:rPr>
              <a:t>并用此数据配合主线程更新</a:t>
            </a:r>
            <a:r>
              <a:rPr lang="en-US" altLang="zh-CN" sz="2000" dirty="0" smtClean="0">
                <a:latin typeface="宋体" pitchFamily="2" charset="-122"/>
              </a:rPr>
              <a:t>UI.          </a:t>
            </a:r>
          </a:p>
          <a:p>
            <a:pPr lvl="2"/>
            <a:r>
              <a:rPr lang="en-US" altLang="zh-CN" sz="2000" dirty="0" smtClean="0">
                <a:latin typeface="宋体" pitchFamily="2" charset="-122"/>
              </a:rPr>
              <a:t>Android</a:t>
            </a:r>
            <a:r>
              <a:rPr lang="zh-CN" altLang="en-US" sz="2000" dirty="0" smtClean="0">
                <a:latin typeface="宋体" pitchFamily="2" charset="-122"/>
              </a:rPr>
              <a:t>主线程是线程不安全的，也就是说，更新</a:t>
            </a:r>
            <a:r>
              <a:rPr lang="en-US" altLang="zh-CN" sz="2000" dirty="0" smtClean="0">
                <a:latin typeface="宋体" pitchFamily="2" charset="-122"/>
              </a:rPr>
              <a:t>UI</a:t>
            </a:r>
            <a:r>
              <a:rPr lang="zh-CN" altLang="en-US" sz="2000" dirty="0" smtClean="0">
                <a:latin typeface="宋体" pitchFamily="2" charset="-122"/>
              </a:rPr>
              <a:t>只能在主线程中更新，子线程中操作是危险的</a:t>
            </a:r>
            <a:endParaRPr lang="zh-CN" altLang="en-US" sz="2000" dirty="0">
              <a:latin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内容占位符 2"/>
          <p:cNvSpPr>
            <a:spLocks noGrp="1"/>
          </p:cNvSpPr>
          <p:nvPr>
            <p:ph type="body" sz="half" idx="4294967295"/>
          </p:nvPr>
        </p:nvSpPr>
        <p:spPr>
          <a:xfrm>
            <a:off x="457200" y="990600"/>
            <a:ext cx="4267200" cy="5181600"/>
          </a:xfrm>
        </p:spPr>
        <p:txBody>
          <a:bodyPr lIns="91440" tIns="45720" rIns="91440" bIns="45720"/>
          <a:lstStyle/>
          <a:p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服务创建与调用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AIDL</a:t>
            </a:r>
            <a:r>
              <a:rPr lang="zh-CN" altLang="en-US" sz="2000" dirty="0">
                <a:ea typeface="宋体" charset="-122"/>
              </a:rPr>
              <a:t>语言定义跨进程服务的接口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如果使用</a:t>
            </a:r>
            <a:r>
              <a:rPr lang="en-US" altLang="zh-CN" sz="2000" dirty="0">
                <a:ea typeface="宋体" charset="-122"/>
              </a:rPr>
              <a:t>Eclipse</a:t>
            </a:r>
            <a:r>
              <a:rPr lang="zh-CN" altLang="en-US" sz="2000" dirty="0">
                <a:ea typeface="宋体" charset="-122"/>
              </a:rPr>
              <a:t>编辑</a:t>
            </a:r>
            <a:r>
              <a:rPr lang="en-US" altLang="zh-CN" sz="2000" dirty="0" err="1">
                <a:ea typeface="宋体" charset="-122"/>
              </a:rPr>
              <a:t>IMathService.aidl</a:t>
            </a:r>
            <a:r>
              <a:rPr lang="zh-CN" altLang="en-US" sz="2000" dirty="0">
                <a:ea typeface="宋体" charset="-122"/>
              </a:rPr>
              <a:t>文件，当用户保存文件后，</a:t>
            </a:r>
            <a:r>
              <a:rPr lang="en-US" altLang="zh-CN" sz="2000" dirty="0">
                <a:ea typeface="宋体" charset="-122"/>
              </a:rPr>
              <a:t>ADT</a:t>
            </a:r>
            <a:r>
              <a:rPr lang="zh-CN" altLang="en-US" sz="2000" dirty="0">
                <a:ea typeface="宋体" charset="-122"/>
              </a:rPr>
              <a:t>会自动在</a:t>
            </a:r>
            <a:r>
              <a:rPr lang="en-US" altLang="zh-CN" sz="2000" dirty="0">
                <a:ea typeface="宋体" charset="-122"/>
              </a:rPr>
              <a:t>/gen</a:t>
            </a:r>
            <a:r>
              <a:rPr lang="zh-CN" altLang="en-US" sz="2000" dirty="0">
                <a:ea typeface="宋体" charset="-122"/>
              </a:rPr>
              <a:t>目录下生成</a:t>
            </a:r>
            <a:r>
              <a:rPr lang="en-US" altLang="zh-CN" sz="2000" dirty="0">
                <a:ea typeface="宋体" charset="-122"/>
              </a:rPr>
              <a:t>IMathService.java</a:t>
            </a:r>
            <a:r>
              <a:rPr lang="zh-CN" altLang="en-US" sz="2000" dirty="0">
                <a:ea typeface="宋体" charset="-122"/>
              </a:rPr>
              <a:t>文件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右图是</a:t>
            </a:r>
            <a:r>
              <a:rPr lang="en-US" altLang="zh-CN" sz="2000" dirty="0">
                <a:ea typeface="宋体" charset="-122"/>
              </a:rPr>
              <a:t>IMathService.java</a:t>
            </a:r>
            <a:r>
              <a:rPr lang="zh-CN" altLang="en-US" sz="2000" dirty="0">
                <a:ea typeface="宋体" charset="-122"/>
              </a:rPr>
              <a:t>文件结构</a:t>
            </a:r>
            <a:endParaRPr lang="en-US" altLang="zh-CN" sz="2000" dirty="0">
              <a:ea typeface="宋体" charset="-122"/>
            </a:endParaRPr>
          </a:p>
          <a:p>
            <a:pPr lvl="1"/>
            <a:endParaRPr lang="zh-CN" altLang="zh-CN" sz="2000" dirty="0">
              <a:ea typeface="宋体" charset="-122"/>
            </a:endParaRPr>
          </a:p>
        </p:txBody>
      </p:sp>
      <p:pic>
        <p:nvPicPr>
          <p:cNvPr id="233476" name="Picture 1" descr="未标题-7"/>
          <p:cNvPicPr>
            <a:picLocks noGrp="1" noChangeAspect="1" noChangeArrowheads="1"/>
          </p:cNvPicPr>
          <p:nvPr>
            <p:ph type="chart"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059363" y="1303338"/>
            <a:ext cx="3394075" cy="4586287"/>
          </a:xfr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-7/9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 lIns="91440" tIns="45720" rIns="91440" bIns="45720"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服务创建与调用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AIDL</a:t>
            </a:r>
            <a:r>
              <a:rPr lang="zh-CN" altLang="en-US" sz="2000" dirty="0">
                <a:ea typeface="宋体" charset="-122"/>
              </a:rPr>
              <a:t>语言定义跨进程服务的接口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en-US" altLang="zh-CN" sz="2000" dirty="0">
                <a:ea typeface="宋体" charset="-122"/>
              </a:rPr>
              <a:t>IMathService.java</a:t>
            </a:r>
            <a:r>
              <a:rPr lang="zh-CN" altLang="en-US" sz="2000" dirty="0">
                <a:ea typeface="宋体" charset="-122"/>
              </a:rPr>
              <a:t>文件根据</a:t>
            </a:r>
            <a:r>
              <a:rPr lang="en-US" altLang="zh-CN" sz="2000" dirty="0" err="1">
                <a:ea typeface="宋体" charset="-122"/>
              </a:rPr>
              <a:t>IMathService.aidl</a:t>
            </a:r>
            <a:r>
              <a:rPr lang="zh-CN" altLang="en-US" sz="2000" dirty="0">
                <a:ea typeface="宋体" charset="-122"/>
              </a:rPr>
              <a:t>的定义，生成了一个内部静态抽象类</a:t>
            </a:r>
            <a:r>
              <a:rPr lang="en-US" altLang="zh-CN" sz="2000" dirty="0">
                <a:ea typeface="宋体" charset="-122"/>
              </a:rPr>
              <a:t>Stub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Stub</a:t>
            </a:r>
            <a:r>
              <a:rPr lang="zh-CN" altLang="en-US" sz="2000" dirty="0">
                <a:ea typeface="宋体" charset="-122"/>
              </a:rPr>
              <a:t>继承了</a:t>
            </a:r>
            <a:r>
              <a:rPr lang="en-US" altLang="zh-CN" sz="2000" dirty="0">
                <a:ea typeface="宋体" charset="-122"/>
              </a:rPr>
              <a:t>Binder</a:t>
            </a:r>
            <a:r>
              <a:rPr lang="zh-CN" altLang="en-US" sz="2000" dirty="0">
                <a:ea typeface="宋体" charset="-122"/>
              </a:rPr>
              <a:t>类，并实现</a:t>
            </a:r>
            <a:r>
              <a:rPr lang="en-US" altLang="zh-CN" sz="2000" dirty="0" err="1">
                <a:ea typeface="宋体" charset="-122"/>
              </a:rPr>
              <a:t>ImathService</a:t>
            </a:r>
            <a:r>
              <a:rPr lang="zh-CN" altLang="en-US" sz="2000" dirty="0">
                <a:ea typeface="宋体" charset="-122"/>
              </a:rPr>
              <a:t>接口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在</a:t>
            </a:r>
            <a:r>
              <a:rPr lang="en-US" altLang="zh-CN" sz="2000" dirty="0">
                <a:ea typeface="宋体" charset="-122"/>
              </a:rPr>
              <a:t>Stub</a:t>
            </a:r>
            <a:r>
              <a:rPr lang="zh-CN" altLang="en-US" sz="2000" dirty="0">
                <a:ea typeface="宋体" charset="-122"/>
              </a:rPr>
              <a:t>类中，还包含一个重要的静态类</a:t>
            </a:r>
            <a:r>
              <a:rPr lang="en-US" altLang="zh-CN" sz="2000" dirty="0">
                <a:ea typeface="宋体" charset="-122"/>
              </a:rPr>
              <a:t>Proxy</a:t>
            </a:r>
            <a:r>
              <a:rPr lang="zh-CN" altLang="en-US" sz="2000" dirty="0">
                <a:ea typeface="宋体" charset="-122"/>
              </a:rPr>
              <a:t>。如果认为</a:t>
            </a:r>
            <a:r>
              <a:rPr lang="en-US" altLang="zh-CN" sz="2000" dirty="0">
                <a:ea typeface="宋体" charset="-122"/>
              </a:rPr>
              <a:t>Stub</a:t>
            </a:r>
            <a:r>
              <a:rPr lang="zh-CN" altLang="en-US" sz="2000" dirty="0">
                <a:ea typeface="宋体" charset="-122"/>
              </a:rPr>
              <a:t>类实现进程内服务调用，那么</a:t>
            </a:r>
            <a:r>
              <a:rPr lang="en-US" altLang="zh-CN" sz="2000" dirty="0">
                <a:ea typeface="宋体" charset="-122"/>
              </a:rPr>
              <a:t>Proxy</a:t>
            </a:r>
            <a:r>
              <a:rPr lang="zh-CN" altLang="en-US" sz="2000" dirty="0">
                <a:ea typeface="宋体" charset="-122"/>
              </a:rPr>
              <a:t>类则是用来实现跨进程服务调用的，将</a:t>
            </a:r>
            <a:r>
              <a:rPr lang="en-US" altLang="zh-CN" sz="2000" dirty="0">
                <a:ea typeface="宋体" charset="-122"/>
              </a:rPr>
              <a:t>Proxy</a:t>
            </a:r>
            <a:r>
              <a:rPr lang="zh-CN" altLang="en-US" sz="2000" dirty="0">
                <a:ea typeface="宋体" charset="-122"/>
              </a:rPr>
              <a:t>作为</a:t>
            </a:r>
            <a:r>
              <a:rPr lang="en-US" altLang="zh-CN" sz="2000" dirty="0">
                <a:ea typeface="宋体" charset="-122"/>
              </a:rPr>
              <a:t>Stub</a:t>
            </a:r>
            <a:r>
              <a:rPr lang="zh-CN" altLang="en-US" sz="2000" dirty="0">
                <a:ea typeface="宋体" charset="-122"/>
              </a:rPr>
              <a:t>的内部类完全是出于使用方便的目的</a:t>
            </a:r>
            <a:endParaRPr lang="en-US" altLang="zh-CN" sz="2000" dirty="0">
              <a:ea typeface="宋体" charset="-122"/>
            </a:endParaRPr>
          </a:p>
          <a:p>
            <a:pPr lvl="1"/>
            <a:endParaRPr lang="zh-CN" altLang="en-US" sz="2000" dirty="0"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-8/9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3114668" cy="5181600"/>
          </a:xfrm>
        </p:spPr>
        <p:txBody>
          <a:bodyPr lIns="91440" tIns="45720" rIns="91440" bIns="45720"/>
          <a:lstStyle/>
          <a:p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服务创建与调用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AIDL</a:t>
            </a:r>
            <a:r>
              <a:rPr lang="zh-CN" altLang="en-US" sz="2000" dirty="0">
                <a:ea typeface="宋体" charset="-122"/>
              </a:rPr>
              <a:t>语言定义跨进程服务的接口</a:t>
            </a:r>
            <a:endParaRPr lang="en-US" altLang="zh-CN" sz="2000" dirty="0">
              <a:ea typeface="宋体" charset="-122"/>
            </a:endParaRPr>
          </a:p>
          <a:p>
            <a:pPr lvl="2"/>
            <a:r>
              <a:rPr lang="en-US" altLang="zh-CN" dirty="0">
                <a:ea typeface="宋体" charset="-122"/>
              </a:rPr>
              <a:t>Stub</a:t>
            </a:r>
            <a:r>
              <a:rPr lang="zh-CN" altLang="en-US" dirty="0">
                <a:ea typeface="宋体" charset="-122"/>
              </a:rPr>
              <a:t>类和</a:t>
            </a:r>
            <a:r>
              <a:rPr lang="en-US" altLang="zh-CN" dirty="0">
                <a:ea typeface="宋体" charset="-122"/>
              </a:rPr>
              <a:t>Proxy</a:t>
            </a:r>
            <a:r>
              <a:rPr lang="zh-CN" altLang="en-US" dirty="0">
                <a:ea typeface="宋体" charset="-122"/>
              </a:rPr>
              <a:t>类关系图</a:t>
            </a:r>
            <a:endParaRPr lang="en-US" altLang="zh-CN" dirty="0">
              <a:ea typeface="宋体" charset="-122"/>
            </a:endParaRPr>
          </a:p>
          <a:p>
            <a:pPr lvl="1">
              <a:buFontTx/>
              <a:buNone/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2355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25" name="Object 1"/>
          <p:cNvGraphicFramePr>
            <a:graphicFrameLocks noChangeAspect="1"/>
          </p:cNvGraphicFramePr>
          <p:nvPr/>
        </p:nvGraphicFramePr>
        <p:xfrm>
          <a:off x="2290794" y="228600"/>
          <a:ext cx="6781800" cy="6443663"/>
        </p:xfrm>
        <a:graphic>
          <a:graphicData uri="http://schemas.openxmlformats.org/presentationml/2006/ole">
            <p:oleObj spid="_x0000_s1026" name="Visio" r:id="rId3" imgW="7342717" imgH="7180580" progId="Visio.Drawing.11">
              <p:embed/>
            </p:oleObj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7283450" cy="7064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6.2.11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远程服务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-9/9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6.2.12 AIDL</a:t>
            </a:r>
            <a:r>
              <a:rPr lang="zh-CN" altLang="en-US" dirty="0" smtClean="0"/>
              <a:t>定义</a:t>
            </a:r>
            <a:br>
              <a:rPr lang="zh-CN" altLang="en-US" dirty="0" smtClean="0"/>
            </a:br>
            <a:endParaRPr lang="zh-CN" altLang="en-US" dirty="0">
              <a:solidFill>
                <a:schemeClr val="hlink"/>
              </a:solidFill>
            </a:endParaRPr>
          </a:p>
        </p:txBody>
      </p:sp>
      <p:sp>
        <p:nvSpPr>
          <p:cNvPr id="1459204" name="Text Box 4"/>
          <p:cNvSpPr txBox="1">
            <a:spLocks noChangeArrowheads="1"/>
          </p:cNvSpPr>
          <p:nvPr/>
        </p:nvSpPr>
        <p:spPr bwMode="gray">
          <a:xfrm>
            <a:off x="468313" y="1214422"/>
            <a:ext cx="8147050" cy="478634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90000"/>
              </a:lnSpc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com.RemoteServiceDemo</a:t>
            </a:r>
            <a:r>
              <a:rPr lang="en-US" altLang="zh-CN" sz="2000" dirty="0" smtClean="0"/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interface </a:t>
            </a:r>
            <a:r>
              <a:rPr lang="en-US" altLang="zh-CN" sz="2000" dirty="0" err="1" smtClean="0"/>
              <a:t>MyAIDL</a:t>
            </a:r>
            <a:r>
              <a:rPr lang="en-US" altLang="zh-CN" sz="2000" dirty="0" smtClean="0"/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2000" u="sng" dirty="0" err="1" smtClean="0"/>
              <a:t>int</a:t>
            </a:r>
            <a:r>
              <a:rPr lang="en-US" altLang="zh-CN" sz="2000" dirty="0" smtClean="0"/>
              <a:t> sum(in </a:t>
            </a:r>
            <a:r>
              <a:rPr lang="en-US" altLang="zh-CN" sz="2000" u="sng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x,in</a:t>
            </a:r>
            <a:r>
              <a:rPr lang="en-US" altLang="zh-CN" sz="2000" dirty="0" smtClean="0"/>
              <a:t> </a:t>
            </a:r>
            <a:r>
              <a:rPr lang="en-US" altLang="zh-CN" sz="2000" u="sng" dirty="0" err="1" smtClean="0"/>
              <a:t>int</a:t>
            </a:r>
            <a:r>
              <a:rPr lang="en-US" altLang="zh-CN" sz="2000" dirty="0" smtClean="0"/>
              <a:t> y);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 smtClean="0"/>
              <a:t>服务创建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 smtClean="0"/>
              <a:t>MyAIDL.Stub</a:t>
            </a:r>
            <a:r>
              <a:rPr lang="en-US" altLang="zh-CN" sz="2000" dirty="0" smtClean="0"/>
              <a:t> binder = new Stub() {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sum(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y) throws </a:t>
            </a:r>
            <a:r>
              <a:rPr lang="en-US" altLang="zh-CN" sz="2000" dirty="0" err="1" smtClean="0"/>
              <a:t>RemoteException</a:t>
            </a:r>
            <a:r>
              <a:rPr lang="en-US" altLang="zh-CN" sz="2000" dirty="0" smtClean="0"/>
              <a:t> {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return x + y;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};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public </a:t>
            </a:r>
            <a:r>
              <a:rPr lang="en-US" altLang="zh-CN" sz="2000" dirty="0" err="1" smtClean="0"/>
              <a:t>IBinder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onBind</a:t>
            </a:r>
            <a:r>
              <a:rPr lang="en-US" altLang="zh-CN" sz="2000" dirty="0" smtClean="0"/>
              <a:t>(Intent arg0) {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("on bind");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return binder;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6.2.13 </a:t>
            </a:r>
            <a:r>
              <a:rPr lang="zh-CN" altLang="en-US" dirty="0" smtClean="0"/>
              <a:t>客户端</a:t>
            </a:r>
            <a:r>
              <a:rPr lang="zh-CN" altLang="en-US" dirty="0" smtClean="0"/>
              <a:t>调用</a:t>
            </a:r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68313" y="1214422"/>
            <a:ext cx="8147050" cy="4786345"/>
          </a:xfrm>
          <a:prstGeom prst="rect">
            <a:avLst/>
          </a:prstGeom>
          <a:solidFill>
            <a:srgbClr val="FFCC99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 smtClean="0"/>
              <a:t>ServiceConnection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conn</a:t>
            </a:r>
            <a:r>
              <a:rPr lang="en-US" altLang="zh-CN" sz="2000" dirty="0" smtClean="0"/>
              <a:t>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private </a:t>
            </a:r>
            <a:r>
              <a:rPr lang="en-US" altLang="zh-CN" sz="2000" dirty="0" err="1" smtClean="0"/>
              <a:t>MyAIDL</a:t>
            </a:r>
            <a:r>
              <a:rPr lang="en-US" altLang="zh-CN" sz="2000" dirty="0" smtClean="0"/>
              <a:t> service;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conn</a:t>
            </a:r>
            <a:r>
              <a:rPr lang="en-US" altLang="zh-CN" sz="2000" dirty="0" smtClean="0"/>
              <a:t> = new </a:t>
            </a:r>
            <a:r>
              <a:rPr lang="en-US" altLang="zh-CN" sz="2000" dirty="0" err="1" smtClean="0"/>
              <a:t>ServiceConnection</a:t>
            </a:r>
            <a:r>
              <a:rPr lang="en-US" altLang="zh-CN" sz="2000" dirty="0" smtClean="0"/>
              <a:t>()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onServiceDisconnected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ComponentName</a:t>
            </a:r>
            <a:r>
              <a:rPr lang="en-US" altLang="zh-CN" sz="2000" dirty="0" smtClean="0"/>
              <a:t> arg0)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dis</a:t>
            </a:r>
            <a:r>
              <a:rPr lang="en-US" altLang="zh-CN" sz="2000" dirty="0" smtClean="0"/>
              <a:t> connected");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@Override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public void </a:t>
            </a:r>
            <a:r>
              <a:rPr lang="en-US" altLang="zh-CN" sz="2000" dirty="0" err="1" smtClean="0"/>
              <a:t>onServiceConnected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ComponentName</a:t>
            </a:r>
            <a:r>
              <a:rPr lang="en-US" altLang="zh-CN" sz="2000" dirty="0" smtClean="0"/>
              <a:t> arg0, </a:t>
            </a:r>
            <a:r>
              <a:rPr lang="en-US" altLang="zh-CN" sz="2000" dirty="0" err="1" smtClean="0"/>
              <a:t>IBinder</a:t>
            </a:r>
            <a:r>
              <a:rPr lang="en-US" altLang="zh-CN" sz="2000" dirty="0" smtClean="0"/>
              <a:t> binder)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service = </a:t>
            </a:r>
            <a:r>
              <a:rPr lang="en-US" altLang="zh-CN" sz="2000" dirty="0" err="1" smtClean="0"/>
              <a:t>MyAIDL.Stub.</a:t>
            </a:r>
            <a:r>
              <a:rPr lang="en-US" altLang="zh-CN" sz="2000" i="1" dirty="0" err="1" smtClean="0"/>
              <a:t>asInterface</a:t>
            </a:r>
            <a:r>
              <a:rPr lang="en-US" altLang="zh-CN" sz="2000" dirty="0" smtClean="0"/>
              <a:t>(binder);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try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System.</a:t>
            </a:r>
            <a:r>
              <a:rPr lang="en-US" altLang="zh-CN" sz="2000" i="1" dirty="0" err="1" smtClean="0"/>
              <a:t>out</a:t>
            </a:r>
            <a:r>
              <a:rPr lang="en-US" altLang="zh-CN" sz="2000" dirty="0" err="1" smtClean="0"/>
              <a:t>.println</a:t>
            </a:r>
            <a:r>
              <a:rPr lang="en-US" altLang="zh-CN" sz="2000" dirty="0" smtClean="0"/>
              <a:t>(service.sum(3, 3));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 catch (</a:t>
            </a:r>
            <a:r>
              <a:rPr lang="en-US" altLang="zh-CN" sz="2000" dirty="0" err="1" smtClean="0"/>
              <a:t>RemoteException</a:t>
            </a:r>
            <a:r>
              <a:rPr lang="en-US" altLang="zh-CN" sz="2000" dirty="0" smtClean="0"/>
              <a:t> e) {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// TODO Auto-generated catch block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err="1" smtClean="0"/>
              <a:t>e.printStackTrace</a:t>
            </a:r>
            <a:r>
              <a:rPr lang="en-US" altLang="zh-CN" sz="2000" dirty="0" smtClean="0"/>
              <a:t>();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</a:t>
            </a:r>
          </a:p>
          <a:p>
            <a:pPr algn="l">
              <a:lnSpc>
                <a:spcPct val="80000"/>
              </a:lnSpc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本章小结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Thread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了解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Service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的原理和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用途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掌握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服务的启动关闭、生命周期等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理解跨进程间通讯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机制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谢谢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</a:t>
            </a:r>
            <a:r>
              <a:rPr lang="en-US" altLang="zh-CN" dirty="0" smtClean="0"/>
              <a:t>Handler-2/4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绑定一个消息队列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可以通过这个队列来分别：</a:t>
            </a: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发送、接受、处理消息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–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消息队列；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UI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主线程在创建的时候，默认会创建一个消息队列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6.1.1.1 </a:t>
            </a:r>
            <a:r>
              <a:rPr lang="zh-CN" altLang="en-US" dirty="0" smtClean="0"/>
              <a:t>消息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：是一种数据结构，见名知义，就是一个消息队列，存放消息的地方。每一个线程最多只可以拥有一个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数据结构。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创建一个线程的时候，并不会自动创建其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。通常使用一个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对象对该线程的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进行管理。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主线程创建时，会创建一个默认的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对象，而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对象的创建，将自动创建一个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。其他非主线程，不会自动创建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，要需要的时候，通过调用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prepare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方法来实现。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052513"/>
            <a:ext cx="8147050" cy="4968875"/>
          </a:xfrm>
          <a:noFill/>
        </p:spPr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：消息对象，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中的存放的对象。一个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中包含多个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实例对象的取得，通常使用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类里的静态方法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obtain</a:t>
            </a:r>
          </a:p>
          <a:p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removeMessages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时，将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中删除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除了上面这种方式，也可以通过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obtainMessage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获取一个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实例。 </a:t>
            </a:r>
          </a:p>
          <a:p>
            <a:endParaRPr lang="zh-CN" altLang="en-US" dirty="0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6.1.1.2 Message</a:t>
            </a:r>
            <a:r>
              <a:rPr lang="zh-CN" altLang="en-US" dirty="0" smtClean="0"/>
              <a:t>消息对象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</a:t>
            </a:r>
            <a:r>
              <a:rPr lang="en-US" altLang="zh-CN" dirty="0" smtClean="0"/>
              <a:t>Handler-3/4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：消息的处理者，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负责将需要传递的信息封装成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，通过调用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obtainMessage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来实现；</a:t>
            </a:r>
          </a:p>
          <a:p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将消息传递给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，这是通过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来实现的。继而由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放入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中。当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Looper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对象看到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MessageQueue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中含有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，就将其广播出去。该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对象收到该消息后，调用相应的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handler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对象的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handleMessage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方法对其进行处理。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</a:t>
            </a:r>
            <a:r>
              <a:rPr lang="en-US" altLang="zh-CN" dirty="0" smtClean="0"/>
              <a:t>Handler-4/4</a:t>
            </a:r>
            <a:endParaRPr lang="en-US" altLang="zh-CN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允许你安排一个带数据的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对象到消息队列中，等待更新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得到一个消息对象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Message </a:t>
            </a:r>
            <a:r>
              <a:rPr lang="en-US" altLang="zh-CN" sz="2000" u="sng" dirty="0" err="1" smtClean="0">
                <a:latin typeface="宋体" pitchFamily="2" charset="-122"/>
                <a:ea typeface="宋体" pitchFamily="2" charset="-122"/>
              </a:rPr>
              <a:t>msg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hand.obtainMessage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();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将消息放入到消息队列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(Message)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sendMessageAtTime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Message,long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sendMessageDelayed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Message,long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</a:p>
          <a:p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sendEmptyMessage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3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3_默认设计模板">
      <a:majorFont>
        <a:latin typeface="Frutiger LT 45 Light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01" tIns="45700" rIns="91401" bIns="45700" numCol="1" anchor="ctr" anchorCtr="0" compatLnSpc="1">
        <a:prstTxWarp prst="textNoShape">
          <a:avLst/>
        </a:prstTxWarp>
      </a:bodyPr>
      <a:lstStyle>
        <a:defPPr marL="457200" marR="0" indent="-45720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rgbClr val="777777"/>
          </a:buClr>
          <a:buSzPct val="85000"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15221</TotalTime>
  <Words>3760</Words>
  <Application>Microsoft Office PowerPoint</Application>
  <PresentationFormat>全屏显示(4:3)</PresentationFormat>
  <Paragraphs>483</Paragraphs>
  <Slides>46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3_默认设计模板</vt:lpstr>
      <vt:lpstr>Microsoft Office Visio 绘图</vt:lpstr>
      <vt:lpstr>幻灯片 1</vt:lpstr>
      <vt:lpstr>第6章 Service、Notification、Broadcast</vt:lpstr>
      <vt:lpstr>6.1 Android多线程的实现</vt:lpstr>
      <vt:lpstr>6.1.1 Handler-1/4</vt:lpstr>
      <vt:lpstr>6.1.1 Handler-2/4</vt:lpstr>
      <vt:lpstr>6.1.1.1 消息队列</vt:lpstr>
      <vt:lpstr>6.1.1.2 Message消息对象</vt:lpstr>
      <vt:lpstr>6.1.1 Handler-3/4</vt:lpstr>
      <vt:lpstr>6.1.1 Handler-4/4</vt:lpstr>
      <vt:lpstr>6.1.1.3 Looper</vt:lpstr>
      <vt:lpstr>6.1.1.4 Handler例子</vt:lpstr>
      <vt:lpstr>6.1.1.5 Handler小结</vt:lpstr>
      <vt:lpstr>6.1.2 Async Task 异步任务-1/6</vt:lpstr>
      <vt:lpstr>6.1.2 Async Task 异步任务-2/6</vt:lpstr>
      <vt:lpstr>6.1.2 Async Task 异步任务-3/6</vt:lpstr>
      <vt:lpstr>6.1.2 Async Task 异步任务-4/6</vt:lpstr>
      <vt:lpstr>6.1.2 Async Task 异步任务-5/6</vt:lpstr>
      <vt:lpstr>6.1.2 Async Task 异步任务-6/6</vt:lpstr>
      <vt:lpstr>第6章 Service、Notification、Broadcast</vt:lpstr>
      <vt:lpstr>6.2 Service简介 </vt:lpstr>
      <vt:lpstr>6.2.1 Service的种类</vt:lpstr>
      <vt:lpstr>6.2.2 创建服务的流程</vt:lpstr>
      <vt:lpstr>6.2.3 Service启动-1/2</vt:lpstr>
      <vt:lpstr>6.2.3 Service启动-2/2</vt:lpstr>
      <vt:lpstr>6.2.4 被启动的服务的生命周期</vt:lpstr>
      <vt:lpstr>6.2.5 被绑定的服务的生命周期 </vt:lpstr>
      <vt:lpstr>6.2.6 被启动又被绑定的服务的生命周期 </vt:lpstr>
      <vt:lpstr>6.2.7 第一种启动和关闭服务</vt:lpstr>
      <vt:lpstr>6.2.8 onStartCommand 返回值</vt:lpstr>
      <vt:lpstr>6.2.9 bindler启动和关闭服务-1/2</vt:lpstr>
      <vt:lpstr>6.2.9 bindler启动和关闭服务-2/2</vt:lpstr>
      <vt:lpstr>6.2.10 使用binder注意事项-1/2</vt:lpstr>
      <vt:lpstr>6.2.10 使用binder注意事项-2/2</vt:lpstr>
      <vt:lpstr>6.2.11 远程服务-1/9</vt:lpstr>
      <vt:lpstr>6.2.11 远程服务-2/9</vt:lpstr>
      <vt:lpstr>6.2.11 远程服务-3/9</vt:lpstr>
      <vt:lpstr>幻灯片 37</vt:lpstr>
      <vt:lpstr>幻灯片 38</vt:lpstr>
      <vt:lpstr>幻灯片 39</vt:lpstr>
      <vt:lpstr>幻灯片 40</vt:lpstr>
      <vt:lpstr>幻灯片 41</vt:lpstr>
      <vt:lpstr>幻灯片 42</vt:lpstr>
      <vt:lpstr>6.2.12 AIDL定义 </vt:lpstr>
      <vt:lpstr>6.2.13 客户端调用</vt:lpstr>
      <vt:lpstr>本章小结</vt:lpstr>
      <vt:lpstr>幻灯片 46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bcc-user</dc:creator>
  <cp:lastModifiedBy>LiuWei</cp:lastModifiedBy>
  <cp:revision>3277</cp:revision>
  <dcterms:created xsi:type="dcterms:W3CDTF">2007-09-10T03:19:36Z</dcterms:created>
  <dcterms:modified xsi:type="dcterms:W3CDTF">2012-06-08T02:43:28Z</dcterms:modified>
</cp:coreProperties>
</file>