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9"/>
  </p:notesMasterIdLst>
  <p:handoutMasterIdLst>
    <p:handoutMasterId r:id="rId30"/>
  </p:handoutMasterIdLst>
  <p:sldIdLst>
    <p:sldId id="291" r:id="rId2"/>
    <p:sldId id="561" r:id="rId3"/>
    <p:sldId id="612" r:id="rId4"/>
    <p:sldId id="613" r:id="rId5"/>
    <p:sldId id="771" r:id="rId6"/>
    <p:sldId id="711" r:id="rId7"/>
    <p:sldId id="772" r:id="rId8"/>
    <p:sldId id="773" r:id="rId9"/>
    <p:sldId id="774" r:id="rId10"/>
    <p:sldId id="775" r:id="rId11"/>
    <p:sldId id="776" r:id="rId12"/>
    <p:sldId id="777" r:id="rId13"/>
    <p:sldId id="778" r:id="rId14"/>
    <p:sldId id="779" r:id="rId15"/>
    <p:sldId id="780" r:id="rId16"/>
    <p:sldId id="782" r:id="rId17"/>
    <p:sldId id="784" r:id="rId18"/>
    <p:sldId id="785" r:id="rId19"/>
    <p:sldId id="786" r:id="rId20"/>
    <p:sldId id="754" r:id="rId21"/>
    <p:sldId id="646" r:id="rId22"/>
    <p:sldId id="649" r:id="rId23"/>
    <p:sldId id="787" r:id="rId24"/>
    <p:sldId id="788" r:id="rId25"/>
    <p:sldId id="789" r:id="rId26"/>
    <p:sldId id="769" r:id="rId27"/>
    <p:sldId id="770" r:id="rId28"/>
  </p:sldIdLst>
  <p:sldSz cx="9144000" cy="6858000" type="screen4x3"/>
  <p:notesSz cx="7099300" cy="10234613"/>
  <p:defaultTextStyle>
    <a:defPPr>
      <a:defRPr lang="zh-CN"/>
    </a:defPPr>
    <a:lvl1pPr algn="ctr" rtl="0" fontAlgn="base">
      <a:lnSpc>
        <a:spcPct val="120000"/>
      </a:lnSpc>
      <a:spcBef>
        <a:spcPct val="0"/>
      </a:spcBef>
      <a:spcAft>
        <a:spcPct val="0"/>
      </a:spcAft>
      <a:buClr>
        <a:srgbClr val="777777"/>
      </a:buClr>
      <a:buSzPct val="85000"/>
      <a:defRPr b="1" kern="1200">
        <a:solidFill>
          <a:schemeClr val="tx1"/>
        </a:solidFill>
        <a:latin typeface="Times New Roman" pitchFamily="18" charset="0"/>
        <a:ea typeface="宋体" pitchFamily="2" charset="-122"/>
        <a:cs typeface="+mn-cs"/>
      </a:defRPr>
    </a:lvl1pPr>
    <a:lvl2pPr marL="457200" algn="ctr" rtl="0" fontAlgn="base">
      <a:lnSpc>
        <a:spcPct val="120000"/>
      </a:lnSpc>
      <a:spcBef>
        <a:spcPct val="0"/>
      </a:spcBef>
      <a:spcAft>
        <a:spcPct val="0"/>
      </a:spcAft>
      <a:buClr>
        <a:srgbClr val="777777"/>
      </a:buClr>
      <a:buSzPct val="85000"/>
      <a:defRPr b="1" kern="1200">
        <a:solidFill>
          <a:schemeClr val="tx1"/>
        </a:solidFill>
        <a:latin typeface="Times New Roman" pitchFamily="18" charset="0"/>
        <a:ea typeface="宋体" pitchFamily="2" charset="-122"/>
        <a:cs typeface="+mn-cs"/>
      </a:defRPr>
    </a:lvl2pPr>
    <a:lvl3pPr marL="914400" algn="ctr" rtl="0" fontAlgn="base">
      <a:lnSpc>
        <a:spcPct val="120000"/>
      </a:lnSpc>
      <a:spcBef>
        <a:spcPct val="0"/>
      </a:spcBef>
      <a:spcAft>
        <a:spcPct val="0"/>
      </a:spcAft>
      <a:buClr>
        <a:srgbClr val="777777"/>
      </a:buClr>
      <a:buSzPct val="85000"/>
      <a:defRPr b="1" kern="1200">
        <a:solidFill>
          <a:schemeClr val="tx1"/>
        </a:solidFill>
        <a:latin typeface="Times New Roman" pitchFamily="18" charset="0"/>
        <a:ea typeface="宋体" pitchFamily="2" charset="-122"/>
        <a:cs typeface="+mn-cs"/>
      </a:defRPr>
    </a:lvl3pPr>
    <a:lvl4pPr marL="1371600" algn="ctr" rtl="0" fontAlgn="base">
      <a:lnSpc>
        <a:spcPct val="120000"/>
      </a:lnSpc>
      <a:spcBef>
        <a:spcPct val="0"/>
      </a:spcBef>
      <a:spcAft>
        <a:spcPct val="0"/>
      </a:spcAft>
      <a:buClr>
        <a:srgbClr val="777777"/>
      </a:buClr>
      <a:buSzPct val="85000"/>
      <a:defRPr b="1" kern="1200">
        <a:solidFill>
          <a:schemeClr val="tx1"/>
        </a:solidFill>
        <a:latin typeface="Times New Roman" pitchFamily="18" charset="0"/>
        <a:ea typeface="宋体" pitchFamily="2" charset="-122"/>
        <a:cs typeface="+mn-cs"/>
      </a:defRPr>
    </a:lvl4pPr>
    <a:lvl5pPr marL="1828800" algn="ctr" rtl="0" fontAlgn="base">
      <a:lnSpc>
        <a:spcPct val="120000"/>
      </a:lnSpc>
      <a:spcBef>
        <a:spcPct val="0"/>
      </a:spcBef>
      <a:spcAft>
        <a:spcPct val="0"/>
      </a:spcAft>
      <a:buClr>
        <a:srgbClr val="777777"/>
      </a:buClr>
      <a:buSzPct val="85000"/>
      <a:defRPr b="1" kern="1200">
        <a:solidFill>
          <a:schemeClr val="tx1"/>
        </a:solidFill>
        <a:latin typeface="Times New Roman" pitchFamily="18" charset="0"/>
        <a:ea typeface="宋体" pitchFamily="2" charset="-122"/>
        <a:cs typeface="+mn-cs"/>
      </a:defRPr>
    </a:lvl5pPr>
    <a:lvl6pPr marL="2286000" algn="l" defTabSz="914400" rtl="0" eaLnBrk="1" latinLnBrk="0" hangingPunct="1">
      <a:defRPr b="1" kern="1200">
        <a:solidFill>
          <a:schemeClr val="tx1"/>
        </a:solidFill>
        <a:latin typeface="Times New Roman" pitchFamily="18" charset="0"/>
        <a:ea typeface="宋体" pitchFamily="2" charset="-122"/>
        <a:cs typeface="+mn-cs"/>
      </a:defRPr>
    </a:lvl6pPr>
    <a:lvl7pPr marL="2743200" algn="l" defTabSz="914400" rtl="0" eaLnBrk="1" latinLnBrk="0" hangingPunct="1">
      <a:defRPr b="1" kern="1200">
        <a:solidFill>
          <a:schemeClr val="tx1"/>
        </a:solidFill>
        <a:latin typeface="Times New Roman" pitchFamily="18" charset="0"/>
        <a:ea typeface="宋体" pitchFamily="2" charset="-122"/>
        <a:cs typeface="+mn-cs"/>
      </a:defRPr>
    </a:lvl7pPr>
    <a:lvl8pPr marL="3200400" algn="l" defTabSz="914400" rtl="0" eaLnBrk="1" latinLnBrk="0" hangingPunct="1">
      <a:defRPr b="1" kern="1200">
        <a:solidFill>
          <a:schemeClr val="tx1"/>
        </a:solidFill>
        <a:latin typeface="Times New Roman" pitchFamily="18" charset="0"/>
        <a:ea typeface="宋体" pitchFamily="2" charset="-122"/>
        <a:cs typeface="+mn-cs"/>
      </a:defRPr>
    </a:lvl8pPr>
    <a:lvl9pPr marL="3657600" algn="l" defTabSz="914400" rtl="0" eaLnBrk="1" latinLnBrk="0" hangingPunct="1">
      <a:defRPr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CC6600"/>
    <a:srgbClr val="FF6600"/>
    <a:srgbClr val="FF3399"/>
    <a:srgbClr val="CC0066"/>
    <a:srgbClr val="000099"/>
    <a:srgbClr val="005782"/>
    <a:srgbClr val="00679A"/>
    <a:srgbClr val="0078B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41" autoAdjust="0"/>
    <p:restoredTop sz="96435" autoAdjust="0"/>
  </p:normalViewPr>
  <p:slideViewPr>
    <p:cSldViewPr>
      <p:cViewPr>
        <p:scale>
          <a:sx n="75" d="100"/>
          <a:sy n="75" d="100"/>
        </p:scale>
        <p:origin x="-1374" y="-348"/>
      </p:cViewPr>
      <p:guideLst>
        <p:guide orient="horz" pos="3612"/>
        <p:guide orient="horz" pos="119"/>
        <p:guide orient="horz" pos="864"/>
        <p:guide orient="horz" pos="3657"/>
        <p:guide orient="horz" pos="2784"/>
        <p:guide orient="horz" pos="2928"/>
        <p:guide orient="horz" pos="2640"/>
        <p:guide pos="3408"/>
        <p:guide pos="385"/>
        <p:guide pos="5647"/>
        <p:guide pos="5136"/>
        <p:guide pos="3787"/>
        <p:guide pos="20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l" defTabSz="990600">
              <a:lnSpc>
                <a:spcPct val="100000"/>
              </a:lnSpc>
              <a:buClrTx/>
              <a:buSzTx/>
              <a:defRPr sz="1300" b="0">
                <a:latin typeface="Arial" charset="0"/>
              </a:defRPr>
            </a:lvl1pPr>
          </a:lstStyle>
          <a:p>
            <a:endParaRPr lang="zh-CN" altLang="en-US"/>
          </a:p>
        </p:txBody>
      </p:sp>
      <p:sp>
        <p:nvSpPr>
          <p:cNvPr id="25600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r" defTabSz="990600">
              <a:lnSpc>
                <a:spcPct val="100000"/>
              </a:lnSpc>
              <a:buClrTx/>
              <a:buSzTx/>
              <a:defRPr sz="1300" b="0">
                <a:latin typeface="Arial" charset="0"/>
              </a:defRPr>
            </a:lvl1pPr>
          </a:lstStyle>
          <a:p>
            <a:fld id="{2E8BA0FF-A84D-4EC7-A5E2-FA650CE33327}" type="datetime1">
              <a:rPr lang="en-US" altLang="zh-CN"/>
              <a:pPr/>
              <a:t>6/8/2012</a:t>
            </a:fld>
            <a:endParaRPr lang="en-US" altLang="zh-CN"/>
          </a:p>
        </p:txBody>
      </p:sp>
      <p:sp>
        <p:nvSpPr>
          <p:cNvPr id="25600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l" defTabSz="990600">
              <a:lnSpc>
                <a:spcPct val="100000"/>
              </a:lnSpc>
              <a:buClrTx/>
              <a:buSzTx/>
              <a:defRPr sz="1300" b="0">
                <a:latin typeface="Arial" charset="0"/>
              </a:defRPr>
            </a:lvl1pPr>
          </a:lstStyle>
          <a:p>
            <a:endParaRPr lang="en-US" altLang="zh-CN"/>
          </a:p>
        </p:txBody>
      </p:sp>
      <p:sp>
        <p:nvSpPr>
          <p:cNvPr id="25600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r" defTabSz="990600">
              <a:lnSpc>
                <a:spcPct val="100000"/>
              </a:lnSpc>
              <a:buClrTx/>
              <a:buSzTx/>
              <a:defRPr sz="1300" b="0">
                <a:latin typeface="Arial" charset="0"/>
                <a:ea typeface="宋体" pitchFamily="2" charset="-122"/>
              </a:defRPr>
            </a:lvl1pPr>
          </a:lstStyle>
          <a:p>
            <a:pPr>
              <a:defRPr/>
            </a:pPr>
            <a:fld id="{033DDBB0-FC5E-4502-961F-EE5A775DBD7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l" defTabSz="990600">
              <a:lnSpc>
                <a:spcPct val="100000"/>
              </a:lnSpc>
              <a:buClrTx/>
              <a:buSzTx/>
              <a:defRPr sz="1300" b="0">
                <a:latin typeface="Arial" charset="0"/>
              </a:defRPr>
            </a:lvl1pPr>
          </a:lstStyle>
          <a:p>
            <a:endParaRPr lang="zh-CN" altLang="en-US"/>
          </a:p>
        </p:txBody>
      </p:sp>
      <p:sp>
        <p:nvSpPr>
          <p:cNvPr id="24371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r" defTabSz="990600">
              <a:lnSpc>
                <a:spcPct val="100000"/>
              </a:lnSpc>
              <a:buClrTx/>
              <a:buSzTx/>
              <a:defRPr sz="1300" b="0">
                <a:latin typeface="Arial" charset="0"/>
              </a:defRPr>
            </a:lvl1pPr>
          </a:lstStyle>
          <a:p>
            <a:fld id="{2B9E4078-F322-404D-A988-C1CE6D1E8B19}" type="datetime1">
              <a:rPr lang="en-US" altLang="zh-CN"/>
              <a:pPr/>
              <a:t>6/8/2012</a:t>
            </a:fld>
            <a:endParaRPr lang="en-US" altLang="zh-CN"/>
          </a:p>
        </p:txBody>
      </p:sp>
      <p:sp>
        <p:nvSpPr>
          <p:cNvPr id="11878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24371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437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l" defTabSz="990600">
              <a:lnSpc>
                <a:spcPct val="100000"/>
              </a:lnSpc>
              <a:buClrTx/>
              <a:buSzTx/>
              <a:defRPr sz="1300" b="0">
                <a:latin typeface="Arial" charset="0"/>
              </a:defRPr>
            </a:lvl1pPr>
          </a:lstStyle>
          <a:p>
            <a:endParaRPr lang="en-US" altLang="zh-CN"/>
          </a:p>
        </p:txBody>
      </p:sp>
      <p:sp>
        <p:nvSpPr>
          <p:cNvPr id="2437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r" defTabSz="990600">
              <a:lnSpc>
                <a:spcPct val="100000"/>
              </a:lnSpc>
              <a:buClrTx/>
              <a:buSzTx/>
              <a:defRPr sz="1300" b="0">
                <a:latin typeface="Arial" charset="0"/>
                <a:ea typeface="宋体" pitchFamily="2" charset="-122"/>
              </a:defRPr>
            </a:lvl1pPr>
          </a:lstStyle>
          <a:p>
            <a:pPr>
              <a:defRPr/>
            </a:pPr>
            <a:fld id="{294C413D-84F5-4504-B153-3A960C7265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512AC3DE-422B-417E-BFBA-5DA226D52653}" type="slidenum">
              <a:rPr lang="en-US" altLang="zh-CN"/>
              <a:pPr>
                <a:defRPr/>
              </a:pPr>
              <a:t>1</a:t>
            </a:fld>
            <a:endParaRPr lang="en-US" altLang="zh-CN"/>
          </a:p>
        </p:txBody>
      </p:sp>
      <p:sp>
        <p:nvSpPr>
          <p:cNvPr id="1291266" name="Rectangle 2"/>
          <p:cNvSpPr>
            <a:spLocks noGrp="1" noRot="1" noChangeAspect="1" noChangeArrowheads="1" noTextEdit="1"/>
          </p:cNvSpPr>
          <p:nvPr>
            <p:ph type="sldImg"/>
          </p:nvPr>
        </p:nvSpPr>
        <p:spPr>
          <a:xfrm>
            <a:off x="992188" y="768350"/>
            <a:ext cx="5114925" cy="3836988"/>
          </a:xfrm>
          <a:ln/>
        </p:spPr>
      </p:sp>
      <p:sp>
        <p:nvSpPr>
          <p:cNvPr id="1291267" name="Rectangle 3"/>
          <p:cNvSpPr>
            <a:spLocks noGrp="1" noChangeArrowheads="1"/>
          </p:cNvSpPr>
          <p:nvPr>
            <p:ph type="body" idx="1"/>
          </p:nvPr>
        </p:nvSpPr>
        <p:spPr>
          <a:noFill/>
          <a:ln/>
        </p:spPr>
        <p:txBody>
          <a:bodyPr/>
          <a:lstStyle/>
          <a:p>
            <a:r>
              <a:rPr lang="en-US" altLang="zh-CN" smtClean="0"/>
              <a:t>C++,++</a:t>
            </a:r>
            <a:r>
              <a:rPr lang="zh-CN" altLang="en-US" smtClean="0"/>
              <a:t>的含义</a:t>
            </a:r>
            <a:r>
              <a:rPr lang="en-US" altLang="zh-CN" smtClean="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10</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r>
              <a:rPr lang="zh-CN" altLang="en-US" smtClean="0"/>
              <a:t>构造函数法</a:t>
            </a:r>
          </a:p>
          <a:p>
            <a:r>
              <a:rPr lang="zh-CN" altLang="en-US" smtClean="0"/>
              <a:t>后面课程你会知道，你的一个简单的“</a:t>
            </a:r>
            <a:r>
              <a:rPr lang="en-US" altLang="zh-CN" smtClean="0"/>
              <a:t>=”</a:t>
            </a:r>
            <a:r>
              <a:rPr lang="zh-CN" altLang="en-US" smtClean="0"/>
              <a:t>不再是内存复制，而将是一次更耗时的函数调用。</a:t>
            </a:r>
          </a:p>
          <a:p>
            <a:r>
              <a:rPr lang="zh-CN" altLang="en-US" smtClean="0"/>
              <a:t>初始化与赋值的区别</a:t>
            </a:r>
          </a:p>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11</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r>
              <a:rPr lang="zh-CN" altLang="en-US" smtClean="0"/>
              <a:t>构造函数法</a:t>
            </a:r>
          </a:p>
          <a:p>
            <a:r>
              <a:rPr lang="zh-CN" altLang="en-US" smtClean="0"/>
              <a:t>后面课程你会知道，你的一个简单的“</a:t>
            </a:r>
            <a:r>
              <a:rPr lang="en-US" altLang="zh-CN" smtClean="0"/>
              <a:t>=”</a:t>
            </a:r>
            <a:r>
              <a:rPr lang="zh-CN" altLang="en-US" smtClean="0"/>
              <a:t>不再是内存复制，而将是一次更耗时的函数调用。</a:t>
            </a:r>
          </a:p>
          <a:p>
            <a:r>
              <a:rPr lang="zh-CN" altLang="en-US" smtClean="0"/>
              <a:t>初始化与赋值的区别</a:t>
            </a:r>
          </a:p>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12</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r>
              <a:rPr lang="zh-CN" altLang="en-US" smtClean="0"/>
              <a:t>构造函数法</a:t>
            </a:r>
          </a:p>
          <a:p>
            <a:r>
              <a:rPr lang="zh-CN" altLang="en-US" smtClean="0"/>
              <a:t>后面课程你会知道，你的一个简单的“</a:t>
            </a:r>
            <a:r>
              <a:rPr lang="en-US" altLang="zh-CN" smtClean="0"/>
              <a:t>=”</a:t>
            </a:r>
            <a:r>
              <a:rPr lang="zh-CN" altLang="en-US" smtClean="0"/>
              <a:t>不再是内存复制，而将是一次更耗时的函数调用。</a:t>
            </a:r>
          </a:p>
          <a:p>
            <a:r>
              <a:rPr lang="zh-CN" altLang="en-US" smtClean="0"/>
              <a:t>初始化与赋值的区别</a:t>
            </a:r>
          </a:p>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13</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r>
              <a:rPr lang="zh-CN" altLang="en-US" smtClean="0"/>
              <a:t>构造函数法</a:t>
            </a:r>
          </a:p>
          <a:p>
            <a:r>
              <a:rPr lang="zh-CN" altLang="en-US" smtClean="0"/>
              <a:t>后面课程你会知道，你的一个简单的“</a:t>
            </a:r>
            <a:r>
              <a:rPr lang="en-US" altLang="zh-CN" smtClean="0"/>
              <a:t>=”</a:t>
            </a:r>
            <a:r>
              <a:rPr lang="zh-CN" altLang="en-US" smtClean="0"/>
              <a:t>不再是内存复制，而将是一次更耗时的函数调用。</a:t>
            </a:r>
          </a:p>
          <a:p>
            <a:r>
              <a:rPr lang="zh-CN" altLang="en-US" smtClean="0"/>
              <a:t>初始化与赋值的区别</a:t>
            </a:r>
          </a:p>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14</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r>
              <a:rPr lang="zh-CN" altLang="en-US" smtClean="0"/>
              <a:t>构造函数法</a:t>
            </a:r>
          </a:p>
          <a:p>
            <a:r>
              <a:rPr lang="zh-CN" altLang="en-US" smtClean="0"/>
              <a:t>后面课程你会知道，你的一个简单的“</a:t>
            </a:r>
            <a:r>
              <a:rPr lang="en-US" altLang="zh-CN" smtClean="0"/>
              <a:t>=”</a:t>
            </a:r>
            <a:r>
              <a:rPr lang="zh-CN" altLang="en-US" smtClean="0"/>
              <a:t>不再是内存复制，而将是一次更耗时的函数调用。</a:t>
            </a:r>
          </a:p>
          <a:p>
            <a:r>
              <a:rPr lang="zh-CN" altLang="en-US" smtClean="0"/>
              <a:t>初始化与赋值的区别</a:t>
            </a:r>
          </a:p>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15</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r>
              <a:rPr lang="zh-CN" altLang="en-US" smtClean="0"/>
              <a:t>构造函数法</a:t>
            </a:r>
          </a:p>
          <a:p>
            <a:r>
              <a:rPr lang="zh-CN" altLang="en-US" smtClean="0"/>
              <a:t>后面课程你会知道，你的一个简单的“</a:t>
            </a:r>
            <a:r>
              <a:rPr lang="en-US" altLang="zh-CN" smtClean="0"/>
              <a:t>=”</a:t>
            </a:r>
            <a:r>
              <a:rPr lang="zh-CN" altLang="en-US" smtClean="0"/>
              <a:t>不再是内存复制，而将是一次更耗时的函数调用。</a:t>
            </a:r>
          </a:p>
          <a:p>
            <a:r>
              <a:rPr lang="zh-CN" altLang="en-US" smtClean="0"/>
              <a:t>初始化与赋值的区别</a:t>
            </a:r>
          </a:p>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16</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r>
              <a:rPr lang="zh-CN" altLang="en-US" smtClean="0"/>
              <a:t>构造函数法</a:t>
            </a:r>
          </a:p>
          <a:p>
            <a:r>
              <a:rPr lang="zh-CN" altLang="en-US" smtClean="0"/>
              <a:t>后面课程你会知道，你的一个简单的“</a:t>
            </a:r>
            <a:r>
              <a:rPr lang="en-US" altLang="zh-CN" smtClean="0"/>
              <a:t>=”</a:t>
            </a:r>
            <a:r>
              <a:rPr lang="zh-CN" altLang="en-US" smtClean="0"/>
              <a:t>不再是内存复制，而将是一次更耗时的函数调用。</a:t>
            </a:r>
          </a:p>
          <a:p>
            <a:r>
              <a:rPr lang="zh-CN" altLang="en-US" smtClean="0"/>
              <a:t>初始化与赋值的区别</a:t>
            </a:r>
          </a:p>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17</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r>
              <a:rPr lang="zh-CN" altLang="en-US" smtClean="0"/>
              <a:t>构造函数法</a:t>
            </a:r>
          </a:p>
          <a:p>
            <a:r>
              <a:rPr lang="zh-CN" altLang="en-US" smtClean="0"/>
              <a:t>后面课程你会知道，你的一个简单的“</a:t>
            </a:r>
            <a:r>
              <a:rPr lang="en-US" altLang="zh-CN" smtClean="0"/>
              <a:t>=”</a:t>
            </a:r>
            <a:r>
              <a:rPr lang="zh-CN" altLang="en-US" smtClean="0"/>
              <a:t>不再是内存复制，而将是一次更耗时的函数调用。</a:t>
            </a:r>
          </a:p>
          <a:p>
            <a:r>
              <a:rPr lang="zh-CN" altLang="en-US" smtClean="0"/>
              <a:t>初始化与赋值的区别</a:t>
            </a:r>
          </a:p>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18</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r>
              <a:rPr lang="zh-CN" altLang="en-US" smtClean="0"/>
              <a:t>构造函数法</a:t>
            </a:r>
          </a:p>
          <a:p>
            <a:r>
              <a:rPr lang="zh-CN" altLang="en-US" smtClean="0"/>
              <a:t>后面课程你会知道，你的一个简单的“</a:t>
            </a:r>
            <a:r>
              <a:rPr lang="en-US" altLang="zh-CN" smtClean="0"/>
              <a:t>=”</a:t>
            </a:r>
            <a:r>
              <a:rPr lang="zh-CN" altLang="en-US" smtClean="0"/>
              <a:t>不再是内存复制，而将是一次更耗时的函数调用。</a:t>
            </a:r>
          </a:p>
          <a:p>
            <a:r>
              <a:rPr lang="zh-CN" altLang="en-US" smtClean="0"/>
              <a:t>初始化与赋值的区别</a:t>
            </a:r>
          </a:p>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19</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r>
              <a:rPr lang="zh-CN" altLang="en-US" smtClean="0"/>
              <a:t>构造函数法</a:t>
            </a:r>
          </a:p>
          <a:p>
            <a:r>
              <a:rPr lang="zh-CN" altLang="en-US" smtClean="0"/>
              <a:t>后面课程你会知道，你的一个简单的“</a:t>
            </a:r>
            <a:r>
              <a:rPr lang="en-US" altLang="zh-CN" smtClean="0"/>
              <a:t>=”</a:t>
            </a:r>
            <a:r>
              <a:rPr lang="zh-CN" altLang="en-US" smtClean="0"/>
              <a:t>不再是内存复制，而将是一次更耗时的函数调用。</a:t>
            </a:r>
          </a:p>
          <a:p>
            <a:r>
              <a:rPr lang="zh-CN" altLang="en-US" smtClean="0"/>
              <a:t>初始化与赋值的区别</a:t>
            </a:r>
          </a:p>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D1B4391D-EAF0-4D94-ABC2-2F8989F82F29}" type="slidenum">
              <a:rPr lang="en-US" altLang="zh-CN"/>
              <a:pPr>
                <a:defRPr/>
              </a:pPr>
              <a:t>2</a:t>
            </a:fld>
            <a:endParaRPr lang="en-US" altLang="zh-CN"/>
          </a:p>
        </p:txBody>
      </p:sp>
      <p:sp>
        <p:nvSpPr>
          <p:cNvPr id="1126402" name="Rectangle 2"/>
          <p:cNvSpPr>
            <a:spLocks noGrp="1" noRot="1" noChangeAspect="1" noChangeArrowheads="1" noTextEdit="1"/>
          </p:cNvSpPr>
          <p:nvPr>
            <p:ph type="sldImg"/>
          </p:nvPr>
        </p:nvSpPr>
        <p:spPr>
          <a:xfrm>
            <a:off x="992188" y="768350"/>
            <a:ext cx="5114925" cy="3836988"/>
          </a:xfrm>
          <a:ln/>
        </p:spPr>
      </p:sp>
      <p:sp>
        <p:nvSpPr>
          <p:cNvPr id="1126403" name="Rectangle 3"/>
          <p:cNvSpPr>
            <a:spLocks noGrp="1" noChangeArrowheads="1"/>
          </p:cNvSpPr>
          <p:nvPr>
            <p:ph type="body" idx="1"/>
          </p:nvPr>
        </p:nvSpPr>
        <p:spPr>
          <a:xfrm>
            <a:off x="946150" y="4860925"/>
            <a:ext cx="5207000" cy="4605338"/>
          </a:xfrm>
          <a:noFill/>
          <a:ln/>
        </p:spPr>
        <p:txBody>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D1B4391D-EAF0-4D94-ABC2-2F8989F82F29}" type="slidenum">
              <a:rPr lang="en-US" altLang="zh-CN"/>
              <a:pPr>
                <a:defRPr/>
              </a:pPr>
              <a:t>20</a:t>
            </a:fld>
            <a:endParaRPr lang="en-US" altLang="zh-CN"/>
          </a:p>
        </p:txBody>
      </p:sp>
      <p:sp>
        <p:nvSpPr>
          <p:cNvPr id="1126402" name="Rectangle 2"/>
          <p:cNvSpPr>
            <a:spLocks noGrp="1" noRot="1" noChangeAspect="1" noChangeArrowheads="1" noTextEdit="1"/>
          </p:cNvSpPr>
          <p:nvPr>
            <p:ph type="sldImg"/>
          </p:nvPr>
        </p:nvSpPr>
        <p:spPr>
          <a:xfrm>
            <a:off x="992188" y="768350"/>
            <a:ext cx="5114925" cy="3836988"/>
          </a:xfrm>
          <a:ln/>
        </p:spPr>
      </p:sp>
      <p:sp>
        <p:nvSpPr>
          <p:cNvPr id="1126403" name="Rectangle 3"/>
          <p:cNvSpPr>
            <a:spLocks noGrp="1" noChangeArrowheads="1"/>
          </p:cNvSpPr>
          <p:nvPr>
            <p:ph type="body" idx="1"/>
          </p:nvPr>
        </p:nvSpPr>
        <p:spPr>
          <a:xfrm>
            <a:off x="946150" y="4860925"/>
            <a:ext cx="5207000" cy="4605338"/>
          </a:xfrm>
          <a:noFill/>
          <a:ln/>
        </p:spPr>
        <p:txBody>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D67E40EE-80FD-4F7F-87BC-7B403AF7E7CC}" type="slidenum">
              <a:rPr lang="en-US" altLang="zh-CN" smtClean="0">
                <a:latin typeface="Arial" pitchFamily="34" charset="0"/>
              </a:rPr>
              <a:pPr/>
              <a:t>27</a:t>
            </a:fld>
            <a:endParaRPr lang="en-US" altLang="zh-CN" smtClean="0">
              <a:latin typeface="Arial" pitchFamily="34" charset="0"/>
            </a:endParaRPr>
          </a:p>
        </p:txBody>
      </p:sp>
      <p:sp>
        <p:nvSpPr>
          <p:cNvPr id="10243"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38" tIns="49520" rIns="99038" bIns="49520" anchor="b"/>
          <a:lstStyle/>
          <a:p>
            <a:pPr algn="r" defTabSz="990600">
              <a:spcBef>
                <a:spcPct val="0"/>
              </a:spcBef>
              <a:buFontTx/>
              <a:buNone/>
            </a:pPr>
            <a:fld id="{6D61D264-C958-4A4E-A2D9-6D69A58D1354}" type="slidenum">
              <a:rPr lang="zh-CN" altLang="en-US" sz="1300" b="0">
                <a:latin typeface="Arial" pitchFamily="34" charset="0"/>
                <a:ea typeface="宋体" pitchFamily="2" charset="-122"/>
              </a:rPr>
              <a:pPr algn="r" defTabSz="990600">
                <a:spcBef>
                  <a:spcPct val="0"/>
                </a:spcBef>
                <a:buFontTx/>
                <a:buNone/>
              </a:pPr>
              <a:t>27</a:t>
            </a:fld>
            <a:endParaRPr lang="en-US" altLang="zh-CN" sz="1300" b="0">
              <a:latin typeface="Arial" pitchFamily="34" charset="0"/>
              <a:ea typeface="宋体" pitchFamily="2" charset="-122"/>
            </a:endParaRPr>
          </a:p>
        </p:txBody>
      </p:sp>
      <p:sp>
        <p:nvSpPr>
          <p:cNvPr id="10244" name="Rectangle 2"/>
          <p:cNvSpPr>
            <a:spLocks noGrp="1" noRot="1" noChangeAspect="1" noChangeArrowheads="1" noTextEdit="1"/>
          </p:cNvSpPr>
          <p:nvPr>
            <p:ph type="sldImg"/>
          </p:nvPr>
        </p:nvSpPr>
        <p:spPr>
          <a:xfrm>
            <a:off x="992188" y="768350"/>
            <a:ext cx="5114925" cy="3836988"/>
          </a:xfrm>
          <a:ln/>
        </p:spPr>
      </p:sp>
      <p:sp>
        <p:nvSpPr>
          <p:cNvPr id="10245" name="Rectangle 3"/>
          <p:cNvSpPr>
            <a:spLocks noGrp="1" noChangeArrowheads="1"/>
          </p:cNvSpPr>
          <p:nvPr>
            <p:ph type="body" idx="1"/>
          </p:nvPr>
        </p:nvSpPr>
        <p:spPr>
          <a:noFill/>
          <a:ln/>
        </p:spPr>
        <p:txBody>
          <a:bodyPr lIns="99038" tIns="49520" rIns="99038" bIns="49520"/>
          <a:lstStyle/>
          <a:p>
            <a:endParaRPr lang="zh-CN"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29A4039C-2B32-4115-ACC8-E77C4484065D}" type="slidenum">
              <a:rPr lang="en-US" altLang="zh-CN"/>
              <a:pPr>
                <a:defRPr/>
              </a:pPr>
              <a:t>3</a:t>
            </a:fld>
            <a:endParaRPr lang="en-US" altLang="zh-CN"/>
          </a:p>
        </p:txBody>
      </p:sp>
      <p:sp>
        <p:nvSpPr>
          <p:cNvPr id="1248258" name="Rectangle 2"/>
          <p:cNvSpPr>
            <a:spLocks noGrp="1" noRot="1" noChangeAspect="1" noChangeArrowheads="1" noTextEdit="1"/>
          </p:cNvSpPr>
          <p:nvPr>
            <p:ph type="sldImg"/>
          </p:nvPr>
        </p:nvSpPr>
        <p:spPr>
          <a:xfrm>
            <a:off x="992188" y="768350"/>
            <a:ext cx="5114925" cy="3836988"/>
          </a:xfrm>
          <a:ln/>
        </p:spPr>
      </p:sp>
      <p:sp>
        <p:nvSpPr>
          <p:cNvPr id="124825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54772BCD-A610-47EE-9086-6D33B48AE8C9}" type="slidenum">
              <a:rPr lang="en-US" altLang="zh-CN"/>
              <a:pPr>
                <a:defRPr/>
              </a:pPr>
              <a:t>4</a:t>
            </a:fld>
            <a:endParaRPr lang="en-US" altLang="zh-CN"/>
          </a:p>
        </p:txBody>
      </p:sp>
      <p:sp>
        <p:nvSpPr>
          <p:cNvPr id="1250306" name="Rectangle 2"/>
          <p:cNvSpPr>
            <a:spLocks noGrp="1" noRot="1" noChangeAspect="1" noChangeArrowheads="1" noTextEdit="1"/>
          </p:cNvSpPr>
          <p:nvPr>
            <p:ph type="sldImg"/>
          </p:nvPr>
        </p:nvSpPr>
        <p:spPr>
          <a:xfrm>
            <a:off x="992188" y="768350"/>
            <a:ext cx="5114925" cy="3836988"/>
          </a:xfrm>
          <a:ln/>
        </p:spPr>
      </p:sp>
      <p:sp>
        <p:nvSpPr>
          <p:cNvPr id="125030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54772BCD-A610-47EE-9086-6D33B48AE8C9}" type="slidenum">
              <a:rPr lang="en-US" altLang="zh-CN"/>
              <a:pPr>
                <a:defRPr/>
              </a:pPr>
              <a:t>5</a:t>
            </a:fld>
            <a:endParaRPr lang="en-US" altLang="zh-CN"/>
          </a:p>
        </p:txBody>
      </p:sp>
      <p:sp>
        <p:nvSpPr>
          <p:cNvPr id="1250306" name="Rectangle 2"/>
          <p:cNvSpPr>
            <a:spLocks noGrp="1" noRot="1" noChangeAspect="1" noChangeArrowheads="1" noTextEdit="1"/>
          </p:cNvSpPr>
          <p:nvPr>
            <p:ph type="sldImg"/>
          </p:nvPr>
        </p:nvSpPr>
        <p:spPr>
          <a:xfrm>
            <a:off x="992188" y="768350"/>
            <a:ext cx="5114925" cy="3836988"/>
          </a:xfrm>
          <a:ln/>
        </p:spPr>
      </p:sp>
      <p:sp>
        <p:nvSpPr>
          <p:cNvPr id="125030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6</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r>
              <a:rPr lang="zh-CN" altLang="en-US" smtClean="0"/>
              <a:t>构造函数法</a:t>
            </a:r>
          </a:p>
          <a:p>
            <a:r>
              <a:rPr lang="zh-CN" altLang="en-US" smtClean="0"/>
              <a:t>后面课程你会知道，你的一个简单的“</a:t>
            </a:r>
            <a:r>
              <a:rPr lang="en-US" altLang="zh-CN" smtClean="0"/>
              <a:t>=”</a:t>
            </a:r>
            <a:r>
              <a:rPr lang="zh-CN" altLang="en-US" smtClean="0"/>
              <a:t>不再是内存复制，而将是一次更耗时的函数调用。</a:t>
            </a:r>
          </a:p>
          <a:p>
            <a:r>
              <a:rPr lang="zh-CN" altLang="en-US" smtClean="0"/>
              <a:t>初始化与赋值的区别</a:t>
            </a:r>
          </a:p>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7</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r>
              <a:rPr lang="zh-CN" altLang="en-US" smtClean="0"/>
              <a:t>构造函数法</a:t>
            </a:r>
          </a:p>
          <a:p>
            <a:r>
              <a:rPr lang="zh-CN" altLang="en-US" smtClean="0"/>
              <a:t>后面课程你会知道，你的一个简单的“</a:t>
            </a:r>
            <a:r>
              <a:rPr lang="en-US" altLang="zh-CN" smtClean="0"/>
              <a:t>=”</a:t>
            </a:r>
            <a:r>
              <a:rPr lang="zh-CN" altLang="en-US" smtClean="0"/>
              <a:t>不再是内存复制，而将是一次更耗时的函数调用。</a:t>
            </a:r>
          </a:p>
          <a:p>
            <a:r>
              <a:rPr lang="zh-CN" altLang="en-US" smtClean="0"/>
              <a:t>初始化与赋值的区别</a:t>
            </a:r>
          </a:p>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8</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r>
              <a:rPr lang="zh-CN" altLang="en-US" smtClean="0"/>
              <a:t>构造函数法</a:t>
            </a:r>
          </a:p>
          <a:p>
            <a:r>
              <a:rPr lang="zh-CN" altLang="en-US" smtClean="0"/>
              <a:t>后面课程你会知道，你的一个简单的“</a:t>
            </a:r>
            <a:r>
              <a:rPr lang="en-US" altLang="zh-CN" smtClean="0"/>
              <a:t>=”</a:t>
            </a:r>
            <a:r>
              <a:rPr lang="zh-CN" altLang="en-US" smtClean="0"/>
              <a:t>不再是内存复制，而将是一次更耗时的函数调用。</a:t>
            </a:r>
          </a:p>
          <a:p>
            <a:r>
              <a:rPr lang="zh-CN" altLang="en-US" smtClean="0"/>
              <a:t>初始化与赋值的区别</a:t>
            </a:r>
          </a:p>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9</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r>
              <a:rPr lang="zh-CN" altLang="en-US" smtClean="0"/>
              <a:t>构造函数法</a:t>
            </a:r>
          </a:p>
          <a:p>
            <a:r>
              <a:rPr lang="zh-CN" altLang="en-US" smtClean="0"/>
              <a:t>后面课程你会知道，你的一个简单的“</a:t>
            </a:r>
            <a:r>
              <a:rPr lang="en-US" altLang="zh-CN" smtClean="0"/>
              <a:t>=”</a:t>
            </a:r>
            <a:r>
              <a:rPr lang="zh-CN" altLang="en-US" smtClean="0"/>
              <a:t>不再是内存复制，而将是一次更耗时的函数调用。</a:t>
            </a:r>
          </a:p>
          <a:p>
            <a:r>
              <a:rPr lang="zh-CN" altLang="en-US" smtClean="0"/>
              <a:t>初始化与赋值的区别</a:t>
            </a:r>
          </a:p>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7488" y="274638"/>
            <a:ext cx="2036762" cy="5746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5957888" cy="5746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283450" cy="7064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399732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06925" y="1052513"/>
            <a:ext cx="3997325" cy="4968875"/>
          </a:xfrm>
        </p:spPr>
        <p:txBody>
          <a:bodyPr/>
          <a:lstStyle/>
          <a:p>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283450" cy="7064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399732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6925" y="1052513"/>
            <a:ext cx="399732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6925"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2364" name="Picture 22" descr="2"/>
          <p:cNvPicPr>
            <a:picLocks noChangeAspect="1" noChangeArrowheads="1"/>
          </p:cNvPicPr>
          <p:nvPr/>
        </p:nvPicPr>
        <p:blipFill>
          <a:blip r:embed="rId15"/>
          <a:srcRect/>
          <a:stretch>
            <a:fillRect/>
          </a:stretch>
        </p:blipFill>
        <p:spPr bwMode="auto">
          <a:xfrm>
            <a:off x="0" y="6083300"/>
            <a:ext cx="9150350" cy="774700"/>
          </a:xfrm>
          <a:prstGeom prst="rect">
            <a:avLst/>
          </a:prstGeom>
          <a:noFill/>
          <a:ln w="9525">
            <a:noFill/>
            <a:miter lim="800000"/>
            <a:headEnd/>
            <a:tailEnd/>
          </a:ln>
        </p:spPr>
      </p:pic>
      <p:sp>
        <p:nvSpPr>
          <p:cNvPr id="612365" name="Rectangle 3"/>
          <p:cNvSpPr>
            <a:spLocks noGrp="1" noChangeArrowheads="1"/>
          </p:cNvSpPr>
          <p:nvPr>
            <p:ph type="title"/>
          </p:nvPr>
        </p:nvSpPr>
        <p:spPr bwMode="auto">
          <a:xfrm>
            <a:off x="457200" y="274638"/>
            <a:ext cx="7283450" cy="70643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title style</a:t>
            </a:r>
          </a:p>
        </p:txBody>
      </p:sp>
      <p:sp>
        <p:nvSpPr>
          <p:cNvPr id="612366" name="Rectangle 4"/>
          <p:cNvSpPr>
            <a:spLocks noGrp="1" noChangeArrowheads="1"/>
          </p:cNvSpPr>
          <p:nvPr>
            <p:ph type="body" idx="1"/>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612367" name="Picture 15" descr="LOGO"/>
          <p:cNvPicPr>
            <a:picLocks noChangeAspect="1" noChangeArrowheads="1"/>
          </p:cNvPicPr>
          <p:nvPr/>
        </p:nvPicPr>
        <p:blipFill>
          <a:blip r:embed="rId16" cstate="print"/>
          <a:srcRect/>
          <a:stretch>
            <a:fillRect/>
          </a:stretch>
        </p:blipFill>
        <p:spPr bwMode="auto">
          <a:xfrm>
            <a:off x="7908925" y="0"/>
            <a:ext cx="1235075" cy="1295400"/>
          </a:xfrm>
          <a:prstGeom prst="rect">
            <a:avLst/>
          </a:prstGeom>
          <a:noFill/>
        </p:spPr>
      </p:pic>
      <p:sp>
        <p:nvSpPr>
          <p:cNvPr id="612368" name="Text Box 16"/>
          <p:cNvSpPr txBox="1">
            <a:spLocks noChangeArrowheads="1"/>
          </p:cNvSpPr>
          <p:nvPr/>
        </p:nvSpPr>
        <p:spPr bwMode="gray">
          <a:xfrm>
            <a:off x="8567738" y="6254750"/>
            <a:ext cx="576262" cy="304800"/>
          </a:xfrm>
          <a:prstGeom prst="rect">
            <a:avLst/>
          </a:prstGeom>
          <a:noFill/>
          <a:ln w="9525" algn="ctr">
            <a:noFill/>
            <a:miter lim="800000"/>
            <a:headEnd/>
            <a:tailEnd/>
          </a:ln>
          <a:effectLst/>
        </p:spPr>
        <p:txBody>
          <a:bodyPr>
            <a:spAutoFit/>
          </a:bodyPr>
          <a:lstStyle/>
          <a:p>
            <a:pPr algn="l" eaLnBrk="0" hangingPunct="0">
              <a:lnSpc>
                <a:spcPct val="100000"/>
              </a:lnSpc>
              <a:buClrTx/>
              <a:buSzTx/>
            </a:pPr>
            <a:fld id="{95A60D5F-900E-496F-8D23-839C99ADC8F6}" type="slidenum">
              <a:rPr lang="zh-CN" altLang="en-US" sz="1400" b="0">
                <a:solidFill>
                  <a:srgbClr val="000000"/>
                </a:solidFill>
              </a:rPr>
              <a:pPr algn="l" eaLnBrk="0" hangingPunct="0">
                <a:lnSpc>
                  <a:spcPct val="100000"/>
                </a:lnSpc>
                <a:buClrTx/>
                <a:buSzTx/>
              </a:pPr>
              <a:t>‹#›</a:t>
            </a:fld>
            <a:endParaRPr lang="en-US" altLang="zh-CN" sz="1400" b="0">
              <a:solidFill>
                <a:srgbClr val="000000"/>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ransition>
    <p:zoom/>
  </p:transition>
  <p:timing>
    <p:tnLst>
      <p:par>
        <p:cTn id="1" dur="indefinite" restart="never" nodeType="tmRoot"/>
      </p:par>
    </p:tnLst>
  </p:timing>
  <p:txStyles>
    <p:titleStyle>
      <a:lvl1pPr algn="l" rtl="0" fontAlgn="base">
        <a:spcBef>
          <a:spcPct val="0"/>
        </a:spcBef>
        <a:spcAft>
          <a:spcPct val="0"/>
        </a:spcAft>
        <a:defRPr sz="3200" b="1">
          <a:solidFill>
            <a:srgbClr val="000099"/>
          </a:solidFill>
          <a:latin typeface="+mj-lt"/>
          <a:ea typeface="+mj-ea"/>
          <a:cs typeface="+mj-cs"/>
        </a:defRPr>
      </a:lvl1pPr>
      <a:lvl2pPr algn="l" rtl="0" fontAlgn="base">
        <a:spcBef>
          <a:spcPct val="0"/>
        </a:spcBef>
        <a:spcAft>
          <a:spcPct val="0"/>
        </a:spcAft>
        <a:defRPr sz="3200" b="1">
          <a:solidFill>
            <a:srgbClr val="000099"/>
          </a:solidFill>
          <a:latin typeface="Frutiger LT 45 Light" pitchFamily="34" charset="0"/>
          <a:ea typeface="黑体" pitchFamily="2" charset="-122"/>
        </a:defRPr>
      </a:lvl2pPr>
      <a:lvl3pPr algn="l" rtl="0" fontAlgn="base">
        <a:spcBef>
          <a:spcPct val="0"/>
        </a:spcBef>
        <a:spcAft>
          <a:spcPct val="0"/>
        </a:spcAft>
        <a:defRPr sz="3200" b="1">
          <a:solidFill>
            <a:srgbClr val="000099"/>
          </a:solidFill>
          <a:latin typeface="Frutiger LT 45 Light" pitchFamily="34" charset="0"/>
          <a:ea typeface="黑体" pitchFamily="2" charset="-122"/>
        </a:defRPr>
      </a:lvl3pPr>
      <a:lvl4pPr algn="l" rtl="0" fontAlgn="base">
        <a:spcBef>
          <a:spcPct val="0"/>
        </a:spcBef>
        <a:spcAft>
          <a:spcPct val="0"/>
        </a:spcAft>
        <a:defRPr sz="3200" b="1">
          <a:solidFill>
            <a:srgbClr val="000099"/>
          </a:solidFill>
          <a:latin typeface="Frutiger LT 45 Light" pitchFamily="34" charset="0"/>
          <a:ea typeface="黑体" pitchFamily="2" charset="-122"/>
        </a:defRPr>
      </a:lvl4pPr>
      <a:lvl5pPr algn="l" rtl="0" fontAlgn="base">
        <a:spcBef>
          <a:spcPct val="0"/>
        </a:spcBef>
        <a:spcAft>
          <a:spcPct val="0"/>
        </a:spcAft>
        <a:defRPr sz="3200" b="1">
          <a:solidFill>
            <a:srgbClr val="000099"/>
          </a:solidFill>
          <a:latin typeface="Frutiger LT 45 Light" pitchFamily="34" charset="0"/>
          <a:ea typeface="黑体" pitchFamily="2" charset="-122"/>
        </a:defRPr>
      </a:lvl5pPr>
      <a:lvl6pPr marL="457200" algn="l" rtl="0" fontAlgn="base">
        <a:spcBef>
          <a:spcPct val="0"/>
        </a:spcBef>
        <a:spcAft>
          <a:spcPct val="0"/>
        </a:spcAft>
        <a:defRPr sz="3200" b="1">
          <a:solidFill>
            <a:srgbClr val="000099"/>
          </a:solidFill>
          <a:latin typeface="Frutiger LT 45 Light" pitchFamily="34" charset="0"/>
          <a:ea typeface="黑体" pitchFamily="2" charset="-122"/>
        </a:defRPr>
      </a:lvl6pPr>
      <a:lvl7pPr marL="914400" algn="l" rtl="0" fontAlgn="base">
        <a:spcBef>
          <a:spcPct val="0"/>
        </a:spcBef>
        <a:spcAft>
          <a:spcPct val="0"/>
        </a:spcAft>
        <a:defRPr sz="3200" b="1">
          <a:solidFill>
            <a:srgbClr val="000099"/>
          </a:solidFill>
          <a:latin typeface="Frutiger LT 45 Light" pitchFamily="34" charset="0"/>
          <a:ea typeface="黑体" pitchFamily="2" charset="-122"/>
        </a:defRPr>
      </a:lvl7pPr>
      <a:lvl8pPr marL="1371600" algn="l" rtl="0" fontAlgn="base">
        <a:spcBef>
          <a:spcPct val="0"/>
        </a:spcBef>
        <a:spcAft>
          <a:spcPct val="0"/>
        </a:spcAft>
        <a:defRPr sz="3200" b="1">
          <a:solidFill>
            <a:srgbClr val="000099"/>
          </a:solidFill>
          <a:latin typeface="Frutiger LT 45 Light" pitchFamily="34" charset="0"/>
          <a:ea typeface="黑体" pitchFamily="2" charset="-122"/>
        </a:defRPr>
      </a:lvl8pPr>
      <a:lvl9pPr marL="1828800" algn="l" rtl="0" fontAlgn="base">
        <a:spcBef>
          <a:spcPct val="0"/>
        </a:spcBef>
        <a:spcAft>
          <a:spcPct val="0"/>
        </a:spcAft>
        <a:defRPr sz="3200" b="1">
          <a:solidFill>
            <a:srgbClr val="000099"/>
          </a:solidFill>
          <a:latin typeface="Frutiger LT 45 Light" pitchFamily="34" charset="0"/>
          <a:ea typeface="黑体" pitchFamily="2" charset="-122"/>
        </a:defRPr>
      </a:lvl9pPr>
    </p:titleStyle>
    <p:bodyStyle>
      <a:lvl1pPr marL="342900" indent="-342900" algn="l" rtl="0" fontAlgn="base">
        <a:lnSpc>
          <a:spcPct val="130000"/>
        </a:lnSpc>
        <a:spcBef>
          <a:spcPct val="0"/>
        </a:spcBef>
        <a:spcAft>
          <a:spcPct val="0"/>
        </a:spcAft>
        <a:buClr>
          <a:srgbClr val="777777"/>
        </a:buClr>
        <a:buSzPct val="85000"/>
        <a:buChar char="•"/>
        <a:defRPr sz="2400">
          <a:solidFill>
            <a:schemeClr val="tx1"/>
          </a:solidFill>
          <a:latin typeface="+mn-lt"/>
          <a:ea typeface="+mn-ea"/>
          <a:cs typeface="+mn-cs"/>
        </a:defRPr>
      </a:lvl1pPr>
      <a:lvl2pPr marL="742950" indent="-285750" algn="l" rtl="0" fontAlgn="base">
        <a:lnSpc>
          <a:spcPct val="130000"/>
        </a:lnSpc>
        <a:spcBef>
          <a:spcPct val="0"/>
        </a:spcBef>
        <a:spcAft>
          <a:spcPct val="0"/>
        </a:spcAft>
        <a:buClr>
          <a:srgbClr val="777777"/>
        </a:buClr>
        <a:buSzPct val="85000"/>
        <a:buChar char="–"/>
        <a:defRPr sz="2200">
          <a:solidFill>
            <a:schemeClr val="tx1"/>
          </a:solidFill>
          <a:latin typeface="+mn-lt"/>
          <a:ea typeface="+mn-ea"/>
        </a:defRPr>
      </a:lvl2pPr>
      <a:lvl3pPr marL="11430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3pPr>
      <a:lvl4pPr marL="16002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4pPr>
      <a:lvl5pPr marL="20574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5pPr>
      <a:lvl6pPr marL="25146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6pPr>
      <a:lvl7pPr marL="29718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7pPr>
      <a:lvl8pPr marL="34290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8pPr>
      <a:lvl9pPr marL="38862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developer.android.com/reference/android/app/PendingIntent.html#getActivity%28android.content.Context,%20int,%20android.content.Intent,%20int%29" TargetMode="External"/><Relationship Id="rId7" Type="http://schemas.openxmlformats.org/officeDocument/2006/relationships/hyperlink" Target="http://developer.android.com/reference/android/app/PendingIntent.html#getBroadcast%28android.content.Context,%20int,%20android.content.Intent,%20int%2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developer.android.com/reference/android/app/PendingIntent.html#getService%28android.content.Context,%20int,%20android.content.Intent,%20int%29" TargetMode="External"/><Relationship Id="rId5" Type="http://schemas.openxmlformats.org/officeDocument/2006/relationships/hyperlink" Target="http://developer.android.com/reference/android/content/Intent.html" TargetMode="External"/><Relationship Id="rId4" Type="http://schemas.openxmlformats.org/officeDocument/2006/relationships/hyperlink" Target="http://developer.android.com/reference/android/content/Context.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sdcard/notification/ringer.mp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7474" name="Picture 11" descr="1"/>
          <p:cNvPicPr>
            <a:picLocks noChangeAspect="1" noChangeArrowheads="1"/>
          </p:cNvPicPr>
          <p:nvPr/>
        </p:nvPicPr>
        <p:blipFill>
          <a:blip r:embed="rId3"/>
          <a:srcRect/>
          <a:stretch>
            <a:fillRect/>
          </a:stretch>
        </p:blipFill>
        <p:spPr bwMode="auto">
          <a:xfrm>
            <a:off x="0" y="0"/>
            <a:ext cx="9140825" cy="6851650"/>
          </a:xfrm>
          <a:prstGeom prst="rect">
            <a:avLst/>
          </a:prstGeom>
          <a:noFill/>
          <a:ln w="9525">
            <a:noFill/>
            <a:miter lim="800000"/>
            <a:headEnd/>
            <a:tailEnd/>
          </a:ln>
        </p:spPr>
      </p:pic>
      <p:sp>
        <p:nvSpPr>
          <p:cNvPr id="4" name="Text Box 3"/>
          <p:cNvSpPr txBox="1">
            <a:spLocks noChangeArrowheads="1"/>
          </p:cNvSpPr>
          <p:nvPr/>
        </p:nvSpPr>
        <p:spPr bwMode="auto">
          <a:xfrm>
            <a:off x="539750" y="1125538"/>
            <a:ext cx="6335713" cy="641350"/>
          </a:xfrm>
          <a:prstGeom prst="rect">
            <a:avLst/>
          </a:prstGeom>
          <a:noFill/>
          <a:ln w="9525">
            <a:noFill/>
            <a:miter lim="800000"/>
            <a:headEnd/>
            <a:tailEnd/>
          </a:ln>
        </p:spPr>
        <p:txBody>
          <a:bodyPr lIns="91430" tIns="45715" rIns="91430" bIns="45715">
            <a:spAutoFit/>
          </a:bodyPr>
          <a:lstStyle/>
          <a:p>
            <a:pPr algn="l">
              <a:lnSpc>
                <a:spcPct val="100000"/>
              </a:lnSpc>
              <a:buClrTx/>
              <a:buSzTx/>
            </a:pPr>
            <a:r>
              <a:rPr lang="en-US" altLang="zh-CN" sz="3600" dirty="0" smtClean="0">
                <a:solidFill>
                  <a:schemeClr val="tx2"/>
                </a:solidFill>
                <a:ea typeface="黑体" pitchFamily="2" charset="-122"/>
              </a:rPr>
              <a:t>Android</a:t>
            </a:r>
            <a:r>
              <a:rPr lang="zh-CN" altLang="en-US" sz="3600" dirty="0" smtClean="0">
                <a:solidFill>
                  <a:schemeClr val="tx2"/>
                </a:solidFill>
                <a:ea typeface="黑体" pitchFamily="2" charset="-122"/>
              </a:rPr>
              <a:t>移动应用基础</a:t>
            </a:r>
            <a:endParaRPr lang="zh-CN" altLang="en-US" sz="3600" dirty="0">
              <a:solidFill>
                <a:schemeClr val="tx2"/>
              </a:solidFill>
              <a:ea typeface="黑体" pitchFamily="2" charset="-122"/>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3" name="Rectangle 3"/>
          <p:cNvSpPr>
            <a:spLocks noGrp="1" noChangeArrowheads="1"/>
          </p:cNvSpPr>
          <p:nvPr>
            <p:ph type="body" idx="1"/>
          </p:nvPr>
        </p:nvSpPr>
        <p:spPr/>
        <p:txBody>
          <a:bodyPr/>
          <a:lstStyle/>
          <a:p>
            <a:r>
              <a:rPr lang="zh-CN" altLang="en-US" sz="2000" dirty="0" smtClean="0"/>
              <a:t>设置通知的事件 </a:t>
            </a:r>
            <a:r>
              <a:rPr lang="en-US" altLang="zh-CN" sz="2000" dirty="0" err="1" smtClean="0"/>
              <a:t>PendingIntent</a:t>
            </a:r>
            <a:r>
              <a:rPr lang="zh-CN" altLang="en-US" sz="2000" b="1" dirty="0" smtClean="0">
                <a:latin typeface="宋体" pitchFamily="2" charset="-122"/>
                <a:ea typeface="宋体" pitchFamily="2" charset="-122"/>
              </a:rPr>
              <a:t> </a:t>
            </a:r>
          </a:p>
          <a:p>
            <a:pPr>
              <a:lnSpc>
                <a:spcPct val="90000"/>
              </a:lnSpc>
            </a:pPr>
            <a:r>
              <a:rPr lang="en-US" altLang="zh-CN" sz="2000" dirty="0" err="1" smtClean="0">
                <a:latin typeface="宋体" pitchFamily="2" charset="-122"/>
                <a:ea typeface="宋体" pitchFamily="2" charset="-122"/>
              </a:rPr>
              <a:t>notification.setLatestEventInfo</a:t>
            </a:r>
            <a:r>
              <a:rPr lang="en-US" altLang="zh-CN" sz="2000" dirty="0" smtClean="0">
                <a:latin typeface="宋体" pitchFamily="2" charset="-122"/>
                <a:ea typeface="宋体" pitchFamily="2" charset="-122"/>
              </a:rPr>
              <a:t>(context,</a:t>
            </a:r>
            <a:r>
              <a:rPr lang="zh-CN" altLang="en-US" sz="2000" dirty="0" smtClean="0">
                <a:latin typeface="宋体" pitchFamily="2" charset="-122"/>
                <a:ea typeface="宋体" pitchFamily="2" charset="-122"/>
              </a:rPr>
              <a:t>通知栏标题 </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通知栏内容 </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PendingIntent</a:t>
            </a:r>
            <a:r>
              <a:rPr lang="en-US" altLang="zh-CN" sz="2000" dirty="0" smtClean="0">
                <a:latin typeface="宋体" pitchFamily="2" charset="-122"/>
                <a:ea typeface="宋体" pitchFamily="2" charset="-122"/>
              </a:rPr>
              <a:t>)</a:t>
            </a:r>
          </a:p>
          <a:p>
            <a:pPr>
              <a:lnSpc>
                <a:spcPct val="90000"/>
              </a:lnSpc>
            </a:pPr>
            <a:r>
              <a:rPr lang="en-US" altLang="zh-CN" sz="2000" dirty="0" err="1" smtClean="0">
                <a:latin typeface="宋体" pitchFamily="2" charset="-122"/>
                <a:ea typeface="宋体" pitchFamily="2" charset="-122"/>
              </a:rPr>
              <a:t>PendingIntent</a:t>
            </a:r>
            <a:r>
              <a:rPr lang="zh-CN" altLang="en-US" sz="2000" dirty="0" smtClean="0">
                <a:latin typeface="宋体" pitchFamily="2" charset="-122"/>
                <a:ea typeface="宋体" pitchFamily="2" charset="-122"/>
              </a:rPr>
              <a:t>用于描述</a:t>
            </a:r>
            <a:r>
              <a:rPr lang="en-US" altLang="zh-CN" sz="2000" dirty="0" smtClean="0">
                <a:latin typeface="宋体" pitchFamily="2" charset="-122"/>
                <a:ea typeface="宋体" pitchFamily="2" charset="-122"/>
              </a:rPr>
              <a:t>Intent</a:t>
            </a:r>
            <a:r>
              <a:rPr lang="zh-CN" altLang="en-US" sz="2000" dirty="0" smtClean="0">
                <a:latin typeface="宋体" pitchFamily="2" charset="-122"/>
                <a:ea typeface="宋体" pitchFamily="2" charset="-122"/>
              </a:rPr>
              <a:t>及其最终的行为</a:t>
            </a:r>
            <a:r>
              <a:rPr lang="en-US" altLang="zh-CN" sz="2000" dirty="0" smtClean="0">
                <a:latin typeface="宋体" pitchFamily="2" charset="-122"/>
                <a:ea typeface="宋体" pitchFamily="2" charset="-122"/>
              </a:rPr>
              <a:t>. </a:t>
            </a:r>
          </a:p>
          <a:p>
            <a:pPr>
              <a:lnSpc>
                <a:spcPct val="90000"/>
              </a:lnSpc>
            </a:pPr>
            <a:r>
              <a:rPr lang="zh-CN" altLang="en-US" sz="2000" dirty="0" smtClean="0">
                <a:latin typeface="宋体" pitchFamily="2" charset="-122"/>
                <a:ea typeface="宋体" pitchFamily="2" charset="-122"/>
              </a:rPr>
              <a:t>你可以通过</a:t>
            </a:r>
            <a:r>
              <a:rPr lang="en-US" altLang="zh-CN" sz="2000" dirty="0" err="1" smtClean="0">
                <a:latin typeface="宋体" pitchFamily="2" charset="-122"/>
                <a:ea typeface="宋体" pitchFamily="2" charset="-122"/>
                <a:hlinkClick r:id="rId3"/>
              </a:rPr>
              <a:t>getActivity</a:t>
            </a:r>
            <a:r>
              <a:rPr lang="en-US" altLang="zh-CN" sz="2000" dirty="0" smtClean="0">
                <a:latin typeface="宋体" pitchFamily="2" charset="-122"/>
                <a:ea typeface="宋体" pitchFamily="2" charset="-122"/>
              </a:rPr>
              <a:t>(</a:t>
            </a:r>
            <a:r>
              <a:rPr lang="en-US" altLang="zh-CN" sz="2000" dirty="0" smtClean="0">
                <a:latin typeface="宋体" pitchFamily="2" charset="-122"/>
                <a:ea typeface="宋体" pitchFamily="2" charset="-122"/>
                <a:hlinkClick r:id="rId4"/>
              </a:rPr>
              <a:t>Context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context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int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requestCode</a:t>
            </a:r>
            <a:r>
              <a:rPr lang="en-US" altLang="zh-CN" sz="2000" dirty="0" smtClean="0">
                <a:latin typeface="宋体" pitchFamily="2" charset="-122"/>
                <a:ea typeface="宋体" pitchFamily="2" charset="-122"/>
              </a:rPr>
              <a:t>, </a:t>
            </a:r>
            <a:r>
              <a:rPr lang="en-US" altLang="zh-CN" sz="2000" dirty="0" smtClean="0">
                <a:latin typeface="宋体" pitchFamily="2" charset="-122"/>
                <a:ea typeface="宋体" pitchFamily="2" charset="-122"/>
                <a:hlinkClick r:id="rId5"/>
              </a:rPr>
              <a:t>Intent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intent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int</a:t>
            </a:r>
            <a:r>
              <a:rPr lang="en-US" altLang="zh-CN" sz="2000" dirty="0" smtClean="0">
                <a:latin typeface="宋体" pitchFamily="2" charset="-122"/>
                <a:ea typeface="宋体" pitchFamily="2" charset="-122"/>
              </a:rPr>
              <a:t> flags)</a:t>
            </a:r>
            <a:r>
              <a:rPr lang="zh-CN" altLang="en-US" sz="2000" dirty="0" smtClean="0">
                <a:latin typeface="宋体" pitchFamily="2" charset="-122"/>
                <a:ea typeface="宋体" pitchFamily="2" charset="-122"/>
              </a:rPr>
              <a:t>系列方法从系统取得一个用于启动一个</a:t>
            </a:r>
            <a:r>
              <a:rPr lang="en-US" altLang="zh-CN" sz="2000" dirty="0" smtClean="0">
                <a:latin typeface="宋体" pitchFamily="2" charset="-122"/>
                <a:ea typeface="宋体" pitchFamily="2" charset="-122"/>
              </a:rPr>
              <a:t>Activity</a:t>
            </a:r>
            <a:r>
              <a:rPr lang="zh-CN" altLang="en-US" sz="2000" dirty="0" smtClean="0">
                <a:latin typeface="宋体" pitchFamily="2" charset="-122"/>
                <a:ea typeface="宋体" pitchFamily="2" charset="-122"/>
              </a:rPr>
              <a:t>的</a:t>
            </a:r>
            <a:r>
              <a:rPr lang="en-US" altLang="zh-CN" sz="2000" dirty="0" err="1" smtClean="0">
                <a:latin typeface="宋体" pitchFamily="2" charset="-122"/>
                <a:ea typeface="宋体" pitchFamily="2" charset="-122"/>
              </a:rPr>
              <a:t>PendingIntent</a:t>
            </a:r>
            <a:r>
              <a:rPr lang="zh-CN" altLang="en-US" sz="2000" dirty="0" smtClean="0">
                <a:latin typeface="宋体" pitchFamily="2" charset="-122"/>
                <a:ea typeface="宋体" pitchFamily="2" charset="-122"/>
              </a:rPr>
              <a:t>对象</a:t>
            </a:r>
            <a:endParaRPr lang="en-US" altLang="zh-CN" sz="2000" dirty="0" smtClean="0">
              <a:latin typeface="宋体" pitchFamily="2" charset="-122"/>
              <a:ea typeface="宋体" pitchFamily="2" charset="-122"/>
            </a:endParaRPr>
          </a:p>
          <a:p>
            <a:pPr>
              <a:lnSpc>
                <a:spcPct val="90000"/>
              </a:lnSpc>
            </a:pPr>
            <a:r>
              <a:rPr lang="zh-CN" altLang="en-US" sz="2000" dirty="0" smtClean="0">
                <a:latin typeface="宋体" pitchFamily="2" charset="-122"/>
                <a:ea typeface="宋体" pitchFamily="2" charset="-122"/>
              </a:rPr>
              <a:t>可以通过</a:t>
            </a:r>
            <a:r>
              <a:rPr lang="en-US" altLang="zh-CN" sz="2000" dirty="0" err="1" smtClean="0">
                <a:latin typeface="宋体" pitchFamily="2" charset="-122"/>
                <a:ea typeface="宋体" pitchFamily="2" charset="-122"/>
                <a:hlinkClick r:id="rId6"/>
              </a:rPr>
              <a:t>getService</a:t>
            </a:r>
            <a:r>
              <a:rPr lang="en-US" altLang="zh-CN" sz="2000" dirty="0" smtClean="0">
                <a:latin typeface="宋体" pitchFamily="2" charset="-122"/>
                <a:ea typeface="宋体" pitchFamily="2" charset="-122"/>
              </a:rPr>
              <a:t>(</a:t>
            </a:r>
            <a:r>
              <a:rPr lang="en-US" altLang="zh-CN" sz="2000" dirty="0" smtClean="0">
                <a:latin typeface="宋体" pitchFamily="2" charset="-122"/>
                <a:ea typeface="宋体" pitchFamily="2" charset="-122"/>
                <a:hlinkClick r:id="rId4"/>
              </a:rPr>
              <a:t>Context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context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int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requestCode</a:t>
            </a:r>
            <a:r>
              <a:rPr lang="en-US" altLang="zh-CN" sz="2000" dirty="0" smtClean="0">
                <a:latin typeface="宋体" pitchFamily="2" charset="-122"/>
                <a:ea typeface="宋体" pitchFamily="2" charset="-122"/>
              </a:rPr>
              <a:t>, </a:t>
            </a:r>
            <a:r>
              <a:rPr lang="en-US" altLang="zh-CN" sz="2000" dirty="0" smtClean="0">
                <a:latin typeface="宋体" pitchFamily="2" charset="-122"/>
                <a:ea typeface="宋体" pitchFamily="2" charset="-122"/>
                <a:hlinkClick r:id="rId5"/>
              </a:rPr>
              <a:t>Intent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intent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int</a:t>
            </a:r>
            <a:r>
              <a:rPr lang="en-US" altLang="zh-CN" sz="2000" dirty="0" smtClean="0">
                <a:latin typeface="宋体" pitchFamily="2" charset="-122"/>
                <a:ea typeface="宋体" pitchFamily="2" charset="-122"/>
              </a:rPr>
              <a:t> flags)</a:t>
            </a:r>
            <a:r>
              <a:rPr lang="zh-CN" altLang="en-US" sz="2000" dirty="0" smtClean="0">
                <a:latin typeface="宋体" pitchFamily="2" charset="-122"/>
                <a:ea typeface="宋体" pitchFamily="2" charset="-122"/>
              </a:rPr>
              <a:t>方法从系统取得一个用于启动一个</a:t>
            </a:r>
            <a:r>
              <a:rPr lang="en-US" altLang="zh-CN" sz="2000" dirty="0" smtClean="0">
                <a:latin typeface="宋体" pitchFamily="2" charset="-122"/>
                <a:ea typeface="宋体" pitchFamily="2" charset="-122"/>
              </a:rPr>
              <a:t>Service</a:t>
            </a:r>
            <a:r>
              <a:rPr lang="zh-CN" altLang="en-US" sz="2000" dirty="0" smtClean="0">
                <a:latin typeface="宋体" pitchFamily="2" charset="-122"/>
                <a:ea typeface="宋体" pitchFamily="2" charset="-122"/>
              </a:rPr>
              <a:t>的</a:t>
            </a:r>
            <a:r>
              <a:rPr lang="en-US" altLang="zh-CN" sz="2000" dirty="0" err="1" smtClean="0">
                <a:latin typeface="宋体" pitchFamily="2" charset="-122"/>
                <a:ea typeface="宋体" pitchFamily="2" charset="-122"/>
              </a:rPr>
              <a:t>PendingIntent</a:t>
            </a:r>
            <a:r>
              <a:rPr lang="zh-CN" altLang="en-US" sz="2000" dirty="0" smtClean="0">
                <a:latin typeface="宋体" pitchFamily="2" charset="-122"/>
                <a:ea typeface="宋体" pitchFamily="2" charset="-122"/>
              </a:rPr>
              <a:t>对象</a:t>
            </a:r>
          </a:p>
          <a:p>
            <a:pPr>
              <a:lnSpc>
                <a:spcPct val="90000"/>
              </a:lnSpc>
            </a:pPr>
            <a:r>
              <a:rPr lang="zh-CN" altLang="en-US" sz="2000" dirty="0" smtClean="0">
                <a:latin typeface="宋体" pitchFamily="2" charset="-122"/>
                <a:ea typeface="宋体" pitchFamily="2" charset="-122"/>
              </a:rPr>
              <a:t>可以通过</a:t>
            </a:r>
            <a:r>
              <a:rPr lang="en-US" altLang="zh-CN" sz="2000" dirty="0" err="1" smtClean="0">
                <a:latin typeface="宋体" pitchFamily="2" charset="-122"/>
                <a:ea typeface="宋体" pitchFamily="2" charset="-122"/>
                <a:hlinkClick r:id="rId7"/>
              </a:rPr>
              <a:t>getBroadcast</a:t>
            </a:r>
            <a:r>
              <a:rPr lang="en-US" altLang="zh-CN" sz="2000" dirty="0" smtClean="0">
                <a:latin typeface="宋体" pitchFamily="2" charset="-122"/>
                <a:ea typeface="宋体" pitchFamily="2" charset="-122"/>
              </a:rPr>
              <a:t>(</a:t>
            </a:r>
            <a:r>
              <a:rPr lang="en-US" altLang="zh-CN" sz="2000" dirty="0" smtClean="0">
                <a:latin typeface="宋体" pitchFamily="2" charset="-122"/>
                <a:ea typeface="宋体" pitchFamily="2" charset="-122"/>
                <a:hlinkClick r:id="rId4"/>
              </a:rPr>
              <a:t>Context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context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int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requestCode</a:t>
            </a:r>
            <a:r>
              <a:rPr lang="en-US" altLang="zh-CN" sz="2000" dirty="0" smtClean="0">
                <a:latin typeface="宋体" pitchFamily="2" charset="-122"/>
                <a:ea typeface="宋体" pitchFamily="2" charset="-122"/>
              </a:rPr>
              <a:t>, </a:t>
            </a:r>
            <a:r>
              <a:rPr lang="en-US" altLang="zh-CN" sz="2000" dirty="0" smtClean="0">
                <a:latin typeface="宋体" pitchFamily="2" charset="-122"/>
                <a:ea typeface="宋体" pitchFamily="2" charset="-122"/>
                <a:hlinkClick r:id="rId5"/>
              </a:rPr>
              <a:t>Intent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intent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int</a:t>
            </a:r>
            <a:r>
              <a:rPr lang="en-US" altLang="zh-CN" sz="2000" dirty="0" smtClean="0">
                <a:latin typeface="宋体" pitchFamily="2" charset="-122"/>
                <a:ea typeface="宋体" pitchFamily="2" charset="-122"/>
              </a:rPr>
              <a:t> flags)</a:t>
            </a:r>
            <a:r>
              <a:rPr lang="zh-CN" altLang="en-US" sz="2000" dirty="0" smtClean="0">
                <a:latin typeface="宋体" pitchFamily="2" charset="-122"/>
                <a:ea typeface="宋体" pitchFamily="2" charset="-122"/>
              </a:rPr>
              <a:t>方法从系统取得一个用于向</a:t>
            </a:r>
            <a:r>
              <a:rPr lang="en-US" altLang="zh-CN" sz="2000" dirty="0" err="1" smtClean="0">
                <a:latin typeface="宋体" pitchFamily="2" charset="-122"/>
                <a:ea typeface="宋体" pitchFamily="2" charset="-122"/>
              </a:rPr>
              <a:t>BroadcastReceiver</a:t>
            </a:r>
            <a:r>
              <a:rPr lang="zh-CN" altLang="en-US" sz="2000" dirty="0" smtClean="0">
                <a:latin typeface="宋体" pitchFamily="2" charset="-122"/>
                <a:ea typeface="宋体" pitchFamily="2" charset="-122"/>
              </a:rPr>
              <a:t>的</a:t>
            </a:r>
            <a:r>
              <a:rPr lang="en-US" altLang="zh-CN" sz="2000" dirty="0" smtClean="0">
                <a:latin typeface="宋体" pitchFamily="2" charset="-122"/>
                <a:ea typeface="宋体" pitchFamily="2" charset="-122"/>
              </a:rPr>
              <a:t>Intent</a:t>
            </a:r>
            <a:r>
              <a:rPr lang="zh-CN" altLang="en-US" sz="2000" dirty="0" smtClean="0">
                <a:latin typeface="宋体" pitchFamily="2" charset="-122"/>
                <a:ea typeface="宋体" pitchFamily="2" charset="-122"/>
              </a:rPr>
              <a:t>广播的</a:t>
            </a:r>
            <a:r>
              <a:rPr lang="en-US" altLang="zh-CN" sz="2000" dirty="0" err="1" smtClean="0">
                <a:latin typeface="宋体" pitchFamily="2" charset="-122"/>
                <a:ea typeface="宋体" pitchFamily="2" charset="-122"/>
              </a:rPr>
              <a:t>PendingIntent</a:t>
            </a:r>
            <a:r>
              <a:rPr lang="zh-CN" altLang="en-US" sz="2000" dirty="0" smtClean="0">
                <a:latin typeface="宋体" pitchFamily="2" charset="-122"/>
                <a:ea typeface="宋体" pitchFamily="2" charset="-122"/>
              </a:rPr>
              <a:t>对象</a:t>
            </a:r>
          </a:p>
          <a:p>
            <a:pPr>
              <a:lnSpc>
                <a:spcPct val="90000"/>
              </a:lnSpc>
            </a:pPr>
            <a:r>
              <a:rPr lang="zh-CN" altLang="en-US" sz="2000" dirty="0" smtClean="0">
                <a:latin typeface="宋体" pitchFamily="2" charset="-122"/>
                <a:ea typeface="宋体" pitchFamily="2" charset="-122"/>
              </a:rPr>
              <a:t>可以稍后才处理</a:t>
            </a:r>
            <a:r>
              <a:rPr lang="en-US" altLang="zh-CN" sz="2000" dirty="0" err="1" smtClean="0">
                <a:latin typeface="宋体" pitchFamily="2" charset="-122"/>
                <a:ea typeface="宋体" pitchFamily="2" charset="-122"/>
              </a:rPr>
              <a:t>PendingIntent</a:t>
            </a:r>
            <a:r>
              <a:rPr lang="zh-CN" altLang="en-US" sz="2000" dirty="0" smtClean="0">
                <a:latin typeface="宋体" pitchFamily="2" charset="-122"/>
                <a:ea typeface="宋体" pitchFamily="2" charset="-122"/>
              </a:rPr>
              <a:t>中描述的</a:t>
            </a:r>
            <a:r>
              <a:rPr lang="en-US" altLang="zh-CN" sz="2000" dirty="0" smtClean="0">
                <a:latin typeface="宋体" pitchFamily="2" charset="-122"/>
                <a:ea typeface="宋体" pitchFamily="2" charset="-122"/>
              </a:rPr>
              <a:t>Intent</a:t>
            </a:r>
            <a:r>
              <a:rPr lang="zh-CN" altLang="en-US" sz="2000" dirty="0" smtClean="0">
                <a:latin typeface="宋体" pitchFamily="2" charset="-122"/>
                <a:ea typeface="宋体" pitchFamily="2" charset="-122"/>
              </a:rPr>
              <a:t>及其最终行为 </a:t>
            </a:r>
            <a:endParaRPr lang="zh-CN" altLang="en-US" sz="2000" dirty="0">
              <a:latin typeface="宋体" pitchFamily="2" charset="-122"/>
              <a:ea typeface="宋体" pitchFamily="2" charset="-122"/>
            </a:endParaRPr>
          </a:p>
        </p:txBody>
      </p:sp>
      <p:sp>
        <p:nvSpPr>
          <p:cNvPr id="5" name="Rectangle 2"/>
          <p:cNvSpPr>
            <a:spLocks noGrp="1" noChangeArrowheads="1"/>
          </p:cNvSpPr>
          <p:nvPr>
            <p:ph type="title"/>
          </p:nvPr>
        </p:nvSpPr>
        <p:spPr>
          <a:xfrm>
            <a:off x="457200" y="274638"/>
            <a:ext cx="7283450" cy="706437"/>
          </a:xfrm>
        </p:spPr>
        <p:txBody>
          <a:bodyPr/>
          <a:lstStyle/>
          <a:p>
            <a:r>
              <a:rPr lang="en-US" altLang="zh-CN" dirty="0" smtClean="0"/>
              <a:t>6.3-5 </a:t>
            </a:r>
            <a:r>
              <a:rPr lang="en-US" altLang="zh-CN" dirty="0" smtClean="0"/>
              <a:t>Notification</a:t>
            </a:r>
            <a:r>
              <a:rPr lang="zh-CN" altLang="en-US" dirty="0" smtClean="0"/>
              <a:t> </a:t>
            </a:r>
            <a:r>
              <a:rPr lang="en-US" altLang="zh-CN" dirty="0" smtClean="0"/>
              <a:t>- </a:t>
            </a:r>
            <a:r>
              <a:rPr lang="en-US" altLang="zh-CN" dirty="0" err="1" smtClean="0"/>
              <a:t>PendingIntent</a:t>
            </a:r>
            <a:endParaRPr lang="en-US" altLang="zh-CN" dirty="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3" name="Rectangle 3"/>
          <p:cNvSpPr>
            <a:spLocks noGrp="1" noChangeArrowheads="1"/>
          </p:cNvSpPr>
          <p:nvPr>
            <p:ph type="body" idx="1"/>
          </p:nvPr>
        </p:nvSpPr>
        <p:spPr/>
        <p:txBody>
          <a:bodyPr/>
          <a:lstStyle/>
          <a:p>
            <a:r>
              <a:rPr lang="zh-CN" altLang="en-US" sz="2000" b="1" dirty="0" smtClean="0">
                <a:latin typeface="宋体" pitchFamily="2" charset="-122"/>
                <a:ea typeface="宋体" pitchFamily="2" charset="-122"/>
              </a:rPr>
              <a:t>主要常量</a:t>
            </a:r>
            <a:endParaRPr lang="zh-CN" altLang="en-US" sz="2000" dirty="0" smtClean="0">
              <a:latin typeface="宋体" pitchFamily="2" charset="-122"/>
              <a:ea typeface="宋体" pitchFamily="2" charset="-122"/>
            </a:endParaRPr>
          </a:p>
          <a:p>
            <a:pPr lvl="1"/>
            <a:r>
              <a:rPr lang="en-US" altLang="zh-CN" sz="1800" dirty="0" smtClean="0">
                <a:latin typeface="宋体" pitchFamily="2" charset="-122"/>
                <a:ea typeface="宋体" pitchFamily="2" charset="-122"/>
              </a:rPr>
              <a:t>FLAG_CANCEL_CURRENT:</a:t>
            </a:r>
            <a:r>
              <a:rPr lang="zh-CN" altLang="en-US" sz="1800" dirty="0" smtClean="0">
                <a:latin typeface="宋体" pitchFamily="2" charset="-122"/>
                <a:ea typeface="宋体" pitchFamily="2" charset="-122"/>
              </a:rPr>
              <a:t>如果当前系统中已经存在一个相同的</a:t>
            </a:r>
            <a:r>
              <a:rPr lang="en-US" altLang="zh-CN" sz="1800" dirty="0" err="1" smtClean="0">
                <a:latin typeface="宋体" pitchFamily="2" charset="-122"/>
                <a:ea typeface="宋体" pitchFamily="2" charset="-122"/>
              </a:rPr>
              <a:t>PendingIntent</a:t>
            </a:r>
            <a:r>
              <a:rPr lang="zh-CN" altLang="en-US" sz="1800" dirty="0" smtClean="0">
                <a:latin typeface="宋体" pitchFamily="2" charset="-122"/>
                <a:ea typeface="宋体" pitchFamily="2" charset="-122"/>
              </a:rPr>
              <a:t>对象，那么就将先将已有的</a:t>
            </a:r>
            <a:r>
              <a:rPr lang="en-US" altLang="zh-CN" sz="1800" dirty="0" err="1" smtClean="0">
                <a:latin typeface="宋体" pitchFamily="2" charset="-122"/>
                <a:ea typeface="宋体" pitchFamily="2" charset="-122"/>
              </a:rPr>
              <a:t>PendingIntent</a:t>
            </a:r>
            <a:r>
              <a:rPr lang="zh-CN" altLang="en-US" sz="1800" dirty="0" smtClean="0">
                <a:latin typeface="宋体" pitchFamily="2" charset="-122"/>
                <a:ea typeface="宋体" pitchFamily="2" charset="-122"/>
              </a:rPr>
              <a:t>取消，然后重新生成一个</a:t>
            </a:r>
            <a:r>
              <a:rPr lang="en-US" altLang="zh-CN" sz="1800" dirty="0" err="1" smtClean="0">
                <a:latin typeface="宋体" pitchFamily="2" charset="-122"/>
                <a:ea typeface="宋体" pitchFamily="2" charset="-122"/>
              </a:rPr>
              <a:t>PendingIntent</a:t>
            </a:r>
            <a:r>
              <a:rPr lang="zh-CN" altLang="en-US" sz="1800" dirty="0" smtClean="0">
                <a:latin typeface="宋体" pitchFamily="2" charset="-122"/>
                <a:ea typeface="宋体" pitchFamily="2" charset="-122"/>
              </a:rPr>
              <a:t>对象。</a:t>
            </a:r>
          </a:p>
          <a:p>
            <a:pPr lvl="1"/>
            <a:r>
              <a:rPr lang="en-US" altLang="zh-CN" sz="1800" dirty="0" smtClean="0">
                <a:latin typeface="宋体" pitchFamily="2" charset="-122"/>
                <a:ea typeface="宋体" pitchFamily="2" charset="-122"/>
              </a:rPr>
              <a:t>FLAG_NO_CREATE:</a:t>
            </a:r>
            <a:r>
              <a:rPr lang="zh-CN" altLang="en-US" sz="1800" dirty="0" smtClean="0">
                <a:latin typeface="宋体" pitchFamily="2" charset="-122"/>
                <a:ea typeface="宋体" pitchFamily="2" charset="-122"/>
              </a:rPr>
              <a:t>如果当前系统中不存在相同的</a:t>
            </a:r>
            <a:r>
              <a:rPr lang="en-US" altLang="zh-CN" sz="1800" dirty="0" err="1" smtClean="0">
                <a:latin typeface="宋体" pitchFamily="2" charset="-122"/>
                <a:ea typeface="宋体" pitchFamily="2" charset="-122"/>
              </a:rPr>
              <a:t>PendingIntent</a:t>
            </a:r>
            <a:r>
              <a:rPr lang="zh-CN" altLang="en-US" sz="1800" dirty="0" smtClean="0">
                <a:latin typeface="宋体" pitchFamily="2" charset="-122"/>
                <a:ea typeface="宋体" pitchFamily="2" charset="-122"/>
              </a:rPr>
              <a:t>对象，系统将不会创建该</a:t>
            </a:r>
            <a:r>
              <a:rPr lang="en-US" altLang="zh-CN" sz="1800" dirty="0" err="1" smtClean="0">
                <a:latin typeface="宋体" pitchFamily="2" charset="-122"/>
                <a:ea typeface="宋体" pitchFamily="2" charset="-122"/>
              </a:rPr>
              <a:t>PendingIntent</a:t>
            </a:r>
            <a:r>
              <a:rPr lang="zh-CN" altLang="en-US" sz="1800" dirty="0" smtClean="0">
                <a:latin typeface="宋体" pitchFamily="2" charset="-122"/>
                <a:ea typeface="宋体" pitchFamily="2" charset="-122"/>
              </a:rPr>
              <a:t>对象而是直接返回</a:t>
            </a:r>
            <a:r>
              <a:rPr lang="en-US" altLang="zh-CN" sz="1800" dirty="0" smtClean="0">
                <a:latin typeface="宋体" pitchFamily="2" charset="-122"/>
                <a:ea typeface="宋体" pitchFamily="2" charset="-122"/>
              </a:rPr>
              <a:t>null</a:t>
            </a:r>
            <a:r>
              <a:rPr lang="zh-CN" altLang="en-US" sz="1800" dirty="0" smtClean="0">
                <a:latin typeface="宋体" pitchFamily="2" charset="-122"/>
                <a:ea typeface="宋体" pitchFamily="2" charset="-122"/>
              </a:rPr>
              <a:t>。</a:t>
            </a:r>
          </a:p>
          <a:p>
            <a:pPr lvl="1"/>
            <a:r>
              <a:rPr lang="en-US" altLang="zh-CN" sz="1800" dirty="0" smtClean="0">
                <a:latin typeface="宋体" pitchFamily="2" charset="-122"/>
                <a:ea typeface="宋体" pitchFamily="2" charset="-122"/>
              </a:rPr>
              <a:t>FLAG_ONE_SHOT</a:t>
            </a:r>
            <a:r>
              <a:rPr lang="en-US" altLang="zh-CN" sz="1800" b="1" dirty="0" smtClean="0">
                <a:latin typeface="宋体" pitchFamily="2" charset="-122"/>
                <a:ea typeface="宋体" pitchFamily="2" charset="-122"/>
              </a:rPr>
              <a:t>:</a:t>
            </a:r>
            <a:r>
              <a:rPr lang="zh-CN" altLang="en-US" sz="1800" dirty="0" smtClean="0">
                <a:latin typeface="宋体" pitchFamily="2" charset="-122"/>
                <a:ea typeface="宋体" pitchFamily="2" charset="-122"/>
              </a:rPr>
              <a:t>该</a:t>
            </a:r>
            <a:r>
              <a:rPr lang="en-US" altLang="zh-CN" sz="1800" dirty="0" err="1" smtClean="0">
                <a:latin typeface="宋体" pitchFamily="2" charset="-122"/>
                <a:ea typeface="宋体" pitchFamily="2" charset="-122"/>
              </a:rPr>
              <a:t>PendingIntent</a:t>
            </a:r>
            <a:r>
              <a:rPr lang="zh-CN" altLang="en-US" sz="1800" dirty="0" smtClean="0">
                <a:latin typeface="宋体" pitchFamily="2" charset="-122"/>
                <a:ea typeface="宋体" pitchFamily="2" charset="-122"/>
              </a:rPr>
              <a:t>只作用一次。在该</a:t>
            </a:r>
            <a:r>
              <a:rPr lang="en-US" altLang="zh-CN" sz="1800" dirty="0" err="1" smtClean="0">
                <a:latin typeface="宋体" pitchFamily="2" charset="-122"/>
                <a:ea typeface="宋体" pitchFamily="2" charset="-122"/>
              </a:rPr>
              <a:t>PendingIntent</a:t>
            </a:r>
            <a:r>
              <a:rPr lang="zh-CN" altLang="en-US" sz="1800" dirty="0" smtClean="0">
                <a:latin typeface="宋体" pitchFamily="2" charset="-122"/>
                <a:ea typeface="宋体" pitchFamily="2" charset="-122"/>
              </a:rPr>
              <a:t>对象通过</a:t>
            </a:r>
            <a:r>
              <a:rPr lang="en-US" altLang="zh-CN" sz="1800" dirty="0" smtClean="0">
                <a:latin typeface="宋体" pitchFamily="2" charset="-122"/>
                <a:ea typeface="宋体" pitchFamily="2" charset="-122"/>
              </a:rPr>
              <a:t>send()</a:t>
            </a:r>
            <a:r>
              <a:rPr lang="zh-CN" altLang="en-US" sz="1800" dirty="0" smtClean="0">
                <a:latin typeface="宋体" pitchFamily="2" charset="-122"/>
                <a:ea typeface="宋体" pitchFamily="2" charset="-122"/>
              </a:rPr>
              <a:t>方法触发过后，</a:t>
            </a:r>
            <a:r>
              <a:rPr lang="en-US" altLang="zh-CN" sz="1800" dirty="0" err="1" smtClean="0">
                <a:latin typeface="宋体" pitchFamily="2" charset="-122"/>
                <a:ea typeface="宋体" pitchFamily="2" charset="-122"/>
              </a:rPr>
              <a:t>PendingIntent</a:t>
            </a:r>
            <a:r>
              <a:rPr lang="zh-CN" altLang="en-US" sz="1800" dirty="0" smtClean="0">
                <a:latin typeface="宋体" pitchFamily="2" charset="-122"/>
                <a:ea typeface="宋体" pitchFamily="2" charset="-122"/>
              </a:rPr>
              <a:t>将自动调用</a:t>
            </a:r>
            <a:r>
              <a:rPr lang="en-US" altLang="zh-CN" sz="1800" dirty="0" smtClean="0">
                <a:latin typeface="宋体" pitchFamily="2" charset="-122"/>
                <a:ea typeface="宋体" pitchFamily="2" charset="-122"/>
              </a:rPr>
              <a:t>cancel()</a:t>
            </a:r>
            <a:r>
              <a:rPr lang="zh-CN" altLang="en-US" sz="1800" dirty="0" smtClean="0">
                <a:latin typeface="宋体" pitchFamily="2" charset="-122"/>
                <a:ea typeface="宋体" pitchFamily="2" charset="-122"/>
              </a:rPr>
              <a:t>进行销毁，那么如果你再调用</a:t>
            </a:r>
            <a:r>
              <a:rPr lang="en-US" altLang="zh-CN" sz="1800" dirty="0" smtClean="0">
                <a:latin typeface="宋体" pitchFamily="2" charset="-122"/>
                <a:ea typeface="宋体" pitchFamily="2" charset="-122"/>
              </a:rPr>
              <a:t>send()</a:t>
            </a:r>
            <a:r>
              <a:rPr lang="zh-CN" altLang="en-US" sz="1800" dirty="0" smtClean="0">
                <a:latin typeface="宋体" pitchFamily="2" charset="-122"/>
                <a:ea typeface="宋体" pitchFamily="2" charset="-122"/>
              </a:rPr>
              <a:t>方法的话，系统将会返回一个</a:t>
            </a:r>
            <a:r>
              <a:rPr lang="en-US" altLang="zh-CN" sz="1800" dirty="0" err="1" smtClean="0">
                <a:latin typeface="宋体" pitchFamily="2" charset="-122"/>
                <a:ea typeface="宋体" pitchFamily="2" charset="-122"/>
              </a:rPr>
              <a:t>SendIntentException</a:t>
            </a:r>
            <a:r>
              <a:rPr lang="zh-CN" altLang="en-US" sz="1800" dirty="0" smtClean="0">
                <a:latin typeface="宋体" pitchFamily="2" charset="-122"/>
                <a:ea typeface="宋体" pitchFamily="2" charset="-122"/>
              </a:rPr>
              <a:t>。</a:t>
            </a:r>
          </a:p>
        </p:txBody>
      </p:sp>
      <p:sp>
        <p:nvSpPr>
          <p:cNvPr id="5" name="Rectangle 2"/>
          <p:cNvSpPr>
            <a:spLocks noGrp="1" noChangeArrowheads="1"/>
          </p:cNvSpPr>
          <p:nvPr>
            <p:ph type="title"/>
          </p:nvPr>
        </p:nvSpPr>
        <p:spPr>
          <a:xfrm>
            <a:off x="457200" y="274638"/>
            <a:ext cx="7283450" cy="706437"/>
          </a:xfrm>
        </p:spPr>
        <p:txBody>
          <a:bodyPr/>
          <a:lstStyle/>
          <a:p>
            <a:r>
              <a:rPr lang="en-US" altLang="zh-CN" dirty="0" smtClean="0"/>
              <a:t>6.3.7 </a:t>
            </a:r>
            <a:r>
              <a:rPr lang="en-US" altLang="zh-CN" dirty="0" smtClean="0"/>
              <a:t>Notification</a:t>
            </a:r>
            <a:r>
              <a:rPr lang="zh-CN" altLang="en-US" dirty="0" smtClean="0"/>
              <a:t> </a:t>
            </a:r>
            <a:r>
              <a:rPr lang="en-US" altLang="zh-CN" dirty="0" smtClean="0"/>
              <a:t>-</a:t>
            </a:r>
            <a:r>
              <a:rPr lang="zh-CN" altLang="en-US" dirty="0" smtClean="0">
                <a:latin typeface="宋体" pitchFamily="2" charset="-122"/>
                <a:ea typeface="宋体" pitchFamily="2" charset="-122"/>
              </a:rPr>
              <a:t>主要</a:t>
            </a:r>
            <a:r>
              <a:rPr lang="zh-CN" altLang="en-US" dirty="0" smtClean="0">
                <a:latin typeface="宋体" pitchFamily="2" charset="-122"/>
                <a:ea typeface="宋体" pitchFamily="2" charset="-122"/>
              </a:rPr>
              <a:t>常量</a:t>
            </a:r>
            <a:r>
              <a:rPr lang="en-US" altLang="zh-CN" dirty="0" smtClean="0">
                <a:latin typeface="宋体" pitchFamily="2" charset="-122"/>
                <a:ea typeface="宋体" pitchFamily="2" charset="-122"/>
              </a:rPr>
              <a:t>-1/2</a:t>
            </a:r>
            <a:r>
              <a:rPr lang="zh-CN" altLang="en-US" dirty="0" smtClean="0">
                <a:latin typeface="宋体" pitchFamily="2" charset="-122"/>
                <a:ea typeface="宋体" pitchFamily="2" charset="-122"/>
              </a:rPr>
              <a:t/>
            </a:r>
            <a:br>
              <a:rPr lang="zh-CN" altLang="en-US" dirty="0" smtClean="0">
                <a:latin typeface="宋体" pitchFamily="2" charset="-122"/>
                <a:ea typeface="宋体" pitchFamily="2" charset="-122"/>
              </a:rPr>
            </a:br>
            <a:endParaRPr lang="en-US" altLang="zh-CN" dirty="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3" name="Rectangle 3"/>
          <p:cNvSpPr>
            <a:spLocks noGrp="1" noChangeArrowheads="1"/>
          </p:cNvSpPr>
          <p:nvPr>
            <p:ph type="body" idx="1"/>
          </p:nvPr>
        </p:nvSpPr>
        <p:spPr/>
        <p:txBody>
          <a:bodyPr/>
          <a:lstStyle/>
          <a:p>
            <a:r>
              <a:rPr lang="zh-CN" altLang="en-US" sz="2000" b="1" dirty="0" smtClean="0">
                <a:latin typeface="宋体" pitchFamily="2" charset="-122"/>
                <a:ea typeface="宋体" pitchFamily="2" charset="-122"/>
              </a:rPr>
              <a:t>主要常量</a:t>
            </a:r>
            <a:endParaRPr lang="zh-CN" altLang="en-US" sz="2000" dirty="0" smtClean="0">
              <a:latin typeface="宋体" pitchFamily="2" charset="-122"/>
              <a:ea typeface="宋体" pitchFamily="2" charset="-122"/>
            </a:endParaRPr>
          </a:p>
          <a:p>
            <a:pPr lvl="1"/>
            <a:r>
              <a:rPr lang="en-US" altLang="zh-CN" sz="1800" dirty="0" smtClean="0">
                <a:latin typeface="宋体" pitchFamily="2" charset="-122"/>
                <a:ea typeface="宋体" pitchFamily="2" charset="-122"/>
              </a:rPr>
              <a:t>FLAG_UPDATE_CURRENT:</a:t>
            </a:r>
            <a:r>
              <a:rPr lang="zh-CN" altLang="en-US" sz="1800" dirty="0" smtClean="0">
                <a:latin typeface="宋体" pitchFamily="2" charset="-122"/>
                <a:ea typeface="宋体" pitchFamily="2" charset="-122"/>
              </a:rPr>
              <a:t>如果系统中有一个和你描述的</a:t>
            </a:r>
            <a:r>
              <a:rPr lang="en-US" altLang="zh-CN" sz="1800" dirty="0" err="1" smtClean="0">
                <a:latin typeface="宋体" pitchFamily="2" charset="-122"/>
                <a:ea typeface="宋体" pitchFamily="2" charset="-122"/>
              </a:rPr>
              <a:t>PendingIntent</a:t>
            </a:r>
            <a:r>
              <a:rPr lang="zh-CN" altLang="en-US" sz="1800" dirty="0" smtClean="0">
                <a:latin typeface="宋体" pitchFamily="2" charset="-122"/>
                <a:ea typeface="宋体" pitchFamily="2" charset="-122"/>
              </a:rPr>
              <a:t>对等的</a:t>
            </a:r>
            <a:r>
              <a:rPr lang="en-US" altLang="zh-CN" sz="1800" dirty="0" err="1" smtClean="0">
                <a:latin typeface="宋体" pitchFamily="2" charset="-122"/>
                <a:ea typeface="宋体" pitchFamily="2" charset="-122"/>
              </a:rPr>
              <a:t>PendingInent</a:t>
            </a:r>
            <a:r>
              <a:rPr lang="zh-CN" altLang="en-US" sz="1800" dirty="0" smtClean="0">
                <a:latin typeface="宋体" pitchFamily="2" charset="-122"/>
                <a:ea typeface="宋体" pitchFamily="2" charset="-122"/>
              </a:rPr>
              <a:t>，那么系统将使用该</a:t>
            </a:r>
            <a:r>
              <a:rPr lang="en-US" altLang="zh-CN" sz="1800" dirty="0" err="1" smtClean="0">
                <a:latin typeface="宋体" pitchFamily="2" charset="-122"/>
                <a:ea typeface="宋体" pitchFamily="2" charset="-122"/>
              </a:rPr>
              <a:t>PendingIntent</a:t>
            </a:r>
            <a:r>
              <a:rPr lang="zh-CN" altLang="en-US" sz="1800" dirty="0" smtClean="0">
                <a:latin typeface="宋体" pitchFamily="2" charset="-122"/>
                <a:ea typeface="宋体" pitchFamily="2" charset="-122"/>
              </a:rPr>
              <a:t>对象，但是会使用新的</a:t>
            </a:r>
            <a:r>
              <a:rPr lang="en-US" altLang="zh-CN" sz="1800" dirty="0" smtClean="0">
                <a:latin typeface="宋体" pitchFamily="2" charset="-122"/>
                <a:ea typeface="宋体" pitchFamily="2" charset="-122"/>
              </a:rPr>
              <a:t>Intent</a:t>
            </a:r>
            <a:r>
              <a:rPr lang="zh-CN" altLang="en-US" sz="1800" dirty="0" smtClean="0">
                <a:latin typeface="宋体" pitchFamily="2" charset="-122"/>
                <a:ea typeface="宋体" pitchFamily="2" charset="-122"/>
              </a:rPr>
              <a:t>来更新之前</a:t>
            </a:r>
            <a:r>
              <a:rPr lang="en-US" altLang="zh-CN" sz="1800" dirty="0" err="1" smtClean="0">
                <a:latin typeface="宋体" pitchFamily="2" charset="-122"/>
                <a:ea typeface="宋体" pitchFamily="2" charset="-122"/>
              </a:rPr>
              <a:t>PendingIntent</a:t>
            </a:r>
            <a:r>
              <a:rPr lang="zh-CN" altLang="en-US" sz="1800" dirty="0" smtClean="0">
                <a:latin typeface="宋体" pitchFamily="2" charset="-122"/>
                <a:ea typeface="宋体" pitchFamily="2" charset="-122"/>
              </a:rPr>
              <a:t>中的</a:t>
            </a:r>
            <a:r>
              <a:rPr lang="en-US" altLang="zh-CN" sz="1800" dirty="0" smtClean="0">
                <a:latin typeface="宋体" pitchFamily="2" charset="-122"/>
                <a:ea typeface="宋体" pitchFamily="2" charset="-122"/>
              </a:rPr>
              <a:t>Intent</a:t>
            </a:r>
            <a:r>
              <a:rPr lang="zh-CN" altLang="en-US" sz="1800" dirty="0" smtClean="0">
                <a:latin typeface="宋体" pitchFamily="2" charset="-122"/>
                <a:ea typeface="宋体" pitchFamily="2" charset="-122"/>
              </a:rPr>
              <a:t>对象数据，两个</a:t>
            </a:r>
            <a:r>
              <a:rPr lang="en-US" altLang="zh-CN" sz="1800" dirty="0" err="1" smtClean="0">
                <a:latin typeface="宋体" pitchFamily="2" charset="-122"/>
                <a:ea typeface="宋体" pitchFamily="2" charset="-122"/>
              </a:rPr>
              <a:t>PendingIntent</a:t>
            </a:r>
            <a:r>
              <a:rPr lang="zh-CN" altLang="en-US" sz="1800" dirty="0" smtClean="0">
                <a:latin typeface="宋体" pitchFamily="2" charset="-122"/>
                <a:ea typeface="宋体" pitchFamily="2" charset="-122"/>
              </a:rPr>
              <a:t>对等是指它们的</a:t>
            </a:r>
            <a:r>
              <a:rPr lang="en-US" altLang="zh-CN" sz="1800" dirty="0" smtClean="0">
                <a:latin typeface="宋体" pitchFamily="2" charset="-122"/>
                <a:ea typeface="宋体" pitchFamily="2" charset="-122"/>
              </a:rPr>
              <a:t>operation</a:t>
            </a:r>
            <a:r>
              <a:rPr lang="zh-CN" altLang="en-US" sz="1800" dirty="0" smtClean="0">
                <a:latin typeface="宋体" pitchFamily="2" charset="-122"/>
                <a:ea typeface="宋体" pitchFamily="2" charset="-122"/>
              </a:rPr>
              <a:t>一样</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且其它们的</a:t>
            </a:r>
            <a:r>
              <a:rPr lang="en-US" altLang="zh-CN" sz="1800" dirty="0" smtClean="0">
                <a:latin typeface="宋体" pitchFamily="2" charset="-122"/>
                <a:ea typeface="宋体" pitchFamily="2" charset="-122"/>
              </a:rPr>
              <a:t>Intent</a:t>
            </a:r>
            <a:r>
              <a:rPr lang="zh-CN" altLang="en-US" sz="1800" dirty="0" smtClean="0">
                <a:latin typeface="宋体" pitchFamily="2" charset="-122"/>
                <a:ea typeface="宋体" pitchFamily="2" charset="-122"/>
              </a:rPr>
              <a:t>的</a:t>
            </a:r>
            <a:r>
              <a:rPr lang="en-US" altLang="zh-CN" sz="1800" dirty="0" smtClean="0">
                <a:latin typeface="宋体" pitchFamily="2" charset="-122"/>
                <a:ea typeface="宋体" pitchFamily="2" charset="-122"/>
              </a:rPr>
              <a:t>action, data, categories, components</a:t>
            </a:r>
            <a:r>
              <a:rPr lang="zh-CN" altLang="en-US" sz="1800" dirty="0" smtClean="0">
                <a:latin typeface="宋体" pitchFamily="2" charset="-122"/>
                <a:ea typeface="宋体" pitchFamily="2" charset="-122"/>
              </a:rPr>
              <a:t>和</a:t>
            </a:r>
            <a:r>
              <a:rPr lang="en-US" altLang="zh-CN" sz="1800" dirty="0" smtClean="0">
                <a:latin typeface="宋体" pitchFamily="2" charset="-122"/>
                <a:ea typeface="宋体" pitchFamily="2" charset="-122"/>
              </a:rPr>
              <a:t>flags</a:t>
            </a:r>
            <a:r>
              <a:rPr lang="zh-CN" altLang="en-US" sz="1800" dirty="0" smtClean="0">
                <a:latin typeface="宋体" pitchFamily="2" charset="-122"/>
                <a:ea typeface="宋体" pitchFamily="2" charset="-122"/>
              </a:rPr>
              <a:t>都一样。但是它们的</a:t>
            </a:r>
            <a:r>
              <a:rPr lang="en-US" altLang="zh-CN" sz="1800" dirty="0" smtClean="0">
                <a:latin typeface="宋体" pitchFamily="2" charset="-122"/>
                <a:ea typeface="宋体" pitchFamily="2" charset="-122"/>
              </a:rPr>
              <a:t>Intent</a:t>
            </a:r>
            <a:r>
              <a:rPr lang="zh-CN" altLang="en-US" sz="1800" dirty="0" smtClean="0">
                <a:latin typeface="宋体" pitchFamily="2" charset="-122"/>
                <a:ea typeface="宋体" pitchFamily="2" charset="-122"/>
              </a:rPr>
              <a:t>的</a:t>
            </a:r>
            <a:r>
              <a:rPr lang="en-US" altLang="zh-CN" sz="1800" dirty="0" smtClean="0">
                <a:latin typeface="宋体" pitchFamily="2" charset="-122"/>
                <a:ea typeface="宋体" pitchFamily="2" charset="-122"/>
              </a:rPr>
              <a:t>Extra</a:t>
            </a:r>
            <a:r>
              <a:rPr lang="zh-CN" altLang="en-US" sz="1800" dirty="0" smtClean="0">
                <a:latin typeface="宋体" pitchFamily="2" charset="-122"/>
                <a:ea typeface="宋体" pitchFamily="2" charset="-122"/>
              </a:rPr>
              <a:t>可以不一样。 </a:t>
            </a:r>
            <a:endParaRPr lang="zh-CN" altLang="en-US" sz="1800" dirty="0">
              <a:latin typeface="宋体" pitchFamily="2" charset="-122"/>
              <a:ea typeface="宋体" pitchFamily="2" charset="-122"/>
            </a:endParaRPr>
          </a:p>
        </p:txBody>
      </p:sp>
      <p:sp>
        <p:nvSpPr>
          <p:cNvPr id="5" name="Rectangle 2"/>
          <p:cNvSpPr>
            <a:spLocks noGrp="1" noChangeArrowheads="1"/>
          </p:cNvSpPr>
          <p:nvPr>
            <p:ph type="title"/>
          </p:nvPr>
        </p:nvSpPr>
        <p:spPr>
          <a:xfrm>
            <a:off x="457200" y="274638"/>
            <a:ext cx="7283450" cy="706437"/>
          </a:xfrm>
        </p:spPr>
        <p:txBody>
          <a:bodyPr/>
          <a:lstStyle/>
          <a:p>
            <a:r>
              <a:rPr lang="en-US" altLang="zh-CN" dirty="0" smtClean="0"/>
              <a:t>6.3.7 </a:t>
            </a:r>
            <a:r>
              <a:rPr lang="en-US" altLang="zh-CN" dirty="0" smtClean="0"/>
              <a:t>Notification</a:t>
            </a:r>
            <a:r>
              <a:rPr lang="zh-CN" altLang="en-US" dirty="0" smtClean="0"/>
              <a:t> </a:t>
            </a:r>
            <a:r>
              <a:rPr lang="en-US" altLang="zh-CN" dirty="0" smtClean="0"/>
              <a:t>-</a:t>
            </a:r>
            <a:r>
              <a:rPr lang="zh-CN" altLang="en-US" dirty="0" smtClean="0">
                <a:latin typeface="宋体" pitchFamily="2" charset="-122"/>
                <a:ea typeface="宋体" pitchFamily="2" charset="-122"/>
              </a:rPr>
              <a:t>主要</a:t>
            </a:r>
            <a:r>
              <a:rPr lang="zh-CN" altLang="en-US" dirty="0" smtClean="0">
                <a:latin typeface="宋体" pitchFamily="2" charset="-122"/>
                <a:ea typeface="宋体" pitchFamily="2" charset="-122"/>
              </a:rPr>
              <a:t>常量</a:t>
            </a:r>
            <a:r>
              <a:rPr lang="en-US" altLang="zh-CN" dirty="0" smtClean="0">
                <a:latin typeface="宋体" pitchFamily="2" charset="-122"/>
                <a:ea typeface="宋体" pitchFamily="2" charset="-122"/>
              </a:rPr>
              <a:t>-2/2</a:t>
            </a:r>
            <a:r>
              <a:rPr lang="zh-CN" altLang="en-US" dirty="0" smtClean="0">
                <a:latin typeface="宋体" pitchFamily="2" charset="-122"/>
                <a:ea typeface="宋体" pitchFamily="2" charset="-122"/>
              </a:rPr>
              <a:t/>
            </a:r>
            <a:br>
              <a:rPr lang="zh-CN" altLang="en-US" dirty="0" smtClean="0">
                <a:latin typeface="宋体" pitchFamily="2" charset="-122"/>
                <a:ea typeface="宋体" pitchFamily="2" charset="-122"/>
              </a:rPr>
            </a:br>
            <a:endParaRPr lang="en-US" altLang="zh-CN" dirty="0"/>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3" name="Rectangle 3"/>
          <p:cNvSpPr>
            <a:spLocks noGrp="1" noChangeArrowheads="1"/>
          </p:cNvSpPr>
          <p:nvPr>
            <p:ph type="body" idx="1"/>
          </p:nvPr>
        </p:nvSpPr>
        <p:spPr/>
        <p:txBody>
          <a:bodyPr/>
          <a:lstStyle/>
          <a:p>
            <a:r>
              <a:rPr lang="zh-CN" altLang="en-US" sz="2000" dirty="0" smtClean="0"/>
              <a:t>设置通知的事件</a:t>
            </a:r>
            <a:endParaRPr lang="en-US" altLang="zh-CN" sz="2000" dirty="0" smtClean="0"/>
          </a:p>
          <a:p>
            <a:r>
              <a:rPr lang="zh-CN" altLang="en-US" sz="2000" dirty="0" smtClean="0">
                <a:latin typeface="宋体" pitchFamily="2" charset="-122"/>
                <a:ea typeface="宋体" pitchFamily="2" charset="-122"/>
              </a:rPr>
              <a:t>这里再简要说一下 </a:t>
            </a:r>
            <a:r>
              <a:rPr lang="en-US" altLang="zh-CN" sz="2000" dirty="0" smtClean="0">
                <a:latin typeface="宋体" pitchFamily="2" charset="-122"/>
                <a:ea typeface="宋体" pitchFamily="2" charset="-122"/>
              </a:rPr>
              <a:t>Intent </a:t>
            </a:r>
            <a:r>
              <a:rPr lang="zh-CN" altLang="en-US" sz="2000" dirty="0" smtClean="0">
                <a:latin typeface="宋体" pitchFamily="2" charset="-122"/>
                <a:ea typeface="宋体" pitchFamily="2" charset="-122"/>
              </a:rPr>
              <a:t>与 </a:t>
            </a:r>
            <a:r>
              <a:rPr lang="en-US" altLang="zh-CN" sz="2000" dirty="0" err="1" smtClean="0">
                <a:latin typeface="宋体" pitchFamily="2" charset="-122"/>
                <a:ea typeface="宋体" pitchFamily="2" charset="-122"/>
              </a:rPr>
              <a:t>PendingIntent</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的区别：</a:t>
            </a:r>
          </a:p>
          <a:p>
            <a:pPr lvl="1"/>
            <a:r>
              <a:rPr lang="en-US" altLang="zh-CN" sz="1800" dirty="0" smtClean="0">
                <a:latin typeface="宋体" pitchFamily="2" charset="-122"/>
                <a:ea typeface="宋体" pitchFamily="2" charset="-122"/>
              </a:rPr>
              <a:t>Intent </a:t>
            </a:r>
            <a:r>
              <a:rPr lang="zh-CN" altLang="en-US" sz="1800" dirty="0" smtClean="0">
                <a:latin typeface="宋体" pitchFamily="2" charset="-122"/>
                <a:ea typeface="宋体" pitchFamily="2" charset="-122"/>
              </a:rPr>
              <a:t>：意图，即告诉系统我要干什么，然后系统根据这个</a:t>
            </a:r>
            <a:r>
              <a:rPr lang="en-US" altLang="zh-CN" sz="1800" dirty="0" smtClean="0">
                <a:latin typeface="宋体" pitchFamily="2" charset="-122"/>
                <a:ea typeface="宋体" pitchFamily="2" charset="-122"/>
              </a:rPr>
              <a:t>Intent</a:t>
            </a:r>
            <a:r>
              <a:rPr lang="zh-CN" altLang="en-US" sz="1800" dirty="0" smtClean="0">
                <a:latin typeface="宋体" pitchFamily="2" charset="-122"/>
                <a:ea typeface="宋体" pitchFamily="2" charset="-122"/>
              </a:rPr>
              <a:t>做对应的事。</a:t>
            </a:r>
          </a:p>
          <a:p>
            <a:pPr lvl="1"/>
            <a:r>
              <a:rPr lang="en-US" altLang="zh-CN" sz="1800" dirty="0" err="1" smtClean="0">
                <a:latin typeface="宋体" pitchFamily="2" charset="-122"/>
                <a:ea typeface="宋体" pitchFamily="2" charset="-122"/>
              </a:rPr>
              <a:t>PendingIntent</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：包装</a:t>
            </a:r>
            <a:r>
              <a:rPr lang="en-US" altLang="zh-CN" sz="1800" dirty="0" smtClean="0">
                <a:latin typeface="宋体" pitchFamily="2" charset="-122"/>
                <a:ea typeface="宋体" pitchFamily="2" charset="-122"/>
              </a:rPr>
              <a:t>Intent</a:t>
            </a:r>
            <a:r>
              <a:rPr lang="zh-CN" altLang="en-US" sz="1800" dirty="0" smtClean="0">
                <a:latin typeface="宋体" pitchFamily="2" charset="-122"/>
                <a:ea typeface="宋体" pitchFamily="2" charset="-122"/>
              </a:rPr>
              <a:t>，</a:t>
            </a:r>
            <a:r>
              <a:rPr lang="en-US" altLang="zh-CN" sz="1800" dirty="0" smtClean="0">
                <a:latin typeface="宋体" pitchFamily="2" charset="-122"/>
                <a:ea typeface="宋体" pitchFamily="2" charset="-122"/>
              </a:rPr>
              <a:t>Intent </a:t>
            </a:r>
            <a:r>
              <a:rPr lang="zh-CN" altLang="en-US" sz="1800" dirty="0" smtClean="0">
                <a:latin typeface="宋体" pitchFamily="2" charset="-122"/>
                <a:ea typeface="宋体" pitchFamily="2" charset="-122"/>
              </a:rPr>
              <a:t>是我们直接使用 </a:t>
            </a:r>
            <a:r>
              <a:rPr lang="en-US" altLang="zh-CN" sz="1800" dirty="0" err="1" smtClean="0">
                <a:latin typeface="宋体" pitchFamily="2" charset="-122"/>
                <a:ea typeface="宋体" pitchFamily="2" charset="-122"/>
              </a:rPr>
              <a:t>startActivity</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 </a:t>
            </a:r>
            <a:r>
              <a:rPr lang="en-US" altLang="zh-CN" sz="1800" dirty="0" err="1" smtClean="0">
                <a:latin typeface="宋体" pitchFamily="2" charset="-122"/>
                <a:ea typeface="宋体" pitchFamily="2" charset="-122"/>
              </a:rPr>
              <a:t>startService</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或 </a:t>
            </a:r>
            <a:r>
              <a:rPr lang="en-US" altLang="zh-CN" sz="1800" dirty="0" err="1" smtClean="0">
                <a:latin typeface="宋体" pitchFamily="2" charset="-122"/>
                <a:ea typeface="宋体" pitchFamily="2" charset="-122"/>
              </a:rPr>
              <a:t>sendBroadcast</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启动某项工作的意图。而某些时候，我们并不能直接调用</a:t>
            </a:r>
            <a:r>
              <a:rPr lang="en-US" altLang="zh-CN" sz="1800" dirty="0" err="1" smtClean="0">
                <a:latin typeface="宋体" pitchFamily="2" charset="-122"/>
                <a:ea typeface="宋体" pitchFamily="2" charset="-122"/>
              </a:rPr>
              <a:t>startActivity</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 </a:t>
            </a:r>
            <a:r>
              <a:rPr lang="en-US" altLang="zh-CN" sz="1800" dirty="0" err="1" smtClean="0">
                <a:latin typeface="宋体" pitchFamily="2" charset="-122"/>
                <a:ea typeface="宋体" pitchFamily="2" charset="-122"/>
              </a:rPr>
              <a:t>startServide</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或 </a:t>
            </a:r>
            <a:r>
              <a:rPr lang="en-US" altLang="zh-CN" sz="1800" dirty="0" err="1" smtClean="0">
                <a:latin typeface="宋体" pitchFamily="2" charset="-122"/>
                <a:ea typeface="宋体" pitchFamily="2" charset="-122"/>
              </a:rPr>
              <a:t>sendBroadcast</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，而是当程序或系统达到某一条件才发送</a:t>
            </a:r>
            <a:r>
              <a:rPr lang="en-US" altLang="zh-CN" sz="1800" dirty="0" smtClean="0">
                <a:latin typeface="宋体" pitchFamily="2" charset="-122"/>
                <a:ea typeface="宋体" pitchFamily="2" charset="-122"/>
              </a:rPr>
              <a:t>Intent</a:t>
            </a:r>
            <a:r>
              <a:rPr lang="zh-CN" altLang="en-US" sz="1800" dirty="0" smtClean="0">
                <a:latin typeface="宋体" pitchFamily="2" charset="-122"/>
                <a:ea typeface="宋体" pitchFamily="2" charset="-122"/>
              </a:rPr>
              <a:t>。如这里的</a:t>
            </a:r>
            <a:r>
              <a:rPr lang="en-US" altLang="zh-CN" sz="1800" dirty="0" smtClean="0">
                <a:latin typeface="宋体" pitchFamily="2" charset="-122"/>
                <a:ea typeface="宋体" pitchFamily="2" charset="-122"/>
              </a:rPr>
              <a:t>Notification</a:t>
            </a:r>
            <a:r>
              <a:rPr lang="zh-CN" altLang="en-US" sz="1800" dirty="0" smtClean="0">
                <a:latin typeface="宋体" pitchFamily="2" charset="-122"/>
                <a:ea typeface="宋体" pitchFamily="2" charset="-122"/>
              </a:rPr>
              <a:t>，当用户点击</a:t>
            </a:r>
            <a:r>
              <a:rPr lang="en-US" altLang="zh-CN" sz="1800" dirty="0" smtClean="0">
                <a:latin typeface="宋体" pitchFamily="2" charset="-122"/>
                <a:ea typeface="宋体" pitchFamily="2" charset="-122"/>
              </a:rPr>
              <a:t>Notification</a:t>
            </a:r>
            <a:r>
              <a:rPr lang="zh-CN" altLang="en-US" sz="1800" dirty="0" smtClean="0">
                <a:latin typeface="宋体" pitchFamily="2" charset="-122"/>
                <a:ea typeface="宋体" pitchFamily="2" charset="-122"/>
              </a:rPr>
              <a:t>之后，由系统发出一条</a:t>
            </a:r>
            <a:r>
              <a:rPr lang="en-US" altLang="zh-CN" sz="1800" dirty="0" smtClean="0">
                <a:latin typeface="宋体" pitchFamily="2" charset="-122"/>
                <a:ea typeface="宋体" pitchFamily="2" charset="-122"/>
              </a:rPr>
              <a:t>Activity </a:t>
            </a:r>
            <a:r>
              <a:rPr lang="zh-CN" altLang="en-US" sz="1800" dirty="0" smtClean="0">
                <a:latin typeface="宋体" pitchFamily="2" charset="-122"/>
                <a:ea typeface="宋体" pitchFamily="2" charset="-122"/>
              </a:rPr>
              <a:t>的 </a:t>
            </a:r>
            <a:r>
              <a:rPr lang="en-US" altLang="zh-CN" sz="1800" dirty="0" smtClean="0">
                <a:latin typeface="宋体" pitchFamily="2" charset="-122"/>
                <a:ea typeface="宋体" pitchFamily="2" charset="-122"/>
              </a:rPr>
              <a:t>Intent </a:t>
            </a:r>
            <a:r>
              <a:rPr lang="zh-CN" altLang="en-US" sz="1800" dirty="0" smtClean="0">
                <a:latin typeface="宋体" pitchFamily="2" charset="-122"/>
                <a:ea typeface="宋体" pitchFamily="2" charset="-122"/>
              </a:rPr>
              <a:t>。因此如果我们不用某种方法来告诉系统的话，系统是不知道是使用 </a:t>
            </a:r>
            <a:r>
              <a:rPr lang="en-US" altLang="zh-CN" sz="1800" dirty="0" err="1" smtClean="0">
                <a:latin typeface="宋体" pitchFamily="2" charset="-122"/>
                <a:ea typeface="宋体" pitchFamily="2" charset="-122"/>
              </a:rPr>
              <a:t>startActivity</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a:t>
            </a:r>
            <a:r>
              <a:rPr lang="en-US" altLang="zh-CN" sz="1800" dirty="0" err="1" smtClean="0">
                <a:latin typeface="宋体" pitchFamily="2" charset="-122"/>
                <a:ea typeface="宋体" pitchFamily="2" charset="-122"/>
              </a:rPr>
              <a:t>startService</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还是 </a:t>
            </a:r>
            <a:r>
              <a:rPr lang="en-US" altLang="zh-CN" sz="1800" dirty="0" err="1" smtClean="0">
                <a:latin typeface="宋体" pitchFamily="2" charset="-122"/>
                <a:ea typeface="宋体" pitchFamily="2" charset="-122"/>
              </a:rPr>
              <a:t>sendBroadcast</a:t>
            </a:r>
            <a:r>
              <a:rPr lang="en-US"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rPr>
              <a:t>来启动</a:t>
            </a:r>
            <a:r>
              <a:rPr lang="en-US" altLang="zh-CN" sz="1800" dirty="0" smtClean="0">
                <a:latin typeface="宋体" pitchFamily="2" charset="-122"/>
                <a:ea typeface="宋体" pitchFamily="2" charset="-122"/>
              </a:rPr>
              <a:t>Intent </a:t>
            </a:r>
            <a:r>
              <a:rPr lang="zh-CN" altLang="en-US" sz="1800" dirty="0" smtClean="0">
                <a:latin typeface="宋体" pitchFamily="2" charset="-122"/>
                <a:ea typeface="宋体" pitchFamily="2" charset="-122"/>
              </a:rPr>
              <a:t>的（当然还有其他的“描述”），因此这里便需要</a:t>
            </a:r>
            <a:r>
              <a:rPr lang="en-US" altLang="zh-CN" sz="1800" dirty="0" err="1" smtClean="0">
                <a:latin typeface="宋体" pitchFamily="2" charset="-122"/>
                <a:ea typeface="宋体" pitchFamily="2" charset="-122"/>
              </a:rPr>
              <a:t>PendingIntent</a:t>
            </a:r>
            <a:r>
              <a:rPr lang="zh-CN" altLang="en-US" sz="1800" dirty="0" smtClean="0">
                <a:latin typeface="宋体" pitchFamily="2" charset="-122"/>
                <a:ea typeface="宋体" pitchFamily="2" charset="-122"/>
              </a:rPr>
              <a:t>。</a:t>
            </a:r>
            <a:endParaRPr lang="zh-CN" altLang="en-US" sz="1800" dirty="0">
              <a:latin typeface="宋体" pitchFamily="2" charset="-122"/>
              <a:ea typeface="宋体" pitchFamily="2" charset="-122"/>
            </a:endParaRPr>
          </a:p>
        </p:txBody>
      </p:sp>
      <p:sp>
        <p:nvSpPr>
          <p:cNvPr id="5" name="Rectangle 2"/>
          <p:cNvSpPr>
            <a:spLocks noGrp="1" noChangeArrowheads="1"/>
          </p:cNvSpPr>
          <p:nvPr>
            <p:ph type="title"/>
          </p:nvPr>
        </p:nvSpPr>
        <p:spPr>
          <a:xfrm>
            <a:off x="457200" y="274638"/>
            <a:ext cx="7283450" cy="706437"/>
          </a:xfrm>
        </p:spPr>
        <p:txBody>
          <a:bodyPr/>
          <a:lstStyle/>
          <a:p>
            <a:r>
              <a:rPr lang="en-US" altLang="zh-CN" dirty="0" smtClean="0"/>
              <a:t>6.3.8 Notification</a:t>
            </a:r>
            <a:r>
              <a:rPr lang="zh-CN" altLang="en-US" dirty="0" smtClean="0"/>
              <a:t>设置通知的事件</a:t>
            </a:r>
            <a:r>
              <a:rPr lang="en-US" altLang="zh-CN" dirty="0" smtClean="0"/>
              <a:t/>
            </a:r>
            <a:br>
              <a:rPr lang="en-US" altLang="zh-CN" dirty="0" smtClean="0"/>
            </a:br>
            <a:endParaRPr lang="en-US" altLang="zh-CN" dirty="0"/>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3" name="Rectangle 3"/>
          <p:cNvSpPr>
            <a:spLocks noGrp="1" noChangeArrowheads="1"/>
          </p:cNvSpPr>
          <p:nvPr>
            <p:ph type="body" idx="1"/>
          </p:nvPr>
        </p:nvSpPr>
        <p:spPr/>
        <p:txBody>
          <a:bodyPr/>
          <a:lstStyle/>
          <a:p>
            <a:r>
              <a:rPr lang="en-US" altLang="zh-CN" sz="2000" b="1" dirty="0" smtClean="0"/>
              <a:t>Task</a:t>
            </a:r>
          </a:p>
          <a:p>
            <a:pPr lvl="1"/>
            <a:r>
              <a:rPr lang="zh-CN" altLang="en-US" sz="1800" dirty="0" smtClean="0">
                <a:latin typeface="宋体" pitchFamily="2" charset="-122"/>
                <a:ea typeface="宋体" pitchFamily="2" charset="-122"/>
              </a:rPr>
              <a:t>一个</a:t>
            </a:r>
            <a:r>
              <a:rPr lang="en-US" altLang="zh-CN" sz="1800" dirty="0" smtClean="0">
                <a:latin typeface="宋体" pitchFamily="2" charset="-122"/>
                <a:ea typeface="宋体" pitchFamily="2" charset="-122"/>
              </a:rPr>
              <a:t>Task</a:t>
            </a:r>
            <a:r>
              <a:rPr lang="zh-CN" altLang="en-US" sz="1800" dirty="0" smtClean="0">
                <a:latin typeface="宋体" pitchFamily="2" charset="-122"/>
                <a:ea typeface="宋体" pitchFamily="2" charset="-122"/>
              </a:rPr>
              <a:t>就是一组</a:t>
            </a:r>
            <a:r>
              <a:rPr lang="en-US" altLang="zh-CN" sz="1800" dirty="0" smtClean="0">
                <a:latin typeface="宋体" pitchFamily="2" charset="-122"/>
                <a:ea typeface="宋体" pitchFamily="2" charset="-122"/>
              </a:rPr>
              <a:t>Activity</a:t>
            </a:r>
            <a:r>
              <a:rPr lang="zh-CN" altLang="en-US" sz="1800" dirty="0" smtClean="0">
                <a:latin typeface="宋体" pitchFamily="2" charset="-122"/>
                <a:ea typeface="宋体" pitchFamily="2" charset="-122"/>
              </a:rPr>
              <a:t>，不是一个类或者在</a:t>
            </a:r>
            <a:r>
              <a:rPr lang="en-US" altLang="zh-CN" sz="1800" dirty="0" smtClean="0">
                <a:latin typeface="宋体" pitchFamily="2" charset="-122"/>
                <a:ea typeface="宋体" pitchFamily="2" charset="-122"/>
              </a:rPr>
              <a:t>manifest</a:t>
            </a:r>
            <a:r>
              <a:rPr lang="zh-CN" altLang="en-US" sz="1800" dirty="0" smtClean="0">
                <a:latin typeface="宋体" pitchFamily="2" charset="-122"/>
                <a:ea typeface="宋体" pitchFamily="2" charset="-122"/>
              </a:rPr>
              <a:t>中定义的一个元素。因此，没有办法为</a:t>
            </a:r>
            <a:r>
              <a:rPr lang="en-US" altLang="zh-CN" sz="1800" dirty="0" smtClean="0">
                <a:latin typeface="宋体" pitchFamily="2" charset="-122"/>
                <a:ea typeface="宋体" pitchFamily="2" charset="-122"/>
              </a:rPr>
              <a:t>Task</a:t>
            </a:r>
            <a:r>
              <a:rPr lang="zh-CN" altLang="en-US" sz="1800" dirty="0" smtClean="0">
                <a:latin typeface="宋体" pitchFamily="2" charset="-122"/>
                <a:ea typeface="宋体" pitchFamily="2" charset="-122"/>
              </a:rPr>
              <a:t>设置独立于它的</a:t>
            </a:r>
            <a:r>
              <a:rPr lang="en-US" altLang="zh-CN" sz="1800" dirty="0" smtClean="0">
                <a:latin typeface="宋体" pitchFamily="2" charset="-122"/>
                <a:ea typeface="宋体" pitchFamily="2" charset="-122"/>
              </a:rPr>
              <a:t>Activity</a:t>
            </a:r>
            <a:r>
              <a:rPr lang="zh-CN" altLang="en-US" sz="1800" dirty="0" smtClean="0">
                <a:latin typeface="宋体" pitchFamily="2" charset="-122"/>
                <a:ea typeface="宋体" pitchFamily="2" charset="-122"/>
              </a:rPr>
              <a:t>的属性值。</a:t>
            </a:r>
            <a:r>
              <a:rPr lang="en-US" altLang="zh-CN" sz="1800" dirty="0" smtClean="0">
                <a:latin typeface="宋体" pitchFamily="2" charset="-122"/>
                <a:ea typeface="宋体" pitchFamily="2" charset="-122"/>
              </a:rPr>
              <a:t>Task</a:t>
            </a:r>
            <a:r>
              <a:rPr lang="zh-CN" altLang="en-US" sz="1800" dirty="0" smtClean="0">
                <a:latin typeface="宋体" pitchFamily="2" charset="-122"/>
                <a:ea typeface="宋体" pitchFamily="2" charset="-122"/>
              </a:rPr>
              <a:t>的值作为整体在根</a:t>
            </a:r>
            <a:r>
              <a:rPr lang="en-US" altLang="zh-CN" sz="1800" dirty="0" smtClean="0">
                <a:latin typeface="宋体" pitchFamily="2" charset="-122"/>
                <a:ea typeface="宋体" pitchFamily="2" charset="-122"/>
              </a:rPr>
              <a:t>Activity</a:t>
            </a:r>
            <a:r>
              <a:rPr lang="zh-CN" altLang="en-US" sz="1800" dirty="0" smtClean="0">
                <a:latin typeface="宋体" pitchFamily="2" charset="-122"/>
                <a:ea typeface="宋体" pitchFamily="2" charset="-122"/>
              </a:rPr>
              <a:t>中设置。例如，下一个章节会讨论</a:t>
            </a:r>
            <a:r>
              <a:rPr lang="en-US" altLang="zh-CN" sz="1800" dirty="0" smtClean="0">
                <a:latin typeface="宋体" pitchFamily="2" charset="-122"/>
                <a:ea typeface="宋体" pitchFamily="2" charset="-122"/>
              </a:rPr>
              <a:t>Task</a:t>
            </a:r>
            <a:r>
              <a:rPr lang="zh-CN" altLang="en-US" sz="1800" dirty="0" smtClean="0">
                <a:latin typeface="宋体" pitchFamily="2" charset="-122"/>
                <a:ea typeface="宋体" pitchFamily="2" charset="-122"/>
              </a:rPr>
              <a:t>的“</a:t>
            </a:r>
            <a:r>
              <a:rPr lang="en-US" altLang="zh-CN" sz="1800" dirty="0" smtClean="0">
                <a:latin typeface="宋体" pitchFamily="2" charset="-122"/>
                <a:ea typeface="宋体" pitchFamily="2" charset="-122"/>
              </a:rPr>
              <a:t>affinity”</a:t>
            </a:r>
            <a:r>
              <a:rPr lang="zh-CN" altLang="en-US" sz="1800" dirty="0" smtClean="0">
                <a:latin typeface="宋体" pitchFamily="2" charset="-122"/>
                <a:ea typeface="宋体" pitchFamily="2" charset="-122"/>
              </a:rPr>
              <a:t>；那个值就是从</a:t>
            </a:r>
            <a:r>
              <a:rPr lang="en-US" altLang="zh-CN" sz="1800" dirty="0" smtClean="0">
                <a:latin typeface="宋体" pitchFamily="2" charset="-122"/>
                <a:ea typeface="宋体" pitchFamily="2" charset="-122"/>
              </a:rPr>
              <a:t>Task</a:t>
            </a:r>
            <a:r>
              <a:rPr lang="zh-CN" altLang="en-US" sz="1800" dirty="0" smtClean="0">
                <a:latin typeface="宋体" pitchFamily="2" charset="-122"/>
                <a:ea typeface="宋体" pitchFamily="2" charset="-122"/>
              </a:rPr>
              <a:t>中的根</a:t>
            </a:r>
            <a:r>
              <a:rPr lang="en-US" altLang="zh-CN" sz="1800" dirty="0" smtClean="0">
                <a:latin typeface="宋体" pitchFamily="2" charset="-122"/>
                <a:ea typeface="宋体" pitchFamily="2" charset="-122"/>
              </a:rPr>
              <a:t>Activity</a:t>
            </a:r>
            <a:r>
              <a:rPr lang="zh-CN" altLang="en-US" sz="1800" dirty="0" smtClean="0">
                <a:latin typeface="宋体" pitchFamily="2" charset="-122"/>
                <a:ea typeface="宋体" pitchFamily="2" charset="-122"/>
              </a:rPr>
              <a:t>中读取的。</a:t>
            </a:r>
          </a:p>
        </p:txBody>
      </p:sp>
      <p:sp>
        <p:nvSpPr>
          <p:cNvPr id="5" name="Rectangle 2"/>
          <p:cNvSpPr>
            <a:spLocks noGrp="1" noChangeArrowheads="1"/>
          </p:cNvSpPr>
          <p:nvPr>
            <p:ph type="title"/>
          </p:nvPr>
        </p:nvSpPr>
        <p:spPr>
          <a:xfrm>
            <a:off x="457200" y="274638"/>
            <a:ext cx="7283450" cy="706437"/>
          </a:xfrm>
        </p:spPr>
        <p:txBody>
          <a:bodyPr/>
          <a:lstStyle/>
          <a:p>
            <a:r>
              <a:rPr lang="en-US" altLang="zh-CN" dirty="0" smtClean="0"/>
              <a:t>6.3.9 Notification</a:t>
            </a:r>
            <a:r>
              <a:rPr lang="zh-CN" altLang="en-US" dirty="0" smtClean="0"/>
              <a:t> </a:t>
            </a:r>
            <a:r>
              <a:rPr lang="en-US" altLang="zh-CN" dirty="0" smtClean="0"/>
              <a:t>–</a:t>
            </a:r>
            <a:r>
              <a:rPr lang="en-US" altLang="zh-CN" dirty="0" smtClean="0"/>
              <a:t>Task-1/2</a:t>
            </a:r>
            <a:r>
              <a:rPr lang="en-US" altLang="zh-CN" dirty="0" smtClean="0"/>
              <a:t/>
            </a:r>
            <a:br>
              <a:rPr lang="en-US" altLang="zh-CN" dirty="0" smtClean="0"/>
            </a:br>
            <a:endParaRPr lang="en-US" altLang="zh-CN" dirty="0"/>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3" name="Rectangle 3"/>
          <p:cNvSpPr>
            <a:spLocks noGrp="1" noChangeArrowheads="1"/>
          </p:cNvSpPr>
          <p:nvPr>
            <p:ph type="body" idx="1"/>
          </p:nvPr>
        </p:nvSpPr>
        <p:spPr/>
        <p:txBody>
          <a:bodyPr/>
          <a:lstStyle/>
          <a:p>
            <a:r>
              <a:rPr lang="en-US" altLang="zh-CN" sz="2000" b="1" dirty="0" smtClean="0"/>
              <a:t>Task</a:t>
            </a:r>
            <a:r>
              <a:rPr lang="zh-CN" altLang="en-US" sz="2000" dirty="0" smtClean="0">
                <a:latin typeface="宋体" pitchFamily="2" charset="-122"/>
                <a:ea typeface="宋体" pitchFamily="2" charset="-122"/>
              </a:rPr>
              <a:t> </a:t>
            </a:r>
          </a:p>
          <a:p>
            <a:pPr lvl="1"/>
            <a:r>
              <a:rPr lang="en-US" altLang="zh-CN" sz="1800" dirty="0" smtClean="0">
                <a:latin typeface="宋体" pitchFamily="2" charset="-122"/>
                <a:ea typeface="宋体" pitchFamily="2" charset="-122"/>
              </a:rPr>
              <a:t>Task</a:t>
            </a:r>
            <a:r>
              <a:rPr lang="zh-CN" altLang="en-US" sz="1800" dirty="0" smtClean="0">
                <a:latin typeface="宋体" pitchFamily="2" charset="-122"/>
                <a:ea typeface="宋体" pitchFamily="2" charset="-122"/>
              </a:rPr>
              <a:t>中的所有</a:t>
            </a:r>
            <a:r>
              <a:rPr lang="en-US" altLang="zh-CN" sz="1800" dirty="0" smtClean="0">
                <a:latin typeface="宋体" pitchFamily="2" charset="-122"/>
                <a:ea typeface="宋体" pitchFamily="2" charset="-122"/>
              </a:rPr>
              <a:t>Activity</a:t>
            </a:r>
            <a:r>
              <a:rPr lang="zh-CN" altLang="en-US" sz="1800" dirty="0" smtClean="0">
                <a:latin typeface="宋体" pitchFamily="2" charset="-122"/>
                <a:ea typeface="宋体" pitchFamily="2" charset="-122"/>
              </a:rPr>
              <a:t>作为一个单元一起移动。整个</a:t>
            </a:r>
            <a:r>
              <a:rPr lang="en-US" altLang="zh-CN" sz="1800" dirty="0" smtClean="0">
                <a:latin typeface="宋体" pitchFamily="2" charset="-122"/>
                <a:ea typeface="宋体" pitchFamily="2" charset="-122"/>
              </a:rPr>
              <a:t>Task</a:t>
            </a:r>
            <a:r>
              <a:rPr lang="zh-CN" altLang="en-US" sz="1800" dirty="0" smtClean="0">
                <a:latin typeface="宋体" pitchFamily="2" charset="-122"/>
                <a:ea typeface="宋体" pitchFamily="2" charset="-122"/>
              </a:rPr>
              <a:t>（整个</a:t>
            </a:r>
            <a:r>
              <a:rPr lang="en-US" altLang="zh-CN" sz="1800" dirty="0" smtClean="0">
                <a:latin typeface="宋体" pitchFamily="2" charset="-122"/>
                <a:ea typeface="宋体" pitchFamily="2" charset="-122"/>
              </a:rPr>
              <a:t>Activity stack</a:t>
            </a:r>
            <a:r>
              <a:rPr lang="zh-CN" altLang="en-US" sz="1800" dirty="0" smtClean="0">
                <a:latin typeface="宋体" pitchFamily="2" charset="-122"/>
                <a:ea typeface="宋体" pitchFamily="2" charset="-122"/>
              </a:rPr>
              <a:t>）可以进入前台或者退到后台。例如，假设当前</a:t>
            </a:r>
            <a:r>
              <a:rPr lang="en-US" altLang="zh-CN" sz="1800" dirty="0" smtClean="0">
                <a:latin typeface="宋体" pitchFamily="2" charset="-122"/>
                <a:ea typeface="宋体" pitchFamily="2" charset="-122"/>
              </a:rPr>
              <a:t>Task</a:t>
            </a:r>
            <a:r>
              <a:rPr lang="zh-CN" altLang="en-US" sz="1800" dirty="0" smtClean="0">
                <a:latin typeface="宋体" pitchFamily="2" charset="-122"/>
                <a:ea typeface="宋体" pitchFamily="2" charset="-122"/>
              </a:rPr>
              <a:t>中的</a:t>
            </a:r>
            <a:r>
              <a:rPr lang="en-US" altLang="zh-CN" sz="1800" dirty="0" smtClean="0">
                <a:latin typeface="宋体" pitchFamily="2" charset="-122"/>
                <a:ea typeface="宋体" pitchFamily="2" charset="-122"/>
              </a:rPr>
              <a:t>stack</a:t>
            </a:r>
            <a:r>
              <a:rPr lang="zh-CN" altLang="en-US" sz="1800" dirty="0" smtClean="0">
                <a:latin typeface="宋体" pitchFamily="2" charset="-122"/>
                <a:ea typeface="宋体" pitchFamily="2" charset="-122"/>
              </a:rPr>
              <a:t>中有</a:t>
            </a:r>
            <a:r>
              <a:rPr lang="en-US" altLang="zh-CN" sz="1800" dirty="0" smtClean="0">
                <a:latin typeface="宋体" pitchFamily="2" charset="-122"/>
                <a:ea typeface="宋体" pitchFamily="2" charset="-122"/>
              </a:rPr>
              <a:t>4</a:t>
            </a:r>
            <a:r>
              <a:rPr lang="zh-CN" altLang="en-US" sz="1800" dirty="0" smtClean="0">
                <a:latin typeface="宋体" pitchFamily="2" charset="-122"/>
                <a:ea typeface="宋体" pitchFamily="2" charset="-122"/>
              </a:rPr>
              <a:t>个</a:t>
            </a:r>
            <a:r>
              <a:rPr lang="en-US" altLang="zh-CN" sz="1800" dirty="0" smtClean="0">
                <a:latin typeface="宋体" pitchFamily="2" charset="-122"/>
                <a:ea typeface="宋体" pitchFamily="2" charset="-122"/>
              </a:rPr>
              <a:t>Activity——3</a:t>
            </a:r>
            <a:r>
              <a:rPr lang="zh-CN" altLang="en-US" sz="1800" dirty="0" smtClean="0">
                <a:latin typeface="宋体" pitchFamily="2" charset="-122"/>
                <a:ea typeface="宋体" pitchFamily="2" charset="-122"/>
              </a:rPr>
              <a:t>个位于当前</a:t>
            </a:r>
            <a:r>
              <a:rPr lang="en-US" altLang="zh-CN" sz="1800" dirty="0" smtClean="0">
                <a:latin typeface="宋体" pitchFamily="2" charset="-122"/>
                <a:ea typeface="宋体" pitchFamily="2" charset="-122"/>
              </a:rPr>
              <a:t>Activity</a:t>
            </a:r>
            <a:r>
              <a:rPr lang="zh-CN" altLang="en-US" sz="1800" dirty="0" smtClean="0">
                <a:latin typeface="宋体" pitchFamily="2" charset="-122"/>
                <a:ea typeface="宋体" pitchFamily="2" charset="-122"/>
              </a:rPr>
              <a:t>下方。用户按下</a:t>
            </a:r>
            <a:r>
              <a:rPr lang="en-US" altLang="zh-CN" sz="1800" dirty="0" smtClean="0">
                <a:latin typeface="宋体" pitchFamily="2" charset="-122"/>
                <a:ea typeface="宋体" pitchFamily="2" charset="-122"/>
              </a:rPr>
              <a:t>HOME</a:t>
            </a:r>
            <a:r>
              <a:rPr lang="zh-CN" altLang="en-US" sz="1800" dirty="0" smtClean="0">
                <a:latin typeface="宋体" pitchFamily="2" charset="-122"/>
                <a:ea typeface="宋体" pitchFamily="2" charset="-122"/>
              </a:rPr>
              <a:t>键，进入到应用程序启动栏，然后选择一个新的应用程序（实际上，一个新的</a:t>
            </a:r>
            <a:r>
              <a:rPr lang="en-US" altLang="zh-CN" sz="1800" dirty="0" smtClean="0">
                <a:latin typeface="宋体" pitchFamily="2" charset="-122"/>
                <a:ea typeface="宋体" pitchFamily="2" charset="-122"/>
              </a:rPr>
              <a:t>Task</a:t>
            </a:r>
            <a:r>
              <a:rPr lang="zh-CN" altLang="en-US" sz="1800" dirty="0" smtClean="0">
                <a:latin typeface="宋体" pitchFamily="2" charset="-122"/>
                <a:ea typeface="宋体" pitchFamily="2" charset="-122"/>
              </a:rPr>
              <a:t>）。当前</a:t>
            </a:r>
            <a:r>
              <a:rPr lang="en-US" altLang="zh-CN" sz="1800" dirty="0" smtClean="0">
                <a:latin typeface="宋体" pitchFamily="2" charset="-122"/>
                <a:ea typeface="宋体" pitchFamily="2" charset="-122"/>
              </a:rPr>
              <a:t>Task</a:t>
            </a:r>
            <a:r>
              <a:rPr lang="zh-CN" altLang="en-US" sz="1800" dirty="0" smtClean="0">
                <a:latin typeface="宋体" pitchFamily="2" charset="-122"/>
                <a:ea typeface="宋体" pitchFamily="2" charset="-122"/>
              </a:rPr>
              <a:t>退到后台，并且新</a:t>
            </a:r>
            <a:r>
              <a:rPr lang="en-US" altLang="zh-CN" sz="1800" dirty="0" smtClean="0">
                <a:latin typeface="宋体" pitchFamily="2" charset="-122"/>
                <a:ea typeface="宋体" pitchFamily="2" charset="-122"/>
              </a:rPr>
              <a:t>Task</a:t>
            </a:r>
            <a:r>
              <a:rPr lang="zh-CN" altLang="en-US" sz="1800" dirty="0" smtClean="0">
                <a:latin typeface="宋体" pitchFamily="2" charset="-122"/>
                <a:ea typeface="宋体" pitchFamily="2" charset="-122"/>
              </a:rPr>
              <a:t>中的根</a:t>
            </a:r>
            <a:r>
              <a:rPr lang="en-US" altLang="zh-CN" sz="1800" dirty="0" smtClean="0">
                <a:latin typeface="宋体" pitchFamily="2" charset="-122"/>
                <a:ea typeface="宋体" pitchFamily="2" charset="-122"/>
              </a:rPr>
              <a:t>Activity</a:t>
            </a:r>
            <a:r>
              <a:rPr lang="zh-CN" altLang="en-US" sz="1800" dirty="0" smtClean="0">
                <a:latin typeface="宋体" pitchFamily="2" charset="-122"/>
                <a:ea typeface="宋体" pitchFamily="2" charset="-122"/>
              </a:rPr>
              <a:t>会显示出来。然后，经过一段时间后，用户回到</a:t>
            </a:r>
            <a:r>
              <a:rPr lang="en-US" altLang="zh-CN" sz="1800" dirty="0" smtClean="0">
                <a:latin typeface="宋体" pitchFamily="2" charset="-122"/>
                <a:ea typeface="宋体" pitchFamily="2" charset="-122"/>
              </a:rPr>
              <a:t>Home</a:t>
            </a:r>
            <a:r>
              <a:rPr lang="zh-CN" altLang="en-US" sz="1800" dirty="0" smtClean="0">
                <a:latin typeface="宋体" pitchFamily="2" charset="-122"/>
                <a:ea typeface="宋体" pitchFamily="2" charset="-122"/>
              </a:rPr>
              <a:t>画面，然后再次选择前一个应用程序（前一个</a:t>
            </a:r>
            <a:r>
              <a:rPr lang="en-US" altLang="zh-CN" sz="1800" dirty="0" smtClean="0">
                <a:latin typeface="宋体" pitchFamily="2" charset="-122"/>
                <a:ea typeface="宋体" pitchFamily="2" charset="-122"/>
              </a:rPr>
              <a:t>Task</a:t>
            </a:r>
            <a:r>
              <a:rPr lang="zh-CN" altLang="en-US" sz="1800" dirty="0" smtClean="0">
                <a:latin typeface="宋体" pitchFamily="2" charset="-122"/>
                <a:ea typeface="宋体" pitchFamily="2" charset="-122"/>
              </a:rPr>
              <a:t>）。那个拥有</a:t>
            </a:r>
            <a:r>
              <a:rPr lang="en-US" altLang="zh-CN" sz="1800" dirty="0" smtClean="0">
                <a:latin typeface="宋体" pitchFamily="2" charset="-122"/>
                <a:ea typeface="宋体" pitchFamily="2" charset="-122"/>
              </a:rPr>
              <a:t>4</a:t>
            </a:r>
            <a:r>
              <a:rPr lang="zh-CN" altLang="en-US" sz="1800" dirty="0" smtClean="0">
                <a:latin typeface="宋体" pitchFamily="2" charset="-122"/>
                <a:ea typeface="宋体" pitchFamily="2" charset="-122"/>
              </a:rPr>
              <a:t>个</a:t>
            </a:r>
            <a:r>
              <a:rPr lang="en-US" altLang="zh-CN" sz="1800" dirty="0" smtClean="0">
                <a:latin typeface="宋体" pitchFamily="2" charset="-122"/>
                <a:ea typeface="宋体" pitchFamily="2" charset="-122"/>
              </a:rPr>
              <a:t>Activity</a:t>
            </a:r>
            <a:r>
              <a:rPr lang="zh-CN" altLang="en-US" sz="1800" dirty="0" smtClean="0">
                <a:latin typeface="宋体" pitchFamily="2" charset="-122"/>
                <a:ea typeface="宋体" pitchFamily="2" charset="-122"/>
              </a:rPr>
              <a:t>的</a:t>
            </a:r>
            <a:r>
              <a:rPr lang="en-US" altLang="zh-CN" sz="1800" dirty="0" smtClean="0">
                <a:latin typeface="宋体" pitchFamily="2" charset="-122"/>
                <a:ea typeface="宋体" pitchFamily="2" charset="-122"/>
              </a:rPr>
              <a:t>Task</a:t>
            </a:r>
            <a:r>
              <a:rPr lang="zh-CN" altLang="en-US" sz="1800" dirty="0" smtClean="0">
                <a:latin typeface="宋体" pitchFamily="2" charset="-122"/>
                <a:ea typeface="宋体" pitchFamily="2" charset="-122"/>
              </a:rPr>
              <a:t>会进入前台。当用户按下</a:t>
            </a:r>
            <a:r>
              <a:rPr lang="en-US" altLang="zh-CN" sz="1800" dirty="0" smtClean="0">
                <a:latin typeface="宋体" pitchFamily="2" charset="-122"/>
                <a:ea typeface="宋体" pitchFamily="2" charset="-122"/>
              </a:rPr>
              <a:t>BACK</a:t>
            </a:r>
            <a:r>
              <a:rPr lang="zh-CN" altLang="en-US" sz="1800" dirty="0" smtClean="0">
                <a:latin typeface="宋体" pitchFamily="2" charset="-122"/>
                <a:ea typeface="宋体" pitchFamily="2" charset="-122"/>
              </a:rPr>
              <a:t>键，屏幕不会显示用户刚刚离开的</a:t>
            </a:r>
            <a:r>
              <a:rPr lang="en-US" altLang="zh-CN" sz="1800" dirty="0" smtClean="0">
                <a:latin typeface="宋体" pitchFamily="2" charset="-122"/>
                <a:ea typeface="宋体" pitchFamily="2" charset="-122"/>
              </a:rPr>
              <a:t>Activity</a:t>
            </a:r>
            <a:r>
              <a:rPr lang="zh-CN" altLang="en-US" sz="1800" dirty="0" smtClean="0">
                <a:latin typeface="宋体" pitchFamily="2" charset="-122"/>
                <a:ea typeface="宋体" pitchFamily="2" charset="-122"/>
              </a:rPr>
              <a:t>（前一个</a:t>
            </a:r>
            <a:r>
              <a:rPr lang="en-US" altLang="zh-CN" sz="1800" dirty="0" smtClean="0">
                <a:latin typeface="宋体" pitchFamily="2" charset="-122"/>
                <a:ea typeface="宋体" pitchFamily="2" charset="-122"/>
              </a:rPr>
              <a:t>Task</a:t>
            </a:r>
            <a:r>
              <a:rPr lang="zh-CN" altLang="en-US" sz="1800" dirty="0" smtClean="0">
                <a:latin typeface="宋体" pitchFamily="2" charset="-122"/>
                <a:ea typeface="宋体" pitchFamily="2" charset="-122"/>
              </a:rPr>
              <a:t>的根</a:t>
            </a:r>
            <a:r>
              <a:rPr lang="en-US" altLang="zh-CN" sz="1800" dirty="0" smtClean="0">
                <a:latin typeface="宋体" pitchFamily="2" charset="-122"/>
                <a:ea typeface="宋体" pitchFamily="2" charset="-122"/>
              </a:rPr>
              <a:t>Activity</a:t>
            </a:r>
            <a:r>
              <a:rPr lang="zh-CN" altLang="en-US" sz="1800" dirty="0" smtClean="0">
                <a:latin typeface="宋体" pitchFamily="2" charset="-122"/>
                <a:ea typeface="宋体" pitchFamily="2" charset="-122"/>
              </a:rPr>
              <a:t>）。而是，这个</a:t>
            </a:r>
            <a:r>
              <a:rPr lang="en-US" altLang="zh-CN" sz="1800" dirty="0" smtClean="0">
                <a:latin typeface="宋体" pitchFamily="2" charset="-122"/>
                <a:ea typeface="宋体" pitchFamily="2" charset="-122"/>
              </a:rPr>
              <a:t>stack</a:t>
            </a:r>
            <a:r>
              <a:rPr lang="zh-CN" altLang="en-US" sz="1800" dirty="0" smtClean="0">
                <a:latin typeface="宋体" pitchFamily="2" charset="-122"/>
                <a:ea typeface="宋体" pitchFamily="2" charset="-122"/>
              </a:rPr>
              <a:t>中的顶端</a:t>
            </a:r>
            <a:r>
              <a:rPr lang="en-US" altLang="zh-CN" sz="1800" dirty="0" smtClean="0">
                <a:latin typeface="宋体" pitchFamily="2" charset="-122"/>
                <a:ea typeface="宋体" pitchFamily="2" charset="-122"/>
              </a:rPr>
              <a:t>Activity</a:t>
            </a:r>
            <a:r>
              <a:rPr lang="zh-CN" altLang="en-US" sz="1800" dirty="0" smtClean="0">
                <a:latin typeface="宋体" pitchFamily="2" charset="-122"/>
                <a:ea typeface="宋体" pitchFamily="2" charset="-122"/>
              </a:rPr>
              <a:t>移除，相同</a:t>
            </a:r>
            <a:r>
              <a:rPr lang="en-US" altLang="zh-CN" sz="1800" dirty="0" smtClean="0">
                <a:latin typeface="宋体" pitchFamily="2" charset="-122"/>
                <a:ea typeface="宋体" pitchFamily="2" charset="-122"/>
              </a:rPr>
              <a:t>Task</a:t>
            </a:r>
            <a:r>
              <a:rPr lang="zh-CN" altLang="en-US" sz="1800" dirty="0" smtClean="0">
                <a:latin typeface="宋体" pitchFamily="2" charset="-122"/>
                <a:ea typeface="宋体" pitchFamily="2" charset="-122"/>
              </a:rPr>
              <a:t>中的前一个</a:t>
            </a:r>
            <a:r>
              <a:rPr lang="en-US" altLang="zh-CN" sz="1800" dirty="0" smtClean="0">
                <a:latin typeface="宋体" pitchFamily="2" charset="-122"/>
                <a:ea typeface="宋体" pitchFamily="2" charset="-122"/>
              </a:rPr>
              <a:t>Activity</a:t>
            </a:r>
            <a:r>
              <a:rPr lang="zh-CN" altLang="en-US" sz="1800" dirty="0" smtClean="0">
                <a:latin typeface="宋体" pitchFamily="2" charset="-122"/>
                <a:ea typeface="宋体" pitchFamily="2" charset="-122"/>
              </a:rPr>
              <a:t>会显示出来。</a:t>
            </a:r>
            <a:endParaRPr lang="zh-CN" altLang="en-US" sz="1800" dirty="0">
              <a:latin typeface="宋体" pitchFamily="2" charset="-122"/>
              <a:ea typeface="宋体" pitchFamily="2" charset="-122"/>
            </a:endParaRPr>
          </a:p>
        </p:txBody>
      </p:sp>
      <p:sp>
        <p:nvSpPr>
          <p:cNvPr id="6" name="Rectangle 2"/>
          <p:cNvSpPr>
            <a:spLocks noGrp="1" noChangeArrowheads="1"/>
          </p:cNvSpPr>
          <p:nvPr>
            <p:ph type="title"/>
          </p:nvPr>
        </p:nvSpPr>
        <p:spPr>
          <a:xfrm>
            <a:off x="457200" y="274638"/>
            <a:ext cx="7283450" cy="706437"/>
          </a:xfrm>
        </p:spPr>
        <p:txBody>
          <a:bodyPr/>
          <a:lstStyle/>
          <a:p>
            <a:r>
              <a:rPr lang="en-US" altLang="zh-CN" dirty="0" smtClean="0"/>
              <a:t>6.3.9 Notification</a:t>
            </a:r>
            <a:r>
              <a:rPr lang="zh-CN" altLang="en-US" dirty="0" smtClean="0"/>
              <a:t> </a:t>
            </a:r>
            <a:r>
              <a:rPr lang="en-US" altLang="zh-CN" dirty="0" smtClean="0"/>
              <a:t>–</a:t>
            </a:r>
            <a:r>
              <a:rPr lang="en-US" altLang="zh-CN" dirty="0" smtClean="0"/>
              <a:t>Task-2/2</a:t>
            </a:r>
            <a:r>
              <a:rPr lang="en-US" altLang="zh-CN" dirty="0" smtClean="0"/>
              <a:t/>
            </a:r>
            <a:br>
              <a:rPr lang="en-US" altLang="zh-CN" dirty="0" smtClean="0"/>
            </a:br>
            <a:endParaRPr lang="en-US" altLang="zh-CN" dirty="0"/>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3" name="Rectangle 3"/>
          <p:cNvSpPr>
            <a:spLocks noGrp="1" noChangeArrowheads="1"/>
          </p:cNvSpPr>
          <p:nvPr>
            <p:ph type="body" idx="1"/>
          </p:nvPr>
        </p:nvSpPr>
        <p:spPr/>
        <p:txBody>
          <a:bodyPr/>
          <a:lstStyle/>
          <a:p>
            <a:r>
              <a:rPr lang="en-US" altLang="zh-CN" sz="2000" b="1" dirty="0" smtClean="0">
                <a:latin typeface="宋体" pitchFamily="2" charset="-122"/>
                <a:ea typeface="宋体" pitchFamily="2" charset="-122"/>
              </a:rPr>
              <a:t>Intent</a:t>
            </a:r>
            <a:r>
              <a:rPr lang="zh-CN" altLang="en-US" sz="2000" b="1" dirty="0" smtClean="0">
                <a:latin typeface="宋体" pitchFamily="2" charset="-122"/>
                <a:ea typeface="宋体" pitchFamily="2" charset="-122"/>
              </a:rPr>
              <a:t>的</a:t>
            </a:r>
            <a:r>
              <a:rPr lang="en-US" altLang="zh-CN" sz="2000" b="1" dirty="0" smtClean="0">
                <a:latin typeface="宋体" pitchFamily="2" charset="-122"/>
                <a:ea typeface="宋体" pitchFamily="2" charset="-122"/>
              </a:rPr>
              <a:t>flags</a:t>
            </a:r>
            <a:r>
              <a:rPr lang="zh-CN" altLang="en-US" sz="2000" b="1" dirty="0" smtClean="0">
                <a:latin typeface="宋体" pitchFamily="2" charset="-122"/>
                <a:ea typeface="宋体" pitchFamily="2" charset="-122"/>
              </a:rPr>
              <a:t>参数 </a:t>
            </a:r>
          </a:p>
          <a:p>
            <a:pPr lvl="1"/>
            <a:r>
              <a:rPr lang="en-US" altLang="zh-CN" sz="2000" dirty="0" smtClean="0">
                <a:latin typeface="宋体" pitchFamily="2" charset="-122"/>
                <a:ea typeface="宋体" pitchFamily="2" charset="-122"/>
              </a:rPr>
              <a:t>FLAG_ACTIVITY_NEW_TASK:</a:t>
            </a:r>
            <a:endParaRPr lang="zh-CN" altLang="en-US" sz="2000" dirty="0" smtClean="0">
              <a:latin typeface="宋体" pitchFamily="2" charset="-122"/>
              <a:ea typeface="宋体" pitchFamily="2" charset="-122"/>
            </a:endParaRPr>
          </a:p>
          <a:p>
            <a:pPr lvl="1"/>
            <a:r>
              <a:rPr lang="zh-CN" altLang="en-US" sz="2000" dirty="0" smtClean="0">
                <a:latin typeface="宋体" pitchFamily="2" charset="-122"/>
                <a:ea typeface="宋体" pitchFamily="2" charset="-122"/>
              </a:rPr>
              <a:t>一个</a:t>
            </a:r>
            <a:r>
              <a:rPr lang="en-US" altLang="zh-CN" sz="2000" dirty="0" smtClean="0">
                <a:latin typeface="宋体" pitchFamily="2" charset="-122"/>
                <a:ea typeface="宋体" pitchFamily="2" charset="-122"/>
              </a:rPr>
              <a:t>Activity</a:t>
            </a:r>
            <a:r>
              <a:rPr lang="zh-CN" altLang="en-US" sz="2000" dirty="0" smtClean="0">
                <a:latin typeface="宋体" pitchFamily="2" charset="-122"/>
                <a:ea typeface="宋体" pitchFamily="2" charset="-122"/>
              </a:rPr>
              <a:t>一般通过调用</a:t>
            </a:r>
            <a:r>
              <a:rPr lang="en-US" altLang="zh-CN" sz="2000" dirty="0" err="1" smtClean="0">
                <a:latin typeface="宋体" pitchFamily="2" charset="-122"/>
                <a:ea typeface="宋体" pitchFamily="2" charset="-122"/>
              </a:rPr>
              <a:t>startActivity</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启动并加入到</a:t>
            </a:r>
            <a:r>
              <a:rPr lang="en-US" altLang="zh-CN" sz="2000" dirty="0" smtClean="0">
                <a:latin typeface="宋体" pitchFamily="2" charset="-122"/>
                <a:ea typeface="宋体" pitchFamily="2" charset="-122"/>
              </a:rPr>
              <a:t>Task</a:t>
            </a:r>
            <a:r>
              <a:rPr lang="zh-CN" altLang="en-US" sz="2000" dirty="0" smtClean="0">
                <a:latin typeface="宋体" pitchFamily="2" charset="-122"/>
                <a:ea typeface="宋体" pitchFamily="2" charset="-122"/>
              </a:rPr>
              <a:t>中。它同调用者一样，进入同一个</a:t>
            </a:r>
            <a:r>
              <a:rPr lang="en-US" altLang="zh-CN" sz="2000" dirty="0" smtClean="0">
                <a:latin typeface="宋体" pitchFamily="2" charset="-122"/>
                <a:ea typeface="宋体" pitchFamily="2" charset="-122"/>
              </a:rPr>
              <a:t>Task</a:t>
            </a:r>
            <a:r>
              <a:rPr lang="zh-CN" altLang="en-US" sz="2000" dirty="0" smtClean="0">
                <a:latin typeface="宋体" pitchFamily="2" charset="-122"/>
                <a:ea typeface="宋体" pitchFamily="2" charset="-122"/>
              </a:rPr>
              <a:t>。然而，如果传递给</a:t>
            </a:r>
            <a:r>
              <a:rPr lang="en-US" altLang="zh-CN" sz="2000" dirty="0" err="1" smtClean="0">
                <a:latin typeface="宋体" pitchFamily="2" charset="-122"/>
                <a:ea typeface="宋体" pitchFamily="2" charset="-122"/>
              </a:rPr>
              <a:t>startActivity</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的</a:t>
            </a:r>
            <a:r>
              <a:rPr lang="en-US" altLang="zh-CN" sz="2000" dirty="0" smtClean="0">
                <a:latin typeface="宋体" pitchFamily="2" charset="-122"/>
                <a:ea typeface="宋体" pitchFamily="2" charset="-122"/>
              </a:rPr>
              <a:t>Intent</a:t>
            </a:r>
            <a:r>
              <a:rPr lang="zh-CN" altLang="en-US" sz="2000" dirty="0" smtClean="0">
                <a:latin typeface="宋体" pitchFamily="2" charset="-122"/>
                <a:ea typeface="宋体" pitchFamily="2" charset="-122"/>
              </a:rPr>
              <a:t>对象中包含</a:t>
            </a:r>
            <a:r>
              <a:rPr lang="en-US" altLang="zh-CN" sz="2000" dirty="0" smtClean="0">
                <a:latin typeface="宋体" pitchFamily="2" charset="-122"/>
                <a:ea typeface="宋体" pitchFamily="2" charset="-122"/>
              </a:rPr>
              <a:t>FLAG_ACTIVITY_NEW_TASK</a:t>
            </a:r>
            <a:r>
              <a:rPr lang="zh-CN" altLang="en-US" sz="2000" dirty="0" smtClean="0">
                <a:latin typeface="宋体" pitchFamily="2" charset="-122"/>
                <a:ea typeface="宋体" pitchFamily="2" charset="-122"/>
              </a:rPr>
              <a:t>时，系统会搜索一个新的</a:t>
            </a:r>
            <a:r>
              <a:rPr lang="en-US" altLang="zh-CN" sz="2000" dirty="0" smtClean="0">
                <a:latin typeface="宋体" pitchFamily="2" charset="-122"/>
                <a:ea typeface="宋体" pitchFamily="2" charset="-122"/>
              </a:rPr>
              <a:t>Task</a:t>
            </a:r>
            <a:r>
              <a:rPr lang="zh-CN" altLang="en-US" sz="2000" dirty="0" smtClean="0">
                <a:latin typeface="宋体" pitchFamily="2" charset="-122"/>
                <a:ea typeface="宋体" pitchFamily="2" charset="-122"/>
              </a:rPr>
              <a:t>来容纳新的</a:t>
            </a:r>
            <a:r>
              <a:rPr lang="en-US" altLang="zh-CN" sz="2000" dirty="0" smtClean="0">
                <a:latin typeface="宋体" pitchFamily="2" charset="-122"/>
                <a:ea typeface="宋体" pitchFamily="2" charset="-122"/>
              </a:rPr>
              <a:t>Activity</a:t>
            </a:r>
            <a:r>
              <a:rPr lang="zh-CN" altLang="en-US" sz="2000" dirty="0" smtClean="0">
                <a:latin typeface="宋体" pitchFamily="2" charset="-122"/>
                <a:ea typeface="宋体" pitchFamily="2" charset="-122"/>
              </a:rPr>
              <a:t>。通常，如标志的名字所示，是一个新的</a:t>
            </a:r>
            <a:r>
              <a:rPr lang="en-US" altLang="zh-CN" sz="2000" dirty="0" smtClean="0">
                <a:latin typeface="宋体" pitchFamily="2" charset="-122"/>
                <a:ea typeface="宋体" pitchFamily="2" charset="-122"/>
              </a:rPr>
              <a:t>Task</a:t>
            </a:r>
            <a:r>
              <a:rPr lang="zh-CN" altLang="en-US" sz="2000" dirty="0" smtClean="0">
                <a:latin typeface="宋体" pitchFamily="2" charset="-122"/>
                <a:ea typeface="宋体" pitchFamily="2" charset="-122"/>
              </a:rPr>
              <a:t>。然而，并不是必须是。如果已经存在一个</a:t>
            </a:r>
            <a:r>
              <a:rPr lang="en-US" altLang="zh-CN" sz="2000" dirty="0" smtClean="0">
                <a:latin typeface="宋体" pitchFamily="2" charset="-122"/>
                <a:ea typeface="宋体" pitchFamily="2" charset="-122"/>
              </a:rPr>
              <a:t>Task</a:t>
            </a:r>
            <a:r>
              <a:rPr lang="zh-CN" altLang="en-US" sz="2000" dirty="0" smtClean="0">
                <a:latin typeface="宋体" pitchFamily="2" charset="-122"/>
                <a:ea typeface="宋体" pitchFamily="2" charset="-122"/>
              </a:rPr>
              <a:t>与新</a:t>
            </a:r>
            <a:r>
              <a:rPr lang="en-US" altLang="zh-CN" sz="2000" dirty="0" smtClean="0">
                <a:latin typeface="宋体" pitchFamily="2" charset="-122"/>
                <a:ea typeface="宋体" pitchFamily="2" charset="-122"/>
              </a:rPr>
              <a:t>Activity</a:t>
            </a:r>
            <a:r>
              <a:rPr lang="zh-CN" altLang="en-US" sz="2000" dirty="0" smtClean="0">
                <a:latin typeface="宋体" pitchFamily="2" charset="-122"/>
                <a:ea typeface="宋体" pitchFamily="2" charset="-122"/>
              </a:rPr>
              <a:t>的</a:t>
            </a:r>
            <a:r>
              <a:rPr lang="en-US" altLang="zh-CN" sz="2000" dirty="0" smtClean="0">
                <a:latin typeface="宋体" pitchFamily="2" charset="-122"/>
                <a:ea typeface="宋体" pitchFamily="2" charset="-122"/>
              </a:rPr>
              <a:t>affinity</a:t>
            </a:r>
            <a:r>
              <a:rPr lang="zh-CN" altLang="en-US" sz="2000" dirty="0" smtClean="0">
                <a:latin typeface="宋体" pitchFamily="2" charset="-122"/>
                <a:ea typeface="宋体" pitchFamily="2" charset="-122"/>
              </a:rPr>
              <a:t>相同，这个</a:t>
            </a:r>
            <a:r>
              <a:rPr lang="en-US" altLang="zh-CN" sz="2000" dirty="0" smtClean="0">
                <a:latin typeface="宋体" pitchFamily="2" charset="-122"/>
                <a:ea typeface="宋体" pitchFamily="2" charset="-122"/>
              </a:rPr>
              <a:t>Activity</a:t>
            </a:r>
            <a:r>
              <a:rPr lang="zh-CN" altLang="en-US" sz="2000" dirty="0" smtClean="0">
                <a:latin typeface="宋体" pitchFamily="2" charset="-122"/>
                <a:ea typeface="宋体" pitchFamily="2" charset="-122"/>
              </a:rPr>
              <a:t>就会加入到那个</a:t>
            </a:r>
            <a:r>
              <a:rPr lang="en-US" altLang="zh-CN" sz="2000" dirty="0" smtClean="0">
                <a:latin typeface="宋体" pitchFamily="2" charset="-122"/>
                <a:ea typeface="宋体" pitchFamily="2" charset="-122"/>
              </a:rPr>
              <a:t>Task</a:t>
            </a:r>
            <a:r>
              <a:rPr lang="zh-CN" altLang="en-US" sz="2000" dirty="0" smtClean="0">
                <a:latin typeface="宋体" pitchFamily="2" charset="-122"/>
                <a:ea typeface="宋体" pitchFamily="2" charset="-122"/>
              </a:rPr>
              <a:t>中。如果不是，启动一个新的</a:t>
            </a:r>
            <a:r>
              <a:rPr lang="en-US" altLang="zh-CN" sz="2000" dirty="0" smtClean="0">
                <a:latin typeface="宋体" pitchFamily="2" charset="-122"/>
                <a:ea typeface="宋体" pitchFamily="2" charset="-122"/>
              </a:rPr>
              <a:t>Task</a:t>
            </a:r>
            <a:r>
              <a:rPr lang="zh-CN" altLang="en-US" sz="2000" dirty="0" smtClean="0">
                <a:latin typeface="宋体" pitchFamily="2" charset="-122"/>
                <a:ea typeface="宋体" pitchFamily="2" charset="-122"/>
              </a:rPr>
              <a:t>。</a:t>
            </a:r>
            <a:endParaRPr lang="zh-CN" altLang="en-US" sz="2000" dirty="0">
              <a:latin typeface="宋体" pitchFamily="2" charset="-122"/>
              <a:ea typeface="宋体" pitchFamily="2" charset="-122"/>
            </a:endParaRPr>
          </a:p>
        </p:txBody>
      </p:sp>
      <p:sp>
        <p:nvSpPr>
          <p:cNvPr id="6" name="Rectangle 2"/>
          <p:cNvSpPr>
            <a:spLocks noGrp="1" noChangeArrowheads="1"/>
          </p:cNvSpPr>
          <p:nvPr>
            <p:ph type="title"/>
          </p:nvPr>
        </p:nvSpPr>
        <p:spPr>
          <a:xfrm>
            <a:off x="457200" y="274638"/>
            <a:ext cx="7283450" cy="706437"/>
          </a:xfrm>
        </p:spPr>
        <p:txBody>
          <a:bodyPr/>
          <a:lstStyle/>
          <a:p>
            <a:r>
              <a:rPr lang="en-US" altLang="zh-CN" dirty="0" smtClean="0"/>
              <a:t>6.3.10 </a:t>
            </a:r>
            <a:r>
              <a:rPr lang="en-US" altLang="zh-CN" dirty="0" smtClean="0">
                <a:latin typeface="宋体" pitchFamily="2" charset="-122"/>
                <a:ea typeface="宋体" pitchFamily="2" charset="-122"/>
              </a:rPr>
              <a:t>Intent</a:t>
            </a:r>
            <a:r>
              <a:rPr lang="zh-CN" altLang="en-US" dirty="0" smtClean="0">
                <a:latin typeface="宋体" pitchFamily="2" charset="-122"/>
                <a:ea typeface="宋体" pitchFamily="2" charset="-122"/>
              </a:rPr>
              <a:t>的</a:t>
            </a:r>
            <a:r>
              <a:rPr lang="en-US" altLang="zh-CN" dirty="0" smtClean="0">
                <a:latin typeface="宋体" pitchFamily="2" charset="-122"/>
                <a:ea typeface="宋体" pitchFamily="2" charset="-122"/>
              </a:rPr>
              <a:t>flags</a:t>
            </a:r>
            <a:r>
              <a:rPr lang="zh-CN" altLang="en-US" dirty="0" smtClean="0">
                <a:latin typeface="宋体" pitchFamily="2" charset="-122"/>
                <a:ea typeface="宋体" pitchFamily="2" charset="-122"/>
              </a:rPr>
              <a:t>参数</a:t>
            </a:r>
            <a:endParaRPr lang="en-US" altLang="zh-CN" dirty="0"/>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3" name="Rectangle 3"/>
          <p:cNvSpPr>
            <a:spLocks noGrp="1" noChangeArrowheads="1"/>
          </p:cNvSpPr>
          <p:nvPr>
            <p:ph type="body" idx="1"/>
          </p:nvPr>
        </p:nvSpPr>
        <p:spPr/>
        <p:txBody>
          <a:bodyPr/>
          <a:lstStyle/>
          <a:p>
            <a:r>
              <a:rPr lang="zh-CN" altLang="en-US" sz="2000" dirty="0" smtClean="0"/>
              <a:t>自定义</a:t>
            </a:r>
            <a:r>
              <a:rPr lang="en-US" altLang="zh-CN" sz="2000" dirty="0" smtClean="0"/>
              <a:t>Notification</a:t>
            </a:r>
            <a:r>
              <a:rPr lang="zh-CN" altLang="en-US" sz="2000" b="1" dirty="0" smtClean="0">
                <a:latin typeface="宋体" pitchFamily="2" charset="-122"/>
                <a:ea typeface="宋体" pitchFamily="2" charset="-122"/>
              </a:rPr>
              <a:t> </a:t>
            </a:r>
          </a:p>
          <a:p>
            <a:pPr lvl="1"/>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创建布局文件</a:t>
            </a:r>
          </a:p>
          <a:p>
            <a:pPr lvl="1"/>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使用</a:t>
            </a:r>
            <a:r>
              <a:rPr lang="en-US" altLang="zh-CN" sz="2000" dirty="0" err="1" smtClean="0">
                <a:latin typeface="宋体" pitchFamily="2" charset="-122"/>
                <a:ea typeface="宋体" pitchFamily="2" charset="-122"/>
              </a:rPr>
              <a:t>RemoteViews</a:t>
            </a:r>
            <a:r>
              <a:rPr lang="zh-CN" altLang="en-US" sz="2000" dirty="0" smtClean="0">
                <a:latin typeface="宋体" pitchFamily="2" charset="-122"/>
                <a:ea typeface="宋体" pitchFamily="2" charset="-122"/>
              </a:rPr>
              <a:t>设置</a:t>
            </a:r>
            <a:r>
              <a:rPr lang="en-US" altLang="zh-CN" sz="2000" dirty="0" smtClean="0">
                <a:latin typeface="宋体" pitchFamily="2" charset="-122"/>
                <a:ea typeface="宋体" pitchFamily="2" charset="-122"/>
              </a:rPr>
              <a:t>notification</a:t>
            </a:r>
            <a:r>
              <a:rPr lang="zh-CN" altLang="en-US" sz="2000" dirty="0" smtClean="0">
                <a:latin typeface="宋体" pitchFamily="2" charset="-122"/>
                <a:ea typeface="宋体" pitchFamily="2" charset="-122"/>
              </a:rPr>
              <a:t>布局</a:t>
            </a:r>
          </a:p>
          <a:p>
            <a:pPr lvl="1"/>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RemoteViews</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contentView</a:t>
            </a:r>
            <a:r>
              <a:rPr lang="en-US" altLang="zh-CN" sz="2000" dirty="0" smtClean="0">
                <a:latin typeface="宋体" pitchFamily="2" charset="-122"/>
                <a:ea typeface="宋体" pitchFamily="2" charset="-122"/>
              </a:rPr>
              <a:t> = </a:t>
            </a:r>
            <a:r>
              <a:rPr lang="en-US" altLang="zh-CN" sz="2000" b="1" dirty="0" smtClean="0">
                <a:latin typeface="宋体" pitchFamily="2" charset="-122"/>
                <a:ea typeface="宋体" pitchFamily="2" charset="-122"/>
              </a:rPr>
              <a:t>new</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RemoteViews</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getPackageName</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R.layout.</a:t>
            </a:r>
            <a:r>
              <a:rPr lang="en-US" altLang="zh-CN" sz="2000" i="1" dirty="0" err="1" smtClean="0">
                <a:latin typeface="宋体" pitchFamily="2" charset="-122"/>
                <a:ea typeface="宋体" pitchFamily="2" charset="-122"/>
              </a:rPr>
              <a:t>notification</a:t>
            </a:r>
            <a:r>
              <a:rPr lang="en-US" altLang="zh-CN" sz="2000" dirty="0" smtClean="0">
                <a:latin typeface="宋体" pitchFamily="2" charset="-122"/>
                <a:ea typeface="宋体" pitchFamily="2" charset="-122"/>
              </a:rPr>
              <a:t>);</a:t>
            </a:r>
          </a:p>
          <a:p>
            <a:pPr lvl="1"/>
            <a:r>
              <a:rPr lang="en-US" altLang="zh-CN" sz="2000" dirty="0" err="1" smtClean="0">
                <a:latin typeface="宋体" pitchFamily="2" charset="-122"/>
                <a:ea typeface="宋体" pitchFamily="2" charset="-122"/>
              </a:rPr>
              <a:t>contentView.setTextViewText</a:t>
            </a:r>
            <a:r>
              <a:rPr lang="en-US" altLang="zh-CN" sz="2000" dirty="0" smtClean="0">
                <a:latin typeface="宋体" pitchFamily="2" charset="-122"/>
                <a:ea typeface="宋体" pitchFamily="2" charset="-122"/>
              </a:rPr>
              <a:t>(R.id.</a:t>
            </a:r>
            <a:r>
              <a:rPr lang="en-US" altLang="zh-CN" sz="2000" i="1" dirty="0" smtClean="0">
                <a:latin typeface="宋体" pitchFamily="2" charset="-122"/>
                <a:ea typeface="宋体" pitchFamily="2" charset="-122"/>
              </a:rPr>
              <a:t>textView1</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自定义</a:t>
            </a:r>
            <a:r>
              <a:rPr lang="en-US" altLang="zh-CN" sz="2000" dirty="0" smtClean="0">
                <a:latin typeface="宋体" pitchFamily="2" charset="-122"/>
                <a:ea typeface="宋体" pitchFamily="2" charset="-122"/>
              </a:rPr>
              <a:t>notification");</a:t>
            </a:r>
          </a:p>
          <a:p>
            <a:pPr lvl="1"/>
            <a:r>
              <a:rPr lang="en-US" altLang="zh-CN" sz="2000" dirty="0" err="1" smtClean="0">
                <a:latin typeface="宋体" pitchFamily="2" charset="-122"/>
                <a:ea typeface="宋体" pitchFamily="2" charset="-122"/>
              </a:rPr>
              <a:t>ntf.contentView</a:t>
            </a:r>
            <a:r>
              <a:rPr lang="en-US" altLang="zh-CN" sz="2000" dirty="0" smtClean="0">
                <a:latin typeface="宋体" pitchFamily="2" charset="-122"/>
                <a:ea typeface="宋体" pitchFamily="2" charset="-122"/>
              </a:rPr>
              <a:t> = </a:t>
            </a:r>
            <a:r>
              <a:rPr lang="en-US" altLang="zh-CN" sz="2000" dirty="0" err="1" smtClean="0">
                <a:latin typeface="宋体" pitchFamily="2" charset="-122"/>
                <a:ea typeface="宋体" pitchFamily="2" charset="-122"/>
              </a:rPr>
              <a:t>contentView</a:t>
            </a:r>
            <a:r>
              <a:rPr lang="en-US" altLang="zh-CN" sz="2000" dirty="0" smtClean="0">
                <a:latin typeface="宋体" pitchFamily="2" charset="-122"/>
                <a:ea typeface="宋体" pitchFamily="2" charset="-122"/>
              </a:rPr>
              <a:t>;</a:t>
            </a:r>
          </a:p>
          <a:p>
            <a:pPr lvl="1"/>
            <a:r>
              <a:rPr lang="en-US" altLang="zh-CN" sz="2000" dirty="0" smtClean="0">
                <a:latin typeface="宋体" pitchFamily="2" charset="-122"/>
                <a:ea typeface="宋体" pitchFamily="2" charset="-122"/>
              </a:rPr>
              <a:t>3. </a:t>
            </a:r>
            <a:r>
              <a:rPr lang="zh-CN" altLang="en-US" sz="2000" dirty="0" smtClean="0">
                <a:latin typeface="宋体" pitchFamily="2" charset="-122"/>
                <a:ea typeface="宋体" pitchFamily="2" charset="-122"/>
              </a:rPr>
              <a:t>设定</a:t>
            </a:r>
            <a:r>
              <a:rPr lang="en-US" altLang="zh-CN" sz="2000" dirty="0" err="1" smtClean="0">
                <a:latin typeface="宋体" pitchFamily="2" charset="-122"/>
                <a:ea typeface="宋体" pitchFamily="2" charset="-122"/>
              </a:rPr>
              <a:t>pendingIntent</a:t>
            </a:r>
            <a:endParaRPr lang="en-US" altLang="zh-CN" sz="2000" dirty="0" smtClean="0">
              <a:latin typeface="宋体" pitchFamily="2" charset="-122"/>
              <a:ea typeface="宋体" pitchFamily="2" charset="-122"/>
            </a:endParaRPr>
          </a:p>
          <a:p>
            <a:pPr lvl="1"/>
            <a:r>
              <a:rPr lang="en-US" altLang="zh-CN" sz="2000" dirty="0" err="1" smtClean="0">
                <a:latin typeface="宋体" pitchFamily="2" charset="-122"/>
                <a:ea typeface="宋体" pitchFamily="2" charset="-122"/>
              </a:rPr>
              <a:t>ntf.contentIntent</a:t>
            </a:r>
            <a:r>
              <a:rPr lang="en-US" altLang="zh-CN" sz="2000" dirty="0" smtClean="0">
                <a:latin typeface="宋体" pitchFamily="2" charset="-122"/>
                <a:ea typeface="宋体" pitchFamily="2" charset="-122"/>
              </a:rPr>
              <a:t> = </a:t>
            </a:r>
            <a:r>
              <a:rPr lang="en-US" altLang="zh-CN" sz="2000" dirty="0" err="1" smtClean="0">
                <a:latin typeface="宋体" pitchFamily="2" charset="-122"/>
                <a:ea typeface="宋体" pitchFamily="2" charset="-122"/>
              </a:rPr>
              <a:t>pIntent</a:t>
            </a:r>
            <a:r>
              <a:rPr lang="en-US" altLang="zh-CN"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pPr lvl="1"/>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说明使用自定义布局则不需要设置</a:t>
            </a:r>
          </a:p>
          <a:p>
            <a:pPr lvl="1"/>
            <a:r>
              <a:rPr lang="en-US" altLang="zh-CN" sz="2000" dirty="0" err="1" smtClean="0">
                <a:latin typeface="宋体" pitchFamily="2" charset="-122"/>
                <a:ea typeface="宋体" pitchFamily="2" charset="-122"/>
              </a:rPr>
              <a:t>setLatestEventInfo</a:t>
            </a:r>
            <a:endParaRPr lang="en-US" altLang="zh-CN" sz="2000" dirty="0">
              <a:latin typeface="宋体" pitchFamily="2" charset="-122"/>
              <a:ea typeface="宋体" pitchFamily="2" charset="-122"/>
            </a:endParaRPr>
          </a:p>
        </p:txBody>
      </p:sp>
      <p:sp>
        <p:nvSpPr>
          <p:cNvPr id="5" name="Rectangle 2"/>
          <p:cNvSpPr>
            <a:spLocks noGrp="1" noChangeArrowheads="1"/>
          </p:cNvSpPr>
          <p:nvPr>
            <p:ph type="title"/>
          </p:nvPr>
        </p:nvSpPr>
        <p:spPr>
          <a:xfrm>
            <a:off x="457200" y="274638"/>
            <a:ext cx="7283450" cy="706437"/>
          </a:xfrm>
        </p:spPr>
        <p:txBody>
          <a:bodyPr/>
          <a:lstStyle/>
          <a:p>
            <a:r>
              <a:rPr lang="en-US" altLang="zh-CN" dirty="0" smtClean="0"/>
              <a:t>6.3.11 </a:t>
            </a:r>
            <a:r>
              <a:rPr lang="zh-CN" altLang="en-US" dirty="0" smtClean="0"/>
              <a:t>自定义</a:t>
            </a:r>
            <a:r>
              <a:rPr lang="en-US" altLang="zh-CN" dirty="0" smtClean="0"/>
              <a:t>Notification</a:t>
            </a:r>
            <a:endParaRPr lang="en-US" altLang="zh-CN" dirty="0"/>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3" name="Rectangle 3"/>
          <p:cNvSpPr>
            <a:spLocks noGrp="1" noChangeArrowheads="1"/>
          </p:cNvSpPr>
          <p:nvPr>
            <p:ph type="body" idx="1"/>
          </p:nvPr>
        </p:nvSpPr>
        <p:spPr/>
        <p:txBody>
          <a:bodyPr/>
          <a:lstStyle/>
          <a:p>
            <a:r>
              <a:rPr lang="en-US" altLang="zh-CN" sz="2000" b="1" dirty="0" smtClean="0"/>
              <a:t>Toast</a:t>
            </a:r>
            <a:r>
              <a:rPr lang="zh-CN" altLang="en-US" sz="2000" b="1" dirty="0" smtClean="0">
                <a:latin typeface="宋体" pitchFamily="2" charset="-122"/>
                <a:ea typeface="宋体" pitchFamily="2" charset="-122"/>
              </a:rPr>
              <a:t> </a:t>
            </a:r>
          </a:p>
          <a:p>
            <a:pPr lvl="1"/>
            <a:r>
              <a:rPr lang="en-US" altLang="zh-CN" sz="2000" dirty="0" smtClean="0">
                <a:latin typeface="宋体" pitchFamily="2" charset="-122"/>
                <a:ea typeface="宋体" pitchFamily="2" charset="-122"/>
              </a:rPr>
              <a:t>Toast</a:t>
            </a:r>
            <a:r>
              <a:rPr lang="zh-CN" altLang="en-US" sz="2000" dirty="0" smtClean="0">
                <a:latin typeface="宋体" pitchFamily="2" charset="-122"/>
                <a:ea typeface="宋体" pitchFamily="2" charset="-122"/>
              </a:rPr>
              <a:t>用于向用户显示一些帮助</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提示。 </a:t>
            </a:r>
          </a:p>
          <a:p>
            <a:pPr lvl="1"/>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默认样式</a:t>
            </a:r>
          </a:p>
          <a:p>
            <a:pPr lvl="1"/>
            <a:r>
              <a:rPr lang="en-US" altLang="zh-CN" sz="2000" dirty="0" err="1" smtClean="0">
                <a:latin typeface="宋体" pitchFamily="2" charset="-122"/>
                <a:ea typeface="宋体" pitchFamily="2" charset="-122"/>
              </a:rPr>
              <a:t>Toast.makeText</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getApplicationContext</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默认</a:t>
            </a:r>
            <a:r>
              <a:rPr lang="en-US" altLang="zh-CN" sz="2000" dirty="0" smtClean="0">
                <a:latin typeface="宋体" pitchFamily="2" charset="-122"/>
                <a:ea typeface="宋体" pitchFamily="2" charset="-122"/>
              </a:rPr>
              <a:t>Toast</a:t>
            </a:r>
            <a:r>
              <a:rPr lang="zh-CN" altLang="en-US" sz="2000" dirty="0" smtClean="0">
                <a:latin typeface="宋体" pitchFamily="2" charset="-122"/>
                <a:ea typeface="宋体" pitchFamily="2" charset="-122"/>
              </a:rPr>
              <a:t>样式</a:t>
            </a:r>
            <a:r>
              <a:rPr lang="en-US" altLang="zh-CN" sz="2000" dirty="0" smtClean="0">
                <a:latin typeface="宋体" pitchFamily="2" charset="-122"/>
                <a:ea typeface="宋体" pitchFamily="2" charset="-122"/>
              </a:rPr>
              <a:t>",</a:t>
            </a:r>
            <a:br>
              <a:rPr lang="en-US" altLang="zh-CN" sz="2000" dirty="0" smtClean="0">
                <a:latin typeface="宋体" pitchFamily="2" charset="-122"/>
                <a:ea typeface="宋体" pitchFamily="2" charset="-122"/>
              </a:rPr>
            </a:br>
            <a:r>
              <a:rPr lang="en-US" altLang="zh-CN" sz="2000" dirty="0" err="1" smtClean="0">
                <a:latin typeface="宋体" pitchFamily="2" charset="-122"/>
                <a:ea typeface="宋体" pitchFamily="2" charset="-122"/>
              </a:rPr>
              <a:t>Toast.LENGTH_SHORT</a:t>
            </a:r>
            <a:r>
              <a:rPr lang="en-US" altLang="zh-CN" sz="2000" dirty="0" smtClean="0">
                <a:latin typeface="宋体" pitchFamily="2" charset="-122"/>
                <a:ea typeface="宋体" pitchFamily="2" charset="-122"/>
              </a:rPr>
              <a:t>).show</a:t>
            </a:r>
            <a:r>
              <a:rPr lang="en-US" altLang="zh-CN"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pPr lvl="1"/>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自定义位置</a:t>
            </a:r>
            <a:endParaRPr lang="en-US" altLang="zh-CN" sz="2000" dirty="0" smtClean="0">
              <a:latin typeface="宋体" pitchFamily="2" charset="-122"/>
              <a:ea typeface="宋体" pitchFamily="2" charset="-122"/>
            </a:endParaRPr>
          </a:p>
          <a:p>
            <a:pPr lvl="1"/>
            <a:r>
              <a:rPr lang="en-US" altLang="zh-CN" sz="2000" dirty="0" smtClean="0">
                <a:latin typeface="宋体" pitchFamily="2" charset="-122"/>
                <a:ea typeface="宋体" pitchFamily="2" charset="-122"/>
              </a:rPr>
              <a:t>toast = </a:t>
            </a:r>
            <a:r>
              <a:rPr lang="en-US" altLang="zh-CN" sz="2000" dirty="0" err="1" smtClean="0">
                <a:latin typeface="宋体" pitchFamily="2" charset="-122"/>
                <a:ea typeface="宋体" pitchFamily="2" charset="-122"/>
              </a:rPr>
              <a:t>Toast.makeText</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getApplicationContext</a:t>
            </a:r>
            <a:r>
              <a:rPr lang="en-US" altLang="zh-CN" sz="2000" dirty="0" smtClean="0">
                <a:latin typeface="宋体" pitchFamily="2" charset="-122"/>
                <a:ea typeface="宋体" pitchFamily="2" charset="-122"/>
              </a:rPr>
              <a:t>(),</a:t>
            </a:r>
            <a:br>
              <a:rPr lang="en-US" altLang="zh-CN" sz="2000" dirty="0" smtClean="0">
                <a:latin typeface="宋体" pitchFamily="2" charset="-122"/>
                <a:ea typeface="宋体" pitchFamily="2" charset="-122"/>
              </a:rPr>
            </a:b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自定义位置</a:t>
            </a:r>
            <a:r>
              <a:rPr lang="en-US" altLang="zh-CN" sz="2000" dirty="0" smtClean="0">
                <a:latin typeface="宋体" pitchFamily="2" charset="-122"/>
                <a:ea typeface="宋体" pitchFamily="2" charset="-122"/>
              </a:rPr>
              <a:t>Toast", </a:t>
            </a:r>
            <a:r>
              <a:rPr lang="en-US" altLang="zh-CN" sz="2000" dirty="0" err="1" smtClean="0">
                <a:latin typeface="宋体" pitchFamily="2" charset="-122"/>
                <a:ea typeface="宋体" pitchFamily="2" charset="-122"/>
              </a:rPr>
              <a:t>Toast.LENGTH_LONG</a:t>
            </a:r>
            <a:r>
              <a:rPr lang="en-US" altLang="zh-CN" sz="2000" dirty="0" smtClean="0">
                <a:latin typeface="宋体" pitchFamily="2" charset="-122"/>
                <a:ea typeface="宋体" pitchFamily="2" charset="-122"/>
              </a:rPr>
              <a:t>);</a:t>
            </a:r>
            <a:br>
              <a:rPr lang="en-US" altLang="zh-CN" sz="2000" dirty="0" smtClean="0">
                <a:latin typeface="宋体" pitchFamily="2" charset="-122"/>
                <a:ea typeface="宋体" pitchFamily="2" charset="-122"/>
              </a:rPr>
            </a:br>
            <a:r>
              <a:rPr lang="en-US" altLang="zh-CN" sz="2000" dirty="0" err="1" smtClean="0">
                <a:latin typeface="宋体" pitchFamily="2" charset="-122"/>
                <a:ea typeface="宋体" pitchFamily="2" charset="-122"/>
              </a:rPr>
              <a:t>toast.setGravity</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Gravity.CENTER</a:t>
            </a:r>
            <a:r>
              <a:rPr lang="en-US" altLang="zh-CN" sz="2000" dirty="0" smtClean="0">
                <a:latin typeface="宋体" pitchFamily="2" charset="-122"/>
                <a:ea typeface="宋体" pitchFamily="2" charset="-122"/>
              </a:rPr>
              <a:t>, 0, 0);</a:t>
            </a:r>
            <a:br>
              <a:rPr lang="en-US" altLang="zh-CN" sz="2000" dirty="0" smtClean="0">
                <a:latin typeface="宋体" pitchFamily="2" charset="-122"/>
                <a:ea typeface="宋体" pitchFamily="2" charset="-122"/>
              </a:rPr>
            </a:br>
            <a:r>
              <a:rPr lang="en-US" altLang="zh-CN" sz="2000" dirty="0" err="1" smtClean="0">
                <a:latin typeface="宋体" pitchFamily="2" charset="-122"/>
                <a:ea typeface="宋体" pitchFamily="2" charset="-122"/>
              </a:rPr>
              <a:t>toast.show</a:t>
            </a:r>
            <a:r>
              <a:rPr lang="en-US" altLang="zh-CN" sz="2000" dirty="0" smtClean="0">
                <a:latin typeface="宋体" pitchFamily="2" charset="-122"/>
                <a:ea typeface="宋体" pitchFamily="2" charset="-122"/>
              </a:rPr>
              <a:t>();</a:t>
            </a:r>
          </a:p>
          <a:p>
            <a:pPr lvl="1"/>
            <a:endParaRPr lang="en-US" altLang="zh-CN" sz="2000" dirty="0">
              <a:latin typeface="宋体" pitchFamily="2" charset="-122"/>
              <a:ea typeface="宋体" pitchFamily="2" charset="-122"/>
            </a:endParaRPr>
          </a:p>
        </p:txBody>
      </p:sp>
      <p:sp>
        <p:nvSpPr>
          <p:cNvPr id="5" name="Rectangle 2"/>
          <p:cNvSpPr>
            <a:spLocks noGrp="1" noChangeArrowheads="1"/>
          </p:cNvSpPr>
          <p:nvPr>
            <p:ph type="title"/>
          </p:nvPr>
        </p:nvSpPr>
        <p:spPr>
          <a:xfrm>
            <a:off x="457200" y="274638"/>
            <a:ext cx="7283450" cy="706437"/>
          </a:xfrm>
        </p:spPr>
        <p:txBody>
          <a:bodyPr/>
          <a:lstStyle/>
          <a:p>
            <a:r>
              <a:rPr lang="en-US" altLang="zh-CN" dirty="0" smtClean="0"/>
              <a:t>6.3.12 </a:t>
            </a:r>
            <a:r>
              <a:rPr lang="en-US" altLang="zh-CN" dirty="0" smtClean="0"/>
              <a:t>Toast-1/2</a:t>
            </a:r>
            <a:endParaRPr lang="en-US" altLang="zh-CN" dirty="0"/>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3" name="Rectangle 3"/>
          <p:cNvSpPr>
            <a:spLocks noGrp="1" noChangeArrowheads="1"/>
          </p:cNvSpPr>
          <p:nvPr>
            <p:ph type="body" idx="1"/>
          </p:nvPr>
        </p:nvSpPr>
        <p:spPr/>
        <p:txBody>
          <a:bodyPr/>
          <a:lstStyle/>
          <a:p>
            <a:r>
              <a:rPr lang="en-US" altLang="zh-CN" sz="2000" b="1" dirty="0" smtClean="0"/>
              <a:t>Toast</a:t>
            </a:r>
            <a:r>
              <a:rPr lang="zh-CN" altLang="en-US" sz="2000" b="1" dirty="0" smtClean="0">
                <a:latin typeface="宋体" pitchFamily="2" charset="-122"/>
                <a:ea typeface="宋体" pitchFamily="2" charset="-122"/>
              </a:rPr>
              <a:t> </a:t>
            </a:r>
          </a:p>
          <a:p>
            <a:pPr lvl="1"/>
            <a:r>
              <a:rPr lang="en-US" altLang="zh-CN" sz="2000" dirty="0" smtClean="0">
                <a:latin typeface="宋体" pitchFamily="2" charset="-122"/>
                <a:ea typeface="宋体" pitchFamily="2" charset="-122"/>
              </a:rPr>
              <a:t>//3. toast = </a:t>
            </a:r>
            <a:r>
              <a:rPr lang="en-US" altLang="zh-CN" sz="2000" dirty="0" err="1" smtClean="0">
                <a:latin typeface="宋体" pitchFamily="2" charset="-122"/>
                <a:ea typeface="宋体" pitchFamily="2" charset="-122"/>
              </a:rPr>
              <a:t>Toast.makeText</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getApplicationContext</a:t>
            </a:r>
            <a:r>
              <a:rPr lang="en-US" altLang="zh-CN" sz="2000" dirty="0" smtClean="0">
                <a:latin typeface="宋体" pitchFamily="2" charset="-122"/>
                <a:ea typeface="宋体" pitchFamily="2" charset="-122"/>
              </a:rPr>
              <a:t>(),</a:t>
            </a:r>
            <a:br>
              <a:rPr lang="en-US" altLang="zh-CN" sz="2000" dirty="0" smtClean="0">
                <a:latin typeface="宋体" pitchFamily="2" charset="-122"/>
                <a:ea typeface="宋体" pitchFamily="2" charset="-122"/>
              </a:rPr>
            </a:b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带图片的</a:t>
            </a:r>
            <a:r>
              <a:rPr lang="en-US" altLang="zh-CN" sz="2000" dirty="0" smtClean="0">
                <a:latin typeface="宋体" pitchFamily="2" charset="-122"/>
                <a:ea typeface="宋体" pitchFamily="2" charset="-122"/>
              </a:rPr>
              <a:t>Toast", </a:t>
            </a:r>
            <a:r>
              <a:rPr lang="en-US" altLang="zh-CN" sz="2000" dirty="0" err="1" smtClean="0">
                <a:latin typeface="宋体" pitchFamily="2" charset="-122"/>
                <a:ea typeface="宋体" pitchFamily="2" charset="-122"/>
              </a:rPr>
              <a:t>Toast.LENGTH_LONG</a:t>
            </a:r>
            <a:r>
              <a:rPr lang="en-US" altLang="zh-CN" sz="2000" dirty="0" smtClean="0">
                <a:latin typeface="宋体" pitchFamily="2" charset="-122"/>
                <a:ea typeface="宋体" pitchFamily="2" charset="-122"/>
              </a:rPr>
              <a:t>);</a:t>
            </a:r>
            <a:br>
              <a:rPr lang="en-US" altLang="zh-CN" sz="2000" dirty="0" smtClean="0">
                <a:latin typeface="宋体" pitchFamily="2" charset="-122"/>
                <a:ea typeface="宋体" pitchFamily="2" charset="-122"/>
              </a:rPr>
            </a:br>
            <a:r>
              <a:rPr lang="en-US" altLang="zh-CN" sz="2000" dirty="0" err="1" smtClean="0">
                <a:latin typeface="宋体" pitchFamily="2" charset="-122"/>
                <a:ea typeface="宋体" pitchFamily="2" charset="-122"/>
              </a:rPr>
              <a:t>toast.setGravity</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Gravity.CENTER</a:t>
            </a:r>
            <a:r>
              <a:rPr lang="en-US" altLang="zh-CN" sz="2000" dirty="0" smtClean="0">
                <a:latin typeface="宋体" pitchFamily="2" charset="-122"/>
                <a:ea typeface="宋体" pitchFamily="2" charset="-122"/>
              </a:rPr>
              <a:t>, 0, 0);</a:t>
            </a:r>
            <a:br>
              <a:rPr lang="en-US" altLang="zh-CN" sz="2000" dirty="0" smtClean="0">
                <a:latin typeface="宋体" pitchFamily="2" charset="-122"/>
                <a:ea typeface="宋体" pitchFamily="2" charset="-122"/>
              </a:rPr>
            </a:br>
            <a:r>
              <a:rPr lang="en-US" altLang="zh-CN" sz="2000" dirty="0" err="1" smtClean="0">
                <a:latin typeface="宋体" pitchFamily="2" charset="-122"/>
                <a:ea typeface="宋体" pitchFamily="2" charset="-122"/>
              </a:rPr>
              <a:t>LinearLayout</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toastView</a:t>
            </a:r>
            <a:r>
              <a:rPr lang="en-US" altLang="zh-CN" sz="2000" dirty="0" smtClean="0">
                <a:latin typeface="宋体" pitchFamily="2" charset="-122"/>
                <a:ea typeface="宋体" pitchFamily="2" charset="-122"/>
              </a:rPr>
              <a:t> = (</a:t>
            </a:r>
            <a:r>
              <a:rPr lang="en-US" altLang="zh-CN" sz="2000" dirty="0" err="1" smtClean="0">
                <a:latin typeface="宋体" pitchFamily="2" charset="-122"/>
                <a:ea typeface="宋体" pitchFamily="2" charset="-122"/>
              </a:rPr>
              <a:t>LinearLayout</a:t>
            </a:r>
            <a:r>
              <a:rPr lang="en-US" altLang="zh-CN" sz="2000" dirty="0" smtClean="0">
                <a:latin typeface="宋体" pitchFamily="2" charset="-122"/>
                <a:ea typeface="宋体" pitchFamily="2" charset="-122"/>
              </a:rPr>
              <a:t>) </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toast.getView</a:t>
            </a:r>
            <a:r>
              <a:rPr lang="en-US" altLang="zh-CN" sz="2000" dirty="0" smtClean="0">
                <a:latin typeface="宋体" pitchFamily="2" charset="-122"/>
                <a:ea typeface="宋体" pitchFamily="2" charset="-122"/>
              </a:rPr>
              <a:t>();</a:t>
            </a:r>
            <a:br>
              <a:rPr lang="en-US" altLang="zh-CN" sz="2000" dirty="0" smtClean="0">
                <a:latin typeface="宋体" pitchFamily="2" charset="-122"/>
                <a:ea typeface="宋体" pitchFamily="2" charset="-122"/>
              </a:rPr>
            </a:br>
            <a:r>
              <a:rPr lang="en-US" altLang="zh-CN" sz="2000" dirty="0" err="1" smtClean="0">
                <a:latin typeface="宋体" pitchFamily="2" charset="-122"/>
                <a:ea typeface="宋体" pitchFamily="2" charset="-122"/>
              </a:rPr>
              <a:t>ImageView</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imageCodeProject</a:t>
            </a:r>
            <a:r>
              <a:rPr lang="en-US" altLang="zh-CN" sz="2000" dirty="0" smtClean="0">
                <a:latin typeface="宋体" pitchFamily="2" charset="-122"/>
                <a:ea typeface="宋体" pitchFamily="2" charset="-122"/>
              </a:rPr>
              <a:t> = new </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ImageView</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getApplicationContext</a:t>
            </a:r>
            <a:r>
              <a:rPr lang="en-US" altLang="zh-CN" sz="2000" dirty="0" smtClean="0">
                <a:latin typeface="宋体" pitchFamily="2" charset="-122"/>
                <a:ea typeface="宋体" pitchFamily="2" charset="-122"/>
              </a:rPr>
              <a:t>());</a:t>
            </a:r>
            <a:br>
              <a:rPr lang="en-US" altLang="zh-CN" sz="2000" dirty="0" smtClean="0">
                <a:latin typeface="宋体" pitchFamily="2" charset="-122"/>
                <a:ea typeface="宋体" pitchFamily="2" charset="-122"/>
              </a:rPr>
            </a:br>
            <a:r>
              <a:rPr lang="en-US" altLang="zh-CN" sz="2000" dirty="0" err="1" smtClean="0">
                <a:latin typeface="宋体" pitchFamily="2" charset="-122"/>
                <a:ea typeface="宋体" pitchFamily="2" charset="-122"/>
              </a:rPr>
              <a:t>imageCodeProject.setImageResource</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R.drawable.icon</a:t>
            </a:r>
            <a:r>
              <a:rPr lang="en-US" altLang="zh-CN" sz="2000" dirty="0" smtClean="0">
                <a:latin typeface="宋体" pitchFamily="2" charset="-122"/>
                <a:ea typeface="宋体" pitchFamily="2" charset="-122"/>
              </a:rPr>
              <a:t>);</a:t>
            </a:r>
            <a:br>
              <a:rPr lang="en-US" altLang="zh-CN" sz="2000" dirty="0" smtClean="0">
                <a:latin typeface="宋体" pitchFamily="2" charset="-122"/>
                <a:ea typeface="宋体" pitchFamily="2" charset="-122"/>
              </a:rPr>
            </a:br>
            <a:r>
              <a:rPr lang="en-US" altLang="zh-CN" sz="2000" dirty="0" err="1" smtClean="0">
                <a:latin typeface="宋体" pitchFamily="2" charset="-122"/>
                <a:ea typeface="宋体" pitchFamily="2" charset="-122"/>
              </a:rPr>
              <a:t>toastView.addView</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imageCodeProject</a:t>
            </a:r>
            <a:r>
              <a:rPr lang="en-US" altLang="zh-CN" sz="2000" dirty="0" smtClean="0">
                <a:latin typeface="宋体" pitchFamily="2" charset="-122"/>
                <a:ea typeface="宋体" pitchFamily="2" charset="-122"/>
              </a:rPr>
              <a:t>, 0);</a:t>
            </a:r>
            <a:br>
              <a:rPr lang="en-US" altLang="zh-CN" sz="2000" dirty="0" smtClean="0">
                <a:latin typeface="宋体" pitchFamily="2" charset="-122"/>
                <a:ea typeface="宋体" pitchFamily="2" charset="-122"/>
              </a:rPr>
            </a:br>
            <a:r>
              <a:rPr lang="en-US" altLang="zh-CN" sz="2000" dirty="0" err="1" smtClean="0">
                <a:latin typeface="宋体" pitchFamily="2" charset="-122"/>
                <a:ea typeface="宋体" pitchFamily="2" charset="-122"/>
              </a:rPr>
              <a:t>toast.show</a:t>
            </a:r>
            <a:r>
              <a:rPr lang="en-US" altLang="zh-CN" sz="2000" dirty="0" smtClean="0">
                <a:latin typeface="宋体" pitchFamily="2" charset="-122"/>
                <a:ea typeface="宋体" pitchFamily="2" charset="-122"/>
              </a:rPr>
              <a:t>(); </a:t>
            </a:r>
            <a:endParaRPr lang="zh-CN" altLang="en-US" sz="2000" dirty="0" smtClean="0">
              <a:latin typeface="宋体" pitchFamily="2" charset="-122"/>
              <a:ea typeface="宋体" pitchFamily="2" charset="-122"/>
            </a:endParaRPr>
          </a:p>
          <a:p>
            <a:pPr lvl="1"/>
            <a:endParaRPr lang="en-US" altLang="zh-CN" sz="2000" dirty="0">
              <a:latin typeface="宋体" pitchFamily="2" charset="-122"/>
              <a:ea typeface="宋体" pitchFamily="2" charset="-122"/>
            </a:endParaRPr>
          </a:p>
        </p:txBody>
      </p:sp>
      <p:sp>
        <p:nvSpPr>
          <p:cNvPr id="6" name="Rectangle 2"/>
          <p:cNvSpPr>
            <a:spLocks noGrp="1" noChangeArrowheads="1"/>
          </p:cNvSpPr>
          <p:nvPr>
            <p:ph type="title"/>
          </p:nvPr>
        </p:nvSpPr>
        <p:spPr>
          <a:xfrm>
            <a:off x="457200" y="274638"/>
            <a:ext cx="7283450" cy="706437"/>
          </a:xfrm>
        </p:spPr>
        <p:txBody>
          <a:bodyPr/>
          <a:lstStyle/>
          <a:p>
            <a:r>
              <a:rPr lang="en-US" altLang="zh-CN" dirty="0" smtClean="0"/>
              <a:t>6.3.12 </a:t>
            </a:r>
            <a:r>
              <a:rPr lang="en-US" altLang="zh-CN" dirty="0" smtClean="0"/>
              <a:t>Toast-2/2</a:t>
            </a:r>
            <a:endParaRPr lang="en-US" altLang="zh-CN" dirty="0"/>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a:xfrm>
            <a:off x="457200" y="274638"/>
            <a:ext cx="7972452" cy="706437"/>
          </a:xfrm>
        </p:spPr>
        <p:txBody>
          <a:bodyPr/>
          <a:lstStyle/>
          <a:p>
            <a:r>
              <a:rPr lang="zh-CN" altLang="en-US" dirty="0" smtClean="0">
                <a:latin typeface="Arial" charset="0"/>
              </a:rPr>
              <a:t>第</a:t>
            </a:r>
            <a:r>
              <a:rPr lang="en-US" altLang="zh-CN" dirty="0" smtClean="0">
                <a:latin typeface="Arial" charset="0"/>
              </a:rPr>
              <a:t>6</a:t>
            </a:r>
            <a:r>
              <a:rPr lang="zh-CN" altLang="en-US" dirty="0" smtClean="0">
                <a:latin typeface="Arial" charset="0"/>
              </a:rPr>
              <a:t>章 </a:t>
            </a:r>
            <a:r>
              <a:rPr lang="en-US" altLang="zh-CN" b="0" dirty="0" smtClean="0">
                <a:latin typeface="黑体" pitchFamily="2" charset="-122"/>
                <a:ea typeface="黑体" pitchFamily="2" charset="-122"/>
              </a:rPr>
              <a:t>Service</a:t>
            </a:r>
            <a:r>
              <a:rPr lang="zh-CN" altLang="en-US" b="0" dirty="0" smtClean="0">
                <a:latin typeface="黑体" pitchFamily="2" charset="-122"/>
                <a:ea typeface="黑体" pitchFamily="2" charset="-122"/>
              </a:rPr>
              <a:t>、</a:t>
            </a:r>
            <a:r>
              <a:rPr lang="en-US" altLang="zh-CN" b="0" dirty="0" smtClean="0">
                <a:latin typeface="黑体" pitchFamily="2" charset="-122"/>
                <a:ea typeface="黑体" pitchFamily="2" charset="-122"/>
              </a:rPr>
              <a:t>Notification</a:t>
            </a:r>
            <a:r>
              <a:rPr lang="zh-CN" altLang="en-US" b="0" dirty="0" smtClean="0">
                <a:latin typeface="黑体" pitchFamily="2" charset="-122"/>
                <a:ea typeface="黑体" pitchFamily="2" charset="-122"/>
              </a:rPr>
              <a:t>、</a:t>
            </a:r>
            <a:r>
              <a:rPr lang="en-US" altLang="zh-CN" b="0" dirty="0" smtClean="0">
                <a:latin typeface="黑体" pitchFamily="2" charset="-122"/>
                <a:ea typeface="黑体" pitchFamily="2" charset="-122"/>
              </a:rPr>
              <a:t>Broadcast</a:t>
            </a:r>
            <a:endParaRPr lang="en-US" altLang="zh-CN" dirty="0">
              <a:latin typeface="Arial" charset="0"/>
            </a:endParaRPr>
          </a:p>
        </p:txBody>
      </p:sp>
      <p:sp>
        <p:nvSpPr>
          <p:cNvPr id="1125379" name="Line 3"/>
          <p:cNvSpPr>
            <a:spLocks noChangeShapeType="1"/>
          </p:cNvSpPr>
          <p:nvPr/>
        </p:nvSpPr>
        <p:spPr bwMode="auto">
          <a:xfrm>
            <a:off x="5364163" y="2133600"/>
            <a:ext cx="0" cy="1789113"/>
          </a:xfrm>
          <a:prstGeom prst="line">
            <a:avLst/>
          </a:prstGeom>
          <a:noFill/>
          <a:ln w="38100">
            <a:solidFill>
              <a:schemeClr val="hlink"/>
            </a:solidFill>
            <a:round/>
            <a:headEnd/>
            <a:tailEnd/>
          </a:ln>
          <a:effectLst/>
        </p:spPr>
        <p:txBody>
          <a:bodyPr/>
          <a:lstStyle/>
          <a:p>
            <a:endParaRPr lang="zh-CN" altLang="en-US"/>
          </a:p>
        </p:txBody>
      </p:sp>
      <p:sp>
        <p:nvSpPr>
          <p:cNvPr id="1125380" name="Text Box 4"/>
          <p:cNvSpPr txBox="1">
            <a:spLocks noChangeArrowheads="1"/>
          </p:cNvSpPr>
          <p:nvPr/>
        </p:nvSpPr>
        <p:spPr bwMode="auto">
          <a:xfrm>
            <a:off x="827088" y="1412875"/>
            <a:ext cx="3744912" cy="3887788"/>
          </a:xfrm>
          <a:prstGeom prst="rect">
            <a:avLst/>
          </a:prstGeom>
          <a:solidFill>
            <a:schemeClr val="bg1"/>
          </a:solidFill>
          <a:ln w="9525">
            <a:noFill/>
            <a:miter lim="800000"/>
            <a:headEnd/>
            <a:tailEnd/>
          </a:ln>
          <a:effectLst/>
        </p:spPr>
        <p:txBody>
          <a:bodyPr lIns="84965" tIns="42482" rIns="84965" bIns="42482"/>
          <a:lstStyle/>
          <a:p>
            <a:pPr marL="457200" indent="-457200" algn="l" defTabSz="850900">
              <a:buClrTx/>
              <a:buSzTx/>
            </a:pPr>
            <a:r>
              <a:rPr lang="zh-CN" altLang="en-US" sz="2200" dirty="0" smtClean="0">
                <a:latin typeface="宋体" pitchFamily="2" charset="-122"/>
              </a:rPr>
              <a:t>目标：</a:t>
            </a:r>
            <a:endParaRPr lang="zh-CN" altLang="en-US" sz="2200" dirty="0">
              <a:ea typeface="黑体" pitchFamily="2" charset="-122"/>
            </a:endParaRPr>
          </a:p>
          <a:p>
            <a:pPr marL="457200" indent="-457200" algn="l" defTabSz="850900">
              <a:buClrTx/>
              <a:buSzTx/>
            </a:pPr>
            <a:r>
              <a:rPr lang="en-US" altLang="zh-CN" sz="2200" dirty="0" smtClean="0"/>
              <a:t>6.1 android</a:t>
            </a:r>
            <a:r>
              <a:rPr lang="zh-CN" altLang="en-US" sz="2200" dirty="0" smtClean="0"/>
              <a:t>多线程处理机制</a:t>
            </a:r>
            <a:endParaRPr lang="en-US" altLang="zh-CN" sz="2200" dirty="0"/>
          </a:p>
          <a:p>
            <a:pPr marL="457200" indent="-457200" algn="l" defTabSz="850900">
              <a:buClrTx/>
              <a:buSzTx/>
            </a:pPr>
            <a:r>
              <a:rPr lang="en-US" altLang="zh-CN" sz="2200" dirty="0" smtClean="0"/>
              <a:t>6.2 Service</a:t>
            </a:r>
            <a:endParaRPr lang="zh-CN" altLang="en-US" sz="2200" dirty="0"/>
          </a:p>
          <a:p>
            <a:pPr marL="457200" indent="-457200" algn="l" defTabSz="850900">
              <a:buClrTx/>
              <a:buSzTx/>
            </a:pPr>
            <a:r>
              <a:rPr lang="en-US" altLang="zh-CN" sz="2200" u="sng" dirty="0" smtClean="0"/>
              <a:t>6.3 Notification</a:t>
            </a:r>
            <a:endParaRPr lang="zh-CN" altLang="en-US" sz="2200" u="sng" dirty="0"/>
          </a:p>
          <a:p>
            <a:pPr marL="457200" indent="-457200" algn="l" defTabSz="850900">
              <a:buClrTx/>
              <a:buSzTx/>
            </a:pPr>
            <a:r>
              <a:rPr lang="en-US" altLang="zh-CN" sz="2200" dirty="0" smtClean="0"/>
              <a:t>6.4 Broadcast</a:t>
            </a:r>
            <a:endParaRPr lang="en-US" altLang="zh-CN" sz="2200" dirty="0"/>
          </a:p>
          <a:p>
            <a:pPr marL="457200" indent="-457200" algn="l" defTabSz="850900">
              <a:lnSpc>
                <a:spcPct val="100000"/>
              </a:lnSpc>
              <a:spcBef>
                <a:spcPct val="50000"/>
              </a:spcBef>
              <a:buClrTx/>
              <a:buSzTx/>
              <a:buFont typeface="Wingdings" pitchFamily="2" charset="2"/>
              <a:buNone/>
            </a:pPr>
            <a:r>
              <a:rPr lang="zh-CN" altLang="en-US" sz="2200" dirty="0" smtClean="0"/>
              <a:t> </a:t>
            </a:r>
            <a:endParaRPr lang="zh-CN" altLang="en-US" sz="2200" dirty="0"/>
          </a:p>
        </p:txBody>
      </p:sp>
      <p:sp>
        <p:nvSpPr>
          <p:cNvPr id="1125381" name="AutoShape 5"/>
          <p:cNvSpPr>
            <a:spLocks noChangeArrowheads="1"/>
          </p:cNvSpPr>
          <p:nvPr/>
        </p:nvSpPr>
        <p:spPr bwMode="auto">
          <a:xfrm>
            <a:off x="5791200" y="2209800"/>
            <a:ext cx="2813050" cy="1219200"/>
          </a:xfrm>
          <a:prstGeom prst="roundRect">
            <a:avLst>
              <a:gd name="adj" fmla="val 16667"/>
            </a:avLst>
          </a:prstGeom>
          <a:solidFill>
            <a:schemeClr val="hlink"/>
          </a:solidFill>
          <a:ln w="9525">
            <a:noFill/>
            <a:round/>
            <a:headEnd/>
            <a:tailEnd/>
          </a:ln>
          <a:effectLst>
            <a:prstShdw prst="shdw17" dist="17961" dir="2700000">
              <a:schemeClr val="hlink">
                <a:gamma/>
                <a:shade val="60000"/>
                <a:invGamma/>
              </a:schemeClr>
            </a:prstShdw>
          </a:effectLst>
        </p:spPr>
        <p:txBody>
          <a:bodyPr wrap="none"/>
          <a:lstStyle/>
          <a:p>
            <a:pPr algn="l">
              <a:lnSpc>
                <a:spcPct val="100000"/>
              </a:lnSpc>
              <a:buClrTx/>
              <a:buSzTx/>
            </a:pPr>
            <a:r>
              <a:rPr lang="zh-CN" altLang="en-US" dirty="0">
                <a:solidFill>
                  <a:schemeClr val="bg1"/>
                </a:solidFill>
                <a:ea typeface="黑体" pitchFamily="2" charset="-122"/>
              </a:rPr>
              <a:t>时间</a:t>
            </a:r>
            <a:r>
              <a:rPr lang="zh-CN" altLang="en-US" dirty="0" smtClean="0">
                <a:solidFill>
                  <a:schemeClr val="bg1"/>
                </a:solidFill>
                <a:ea typeface="黑体" pitchFamily="2" charset="-122"/>
              </a:rPr>
              <a:t>：</a:t>
            </a:r>
            <a:r>
              <a:rPr lang="en-US" altLang="zh-CN" dirty="0" smtClean="0">
                <a:solidFill>
                  <a:schemeClr val="bg1"/>
                </a:solidFill>
                <a:ea typeface="黑体" pitchFamily="2" charset="-122"/>
              </a:rPr>
              <a:t>18</a:t>
            </a:r>
            <a:r>
              <a:rPr lang="zh-CN" altLang="en-US" dirty="0" smtClean="0">
                <a:solidFill>
                  <a:schemeClr val="bg1"/>
                </a:solidFill>
                <a:ea typeface="黑体" pitchFamily="2" charset="-122"/>
              </a:rPr>
              <a:t>学时</a:t>
            </a:r>
            <a:endParaRPr lang="zh-CN" altLang="en-US" dirty="0">
              <a:solidFill>
                <a:schemeClr val="bg1"/>
              </a:solidFill>
              <a:ea typeface="黑体" pitchFamily="2" charset="-122"/>
            </a:endParaRPr>
          </a:p>
          <a:p>
            <a:pPr algn="l">
              <a:lnSpc>
                <a:spcPct val="100000"/>
              </a:lnSpc>
              <a:buClrTx/>
              <a:buSzTx/>
            </a:pPr>
            <a:endParaRPr lang="zh-CN" altLang="en-US" dirty="0">
              <a:solidFill>
                <a:schemeClr val="bg1"/>
              </a:solidFill>
              <a:ea typeface="黑体" pitchFamily="2" charset="-122"/>
            </a:endParaRPr>
          </a:p>
          <a:p>
            <a:pPr algn="l">
              <a:lnSpc>
                <a:spcPct val="100000"/>
              </a:lnSpc>
              <a:buClrTx/>
              <a:buSzTx/>
            </a:pPr>
            <a:r>
              <a:rPr lang="zh-CN" altLang="en-US" dirty="0">
                <a:solidFill>
                  <a:schemeClr val="bg1"/>
                </a:solidFill>
                <a:ea typeface="黑体" pitchFamily="2" charset="-122"/>
              </a:rPr>
              <a:t>教学方法：</a:t>
            </a:r>
            <a:r>
              <a:rPr lang="en-US" altLang="zh-CN" dirty="0">
                <a:solidFill>
                  <a:schemeClr val="bg1"/>
                </a:solidFill>
                <a:ea typeface="黑体" pitchFamily="2" charset="-122"/>
              </a:rPr>
              <a:t>PPT</a:t>
            </a:r>
            <a:r>
              <a:rPr lang="zh-CN" altLang="en-US" dirty="0">
                <a:solidFill>
                  <a:schemeClr val="bg1"/>
                </a:solidFill>
                <a:ea typeface="黑体" pitchFamily="2" charset="-122"/>
              </a:rPr>
              <a:t>讲解 </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a:xfrm>
            <a:off x="457200" y="274638"/>
            <a:ext cx="7972452" cy="706437"/>
          </a:xfrm>
        </p:spPr>
        <p:txBody>
          <a:bodyPr/>
          <a:lstStyle/>
          <a:p>
            <a:r>
              <a:rPr lang="zh-CN" altLang="en-US" dirty="0" smtClean="0">
                <a:latin typeface="Arial" charset="0"/>
              </a:rPr>
              <a:t>第</a:t>
            </a:r>
            <a:r>
              <a:rPr lang="en-US" altLang="zh-CN" dirty="0" smtClean="0">
                <a:latin typeface="Arial" charset="0"/>
              </a:rPr>
              <a:t>6</a:t>
            </a:r>
            <a:r>
              <a:rPr lang="zh-CN" altLang="en-US" dirty="0" smtClean="0">
                <a:latin typeface="Arial" charset="0"/>
              </a:rPr>
              <a:t>章 </a:t>
            </a:r>
            <a:r>
              <a:rPr lang="en-US" altLang="zh-CN" b="0" dirty="0" smtClean="0">
                <a:latin typeface="黑体" pitchFamily="2" charset="-122"/>
                <a:ea typeface="黑体" pitchFamily="2" charset="-122"/>
              </a:rPr>
              <a:t>Service</a:t>
            </a:r>
            <a:r>
              <a:rPr lang="zh-CN" altLang="en-US" b="0" dirty="0" smtClean="0">
                <a:latin typeface="黑体" pitchFamily="2" charset="-122"/>
                <a:ea typeface="黑体" pitchFamily="2" charset="-122"/>
              </a:rPr>
              <a:t>、</a:t>
            </a:r>
            <a:r>
              <a:rPr lang="en-US" altLang="zh-CN" b="0" dirty="0" smtClean="0">
                <a:latin typeface="黑体" pitchFamily="2" charset="-122"/>
                <a:ea typeface="黑体" pitchFamily="2" charset="-122"/>
              </a:rPr>
              <a:t>Notification</a:t>
            </a:r>
            <a:r>
              <a:rPr lang="zh-CN" altLang="en-US" b="0" dirty="0" smtClean="0">
                <a:latin typeface="黑体" pitchFamily="2" charset="-122"/>
                <a:ea typeface="黑体" pitchFamily="2" charset="-122"/>
              </a:rPr>
              <a:t>、</a:t>
            </a:r>
            <a:r>
              <a:rPr lang="en-US" altLang="zh-CN" b="0" dirty="0" smtClean="0">
                <a:latin typeface="黑体" pitchFamily="2" charset="-122"/>
                <a:ea typeface="黑体" pitchFamily="2" charset="-122"/>
              </a:rPr>
              <a:t>Broadcast</a:t>
            </a:r>
            <a:endParaRPr lang="en-US" altLang="zh-CN" dirty="0">
              <a:latin typeface="Arial" charset="0"/>
            </a:endParaRPr>
          </a:p>
        </p:txBody>
      </p:sp>
      <p:sp>
        <p:nvSpPr>
          <p:cNvPr id="1125379" name="Line 3"/>
          <p:cNvSpPr>
            <a:spLocks noChangeShapeType="1"/>
          </p:cNvSpPr>
          <p:nvPr/>
        </p:nvSpPr>
        <p:spPr bwMode="auto">
          <a:xfrm>
            <a:off x="5364163" y="2133600"/>
            <a:ext cx="0" cy="1789113"/>
          </a:xfrm>
          <a:prstGeom prst="line">
            <a:avLst/>
          </a:prstGeom>
          <a:noFill/>
          <a:ln w="38100">
            <a:solidFill>
              <a:schemeClr val="hlink"/>
            </a:solidFill>
            <a:round/>
            <a:headEnd/>
            <a:tailEnd/>
          </a:ln>
          <a:effectLst/>
        </p:spPr>
        <p:txBody>
          <a:bodyPr/>
          <a:lstStyle/>
          <a:p>
            <a:endParaRPr lang="zh-CN" altLang="en-US"/>
          </a:p>
        </p:txBody>
      </p:sp>
      <p:sp>
        <p:nvSpPr>
          <p:cNvPr id="1125380" name="Text Box 4"/>
          <p:cNvSpPr txBox="1">
            <a:spLocks noChangeArrowheads="1"/>
          </p:cNvSpPr>
          <p:nvPr/>
        </p:nvSpPr>
        <p:spPr bwMode="auto">
          <a:xfrm>
            <a:off x="827088" y="1412875"/>
            <a:ext cx="3744912" cy="3887788"/>
          </a:xfrm>
          <a:prstGeom prst="rect">
            <a:avLst/>
          </a:prstGeom>
          <a:solidFill>
            <a:schemeClr val="bg1"/>
          </a:solidFill>
          <a:ln w="9525">
            <a:noFill/>
            <a:miter lim="800000"/>
            <a:headEnd/>
            <a:tailEnd/>
          </a:ln>
          <a:effectLst/>
        </p:spPr>
        <p:txBody>
          <a:bodyPr lIns="84965" tIns="42482" rIns="84965" bIns="42482"/>
          <a:lstStyle/>
          <a:p>
            <a:pPr marL="457200" indent="-457200" algn="l" defTabSz="850900">
              <a:buClrTx/>
              <a:buSzTx/>
            </a:pPr>
            <a:r>
              <a:rPr lang="zh-CN" altLang="en-US" sz="2200" dirty="0" smtClean="0">
                <a:latin typeface="宋体" pitchFamily="2" charset="-122"/>
              </a:rPr>
              <a:t>目标：</a:t>
            </a:r>
            <a:endParaRPr lang="zh-CN" altLang="en-US" sz="2200" dirty="0">
              <a:ea typeface="黑体" pitchFamily="2" charset="-122"/>
            </a:endParaRPr>
          </a:p>
          <a:p>
            <a:pPr marL="457200" indent="-457200" algn="l" defTabSz="850900">
              <a:buClrTx/>
              <a:buSzTx/>
            </a:pPr>
            <a:r>
              <a:rPr lang="en-US" altLang="zh-CN" sz="2200" dirty="0" smtClean="0"/>
              <a:t>6.1 android</a:t>
            </a:r>
            <a:r>
              <a:rPr lang="zh-CN" altLang="en-US" sz="2200" dirty="0" smtClean="0"/>
              <a:t>多线程处理机制</a:t>
            </a:r>
            <a:endParaRPr lang="en-US" altLang="zh-CN" sz="2200" dirty="0"/>
          </a:p>
          <a:p>
            <a:pPr marL="457200" indent="-457200" algn="l" defTabSz="850900">
              <a:buClrTx/>
              <a:buSzTx/>
            </a:pPr>
            <a:r>
              <a:rPr lang="en-US" altLang="zh-CN" sz="2200" dirty="0" smtClean="0"/>
              <a:t>6.2 Service</a:t>
            </a:r>
            <a:endParaRPr lang="zh-CN" altLang="en-US" sz="2200" dirty="0"/>
          </a:p>
          <a:p>
            <a:pPr marL="457200" indent="-457200" algn="l" defTabSz="850900">
              <a:buClrTx/>
              <a:buSzTx/>
            </a:pPr>
            <a:r>
              <a:rPr lang="en-US" altLang="zh-CN" sz="2200" dirty="0" smtClean="0"/>
              <a:t>6.3 Notification</a:t>
            </a:r>
            <a:endParaRPr lang="zh-CN" altLang="en-US" sz="2200" dirty="0"/>
          </a:p>
          <a:p>
            <a:pPr marL="457200" indent="-457200" algn="l" defTabSz="850900">
              <a:buClrTx/>
              <a:buSzTx/>
            </a:pPr>
            <a:r>
              <a:rPr lang="en-US" altLang="zh-CN" sz="2200" u="sng" dirty="0" smtClean="0"/>
              <a:t>6.4 Broadcast</a:t>
            </a:r>
            <a:endParaRPr lang="en-US" altLang="zh-CN" sz="2200" u="sng" dirty="0"/>
          </a:p>
          <a:p>
            <a:pPr marL="457200" indent="-457200" algn="l" defTabSz="850900">
              <a:lnSpc>
                <a:spcPct val="100000"/>
              </a:lnSpc>
              <a:spcBef>
                <a:spcPct val="50000"/>
              </a:spcBef>
              <a:buClrTx/>
              <a:buSzTx/>
              <a:buFont typeface="Wingdings" pitchFamily="2" charset="2"/>
              <a:buNone/>
            </a:pPr>
            <a:r>
              <a:rPr lang="zh-CN" altLang="en-US" sz="2200" dirty="0" smtClean="0"/>
              <a:t> </a:t>
            </a:r>
            <a:endParaRPr lang="zh-CN" altLang="en-US" sz="2200" dirty="0"/>
          </a:p>
        </p:txBody>
      </p:sp>
      <p:sp>
        <p:nvSpPr>
          <p:cNvPr id="1125381" name="AutoShape 5"/>
          <p:cNvSpPr>
            <a:spLocks noChangeArrowheads="1"/>
          </p:cNvSpPr>
          <p:nvPr/>
        </p:nvSpPr>
        <p:spPr bwMode="auto">
          <a:xfrm>
            <a:off x="5791200" y="2209800"/>
            <a:ext cx="2813050" cy="1219200"/>
          </a:xfrm>
          <a:prstGeom prst="roundRect">
            <a:avLst>
              <a:gd name="adj" fmla="val 16667"/>
            </a:avLst>
          </a:prstGeom>
          <a:solidFill>
            <a:schemeClr val="hlink"/>
          </a:solidFill>
          <a:ln w="9525">
            <a:noFill/>
            <a:round/>
            <a:headEnd/>
            <a:tailEnd/>
          </a:ln>
          <a:effectLst>
            <a:prstShdw prst="shdw17" dist="17961" dir="2700000">
              <a:schemeClr val="hlink">
                <a:gamma/>
                <a:shade val="60000"/>
                <a:invGamma/>
              </a:schemeClr>
            </a:prstShdw>
          </a:effectLst>
        </p:spPr>
        <p:txBody>
          <a:bodyPr wrap="none"/>
          <a:lstStyle/>
          <a:p>
            <a:pPr algn="l">
              <a:lnSpc>
                <a:spcPct val="100000"/>
              </a:lnSpc>
              <a:buClrTx/>
              <a:buSzTx/>
            </a:pPr>
            <a:r>
              <a:rPr lang="zh-CN" altLang="en-US" dirty="0">
                <a:solidFill>
                  <a:schemeClr val="bg1"/>
                </a:solidFill>
                <a:ea typeface="黑体" pitchFamily="2" charset="-122"/>
              </a:rPr>
              <a:t>时间</a:t>
            </a:r>
            <a:r>
              <a:rPr lang="zh-CN" altLang="en-US" dirty="0" smtClean="0">
                <a:solidFill>
                  <a:schemeClr val="bg1"/>
                </a:solidFill>
                <a:ea typeface="黑体" pitchFamily="2" charset="-122"/>
              </a:rPr>
              <a:t>：</a:t>
            </a:r>
            <a:r>
              <a:rPr lang="en-US" altLang="zh-CN" dirty="0" smtClean="0">
                <a:solidFill>
                  <a:schemeClr val="bg1"/>
                </a:solidFill>
                <a:ea typeface="黑体" pitchFamily="2" charset="-122"/>
              </a:rPr>
              <a:t>18</a:t>
            </a:r>
            <a:r>
              <a:rPr lang="zh-CN" altLang="en-US" dirty="0" smtClean="0">
                <a:solidFill>
                  <a:schemeClr val="bg1"/>
                </a:solidFill>
                <a:ea typeface="黑体" pitchFamily="2" charset="-122"/>
              </a:rPr>
              <a:t>学时</a:t>
            </a:r>
            <a:endParaRPr lang="zh-CN" altLang="en-US" dirty="0">
              <a:solidFill>
                <a:schemeClr val="bg1"/>
              </a:solidFill>
              <a:ea typeface="黑体" pitchFamily="2" charset="-122"/>
            </a:endParaRPr>
          </a:p>
          <a:p>
            <a:pPr algn="l">
              <a:lnSpc>
                <a:spcPct val="100000"/>
              </a:lnSpc>
              <a:buClrTx/>
              <a:buSzTx/>
            </a:pPr>
            <a:endParaRPr lang="zh-CN" altLang="en-US" dirty="0">
              <a:solidFill>
                <a:schemeClr val="bg1"/>
              </a:solidFill>
              <a:ea typeface="黑体" pitchFamily="2" charset="-122"/>
            </a:endParaRPr>
          </a:p>
          <a:p>
            <a:pPr algn="l">
              <a:lnSpc>
                <a:spcPct val="100000"/>
              </a:lnSpc>
              <a:buClrTx/>
              <a:buSzTx/>
            </a:pPr>
            <a:r>
              <a:rPr lang="zh-CN" altLang="en-US" dirty="0">
                <a:solidFill>
                  <a:schemeClr val="bg1"/>
                </a:solidFill>
                <a:ea typeface="黑体" pitchFamily="2" charset="-122"/>
              </a:rPr>
              <a:t>教学方法：</a:t>
            </a:r>
            <a:r>
              <a:rPr lang="en-US" altLang="zh-CN" dirty="0">
                <a:solidFill>
                  <a:schemeClr val="bg1"/>
                </a:solidFill>
                <a:ea typeface="黑体" pitchFamily="2" charset="-122"/>
              </a:rPr>
              <a:t>PPT</a:t>
            </a:r>
            <a:r>
              <a:rPr lang="zh-CN" altLang="en-US" dirty="0">
                <a:solidFill>
                  <a:schemeClr val="bg1"/>
                </a:solidFill>
                <a:ea typeface="黑体" pitchFamily="2" charset="-122"/>
              </a:rPr>
              <a:t>讲解 </a:t>
            </a: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818" name="Rectangle 2"/>
          <p:cNvSpPr>
            <a:spLocks noGrp="1" noChangeArrowheads="1"/>
          </p:cNvSpPr>
          <p:nvPr>
            <p:ph type="title" idx="4294967295"/>
          </p:nvPr>
        </p:nvSpPr>
        <p:spPr/>
        <p:txBody>
          <a:bodyPr/>
          <a:lstStyle/>
          <a:p>
            <a:r>
              <a:rPr lang="en-US" altLang="zh-CN" dirty="0" smtClean="0"/>
              <a:t>6.4 </a:t>
            </a:r>
            <a:r>
              <a:rPr lang="en-US" altLang="zh-CN" dirty="0" smtClean="0"/>
              <a:t>Broadcast</a:t>
            </a:r>
            <a:endParaRPr lang="zh-CN" altLang="en-US" dirty="0">
              <a:solidFill>
                <a:schemeClr val="hlink"/>
              </a:solidFill>
            </a:endParaRPr>
          </a:p>
        </p:txBody>
      </p:sp>
      <p:sp>
        <p:nvSpPr>
          <p:cNvPr id="966659" name="Rectangle 3"/>
          <p:cNvSpPr>
            <a:spLocks noGrp="1" noChangeArrowheads="1"/>
          </p:cNvSpPr>
          <p:nvPr>
            <p:ph type="body" idx="4294967295"/>
          </p:nvPr>
        </p:nvSpPr>
        <p:spPr>
          <a:xfrm>
            <a:off x="457200" y="1123950"/>
            <a:ext cx="8147050" cy="4968875"/>
          </a:xfrm>
        </p:spPr>
        <p:txBody>
          <a:bodyPr/>
          <a:lstStyle/>
          <a:p>
            <a:r>
              <a:rPr lang="en-US" altLang="zh-CN" sz="2000" dirty="0" smtClean="0">
                <a:latin typeface="宋体" pitchFamily="2" charset="-122"/>
                <a:ea typeface="宋体" pitchFamily="2" charset="-122"/>
              </a:rPr>
              <a:t>Broadcast</a:t>
            </a:r>
            <a:r>
              <a:rPr lang="zh-CN" altLang="en-US" sz="2000" dirty="0" smtClean="0">
                <a:latin typeface="宋体" pitchFamily="2" charset="-122"/>
                <a:ea typeface="宋体" pitchFamily="2" charset="-122"/>
              </a:rPr>
              <a:t>是一种被广泛运用都在应用程序之间传输信息的机制，而</a:t>
            </a:r>
            <a:r>
              <a:rPr lang="en-US" altLang="zh-CN" sz="2000" dirty="0" err="1" smtClean="0">
                <a:latin typeface="宋体" pitchFamily="2" charset="-122"/>
                <a:ea typeface="宋体" pitchFamily="2" charset="-122"/>
              </a:rPr>
              <a:t>BroadcastReceiver</a:t>
            </a:r>
            <a:r>
              <a:rPr lang="zh-CN" altLang="en-US" sz="2000" dirty="0" smtClean="0">
                <a:latin typeface="宋体" pitchFamily="2" charset="-122"/>
                <a:ea typeface="宋体" pitchFamily="2" charset="-122"/>
              </a:rPr>
              <a:t>是对发出的</a:t>
            </a:r>
            <a:r>
              <a:rPr lang="en-US" altLang="zh-CN" sz="2000" dirty="0" smtClean="0">
                <a:latin typeface="宋体" pitchFamily="2" charset="-122"/>
                <a:ea typeface="宋体" pitchFamily="2" charset="-122"/>
              </a:rPr>
              <a:t>Broadcast</a:t>
            </a:r>
            <a:r>
              <a:rPr lang="zh-CN" altLang="en-US" sz="2000" dirty="0" smtClean="0">
                <a:latin typeface="宋体" pitchFamily="2" charset="-122"/>
                <a:ea typeface="宋体" pitchFamily="2" charset="-122"/>
              </a:rPr>
              <a:t>进行过滤并接受响应的一类组件。 </a:t>
            </a:r>
            <a:endParaRPr lang="zh-CN" altLang="en-US" sz="2000" dirty="0">
              <a:latin typeface="宋体" pitchFamily="2" charset="-122"/>
              <a:ea typeface="宋体" pitchFamily="2" charset="-122"/>
            </a:endParaRPr>
          </a:p>
        </p:txBody>
      </p:sp>
      <p:pic>
        <p:nvPicPr>
          <p:cNvPr id="4" name="Picture 4" descr="guangbo"/>
          <p:cNvPicPr>
            <a:picLocks noChangeAspect="1" noChangeArrowheads="1"/>
          </p:cNvPicPr>
          <p:nvPr/>
        </p:nvPicPr>
        <p:blipFill>
          <a:blip r:embed="rId2"/>
          <a:srcRect/>
          <a:stretch>
            <a:fillRect/>
          </a:stretch>
        </p:blipFill>
        <p:spPr bwMode="auto">
          <a:xfrm>
            <a:off x="-32" y="2447949"/>
            <a:ext cx="9144064" cy="4410075"/>
          </a:xfrm>
          <a:prstGeom prst="rect">
            <a:avLst/>
          </a:prstGeom>
          <a:noFill/>
        </p:spPr>
      </p:pic>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9" name="Rectangle 3"/>
          <p:cNvSpPr>
            <a:spLocks noGrp="1" noChangeArrowheads="1"/>
          </p:cNvSpPr>
          <p:nvPr>
            <p:ph type="body" idx="4294967295"/>
          </p:nvPr>
        </p:nvSpPr>
        <p:spPr>
          <a:xfrm>
            <a:off x="457200" y="1123950"/>
            <a:ext cx="8147050" cy="4968875"/>
          </a:xfrm>
        </p:spPr>
        <p:txBody>
          <a:bodyPr/>
          <a:lstStyle/>
          <a:p>
            <a:r>
              <a:rPr lang="zh-CN" altLang="en-US" sz="2000" dirty="0" smtClean="0">
                <a:latin typeface="宋体" pitchFamily="2" charset="-122"/>
                <a:ea typeface="宋体" pitchFamily="2" charset="-122"/>
              </a:rPr>
              <a:t>广播接收器是一个专注于接收广播通知信息，并做出对应处理的组件。很多广播是源自于系统代码的──比如，通知时区改变、电池电量低、拍摄了一张照片或者用户改变了语言选项。应用程序也可以进行广播──比如说，通知其它应用程序一些数据下载完成并处于可用状态。</a:t>
            </a:r>
          </a:p>
          <a:p>
            <a:r>
              <a:rPr lang="zh-CN" altLang="en-US" sz="2000" dirty="0" smtClean="0">
                <a:latin typeface="宋体" pitchFamily="2" charset="-122"/>
                <a:ea typeface="宋体" pitchFamily="2" charset="-122"/>
              </a:rPr>
              <a:t>应用程序可以拥有任意数量的广播接收器以对所有它感兴趣的通知信息予以响应。所有的接收器均继承</a:t>
            </a:r>
            <a:r>
              <a:rPr lang="en-US" altLang="zh-CN" sz="2000" dirty="0" err="1" smtClean="0">
                <a:latin typeface="宋体" pitchFamily="2" charset="-122"/>
                <a:ea typeface="宋体" pitchFamily="2" charset="-122"/>
              </a:rPr>
              <a:t>BroadcastReceiver</a:t>
            </a:r>
            <a:r>
              <a:rPr lang="zh-CN" altLang="en-US" sz="2000" dirty="0" smtClean="0">
                <a:latin typeface="宋体" pitchFamily="2" charset="-122"/>
                <a:ea typeface="宋体" pitchFamily="2" charset="-122"/>
              </a:rPr>
              <a:t>基类。</a:t>
            </a:r>
          </a:p>
          <a:p>
            <a:r>
              <a:rPr lang="zh-CN" altLang="en-US" sz="2000" dirty="0" smtClean="0">
                <a:latin typeface="宋体" pitchFamily="2" charset="-122"/>
                <a:ea typeface="宋体" pitchFamily="2" charset="-122"/>
              </a:rPr>
              <a:t>广播接收器没有用户界面。然而，它们可以启动一个</a:t>
            </a:r>
            <a:r>
              <a:rPr lang="en-US" altLang="zh-CN" sz="2000" dirty="0" smtClean="0">
                <a:latin typeface="宋体" pitchFamily="2" charset="-122"/>
                <a:ea typeface="宋体" pitchFamily="2" charset="-122"/>
              </a:rPr>
              <a:t>activity</a:t>
            </a:r>
            <a:r>
              <a:rPr lang="zh-CN" altLang="en-US" sz="2000" dirty="0" smtClean="0">
                <a:latin typeface="宋体" pitchFamily="2" charset="-122"/>
                <a:ea typeface="宋体" pitchFamily="2" charset="-122"/>
              </a:rPr>
              <a:t>来响应它们收到的信息，或者用</a:t>
            </a:r>
            <a:r>
              <a:rPr lang="en-US" altLang="zh-CN" sz="2000" dirty="0" err="1" smtClean="0">
                <a:latin typeface="宋体" pitchFamily="2" charset="-122"/>
                <a:ea typeface="宋体" pitchFamily="2" charset="-122"/>
              </a:rPr>
              <a:t>NotificationManager</a:t>
            </a:r>
            <a:r>
              <a:rPr lang="zh-CN" altLang="en-US" sz="2000" dirty="0" smtClean="0">
                <a:latin typeface="宋体" pitchFamily="2" charset="-122"/>
                <a:ea typeface="宋体" pitchFamily="2" charset="-122"/>
              </a:rPr>
              <a:t>来通知用户。通知可以用很多种方式来吸引用户的注意力──闪动背灯、震动、播放声音等等。一般来说是在状态栏上放一个持久的图标，用户可以打开它并获取消息。</a:t>
            </a:r>
            <a:endParaRPr lang="zh-CN" altLang="en-US" sz="2000" dirty="0">
              <a:latin typeface="宋体" pitchFamily="2" charset="-122"/>
              <a:ea typeface="宋体" pitchFamily="2" charset="-122"/>
            </a:endParaRPr>
          </a:p>
        </p:txBody>
      </p:sp>
      <p:sp>
        <p:nvSpPr>
          <p:cNvPr id="4" name="Rectangle 2"/>
          <p:cNvSpPr txBox="1">
            <a:spLocks noChangeArrowheads="1"/>
          </p:cNvSpPr>
          <p:nvPr/>
        </p:nvSpPr>
        <p:spPr bwMode="auto">
          <a:xfrm>
            <a:off x="457200" y="274638"/>
            <a:ext cx="8543956" cy="70643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6.4.1 </a:t>
            </a:r>
            <a:r>
              <a:rPr kumimoji="0" lang="en-US" altLang="zh-CN" sz="3200" b="1" i="0" u="none" strike="noStrike" kern="0" cap="none" spc="0" normalizeH="0" baseline="0" noProof="0" dirty="0" err="1" smtClean="0">
                <a:ln>
                  <a:noFill/>
                </a:ln>
                <a:solidFill>
                  <a:srgbClr val="000099"/>
                </a:solidFill>
                <a:effectLst/>
                <a:uLnTx/>
                <a:uFillTx/>
                <a:latin typeface="+mj-lt"/>
                <a:ea typeface="+mj-ea"/>
                <a:cs typeface="+mj-cs"/>
              </a:rPr>
              <a:t>BroadcastReceiver</a:t>
            </a: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a:t>
            </a:r>
            <a:r>
              <a:rPr kumimoji="0" lang="zh-CN" altLang="en-US" sz="3200" b="1" i="0" u="none" strike="noStrike" kern="0" cap="none" spc="0" normalizeH="0" baseline="0" noProof="0" dirty="0" smtClean="0">
                <a:ln>
                  <a:noFill/>
                </a:ln>
                <a:solidFill>
                  <a:srgbClr val="000099"/>
                </a:solidFill>
                <a:effectLst/>
                <a:uLnTx/>
                <a:uFillTx/>
                <a:latin typeface="+mj-lt"/>
                <a:ea typeface="+mj-ea"/>
                <a:cs typeface="+mj-cs"/>
              </a:rPr>
              <a:t>广播接收器</a:t>
            </a: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)-1/4</a:t>
            </a:r>
            <a:r>
              <a:rPr kumimoji="0" lang="en-US" altLang="zh-CN" sz="3200" b="0" i="0" u="none" strike="noStrike" kern="0" cap="none" spc="0" normalizeH="0" baseline="0" noProof="0" dirty="0" smtClean="0">
                <a:ln>
                  <a:noFill/>
                </a:ln>
                <a:solidFill>
                  <a:srgbClr val="000099"/>
                </a:solidFill>
                <a:effectLst/>
                <a:uLnTx/>
                <a:uFillTx/>
                <a:latin typeface="+mj-lt"/>
                <a:ea typeface="+mj-ea"/>
                <a:cs typeface="+mj-cs"/>
              </a:rPr>
              <a:t/>
            </a:r>
            <a:br>
              <a:rPr kumimoji="0" lang="en-US" altLang="zh-CN" sz="3200" b="0" i="0" u="none" strike="noStrike" kern="0" cap="none" spc="0" normalizeH="0" baseline="0" noProof="0" dirty="0" smtClean="0">
                <a:ln>
                  <a:noFill/>
                </a:ln>
                <a:solidFill>
                  <a:srgbClr val="000099"/>
                </a:solidFill>
                <a:effectLst/>
                <a:uLnTx/>
                <a:uFillTx/>
                <a:latin typeface="+mj-lt"/>
                <a:ea typeface="+mj-ea"/>
                <a:cs typeface="+mj-cs"/>
              </a:rPr>
            </a:br>
            <a:endParaRPr kumimoji="0" lang="en-US" altLang="zh-CN" sz="3200" b="1" i="0" u="none" strike="noStrike" kern="0" cap="none" spc="0" normalizeH="0" baseline="0" noProof="0" dirty="0">
              <a:ln>
                <a:noFill/>
              </a:ln>
              <a:solidFill>
                <a:schemeClr val="hlink"/>
              </a:solidFill>
              <a:effectLst/>
              <a:uLnTx/>
              <a:uFillTx/>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9" name="Rectangle 3"/>
          <p:cNvSpPr>
            <a:spLocks noGrp="1" noChangeArrowheads="1"/>
          </p:cNvSpPr>
          <p:nvPr>
            <p:ph type="body" idx="4294967295"/>
          </p:nvPr>
        </p:nvSpPr>
        <p:spPr>
          <a:xfrm>
            <a:off x="457200" y="1123950"/>
            <a:ext cx="8147050" cy="4968875"/>
          </a:xfrm>
        </p:spPr>
        <p:txBody>
          <a:bodyPr/>
          <a:lstStyle/>
          <a:p>
            <a:r>
              <a:rPr lang="en-US" altLang="zh-CN" sz="2000" dirty="0" smtClean="0">
                <a:latin typeface="宋体" pitchFamily="2" charset="-122"/>
                <a:ea typeface="宋体" pitchFamily="2" charset="-122"/>
              </a:rPr>
              <a:t>Android</a:t>
            </a:r>
            <a:r>
              <a:rPr lang="zh-CN" altLang="en-US" sz="2000" dirty="0" smtClean="0">
                <a:latin typeface="宋体" pitchFamily="2" charset="-122"/>
                <a:ea typeface="宋体" pitchFamily="2" charset="-122"/>
              </a:rPr>
              <a:t>中的广播事件有两种，一种就是系统广播事件，比如：</a:t>
            </a:r>
            <a:r>
              <a:rPr lang="en-US" altLang="zh-CN" sz="2000" dirty="0" smtClean="0">
                <a:latin typeface="宋体" pitchFamily="2" charset="-122"/>
                <a:ea typeface="宋体" pitchFamily="2" charset="-122"/>
              </a:rPr>
              <a:t>ACTION_BOOT_COMPLETED</a:t>
            </a:r>
            <a:r>
              <a:rPr lang="zh-CN" altLang="en-US" sz="2000" dirty="0" smtClean="0">
                <a:latin typeface="宋体" pitchFamily="2" charset="-122"/>
                <a:ea typeface="宋体" pitchFamily="2" charset="-122"/>
              </a:rPr>
              <a:t>（系统启动完成后触发），</a:t>
            </a:r>
            <a:r>
              <a:rPr lang="en-US" altLang="zh-CN" sz="2000" dirty="0" smtClean="0">
                <a:latin typeface="宋体" pitchFamily="2" charset="-122"/>
                <a:ea typeface="宋体" pitchFamily="2" charset="-122"/>
              </a:rPr>
              <a:t>ACTION_DATE_CHANGED</a:t>
            </a:r>
            <a:r>
              <a:rPr lang="zh-CN" altLang="en-US" sz="2000" dirty="0" smtClean="0">
                <a:latin typeface="宋体" pitchFamily="2" charset="-122"/>
                <a:ea typeface="宋体" pitchFamily="2" charset="-122"/>
              </a:rPr>
              <a:t>（系统时间改变时触发），</a:t>
            </a:r>
            <a:r>
              <a:rPr lang="en-US" altLang="zh-CN" sz="2000" dirty="0" smtClean="0">
                <a:latin typeface="宋体" pitchFamily="2" charset="-122"/>
                <a:ea typeface="宋体" pitchFamily="2" charset="-122"/>
              </a:rPr>
              <a:t>ACTION_BATTERY_LOW</a:t>
            </a:r>
            <a:r>
              <a:rPr lang="zh-CN" altLang="en-US" sz="2000" dirty="0" smtClean="0">
                <a:latin typeface="宋体" pitchFamily="2" charset="-122"/>
                <a:ea typeface="宋体" pitchFamily="2" charset="-122"/>
              </a:rPr>
              <a:t>（电量低时触发）等等</a:t>
            </a:r>
            <a:r>
              <a:rPr lang="zh-CN" altLang="en-US" sz="2000" dirty="0" smtClean="0">
                <a:latin typeface="宋体" pitchFamily="2" charset="-122"/>
                <a:ea typeface="宋体" pitchFamily="2" charset="-122"/>
              </a:rPr>
              <a:t>。</a:t>
            </a:r>
            <a:endParaRPr lang="zh-CN" altLang="en-US"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需要权限</a:t>
            </a:r>
          </a:p>
          <a:p>
            <a:r>
              <a:rPr lang="en-US" altLang="zh-CN" sz="2000" dirty="0" err="1" smtClean="0">
                <a:latin typeface="宋体" pitchFamily="2" charset="-122"/>
                <a:ea typeface="宋体" pitchFamily="2" charset="-122"/>
              </a:rPr>
              <a:t>android.permission.RECEIVE_BOOT_COMPLETED</a:t>
            </a:r>
            <a:endParaRPr lang="zh-CN" altLang="en-US"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另外一种是我们自定义的广播事件。</a:t>
            </a:r>
            <a:endParaRPr lang="zh-CN" altLang="en-US" sz="2000" dirty="0">
              <a:latin typeface="宋体" pitchFamily="2" charset="-122"/>
              <a:ea typeface="宋体" pitchFamily="2" charset="-122"/>
            </a:endParaRPr>
          </a:p>
        </p:txBody>
      </p:sp>
      <p:sp>
        <p:nvSpPr>
          <p:cNvPr id="4" name="Rectangle 2"/>
          <p:cNvSpPr txBox="1">
            <a:spLocks noChangeArrowheads="1"/>
          </p:cNvSpPr>
          <p:nvPr/>
        </p:nvSpPr>
        <p:spPr bwMode="auto">
          <a:xfrm>
            <a:off x="457200" y="274638"/>
            <a:ext cx="8543956" cy="70643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6.4.1 </a:t>
            </a:r>
            <a:r>
              <a:rPr kumimoji="0" lang="en-US" altLang="zh-CN" sz="3200" b="1" i="0" u="none" strike="noStrike" kern="0" cap="none" spc="0" normalizeH="0" baseline="0" noProof="0" dirty="0" err="1" smtClean="0">
                <a:ln>
                  <a:noFill/>
                </a:ln>
                <a:solidFill>
                  <a:srgbClr val="000099"/>
                </a:solidFill>
                <a:effectLst/>
                <a:uLnTx/>
                <a:uFillTx/>
                <a:latin typeface="+mj-lt"/>
                <a:ea typeface="+mj-ea"/>
                <a:cs typeface="+mj-cs"/>
              </a:rPr>
              <a:t>BroadcastReceiver</a:t>
            </a: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a:t>
            </a:r>
            <a:r>
              <a:rPr kumimoji="0" lang="zh-CN" altLang="en-US" sz="3200" b="1" i="0" u="none" strike="noStrike" kern="0" cap="none" spc="0" normalizeH="0" baseline="0" noProof="0" dirty="0" smtClean="0">
                <a:ln>
                  <a:noFill/>
                </a:ln>
                <a:solidFill>
                  <a:srgbClr val="000099"/>
                </a:solidFill>
                <a:effectLst/>
                <a:uLnTx/>
                <a:uFillTx/>
                <a:latin typeface="+mj-lt"/>
                <a:ea typeface="+mj-ea"/>
                <a:cs typeface="+mj-cs"/>
              </a:rPr>
              <a:t>广播接收器</a:t>
            </a: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)-2/4</a:t>
            </a:r>
            <a:r>
              <a:rPr kumimoji="0" lang="en-US" altLang="zh-CN" sz="3200" b="0" i="0" u="none" strike="noStrike" kern="0" cap="none" spc="0" normalizeH="0" baseline="0" noProof="0" dirty="0" smtClean="0">
                <a:ln>
                  <a:noFill/>
                </a:ln>
                <a:solidFill>
                  <a:srgbClr val="000099"/>
                </a:solidFill>
                <a:effectLst/>
                <a:uLnTx/>
                <a:uFillTx/>
                <a:latin typeface="+mj-lt"/>
                <a:ea typeface="+mj-ea"/>
                <a:cs typeface="+mj-cs"/>
              </a:rPr>
              <a:t/>
            </a:r>
            <a:br>
              <a:rPr kumimoji="0" lang="en-US" altLang="zh-CN" sz="3200" b="0" i="0" u="none" strike="noStrike" kern="0" cap="none" spc="0" normalizeH="0" baseline="0" noProof="0" dirty="0" smtClean="0">
                <a:ln>
                  <a:noFill/>
                </a:ln>
                <a:solidFill>
                  <a:srgbClr val="000099"/>
                </a:solidFill>
                <a:effectLst/>
                <a:uLnTx/>
                <a:uFillTx/>
                <a:latin typeface="+mj-lt"/>
                <a:ea typeface="+mj-ea"/>
                <a:cs typeface="+mj-cs"/>
              </a:rPr>
            </a:br>
            <a:endParaRPr kumimoji="0" lang="en-US" altLang="zh-CN" sz="3200" b="1" i="0" u="none" strike="noStrike" kern="0" cap="none" spc="0" normalizeH="0" baseline="0" noProof="0" dirty="0">
              <a:ln>
                <a:noFill/>
              </a:ln>
              <a:solidFill>
                <a:schemeClr val="hlink"/>
              </a:solidFill>
              <a:effectLst/>
              <a:uLnTx/>
              <a:uFillTx/>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9" name="Rectangle 3"/>
          <p:cNvSpPr>
            <a:spLocks noGrp="1" noChangeArrowheads="1"/>
          </p:cNvSpPr>
          <p:nvPr>
            <p:ph type="body" idx="4294967295"/>
          </p:nvPr>
        </p:nvSpPr>
        <p:spPr>
          <a:xfrm>
            <a:off x="457200" y="1123950"/>
            <a:ext cx="8147050" cy="4968875"/>
          </a:xfrm>
        </p:spPr>
        <p:txBody>
          <a:bodyPr/>
          <a:lstStyle/>
          <a:p>
            <a:r>
              <a:rPr lang="zh-CN" altLang="en-US" sz="2000" b="1" dirty="0" smtClean="0">
                <a:latin typeface="宋体" pitchFamily="2" charset="-122"/>
                <a:ea typeface="宋体" pitchFamily="2" charset="-122"/>
              </a:rPr>
              <a:t>广播事件的流程</a:t>
            </a:r>
            <a:r>
              <a:rPr lang="zh-CN" altLang="en-US" sz="2000" dirty="0" smtClean="0">
                <a:latin typeface="宋体" pitchFamily="2" charset="-122"/>
                <a:ea typeface="宋体" pitchFamily="2" charset="-122"/>
              </a:rPr>
              <a:t/>
            </a:r>
            <a:br>
              <a:rPr lang="zh-CN" altLang="en-US" sz="2000" dirty="0" smtClean="0">
                <a:latin typeface="宋体" pitchFamily="2" charset="-122"/>
                <a:ea typeface="宋体" pitchFamily="2" charset="-122"/>
              </a:rPr>
            </a:br>
            <a:r>
              <a:rPr lang="zh-CN" altLang="en-US" sz="2000" dirty="0" smtClean="0">
                <a:latin typeface="宋体" pitchFamily="2" charset="-122"/>
                <a:ea typeface="宋体" pitchFamily="2" charset="-122"/>
              </a:rPr>
              <a:t>①注册广播事件：注册方式有两种，</a:t>
            </a:r>
          </a:p>
          <a:p>
            <a:pPr lvl="1"/>
            <a:r>
              <a:rPr lang="zh-CN" altLang="en-US" sz="2000" dirty="0" smtClean="0">
                <a:latin typeface="宋体" pitchFamily="2" charset="-122"/>
                <a:ea typeface="宋体" pitchFamily="2" charset="-122"/>
              </a:rPr>
              <a:t>一种是静态注册，就是在</a:t>
            </a:r>
            <a:r>
              <a:rPr lang="en-US" altLang="zh-CN" sz="2000" dirty="0" smtClean="0">
                <a:latin typeface="宋体" pitchFamily="2" charset="-122"/>
                <a:ea typeface="宋体" pitchFamily="2" charset="-122"/>
              </a:rPr>
              <a:t>AndroidManifest.xml</a:t>
            </a:r>
            <a:r>
              <a:rPr lang="zh-CN" altLang="en-US" sz="2000" dirty="0" smtClean="0">
                <a:latin typeface="宋体" pitchFamily="2" charset="-122"/>
                <a:ea typeface="宋体" pitchFamily="2" charset="-122"/>
              </a:rPr>
              <a:t>文件中定义，注册的广播接收器必须要继承</a:t>
            </a:r>
            <a:r>
              <a:rPr lang="en-US" altLang="zh-CN" sz="2000" dirty="0" err="1" smtClean="0">
                <a:latin typeface="宋体" pitchFamily="2" charset="-122"/>
                <a:ea typeface="宋体" pitchFamily="2" charset="-122"/>
              </a:rPr>
              <a:t>BroadcastReceiver</a:t>
            </a:r>
            <a:r>
              <a:rPr lang="zh-CN" altLang="en-US" sz="2000" dirty="0" smtClean="0">
                <a:latin typeface="宋体" pitchFamily="2" charset="-122"/>
                <a:ea typeface="宋体" pitchFamily="2" charset="-122"/>
              </a:rPr>
              <a:t>；</a:t>
            </a:r>
          </a:p>
          <a:p>
            <a:pPr lvl="1"/>
            <a:r>
              <a:rPr lang="zh-CN" altLang="en-US" sz="2000" dirty="0" smtClean="0">
                <a:latin typeface="宋体" pitchFamily="2" charset="-122"/>
                <a:ea typeface="宋体" pitchFamily="2" charset="-122"/>
              </a:rPr>
              <a:t>另一种是动态注册，是在程序中使用</a:t>
            </a:r>
            <a:r>
              <a:rPr lang="en-US" altLang="zh-CN" sz="2000" dirty="0" err="1" smtClean="0">
                <a:latin typeface="宋体" pitchFamily="2" charset="-122"/>
                <a:ea typeface="宋体" pitchFamily="2" charset="-122"/>
              </a:rPr>
              <a:t>Context.registerReceiver</a:t>
            </a:r>
            <a:r>
              <a:rPr lang="zh-CN" altLang="en-US" sz="2000" dirty="0" smtClean="0">
                <a:latin typeface="宋体" pitchFamily="2" charset="-122"/>
                <a:ea typeface="宋体" pitchFamily="2" charset="-122"/>
              </a:rPr>
              <a:t>注册，注册的广播接收器相当于一个匿名类。两种方式都需要</a:t>
            </a:r>
            <a:r>
              <a:rPr lang="en-US" altLang="zh-CN" sz="2000" dirty="0" err="1" smtClean="0">
                <a:latin typeface="宋体" pitchFamily="2" charset="-122"/>
                <a:ea typeface="宋体" pitchFamily="2" charset="-122"/>
              </a:rPr>
              <a:t>IntentFIlter</a:t>
            </a:r>
            <a:r>
              <a:rPr lang="zh-CN" altLang="en-US" sz="2000" dirty="0" smtClean="0">
                <a:latin typeface="宋体" pitchFamily="2" charset="-122"/>
                <a:ea typeface="宋体" pitchFamily="2" charset="-122"/>
              </a:rPr>
              <a:t>。</a:t>
            </a:r>
          </a:p>
          <a:p>
            <a:pPr>
              <a:buNone/>
            </a:pPr>
            <a:r>
              <a:rPr lang="zh-CN" altLang="en-US" sz="2000" dirty="0" smtClean="0">
                <a:latin typeface="宋体" pitchFamily="2" charset="-122"/>
                <a:ea typeface="宋体" pitchFamily="2" charset="-122"/>
              </a:rPr>
              <a:t>   ②</a:t>
            </a:r>
            <a:r>
              <a:rPr lang="zh-CN" altLang="en-US" sz="2000" dirty="0" smtClean="0">
                <a:latin typeface="宋体" pitchFamily="2" charset="-122"/>
                <a:ea typeface="宋体" pitchFamily="2" charset="-122"/>
              </a:rPr>
              <a:t>发送广播事件：通过</a:t>
            </a:r>
            <a:r>
              <a:rPr lang="en-US" altLang="zh-CN" sz="2000" dirty="0" err="1" smtClean="0">
                <a:latin typeface="宋体" pitchFamily="2" charset="-122"/>
                <a:ea typeface="宋体" pitchFamily="2" charset="-122"/>
              </a:rPr>
              <a:t>Context.sendBroadcast</a:t>
            </a:r>
            <a:r>
              <a:rPr lang="zh-CN" altLang="en-US" sz="2000" dirty="0" smtClean="0">
                <a:latin typeface="宋体" pitchFamily="2" charset="-122"/>
                <a:ea typeface="宋体" pitchFamily="2" charset="-122"/>
              </a:rPr>
              <a:t>来发送，由</a:t>
            </a:r>
            <a:r>
              <a:rPr lang="en-US" altLang="zh-CN" sz="2000" dirty="0" smtClean="0">
                <a:latin typeface="宋体" pitchFamily="2" charset="-122"/>
                <a:ea typeface="宋体" pitchFamily="2" charset="-122"/>
              </a:rPr>
              <a:t>Intent</a:t>
            </a:r>
            <a:r>
              <a:rPr lang="zh-CN" altLang="en-US" sz="2000" dirty="0" smtClean="0">
                <a:latin typeface="宋体" pitchFamily="2" charset="-122"/>
                <a:ea typeface="宋体" pitchFamily="2" charset="-122"/>
              </a:rPr>
              <a:t>来传递注册时用到的</a:t>
            </a:r>
            <a:r>
              <a:rPr lang="en-US" altLang="zh-CN" sz="2000" dirty="0" smtClean="0">
                <a:latin typeface="宋体" pitchFamily="2" charset="-122"/>
                <a:ea typeface="宋体" pitchFamily="2" charset="-122"/>
              </a:rPr>
              <a:t>Action</a:t>
            </a:r>
            <a:r>
              <a:rPr lang="zh-CN" altLang="en-US" sz="2000" dirty="0" smtClean="0">
                <a:latin typeface="宋体" pitchFamily="2" charset="-122"/>
                <a:ea typeface="宋体" pitchFamily="2" charset="-122"/>
              </a:rPr>
              <a:t>。</a:t>
            </a:r>
          </a:p>
          <a:p>
            <a:pPr>
              <a:buNone/>
            </a:pPr>
            <a:r>
              <a:rPr lang="zh-CN" altLang="en-US" sz="2000" dirty="0" smtClean="0">
                <a:latin typeface="宋体" pitchFamily="2" charset="-122"/>
                <a:ea typeface="宋体" pitchFamily="2" charset="-122"/>
              </a:rPr>
              <a:t>   ③</a:t>
            </a:r>
            <a:r>
              <a:rPr lang="zh-CN" altLang="en-US" sz="2000" dirty="0" smtClean="0">
                <a:latin typeface="宋体" pitchFamily="2" charset="-122"/>
                <a:ea typeface="宋体" pitchFamily="2" charset="-122"/>
              </a:rPr>
              <a:t>接收广播事件：当发送的广播被接收器监听到后，会调用它的</a:t>
            </a:r>
            <a:r>
              <a:rPr lang="en-US" altLang="zh-CN" sz="2000" dirty="0" err="1" smtClean="0">
                <a:latin typeface="宋体" pitchFamily="2" charset="-122"/>
                <a:ea typeface="宋体" pitchFamily="2" charset="-122"/>
              </a:rPr>
              <a:t>onReceive</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方法，并将包含消息的</a:t>
            </a:r>
            <a:r>
              <a:rPr lang="en-US" altLang="zh-CN" sz="2000" dirty="0" smtClean="0">
                <a:latin typeface="宋体" pitchFamily="2" charset="-122"/>
                <a:ea typeface="宋体" pitchFamily="2" charset="-122"/>
              </a:rPr>
              <a:t>Intent</a:t>
            </a:r>
            <a:r>
              <a:rPr lang="zh-CN" altLang="en-US" sz="2000" dirty="0" smtClean="0">
                <a:latin typeface="宋体" pitchFamily="2" charset="-122"/>
                <a:ea typeface="宋体" pitchFamily="2" charset="-122"/>
              </a:rPr>
              <a:t>对象传给它。</a:t>
            </a:r>
            <a:r>
              <a:rPr lang="en-US" altLang="zh-CN" sz="2000" dirty="0" err="1" smtClean="0">
                <a:latin typeface="宋体" pitchFamily="2" charset="-122"/>
                <a:ea typeface="宋体" pitchFamily="2" charset="-122"/>
              </a:rPr>
              <a:t>onReceive</a:t>
            </a:r>
            <a:r>
              <a:rPr lang="zh-CN" altLang="en-US" sz="2000" dirty="0" smtClean="0">
                <a:latin typeface="宋体" pitchFamily="2" charset="-122"/>
                <a:ea typeface="宋体" pitchFamily="2" charset="-122"/>
              </a:rPr>
              <a:t>中代码的执行时间不要超过</a:t>
            </a:r>
            <a:r>
              <a:rPr lang="en-US" altLang="zh-CN" sz="2000" dirty="0" smtClean="0">
                <a:latin typeface="宋体" pitchFamily="2" charset="-122"/>
                <a:ea typeface="宋体" pitchFamily="2" charset="-122"/>
              </a:rPr>
              <a:t>5s</a:t>
            </a:r>
            <a:r>
              <a:rPr lang="zh-CN" altLang="en-US" sz="2000" dirty="0" smtClean="0">
                <a:latin typeface="宋体" pitchFamily="2" charset="-122"/>
                <a:ea typeface="宋体" pitchFamily="2" charset="-122"/>
              </a:rPr>
              <a:t>，否则</a:t>
            </a:r>
            <a:r>
              <a:rPr lang="en-US" altLang="zh-CN" sz="2000" dirty="0" smtClean="0">
                <a:latin typeface="宋体" pitchFamily="2" charset="-122"/>
                <a:ea typeface="宋体" pitchFamily="2" charset="-122"/>
              </a:rPr>
              <a:t>Android</a:t>
            </a:r>
            <a:r>
              <a:rPr lang="zh-CN" altLang="en-US" sz="2000" dirty="0" smtClean="0">
                <a:latin typeface="宋体" pitchFamily="2" charset="-122"/>
                <a:ea typeface="宋体" pitchFamily="2" charset="-122"/>
              </a:rPr>
              <a:t>会弹出超时</a:t>
            </a:r>
            <a:r>
              <a:rPr lang="en-US" altLang="zh-CN" sz="2000" dirty="0" smtClean="0">
                <a:latin typeface="宋体" pitchFamily="2" charset="-122"/>
                <a:ea typeface="宋体" pitchFamily="2" charset="-122"/>
              </a:rPr>
              <a:t>dialog</a:t>
            </a:r>
            <a:endParaRPr lang="zh-CN" altLang="en-US" sz="2000" dirty="0">
              <a:latin typeface="宋体" pitchFamily="2" charset="-122"/>
              <a:ea typeface="宋体" pitchFamily="2" charset="-122"/>
            </a:endParaRPr>
          </a:p>
        </p:txBody>
      </p:sp>
      <p:sp>
        <p:nvSpPr>
          <p:cNvPr id="4" name="Rectangle 2"/>
          <p:cNvSpPr txBox="1">
            <a:spLocks noChangeArrowheads="1"/>
          </p:cNvSpPr>
          <p:nvPr/>
        </p:nvSpPr>
        <p:spPr bwMode="auto">
          <a:xfrm>
            <a:off x="457200" y="274638"/>
            <a:ext cx="8543956" cy="70643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6.4.1 </a:t>
            </a:r>
            <a:r>
              <a:rPr kumimoji="0" lang="en-US" altLang="zh-CN" sz="3200" b="1" i="0" u="none" strike="noStrike" kern="0" cap="none" spc="0" normalizeH="0" baseline="0" noProof="0" dirty="0" err="1" smtClean="0">
                <a:ln>
                  <a:noFill/>
                </a:ln>
                <a:solidFill>
                  <a:srgbClr val="000099"/>
                </a:solidFill>
                <a:effectLst/>
                <a:uLnTx/>
                <a:uFillTx/>
                <a:latin typeface="+mj-lt"/>
                <a:ea typeface="+mj-ea"/>
                <a:cs typeface="+mj-cs"/>
              </a:rPr>
              <a:t>BroadcastReceiver</a:t>
            </a: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a:t>
            </a:r>
            <a:r>
              <a:rPr kumimoji="0" lang="zh-CN" altLang="en-US" sz="3200" b="1" i="0" u="none" strike="noStrike" kern="0" cap="none" spc="0" normalizeH="0" baseline="0" noProof="0" dirty="0" smtClean="0">
                <a:ln>
                  <a:noFill/>
                </a:ln>
                <a:solidFill>
                  <a:srgbClr val="000099"/>
                </a:solidFill>
                <a:effectLst/>
                <a:uLnTx/>
                <a:uFillTx/>
                <a:latin typeface="+mj-lt"/>
                <a:ea typeface="+mj-ea"/>
                <a:cs typeface="+mj-cs"/>
              </a:rPr>
              <a:t>广播接收器</a:t>
            </a: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)-3/4</a:t>
            </a:r>
            <a:r>
              <a:rPr kumimoji="0" lang="en-US" altLang="zh-CN" sz="3200" b="0" i="0" u="none" strike="noStrike" kern="0" cap="none" spc="0" normalizeH="0" baseline="0" noProof="0" dirty="0" smtClean="0">
                <a:ln>
                  <a:noFill/>
                </a:ln>
                <a:solidFill>
                  <a:srgbClr val="000099"/>
                </a:solidFill>
                <a:effectLst/>
                <a:uLnTx/>
                <a:uFillTx/>
                <a:latin typeface="+mj-lt"/>
                <a:ea typeface="+mj-ea"/>
                <a:cs typeface="+mj-cs"/>
              </a:rPr>
              <a:t/>
            </a:r>
            <a:br>
              <a:rPr kumimoji="0" lang="en-US" altLang="zh-CN" sz="3200" b="0" i="0" u="none" strike="noStrike" kern="0" cap="none" spc="0" normalizeH="0" baseline="0" noProof="0" dirty="0" smtClean="0">
                <a:ln>
                  <a:noFill/>
                </a:ln>
                <a:solidFill>
                  <a:srgbClr val="000099"/>
                </a:solidFill>
                <a:effectLst/>
                <a:uLnTx/>
                <a:uFillTx/>
                <a:latin typeface="+mj-lt"/>
                <a:ea typeface="+mj-ea"/>
                <a:cs typeface="+mj-cs"/>
              </a:rPr>
            </a:br>
            <a:endParaRPr kumimoji="0" lang="en-US" altLang="zh-CN" sz="3200" b="1" i="0" u="none" strike="noStrike" kern="0" cap="none" spc="0" normalizeH="0" baseline="0" noProof="0" dirty="0">
              <a:ln>
                <a:noFill/>
              </a:ln>
              <a:solidFill>
                <a:schemeClr val="hlink"/>
              </a:solidFill>
              <a:effectLst/>
              <a:uLnTx/>
              <a:uFillTx/>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Rectangle 2"/>
          <p:cNvSpPr>
            <a:spLocks noGrp="1" noChangeArrowheads="1"/>
          </p:cNvSpPr>
          <p:nvPr>
            <p:ph type="title" idx="4294967295"/>
          </p:nvPr>
        </p:nvSpPr>
        <p:spPr>
          <a:xfrm>
            <a:off x="457200" y="274638"/>
            <a:ext cx="8543956" cy="706437"/>
          </a:xfrm>
        </p:spPr>
        <p:txBody>
          <a:bodyPr/>
          <a:lstStyle/>
          <a:p>
            <a:r>
              <a:rPr lang="en-US" altLang="zh-CN" dirty="0" smtClean="0"/>
              <a:t>6.4.1 </a:t>
            </a:r>
            <a:r>
              <a:rPr lang="en-US" altLang="zh-CN" dirty="0" err="1" smtClean="0"/>
              <a:t>BroadcastReceiver</a:t>
            </a:r>
            <a:r>
              <a:rPr lang="en-US" altLang="zh-CN" dirty="0" smtClean="0"/>
              <a:t>(</a:t>
            </a:r>
            <a:r>
              <a:rPr lang="zh-CN" altLang="en-US" dirty="0" smtClean="0"/>
              <a:t>广播接收器</a:t>
            </a:r>
            <a:r>
              <a:rPr lang="en-US" altLang="zh-CN" dirty="0" smtClean="0"/>
              <a:t>)-4/4</a:t>
            </a:r>
            <a:r>
              <a:rPr lang="en-US" altLang="zh-CN" b="0" dirty="0" smtClean="0"/>
              <a:t/>
            </a:r>
            <a:br>
              <a:rPr lang="en-US" altLang="zh-CN" b="0" dirty="0" smtClean="0"/>
            </a:br>
            <a:endParaRPr lang="en-US" altLang="zh-CN" dirty="0">
              <a:solidFill>
                <a:schemeClr val="hlink"/>
              </a:solidFill>
            </a:endParaRPr>
          </a:p>
        </p:txBody>
      </p:sp>
      <p:sp>
        <p:nvSpPr>
          <p:cNvPr id="966659" name="Rectangle 3"/>
          <p:cNvSpPr>
            <a:spLocks noGrp="1" noChangeArrowheads="1"/>
          </p:cNvSpPr>
          <p:nvPr>
            <p:ph type="body" idx="4294967295"/>
          </p:nvPr>
        </p:nvSpPr>
        <p:spPr>
          <a:xfrm>
            <a:off x="457200" y="1123950"/>
            <a:ext cx="8147050" cy="4968875"/>
          </a:xfrm>
        </p:spPr>
        <p:txBody>
          <a:bodyPr/>
          <a:lstStyle/>
          <a:p>
            <a:r>
              <a:rPr lang="en-US" altLang="zh-CN" sz="2000" dirty="0" smtClean="0"/>
              <a:t>//</a:t>
            </a:r>
            <a:r>
              <a:rPr lang="zh-CN" altLang="en-US" sz="2000" dirty="0" smtClean="0"/>
              <a:t>动态注册广播</a:t>
            </a:r>
            <a:r>
              <a:rPr lang="zh-CN" altLang="en-US" sz="2000" dirty="0" smtClean="0"/>
              <a:t>接收器</a:t>
            </a:r>
            <a:endParaRPr lang="en-US" altLang="zh-CN" sz="2000" dirty="0" smtClean="0"/>
          </a:p>
        </p:txBody>
      </p:sp>
      <p:sp>
        <p:nvSpPr>
          <p:cNvPr id="4" name="Text Box 4"/>
          <p:cNvSpPr txBox="1">
            <a:spLocks noChangeArrowheads="1"/>
          </p:cNvSpPr>
          <p:nvPr/>
        </p:nvSpPr>
        <p:spPr bwMode="gray">
          <a:xfrm>
            <a:off x="571472" y="1714489"/>
            <a:ext cx="8147050" cy="2571768"/>
          </a:xfrm>
          <a:prstGeom prst="rect">
            <a:avLst/>
          </a:prstGeom>
          <a:solidFill>
            <a:srgbClr val="FFCC99"/>
          </a:solidFill>
          <a:ln w="25400" algn="ctr">
            <a:solidFill>
              <a:srgbClr val="FF0000"/>
            </a:solidFill>
            <a:miter lim="800000"/>
            <a:headEnd/>
            <a:tailEnd/>
          </a:ln>
          <a:effectLst/>
        </p:spPr>
        <p:txBody>
          <a:bodyPr lIns="91401" tIns="45700" rIns="91401" bIns="45700"/>
          <a:lstStyle/>
          <a:p>
            <a:pPr algn="l"/>
            <a:r>
              <a:rPr lang="en-US" altLang="zh-CN" sz="2000" dirty="0" err="1" smtClean="0"/>
              <a:t>IntentFilter</a:t>
            </a:r>
            <a:r>
              <a:rPr lang="en-US" altLang="zh-CN" sz="2000" dirty="0" smtClean="0"/>
              <a:t> </a:t>
            </a:r>
            <a:r>
              <a:rPr lang="en-US" altLang="zh-CN" sz="2000" dirty="0" err="1" smtClean="0"/>
              <a:t>sysf</a:t>
            </a:r>
            <a:r>
              <a:rPr lang="en-US" altLang="zh-CN" sz="2000" dirty="0" smtClean="0"/>
              <a:t> = new </a:t>
            </a:r>
            <a:r>
              <a:rPr lang="en-US" altLang="zh-CN" sz="2000" dirty="0" err="1" smtClean="0"/>
              <a:t>IntentFilter</a:t>
            </a:r>
            <a:r>
              <a:rPr lang="en-US" altLang="zh-CN" sz="2000" dirty="0" smtClean="0"/>
              <a:t>();</a:t>
            </a:r>
          </a:p>
          <a:p>
            <a:pPr algn="l"/>
            <a:r>
              <a:rPr lang="en-US" altLang="zh-CN" sz="2000" dirty="0" err="1" smtClean="0"/>
              <a:t>intf.addAction</a:t>
            </a:r>
            <a:r>
              <a:rPr lang="en-US" altLang="zh-CN" sz="2000" dirty="0" smtClean="0"/>
              <a:t>(</a:t>
            </a:r>
            <a:r>
              <a:rPr lang="en-US" altLang="zh-CN" sz="2000" dirty="0" err="1" smtClean="0"/>
              <a:t>Intent.</a:t>
            </a:r>
            <a:r>
              <a:rPr lang="en-US" altLang="zh-CN" sz="2000" i="1" dirty="0" err="1" smtClean="0"/>
              <a:t>ACTION_POWER_CONNECTED</a:t>
            </a:r>
            <a:r>
              <a:rPr lang="en-US" altLang="zh-CN" sz="2000" dirty="0" smtClean="0"/>
              <a:t>);</a:t>
            </a:r>
          </a:p>
          <a:p>
            <a:pPr algn="l"/>
            <a:r>
              <a:rPr lang="en-US" altLang="zh-CN" sz="2000" dirty="0" err="1" smtClean="0"/>
              <a:t>registerReceiver</a:t>
            </a:r>
            <a:r>
              <a:rPr lang="en-US" altLang="zh-CN" sz="2000" dirty="0" smtClean="0"/>
              <a:t>(</a:t>
            </a:r>
            <a:r>
              <a:rPr lang="en-US" altLang="zh-CN" sz="2000" dirty="0" err="1" smtClean="0"/>
              <a:t>sys,sysf</a:t>
            </a:r>
            <a:r>
              <a:rPr lang="en-US" altLang="zh-CN" sz="2000" dirty="0" smtClean="0"/>
              <a:t>);</a:t>
            </a:r>
          </a:p>
          <a:p>
            <a:pPr algn="l"/>
            <a:endParaRPr lang="zh-CN" altLang="en-US" sz="2000" dirty="0" smtClean="0"/>
          </a:p>
          <a:p>
            <a:pPr algn="l"/>
            <a:r>
              <a:rPr lang="en-US" altLang="zh-CN" sz="2000" dirty="0" smtClean="0"/>
              <a:t>//</a:t>
            </a:r>
            <a:r>
              <a:rPr lang="zh-CN" altLang="en-US" sz="2000" dirty="0" smtClean="0"/>
              <a:t>取消绑定</a:t>
            </a:r>
          </a:p>
          <a:p>
            <a:pPr algn="l"/>
            <a:r>
              <a:rPr lang="en-US" altLang="zh-CN" sz="2000" dirty="0" err="1" smtClean="0"/>
              <a:t>unregisterReceiver</a:t>
            </a:r>
            <a:r>
              <a:rPr lang="en-US" altLang="zh-CN" sz="2000" dirty="0" smtClean="0"/>
              <a:t>(</a:t>
            </a:r>
            <a:r>
              <a:rPr lang="en-US" altLang="zh-CN" sz="2000" u="sng" dirty="0" smtClean="0"/>
              <a:t>receiver)</a:t>
            </a:r>
            <a:endParaRPr lang="zh-CN" altLang="en-US" sz="2000" u="sng" dirty="0"/>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r>
              <a:rPr lang="zh-CN" altLang="en-US" dirty="0" smtClean="0">
                <a:latin typeface="Arial" pitchFamily="34" charset="0"/>
                <a:ea typeface="宋体" pitchFamily="2" charset="-122"/>
              </a:rPr>
              <a:t>本章小结</a:t>
            </a:r>
          </a:p>
        </p:txBody>
      </p:sp>
      <p:sp>
        <p:nvSpPr>
          <p:cNvPr id="57347" name="Rectangle 3"/>
          <p:cNvSpPr>
            <a:spLocks noGrp="1" noChangeArrowheads="1"/>
          </p:cNvSpPr>
          <p:nvPr>
            <p:ph type="body" idx="4294967295"/>
          </p:nvPr>
        </p:nvSpPr>
        <p:spPr/>
        <p:txBody>
          <a:bodyPr/>
          <a:lstStyle/>
          <a:p>
            <a:r>
              <a:rPr lang="zh-CN" altLang="en-US" sz="2000" dirty="0" smtClean="0">
                <a:latin typeface="宋体" pitchFamily="2" charset="-122"/>
                <a:ea typeface="宋体" pitchFamily="2" charset="-122"/>
              </a:rPr>
              <a:t>掌握</a:t>
            </a:r>
            <a:r>
              <a:rPr lang="en-US" altLang="zh-CN" sz="2000" dirty="0" smtClean="0">
                <a:latin typeface="宋体" pitchFamily="2" charset="-122"/>
                <a:ea typeface="宋体" pitchFamily="2" charset="-122"/>
              </a:rPr>
              <a:t>Notification </a:t>
            </a:r>
            <a:r>
              <a:rPr lang="zh-CN" altLang="en-US" sz="2000" dirty="0" smtClean="0">
                <a:latin typeface="宋体" pitchFamily="2" charset="-122"/>
                <a:ea typeface="宋体" pitchFamily="2" charset="-122"/>
              </a:rPr>
              <a:t>通知</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掌握</a:t>
            </a:r>
            <a:r>
              <a:rPr lang="en-US" altLang="zh-CN" sz="2000" dirty="0" smtClean="0">
                <a:latin typeface="宋体" pitchFamily="2" charset="-122"/>
                <a:ea typeface="宋体" pitchFamily="2" charset="-122"/>
              </a:rPr>
              <a:t>Broadcast</a:t>
            </a:r>
            <a:r>
              <a:rPr lang="zh-CN" altLang="en-US" sz="2000" dirty="0" smtClean="0">
                <a:latin typeface="宋体" pitchFamily="2" charset="-122"/>
                <a:ea typeface="宋体" pitchFamily="2" charset="-122"/>
              </a:rPr>
              <a:t>广播</a:t>
            </a:r>
            <a:endParaRPr lang="en-US" altLang="zh-CN" sz="2000" dirty="0" smtClean="0">
              <a:latin typeface="宋体" pitchFamily="2" charset="-122"/>
              <a:ea typeface="宋体" pitchFamily="2" charset="-122"/>
            </a:endParaRP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5852" y="2285992"/>
            <a:ext cx="6572296" cy="923330"/>
          </a:xfrm>
          <a:prstGeom prst="rect">
            <a:avLst/>
          </a:prstGeom>
          <a:noFill/>
        </p:spPr>
        <p:txBody>
          <a:bodyPr>
            <a:spAutoFit/>
          </a:bodyPr>
          <a:lstStyle/>
          <a:p>
            <a:pPr algn="ctr">
              <a:defRPr/>
            </a:pPr>
            <a:r>
              <a:rPr lang="zh-CN" altLang="en-US" sz="5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谢谢</a:t>
            </a: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title"/>
          </p:nvPr>
        </p:nvSpPr>
        <p:spPr/>
        <p:txBody>
          <a:bodyPr/>
          <a:lstStyle/>
          <a:p>
            <a:r>
              <a:rPr lang="en-US" altLang="zh-CN" dirty="0" smtClean="0"/>
              <a:t>6.3 Notification</a:t>
            </a:r>
            <a:r>
              <a:rPr lang="zh-CN" altLang="en-US" dirty="0" smtClean="0"/>
              <a:t> </a:t>
            </a:r>
            <a:r>
              <a:rPr lang="zh-CN" altLang="en-US" dirty="0" smtClean="0"/>
              <a:t>通知</a:t>
            </a:r>
            <a:r>
              <a:rPr lang="en-US" altLang="zh-CN" dirty="0" smtClean="0"/>
              <a:t>-1/3</a:t>
            </a:r>
            <a:endParaRPr lang="en-US" altLang="zh-CN" dirty="0"/>
          </a:p>
        </p:txBody>
      </p:sp>
      <p:sp>
        <p:nvSpPr>
          <p:cNvPr id="1247235" name="Rectangle 3"/>
          <p:cNvSpPr>
            <a:spLocks noGrp="1" noChangeArrowheads="1"/>
          </p:cNvSpPr>
          <p:nvPr>
            <p:ph type="body" idx="1"/>
          </p:nvPr>
        </p:nvSpPr>
        <p:spPr/>
        <p:txBody>
          <a:bodyPr/>
          <a:lstStyle/>
          <a:p>
            <a:r>
              <a:rPr lang="zh-CN" altLang="en-US" sz="2000" dirty="0" smtClean="0">
                <a:latin typeface="宋体" pitchFamily="2" charset="-122"/>
                <a:ea typeface="宋体" pitchFamily="2" charset="-122"/>
              </a:rPr>
              <a:t>在</a:t>
            </a:r>
            <a:r>
              <a:rPr lang="en-US" altLang="zh-CN" sz="2000" dirty="0" smtClean="0">
                <a:latin typeface="宋体" pitchFamily="2" charset="-122"/>
                <a:ea typeface="宋体" pitchFamily="2" charset="-122"/>
              </a:rPr>
              <a:t>Android</a:t>
            </a:r>
            <a:r>
              <a:rPr lang="zh-CN" altLang="en-US" sz="2000" dirty="0" smtClean="0">
                <a:latin typeface="宋体" pitchFamily="2" charset="-122"/>
                <a:ea typeface="宋体" pitchFamily="2" charset="-122"/>
              </a:rPr>
              <a:t>中，基本的</a:t>
            </a:r>
            <a:r>
              <a:rPr lang="en-US" altLang="zh-CN" sz="2000" dirty="0" smtClean="0">
                <a:latin typeface="宋体" pitchFamily="2" charset="-122"/>
                <a:ea typeface="宋体" pitchFamily="2" charset="-122"/>
              </a:rPr>
              <a:t>Notification</a:t>
            </a:r>
            <a:r>
              <a:rPr lang="zh-CN" altLang="en-US" sz="2000" dirty="0" smtClean="0">
                <a:latin typeface="宋体" pitchFamily="2" charset="-122"/>
                <a:ea typeface="宋体" pitchFamily="2" charset="-122"/>
              </a:rPr>
              <a:t>就是有事件发生的时候在屏幕顶端的</a:t>
            </a:r>
            <a:r>
              <a:rPr lang="en-US" altLang="zh-CN" sz="2000" dirty="0" smtClean="0">
                <a:latin typeface="宋体" pitchFamily="2" charset="-122"/>
                <a:ea typeface="宋体" pitchFamily="2" charset="-122"/>
              </a:rPr>
              <a:t>Notification bar</a:t>
            </a:r>
            <a:r>
              <a:rPr lang="zh-CN" altLang="en-US" sz="2000" dirty="0" smtClean="0">
                <a:latin typeface="宋体" pitchFamily="2" charset="-122"/>
                <a:ea typeface="宋体" pitchFamily="2" charset="-122"/>
              </a:rPr>
              <a:t>上显示一个图标。然后拉下</a:t>
            </a:r>
            <a:r>
              <a:rPr lang="en-US" altLang="zh-CN" sz="2000" dirty="0" smtClean="0">
                <a:latin typeface="宋体" pitchFamily="2" charset="-122"/>
                <a:ea typeface="宋体" pitchFamily="2" charset="-122"/>
              </a:rPr>
              <a:t>Notification bar</a:t>
            </a:r>
            <a:r>
              <a:rPr lang="zh-CN" altLang="en-US" sz="2000" dirty="0" smtClean="0">
                <a:latin typeface="宋体" pitchFamily="2" charset="-122"/>
                <a:ea typeface="宋体" pitchFamily="2" charset="-122"/>
              </a:rPr>
              <a:t>，点击</a:t>
            </a:r>
            <a:r>
              <a:rPr lang="en-US" altLang="zh-CN" sz="2000" dirty="0" smtClean="0">
                <a:latin typeface="宋体" pitchFamily="2" charset="-122"/>
                <a:ea typeface="宋体" pitchFamily="2" charset="-122"/>
              </a:rPr>
              <a:t>Notification</a:t>
            </a:r>
            <a:r>
              <a:rPr lang="zh-CN" altLang="en-US" sz="2000" dirty="0" smtClean="0">
                <a:latin typeface="宋体" pitchFamily="2" charset="-122"/>
                <a:ea typeface="宋体" pitchFamily="2" charset="-122"/>
              </a:rPr>
              <a:t>的项目，会调用相应的程序做处理。比如有新短信，就会出现短信的图标，拉下</a:t>
            </a:r>
            <a:r>
              <a:rPr lang="en-US" altLang="zh-CN" sz="2000" dirty="0" smtClean="0">
                <a:latin typeface="宋体" pitchFamily="2" charset="-122"/>
                <a:ea typeface="宋体" pitchFamily="2" charset="-122"/>
              </a:rPr>
              <a:t>Notification bar</a:t>
            </a:r>
            <a:r>
              <a:rPr lang="zh-CN" altLang="en-US" sz="2000" dirty="0" smtClean="0">
                <a:latin typeface="宋体" pitchFamily="2" charset="-122"/>
                <a:ea typeface="宋体" pitchFamily="2" charset="-122"/>
              </a:rPr>
              <a:t>，点击图标会调用短信查看程序。</a:t>
            </a:r>
          </a:p>
          <a:p>
            <a:endParaRPr lang="zh-CN" altLang="en-US"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notification</a:t>
            </a:r>
            <a:r>
              <a:rPr lang="zh-CN" altLang="en-US" sz="2000" dirty="0" smtClean="0">
                <a:latin typeface="宋体" pitchFamily="2" charset="-122"/>
                <a:ea typeface="宋体" pitchFamily="2" charset="-122"/>
              </a:rPr>
              <a:t>一般用在电话，短信，邮件，闹钟铃声，在手机的状态栏上就会出现一个小图标，提示用户处理这个快讯，这时手从上方滑动状态栏就可以展开并处理这个快讯。  </a:t>
            </a:r>
            <a:endParaRPr lang="zh-CN" altLang="en-US" sz="2000" dirty="0">
              <a:latin typeface="宋体" pitchFamily="2" charset="-122"/>
              <a:ea typeface="宋体" pitchFamily="2" charset="-122"/>
            </a:endParaRP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p:txBody>
          <a:bodyPr/>
          <a:lstStyle/>
          <a:p>
            <a:r>
              <a:rPr lang="en-US" altLang="zh-CN" dirty="0" smtClean="0"/>
              <a:t>6.3 Notification</a:t>
            </a:r>
            <a:r>
              <a:rPr lang="zh-CN" altLang="en-US" dirty="0" smtClean="0"/>
              <a:t> </a:t>
            </a:r>
            <a:r>
              <a:rPr lang="zh-CN" altLang="en-US" dirty="0" smtClean="0"/>
              <a:t>通知</a:t>
            </a:r>
            <a:r>
              <a:rPr lang="en-US" altLang="zh-CN" dirty="0" smtClean="0"/>
              <a:t>-2/3</a:t>
            </a:r>
            <a:endParaRPr lang="en-US" altLang="zh-CN" dirty="0"/>
          </a:p>
        </p:txBody>
      </p:sp>
      <p:sp>
        <p:nvSpPr>
          <p:cNvPr id="1249283" name="Rectangle 3"/>
          <p:cNvSpPr>
            <a:spLocks noGrp="1" noChangeArrowheads="1"/>
          </p:cNvSpPr>
          <p:nvPr>
            <p:ph type="body" idx="1"/>
          </p:nvPr>
        </p:nvSpPr>
        <p:spPr/>
        <p:txBody>
          <a:bodyPr/>
          <a:lstStyle/>
          <a:p>
            <a:pPr>
              <a:lnSpc>
                <a:spcPct val="90000"/>
              </a:lnSpc>
            </a:pPr>
            <a:r>
              <a:rPr lang="en-US" altLang="zh-CN" sz="2000" dirty="0" smtClean="0">
                <a:latin typeface="宋体" pitchFamily="2" charset="-122"/>
                <a:ea typeface="宋体" pitchFamily="2" charset="-122"/>
              </a:rPr>
              <a:t>Notification</a:t>
            </a:r>
            <a:r>
              <a:rPr lang="zh-CN" altLang="en-US" sz="2000" dirty="0" smtClean="0">
                <a:latin typeface="宋体" pitchFamily="2" charset="-122"/>
                <a:ea typeface="宋体" pitchFamily="2" charset="-122"/>
              </a:rPr>
              <a:t>是通过</a:t>
            </a:r>
            <a:r>
              <a:rPr lang="en-US" altLang="zh-CN" sz="2000" dirty="0" err="1" smtClean="0">
                <a:latin typeface="宋体" pitchFamily="2" charset="-122"/>
                <a:ea typeface="宋体" pitchFamily="2" charset="-122"/>
              </a:rPr>
              <a:t>NotificationManager</a:t>
            </a:r>
            <a:r>
              <a:rPr lang="zh-CN" altLang="en-US" sz="2000" dirty="0" smtClean="0">
                <a:latin typeface="宋体" pitchFamily="2" charset="-122"/>
                <a:ea typeface="宋体" pitchFamily="2" charset="-122"/>
              </a:rPr>
              <a:t>进行管理的。是通过它来进行初始化操作的</a:t>
            </a:r>
          </a:p>
          <a:p>
            <a:pPr>
              <a:lnSpc>
                <a:spcPct val="90000"/>
              </a:lnSpc>
            </a:pPr>
            <a:endParaRPr lang="en-US" altLang="zh-CN" sz="2000" dirty="0" smtClean="0">
              <a:latin typeface="宋体" pitchFamily="2" charset="-122"/>
              <a:ea typeface="宋体" pitchFamily="2" charset="-122"/>
            </a:endParaRPr>
          </a:p>
          <a:p>
            <a:pPr>
              <a:lnSpc>
                <a:spcPct val="90000"/>
              </a:lnSpc>
            </a:pPr>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：获取</a:t>
            </a:r>
            <a:r>
              <a:rPr lang="en-US" altLang="zh-CN" sz="2000" dirty="0" err="1" smtClean="0">
                <a:latin typeface="宋体" pitchFamily="2" charset="-122"/>
                <a:ea typeface="宋体" pitchFamily="2" charset="-122"/>
              </a:rPr>
              <a:t>NotificationManager</a:t>
            </a:r>
            <a:r>
              <a:rPr lang="en-US" altLang="zh-CN" sz="2000" dirty="0" smtClean="0">
                <a:latin typeface="宋体" pitchFamily="2" charset="-122"/>
                <a:ea typeface="宋体" pitchFamily="2" charset="-122"/>
              </a:rPr>
              <a:t>:</a:t>
            </a:r>
          </a:p>
          <a:p>
            <a:pPr>
              <a:lnSpc>
                <a:spcPct val="90000"/>
              </a:lnSpc>
            </a:pPr>
            <a:r>
              <a:rPr lang="en-US" altLang="zh-CN" sz="2000" dirty="0" err="1" smtClean="0">
                <a:latin typeface="宋体" pitchFamily="2" charset="-122"/>
                <a:ea typeface="宋体" pitchFamily="2" charset="-122"/>
              </a:rPr>
              <a:t>NotificationManager</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ntfMsg</a:t>
            </a:r>
            <a:r>
              <a:rPr lang="en-US" altLang="zh-CN" sz="2000" dirty="0" smtClean="0">
                <a:latin typeface="宋体" pitchFamily="2" charset="-122"/>
                <a:ea typeface="宋体" pitchFamily="2" charset="-122"/>
              </a:rPr>
              <a:t> = (</a:t>
            </a:r>
            <a:r>
              <a:rPr lang="en-US" altLang="zh-CN" sz="2000" dirty="0" err="1" smtClean="0">
                <a:latin typeface="宋体" pitchFamily="2" charset="-122"/>
                <a:ea typeface="宋体" pitchFamily="2" charset="-122"/>
              </a:rPr>
              <a:t>NotificationManager</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getSystemService</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Context.</a:t>
            </a:r>
            <a:r>
              <a:rPr lang="en-US" altLang="zh-CN" sz="2000" i="1" dirty="0" err="1" smtClean="0">
                <a:latin typeface="宋体" pitchFamily="2" charset="-122"/>
                <a:ea typeface="宋体" pitchFamily="2" charset="-122"/>
              </a:rPr>
              <a:t>NOTIFICATION_SERVICE</a:t>
            </a:r>
            <a:r>
              <a:rPr lang="en-US" altLang="zh-CN" sz="2000" dirty="0" smtClean="0">
                <a:latin typeface="宋体" pitchFamily="2" charset="-122"/>
                <a:ea typeface="宋体" pitchFamily="2" charset="-122"/>
              </a:rPr>
              <a:t>);</a:t>
            </a:r>
          </a:p>
          <a:p>
            <a:pPr>
              <a:lnSpc>
                <a:spcPct val="90000"/>
              </a:lnSpc>
            </a:pPr>
            <a:endParaRPr lang="en-US" altLang="zh-CN" sz="2000" dirty="0" smtClean="0">
              <a:latin typeface="宋体" pitchFamily="2" charset="-122"/>
              <a:ea typeface="宋体" pitchFamily="2" charset="-122"/>
            </a:endParaRPr>
          </a:p>
          <a:p>
            <a:pPr>
              <a:lnSpc>
                <a:spcPct val="90000"/>
              </a:lnSpc>
            </a:pPr>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定义一个</a:t>
            </a:r>
            <a:r>
              <a:rPr lang="en-US" altLang="zh-CN" sz="2000" dirty="0" smtClean="0">
                <a:latin typeface="宋体" pitchFamily="2" charset="-122"/>
                <a:ea typeface="宋体" pitchFamily="2" charset="-122"/>
              </a:rPr>
              <a:t>Notification:</a:t>
            </a:r>
          </a:p>
          <a:p>
            <a:pPr lvl="1">
              <a:lnSpc>
                <a:spcPct val="90000"/>
              </a:lnSpc>
            </a:pPr>
            <a:r>
              <a:rPr lang="zh-CN" altLang="en-US" sz="2000" dirty="0" smtClean="0">
                <a:latin typeface="宋体" pitchFamily="2" charset="-122"/>
                <a:ea typeface="宋体" pitchFamily="2" charset="-122"/>
              </a:rPr>
              <a:t>定义</a:t>
            </a:r>
            <a:r>
              <a:rPr lang="en-US" altLang="zh-CN" sz="2000" dirty="0" smtClean="0">
                <a:latin typeface="宋体" pitchFamily="2" charset="-122"/>
                <a:ea typeface="宋体" pitchFamily="2" charset="-122"/>
              </a:rPr>
              <a:t>Notification</a:t>
            </a:r>
            <a:r>
              <a:rPr lang="zh-CN" altLang="en-US" sz="2000" dirty="0" smtClean="0">
                <a:latin typeface="宋体" pitchFamily="2" charset="-122"/>
                <a:ea typeface="宋体" pitchFamily="2" charset="-122"/>
              </a:rPr>
              <a:t>的各种属性 </a:t>
            </a:r>
          </a:p>
          <a:p>
            <a:pPr lvl="1">
              <a:lnSpc>
                <a:spcPct val="90000"/>
              </a:lnSpc>
            </a:pPr>
            <a:r>
              <a:rPr lang="en-US" altLang="zh-CN" sz="2000" dirty="0" err="1" smtClean="0">
                <a:latin typeface="宋体" pitchFamily="2" charset="-122"/>
                <a:ea typeface="宋体" pitchFamily="2" charset="-122"/>
              </a:rPr>
              <a:t>int</a:t>
            </a:r>
            <a:r>
              <a:rPr lang="en-US" altLang="zh-CN" sz="2000" dirty="0" smtClean="0">
                <a:latin typeface="宋体" pitchFamily="2" charset="-122"/>
                <a:ea typeface="宋体" pitchFamily="2" charset="-122"/>
              </a:rPr>
              <a:t> icon = </a:t>
            </a:r>
            <a:r>
              <a:rPr lang="en-US" altLang="zh-CN" sz="2000" dirty="0" err="1" smtClean="0">
                <a:latin typeface="宋体" pitchFamily="2" charset="-122"/>
                <a:ea typeface="宋体" pitchFamily="2" charset="-122"/>
              </a:rPr>
              <a:t>R.drawable.icon</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通知图标 </a:t>
            </a:r>
          </a:p>
          <a:p>
            <a:pPr lvl="1">
              <a:lnSpc>
                <a:spcPct val="90000"/>
              </a:lnSpc>
            </a:pPr>
            <a:r>
              <a:rPr lang="en-US" altLang="zh-CN" sz="2000" dirty="0" err="1" smtClean="0">
                <a:latin typeface="宋体" pitchFamily="2" charset="-122"/>
                <a:ea typeface="宋体" pitchFamily="2" charset="-122"/>
              </a:rPr>
              <a:t>CharSequence</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tickerText</a:t>
            </a:r>
            <a:r>
              <a:rPr lang="en-US" altLang="zh-CN" sz="2000" dirty="0" smtClean="0">
                <a:latin typeface="宋体" pitchFamily="2" charset="-122"/>
                <a:ea typeface="宋体" pitchFamily="2" charset="-122"/>
              </a:rPr>
              <a:t> = "Hello"; //</a:t>
            </a:r>
            <a:r>
              <a:rPr lang="zh-CN" altLang="en-US" sz="2000" dirty="0" smtClean="0">
                <a:latin typeface="宋体" pitchFamily="2" charset="-122"/>
                <a:ea typeface="宋体" pitchFamily="2" charset="-122"/>
              </a:rPr>
              <a:t>状态栏显示的通知文本提示 </a:t>
            </a:r>
          </a:p>
          <a:p>
            <a:pPr lvl="1">
              <a:lnSpc>
                <a:spcPct val="90000"/>
              </a:lnSpc>
            </a:pPr>
            <a:r>
              <a:rPr lang="en-US" altLang="zh-CN" sz="2000" dirty="0" smtClean="0">
                <a:latin typeface="宋体" pitchFamily="2" charset="-122"/>
                <a:ea typeface="宋体" pitchFamily="2" charset="-122"/>
              </a:rPr>
              <a:t>long when = </a:t>
            </a:r>
            <a:r>
              <a:rPr lang="en-US" altLang="zh-CN" sz="2000" dirty="0" err="1" smtClean="0">
                <a:latin typeface="宋体" pitchFamily="2" charset="-122"/>
                <a:ea typeface="宋体" pitchFamily="2" charset="-122"/>
              </a:rPr>
              <a:t>System.currentTimeMillis</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通知产生的时间，会在通知信息里显示 </a:t>
            </a:r>
          </a:p>
          <a:p>
            <a:pPr lvl="1">
              <a:lnSpc>
                <a:spcPct val="90000"/>
              </a:lnSpc>
            </a:pPr>
            <a:r>
              <a:rPr lang="zh-CN" altLang="en-US" sz="2000" dirty="0" smtClean="0">
                <a:latin typeface="宋体" pitchFamily="2" charset="-122"/>
                <a:ea typeface="宋体" pitchFamily="2" charset="-122"/>
              </a:rPr>
              <a:t>用上面的属性初始化 </a:t>
            </a:r>
            <a:r>
              <a:rPr lang="en-US" altLang="zh-CN" sz="2000" dirty="0" err="1" smtClean="0">
                <a:latin typeface="宋体" pitchFamily="2" charset="-122"/>
                <a:ea typeface="宋体" pitchFamily="2" charset="-122"/>
              </a:rPr>
              <a:t>Nofification</a:t>
            </a:r>
            <a:r>
              <a:rPr lang="en-US" altLang="zh-CN" sz="2000" dirty="0" smtClean="0">
                <a:latin typeface="宋体" pitchFamily="2" charset="-122"/>
                <a:ea typeface="宋体" pitchFamily="2" charset="-122"/>
              </a:rPr>
              <a:t> </a:t>
            </a:r>
          </a:p>
          <a:p>
            <a:pPr lvl="1">
              <a:lnSpc>
                <a:spcPct val="90000"/>
              </a:lnSpc>
            </a:pPr>
            <a:r>
              <a:rPr lang="en-US" altLang="zh-CN" sz="2000" dirty="0" smtClean="0">
                <a:latin typeface="宋体" pitchFamily="2" charset="-122"/>
                <a:ea typeface="宋体" pitchFamily="2" charset="-122"/>
              </a:rPr>
              <a:t>Notification </a:t>
            </a:r>
            <a:r>
              <a:rPr lang="en-US" altLang="zh-CN" sz="2000" dirty="0" err="1" smtClean="0">
                <a:latin typeface="宋体" pitchFamily="2" charset="-122"/>
                <a:ea typeface="宋体" pitchFamily="2" charset="-122"/>
              </a:rPr>
              <a:t>notification</a:t>
            </a:r>
            <a:r>
              <a:rPr lang="en-US" altLang="zh-CN" sz="2000" dirty="0" smtClean="0">
                <a:latin typeface="宋体" pitchFamily="2" charset="-122"/>
                <a:ea typeface="宋体" pitchFamily="2" charset="-122"/>
              </a:rPr>
              <a:t> = new Notification(</a:t>
            </a:r>
            <a:r>
              <a:rPr lang="en-US" altLang="zh-CN" sz="2000" dirty="0" err="1" smtClean="0">
                <a:latin typeface="宋体" pitchFamily="2" charset="-122"/>
                <a:ea typeface="宋体" pitchFamily="2" charset="-122"/>
              </a:rPr>
              <a:t>icon,tickerText,when</a:t>
            </a:r>
            <a:r>
              <a:rPr lang="en-US" altLang="zh-CN" sz="2000" dirty="0" smtClean="0">
                <a:latin typeface="宋体" pitchFamily="2" charset="-122"/>
                <a:ea typeface="宋体" pitchFamily="2" charset="-122"/>
              </a:rPr>
              <a:t>); </a:t>
            </a:r>
            <a:endParaRPr lang="en-US" altLang="zh-CN" sz="2000" dirty="0">
              <a:latin typeface="宋体" pitchFamily="2" charset="-122"/>
              <a:ea typeface="宋体" pitchFamily="2" charset="-122"/>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p:txBody>
          <a:bodyPr/>
          <a:lstStyle/>
          <a:p>
            <a:r>
              <a:rPr lang="en-US" altLang="zh-CN" dirty="0" smtClean="0"/>
              <a:t>6.3 </a:t>
            </a:r>
            <a:r>
              <a:rPr lang="en-US" altLang="zh-CN" dirty="0" smtClean="0"/>
              <a:t>Notification</a:t>
            </a:r>
            <a:r>
              <a:rPr lang="zh-CN" altLang="en-US" dirty="0" smtClean="0"/>
              <a:t> </a:t>
            </a:r>
            <a:r>
              <a:rPr lang="zh-CN" altLang="en-US" dirty="0" smtClean="0"/>
              <a:t>通知</a:t>
            </a:r>
            <a:r>
              <a:rPr lang="en-US" altLang="zh-CN" dirty="0" smtClean="0"/>
              <a:t>-3/3</a:t>
            </a:r>
            <a:endParaRPr lang="en-US" altLang="zh-CN" dirty="0"/>
          </a:p>
        </p:txBody>
      </p:sp>
      <p:sp>
        <p:nvSpPr>
          <p:cNvPr id="1249283" name="Rectangle 3"/>
          <p:cNvSpPr>
            <a:spLocks noGrp="1" noChangeArrowheads="1"/>
          </p:cNvSpPr>
          <p:nvPr>
            <p:ph type="body" idx="1"/>
          </p:nvPr>
        </p:nvSpPr>
        <p:spPr/>
        <p:txBody>
          <a:bodyPr/>
          <a:lstStyle/>
          <a:p>
            <a:r>
              <a:rPr lang="en-US" altLang="zh-CN" sz="2000" dirty="0" smtClean="0">
                <a:latin typeface="宋体" pitchFamily="2" charset="-122"/>
                <a:ea typeface="宋体" pitchFamily="2" charset="-122"/>
              </a:rPr>
              <a:t>4</a:t>
            </a:r>
            <a:r>
              <a:rPr lang="zh-CN" altLang="en-US" sz="2000" dirty="0" smtClean="0">
                <a:latin typeface="宋体" pitchFamily="2" charset="-122"/>
                <a:ea typeface="宋体" pitchFamily="2" charset="-122"/>
              </a:rPr>
              <a:t>使用</a:t>
            </a:r>
            <a:r>
              <a:rPr lang="en-US" altLang="zh-CN" sz="2000" dirty="0" err="1" smtClean="0">
                <a:latin typeface="宋体" pitchFamily="2" charset="-122"/>
                <a:ea typeface="宋体" pitchFamily="2" charset="-122"/>
              </a:rPr>
              <a:t>NotifcationManager</a:t>
            </a:r>
            <a:r>
              <a:rPr lang="zh-CN" altLang="en-US" sz="2000" dirty="0" smtClean="0">
                <a:latin typeface="宋体" pitchFamily="2" charset="-122"/>
                <a:ea typeface="宋体" pitchFamily="2" charset="-122"/>
              </a:rPr>
              <a:t>发布通知</a:t>
            </a:r>
            <a:r>
              <a:rPr lang="en-US" altLang="zh-CN" sz="2000" dirty="0" err="1" smtClean="0">
                <a:latin typeface="宋体" pitchFamily="2" charset="-122"/>
                <a:ea typeface="宋体" pitchFamily="2" charset="-122"/>
              </a:rPr>
              <a:t>ntfMsg.notify</a:t>
            </a:r>
            <a:r>
              <a:rPr lang="en-US" altLang="zh-CN" sz="2000" dirty="0" smtClean="0">
                <a:latin typeface="宋体" pitchFamily="2" charset="-122"/>
                <a:ea typeface="宋体" pitchFamily="2" charset="-122"/>
              </a:rPr>
              <a:t>(111, </a:t>
            </a:r>
            <a:r>
              <a:rPr lang="en-US" altLang="zh-CN" sz="2000" dirty="0" err="1" smtClean="0">
                <a:latin typeface="宋体" pitchFamily="2" charset="-122"/>
                <a:ea typeface="宋体" pitchFamily="2" charset="-122"/>
              </a:rPr>
              <a:t>ntf</a:t>
            </a:r>
            <a:r>
              <a:rPr lang="en-US" altLang="zh-CN" sz="2000" dirty="0" smtClean="0">
                <a:latin typeface="宋体" pitchFamily="2" charset="-122"/>
                <a:ea typeface="宋体" pitchFamily="2" charset="-122"/>
              </a:rPr>
              <a:t>);</a:t>
            </a:r>
            <a:endParaRPr lang="zh-CN" altLang="en-US"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既然可以增加同样我们也可以删除。当然是只是删除你自己增加的。 </a:t>
            </a:r>
          </a:p>
          <a:p>
            <a:r>
              <a:rPr lang="en-US" altLang="zh-CN" sz="2000" dirty="0" err="1" smtClean="0">
                <a:latin typeface="宋体" pitchFamily="2" charset="-122"/>
                <a:ea typeface="宋体" pitchFamily="2" charset="-122"/>
              </a:rPr>
              <a:t>NotificationManager.cancel</a:t>
            </a:r>
            <a:r>
              <a:rPr lang="en-US" altLang="zh-CN" sz="2000" dirty="0" smtClean="0">
                <a:latin typeface="宋体" pitchFamily="2" charset="-122"/>
                <a:ea typeface="宋体" pitchFamily="2" charset="-122"/>
              </a:rPr>
              <a:t>(111);   </a:t>
            </a:r>
            <a:endParaRPr lang="zh-CN" altLang="en-US"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这里的</a:t>
            </a:r>
            <a:r>
              <a:rPr lang="en-US" altLang="zh-CN" sz="2000" dirty="0" smtClean="0">
                <a:latin typeface="宋体" pitchFamily="2" charset="-122"/>
                <a:ea typeface="宋体" pitchFamily="2" charset="-122"/>
              </a:rPr>
              <a:t>0</a:t>
            </a:r>
            <a:r>
              <a:rPr lang="zh-CN" altLang="en-US" sz="2000" dirty="0" smtClean="0">
                <a:latin typeface="宋体" pitchFamily="2" charset="-122"/>
                <a:ea typeface="宋体" pitchFamily="2" charset="-122"/>
              </a:rPr>
              <a:t>是一个</a:t>
            </a:r>
            <a:r>
              <a:rPr lang="en-US" altLang="zh-CN" sz="2000" dirty="0" smtClean="0">
                <a:latin typeface="宋体" pitchFamily="2" charset="-122"/>
                <a:ea typeface="宋体" pitchFamily="2" charset="-122"/>
              </a:rPr>
              <a:t>ID</a:t>
            </a:r>
            <a:r>
              <a:rPr lang="zh-CN" altLang="en-US" sz="2000" dirty="0" smtClean="0">
                <a:latin typeface="宋体" pitchFamily="2" charset="-122"/>
                <a:ea typeface="宋体" pitchFamily="2" charset="-122"/>
              </a:rPr>
              <a:t>号码和</a:t>
            </a:r>
            <a:r>
              <a:rPr lang="en-US" altLang="zh-CN" sz="2000" dirty="0" err="1" smtClean="0">
                <a:latin typeface="宋体" pitchFamily="2" charset="-122"/>
                <a:ea typeface="宋体" pitchFamily="2" charset="-122"/>
              </a:rPr>
              <a:t>ntfMsg.notify</a:t>
            </a:r>
            <a:r>
              <a:rPr lang="en-US" altLang="zh-CN" sz="2000" dirty="0" smtClean="0">
                <a:latin typeface="宋体" pitchFamily="2" charset="-122"/>
                <a:ea typeface="宋体" pitchFamily="2" charset="-122"/>
              </a:rPr>
              <a:t>(111, </a:t>
            </a:r>
            <a:r>
              <a:rPr lang="en-US" altLang="zh-CN" sz="2000" dirty="0" err="1" smtClean="0">
                <a:latin typeface="宋体" pitchFamily="2" charset="-122"/>
                <a:ea typeface="宋体" pitchFamily="2" charset="-122"/>
              </a:rPr>
              <a:t>ntf</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相同</a:t>
            </a:r>
          </a:p>
          <a:p>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cancelAll</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取消以前显示的所有通知</a:t>
            </a:r>
            <a:r>
              <a:rPr lang="en-US" altLang="zh-CN" sz="2000" dirty="0" smtClean="0">
                <a:latin typeface="宋体" pitchFamily="2" charset="-122"/>
                <a:ea typeface="宋体" pitchFamily="2" charset="-122"/>
              </a:rPr>
              <a:t>.  </a:t>
            </a:r>
            <a:endParaRPr lang="zh-CN" altLang="en-US" sz="2000" dirty="0">
              <a:latin typeface="宋体" pitchFamily="2" charset="-122"/>
              <a:ea typeface="宋体" pitchFamily="2" charset="-122"/>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3" name="Rectangle 3"/>
          <p:cNvSpPr>
            <a:spLocks noGrp="1" noChangeArrowheads="1"/>
          </p:cNvSpPr>
          <p:nvPr>
            <p:ph type="body" idx="1"/>
          </p:nvPr>
        </p:nvSpPr>
        <p:spPr/>
        <p:txBody>
          <a:bodyPr/>
          <a:lstStyle/>
          <a:p>
            <a:r>
              <a:rPr lang="zh-CN" altLang="en-US" sz="2000" b="1" dirty="0" smtClean="0">
                <a:latin typeface="宋体" pitchFamily="2" charset="-122"/>
                <a:ea typeface="宋体" pitchFamily="2" charset="-122"/>
              </a:rPr>
              <a:t>添加声音 </a:t>
            </a:r>
          </a:p>
          <a:p>
            <a:r>
              <a:rPr lang="en-US" altLang="zh-CN" sz="2000" dirty="0" err="1" smtClean="0">
                <a:latin typeface="宋体" pitchFamily="2" charset="-122"/>
                <a:ea typeface="宋体" pitchFamily="2" charset="-122"/>
              </a:rPr>
              <a:t>notification.defaults</a:t>
            </a:r>
            <a:r>
              <a:rPr lang="en-US" altLang="zh-CN" sz="2000" dirty="0" smtClean="0">
                <a:latin typeface="宋体" pitchFamily="2" charset="-122"/>
                <a:ea typeface="宋体" pitchFamily="2" charset="-122"/>
              </a:rPr>
              <a:t> |=</a:t>
            </a:r>
            <a:r>
              <a:rPr lang="en-US" altLang="zh-CN" sz="2000" dirty="0" err="1" smtClean="0">
                <a:latin typeface="宋体" pitchFamily="2" charset="-122"/>
                <a:ea typeface="宋体" pitchFamily="2" charset="-122"/>
              </a:rPr>
              <a:t>Notification.DEFAULT_SOUND</a:t>
            </a:r>
            <a:r>
              <a:rPr lang="en-US" altLang="zh-CN" sz="2000" dirty="0" smtClean="0">
                <a:latin typeface="宋体" pitchFamily="2" charset="-122"/>
                <a:ea typeface="宋体" pitchFamily="2" charset="-122"/>
              </a:rPr>
              <a:t>; </a:t>
            </a:r>
          </a:p>
          <a:p>
            <a:r>
              <a:rPr lang="zh-CN" altLang="en-US" sz="2000" dirty="0" smtClean="0">
                <a:latin typeface="宋体" pitchFamily="2" charset="-122"/>
                <a:ea typeface="宋体" pitchFamily="2" charset="-122"/>
              </a:rPr>
              <a:t>或者使用以下几种方式 </a:t>
            </a:r>
          </a:p>
          <a:p>
            <a:r>
              <a:rPr lang="en-US" altLang="zh-CN" sz="2000" dirty="0" err="1" smtClean="0">
                <a:latin typeface="宋体" pitchFamily="2" charset="-122"/>
                <a:ea typeface="宋体" pitchFamily="2" charset="-122"/>
              </a:rPr>
              <a:t>notification.sound</a:t>
            </a:r>
            <a:r>
              <a:rPr lang="en-US" altLang="zh-CN" sz="2000" dirty="0" smtClean="0">
                <a:latin typeface="宋体" pitchFamily="2" charset="-122"/>
                <a:ea typeface="宋体" pitchFamily="2" charset="-122"/>
              </a:rPr>
              <a:t> = </a:t>
            </a:r>
            <a:r>
              <a:rPr lang="en-US" altLang="zh-CN" sz="2000" dirty="0" err="1" smtClean="0">
                <a:latin typeface="宋体" pitchFamily="2" charset="-122"/>
                <a:ea typeface="宋体" pitchFamily="2" charset="-122"/>
              </a:rPr>
              <a:t>Uri.parse</a:t>
            </a:r>
            <a:r>
              <a:rPr lang="en-US" altLang="zh-CN" sz="2000" dirty="0" smtClean="0">
                <a:latin typeface="宋体" pitchFamily="2" charset="-122"/>
                <a:ea typeface="宋体" pitchFamily="2" charset="-122"/>
              </a:rPr>
              <a:t>("</a:t>
            </a:r>
            <a:r>
              <a:rPr lang="en-US" altLang="zh-CN" sz="2000" dirty="0" smtClean="0">
                <a:latin typeface="宋体" pitchFamily="2" charset="-122"/>
                <a:ea typeface="宋体" pitchFamily="2" charset="-122"/>
                <a:hlinkClick r:id="rId3" action="ppaction://hlinkfile"/>
              </a:rPr>
              <a:t>file:///sdcard/notification/ringer.mp3</a:t>
            </a:r>
            <a:r>
              <a:rPr lang="en-US" altLang="zh-CN" sz="2000" dirty="0" smtClean="0">
                <a:latin typeface="宋体" pitchFamily="2" charset="-122"/>
                <a:ea typeface="宋体" pitchFamily="2" charset="-122"/>
              </a:rPr>
              <a:t>"); </a:t>
            </a:r>
          </a:p>
          <a:p>
            <a:r>
              <a:rPr lang="en-US" altLang="zh-CN" sz="2000" dirty="0" err="1" smtClean="0">
                <a:latin typeface="宋体" pitchFamily="2" charset="-122"/>
                <a:ea typeface="宋体" pitchFamily="2" charset="-122"/>
              </a:rPr>
              <a:t>notification.sound</a:t>
            </a:r>
            <a:r>
              <a:rPr lang="en-US" altLang="zh-CN" sz="2000" dirty="0" smtClean="0">
                <a:latin typeface="宋体" pitchFamily="2" charset="-122"/>
                <a:ea typeface="宋体" pitchFamily="2" charset="-122"/>
              </a:rPr>
              <a:t> = </a:t>
            </a:r>
            <a:r>
              <a:rPr lang="en-US" altLang="zh-CN" sz="2000" dirty="0" err="1" smtClean="0">
                <a:latin typeface="宋体" pitchFamily="2" charset="-122"/>
                <a:ea typeface="宋体" pitchFamily="2" charset="-122"/>
              </a:rPr>
              <a:t>Uri.withAppendedPath</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Audio.Media.INTERNAL_CONTENT_URI</a:t>
            </a:r>
            <a:r>
              <a:rPr lang="en-US" altLang="zh-CN" sz="2000" dirty="0" smtClean="0">
                <a:latin typeface="宋体" pitchFamily="2" charset="-122"/>
                <a:ea typeface="宋体" pitchFamily="2" charset="-122"/>
              </a:rPr>
              <a:t>, "6"); </a:t>
            </a:r>
          </a:p>
          <a:p>
            <a:r>
              <a:rPr lang="zh-CN" altLang="en-US" sz="2000" dirty="0" smtClean="0">
                <a:latin typeface="宋体" pitchFamily="2" charset="-122"/>
                <a:ea typeface="宋体" pitchFamily="2" charset="-122"/>
              </a:rPr>
              <a:t>如果想要让声音持续重复直到用户对通知做出反应，则可以在</a:t>
            </a:r>
            <a:r>
              <a:rPr lang="en-US" altLang="zh-CN" sz="2000" dirty="0" smtClean="0">
                <a:latin typeface="宋体" pitchFamily="2" charset="-122"/>
                <a:ea typeface="宋体" pitchFamily="2" charset="-122"/>
              </a:rPr>
              <a:t>notification</a:t>
            </a:r>
            <a:r>
              <a:rPr lang="zh-CN" altLang="en-US" sz="2000" dirty="0" smtClean="0">
                <a:latin typeface="宋体" pitchFamily="2" charset="-122"/>
                <a:ea typeface="宋体" pitchFamily="2" charset="-122"/>
              </a:rPr>
              <a:t>的</a:t>
            </a:r>
            <a:r>
              <a:rPr lang="en-US" altLang="zh-CN" sz="2000" dirty="0" smtClean="0">
                <a:latin typeface="宋体" pitchFamily="2" charset="-122"/>
                <a:ea typeface="宋体" pitchFamily="2" charset="-122"/>
              </a:rPr>
              <a:t>flags</a:t>
            </a:r>
            <a:r>
              <a:rPr lang="zh-CN" altLang="en-US" sz="2000" dirty="0" smtClean="0">
                <a:latin typeface="宋体" pitchFamily="2" charset="-122"/>
                <a:ea typeface="宋体" pitchFamily="2" charset="-122"/>
              </a:rPr>
              <a:t>字段增加</a:t>
            </a:r>
            <a:r>
              <a:rPr lang="en-US" altLang="zh-CN" sz="2000" dirty="0" smtClean="0">
                <a:latin typeface="宋体" pitchFamily="2" charset="-122"/>
                <a:ea typeface="宋体" pitchFamily="2" charset="-122"/>
              </a:rPr>
              <a:t>"FLAG_INSISTENT" </a:t>
            </a:r>
          </a:p>
          <a:p>
            <a:r>
              <a:rPr lang="zh-CN" altLang="en-US" sz="2000" dirty="0" smtClean="0">
                <a:latin typeface="宋体" pitchFamily="2" charset="-122"/>
                <a:ea typeface="宋体" pitchFamily="2" charset="-122"/>
              </a:rPr>
              <a:t>如果</a:t>
            </a:r>
            <a:r>
              <a:rPr lang="en-US" altLang="zh-CN" sz="2000" dirty="0" smtClean="0">
                <a:latin typeface="宋体" pitchFamily="2" charset="-122"/>
                <a:ea typeface="宋体" pitchFamily="2" charset="-122"/>
              </a:rPr>
              <a:t>notification</a:t>
            </a:r>
            <a:r>
              <a:rPr lang="zh-CN" altLang="en-US" sz="2000" dirty="0" smtClean="0">
                <a:latin typeface="宋体" pitchFamily="2" charset="-122"/>
                <a:ea typeface="宋体" pitchFamily="2" charset="-122"/>
              </a:rPr>
              <a:t>的</a:t>
            </a:r>
            <a:r>
              <a:rPr lang="en-US" altLang="zh-CN" sz="2000" dirty="0" smtClean="0">
                <a:latin typeface="宋体" pitchFamily="2" charset="-122"/>
                <a:ea typeface="宋体" pitchFamily="2" charset="-122"/>
              </a:rPr>
              <a:t>defaults</a:t>
            </a:r>
            <a:r>
              <a:rPr lang="zh-CN" altLang="en-US" sz="2000" dirty="0" smtClean="0">
                <a:latin typeface="宋体" pitchFamily="2" charset="-122"/>
                <a:ea typeface="宋体" pitchFamily="2" charset="-122"/>
              </a:rPr>
              <a:t>字段包括了</a:t>
            </a:r>
            <a:r>
              <a:rPr lang="en-US" altLang="zh-CN" sz="2000" dirty="0" smtClean="0">
                <a:latin typeface="宋体" pitchFamily="2" charset="-122"/>
                <a:ea typeface="宋体" pitchFamily="2" charset="-122"/>
              </a:rPr>
              <a:t>"DEFAULT_SOUND"</a:t>
            </a:r>
            <a:r>
              <a:rPr lang="zh-CN" altLang="en-US" sz="2000" dirty="0" smtClean="0">
                <a:latin typeface="宋体" pitchFamily="2" charset="-122"/>
                <a:ea typeface="宋体" pitchFamily="2" charset="-122"/>
              </a:rPr>
              <a:t>属性，则这个属性将覆盖</a:t>
            </a:r>
            <a:r>
              <a:rPr lang="en-US" altLang="zh-CN" sz="2000" dirty="0" smtClean="0">
                <a:latin typeface="宋体" pitchFamily="2" charset="-122"/>
                <a:ea typeface="宋体" pitchFamily="2" charset="-122"/>
              </a:rPr>
              <a:t>sound</a:t>
            </a:r>
            <a:r>
              <a:rPr lang="zh-CN" altLang="en-US" sz="2000" dirty="0" smtClean="0">
                <a:latin typeface="宋体" pitchFamily="2" charset="-122"/>
                <a:ea typeface="宋体" pitchFamily="2" charset="-122"/>
              </a:rPr>
              <a:t>字段中定义的声音 </a:t>
            </a:r>
            <a:endParaRPr lang="zh-CN" altLang="en-US" sz="2000" dirty="0">
              <a:latin typeface="宋体" pitchFamily="2" charset="-122"/>
              <a:ea typeface="宋体" pitchFamily="2" charset="-122"/>
            </a:endParaRPr>
          </a:p>
        </p:txBody>
      </p:sp>
      <p:sp>
        <p:nvSpPr>
          <p:cNvPr id="5" name="Rectangle 2"/>
          <p:cNvSpPr>
            <a:spLocks noGrp="1" noChangeArrowheads="1"/>
          </p:cNvSpPr>
          <p:nvPr>
            <p:ph type="title"/>
          </p:nvPr>
        </p:nvSpPr>
        <p:spPr>
          <a:xfrm>
            <a:off x="457200" y="274638"/>
            <a:ext cx="7283450" cy="706437"/>
          </a:xfrm>
        </p:spPr>
        <p:txBody>
          <a:bodyPr/>
          <a:lstStyle/>
          <a:p>
            <a:r>
              <a:rPr lang="en-US" altLang="zh-CN" dirty="0" smtClean="0"/>
              <a:t>6.3.1 </a:t>
            </a:r>
            <a:r>
              <a:rPr lang="en-US" altLang="zh-CN" dirty="0" smtClean="0"/>
              <a:t>Notification</a:t>
            </a:r>
            <a:r>
              <a:rPr lang="zh-CN" altLang="en-US" dirty="0" smtClean="0"/>
              <a:t> </a:t>
            </a:r>
            <a:r>
              <a:rPr lang="en-US" altLang="zh-CN" dirty="0" smtClean="0"/>
              <a:t>-</a:t>
            </a:r>
            <a:r>
              <a:rPr lang="zh-CN" altLang="en-US" dirty="0" smtClean="0">
                <a:latin typeface="宋体" pitchFamily="2" charset="-122"/>
                <a:ea typeface="宋体" pitchFamily="2" charset="-122"/>
              </a:rPr>
              <a:t>添加声音 </a:t>
            </a:r>
            <a:br>
              <a:rPr lang="zh-CN" altLang="en-US" dirty="0" smtClean="0">
                <a:latin typeface="宋体" pitchFamily="2" charset="-122"/>
                <a:ea typeface="宋体" pitchFamily="2" charset="-122"/>
              </a:rPr>
            </a:br>
            <a:endParaRPr lang="en-US" altLang="zh-CN" dirty="0"/>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3" name="Rectangle 3"/>
          <p:cNvSpPr>
            <a:spLocks noGrp="1" noChangeArrowheads="1"/>
          </p:cNvSpPr>
          <p:nvPr>
            <p:ph type="body" idx="1"/>
          </p:nvPr>
        </p:nvSpPr>
        <p:spPr/>
        <p:txBody>
          <a:bodyPr/>
          <a:lstStyle/>
          <a:p>
            <a:r>
              <a:rPr lang="zh-CN" altLang="en-US" sz="2000" b="1" dirty="0" smtClean="0">
                <a:latin typeface="宋体" pitchFamily="2" charset="-122"/>
                <a:ea typeface="宋体" pitchFamily="2" charset="-122"/>
              </a:rPr>
              <a:t>添加振动 </a:t>
            </a:r>
          </a:p>
          <a:p>
            <a:r>
              <a:rPr lang="en-US" altLang="zh-CN" sz="2000" dirty="0" err="1" smtClean="0">
                <a:latin typeface="宋体" pitchFamily="2" charset="-122"/>
                <a:ea typeface="宋体" pitchFamily="2" charset="-122"/>
              </a:rPr>
              <a:t>notification.defaults</a:t>
            </a:r>
            <a:r>
              <a:rPr lang="en-US" altLang="zh-CN" sz="2000" dirty="0" smtClean="0">
                <a:latin typeface="宋体" pitchFamily="2" charset="-122"/>
                <a:ea typeface="宋体" pitchFamily="2" charset="-122"/>
              </a:rPr>
              <a:t> |= </a:t>
            </a:r>
            <a:r>
              <a:rPr lang="en-US" altLang="zh-CN" sz="2000" dirty="0" err="1" smtClean="0">
                <a:latin typeface="宋体" pitchFamily="2" charset="-122"/>
                <a:ea typeface="宋体" pitchFamily="2" charset="-122"/>
              </a:rPr>
              <a:t>Notification.DEFAULT_VIBRATE</a:t>
            </a:r>
            <a:r>
              <a:rPr lang="en-US" altLang="zh-CN" sz="2000" dirty="0" smtClean="0">
                <a:latin typeface="宋体" pitchFamily="2" charset="-122"/>
                <a:ea typeface="宋体" pitchFamily="2" charset="-122"/>
              </a:rPr>
              <a:t>; </a:t>
            </a:r>
          </a:p>
          <a:p>
            <a:r>
              <a:rPr lang="zh-CN" altLang="en-US" sz="2000" dirty="0" smtClean="0">
                <a:latin typeface="宋体" pitchFamily="2" charset="-122"/>
                <a:ea typeface="宋体" pitchFamily="2" charset="-122"/>
              </a:rPr>
              <a:t>或者可以定义自己的振动模式： </a:t>
            </a:r>
          </a:p>
          <a:p>
            <a:r>
              <a:rPr lang="en-US" altLang="zh-CN" sz="2000" dirty="0" smtClean="0">
                <a:latin typeface="宋体" pitchFamily="2" charset="-122"/>
                <a:ea typeface="宋体" pitchFamily="2" charset="-122"/>
              </a:rPr>
              <a:t>long[] vibrate = {0,100,200,300}; //0</a:t>
            </a:r>
            <a:r>
              <a:rPr lang="zh-CN" altLang="en-US" sz="2000" dirty="0" smtClean="0">
                <a:latin typeface="宋体" pitchFamily="2" charset="-122"/>
                <a:ea typeface="宋体" pitchFamily="2" charset="-122"/>
              </a:rPr>
              <a:t>毫秒后开始振动，振动</a:t>
            </a:r>
            <a:r>
              <a:rPr lang="en-US" altLang="zh-CN" sz="2000" dirty="0" smtClean="0">
                <a:latin typeface="宋体" pitchFamily="2" charset="-122"/>
                <a:ea typeface="宋体" pitchFamily="2" charset="-122"/>
              </a:rPr>
              <a:t>100</a:t>
            </a:r>
            <a:r>
              <a:rPr lang="zh-CN" altLang="en-US" sz="2000" dirty="0" smtClean="0">
                <a:latin typeface="宋体" pitchFamily="2" charset="-122"/>
                <a:ea typeface="宋体" pitchFamily="2" charset="-122"/>
              </a:rPr>
              <a:t>毫秒后停止，再过</a:t>
            </a:r>
            <a:r>
              <a:rPr lang="en-US" altLang="zh-CN" sz="2000" dirty="0" smtClean="0">
                <a:latin typeface="宋体" pitchFamily="2" charset="-122"/>
                <a:ea typeface="宋体" pitchFamily="2" charset="-122"/>
              </a:rPr>
              <a:t>200</a:t>
            </a:r>
            <a:r>
              <a:rPr lang="zh-CN" altLang="en-US" sz="2000" dirty="0" smtClean="0">
                <a:latin typeface="宋体" pitchFamily="2" charset="-122"/>
                <a:ea typeface="宋体" pitchFamily="2" charset="-122"/>
              </a:rPr>
              <a:t>毫秒后再次振动</a:t>
            </a:r>
            <a:r>
              <a:rPr lang="en-US" altLang="zh-CN" sz="2000" dirty="0" smtClean="0">
                <a:latin typeface="宋体" pitchFamily="2" charset="-122"/>
                <a:ea typeface="宋体" pitchFamily="2" charset="-122"/>
              </a:rPr>
              <a:t>300</a:t>
            </a:r>
            <a:r>
              <a:rPr lang="zh-CN" altLang="en-US" sz="2000" dirty="0" smtClean="0">
                <a:latin typeface="宋体" pitchFamily="2" charset="-122"/>
                <a:ea typeface="宋体" pitchFamily="2" charset="-122"/>
              </a:rPr>
              <a:t>毫秒 </a:t>
            </a:r>
          </a:p>
          <a:p>
            <a:r>
              <a:rPr lang="en-US" altLang="zh-CN" sz="2000" dirty="0" err="1" smtClean="0">
                <a:latin typeface="宋体" pitchFamily="2" charset="-122"/>
                <a:ea typeface="宋体" pitchFamily="2" charset="-122"/>
              </a:rPr>
              <a:t>notification.vibrate</a:t>
            </a:r>
            <a:r>
              <a:rPr lang="en-US" altLang="zh-CN" sz="2000" dirty="0" smtClean="0">
                <a:latin typeface="宋体" pitchFamily="2" charset="-122"/>
                <a:ea typeface="宋体" pitchFamily="2" charset="-122"/>
              </a:rPr>
              <a:t> = vibrate; </a:t>
            </a:r>
          </a:p>
          <a:p>
            <a:r>
              <a:rPr lang="en-US" altLang="zh-CN" sz="2000" dirty="0" smtClean="0">
                <a:latin typeface="宋体" pitchFamily="2" charset="-122"/>
                <a:ea typeface="宋体" pitchFamily="2" charset="-122"/>
              </a:rPr>
              <a:t>long</a:t>
            </a:r>
            <a:r>
              <a:rPr lang="zh-CN" altLang="en-US" sz="2000" dirty="0" smtClean="0">
                <a:latin typeface="宋体" pitchFamily="2" charset="-122"/>
                <a:ea typeface="宋体" pitchFamily="2" charset="-122"/>
              </a:rPr>
              <a:t>数组可以定义成想要的任何长度 </a:t>
            </a:r>
          </a:p>
          <a:p>
            <a:r>
              <a:rPr lang="zh-CN" altLang="en-US" sz="2000" dirty="0" smtClean="0">
                <a:latin typeface="宋体" pitchFamily="2" charset="-122"/>
                <a:ea typeface="宋体" pitchFamily="2" charset="-122"/>
              </a:rPr>
              <a:t>如果</a:t>
            </a:r>
            <a:r>
              <a:rPr lang="en-US" altLang="zh-CN" sz="2000" dirty="0" smtClean="0">
                <a:latin typeface="宋体" pitchFamily="2" charset="-122"/>
                <a:ea typeface="宋体" pitchFamily="2" charset="-122"/>
              </a:rPr>
              <a:t>notification</a:t>
            </a:r>
            <a:r>
              <a:rPr lang="zh-CN" altLang="en-US" sz="2000" dirty="0" smtClean="0">
                <a:latin typeface="宋体" pitchFamily="2" charset="-122"/>
                <a:ea typeface="宋体" pitchFamily="2" charset="-122"/>
              </a:rPr>
              <a:t>的</a:t>
            </a:r>
            <a:r>
              <a:rPr lang="en-US" altLang="zh-CN" sz="2000" dirty="0" smtClean="0">
                <a:latin typeface="宋体" pitchFamily="2" charset="-122"/>
                <a:ea typeface="宋体" pitchFamily="2" charset="-122"/>
              </a:rPr>
              <a:t>defaults</a:t>
            </a:r>
            <a:r>
              <a:rPr lang="zh-CN" altLang="en-US" sz="2000" dirty="0" smtClean="0">
                <a:latin typeface="宋体" pitchFamily="2" charset="-122"/>
                <a:ea typeface="宋体" pitchFamily="2" charset="-122"/>
              </a:rPr>
              <a:t>字段包括了</a:t>
            </a:r>
            <a:r>
              <a:rPr lang="en-US" altLang="zh-CN" sz="2000" dirty="0" smtClean="0">
                <a:latin typeface="宋体" pitchFamily="2" charset="-122"/>
                <a:ea typeface="宋体" pitchFamily="2" charset="-122"/>
              </a:rPr>
              <a:t>"DEFAULT_VIBRATE",</a:t>
            </a:r>
            <a:r>
              <a:rPr lang="zh-CN" altLang="en-US" sz="2000" dirty="0" smtClean="0">
                <a:latin typeface="宋体" pitchFamily="2" charset="-122"/>
                <a:ea typeface="宋体" pitchFamily="2" charset="-122"/>
              </a:rPr>
              <a:t>则这个属性将覆盖</a:t>
            </a:r>
            <a:r>
              <a:rPr lang="en-US" altLang="zh-CN" sz="2000" dirty="0" smtClean="0">
                <a:latin typeface="宋体" pitchFamily="2" charset="-122"/>
                <a:ea typeface="宋体" pitchFamily="2" charset="-122"/>
              </a:rPr>
              <a:t>vibrate</a:t>
            </a:r>
            <a:r>
              <a:rPr lang="zh-CN" altLang="en-US" sz="2000" dirty="0" smtClean="0">
                <a:latin typeface="宋体" pitchFamily="2" charset="-122"/>
                <a:ea typeface="宋体" pitchFamily="2" charset="-122"/>
              </a:rPr>
              <a:t>字段中定义的振动 </a:t>
            </a:r>
            <a:endParaRPr lang="zh-CN" altLang="en-US" sz="2000" dirty="0">
              <a:latin typeface="宋体" pitchFamily="2" charset="-122"/>
              <a:ea typeface="宋体" pitchFamily="2" charset="-122"/>
            </a:endParaRPr>
          </a:p>
        </p:txBody>
      </p:sp>
      <p:sp>
        <p:nvSpPr>
          <p:cNvPr id="5" name="Rectangle 2"/>
          <p:cNvSpPr>
            <a:spLocks noGrp="1" noChangeArrowheads="1"/>
          </p:cNvSpPr>
          <p:nvPr>
            <p:ph type="title"/>
          </p:nvPr>
        </p:nvSpPr>
        <p:spPr>
          <a:xfrm>
            <a:off x="457200" y="274638"/>
            <a:ext cx="7283450" cy="706437"/>
          </a:xfrm>
        </p:spPr>
        <p:txBody>
          <a:bodyPr/>
          <a:lstStyle/>
          <a:p>
            <a:r>
              <a:rPr lang="en-US" altLang="zh-CN" dirty="0" smtClean="0"/>
              <a:t>6.3.2 </a:t>
            </a:r>
            <a:r>
              <a:rPr lang="en-US" altLang="zh-CN" dirty="0" smtClean="0"/>
              <a:t>Notification</a:t>
            </a:r>
            <a:r>
              <a:rPr lang="zh-CN" altLang="en-US" dirty="0" smtClean="0"/>
              <a:t> </a:t>
            </a:r>
            <a:r>
              <a:rPr lang="en-US" altLang="zh-CN" dirty="0" smtClean="0"/>
              <a:t>-</a:t>
            </a:r>
            <a:r>
              <a:rPr lang="zh-CN" altLang="en-US" dirty="0" smtClean="0">
                <a:latin typeface="宋体" pitchFamily="2" charset="-122"/>
                <a:ea typeface="宋体" pitchFamily="2" charset="-122"/>
              </a:rPr>
              <a:t>添加振动 </a:t>
            </a:r>
            <a:br>
              <a:rPr lang="zh-CN" altLang="en-US" dirty="0" smtClean="0">
                <a:latin typeface="宋体" pitchFamily="2" charset="-122"/>
                <a:ea typeface="宋体" pitchFamily="2" charset="-122"/>
              </a:rPr>
            </a:br>
            <a:endParaRPr lang="en-US" altLang="zh-CN" dirty="0"/>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3" name="Rectangle 3"/>
          <p:cNvSpPr>
            <a:spLocks noGrp="1" noChangeArrowheads="1"/>
          </p:cNvSpPr>
          <p:nvPr>
            <p:ph type="body" idx="1"/>
          </p:nvPr>
        </p:nvSpPr>
        <p:spPr/>
        <p:txBody>
          <a:bodyPr/>
          <a:lstStyle/>
          <a:p>
            <a:r>
              <a:rPr lang="zh-CN" altLang="en-US" sz="2000" b="1" dirty="0" smtClean="0">
                <a:latin typeface="宋体" pitchFamily="2" charset="-122"/>
                <a:ea typeface="宋体" pitchFamily="2" charset="-122"/>
              </a:rPr>
              <a:t>添加</a:t>
            </a:r>
            <a:r>
              <a:rPr lang="en-US" altLang="zh-CN" sz="2000" b="1" dirty="0" smtClean="0">
                <a:latin typeface="宋体" pitchFamily="2" charset="-122"/>
                <a:ea typeface="宋体" pitchFamily="2" charset="-122"/>
              </a:rPr>
              <a:t>LED</a:t>
            </a:r>
            <a:r>
              <a:rPr lang="zh-CN" altLang="en-US" sz="2000" b="1" dirty="0" smtClean="0">
                <a:latin typeface="宋体" pitchFamily="2" charset="-122"/>
                <a:ea typeface="宋体" pitchFamily="2" charset="-122"/>
              </a:rPr>
              <a:t>灯提醒 </a:t>
            </a:r>
          </a:p>
          <a:p>
            <a:r>
              <a:rPr lang="en-US" altLang="zh-CN" sz="2000" dirty="0" err="1" smtClean="0">
                <a:latin typeface="宋体" pitchFamily="2" charset="-122"/>
                <a:ea typeface="宋体" pitchFamily="2" charset="-122"/>
              </a:rPr>
              <a:t>notification.defaults</a:t>
            </a:r>
            <a:r>
              <a:rPr lang="en-US" altLang="zh-CN" sz="2000" dirty="0" smtClean="0">
                <a:latin typeface="宋体" pitchFamily="2" charset="-122"/>
                <a:ea typeface="宋体" pitchFamily="2" charset="-122"/>
              </a:rPr>
              <a:t> |= </a:t>
            </a:r>
            <a:r>
              <a:rPr lang="en-US" altLang="zh-CN" sz="2000" dirty="0" err="1" smtClean="0">
                <a:latin typeface="宋体" pitchFamily="2" charset="-122"/>
                <a:ea typeface="宋体" pitchFamily="2" charset="-122"/>
              </a:rPr>
              <a:t>Notification.DEFAULT_LIGHTS</a:t>
            </a:r>
            <a:r>
              <a:rPr lang="en-US" altLang="zh-CN" sz="2000" dirty="0" smtClean="0">
                <a:latin typeface="宋体" pitchFamily="2" charset="-122"/>
                <a:ea typeface="宋体" pitchFamily="2" charset="-122"/>
              </a:rPr>
              <a:t>; </a:t>
            </a:r>
          </a:p>
          <a:p>
            <a:r>
              <a:rPr lang="zh-CN" altLang="en-US" sz="2000" dirty="0" smtClean="0">
                <a:latin typeface="宋体" pitchFamily="2" charset="-122"/>
                <a:ea typeface="宋体" pitchFamily="2" charset="-122"/>
              </a:rPr>
              <a:t>或者可以自己的</a:t>
            </a:r>
            <a:r>
              <a:rPr lang="en-US" altLang="zh-CN" sz="2000" dirty="0" smtClean="0">
                <a:latin typeface="宋体" pitchFamily="2" charset="-122"/>
                <a:ea typeface="宋体" pitchFamily="2" charset="-122"/>
              </a:rPr>
              <a:t>LED</a:t>
            </a:r>
            <a:r>
              <a:rPr lang="zh-CN" altLang="en-US" sz="2000" dirty="0" smtClean="0">
                <a:latin typeface="宋体" pitchFamily="2" charset="-122"/>
                <a:ea typeface="宋体" pitchFamily="2" charset="-122"/>
              </a:rPr>
              <a:t>提醒模式</a:t>
            </a:r>
            <a:r>
              <a:rPr lang="en-US" altLang="zh-CN" sz="2000" dirty="0" smtClean="0">
                <a:latin typeface="宋体" pitchFamily="2" charset="-122"/>
                <a:ea typeface="宋体" pitchFamily="2" charset="-122"/>
              </a:rPr>
              <a:t>: </a:t>
            </a:r>
          </a:p>
          <a:p>
            <a:r>
              <a:rPr lang="en-US" altLang="zh-CN" sz="2000" dirty="0" err="1" smtClean="0">
                <a:latin typeface="宋体" pitchFamily="2" charset="-122"/>
                <a:ea typeface="宋体" pitchFamily="2" charset="-122"/>
              </a:rPr>
              <a:t>notification.ledARGB</a:t>
            </a:r>
            <a:r>
              <a:rPr lang="en-US" altLang="zh-CN" sz="2000" dirty="0" smtClean="0">
                <a:latin typeface="宋体" pitchFamily="2" charset="-122"/>
                <a:ea typeface="宋体" pitchFamily="2" charset="-122"/>
              </a:rPr>
              <a:t> = 0xff00ff00; </a:t>
            </a:r>
          </a:p>
          <a:p>
            <a:r>
              <a:rPr lang="en-US" altLang="zh-CN" sz="2000" dirty="0" err="1" smtClean="0">
                <a:latin typeface="宋体" pitchFamily="2" charset="-122"/>
                <a:ea typeface="宋体" pitchFamily="2" charset="-122"/>
              </a:rPr>
              <a:t>notification.ledOnMS</a:t>
            </a:r>
            <a:r>
              <a:rPr lang="en-US" altLang="zh-CN" sz="2000" dirty="0" smtClean="0">
                <a:latin typeface="宋体" pitchFamily="2" charset="-122"/>
                <a:ea typeface="宋体" pitchFamily="2" charset="-122"/>
              </a:rPr>
              <a:t> = 300; //</a:t>
            </a:r>
            <a:r>
              <a:rPr lang="zh-CN" altLang="en-US" sz="2000" dirty="0" smtClean="0">
                <a:latin typeface="宋体" pitchFamily="2" charset="-122"/>
                <a:ea typeface="宋体" pitchFamily="2" charset="-122"/>
              </a:rPr>
              <a:t>亮的时间 </a:t>
            </a:r>
          </a:p>
          <a:p>
            <a:r>
              <a:rPr lang="en-US" altLang="zh-CN" sz="2000" dirty="0" err="1" smtClean="0">
                <a:latin typeface="宋体" pitchFamily="2" charset="-122"/>
                <a:ea typeface="宋体" pitchFamily="2" charset="-122"/>
              </a:rPr>
              <a:t>notification.ledOffMS</a:t>
            </a:r>
            <a:r>
              <a:rPr lang="en-US" altLang="zh-CN" sz="2000" dirty="0" smtClean="0">
                <a:latin typeface="宋体" pitchFamily="2" charset="-122"/>
                <a:ea typeface="宋体" pitchFamily="2" charset="-122"/>
              </a:rPr>
              <a:t> = 1000; //</a:t>
            </a:r>
            <a:r>
              <a:rPr lang="zh-CN" altLang="en-US" sz="2000" dirty="0" smtClean="0">
                <a:latin typeface="宋体" pitchFamily="2" charset="-122"/>
                <a:ea typeface="宋体" pitchFamily="2" charset="-122"/>
              </a:rPr>
              <a:t>灭的时间 </a:t>
            </a:r>
          </a:p>
          <a:p>
            <a:r>
              <a:rPr lang="en-US" altLang="zh-CN" sz="2000" dirty="0" err="1" smtClean="0">
                <a:latin typeface="宋体" pitchFamily="2" charset="-122"/>
                <a:ea typeface="宋体" pitchFamily="2" charset="-122"/>
              </a:rPr>
              <a:t>notification.flags</a:t>
            </a:r>
            <a:r>
              <a:rPr lang="en-US" altLang="zh-CN" sz="2000" dirty="0" smtClean="0">
                <a:latin typeface="宋体" pitchFamily="2" charset="-122"/>
                <a:ea typeface="宋体" pitchFamily="2" charset="-122"/>
              </a:rPr>
              <a:t> |= </a:t>
            </a:r>
            <a:r>
              <a:rPr lang="en-US" altLang="zh-CN" sz="2000" dirty="0" err="1" smtClean="0">
                <a:latin typeface="宋体" pitchFamily="2" charset="-122"/>
                <a:ea typeface="宋体" pitchFamily="2" charset="-122"/>
              </a:rPr>
              <a:t>Notification.FLAG_SHOW_LIGHTS</a:t>
            </a:r>
            <a:r>
              <a:rPr lang="en-US" altLang="zh-CN" sz="2000" dirty="0" smtClean="0">
                <a:latin typeface="宋体" pitchFamily="2" charset="-122"/>
                <a:ea typeface="宋体" pitchFamily="2" charset="-122"/>
              </a:rPr>
              <a:t>;</a:t>
            </a:r>
            <a:endParaRPr lang="zh-CN" altLang="en-US" sz="2000" dirty="0">
              <a:latin typeface="宋体" pitchFamily="2" charset="-122"/>
              <a:ea typeface="宋体" pitchFamily="2" charset="-122"/>
            </a:endParaRPr>
          </a:p>
        </p:txBody>
      </p:sp>
      <p:sp>
        <p:nvSpPr>
          <p:cNvPr id="5" name="Rectangle 2"/>
          <p:cNvSpPr>
            <a:spLocks noGrp="1" noChangeArrowheads="1"/>
          </p:cNvSpPr>
          <p:nvPr>
            <p:ph type="title"/>
          </p:nvPr>
        </p:nvSpPr>
        <p:spPr>
          <a:xfrm>
            <a:off x="457200" y="274638"/>
            <a:ext cx="7283450" cy="706437"/>
          </a:xfrm>
        </p:spPr>
        <p:txBody>
          <a:bodyPr/>
          <a:lstStyle/>
          <a:p>
            <a:r>
              <a:rPr lang="en-US" altLang="zh-CN" dirty="0" smtClean="0"/>
              <a:t>6.3.3 </a:t>
            </a:r>
            <a:r>
              <a:rPr lang="en-US" altLang="zh-CN" dirty="0" smtClean="0"/>
              <a:t>Notification</a:t>
            </a:r>
            <a:r>
              <a:rPr lang="zh-CN" altLang="en-US" dirty="0" smtClean="0"/>
              <a:t> </a:t>
            </a:r>
            <a:r>
              <a:rPr lang="en-US" altLang="zh-CN" dirty="0" smtClean="0"/>
              <a:t>-</a:t>
            </a:r>
            <a:r>
              <a:rPr lang="zh-CN" altLang="en-US" dirty="0" smtClean="0">
                <a:latin typeface="宋体" pitchFamily="2" charset="-122"/>
                <a:ea typeface="宋体" pitchFamily="2" charset="-122"/>
              </a:rPr>
              <a:t>添加</a:t>
            </a:r>
            <a:r>
              <a:rPr lang="en-US" altLang="zh-CN" dirty="0" smtClean="0">
                <a:latin typeface="宋体" pitchFamily="2" charset="-122"/>
                <a:ea typeface="宋体" pitchFamily="2" charset="-122"/>
              </a:rPr>
              <a:t>LED</a:t>
            </a:r>
            <a:r>
              <a:rPr lang="zh-CN" altLang="en-US" dirty="0" smtClean="0">
                <a:latin typeface="宋体" pitchFamily="2" charset="-122"/>
                <a:ea typeface="宋体" pitchFamily="2" charset="-122"/>
              </a:rPr>
              <a:t>灯提醒 </a:t>
            </a:r>
            <a:br>
              <a:rPr lang="zh-CN" altLang="en-US" dirty="0" smtClean="0">
                <a:latin typeface="宋体" pitchFamily="2" charset="-122"/>
                <a:ea typeface="宋体" pitchFamily="2" charset="-122"/>
              </a:rPr>
            </a:br>
            <a:endParaRPr lang="en-US" altLang="zh-CN" dirty="0"/>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3" name="Rectangle 3"/>
          <p:cNvSpPr>
            <a:spLocks noGrp="1" noChangeArrowheads="1"/>
          </p:cNvSpPr>
          <p:nvPr>
            <p:ph type="body" idx="1"/>
          </p:nvPr>
        </p:nvSpPr>
        <p:spPr/>
        <p:txBody>
          <a:bodyPr/>
          <a:lstStyle/>
          <a:p>
            <a:r>
              <a:rPr lang="zh-CN" altLang="en-US" sz="2000" b="1" dirty="0" smtClean="0">
                <a:latin typeface="宋体" pitchFamily="2" charset="-122"/>
                <a:ea typeface="宋体" pitchFamily="2" charset="-122"/>
              </a:rPr>
              <a:t>更多的特征属性 </a:t>
            </a:r>
          </a:p>
          <a:p>
            <a:r>
              <a:rPr lang="en-US" altLang="zh-CN" sz="2000" dirty="0" err="1" smtClean="0">
                <a:latin typeface="宋体" pitchFamily="2" charset="-122"/>
                <a:ea typeface="宋体" pitchFamily="2" charset="-122"/>
              </a:rPr>
              <a:t>notification.flags</a:t>
            </a:r>
            <a:r>
              <a:rPr lang="en-US" altLang="zh-CN" sz="2000" dirty="0" smtClean="0">
                <a:latin typeface="宋体" pitchFamily="2" charset="-122"/>
                <a:ea typeface="宋体" pitchFamily="2" charset="-122"/>
              </a:rPr>
              <a:t> |= FLAG_AUTO_CANCEL; //</a:t>
            </a:r>
            <a:r>
              <a:rPr lang="zh-CN" altLang="en-US" sz="2000" dirty="0" smtClean="0">
                <a:latin typeface="宋体" pitchFamily="2" charset="-122"/>
                <a:ea typeface="宋体" pitchFamily="2" charset="-122"/>
              </a:rPr>
              <a:t>在通知栏上点击此通知后自动清除此通知 </a:t>
            </a:r>
          </a:p>
          <a:p>
            <a:r>
              <a:rPr lang="en-US" altLang="zh-CN" sz="2000" dirty="0" err="1" smtClean="0">
                <a:latin typeface="宋体" pitchFamily="2" charset="-122"/>
                <a:ea typeface="宋体" pitchFamily="2" charset="-122"/>
              </a:rPr>
              <a:t>notification.flags</a:t>
            </a:r>
            <a:r>
              <a:rPr lang="en-US" altLang="zh-CN" sz="2000" dirty="0" smtClean="0">
                <a:latin typeface="宋体" pitchFamily="2" charset="-122"/>
                <a:ea typeface="宋体" pitchFamily="2" charset="-122"/>
              </a:rPr>
              <a:t> |= FLAG_INSISTENT; //</a:t>
            </a:r>
            <a:r>
              <a:rPr lang="zh-CN" altLang="en-US" sz="2000" dirty="0" smtClean="0">
                <a:latin typeface="宋体" pitchFamily="2" charset="-122"/>
                <a:ea typeface="宋体" pitchFamily="2" charset="-122"/>
              </a:rPr>
              <a:t>重复发出声音，直到用户响应此通知 </a:t>
            </a:r>
          </a:p>
          <a:p>
            <a:r>
              <a:rPr lang="en-US" altLang="zh-CN" sz="2000" dirty="0" err="1" smtClean="0">
                <a:latin typeface="宋体" pitchFamily="2" charset="-122"/>
                <a:ea typeface="宋体" pitchFamily="2" charset="-122"/>
              </a:rPr>
              <a:t>notification.flags</a:t>
            </a:r>
            <a:r>
              <a:rPr lang="en-US" altLang="zh-CN" sz="2000" dirty="0" smtClean="0">
                <a:latin typeface="宋体" pitchFamily="2" charset="-122"/>
                <a:ea typeface="宋体" pitchFamily="2" charset="-122"/>
              </a:rPr>
              <a:t> |= FLAG_ONGOING_EVENT; //</a:t>
            </a:r>
            <a:r>
              <a:rPr lang="zh-CN" altLang="en-US" sz="2000" dirty="0" smtClean="0">
                <a:latin typeface="宋体" pitchFamily="2" charset="-122"/>
                <a:ea typeface="宋体" pitchFamily="2" charset="-122"/>
              </a:rPr>
              <a:t>将此通知放到通知栏的</a:t>
            </a:r>
            <a:r>
              <a:rPr lang="en-US" altLang="zh-CN" sz="2000" dirty="0" smtClean="0">
                <a:latin typeface="宋体" pitchFamily="2" charset="-122"/>
                <a:ea typeface="宋体" pitchFamily="2" charset="-122"/>
              </a:rPr>
              <a:t>"Ongoing"</a:t>
            </a:r>
            <a:r>
              <a:rPr lang="zh-CN" altLang="en-US" sz="2000" dirty="0" smtClean="0">
                <a:latin typeface="宋体" pitchFamily="2" charset="-122"/>
                <a:ea typeface="宋体" pitchFamily="2" charset="-122"/>
              </a:rPr>
              <a:t>即</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正在运行</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组中 </a:t>
            </a:r>
          </a:p>
          <a:p>
            <a:r>
              <a:rPr lang="en-US" altLang="zh-CN" sz="2000" dirty="0" err="1" smtClean="0">
                <a:latin typeface="宋体" pitchFamily="2" charset="-122"/>
                <a:ea typeface="宋体" pitchFamily="2" charset="-122"/>
              </a:rPr>
              <a:t>notification.flags</a:t>
            </a:r>
            <a:r>
              <a:rPr lang="en-US" altLang="zh-CN" sz="2000" dirty="0" smtClean="0">
                <a:latin typeface="宋体" pitchFamily="2" charset="-122"/>
                <a:ea typeface="宋体" pitchFamily="2" charset="-122"/>
              </a:rPr>
              <a:t> |= FLAG_NO_CLEAR; //</a:t>
            </a:r>
            <a:r>
              <a:rPr lang="zh-CN" altLang="en-US" sz="2000" dirty="0" smtClean="0">
                <a:latin typeface="宋体" pitchFamily="2" charset="-122"/>
                <a:ea typeface="宋体" pitchFamily="2" charset="-122"/>
              </a:rPr>
              <a:t>表明在点击了通知栏中的</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清除通知</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后，此通知不清除 </a:t>
            </a:r>
            <a:endParaRPr lang="zh-CN" altLang="en-US" sz="2000" dirty="0">
              <a:latin typeface="宋体" pitchFamily="2" charset="-122"/>
              <a:ea typeface="宋体" pitchFamily="2" charset="-122"/>
            </a:endParaRPr>
          </a:p>
        </p:txBody>
      </p:sp>
      <p:sp>
        <p:nvSpPr>
          <p:cNvPr id="5" name="Rectangle 2"/>
          <p:cNvSpPr>
            <a:spLocks noGrp="1" noChangeArrowheads="1"/>
          </p:cNvSpPr>
          <p:nvPr>
            <p:ph type="title"/>
          </p:nvPr>
        </p:nvSpPr>
        <p:spPr>
          <a:xfrm>
            <a:off x="457200" y="274638"/>
            <a:ext cx="7283450" cy="706437"/>
          </a:xfrm>
        </p:spPr>
        <p:txBody>
          <a:bodyPr/>
          <a:lstStyle/>
          <a:p>
            <a:r>
              <a:rPr lang="en-US" altLang="zh-CN" dirty="0" smtClean="0"/>
              <a:t>6.3.4 Notification-</a:t>
            </a:r>
            <a:r>
              <a:rPr lang="zh-CN" altLang="en-US" dirty="0" smtClean="0">
                <a:latin typeface="宋体" pitchFamily="2" charset="-122"/>
                <a:ea typeface="宋体" pitchFamily="2" charset="-122"/>
              </a:rPr>
              <a:t>特征属性 </a:t>
            </a:r>
            <a:endParaRPr lang="en-US" altLang="zh-CN" dirty="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3_默认设计模板">
  <a:themeElements>
    <a:clrScheme name="3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3_默认设计模板">
      <a:majorFont>
        <a:latin typeface="Frutiger LT 45 Light"/>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01" tIns="45700" rIns="91401" bIns="45700" numCol="1" anchor="ctr" anchorCtr="0" compatLnSpc="1">
        <a:prstTxWarp prst="textNoShape">
          <a:avLst/>
        </a:prstTxWarp>
      </a:bodyPr>
      <a:lstStyle>
        <a:defPPr marL="457200" marR="0" indent="-457200" algn="ctr" defTabSz="914400" rtl="0" eaLnBrk="1" fontAlgn="base" latinLnBrk="0" hangingPunct="1">
          <a:lnSpc>
            <a:spcPct val="120000"/>
          </a:lnSpc>
          <a:spcBef>
            <a:spcPct val="0"/>
          </a:spcBef>
          <a:spcAft>
            <a:spcPct val="0"/>
          </a:spcAft>
          <a:buClr>
            <a:srgbClr val="777777"/>
          </a:buClr>
          <a:buSzPct val="85000"/>
          <a:buFontTx/>
          <a:buNone/>
          <a:tabLst/>
          <a:defRPr kumimoji="0" lang="zh-CN"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01" tIns="45700" rIns="91401" bIns="45700" numCol="1" anchor="ctr" anchorCtr="0" compatLnSpc="1">
        <a:prstTxWarp prst="textNoShape">
          <a:avLst/>
        </a:prstTxWarp>
      </a:bodyPr>
      <a:lstStyle>
        <a:defPPr marL="457200" marR="0" indent="-457200" algn="ctr" defTabSz="914400" rtl="0" eaLnBrk="1" fontAlgn="base" latinLnBrk="0" hangingPunct="1">
          <a:lnSpc>
            <a:spcPct val="120000"/>
          </a:lnSpc>
          <a:spcBef>
            <a:spcPct val="0"/>
          </a:spcBef>
          <a:spcAft>
            <a:spcPct val="0"/>
          </a:spcAft>
          <a:buClr>
            <a:srgbClr val="777777"/>
          </a:buClr>
          <a:buSzPct val="85000"/>
          <a:buFontTx/>
          <a:buNone/>
          <a:tabLst/>
          <a:defRPr kumimoji="0" lang="zh-CN"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3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15251</TotalTime>
  <Words>1943</Words>
  <Application>Microsoft Office PowerPoint</Application>
  <PresentationFormat>全屏显示(4:3)</PresentationFormat>
  <Paragraphs>220</Paragraphs>
  <Slides>27</Slides>
  <Notes>21</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3_默认设计模板</vt:lpstr>
      <vt:lpstr>幻灯片 1</vt:lpstr>
      <vt:lpstr>第6章 Service、Notification、Broadcast</vt:lpstr>
      <vt:lpstr>6.3 Notification 通知-1/3</vt:lpstr>
      <vt:lpstr>6.3 Notification 通知-2/3</vt:lpstr>
      <vt:lpstr>6.3 Notification 通知-3/3</vt:lpstr>
      <vt:lpstr>6.3.1 Notification -添加声音  </vt:lpstr>
      <vt:lpstr>6.3.2 Notification -添加振动  </vt:lpstr>
      <vt:lpstr>6.3.3 Notification -添加LED灯提醒  </vt:lpstr>
      <vt:lpstr>6.3.4 Notification-特征属性 </vt:lpstr>
      <vt:lpstr>6.3-5 Notification - PendingIntent</vt:lpstr>
      <vt:lpstr>6.3.7 Notification -主要常量-1/2 </vt:lpstr>
      <vt:lpstr>6.3.7 Notification -主要常量-2/2 </vt:lpstr>
      <vt:lpstr>6.3.8 Notification设置通知的事件 </vt:lpstr>
      <vt:lpstr>6.3.9 Notification –Task-1/2 </vt:lpstr>
      <vt:lpstr>6.3.9 Notification –Task-2/2 </vt:lpstr>
      <vt:lpstr>6.3.10 Intent的flags参数</vt:lpstr>
      <vt:lpstr>6.3.11 自定义Notification</vt:lpstr>
      <vt:lpstr>6.3.12 Toast-1/2</vt:lpstr>
      <vt:lpstr>6.3.12 Toast-2/2</vt:lpstr>
      <vt:lpstr>第6章 Service、Notification、Broadcast</vt:lpstr>
      <vt:lpstr>6.4 Broadcast</vt:lpstr>
      <vt:lpstr>幻灯片 22</vt:lpstr>
      <vt:lpstr>幻灯片 23</vt:lpstr>
      <vt:lpstr>幻灯片 24</vt:lpstr>
      <vt:lpstr>6.4.1 BroadcastReceiver(广播接收器)-4/4 </vt:lpstr>
      <vt:lpstr>本章小结</vt:lpstr>
      <vt:lpstr>幻灯片 27</vt:lpstr>
    </vt:vector>
  </TitlesOfParts>
  <Company>neusoft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bcc-user</dc:creator>
  <cp:lastModifiedBy>LiuWei</cp:lastModifiedBy>
  <cp:revision>3303</cp:revision>
  <dcterms:created xsi:type="dcterms:W3CDTF">2007-09-10T03:19:36Z</dcterms:created>
  <dcterms:modified xsi:type="dcterms:W3CDTF">2012-06-08T03:15:12Z</dcterms:modified>
</cp:coreProperties>
</file>