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7"/>
  </p:notesMasterIdLst>
  <p:handoutMasterIdLst>
    <p:handoutMasterId r:id="rId38"/>
  </p:handoutMasterIdLst>
  <p:sldIdLst>
    <p:sldId id="747" r:id="rId2"/>
    <p:sldId id="561" r:id="rId3"/>
    <p:sldId id="612" r:id="rId4"/>
    <p:sldId id="750" r:id="rId5"/>
    <p:sldId id="751" r:id="rId6"/>
    <p:sldId id="613" r:id="rId7"/>
    <p:sldId id="752" r:id="rId8"/>
    <p:sldId id="753" r:id="rId9"/>
    <p:sldId id="754" r:id="rId10"/>
    <p:sldId id="755" r:id="rId11"/>
    <p:sldId id="756" r:id="rId12"/>
    <p:sldId id="757" r:id="rId13"/>
    <p:sldId id="711" r:id="rId14"/>
    <p:sldId id="712" r:id="rId15"/>
    <p:sldId id="758" r:id="rId16"/>
    <p:sldId id="713" r:id="rId17"/>
    <p:sldId id="714" r:id="rId18"/>
    <p:sldId id="507" r:id="rId19"/>
    <p:sldId id="759" r:id="rId20"/>
    <p:sldId id="760" r:id="rId21"/>
    <p:sldId id="761" r:id="rId22"/>
    <p:sldId id="762" r:id="rId23"/>
    <p:sldId id="763" r:id="rId24"/>
    <p:sldId id="764" r:id="rId25"/>
    <p:sldId id="765" r:id="rId26"/>
    <p:sldId id="766" r:id="rId27"/>
    <p:sldId id="767" r:id="rId28"/>
    <p:sldId id="617" r:id="rId29"/>
    <p:sldId id="508" r:id="rId30"/>
    <p:sldId id="768" r:id="rId31"/>
    <p:sldId id="619" r:id="rId32"/>
    <p:sldId id="769" r:id="rId33"/>
    <p:sldId id="770" r:id="rId34"/>
    <p:sldId id="748" r:id="rId35"/>
    <p:sldId id="749" r:id="rId36"/>
  </p:sldIdLst>
  <p:sldSz cx="9144000" cy="6858000" type="screen4x3"/>
  <p:notesSz cx="7099300" cy="10234613"/>
  <p:defaultTextStyle>
    <a:defPPr>
      <a:defRPr lang="zh-CN"/>
    </a:defPPr>
    <a:lvl1pPr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1pPr>
    <a:lvl2pPr marL="4572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2pPr>
    <a:lvl3pPr marL="9144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3pPr>
    <a:lvl4pPr marL="13716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4pPr>
    <a:lvl5pPr marL="1828800" algn="ctr" rtl="0" fontAlgn="base">
      <a:lnSpc>
        <a:spcPct val="120000"/>
      </a:lnSpc>
      <a:spcBef>
        <a:spcPct val="0"/>
      </a:spcBef>
      <a:spcAft>
        <a:spcPct val="0"/>
      </a:spcAft>
      <a:buClr>
        <a:srgbClr val="777777"/>
      </a:buClr>
      <a:buSzPct val="85000"/>
      <a:defRPr b="1" kern="1200">
        <a:solidFill>
          <a:schemeClr val="tx1"/>
        </a:solidFill>
        <a:latin typeface="Times New Roman" pitchFamily="18" charset="0"/>
        <a:ea typeface="宋体" pitchFamily="2" charset="-122"/>
        <a:cs typeface="+mn-cs"/>
      </a:defRPr>
    </a:lvl5pPr>
    <a:lvl6pPr marL="2286000" algn="l" defTabSz="914400" rtl="0" eaLnBrk="1" latinLnBrk="0" hangingPunct="1">
      <a:defRPr b="1" kern="1200">
        <a:solidFill>
          <a:schemeClr val="tx1"/>
        </a:solidFill>
        <a:latin typeface="Times New Roman" pitchFamily="18" charset="0"/>
        <a:ea typeface="宋体" pitchFamily="2" charset="-122"/>
        <a:cs typeface="+mn-cs"/>
      </a:defRPr>
    </a:lvl6pPr>
    <a:lvl7pPr marL="2743200" algn="l" defTabSz="914400" rtl="0" eaLnBrk="1" latinLnBrk="0" hangingPunct="1">
      <a:defRPr b="1" kern="1200">
        <a:solidFill>
          <a:schemeClr val="tx1"/>
        </a:solidFill>
        <a:latin typeface="Times New Roman" pitchFamily="18" charset="0"/>
        <a:ea typeface="宋体" pitchFamily="2" charset="-122"/>
        <a:cs typeface="+mn-cs"/>
      </a:defRPr>
    </a:lvl7pPr>
    <a:lvl8pPr marL="3200400" algn="l" defTabSz="914400" rtl="0" eaLnBrk="1" latinLnBrk="0" hangingPunct="1">
      <a:defRPr b="1" kern="1200">
        <a:solidFill>
          <a:schemeClr val="tx1"/>
        </a:solidFill>
        <a:latin typeface="Times New Roman" pitchFamily="18" charset="0"/>
        <a:ea typeface="宋体" pitchFamily="2" charset="-122"/>
        <a:cs typeface="+mn-cs"/>
      </a:defRPr>
    </a:lvl8pPr>
    <a:lvl9pPr marL="3657600" algn="l" defTabSz="914400" rtl="0" eaLnBrk="1" latinLnBrk="0" hangingPunct="1">
      <a:defRPr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CC6600"/>
    <a:srgbClr val="FF6600"/>
    <a:srgbClr val="FF3399"/>
    <a:srgbClr val="CC0066"/>
    <a:srgbClr val="000099"/>
    <a:srgbClr val="005782"/>
    <a:srgbClr val="00679A"/>
    <a:srgbClr val="0078B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41" autoAdjust="0"/>
    <p:restoredTop sz="92353" autoAdjust="0"/>
  </p:normalViewPr>
  <p:slideViewPr>
    <p:cSldViewPr>
      <p:cViewPr>
        <p:scale>
          <a:sx n="75" d="100"/>
          <a:sy n="75" d="100"/>
        </p:scale>
        <p:origin x="-1374" y="-264"/>
      </p:cViewPr>
      <p:guideLst>
        <p:guide orient="horz" pos="3612"/>
        <p:guide orient="horz" pos="119"/>
        <p:guide orient="horz" pos="864"/>
        <p:guide orient="horz" pos="3657"/>
        <p:guide orient="horz" pos="2784"/>
        <p:guide orient="horz" pos="2928"/>
        <p:guide orient="horz" pos="2640"/>
        <p:guide pos="3408"/>
        <p:guide pos="385"/>
        <p:guide pos="5647"/>
        <p:guide pos="5136"/>
        <p:guide pos="3787"/>
        <p:guide pos="20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l" defTabSz="990600">
              <a:lnSpc>
                <a:spcPct val="100000"/>
              </a:lnSpc>
              <a:buClrTx/>
              <a:buSzTx/>
              <a:defRPr sz="1300" b="0">
                <a:latin typeface="Arial" charset="0"/>
              </a:defRPr>
            </a:lvl1pPr>
          </a:lstStyle>
          <a:p>
            <a:endParaRPr lang="zh-CN" altLang="en-US"/>
          </a:p>
        </p:txBody>
      </p:sp>
      <p:sp>
        <p:nvSpPr>
          <p:cNvPr id="25600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r" defTabSz="990600">
              <a:lnSpc>
                <a:spcPct val="100000"/>
              </a:lnSpc>
              <a:buClrTx/>
              <a:buSzTx/>
              <a:defRPr sz="1300" b="0">
                <a:latin typeface="Arial" charset="0"/>
              </a:defRPr>
            </a:lvl1pPr>
          </a:lstStyle>
          <a:p>
            <a:fld id="{2E8BA0FF-A84D-4EC7-A5E2-FA650CE33327}" type="datetime1">
              <a:rPr lang="en-US" altLang="zh-CN"/>
              <a:pPr/>
              <a:t>6/8/2012</a:t>
            </a:fld>
            <a:endParaRPr lang="en-US" altLang="zh-CN"/>
          </a:p>
        </p:txBody>
      </p:sp>
      <p:sp>
        <p:nvSpPr>
          <p:cNvPr id="25600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l" defTabSz="990600">
              <a:lnSpc>
                <a:spcPct val="100000"/>
              </a:lnSpc>
              <a:buClrTx/>
              <a:buSzTx/>
              <a:defRPr sz="1300" b="0">
                <a:latin typeface="Arial" charset="0"/>
              </a:defRPr>
            </a:lvl1pPr>
          </a:lstStyle>
          <a:p>
            <a:endParaRPr lang="en-US" altLang="zh-CN"/>
          </a:p>
        </p:txBody>
      </p:sp>
      <p:sp>
        <p:nvSpPr>
          <p:cNvPr id="25600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r" defTabSz="990600">
              <a:lnSpc>
                <a:spcPct val="100000"/>
              </a:lnSpc>
              <a:buClrTx/>
              <a:buSzTx/>
              <a:defRPr sz="1300" b="0">
                <a:latin typeface="Arial" charset="0"/>
                <a:ea typeface="宋体" pitchFamily="2" charset="-122"/>
              </a:defRPr>
            </a:lvl1pPr>
          </a:lstStyle>
          <a:p>
            <a:pPr>
              <a:defRPr/>
            </a:pPr>
            <a:fld id="{033DDBB0-FC5E-4502-961F-EE5A775DBD7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l" defTabSz="990600">
              <a:lnSpc>
                <a:spcPct val="100000"/>
              </a:lnSpc>
              <a:buClrTx/>
              <a:buSzTx/>
              <a:defRPr sz="1300" b="0">
                <a:latin typeface="Arial" charset="0"/>
              </a:defRPr>
            </a:lvl1pPr>
          </a:lstStyle>
          <a:p>
            <a:endParaRPr lang="zh-CN" altLang="en-US"/>
          </a:p>
        </p:txBody>
      </p:sp>
      <p:sp>
        <p:nvSpPr>
          <p:cNvPr id="2437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r" defTabSz="990600">
              <a:lnSpc>
                <a:spcPct val="100000"/>
              </a:lnSpc>
              <a:buClrTx/>
              <a:buSzTx/>
              <a:defRPr sz="1300" b="0">
                <a:latin typeface="Arial" charset="0"/>
              </a:defRPr>
            </a:lvl1pPr>
          </a:lstStyle>
          <a:p>
            <a:fld id="{2B9E4078-F322-404D-A988-C1CE6D1E8B19}" type="datetime1">
              <a:rPr lang="en-US" altLang="zh-CN"/>
              <a:pPr/>
              <a:t>6/8/2012</a:t>
            </a:fld>
            <a:endParaRPr lang="en-US" altLang="zh-CN"/>
          </a:p>
        </p:txBody>
      </p:sp>
      <p:sp>
        <p:nvSpPr>
          <p:cNvPr id="11878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37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l" defTabSz="990600">
              <a:lnSpc>
                <a:spcPct val="100000"/>
              </a:lnSpc>
              <a:buClrTx/>
              <a:buSzTx/>
              <a:defRPr sz="1300" b="0">
                <a:latin typeface="Arial" charset="0"/>
              </a:defRPr>
            </a:lvl1pPr>
          </a:lstStyle>
          <a:p>
            <a:endParaRPr lang="en-US" altLang="zh-CN"/>
          </a:p>
        </p:txBody>
      </p:sp>
      <p:sp>
        <p:nvSpPr>
          <p:cNvPr id="243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r" defTabSz="990600">
              <a:lnSpc>
                <a:spcPct val="100000"/>
              </a:lnSpc>
              <a:buClrTx/>
              <a:buSzTx/>
              <a:defRPr sz="1300" b="0">
                <a:latin typeface="Arial" charset="0"/>
                <a:ea typeface="宋体" pitchFamily="2" charset="-122"/>
              </a:defRPr>
            </a:lvl1pPr>
          </a:lstStyle>
          <a:p>
            <a:pPr>
              <a:defRPr/>
            </a:pPr>
            <a:fld id="{294C413D-84F5-4504-B153-3A960C7265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512AC3DE-422B-417E-BFBA-5DA226D52653}" type="slidenum">
              <a:rPr lang="en-US" altLang="zh-CN"/>
              <a:pPr>
                <a:defRPr/>
              </a:pPr>
              <a:t>1</a:t>
            </a:fld>
            <a:endParaRPr lang="en-US" altLang="zh-CN"/>
          </a:p>
        </p:txBody>
      </p:sp>
      <p:sp>
        <p:nvSpPr>
          <p:cNvPr id="1291266" name="Rectangle 2"/>
          <p:cNvSpPr>
            <a:spLocks noGrp="1" noRot="1" noChangeAspect="1" noChangeArrowheads="1" noTextEdit="1"/>
          </p:cNvSpPr>
          <p:nvPr>
            <p:ph type="sldImg"/>
          </p:nvPr>
        </p:nvSpPr>
        <p:spPr>
          <a:xfrm>
            <a:off x="992188" y="768350"/>
            <a:ext cx="5114925" cy="3836988"/>
          </a:xfrm>
          <a:ln/>
        </p:spPr>
      </p:sp>
      <p:sp>
        <p:nvSpPr>
          <p:cNvPr id="1291267" name="Rectangle 3"/>
          <p:cNvSpPr>
            <a:spLocks noGrp="1" noChangeArrowheads="1"/>
          </p:cNvSpPr>
          <p:nvPr>
            <p:ph type="body" idx="1"/>
          </p:nvPr>
        </p:nvSpPr>
        <p:spPr>
          <a:noFill/>
          <a:ln/>
        </p:spPr>
        <p:txBody>
          <a:bodyPr/>
          <a:lstStyle/>
          <a:p>
            <a:r>
              <a:rPr lang="en-US" altLang="zh-CN" smtClean="0"/>
              <a:t>C++,++</a:t>
            </a:r>
            <a:r>
              <a:rPr lang="zh-CN" altLang="en-US" smtClean="0"/>
              <a:t>的含义</a:t>
            </a:r>
            <a:r>
              <a:rPr lang="en-US" altLang="zh-CN"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2ABAEA84-DF0E-4E19-882C-6806E65FBA75}" type="slidenum">
              <a:rPr lang="en-US" altLang="zh-CN"/>
              <a:pPr>
                <a:defRPr/>
              </a:pPr>
              <a:t>17</a:t>
            </a:fld>
            <a:endParaRPr lang="en-US" altLang="zh-CN"/>
          </a:p>
        </p:txBody>
      </p:sp>
      <p:sp>
        <p:nvSpPr>
          <p:cNvPr id="1413122" name="Rectangle 2"/>
          <p:cNvSpPr>
            <a:spLocks noGrp="1" noRot="1" noChangeAspect="1" noChangeArrowheads="1" noTextEdit="1"/>
          </p:cNvSpPr>
          <p:nvPr>
            <p:ph type="sldImg"/>
          </p:nvPr>
        </p:nvSpPr>
        <p:spPr>
          <a:xfrm>
            <a:off x="992188" y="768350"/>
            <a:ext cx="5114925" cy="3836988"/>
          </a:xfrm>
          <a:ln/>
        </p:spPr>
      </p:sp>
      <p:sp>
        <p:nvSpPr>
          <p:cNvPr id="1413123" name="Rectangle 3"/>
          <p:cNvSpPr>
            <a:spLocks noGrp="1" noChangeArrowheads="1"/>
          </p:cNvSpPr>
          <p:nvPr>
            <p:ph type="body" idx="1"/>
          </p:nvPr>
        </p:nvSpPr>
        <p:spPr>
          <a:noFill/>
          <a:ln/>
        </p:spPr>
        <p:txBody>
          <a:bodyPr/>
          <a:lstStyle/>
          <a:p>
            <a:r>
              <a:rPr lang="zh-CN" altLang="en-US" dirty="0" smtClean="0"/>
              <a:t>大体的思路如下：</a:t>
            </a:r>
          </a:p>
          <a:p>
            <a:r>
              <a:rPr lang="en-US" altLang="zh-CN" dirty="0" err="1" smtClean="0"/>
              <a:t>MediaPlayer</a:t>
            </a:r>
            <a:r>
              <a:rPr lang="en-US" altLang="zh-CN" dirty="0" smtClean="0"/>
              <a:t> mp = </a:t>
            </a:r>
            <a:r>
              <a:rPr lang="en-US" altLang="zh-CN" dirty="0" err="1" smtClean="0"/>
              <a:t>neMediaPlayer</a:t>
            </a:r>
            <a:r>
              <a:rPr lang="en-US" altLang="zh-CN" dirty="0" smtClean="0"/>
              <a:t>();</a:t>
            </a:r>
          </a:p>
          <a:p>
            <a:r>
              <a:rPr lang="en-US" altLang="zh-CN" dirty="0" err="1" smtClean="0"/>
              <a:t>mp.setDataSource</a:t>
            </a:r>
            <a:r>
              <a:rPr lang="en-US" altLang="zh-CN" dirty="0" smtClean="0"/>
              <a:t>(“http://www.xxx.com/xxx.mp3”);</a:t>
            </a:r>
          </a:p>
          <a:p>
            <a:r>
              <a:rPr lang="en-US" altLang="zh-CN" dirty="0" err="1" smtClean="0"/>
              <a:t>mp.prepare</a:t>
            </a:r>
            <a:r>
              <a:rPr lang="en-US" altLang="zh-CN" dirty="0" smtClean="0"/>
              <a:t>();</a:t>
            </a:r>
          </a:p>
          <a:p>
            <a:r>
              <a:rPr lang="en-US" altLang="zh-CN" dirty="0" err="1" smtClean="0"/>
              <a:t>mp.start</a:t>
            </a:r>
            <a:r>
              <a:rPr lang="en-US" altLang="zh-CN" dirty="0" smtClean="0"/>
              <a:t>();</a:t>
            </a:r>
          </a:p>
          <a:p>
            <a:endParaRPr lang="zh-CN" altLang="en-US" dirty="0" smtClean="0"/>
          </a:p>
          <a:p>
            <a:r>
              <a:rPr lang="zh-CN" altLang="en-US" dirty="0" smtClean="0"/>
              <a:t>或者</a:t>
            </a:r>
          </a:p>
          <a:p>
            <a:r>
              <a:rPr lang="en-US" altLang="zh-CN" dirty="0" err="1" smtClean="0"/>
              <a:t>MediaPlayer</a:t>
            </a:r>
            <a:r>
              <a:rPr lang="en-US" altLang="zh-CN" dirty="0" smtClean="0"/>
              <a:t> mp</a:t>
            </a:r>
          </a:p>
          <a:p>
            <a:r>
              <a:rPr lang="en-US" altLang="zh-CN" dirty="0" smtClean="0"/>
              <a:t>Uri </a:t>
            </a:r>
            <a:r>
              <a:rPr lang="en-US" altLang="zh-CN" dirty="0" err="1" smtClean="0"/>
              <a:t>uri</a:t>
            </a:r>
            <a:r>
              <a:rPr lang="en-US" altLang="zh-CN" dirty="0" smtClean="0"/>
              <a:t> = </a:t>
            </a:r>
            <a:r>
              <a:rPr lang="en-US" altLang="zh-CN" dirty="0" err="1" smtClean="0"/>
              <a:t>Uri.parse</a:t>
            </a:r>
            <a:r>
              <a:rPr lang="zh-CN" altLang="en-US" dirty="0" smtClean="0"/>
              <a:t>（</a:t>
            </a:r>
            <a:r>
              <a:rPr lang="en-US" altLang="zh-CN" dirty="0" smtClean="0"/>
              <a:t>” PATH_TO_URL”</a:t>
            </a:r>
            <a:r>
              <a:rPr lang="zh-CN" altLang="en-US" dirty="0" smtClean="0"/>
              <a:t>）</a:t>
            </a:r>
            <a:r>
              <a:rPr lang="en-US" altLang="zh-CN" dirty="0" smtClean="0"/>
              <a:t>;</a:t>
            </a:r>
          </a:p>
          <a:p>
            <a:r>
              <a:rPr lang="en-US" altLang="zh-CN" dirty="0" err="1" smtClean="0"/>
              <a:t>MediaPlayer.create</a:t>
            </a:r>
            <a:r>
              <a:rPr lang="en-US" altLang="zh-CN" dirty="0" smtClean="0"/>
              <a:t>(</a:t>
            </a:r>
            <a:r>
              <a:rPr lang="en-US" altLang="zh-CN" dirty="0" err="1" smtClean="0"/>
              <a:t>context,uri</a:t>
            </a:r>
            <a:r>
              <a:rPr lang="en-US" altLang="zh-CN" dirty="0" smtClean="0"/>
              <a:t>);</a:t>
            </a:r>
          </a:p>
          <a:p>
            <a:r>
              <a:rPr lang="en-US" altLang="zh-CN" dirty="0" err="1" smtClean="0"/>
              <a:t>mp.start</a:t>
            </a:r>
            <a:r>
              <a:rPr lang="en-US" altLang="zh-CN" dirty="0" smtClean="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BE6D74D-8FEA-4EFE-B506-E59C4CEEC347}" type="slidenum">
              <a:rPr lang="en-US" altLang="zh-CN"/>
              <a:pPr>
                <a:defRPr/>
              </a:pPr>
              <a:t>18</a:t>
            </a:fld>
            <a:endParaRPr lang="en-US" altLang="zh-CN"/>
          </a:p>
        </p:txBody>
      </p:sp>
      <p:sp>
        <p:nvSpPr>
          <p:cNvPr id="1155074" name="Rectangle 2"/>
          <p:cNvSpPr>
            <a:spLocks noGrp="1" noRot="1" noChangeAspect="1" noChangeArrowheads="1" noTextEdit="1"/>
          </p:cNvSpPr>
          <p:nvPr>
            <p:ph type="sldImg"/>
          </p:nvPr>
        </p:nvSpPr>
        <p:spPr>
          <a:xfrm>
            <a:off x="992188" y="768350"/>
            <a:ext cx="5114925" cy="3836988"/>
          </a:xfrm>
          <a:ln/>
        </p:spPr>
      </p:sp>
      <p:sp>
        <p:nvSpPr>
          <p:cNvPr id="1155075" name="Rectangle 3"/>
          <p:cNvSpPr>
            <a:spLocks noGrp="1" noChangeArrowheads="1"/>
          </p:cNvSpPr>
          <p:nvPr>
            <p:ph type="body" idx="1"/>
          </p:nvPr>
        </p:nvSpPr>
        <p:spPr>
          <a:noFill/>
          <a:ln/>
        </p:spPr>
        <p:txBody>
          <a:bodyPr/>
          <a:lstStyle/>
          <a:p>
            <a:pPr lvl="1">
              <a:buFont typeface="Wingdings" pitchFamily="2" charset="2"/>
              <a:buNone/>
            </a:pPr>
            <a:r>
              <a:rPr lang="en-US" altLang="zh-CN" sz="900" dirty="0" smtClean="0"/>
              <a:t>Android1.6</a:t>
            </a:r>
            <a:r>
              <a:rPr lang="zh-CN" altLang="en-US" sz="900" dirty="0" smtClean="0"/>
              <a:t>之后录制来源增加了</a:t>
            </a:r>
          </a:p>
          <a:p>
            <a:pPr lvl="1">
              <a:buFont typeface="Wingdings" pitchFamily="2" charset="2"/>
              <a:buNone/>
            </a:pPr>
            <a:r>
              <a:rPr lang="en-US" altLang="zh-CN" sz="900" dirty="0" smtClean="0"/>
              <a:t>VOICE_CALL </a:t>
            </a:r>
            <a:r>
              <a:rPr lang="zh-CN" altLang="en-US" sz="900" dirty="0" smtClean="0"/>
              <a:t>视频通话全过程</a:t>
            </a:r>
          </a:p>
          <a:p>
            <a:pPr lvl="1">
              <a:buFont typeface="Wingdings" pitchFamily="2" charset="2"/>
              <a:buNone/>
            </a:pPr>
            <a:r>
              <a:rPr lang="en-US" altLang="zh-CN" sz="900" dirty="0" smtClean="0"/>
              <a:t>VOICE_UPLINK  </a:t>
            </a:r>
            <a:r>
              <a:rPr lang="zh-CN" altLang="en-US" sz="900" dirty="0" smtClean="0"/>
              <a:t>视频通话上行端 主叫 本机</a:t>
            </a:r>
          </a:p>
          <a:p>
            <a:pPr lvl="1">
              <a:buFont typeface="Wingdings" pitchFamily="2" charset="2"/>
              <a:buNone/>
            </a:pPr>
            <a:r>
              <a:rPr lang="en-US" altLang="zh-CN" sz="900" dirty="0" smtClean="0"/>
              <a:t>VOICE_DOWNLINK </a:t>
            </a:r>
            <a:r>
              <a:rPr lang="zh-CN" altLang="en-US" sz="900" dirty="0" smtClean="0"/>
              <a:t>视频通话下行端 被叫 来自于被叫的通话音</a:t>
            </a:r>
          </a:p>
          <a:p>
            <a:endParaRPr lang="en-US" altLang="zh-CN" dirty="0" smtClean="0"/>
          </a:p>
          <a:p>
            <a:pPr>
              <a:spcBef>
                <a:spcPct val="0"/>
              </a:spcBef>
            </a:pPr>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BE6D74D-8FEA-4EFE-B506-E59C4CEEC347}" type="slidenum">
              <a:rPr lang="en-US" altLang="zh-CN"/>
              <a:pPr>
                <a:defRPr/>
              </a:pPr>
              <a:t>19</a:t>
            </a:fld>
            <a:endParaRPr lang="en-US" altLang="zh-CN"/>
          </a:p>
        </p:txBody>
      </p:sp>
      <p:sp>
        <p:nvSpPr>
          <p:cNvPr id="1155074" name="Rectangle 2"/>
          <p:cNvSpPr>
            <a:spLocks noGrp="1" noRot="1" noChangeAspect="1" noChangeArrowheads="1" noTextEdit="1"/>
          </p:cNvSpPr>
          <p:nvPr>
            <p:ph type="sldImg"/>
          </p:nvPr>
        </p:nvSpPr>
        <p:spPr>
          <a:xfrm>
            <a:off x="992188" y="768350"/>
            <a:ext cx="5114925" cy="3836988"/>
          </a:xfrm>
          <a:ln/>
        </p:spPr>
      </p:sp>
      <p:sp>
        <p:nvSpPr>
          <p:cNvPr id="1155075" name="Rectangle 3"/>
          <p:cNvSpPr>
            <a:spLocks noGrp="1" noChangeArrowheads="1"/>
          </p:cNvSpPr>
          <p:nvPr>
            <p:ph type="body" idx="1"/>
          </p:nvPr>
        </p:nvSpPr>
        <p:spPr>
          <a:noFill/>
          <a:ln/>
        </p:spPr>
        <p:txBody>
          <a:bodyPr/>
          <a:lstStyle/>
          <a:p>
            <a:pPr>
              <a:spcBef>
                <a:spcPct val="0"/>
              </a:spcBef>
            </a:pPr>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992188" y="768350"/>
            <a:ext cx="5114925" cy="3836988"/>
          </a:xfrm>
          <a:ln/>
        </p:spPr>
      </p:sp>
      <p:sp>
        <p:nvSpPr>
          <p:cNvPr id="201731" name="Rectangle 3"/>
          <p:cNvSpPr>
            <a:spLocks noGrp="1" noChangeArrowheads="1"/>
          </p:cNvSpPr>
          <p:nvPr>
            <p:ph type="body" idx="1"/>
          </p:nvPr>
        </p:nvSpPr>
        <p:spPr>
          <a:noFill/>
          <a:ln/>
        </p:spPr>
        <p:txBody>
          <a:bodyPr/>
          <a:lstStyle/>
          <a:p>
            <a:pPr eaLnBrk="0" fontAlgn="ctr" hangingPunct="0">
              <a:spcBef>
                <a:spcPct val="0"/>
              </a:spcBef>
            </a:pPr>
            <a:r>
              <a:rPr lang="zh-CN" altLang="en-US" b="1" smtClean="0"/>
              <a:t>辅助视频文件：例子</a:t>
            </a:r>
          </a:p>
          <a:p>
            <a:pPr eaLnBrk="0" fontAlgn="ctr" hangingPunct="0">
              <a:spcBef>
                <a:spcPct val="0"/>
              </a:spcBef>
            </a:pPr>
            <a:r>
              <a:rPr lang="zh-CN" altLang="en-US" smtClean="0"/>
              <a:t>手机支持高清</a:t>
            </a:r>
            <a:r>
              <a:rPr lang="en-US" altLang="zh-CN" smtClean="0"/>
              <a:t>1080p</a:t>
            </a:r>
            <a:r>
              <a:rPr lang="zh-CN" altLang="en-US" smtClean="0"/>
              <a:t>的拍摄，但在手机上播放只能播放</a:t>
            </a:r>
            <a:r>
              <a:rPr lang="en-US" altLang="zh-CN" smtClean="0"/>
              <a:t>480p</a:t>
            </a:r>
            <a:r>
              <a:rPr lang="zh-CN" altLang="en-US" smtClean="0"/>
              <a:t>的视频。</a:t>
            </a:r>
          </a:p>
          <a:p>
            <a:pPr eaLnBrk="0" fontAlgn="ctr" hangingPunct="0">
              <a:spcBef>
                <a:spcPct val="0"/>
              </a:spcBef>
            </a:pPr>
            <a:r>
              <a:rPr lang="zh-CN" altLang="en-US" smtClean="0"/>
              <a:t>需要利用此</a:t>
            </a:r>
            <a:r>
              <a:rPr lang="en-US" altLang="zh-CN" smtClean="0"/>
              <a:t>API</a:t>
            </a:r>
            <a:r>
              <a:rPr lang="zh-CN" altLang="en-US" smtClean="0"/>
              <a:t>进行设置，使得在手机拍摄完高清视频后能够够播放辅助视频。</a:t>
            </a:r>
          </a:p>
          <a:p>
            <a:pPr eaLnBrk="0" fontAlgn="ctr" hangingPunct="0">
              <a:spcBef>
                <a:spcPct val="0"/>
              </a:spcBef>
            </a:pPr>
            <a:endParaRPr lang="zh-CN" altLang="en-US" smtClean="0"/>
          </a:p>
          <a:p>
            <a:pPr eaLnBrk="0" fontAlgn="ctr" hangingPunct="0">
              <a:spcBef>
                <a:spcPct val="0"/>
              </a:spcBef>
            </a:pPr>
            <a:r>
              <a:rPr lang="en-US" altLang="en-US" b="1" smtClean="0"/>
              <a:t>time lapse mode</a:t>
            </a:r>
            <a:r>
              <a:rPr lang="en-US" altLang="zh-CN" b="1" smtClean="0"/>
              <a:t>：</a:t>
            </a:r>
          </a:p>
          <a:p>
            <a:pPr eaLnBrk="0" fontAlgn="ctr" hangingPunct="0">
              <a:spcBef>
                <a:spcPct val="0"/>
              </a:spcBef>
            </a:pPr>
            <a:r>
              <a:rPr lang="zh-CN" altLang="en-US" b="1" smtClean="0"/>
              <a:t>类似于连续多针拍摄的静止画面形成的视频。</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xfrm>
            <a:off x="992188" y="768350"/>
            <a:ext cx="5114925" cy="3836988"/>
          </a:xfrm>
          <a:ln/>
        </p:spPr>
      </p:sp>
      <p:sp>
        <p:nvSpPr>
          <p:cNvPr id="209923" name="Rectangle 3"/>
          <p:cNvSpPr>
            <a:spLocks noGrp="1" noChangeArrowheads="1"/>
          </p:cNvSpPr>
          <p:nvPr>
            <p:ph type="body" idx="1"/>
          </p:nvPr>
        </p:nvSpPr>
        <p:spPr>
          <a:noFill/>
          <a:ln/>
        </p:spPr>
        <p:txBody>
          <a:bodyPr/>
          <a:lstStyle/>
          <a:p>
            <a:r>
              <a:rPr lang="zh-CN" altLang="en-US" sz="1100" dirty="0" smtClean="0"/>
              <a:t>播放和录制是两个截然不同的过程。播放时，播放器需要从多媒体文件中解码，将内容输出到设备，比如扬声器；而录制时，录制器需要从设定的输入源采集数据，以设定的文件格式输出文件，还要按照设置的编码格式对音频内容进行编码。</a:t>
            </a:r>
          </a:p>
          <a:p>
            <a:r>
              <a:rPr lang="zh-CN" altLang="en-US" sz="1100" dirty="0" smtClean="0"/>
              <a:t>在</a:t>
            </a:r>
            <a:r>
              <a:rPr lang="en-US" altLang="zh-CN" sz="1100" dirty="0" err="1" smtClean="0"/>
              <a:t>OPhone</a:t>
            </a:r>
            <a:r>
              <a:rPr lang="zh-CN" altLang="en-US" sz="1100" dirty="0" smtClean="0"/>
              <a:t>平台中，多媒体的录制由</a:t>
            </a:r>
            <a:r>
              <a:rPr lang="en-US" altLang="zh-CN" sz="1100" dirty="0" err="1" smtClean="0"/>
              <a:t>MeidaRecorder</a:t>
            </a:r>
            <a:r>
              <a:rPr lang="zh-CN" altLang="en-US" sz="1100" dirty="0" smtClean="0"/>
              <a:t>类完成，其</a:t>
            </a:r>
            <a:r>
              <a:rPr lang="en-US" altLang="zh-CN" sz="1100" dirty="0" smtClean="0"/>
              <a:t>API</a:t>
            </a:r>
            <a:r>
              <a:rPr lang="zh-CN" altLang="en-US" sz="1100" dirty="0" smtClean="0"/>
              <a:t>设计与</a:t>
            </a:r>
            <a:r>
              <a:rPr lang="en-US" altLang="zh-CN" sz="1100" dirty="0" err="1" smtClean="0"/>
              <a:t>MediaPlayer</a:t>
            </a:r>
            <a:r>
              <a:rPr lang="zh-CN" altLang="en-US" sz="1100" dirty="0" smtClean="0"/>
              <a:t>极为相似。相比</a:t>
            </a:r>
            <a:r>
              <a:rPr lang="en-US" altLang="zh-CN" sz="1100" dirty="0" err="1" smtClean="0"/>
              <a:t>MediaPlayer</a:t>
            </a:r>
            <a:r>
              <a:rPr lang="zh-CN" altLang="en-US" sz="1100" dirty="0" smtClean="0"/>
              <a:t>，</a:t>
            </a:r>
            <a:r>
              <a:rPr lang="en-US" altLang="zh-CN" sz="1100" dirty="0" err="1" smtClean="0"/>
              <a:t>MediaRecorder</a:t>
            </a:r>
            <a:r>
              <a:rPr lang="zh-CN" altLang="en-US" sz="1100" dirty="0" smtClean="0"/>
              <a:t>的状态图更简单，</a:t>
            </a:r>
          </a:p>
          <a:p>
            <a:endParaRPr lang="zh-CN" altLang="en-US" sz="1100" dirty="0" smtClean="0"/>
          </a:p>
          <a:p>
            <a:r>
              <a:rPr lang="zh-CN" altLang="en-US" sz="1100" dirty="0" smtClean="0"/>
              <a:t>创建</a:t>
            </a:r>
            <a:r>
              <a:rPr lang="en-US" altLang="zh-CN" sz="1100" dirty="0" err="1" smtClean="0"/>
              <a:t>MediaRecorder</a:t>
            </a:r>
            <a:r>
              <a:rPr lang="zh-CN" altLang="en-US" sz="1100" dirty="0" smtClean="0"/>
              <a:t>对象只能使用</a:t>
            </a:r>
            <a:r>
              <a:rPr lang="en-US" altLang="zh-CN" sz="1100" dirty="0" smtClean="0"/>
              <a:t>new</a:t>
            </a:r>
            <a:r>
              <a:rPr lang="zh-CN" altLang="en-US" sz="1100" dirty="0" smtClean="0"/>
              <a:t>操作符，刚刚创建的</a:t>
            </a:r>
            <a:r>
              <a:rPr lang="en-US" altLang="zh-CN" sz="1100" dirty="0" err="1" smtClean="0"/>
              <a:t>MediaRecorder</a:t>
            </a:r>
            <a:r>
              <a:rPr lang="zh-CN" altLang="en-US" sz="1100" dirty="0" smtClean="0"/>
              <a:t>处于</a:t>
            </a:r>
            <a:r>
              <a:rPr lang="en-US" altLang="zh-CN" sz="1100" dirty="0" smtClean="0"/>
              <a:t>idle</a:t>
            </a:r>
            <a:r>
              <a:rPr lang="zh-CN" altLang="en-US" sz="1100" dirty="0" smtClean="0"/>
              <a:t>状态。</a:t>
            </a:r>
            <a:r>
              <a:rPr lang="en-US" altLang="zh-CN" sz="1100" dirty="0" err="1" smtClean="0"/>
              <a:t>MediaRecorder</a:t>
            </a:r>
            <a:r>
              <a:rPr lang="zh-CN" altLang="en-US" sz="1100" dirty="0" smtClean="0"/>
              <a:t>同样会占用宝贵的硬件资源，因此在不再需要时，应该调用</a:t>
            </a:r>
            <a:r>
              <a:rPr lang="en-US" altLang="zh-CN" sz="1100" dirty="0" smtClean="0"/>
              <a:t>release()</a:t>
            </a:r>
            <a:r>
              <a:rPr lang="zh-CN" altLang="en-US" sz="1100" dirty="0" smtClean="0"/>
              <a:t>方法销毁</a:t>
            </a:r>
            <a:r>
              <a:rPr lang="en-US" altLang="zh-CN" sz="1100" dirty="0" err="1" smtClean="0"/>
              <a:t>MediaRecorder</a:t>
            </a:r>
            <a:r>
              <a:rPr lang="zh-CN" altLang="en-US" sz="1100" dirty="0" smtClean="0"/>
              <a:t>对象。在其他状态调用</a:t>
            </a:r>
            <a:r>
              <a:rPr lang="en-US" altLang="zh-CN" sz="1100" dirty="0" smtClean="0"/>
              <a:t>reset()</a:t>
            </a:r>
            <a:r>
              <a:rPr lang="zh-CN" altLang="en-US" sz="1100" dirty="0" smtClean="0"/>
              <a:t>方法，可以使得</a:t>
            </a:r>
            <a:r>
              <a:rPr lang="en-US" altLang="zh-CN" sz="1100" dirty="0" err="1" smtClean="0"/>
              <a:t>MediaRecorder</a:t>
            </a:r>
            <a:r>
              <a:rPr lang="zh-CN" altLang="en-US" sz="1100" dirty="0" smtClean="0"/>
              <a:t>对象重新回到</a:t>
            </a:r>
            <a:r>
              <a:rPr lang="en-US" altLang="zh-CN" sz="1100" dirty="0" smtClean="0"/>
              <a:t>idle</a:t>
            </a:r>
            <a:r>
              <a:rPr lang="zh-CN" altLang="en-US" sz="1100" dirty="0" smtClean="0"/>
              <a:t>状态，达到复用</a:t>
            </a:r>
            <a:r>
              <a:rPr lang="en-US" altLang="zh-CN" sz="1100" dirty="0" err="1" smtClean="0"/>
              <a:t>MediaRecorder</a:t>
            </a:r>
            <a:r>
              <a:rPr lang="zh-CN" altLang="en-US" sz="1100" dirty="0" smtClean="0"/>
              <a:t>对象的目的。</a:t>
            </a:r>
          </a:p>
          <a:p>
            <a:r>
              <a:rPr lang="zh-CN" altLang="en-US" sz="1100" dirty="0" smtClean="0"/>
              <a:t>调用</a:t>
            </a:r>
            <a:r>
              <a:rPr lang="en-US" altLang="zh-CN" sz="1100" dirty="0" err="1" smtClean="0"/>
              <a:t>setVideoSource</a:t>
            </a:r>
            <a:r>
              <a:rPr lang="en-US" altLang="zh-CN" sz="1100" dirty="0" smtClean="0"/>
              <a:t>()</a:t>
            </a:r>
            <a:r>
              <a:rPr lang="zh-CN" altLang="en-US" sz="1100" dirty="0" smtClean="0"/>
              <a:t>或者</a:t>
            </a:r>
            <a:r>
              <a:rPr lang="en-US" altLang="zh-CN" sz="1100" dirty="0" err="1" smtClean="0"/>
              <a:t>setAudioSource</a:t>
            </a:r>
            <a:r>
              <a:rPr lang="en-US" altLang="zh-CN" sz="1100" dirty="0" smtClean="0"/>
              <a:t>()</a:t>
            </a:r>
            <a:r>
              <a:rPr lang="zh-CN" altLang="en-US" sz="1100" dirty="0" smtClean="0"/>
              <a:t>之后，</a:t>
            </a:r>
            <a:r>
              <a:rPr lang="en-US" altLang="zh-CN" sz="1100" dirty="0" err="1" smtClean="0"/>
              <a:t>MediaRecorder</a:t>
            </a:r>
            <a:r>
              <a:rPr lang="zh-CN" altLang="en-US" sz="1100" dirty="0" smtClean="0"/>
              <a:t>将进入</a:t>
            </a:r>
            <a:r>
              <a:rPr lang="en-US" altLang="zh-CN" sz="1100" dirty="0" smtClean="0"/>
              <a:t>initialized</a:t>
            </a:r>
            <a:r>
              <a:rPr lang="zh-CN" altLang="en-US" sz="1100" dirty="0" smtClean="0"/>
              <a:t>状态。对于音频录制，目前</a:t>
            </a:r>
            <a:r>
              <a:rPr lang="en-US" altLang="zh-CN" sz="1100" dirty="0" err="1" smtClean="0"/>
              <a:t>OPhone</a:t>
            </a:r>
            <a:r>
              <a:rPr lang="zh-CN" altLang="en-US" sz="1100" dirty="0" smtClean="0"/>
              <a:t>平台支持从麦克风或者电话两个音频源录制数据。在</a:t>
            </a:r>
            <a:r>
              <a:rPr lang="en-US" altLang="zh-CN" sz="1100" dirty="0" smtClean="0"/>
              <a:t>initialized</a:t>
            </a:r>
            <a:r>
              <a:rPr lang="zh-CN" altLang="en-US" sz="1100" dirty="0" smtClean="0"/>
              <a:t>状态的</a:t>
            </a:r>
            <a:r>
              <a:rPr lang="en-US" altLang="zh-CN" sz="1100" dirty="0" err="1" smtClean="0"/>
              <a:t>MediaRecorder</a:t>
            </a:r>
            <a:r>
              <a:rPr lang="zh-CN" altLang="en-US" sz="1100" dirty="0" smtClean="0"/>
              <a:t>还需要设置编码格式、文件数据路径、文件格式等信息，设置之后</a:t>
            </a:r>
            <a:r>
              <a:rPr lang="en-US" altLang="zh-CN" sz="1100" dirty="0" err="1" smtClean="0"/>
              <a:t>MediaRecorder</a:t>
            </a:r>
            <a:r>
              <a:rPr lang="zh-CN" altLang="en-US" sz="1100" dirty="0" smtClean="0"/>
              <a:t>进入到</a:t>
            </a:r>
            <a:r>
              <a:rPr lang="en-US" altLang="zh-CN" sz="1100" dirty="0" err="1" smtClean="0"/>
              <a:t>DataSourceConfigured</a:t>
            </a:r>
            <a:r>
              <a:rPr lang="zh-CN" altLang="en-US" sz="1100" dirty="0" smtClean="0"/>
              <a:t>状态。调用</a:t>
            </a:r>
            <a:r>
              <a:rPr lang="en-US" altLang="zh-CN" sz="1100" dirty="0" smtClean="0"/>
              <a:t>prepare()</a:t>
            </a:r>
            <a:r>
              <a:rPr lang="zh-CN" altLang="en-US" sz="1100" dirty="0" smtClean="0"/>
              <a:t>方法，</a:t>
            </a:r>
            <a:r>
              <a:rPr lang="en-US" altLang="zh-CN" sz="1100" dirty="0" err="1" smtClean="0"/>
              <a:t>MediaRecorder</a:t>
            </a:r>
            <a:r>
              <a:rPr lang="zh-CN" altLang="en-US" sz="1100" dirty="0" smtClean="0"/>
              <a:t>对象将进入</a:t>
            </a:r>
            <a:r>
              <a:rPr lang="en-US" altLang="zh-CN" sz="1100" dirty="0" smtClean="0"/>
              <a:t>prepared</a:t>
            </a:r>
            <a:r>
              <a:rPr lang="zh-CN" altLang="en-US" sz="1100" dirty="0" smtClean="0"/>
              <a:t>状态，录制前的状态已经就绪。</a:t>
            </a:r>
          </a:p>
          <a:p>
            <a:r>
              <a:rPr lang="zh-CN" altLang="en-US" sz="1100" dirty="0" smtClean="0"/>
              <a:t>调用</a:t>
            </a:r>
            <a:r>
              <a:rPr lang="en-US" altLang="zh-CN" sz="1100" dirty="0" smtClean="0"/>
              <a:t>start()</a:t>
            </a:r>
            <a:r>
              <a:rPr lang="zh-CN" altLang="en-US" sz="1100" dirty="0" smtClean="0"/>
              <a:t>方法，</a:t>
            </a:r>
            <a:r>
              <a:rPr lang="en-US" altLang="zh-CN" sz="1100" dirty="0" err="1" smtClean="0"/>
              <a:t>MediaRecorder</a:t>
            </a:r>
            <a:r>
              <a:rPr lang="zh-CN" altLang="en-US" sz="1100" dirty="0" smtClean="0"/>
              <a:t>进入</a:t>
            </a:r>
            <a:r>
              <a:rPr lang="en-US" altLang="zh-CN" sz="1100" dirty="0" smtClean="0"/>
              <a:t>recording</a:t>
            </a:r>
            <a:r>
              <a:rPr lang="zh-CN" altLang="en-US" sz="1100" dirty="0" smtClean="0"/>
              <a:t>状态，声音录制可能只需一段时间，这时候</a:t>
            </a:r>
            <a:r>
              <a:rPr lang="en-US" altLang="zh-CN" sz="1100" dirty="0" err="1" smtClean="0"/>
              <a:t>MediaRecorder</a:t>
            </a:r>
            <a:r>
              <a:rPr lang="zh-CN" altLang="en-US" sz="1100" dirty="0" smtClean="0"/>
              <a:t>一直处于录制状态。调用</a:t>
            </a:r>
            <a:r>
              <a:rPr lang="en-US" altLang="zh-CN" sz="1100" dirty="0" smtClean="0"/>
              <a:t>stop()</a:t>
            </a:r>
            <a:r>
              <a:rPr lang="zh-CN" altLang="en-US" sz="1100" dirty="0" smtClean="0"/>
              <a:t>方法，</a:t>
            </a:r>
            <a:r>
              <a:rPr lang="en-US" altLang="zh-CN" sz="1100" dirty="0" err="1" smtClean="0"/>
              <a:t>MediaRecorder</a:t>
            </a:r>
            <a:r>
              <a:rPr lang="zh-CN" altLang="en-US" sz="1100" dirty="0" smtClean="0"/>
              <a:t>将停止录制，并将录制内容输出到指定文件。</a:t>
            </a:r>
          </a:p>
          <a:p>
            <a:r>
              <a:rPr lang="en-US" altLang="zh-CN" sz="1100" dirty="0" err="1" smtClean="0"/>
              <a:t>MediaRecorder</a:t>
            </a:r>
            <a:r>
              <a:rPr lang="zh-CN" altLang="en-US" sz="1100" dirty="0" smtClean="0"/>
              <a:t>定义了两个内部接口</a:t>
            </a:r>
            <a:r>
              <a:rPr lang="en-US" altLang="zh-CN" sz="1100" dirty="0" err="1" smtClean="0"/>
              <a:t>OnErrorListener</a:t>
            </a:r>
            <a:r>
              <a:rPr lang="zh-CN" altLang="en-US" sz="1100" dirty="0" smtClean="0"/>
              <a:t>和</a:t>
            </a:r>
            <a:r>
              <a:rPr lang="en-US" altLang="zh-CN" sz="1100" dirty="0" err="1" smtClean="0"/>
              <a:t>OnInfoListener</a:t>
            </a:r>
            <a:r>
              <a:rPr lang="zh-CN" altLang="en-US" sz="1100" dirty="0" smtClean="0"/>
              <a:t>来监听录制过程中的错误信息。例如，当录制的时间长度达到了最大限制或者录制文件的大小达到了最大文件限制时，系统会回调已经注册的</a:t>
            </a:r>
            <a:r>
              <a:rPr lang="en-US" altLang="zh-CN" sz="1100" dirty="0" err="1" smtClean="0"/>
              <a:t>OnInfoListener</a:t>
            </a:r>
            <a:r>
              <a:rPr lang="zh-CN" altLang="en-US" sz="1100" dirty="0" smtClean="0"/>
              <a:t>接口的</a:t>
            </a:r>
            <a:r>
              <a:rPr lang="en-US" altLang="zh-CN" sz="1100" dirty="0" err="1" smtClean="0"/>
              <a:t>onInfo</a:t>
            </a:r>
            <a:r>
              <a:rPr lang="en-US" altLang="zh-CN" sz="1100" dirty="0" smtClean="0"/>
              <a:t>()</a:t>
            </a:r>
            <a:r>
              <a:rPr lang="zh-CN" altLang="en-US" sz="1100" dirty="0" smtClean="0"/>
              <a:t>方法。</a:t>
            </a:r>
            <a:br>
              <a:rPr lang="zh-CN" altLang="en-US" sz="1100" dirty="0" smtClean="0"/>
            </a:br>
            <a:endParaRPr lang="zh-CN" altLang="en-US" sz="11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992188" y="768350"/>
            <a:ext cx="5114925" cy="3836988"/>
          </a:xfrm>
          <a:ln/>
        </p:spPr>
      </p:sp>
      <p:sp>
        <p:nvSpPr>
          <p:cNvPr id="25497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992188" y="768350"/>
            <a:ext cx="5114925" cy="3836988"/>
          </a:xfrm>
          <a:ln/>
        </p:spPr>
      </p:sp>
      <p:sp>
        <p:nvSpPr>
          <p:cNvPr id="25702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AEB5801C-103F-4FAB-AA7F-D20B0B8BACC0}" type="slidenum">
              <a:rPr lang="en-US" altLang="zh-CN"/>
              <a:pPr>
                <a:defRPr/>
              </a:pPr>
              <a:t>28</a:t>
            </a:fld>
            <a:endParaRPr lang="en-US" altLang="zh-CN"/>
          </a:p>
        </p:txBody>
      </p:sp>
      <p:sp>
        <p:nvSpPr>
          <p:cNvPr id="1258498" name="Rectangle 2"/>
          <p:cNvSpPr>
            <a:spLocks noGrp="1" noRot="1" noChangeAspect="1" noChangeArrowheads="1" noTextEdit="1"/>
          </p:cNvSpPr>
          <p:nvPr>
            <p:ph type="sldImg"/>
          </p:nvPr>
        </p:nvSpPr>
        <p:spPr>
          <a:xfrm>
            <a:off x="992188" y="768350"/>
            <a:ext cx="5114925" cy="3836988"/>
          </a:xfrm>
          <a:ln/>
        </p:spPr>
      </p:sp>
      <p:sp>
        <p:nvSpPr>
          <p:cNvPr id="1258499" name="Rectangle 3"/>
          <p:cNvSpPr>
            <a:spLocks noGrp="1" noChangeArrowheads="1"/>
          </p:cNvSpPr>
          <p:nvPr>
            <p:ph type="body" idx="1"/>
          </p:nvPr>
        </p:nvSpPr>
        <p:spPr>
          <a:noFill/>
          <a:ln/>
        </p:spPr>
        <p:txBody>
          <a:bodyPr/>
          <a:lstStyle/>
          <a:p>
            <a:r>
              <a:rPr lang="zh-CN" altLang="en-US" dirty="0" smtClean="0"/>
              <a:t>大体的思路如下：</a:t>
            </a:r>
          </a:p>
          <a:p>
            <a:r>
              <a:rPr lang="en-US" altLang="zh-CN" dirty="0" err="1" smtClean="0"/>
              <a:t>MediaPlayer</a:t>
            </a:r>
            <a:r>
              <a:rPr lang="en-US" altLang="zh-CN" dirty="0" smtClean="0"/>
              <a:t> mp = </a:t>
            </a:r>
            <a:r>
              <a:rPr lang="en-US" altLang="zh-CN" dirty="0" err="1" smtClean="0"/>
              <a:t>neMediaPlayer</a:t>
            </a:r>
            <a:r>
              <a:rPr lang="en-US" altLang="zh-CN" dirty="0" smtClean="0"/>
              <a:t>();</a:t>
            </a:r>
          </a:p>
          <a:p>
            <a:r>
              <a:rPr lang="en-US" altLang="zh-CN" dirty="0" err="1" smtClean="0"/>
              <a:t>mp.setDataSource</a:t>
            </a:r>
            <a:r>
              <a:rPr lang="en-US" altLang="zh-CN" dirty="0" smtClean="0"/>
              <a:t>(PATH_TO_URL);</a:t>
            </a:r>
          </a:p>
          <a:p>
            <a:r>
              <a:rPr lang="en-US" altLang="zh-CN" dirty="0" err="1" smtClean="0"/>
              <a:t>mp.prepare</a:t>
            </a:r>
            <a:r>
              <a:rPr lang="en-US" altLang="zh-CN" dirty="0" smtClean="0"/>
              <a:t>();</a:t>
            </a:r>
          </a:p>
          <a:p>
            <a:r>
              <a:rPr lang="en-US" altLang="zh-CN" dirty="0" err="1" smtClean="0"/>
              <a:t>mp.start</a:t>
            </a:r>
            <a:r>
              <a:rPr lang="en-US" altLang="zh-CN" dirty="0" smtClean="0"/>
              <a:t>();</a:t>
            </a:r>
          </a:p>
          <a:p>
            <a:endParaRPr lang="zh-CN" altLang="en-US" dirty="0" smtClean="0"/>
          </a:p>
          <a:p>
            <a:r>
              <a:rPr lang="zh-CN" altLang="en-US" dirty="0" smtClean="0"/>
              <a:t>或者</a:t>
            </a:r>
          </a:p>
          <a:p>
            <a:r>
              <a:rPr lang="en-US" altLang="zh-CN" dirty="0" err="1" smtClean="0"/>
              <a:t>MediaPlayer</a:t>
            </a:r>
            <a:r>
              <a:rPr lang="en-US" altLang="zh-CN" dirty="0" smtClean="0"/>
              <a:t> mp</a:t>
            </a:r>
          </a:p>
          <a:p>
            <a:r>
              <a:rPr lang="en-US" altLang="zh-CN" dirty="0" smtClean="0"/>
              <a:t>Uri </a:t>
            </a:r>
            <a:r>
              <a:rPr lang="en-US" altLang="zh-CN" dirty="0" err="1" smtClean="0"/>
              <a:t>uri</a:t>
            </a:r>
            <a:r>
              <a:rPr lang="en-US" altLang="zh-CN" dirty="0" smtClean="0"/>
              <a:t> = </a:t>
            </a:r>
            <a:r>
              <a:rPr lang="en-US" altLang="zh-CN" dirty="0" err="1" smtClean="0"/>
              <a:t>Uri.parse</a:t>
            </a:r>
            <a:r>
              <a:rPr lang="zh-CN" altLang="en-US" dirty="0" smtClean="0"/>
              <a:t>（</a:t>
            </a:r>
            <a:r>
              <a:rPr lang="en-US" altLang="zh-CN" dirty="0" smtClean="0"/>
              <a:t>” PATH_TO_URL”</a:t>
            </a:r>
            <a:r>
              <a:rPr lang="zh-CN" altLang="en-US" dirty="0" smtClean="0"/>
              <a:t>）</a:t>
            </a:r>
            <a:r>
              <a:rPr lang="en-US" altLang="zh-CN" dirty="0" smtClean="0"/>
              <a:t>;</a:t>
            </a:r>
          </a:p>
          <a:p>
            <a:r>
              <a:rPr lang="en-US" altLang="zh-CN" dirty="0" err="1" smtClean="0"/>
              <a:t>MediaPlayer.create</a:t>
            </a:r>
            <a:r>
              <a:rPr lang="en-US" altLang="zh-CN" dirty="0" smtClean="0"/>
              <a:t>(</a:t>
            </a:r>
            <a:r>
              <a:rPr lang="en-US" altLang="zh-CN" dirty="0" err="1" smtClean="0"/>
              <a:t>context,uri</a:t>
            </a:r>
            <a:r>
              <a:rPr lang="en-US" altLang="zh-CN" dirty="0" smtClean="0"/>
              <a:t>);</a:t>
            </a:r>
          </a:p>
          <a:p>
            <a:r>
              <a:rPr lang="en-US" altLang="zh-CN" dirty="0" err="1" smtClean="0"/>
              <a:t>mp.start</a:t>
            </a:r>
            <a:r>
              <a:rPr lang="en-US" altLang="zh-CN" dirty="0" smtClean="0"/>
              <a:t>();</a:t>
            </a:r>
          </a:p>
          <a:p>
            <a:endParaRPr lang="zh-CN"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4AF9F258-51D9-4A1E-AB12-9D8C0D2ADEDD}" type="slidenum">
              <a:rPr lang="en-US" altLang="zh-CN"/>
              <a:pPr>
                <a:defRPr/>
              </a:pPr>
              <a:t>29</a:t>
            </a:fld>
            <a:endParaRPr lang="en-US" altLang="zh-CN"/>
          </a:p>
        </p:txBody>
      </p:sp>
      <p:sp>
        <p:nvSpPr>
          <p:cNvPr id="1133570" name="Rectangle 2"/>
          <p:cNvSpPr>
            <a:spLocks noGrp="1" noRot="1" noChangeAspect="1" noChangeArrowheads="1" noTextEdit="1"/>
          </p:cNvSpPr>
          <p:nvPr>
            <p:ph type="sldImg"/>
          </p:nvPr>
        </p:nvSpPr>
        <p:spPr>
          <a:xfrm>
            <a:off x="992188" y="768350"/>
            <a:ext cx="5114925" cy="3836988"/>
          </a:xfrm>
          <a:ln/>
        </p:spPr>
      </p:sp>
      <p:sp>
        <p:nvSpPr>
          <p:cNvPr id="1133571" name="Rectangle 3"/>
          <p:cNvSpPr>
            <a:spLocks noGrp="1" noChangeArrowheads="1"/>
          </p:cNvSpPr>
          <p:nvPr>
            <p:ph type="body" idx="1"/>
          </p:nvPr>
        </p:nvSpPr>
        <p:spPr>
          <a:noFill/>
          <a:ln/>
        </p:spPr>
        <p:txBody>
          <a:bodyPr/>
          <a:lstStyle/>
          <a:p>
            <a:pPr>
              <a:spcBef>
                <a:spcPct val="0"/>
              </a:spcBef>
            </a:pPr>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D1B4391D-EAF0-4D94-ABC2-2F8989F82F29}" type="slidenum">
              <a:rPr lang="en-US" altLang="zh-CN"/>
              <a:pPr>
                <a:defRPr/>
              </a:pPr>
              <a:t>30</a:t>
            </a:fld>
            <a:endParaRPr lang="en-US" altLang="zh-CN"/>
          </a:p>
        </p:txBody>
      </p:sp>
      <p:sp>
        <p:nvSpPr>
          <p:cNvPr id="1126402" name="Rectangle 2"/>
          <p:cNvSpPr>
            <a:spLocks noGrp="1" noRot="1" noChangeAspect="1" noChangeArrowheads="1" noTextEdit="1"/>
          </p:cNvSpPr>
          <p:nvPr>
            <p:ph type="sldImg"/>
          </p:nvPr>
        </p:nvSpPr>
        <p:spPr>
          <a:xfrm>
            <a:off x="992188" y="768350"/>
            <a:ext cx="5114925" cy="3836988"/>
          </a:xfrm>
          <a:ln/>
        </p:spPr>
      </p:sp>
      <p:sp>
        <p:nvSpPr>
          <p:cNvPr id="1126403" name="Rectangle 3"/>
          <p:cNvSpPr>
            <a:spLocks noGrp="1" noChangeArrowheads="1"/>
          </p:cNvSpPr>
          <p:nvPr>
            <p:ph type="body" idx="1"/>
          </p:nvPr>
        </p:nvSpPr>
        <p:spPr>
          <a:xfrm>
            <a:off x="946150" y="4860925"/>
            <a:ext cx="5207000" cy="4605338"/>
          </a:xfrm>
          <a:noFill/>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D1B4391D-EAF0-4D94-ABC2-2F8989F82F29}" type="slidenum">
              <a:rPr lang="en-US" altLang="zh-CN"/>
              <a:pPr>
                <a:defRPr/>
              </a:pPr>
              <a:t>2</a:t>
            </a:fld>
            <a:endParaRPr lang="en-US" altLang="zh-CN"/>
          </a:p>
        </p:txBody>
      </p:sp>
      <p:sp>
        <p:nvSpPr>
          <p:cNvPr id="1126402" name="Rectangle 2"/>
          <p:cNvSpPr>
            <a:spLocks noGrp="1" noRot="1" noChangeAspect="1" noChangeArrowheads="1" noTextEdit="1"/>
          </p:cNvSpPr>
          <p:nvPr>
            <p:ph type="sldImg"/>
          </p:nvPr>
        </p:nvSpPr>
        <p:spPr>
          <a:xfrm>
            <a:off x="992188" y="768350"/>
            <a:ext cx="5114925" cy="3836988"/>
          </a:xfrm>
          <a:ln/>
        </p:spPr>
      </p:sp>
      <p:sp>
        <p:nvSpPr>
          <p:cNvPr id="1126403" name="Rectangle 3"/>
          <p:cNvSpPr>
            <a:spLocks noGrp="1" noChangeArrowheads="1"/>
          </p:cNvSpPr>
          <p:nvPr>
            <p:ph type="body" idx="1"/>
          </p:nvPr>
        </p:nvSpPr>
        <p:spPr>
          <a:xfrm>
            <a:off x="946150" y="4860925"/>
            <a:ext cx="5207000" cy="4605338"/>
          </a:xfrm>
          <a:noFill/>
          <a:ln/>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4D5B08AC-AD86-48A3-ACFB-D68CBDF3F11D}" type="slidenum">
              <a:rPr lang="en-US" altLang="zh-CN"/>
              <a:pPr>
                <a:defRPr/>
              </a:pPr>
              <a:t>31</a:t>
            </a:fld>
            <a:endParaRPr lang="en-US" altLang="zh-CN"/>
          </a:p>
        </p:txBody>
      </p:sp>
      <p:sp>
        <p:nvSpPr>
          <p:cNvPr id="1262594" name="Rectangle 2"/>
          <p:cNvSpPr>
            <a:spLocks noGrp="1" noRot="1" noChangeAspect="1" noChangeArrowheads="1" noTextEdit="1"/>
          </p:cNvSpPr>
          <p:nvPr>
            <p:ph type="sldImg"/>
          </p:nvPr>
        </p:nvSpPr>
        <p:spPr>
          <a:xfrm>
            <a:off x="992188" y="768350"/>
            <a:ext cx="5114925" cy="3836988"/>
          </a:xfrm>
          <a:ln/>
        </p:spPr>
      </p:sp>
      <p:sp>
        <p:nvSpPr>
          <p:cNvPr id="1262595" name="Rectangle 3"/>
          <p:cNvSpPr>
            <a:spLocks noGrp="1" noChangeArrowheads="1"/>
          </p:cNvSpPr>
          <p:nvPr>
            <p:ph type="body" idx="1"/>
          </p:nvPr>
        </p:nvSpPr>
        <p:spPr>
          <a:noFill/>
          <a:ln/>
        </p:spPr>
        <p:txBody>
          <a:bodyPr/>
          <a:lstStyle/>
          <a:p>
            <a:pPr>
              <a:lnSpc>
                <a:spcPct val="110000"/>
              </a:lnSpc>
            </a:pPr>
            <a:endParaRPr lang="en-US" altLang="zh-CN"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4D5B08AC-AD86-48A3-ACFB-D68CBDF3F11D}" type="slidenum">
              <a:rPr lang="en-US" altLang="zh-CN"/>
              <a:pPr>
                <a:defRPr/>
              </a:pPr>
              <a:t>32</a:t>
            </a:fld>
            <a:endParaRPr lang="en-US" altLang="zh-CN"/>
          </a:p>
        </p:txBody>
      </p:sp>
      <p:sp>
        <p:nvSpPr>
          <p:cNvPr id="1262594" name="Rectangle 2"/>
          <p:cNvSpPr>
            <a:spLocks noGrp="1" noRot="1" noChangeAspect="1" noChangeArrowheads="1" noTextEdit="1"/>
          </p:cNvSpPr>
          <p:nvPr>
            <p:ph type="sldImg"/>
          </p:nvPr>
        </p:nvSpPr>
        <p:spPr>
          <a:xfrm>
            <a:off x="992188" y="768350"/>
            <a:ext cx="5114925" cy="3836988"/>
          </a:xfrm>
          <a:ln/>
        </p:spPr>
      </p:sp>
      <p:sp>
        <p:nvSpPr>
          <p:cNvPr id="1262595" name="Rectangle 3"/>
          <p:cNvSpPr>
            <a:spLocks noGrp="1" noChangeArrowheads="1"/>
          </p:cNvSpPr>
          <p:nvPr>
            <p:ph type="body" idx="1"/>
          </p:nvPr>
        </p:nvSpPr>
        <p:spPr>
          <a:noFill/>
          <a:ln/>
        </p:spPr>
        <p:txBody>
          <a:bodyPr/>
          <a:lstStyle/>
          <a:p>
            <a:pPr>
              <a:lnSpc>
                <a:spcPct val="110000"/>
              </a:lnSpc>
            </a:pPr>
            <a:endParaRPr lang="en-US" altLang="zh-CN"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4D5B08AC-AD86-48A3-ACFB-D68CBDF3F11D}" type="slidenum">
              <a:rPr lang="en-US" altLang="zh-CN"/>
              <a:pPr>
                <a:defRPr/>
              </a:pPr>
              <a:t>33</a:t>
            </a:fld>
            <a:endParaRPr lang="en-US" altLang="zh-CN"/>
          </a:p>
        </p:txBody>
      </p:sp>
      <p:sp>
        <p:nvSpPr>
          <p:cNvPr id="1262594" name="Rectangle 2"/>
          <p:cNvSpPr>
            <a:spLocks noGrp="1" noRot="1" noChangeAspect="1" noChangeArrowheads="1" noTextEdit="1"/>
          </p:cNvSpPr>
          <p:nvPr>
            <p:ph type="sldImg"/>
          </p:nvPr>
        </p:nvSpPr>
        <p:spPr>
          <a:xfrm>
            <a:off x="992188" y="768350"/>
            <a:ext cx="5114925" cy="3836988"/>
          </a:xfrm>
          <a:ln/>
        </p:spPr>
      </p:sp>
      <p:sp>
        <p:nvSpPr>
          <p:cNvPr id="1262595" name="Rectangle 3"/>
          <p:cNvSpPr>
            <a:spLocks noGrp="1" noChangeArrowheads="1"/>
          </p:cNvSpPr>
          <p:nvPr>
            <p:ph type="body" idx="1"/>
          </p:nvPr>
        </p:nvSpPr>
        <p:spPr>
          <a:noFill/>
          <a:ln/>
        </p:spPr>
        <p:txBody>
          <a:bodyPr/>
          <a:lstStyle/>
          <a:p>
            <a:pPr>
              <a:lnSpc>
                <a:spcPct val="110000"/>
              </a:lnSpc>
            </a:pPr>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D67E40EE-80FD-4F7F-87BC-7B403AF7E7CC}" type="slidenum">
              <a:rPr lang="en-US" altLang="zh-CN" smtClean="0">
                <a:latin typeface="Arial" pitchFamily="34" charset="0"/>
              </a:rPr>
              <a:pPr/>
              <a:t>35</a:t>
            </a:fld>
            <a:endParaRPr lang="en-US" altLang="zh-CN" smtClean="0">
              <a:latin typeface="Arial" pitchFamily="34" charset="0"/>
            </a:endParaRPr>
          </a:p>
        </p:txBody>
      </p:sp>
      <p:sp>
        <p:nvSpPr>
          <p:cNvPr id="10243"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38" tIns="49520" rIns="99038" bIns="49520" anchor="b"/>
          <a:lstStyle/>
          <a:p>
            <a:pPr algn="r" defTabSz="990600">
              <a:spcBef>
                <a:spcPct val="0"/>
              </a:spcBef>
              <a:buFontTx/>
              <a:buNone/>
            </a:pPr>
            <a:fld id="{6D61D264-C958-4A4E-A2D9-6D69A58D1354}" type="slidenum">
              <a:rPr lang="zh-CN" altLang="en-US" sz="1300" b="0">
                <a:latin typeface="Arial" pitchFamily="34" charset="0"/>
                <a:ea typeface="宋体" pitchFamily="2" charset="-122"/>
              </a:rPr>
              <a:pPr algn="r" defTabSz="990600">
                <a:spcBef>
                  <a:spcPct val="0"/>
                </a:spcBef>
                <a:buFontTx/>
                <a:buNone/>
              </a:pPr>
              <a:t>35</a:t>
            </a:fld>
            <a:endParaRPr lang="en-US" altLang="zh-CN" sz="1300" b="0">
              <a:latin typeface="Arial" pitchFamily="34" charset="0"/>
              <a:ea typeface="宋体" pitchFamily="2" charset="-122"/>
            </a:endParaRPr>
          </a:p>
        </p:txBody>
      </p:sp>
      <p:sp>
        <p:nvSpPr>
          <p:cNvPr id="10244" name="Rectangle 2"/>
          <p:cNvSpPr>
            <a:spLocks noGrp="1" noRot="1" noChangeAspect="1" noChangeArrowheads="1" noTextEdit="1"/>
          </p:cNvSpPr>
          <p:nvPr>
            <p:ph type="sldImg"/>
          </p:nvPr>
        </p:nvSpPr>
        <p:spPr>
          <a:xfrm>
            <a:off x="992188" y="768350"/>
            <a:ext cx="5114925" cy="3836988"/>
          </a:xfrm>
          <a:ln/>
        </p:spPr>
      </p:sp>
      <p:sp>
        <p:nvSpPr>
          <p:cNvPr id="10245" name="Rectangle 3"/>
          <p:cNvSpPr>
            <a:spLocks noGrp="1" noChangeArrowheads="1"/>
          </p:cNvSpPr>
          <p:nvPr>
            <p:ph type="body" idx="1"/>
          </p:nvPr>
        </p:nvSpPr>
        <p:spPr>
          <a:noFill/>
          <a:ln/>
        </p:spPr>
        <p:txBody>
          <a:bodyPr lIns="99038" tIns="49520" rIns="99038" bIns="49520"/>
          <a:lstStyle/>
          <a:p>
            <a:endParaRPr lang="zh-CN"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29A4039C-2B32-4115-ACC8-E77C4484065D}" type="slidenum">
              <a:rPr lang="en-US" altLang="zh-CN"/>
              <a:pPr>
                <a:defRPr/>
              </a:pPr>
              <a:t>3</a:t>
            </a:fld>
            <a:endParaRPr lang="en-US" altLang="zh-CN"/>
          </a:p>
        </p:txBody>
      </p:sp>
      <p:sp>
        <p:nvSpPr>
          <p:cNvPr id="1248258" name="Rectangle 2"/>
          <p:cNvSpPr>
            <a:spLocks noGrp="1" noRot="1" noChangeAspect="1" noChangeArrowheads="1" noTextEdit="1"/>
          </p:cNvSpPr>
          <p:nvPr>
            <p:ph type="sldImg"/>
          </p:nvPr>
        </p:nvSpPr>
        <p:spPr>
          <a:xfrm>
            <a:off x="992188" y="768350"/>
            <a:ext cx="5114925" cy="3836988"/>
          </a:xfrm>
          <a:ln/>
        </p:spPr>
      </p:sp>
      <p:sp>
        <p:nvSpPr>
          <p:cNvPr id="1248259" name="Rectangle 3"/>
          <p:cNvSpPr>
            <a:spLocks noGrp="1" noChangeArrowheads="1"/>
          </p:cNvSpPr>
          <p:nvPr>
            <p:ph type="body" idx="1"/>
          </p:nvPr>
        </p:nvSpPr>
        <p:spPr>
          <a:noFill/>
          <a:ln/>
        </p:spPr>
        <p:txBody>
          <a:bodyPr/>
          <a:lstStyle/>
          <a:p>
            <a:r>
              <a:rPr lang="en-US" altLang="zh-CN" b="1" dirty="0" err="1" smtClean="0"/>
              <a:t>OpenCore</a:t>
            </a:r>
            <a:r>
              <a:rPr lang="en-US" altLang="zh-CN" b="1" dirty="0" smtClean="0"/>
              <a:t> </a:t>
            </a:r>
            <a:r>
              <a:rPr lang="zh-CN" altLang="en-US" dirty="0" smtClean="0"/>
              <a:t>的另外一个常用的称呼是</a:t>
            </a:r>
            <a:r>
              <a:rPr lang="en-US" altLang="zh-CN" b="1" dirty="0" err="1" smtClean="0"/>
              <a:t>PacketVideo</a:t>
            </a:r>
            <a:r>
              <a:rPr lang="zh-CN" altLang="en-US" dirty="0" smtClean="0"/>
              <a:t>，它是</a:t>
            </a:r>
            <a:r>
              <a:rPr lang="en-US" altLang="zh-CN" b="1" dirty="0" smtClean="0"/>
              <a:t>Android </a:t>
            </a:r>
            <a:r>
              <a:rPr lang="zh-CN" altLang="en-US" dirty="0" smtClean="0"/>
              <a:t>的多媒体核心。</a:t>
            </a:r>
            <a:r>
              <a:rPr lang="en-US" altLang="zh-CN" b="1" dirty="0" err="1" smtClean="0"/>
              <a:t>PacketVideo</a:t>
            </a:r>
            <a:r>
              <a:rPr lang="en-US" altLang="zh-CN" b="1" dirty="0" smtClean="0"/>
              <a:t> </a:t>
            </a:r>
            <a:r>
              <a:rPr lang="zh-CN" altLang="en-US" dirty="0" smtClean="0"/>
              <a:t>是一家公司的名称，而</a:t>
            </a:r>
            <a:r>
              <a:rPr lang="en-US" altLang="zh-CN" b="1" dirty="0" err="1" smtClean="0"/>
              <a:t>OpenCore</a:t>
            </a:r>
            <a:r>
              <a:rPr lang="en-US" altLang="zh-CN" b="1" dirty="0" smtClean="0"/>
              <a:t> </a:t>
            </a:r>
            <a:r>
              <a:rPr lang="zh-CN" altLang="en-US" dirty="0" smtClean="0"/>
              <a:t>是这套多媒体框架的软件层的名称。</a:t>
            </a:r>
          </a:p>
          <a:p>
            <a:r>
              <a:rPr lang="zh-CN" altLang="en-US" dirty="0" smtClean="0"/>
              <a:t>在</a:t>
            </a:r>
            <a:r>
              <a:rPr lang="en-US" altLang="zh-CN" b="1" dirty="0" smtClean="0"/>
              <a:t>Android</a:t>
            </a:r>
            <a:r>
              <a:rPr lang="zh-CN" altLang="en-US" dirty="0" smtClean="0"/>
              <a:t>的开发者中间，二者的含义基本相同。对比</a:t>
            </a:r>
            <a:r>
              <a:rPr lang="en-US" altLang="zh-CN" b="1" dirty="0" smtClean="0"/>
              <a:t>Android </a:t>
            </a:r>
            <a:r>
              <a:rPr lang="zh-CN" altLang="en-US" dirty="0" smtClean="0"/>
              <a:t>的其它程序库，</a:t>
            </a:r>
            <a:r>
              <a:rPr lang="en-US" altLang="zh-CN" b="1" dirty="0" err="1" smtClean="0"/>
              <a:t>OpenCore</a:t>
            </a:r>
            <a:r>
              <a:rPr lang="zh-CN" altLang="en-US" dirty="0" smtClean="0"/>
              <a:t>的代码非常庞大，它是一个基于</a:t>
            </a:r>
            <a:r>
              <a:rPr lang="en-US" altLang="zh-CN" b="1" dirty="0" smtClean="0"/>
              <a:t>C++</a:t>
            </a:r>
            <a:r>
              <a:rPr lang="zh-CN" altLang="en-US" dirty="0" smtClean="0"/>
              <a:t>的实现，定义了全功能的操作系统移植层，</a:t>
            </a:r>
          </a:p>
          <a:p>
            <a:r>
              <a:rPr lang="zh-CN" altLang="en-US" dirty="0" smtClean="0"/>
              <a:t>各种基本的功能均被封装成类的形式，各层次之间的接口多使用继承等方式。</a:t>
            </a:r>
          </a:p>
          <a:p>
            <a:endParaRPr lang="zh-CN" altLang="en-US" dirty="0" smtClean="0"/>
          </a:p>
          <a:p>
            <a:r>
              <a:rPr lang="en-US" altLang="zh-CN" b="1" dirty="0" err="1" smtClean="0"/>
              <a:t>OpenCore</a:t>
            </a:r>
            <a:r>
              <a:rPr lang="en-US" altLang="zh-CN" sz="800" dirty="0" smtClean="0"/>
              <a:t> </a:t>
            </a:r>
            <a:r>
              <a:rPr lang="zh-CN" altLang="en-US" sz="800" dirty="0" smtClean="0"/>
              <a:t>只是</a:t>
            </a:r>
            <a:r>
              <a:rPr lang="en-US" altLang="zh-CN" sz="800" dirty="0" smtClean="0"/>
              <a:t>Android</a:t>
            </a:r>
            <a:r>
              <a:rPr lang="zh-CN" altLang="en-US" sz="800" dirty="0" smtClean="0"/>
              <a:t>的多媒体框架的一种，在</a:t>
            </a:r>
            <a:r>
              <a:rPr lang="en-US" altLang="zh-CN" sz="800" dirty="0" smtClean="0"/>
              <a:t>Android 2.1 Éclair</a:t>
            </a:r>
            <a:r>
              <a:rPr lang="zh-CN" altLang="en-US" sz="800" dirty="0" smtClean="0"/>
              <a:t>系统上</a:t>
            </a:r>
            <a:r>
              <a:rPr lang="en-US" altLang="zh-CN" sz="800" dirty="0" smtClean="0"/>
              <a:t>Google</a:t>
            </a:r>
            <a:r>
              <a:rPr lang="zh-CN" altLang="en-US" sz="800" dirty="0" smtClean="0"/>
              <a:t>自己引入了</a:t>
            </a:r>
            <a:r>
              <a:rPr lang="en-US" altLang="zh-CN" sz="800" dirty="0" err="1" smtClean="0"/>
              <a:t>StageFright</a:t>
            </a:r>
            <a:r>
              <a:rPr lang="zh-CN" altLang="en-US" sz="800" dirty="0" smtClean="0"/>
              <a:t>多媒体框架，它是一个轻量级的多媒体框架。基于</a:t>
            </a:r>
            <a:r>
              <a:rPr lang="en-US" altLang="zh-CN" sz="800" dirty="0" err="1" smtClean="0"/>
              <a:t>OpenMAX</a:t>
            </a:r>
            <a:r>
              <a:rPr lang="zh-CN" altLang="en-US" sz="800" dirty="0" smtClean="0"/>
              <a:t>可以</a:t>
            </a:r>
          </a:p>
          <a:p>
            <a:r>
              <a:rPr lang="zh-CN" altLang="en-US" sz="800" dirty="0" smtClean="0"/>
              <a:t>实现大部分多媒体的控制。</a:t>
            </a:r>
          </a:p>
          <a:p>
            <a:endParaRPr lang="en-US" altLang="zh-CN" sz="800" dirty="0" smtClean="0"/>
          </a:p>
          <a:p>
            <a:r>
              <a:rPr lang="zh-CN" altLang="en-US" sz="800" dirty="0" smtClean="0"/>
              <a:t>不管基于那个框架，对于开发应用者来说</a:t>
            </a:r>
            <a:r>
              <a:rPr lang="en-US" altLang="zh-CN" sz="800" dirty="0" smtClean="0"/>
              <a:t>API</a:t>
            </a:r>
            <a:r>
              <a:rPr lang="zh-CN" altLang="en-US" sz="800" dirty="0" smtClean="0"/>
              <a:t>是固定的。</a:t>
            </a: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29A4039C-2B32-4115-ACC8-E77C4484065D}" type="slidenum">
              <a:rPr lang="en-US" altLang="zh-CN"/>
              <a:pPr>
                <a:defRPr/>
              </a:pPr>
              <a:t>4</a:t>
            </a:fld>
            <a:endParaRPr lang="en-US" altLang="zh-CN"/>
          </a:p>
        </p:txBody>
      </p:sp>
      <p:sp>
        <p:nvSpPr>
          <p:cNvPr id="1248258" name="Rectangle 2"/>
          <p:cNvSpPr>
            <a:spLocks noGrp="1" noRot="1" noChangeAspect="1" noChangeArrowheads="1" noTextEdit="1"/>
          </p:cNvSpPr>
          <p:nvPr>
            <p:ph type="sldImg"/>
          </p:nvPr>
        </p:nvSpPr>
        <p:spPr>
          <a:xfrm>
            <a:off x="992188" y="768350"/>
            <a:ext cx="5114925" cy="3836988"/>
          </a:xfrm>
          <a:ln/>
        </p:spPr>
      </p:sp>
      <p:sp>
        <p:nvSpPr>
          <p:cNvPr id="1248259" name="Rectangle 3"/>
          <p:cNvSpPr>
            <a:spLocks noGrp="1" noChangeArrowheads="1"/>
          </p:cNvSpPr>
          <p:nvPr>
            <p:ph type="body" idx="1"/>
          </p:nvPr>
        </p:nvSpPr>
        <p:spPr>
          <a:noFill/>
          <a:ln/>
        </p:spPr>
        <p:txBody>
          <a:bodyPr/>
          <a:lstStyle/>
          <a:p>
            <a:r>
              <a:rPr lang="zh-CN" altLang="en-US" b="1" dirty="0" smtClean="0"/>
              <a:t>深入一点可以讲解道多媒体的框架</a:t>
            </a:r>
            <a:r>
              <a:rPr lang="en-US" altLang="zh-CN" b="1" dirty="0" err="1" smtClean="0"/>
              <a:t>StageFright</a:t>
            </a:r>
            <a:r>
              <a:rPr lang="zh-CN" altLang="en-US" b="1" dirty="0" smtClean="0"/>
              <a:t>和</a:t>
            </a:r>
            <a:r>
              <a:rPr lang="en-US" altLang="zh-CN" b="1" dirty="0" err="1" smtClean="0"/>
              <a:t>opencore</a:t>
            </a:r>
            <a:r>
              <a:rPr lang="en-US" altLang="zh-CN" b="1" dirty="0" smtClean="0"/>
              <a:t>:</a:t>
            </a:r>
          </a:p>
          <a:p>
            <a:r>
              <a:rPr lang="en-US" altLang="zh-CN" b="1" dirty="0" err="1" smtClean="0"/>
              <a:t>OpenCore</a:t>
            </a:r>
            <a:r>
              <a:rPr lang="en-US" altLang="zh-CN" b="1" dirty="0" smtClean="0"/>
              <a:t> </a:t>
            </a:r>
            <a:r>
              <a:rPr lang="zh-CN" altLang="en-US" dirty="0" smtClean="0"/>
              <a:t>的另外一个常用的称呼是</a:t>
            </a:r>
            <a:r>
              <a:rPr lang="en-US" altLang="zh-CN" b="1" dirty="0" err="1" smtClean="0"/>
              <a:t>PacketVideo</a:t>
            </a:r>
            <a:r>
              <a:rPr lang="zh-CN" altLang="en-US" dirty="0" smtClean="0"/>
              <a:t>，它是</a:t>
            </a:r>
            <a:r>
              <a:rPr lang="en-US" altLang="zh-CN" b="1" dirty="0" smtClean="0"/>
              <a:t>Android </a:t>
            </a:r>
            <a:r>
              <a:rPr lang="zh-CN" altLang="en-US" dirty="0" smtClean="0"/>
              <a:t>的多媒体核心。</a:t>
            </a:r>
            <a:r>
              <a:rPr lang="en-US" altLang="zh-CN" b="1" dirty="0" err="1" smtClean="0"/>
              <a:t>PacketVideo</a:t>
            </a:r>
            <a:r>
              <a:rPr lang="en-US" altLang="zh-CN" b="1" dirty="0" smtClean="0"/>
              <a:t> </a:t>
            </a:r>
            <a:r>
              <a:rPr lang="zh-CN" altLang="en-US" dirty="0" smtClean="0"/>
              <a:t>是一家公司的名称，而</a:t>
            </a:r>
            <a:r>
              <a:rPr lang="en-US" altLang="zh-CN" b="1" dirty="0" err="1" smtClean="0"/>
              <a:t>OpenCore</a:t>
            </a:r>
            <a:r>
              <a:rPr lang="en-US" altLang="zh-CN" b="1" dirty="0" smtClean="0"/>
              <a:t> </a:t>
            </a:r>
            <a:r>
              <a:rPr lang="zh-CN" altLang="en-US" dirty="0" smtClean="0"/>
              <a:t>是这套多媒体框架的软件层的名称。</a:t>
            </a:r>
          </a:p>
          <a:p>
            <a:r>
              <a:rPr lang="zh-CN" altLang="en-US" dirty="0" smtClean="0"/>
              <a:t>在</a:t>
            </a:r>
            <a:r>
              <a:rPr lang="en-US" altLang="zh-CN" b="1" dirty="0" smtClean="0"/>
              <a:t>Android</a:t>
            </a:r>
            <a:r>
              <a:rPr lang="zh-CN" altLang="en-US" dirty="0" smtClean="0"/>
              <a:t>的开发者中间，二者的含义基本相同。对比</a:t>
            </a:r>
            <a:r>
              <a:rPr lang="en-US" altLang="zh-CN" b="1" dirty="0" smtClean="0"/>
              <a:t>Android </a:t>
            </a:r>
            <a:r>
              <a:rPr lang="zh-CN" altLang="en-US" dirty="0" smtClean="0"/>
              <a:t>的其它程序库，</a:t>
            </a:r>
            <a:r>
              <a:rPr lang="en-US" altLang="zh-CN" b="1" dirty="0" err="1" smtClean="0"/>
              <a:t>OpenCore</a:t>
            </a:r>
            <a:r>
              <a:rPr lang="zh-CN" altLang="en-US" dirty="0" smtClean="0"/>
              <a:t>的代码非常庞大，它是一个基于</a:t>
            </a:r>
            <a:r>
              <a:rPr lang="en-US" altLang="zh-CN" b="1" dirty="0" smtClean="0"/>
              <a:t>C++</a:t>
            </a:r>
            <a:r>
              <a:rPr lang="zh-CN" altLang="en-US" dirty="0" smtClean="0"/>
              <a:t>的实现，定义了全功能的操作系统移植层，</a:t>
            </a:r>
          </a:p>
          <a:p>
            <a:r>
              <a:rPr lang="zh-CN" altLang="en-US" dirty="0" smtClean="0"/>
              <a:t>各种基本的功能均被封装成类的形式，各层次之间的接口多使用继承等方式。</a:t>
            </a:r>
          </a:p>
          <a:p>
            <a:endParaRPr lang="zh-CN" altLang="en-US" dirty="0" smtClean="0"/>
          </a:p>
          <a:p>
            <a:r>
              <a:rPr lang="en-US" altLang="zh-CN" b="1" dirty="0" err="1" smtClean="0"/>
              <a:t>OpenCore</a:t>
            </a:r>
            <a:r>
              <a:rPr lang="en-US" altLang="zh-CN" sz="800" dirty="0" smtClean="0"/>
              <a:t> </a:t>
            </a:r>
            <a:r>
              <a:rPr lang="zh-CN" altLang="en-US" sz="800" dirty="0" smtClean="0"/>
              <a:t>只是</a:t>
            </a:r>
            <a:r>
              <a:rPr lang="en-US" altLang="zh-CN" sz="800" dirty="0" smtClean="0"/>
              <a:t>Android</a:t>
            </a:r>
            <a:r>
              <a:rPr lang="zh-CN" altLang="en-US" sz="800" dirty="0" smtClean="0"/>
              <a:t>的多媒体框架的一种，在</a:t>
            </a:r>
            <a:r>
              <a:rPr lang="en-US" altLang="zh-CN" sz="800" dirty="0" smtClean="0"/>
              <a:t>Android 2.1 Éclair</a:t>
            </a:r>
            <a:r>
              <a:rPr lang="zh-CN" altLang="en-US" sz="800" dirty="0" smtClean="0"/>
              <a:t>系统上</a:t>
            </a:r>
            <a:r>
              <a:rPr lang="en-US" altLang="zh-CN" sz="800" dirty="0" smtClean="0"/>
              <a:t>Google</a:t>
            </a:r>
            <a:r>
              <a:rPr lang="zh-CN" altLang="en-US" sz="800" dirty="0" smtClean="0"/>
              <a:t>自己引入了</a:t>
            </a:r>
            <a:r>
              <a:rPr lang="en-US" altLang="zh-CN" sz="800" dirty="0" err="1" smtClean="0"/>
              <a:t>StageFright</a:t>
            </a:r>
            <a:r>
              <a:rPr lang="zh-CN" altLang="en-US" sz="800" dirty="0" smtClean="0"/>
              <a:t>多媒体框架，它是一个轻量级的多媒体框架。基于</a:t>
            </a:r>
            <a:r>
              <a:rPr lang="en-US" altLang="zh-CN" sz="800" dirty="0" err="1" smtClean="0"/>
              <a:t>OpenMAX</a:t>
            </a:r>
            <a:r>
              <a:rPr lang="zh-CN" altLang="en-US" sz="800" dirty="0" smtClean="0"/>
              <a:t>可以</a:t>
            </a:r>
          </a:p>
          <a:p>
            <a:r>
              <a:rPr lang="zh-CN" altLang="en-US" sz="800" dirty="0" smtClean="0"/>
              <a:t>实现大部分多媒体的控制。</a:t>
            </a:r>
          </a:p>
          <a:p>
            <a:endParaRPr lang="en-US" altLang="zh-CN" sz="800" dirty="0" smtClean="0"/>
          </a:p>
          <a:p>
            <a:r>
              <a:rPr lang="zh-CN" altLang="en-US" sz="800" dirty="0" smtClean="0"/>
              <a:t>不管基于那个框架，对于开发应用者来说</a:t>
            </a:r>
            <a:r>
              <a:rPr lang="en-US" altLang="zh-CN" sz="800" dirty="0" smtClean="0"/>
              <a:t>API</a:t>
            </a:r>
            <a:r>
              <a:rPr lang="zh-CN" altLang="en-US" sz="800" dirty="0" smtClean="0"/>
              <a:t>是固定的。</a:t>
            </a:r>
            <a:endParaRPr lang="en-US" altLang="zh-CN" sz="800" dirty="0" smtClean="0"/>
          </a:p>
          <a:p>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29A4039C-2B32-4115-ACC8-E77C4484065D}" type="slidenum">
              <a:rPr lang="en-US" altLang="zh-CN"/>
              <a:pPr>
                <a:defRPr/>
              </a:pPr>
              <a:t>5</a:t>
            </a:fld>
            <a:endParaRPr lang="en-US" altLang="zh-CN"/>
          </a:p>
        </p:txBody>
      </p:sp>
      <p:sp>
        <p:nvSpPr>
          <p:cNvPr id="1248258" name="Rectangle 2"/>
          <p:cNvSpPr>
            <a:spLocks noGrp="1" noRot="1" noChangeAspect="1" noChangeArrowheads="1" noTextEdit="1"/>
          </p:cNvSpPr>
          <p:nvPr>
            <p:ph type="sldImg"/>
          </p:nvPr>
        </p:nvSpPr>
        <p:spPr>
          <a:xfrm>
            <a:off x="992188" y="768350"/>
            <a:ext cx="5114925" cy="3836988"/>
          </a:xfrm>
          <a:ln/>
        </p:spPr>
      </p:sp>
      <p:sp>
        <p:nvSpPr>
          <p:cNvPr id="1248259" name="Rectangle 3"/>
          <p:cNvSpPr>
            <a:spLocks noGrp="1" noChangeArrowheads="1"/>
          </p:cNvSpPr>
          <p:nvPr>
            <p:ph type="body" idx="1"/>
          </p:nvPr>
        </p:nvSpPr>
        <p:spPr>
          <a:noFill/>
          <a:ln/>
        </p:spPr>
        <p:txBody>
          <a:bodyPr/>
          <a:lstStyle/>
          <a:p>
            <a:r>
              <a:rPr lang="zh-CN" altLang="en-US" sz="1200" dirty="0" smtClean="0"/>
              <a:t>强调一下</a:t>
            </a:r>
            <a:r>
              <a:rPr lang="en-US" altLang="zh-CN" sz="1200" dirty="0" smtClean="0"/>
              <a:t>,</a:t>
            </a:r>
            <a:r>
              <a:rPr lang="zh-CN" altLang="en-US" sz="1200" dirty="0" smtClean="0"/>
              <a:t> 不是说</a:t>
            </a:r>
            <a:r>
              <a:rPr lang="en-US" altLang="zh-CN" sz="1200" dirty="0" err="1" smtClean="0"/>
              <a:t>opencore</a:t>
            </a:r>
            <a:r>
              <a:rPr lang="zh-CN" altLang="en-US" sz="1200" dirty="0" smtClean="0"/>
              <a:t>不重要</a:t>
            </a:r>
            <a:r>
              <a:rPr lang="en-US" altLang="zh-CN" sz="1200" dirty="0" smtClean="0"/>
              <a:t>,</a:t>
            </a:r>
            <a:r>
              <a:rPr lang="zh-CN" altLang="en-US" sz="1200" dirty="0" smtClean="0"/>
              <a:t>而是说</a:t>
            </a:r>
            <a:r>
              <a:rPr lang="en-US" altLang="zh-CN" sz="1200" dirty="0" smtClean="0"/>
              <a:t>android</a:t>
            </a:r>
            <a:r>
              <a:rPr lang="zh-CN" altLang="en-US" sz="1200" dirty="0" smtClean="0"/>
              <a:t>应用工程是即使你不了解也可能基于他去开发</a:t>
            </a:r>
            <a:r>
              <a:rPr lang="en-US" altLang="zh-CN" sz="1200" dirty="0" smtClean="0"/>
              <a:t>android</a:t>
            </a:r>
            <a:r>
              <a:rPr lang="zh-CN" altLang="en-US" sz="1200" dirty="0" smtClean="0"/>
              <a:t>多媒体应用</a:t>
            </a:r>
            <a:r>
              <a:rPr lang="en-US" altLang="zh-CN" sz="1200" dirty="0" smtClean="0"/>
              <a:t>,</a:t>
            </a:r>
          </a:p>
          <a:p>
            <a:r>
              <a:rPr lang="en-US" altLang="zh-CN" sz="1200" dirty="0" err="1" smtClean="0"/>
              <a:t>Opencore</a:t>
            </a:r>
            <a:r>
              <a:rPr lang="zh-CN" altLang="en-US" sz="1200" dirty="0" smtClean="0"/>
              <a:t>是</a:t>
            </a:r>
            <a:r>
              <a:rPr lang="en-US" altLang="zh-CN" sz="1200" dirty="0" smtClean="0"/>
              <a:t>android</a:t>
            </a:r>
            <a:r>
              <a:rPr lang="zh-CN" altLang="en-US" sz="1200" dirty="0" smtClean="0"/>
              <a:t>系统开发工程师进行多媒体硬件加速以及特色多媒体业务定制开发所必须了解的</a:t>
            </a:r>
            <a:r>
              <a:rPr lang="en-US" altLang="zh-CN" sz="1200" dirty="0" smtClean="0"/>
              <a:t>.</a:t>
            </a:r>
          </a:p>
          <a:p>
            <a:r>
              <a:rPr lang="zh-CN" altLang="en-US" sz="1200" dirty="0" smtClean="0"/>
              <a:t>比如</a:t>
            </a:r>
            <a:r>
              <a:rPr lang="en-US" altLang="zh-CN" sz="1200" dirty="0" smtClean="0"/>
              <a:t>CMMB</a:t>
            </a:r>
            <a:r>
              <a:rPr lang="zh-CN" altLang="en-US" sz="1200" dirty="0" smtClean="0"/>
              <a:t>手机业务的定制开发</a:t>
            </a:r>
            <a:r>
              <a:rPr lang="en-US" altLang="zh-CN" sz="1200" dirty="0" smtClean="0"/>
              <a:t>,</a:t>
            </a:r>
            <a:r>
              <a:rPr lang="zh-CN" altLang="en-US" sz="1200" dirty="0" smtClean="0"/>
              <a:t>基于基于</a:t>
            </a:r>
            <a:r>
              <a:rPr lang="en-US" altLang="zh-CN" sz="1200" dirty="0" err="1" smtClean="0"/>
              <a:t>Opencore</a:t>
            </a:r>
            <a:r>
              <a:rPr lang="zh-CN" altLang="en-US" sz="1200" dirty="0" smtClean="0"/>
              <a:t>进行扩充的</a:t>
            </a:r>
            <a:r>
              <a:rPr lang="en-US" altLang="zh-CN" sz="1200" dirty="0" smtClean="0"/>
              <a:t>.</a:t>
            </a:r>
            <a:r>
              <a:rPr lang="zh-CN" altLang="en-US" sz="1200" dirty="0" smtClean="0"/>
              <a:t>高清视频的硬件加速等也都要基于</a:t>
            </a:r>
            <a:r>
              <a:rPr lang="en-US" altLang="zh-CN" sz="1200" dirty="0" err="1" smtClean="0"/>
              <a:t>Opencore</a:t>
            </a:r>
            <a:r>
              <a:rPr lang="zh-CN" altLang="en-US" sz="1200" dirty="0" smtClean="0"/>
              <a:t>进行变更开发。</a:t>
            </a:r>
          </a:p>
          <a:p>
            <a:endParaRPr lang="zh-CN" altLang="en-US"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54772BCD-A610-47EE-9086-6D33B48AE8C9}" type="slidenum">
              <a:rPr lang="en-US" altLang="zh-CN"/>
              <a:pPr>
                <a:defRPr/>
              </a:pPr>
              <a:t>6</a:t>
            </a:fld>
            <a:endParaRPr lang="en-US" altLang="zh-CN"/>
          </a:p>
        </p:txBody>
      </p:sp>
      <p:sp>
        <p:nvSpPr>
          <p:cNvPr id="1250306" name="Rectangle 2"/>
          <p:cNvSpPr>
            <a:spLocks noGrp="1" noRot="1" noChangeAspect="1" noChangeArrowheads="1" noTextEdit="1"/>
          </p:cNvSpPr>
          <p:nvPr>
            <p:ph type="sldImg"/>
          </p:nvPr>
        </p:nvSpPr>
        <p:spPr>
          <a:xfrm>
            <a:off x="992188" y="768350"/>
            <a:ext cx="5114925" cy="3836988"/>
          </a:xfrm>
          <a:ln/>
        </p:spPr>
      </p:sp>
      <p:sp>
        <p:nvSpPr>
          <p:cNvPr id="1250307" name="Rectangle 3"/>
          <p:cNvSpPr>
            <a:spLocks noGrp="1" noChangeArrowheads="1"/>
          </p:cNvSpPr>
          <p:nvPr>
            <p:ph type="body" idx="1"/>
          </p:nvPr>
        </p:nvSpPr>
        <p:spPr>
          <a:noFill/>
          <a:ln/>
        </p:spPr>
        <p:txBody>
          <a:bodyPr/>
          <a:lstStyle/>
          <a:p>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F1C1F29-B1F2-4B34-87A2-989986680653}" type="slidenum">
              <a:rPr lang="en-US" altLang="zh-CN"/>
              <a:pPr>
                <a:defRPr/>
              </a:pPr>
              <a:t>13</a:t>
            </a:fld>
            <a:endParaRPr lang="en-US" altLang="zh-CN"/>
          </a:p>
        </p:txBody>
      </p:sp>
      <p:sp>
        <p:nvSpPr>
          <p:cNvPr id="1409026" name="Rectangle 2"/>
          <p:cNvSpPr>
            <a:spLocks noGrp="1" noRot="1" noChangeAspect="1" noChangeArrowheads="1" noTextEdit="1"/>
          </p:cNvSpPr>
          <p:nvPr>
            <p:ph type="sldImg"/>
          </p:nvPr>
        </p:nvSpPr>
        <p:spPr>
          <a:xfrm>
            <a:off x="992188" y="768350"/>
            <a:ext cx="5114925" cy="3836988"/>
          </a:xfrm>
          <a:ln/>
        </p:spPr>
      </p:sp>
      <p:sp>
        <p:nvSpPr>
          <p:cNvPr id="1409027" name="Rectangle 3"/>
          <p:cNvSpPr>
            <a:spLocks noGrp="1" noChangeArrowheads="1"/>
          </p:cNvSpPr>
          <p:nvPr>
            <p:ph type="body" idx="1"/>
          </p:nvPr>
        </p:nvSpPr>
        <p:spPr>
          <a:noFill/>
          <a:ln/>
        </p:spPr>
        <p:txBody>
          <a:bodyPr/>
          <a:lstStyle/>
          <a:p>
            <a:pPr>
              <a:lnSpc>
                <a:spcPct val="80000"/>
              </a:lnSpc>
            </a:pPr>
            <a:r>
              <a:rPr lang="en-US" altLang="zh-CN" sz="1200" b="1" dirty="0" smtClean="0"/>
              <a:t>1. </a:t>
            </a:r>
            <a:r>
              <a:rPr lang="zh-CN" altLang="en-US" sz="1200" b="1" dirty="0" smtClean="0"/>
              <a:t>创建与销毁</a:t>
            </a:r>
            <a:r>
              <a:rPr lang="zh-CN" altLang="en-US" sz="1200" dirty="0" smtClean="0"/>
              <a:t> </a:t>
            </a:r>
            <a:endParaRPr lang="en-US" altLang="zh-CN" sz="1200" dirty="0" smtClean="0"/>
          </a:p>
          <a:p>
            <a:pPr>
              <a:lnSpc>
                <a:spcPct val="80000"/>
              </a:lnSpc>
            </a:pPr>
            <a:r>
              <a:rPr lang="en-US" altLang="zh-CN" sz="1200" dirty="0" err="1" smtClean="0"/>
              <a:t>MediaPlayer</a:t>
            </a:r>
            <a:r>
              <a:rPr lang="zh-CN" altLang="en-US" sz="1200" dirty="0" smtClean="0"/>
              <a:t>可以通过静态方法</a:t>
            </a:r>
            <a:r>
              <a:rPr lang="en-US" altLang="zh-CN" sz="1200" dirty="0" err="1" smtClean="0"/>
              <a:t>MediaPlayer.create</a:t>
            </a:r>
            <a:r>
              <a:rPr lang="en-US" altLang="zh-CN" sz="1200" dirty="0" smtClean="0"/>
              <a:t>()</a:t>
            </a:r>
            <a:r>
              <a:rPr lang="zh-CN" altLang="en-US" sz="1200" dirty="0" smtClean="0"/>
              <a:t>或者</a:t>
            </a:r>
            <a:r>
              <a:rPr lang="en-US" altLang="zh-CN" sz="1200" dirty="0" smtClean="0"/>
              <a:t>new</a:t>
            </a:r>
            <a:r>
              <a:rPr lang="zh-CN" altLang="en-US" sz="1200" dirty="0" smtClean="0"/>
              <a:t>操作符来创建。</a:t>
            </a:r>
          </a:p>
          <a:p>
            <a:pPr>
              <a:lnSpc>
                <a:spcPct val="80000"/>
              </a:lnSpc>
            </a:pPr>
            <a:r>
              <a:rPr lang="zh-CN" altLang="en-US" sz="1200" dirty="0" smtClean="0"/>
              <a:t>这两种方法创建的</a:t>
            </a:r>
            <a:r>
              <a:rPr lang="en-US" altLang="zh-CN" sz="1200" dirty="0" err="1" smtClean="0"/>
              <a:t>MediaPlayer</a:t>
            </a:r>
            <a:r>
              <a:rPr lang="zh-CN" altLang="en-US" sz="1200" dirty="0" smtClean="0"/>
              <a:t>对象处于的状态是不同的，</a:t>
            </a:r>
          </a:p>
          <a:p>
            <a:pPr>
              <a:lnSpc>
                <a:spcPct val="80000"/>
              </a:lnSpc>
            </a:pPr>
            <a:r>
              <a:rPr lang="zh-CN" altLang="en-US" sz="1200" dirty="0" smtClean="0"/>
              <a:t>使用</a:t>
            </a:r>
            <a:r>
              <a:rPr lang="en-US" altLang="zh-CN" sz="1200" dirty="0" smtClean="0"/>
              <a:t>create()</a:t>
            </a:r>
            <a:r>
              <a:rPr lang="zh-CN" altLang="en-US" sz="1200" dirty="0" smtClean="0"/>
              <a:t>方法创建的</a:t>
            </a:r>
            <a:r>
              <a:rPr lang="en-US" altLang="zh-CN" sz="1200" dirty="0" err="1" smtClean="0"/>
              <a:t>MediaPlayer</a:t>
            </a:r>
            <a:r>
              <a:rPr lang="zh-CN" altLang="en-US" sz="1200" dirty="0" smtClean="0"/>
              <a:t>对象处于</a:t>
            </a:r>
            <a:r>
              <a:rPr lang="en-US" altLang="zh-CN" sz="1200" dirty="0" smtClean="0"/>
              <a:t>prepared</a:t>
            </a:r>
            <a:r>
              <a:rPr lang="zh-CN" altLang="en-US" sz="1200" dirty="0" smtClean="0"/>
              <a:t>状态，</a:t>
            </a:r>
          </a:p>
          <a:p>
            <a:pPr>
              <a:lnSpc>
                <a:spcPct val="80000"/>
              </a:lnSpc>
            </a:pPr>
            <a:r>
              <a:rPr lang="zh-CN" altLang="en-US" sz="1200" dirty="0" smtClean="0"/>
              <a:t>因为系统已经根据参数的资源</a:t>
            </a:r>
            <a:r>
              <a:rPr lang="en-US" altLang="zh-CN" sz="1200" dirty="0" smtClean="0"/>
              <a:t>ID</a:t>
            </a:r>
            <a:r>
              <a:rPr lang="zh-CN" altLang="en-US" sz="1200" dirty="0" smtClean="0"/>
              <a:t>调用了</a:t>
            </a:r>
            <a:r>
              <a:rPr lang="en-US" altLang="zh-CN" sz="1200" dirty="0" err="1" smtClean="0"/>
              <a:t>setDataSource</a:t>
            </a:r>
            <a:r>
              <a:rPr lang="en-US" altLang="zh-CN" sz="1200" dirty="0" smtClean="0"/>
              <a:t>()</a:t>
            </a:r>
            <a:r>
              <a:rPr lang="zh-CN" altLang="en-US" sz="1200" dirty="0" smtClean="0"/>
              <a:t>和</a:t>
            </a:r>
            <a:r>
              <a:rPr lang="en-US" altLang="zh-CN" sz="1200" dirty="0" smtClean="0"/>
              <a:t>prepare()</a:t>
            </a:r>
            <a:r>
              <a:rPr lang="zh-CN" altLang="en-US" sz="1200" dirty="0" smtClean="0"/>
              <a:t>方法；使用</a:t>
            </a:r>
            <a:r>
              <a:rPr lang="en-US" altLang="zh-CN" sz="1200" dirty="0" smtClean="0"/>
              <a:t>new</a:t>
            </a:r>
            <a:r>
              <a:rPr lang="zh-CN" altLang="en-US" sz="1200" dirty="0" smtClean="0"/>
              <a:t>操作符创建的</a:t>
            </a:r>
            <a:r>
              <a:rPr lang="en-US" altLang="zh-CN" sz="1200" dirty="0" err="1" smtClean="0"/>
              <a:t>MediaPlayer</a:t>
            </a:r>
            <a:r>
              <a:rPr lang="zh-CN" altLang="en-US" sz="1200" dirty="0" smtClean="0"/>
              <a:t>对象则处于</a:t>
            </a:r>
            <a:r>
              <a:rPr lang="en-US" altLang="zh-CN" sz="1200" dirty="0" smtClean="0"/>
              <a:t>idle</a:t>
            </a:r>
            <a:r>
              <a:rPr lang="zh-CN" altLang="en-US" sz="1200" dirty="0" smtClean="0"/>
              <a:t>状态。</a:t>
            </a:r>
          </a:p>
          <a:p>
            <a:pPr>
              <a:lnSpc>
                <a:spcPct val="80000"/>
              </a:lnSpc>
            </a:pPr>
            <a:r>
              <a:rPr lang="zh-CN" altLang="en-US" sz="1200" dirty="0" smtClean="0"/>
              <a:t>除了刚刚构建的</a:t>
            </a:r>
            <a:r>
              <a:rPr lang="en-US" altLang="zh-CN" sz="1200" dirty="0" err="1" smtClean="0"/>
              <a:t>MediaPlayer</a:t>
            </a:r>
            <a:r>
              <a:rPr lang="zh-CN" altLang="en-US" sz="1200" dirty="0" smtClean="0"/>
              <a:t>对象处于</a:t>
            </a:r>
            <a:r>
              <a:rPr lang="en-US" altLang="zh-CN" sz="1200" dirty="0" smtClean="0"/>
              <a:t>idle</a:t>
            </a:r>
            <a:r>
              <a:rPr lang="zh-CN" altLang="en-US" sz="1200" dirty="0" smtClean="0"/>
              <a:t>状态外，调用</a:t>
            </a:r>
            <a:r>
              <a:rPr lang="en-US" altLang="zh-CN" sz="1200" dirty="0" smtClean="0"/>
              <a:t>reset()</a:t>
            </a:r>
            <a:r>
              <a:rPr lang="zh-CN" altLang="en-US" sz="1200" dirty="0" smtClean="0"/>
              <a:t>方法后的</a:t>
            </a:r>
            <a:r>
              <a:rPr lang="en-US" altLang="zh-CN" sz="1200" dirty="0" err="1" smtClean="0"/>
              <a:t>MediaPlayer</a:t>
            </a:r>
            <a:r>
              <a:rPr lang="zh-CN" altLang="en-US" sz="1200" dirty="0" smtClean="0"/>
              <a:t>状态也同样处于</a:t>
            </a:r>
            <a:r>
              <a:rPr lang="en-US" altLang="zh-CN" sz="1200" dirty="0" smtClean="0"/>
              <a:t>idle</a:t>
            </a:r>
            <a:r>
              <a:rPr lang="zh-CN" altLang="en-US" sz="1200" dirty="0" smtClean="0"/>
              <a:t>状态。</a:t>
            </a:r>
          </a:p>
          <a:p>
            <a:pPr>
              <a:lnSpc>
                <a:spcPct val="80000"/>
              </a:lnSpc>
            </a:pPr>
            <a:r>
              <a:rPr lang="zh-CN" altLang="en-US" sz="1200" dirty="0" smtClean="0"/>
              <a:t>由于处于</a:t>
            </a:r>
            <a:r>
              <a:rPr lang="en-US" altLang="zh-CN" sz="1200" dirty="0" smtClean="0"/>
              <a:t>idle</a:t>
            </a:r>
            <a:r>
              <a:rPr lang="zh-CN" altLang="en-US" sz="1200" dirty="0" smtClean="0"/>
              <a:t>状态的</a:t>
            </a:r>
            <a:r>
              <a:rPr lang="en-US" altLang="zh-CN" sz="1200" dirty="0" err="1" smtClean="0"/>
              <a:t>MediaPlayer</a:t>
            </a:r>
            <a:r>
              <a:rPr lang="zh-CN" altLang="en-US" sz="1200" dirty="0" smtClean="0"/>
              <a:t>还没有设置数据源，无法获得多媒体的时长、视频的高度等信息，</a:t>
            </a:r>
          </a:p>
          <a:p>
            <a:pPr>
              <a:lnSpc>
                <a:spcPct val="80000"/>
              </a:lnSpc>
            </a:pPr>
            <a:r>
              <a:rPr lang="zh-CN" altLang="en-US" sz="1200" dirty="0" smtClean="0"/>
              <a:t>因此现在调用下列方法是典型的编程错误。对于刚刚创建的</a:t>
            </a:r>
            <a:r>
              <a:rPr lang="en-US" altLang="zh-CN" sz="1200" dirty="0" err="1" smtClean="0"/>
              <a:t>MediaPlayer</a:t>
            </a:r>
            <a:r>
              <a:rPr lang="zh-CN" altLang="en-US" sz="1200" dirty="0" smtClean="0"/>
              <a:t>对象调用如下方法，</a:t>
            </a:r>
          </a:p>
          <a:p>
            <a:pPr>
              <a:lnSpc>
                <a:spcPct val="80000"/>
              </a:lnSpc>
            </a:pPr>
            <a:r>
              <a:rPr lang="zh-CN" altLang="en-US" sz="1200" dirty="0" smtClean="0"/>
              <a:t>底层系统不会调用</a:t>
            </a:r>
            <a:r>
              <a:rPr lang="en-US" altLang="zh-CN" sz="1200" dirty="0" err="1" smtClean="0"/>
              <a:t>MediaPlayer</a:t>
            </a:r>
            <a:r>
              <a:rPr lang="zh-CN" altLang="en-US" sz="1200" dirty="0" smtClean="0"/>
              <a:t>注册的</a:t>
            </a:r>
            <a:r>
              <a:rPr lang="en-US" altLang="zh-CN" sz="1200" dirty="0" err="1" smtClean="0"/>
              <a:t>OnErrorListener</a:t>
            </a:r>
            <a:r>
              <a:rPr lang="zh-CN" altLang="en-US" sz="1200" dirty="0" smtClean="0"/>
              <a:t>，</a:t>
            </a:r>
            <a:r>
              <a:rPr lang="en-US" altLang="zh-CN" sz="1200" dirty="0" err="1" smtClean="0"/>
              <a:t>MediaPlayer</a:t>
            </a:r>
            <a:r>
              <a:rPr lang="zh-CN" altLang="en-US" sz="1200" dirty="0" smtClean="0"/>
              <a:t>的状态也不会改变。</a:t>
            </a:r>
          </a:p>
          <a:p>
            <a:pPr>
              <a:lnSpc>
                <a:spcPct val="80000"/>
              </a:lnSpc>
            </a:pPr>
            <a:r>
              <a:rPr lang="zh-CN" altLang="en-US" sz="1200" dirty="0" smtClean="0"/>
              <a:t>对于通过调用</a:t>
            </a:r>
            <a:r>
              <a:rPr lang="en-US" altLang="zh-CN" sz="1200" dirty="0" smtClean="0"/>
              <a:t>reset()</a:t>
            </a:r>
            <a:r>
              <a:rPr lang="zh-CN" altLang="en-US" sz="1200" dirty="0" smtClean="0"/>
              <a:t>方法进入</a:t>
            </a:r>
            <a:r>
              <a:rPr lang="en-US" altLang="zh-CN" sz="1200" dirty="0" smtClean="0"/>
              <a:t>idle</a:t>
            </a:r>
            <a:r>
              <a:rPr lang="zh-CN" altLang="en-US" sz="1200" dirty="0" smtClean="0"/>
              <a:t>状态的</a:t>
            </a:r>
            <a:r>
              <a:rPr lang="en-US" altLang="zh-CN" sz="1200" dirty="0" err="1" smtClean="0"/>
              <a:t>MediaPlayer</a:t>
            </a:r>
            <a:r>
              <a:rPr lang="zh-CN" altLang="en-US" sz="1200" dirty="0" smtClean="0"/>
              <a:t>对象调用如下方法，</a:t>
            </a:r>
          </a:p>
          <a:p>
            <a:pPr>
              <a:lnSpc>
                <a:spcPct val="80000"/>
              </a:lnSpc>
            </a:pPr>
            <a:r>
              <a:rPr lang="zh-CN" altLang="en-US" sz="1200" dirty="0" smtClean="0"/>
              <a:t>则会导致底层系统调用</a:t>
            </a:r>
            <a:r>
              <a:rPr lang="en-US" altLang="zh-CN" sz="1200" dirty="0" err="1" smtClean="0"/>
              <a:t>OnErrorListener.onError</a:t>
            </a:r>
            <a:r>
              <a:rPr lang="en-US" altLang="zh-CN" sz="1200" dirty="0" smtClean="0"/>
              <a:t>()</a:t>
            </a:r>
            <a:r>
              <a:rPr lang="zh-CN" altLang="en-US" sz="1200" dirty="0" smtClean="0"/>
              <a:t>方法，</a:t>
            </a:r>
            <a:r>
              <a:rPr lang="en-US" altLang="zh-CN" sz="1200" dirty="0" err="1" smtClean="0"/>
              <a:t>MediaPlayer</a:t>
            </a:r>
            <a:r>
              <a:rPr lang="zh-CN" altLang="en-US" sz="1200" dirty="0" smtClean="0"/>
              <a:t>对象将进入</a:t>
            </a:r>
            <a:r>
              <a:rPr lang="en-US" altLang="zh-CN" sz="1200" dirty="0" smtClean="0"/>
              <a:t>error</a:t>
            </a:r>
            <a:r>
              <a:rPr lang="zh-CN" altLang="en-US" sz="1200" dirty="0" smtClean="0"/>
              <a:t>状态。 </a:t>
            </a:r>
          </a:p>
          <a:p>
            <a:pPr>
              <a:lnSpc>
                <a:spcPct val="80000"/>
              </a:lnSpc>
            </a:pPr>
            <a:r>
              <a:rPr lang="zh-CN" altLang="en-US" sz="1200" dirty="0" smtClean="0"/>
              <a:t>对于不再需要的</a:t>
            </a:r>
            <a:r>
              <a:rPr lang="en-US" altLang="zh-CN" sz="1200" dirty="0" err="1" smtClean="0"/>
              <a:t>MediaPlayer</a:t>
            </a:r>
            <a:r>
              <a:rPr lang="zh-CN" altLang="en-US" sz="1200" dirty="0" smtClean="0"/>
              <a:t>对象，一定要通过调用</a:t>
            </a:r>
            <a:r>
              <a:rPr lang="en-US" altLang="zh-CN" sz="1200" dirty="0" smtClean="0"/>
              <a:t>release()</a:t>
            </a:r>
            <a:r>
              <a:rPr lang="zh-CN" altLang="en-US" sz="1200" dirty="0" smtClean="0"/>
              <a:t>方法使其进入到</a:t>
            </a:r>
            <a:r>
              <a:rPr lang="en-US" altLang="zh-CN" sz="1200" dirty="0" smtClean="0"/>
              <a:t>end</a:t>
            </a:r>
            <a:r>
              <a:rPr lang="zh-CN" altLang="en-US" sz="1200" dirty="0" smtClean="0"/>
              <a:t>状态，因为这关系到资源的释放问题。如果</a:t>
            </a:r>
            <a:r>
              <a:rPr lang="en-US" altLang="zh-CN" sz="1200" dirty="0" err="1" smtClean="0"/>
              <a:t>MediaPlayer</a:t>
            </a:r>
            <a:r>
              <a:rPr lang="zh-CN" altLang="en-US" sz="1200" dirty="0" smtClean="0"/>
              <a:t>对象不释放硬件加速器等资源，随后创建的</a:t>
            </a:r>
            <a:r>
              <a:rPr lang="en-US" altLang="zh-CN" sz="1200" dirty="0" err="1" smtClean="0"/>
              <a:t>MediaPlayer</a:t>
            </a:r>
            <a:r>
              <a:rPr lang="zh-CN" altLang="en-US" sz="1200" dirty="0" smtClean="0"/>
              <a:t>对象就无法使用这唯一的资源，甚至导致创建失败。处于</a:t>
            </a:r>
            <a:r>
              <a:rPr lang="en-US" altLang="zh-CN" sz="1200" dirty="0" smtClean="0"/>
              <a:t>end</a:t>
            </a:r>
            <a:r>
              <a:rPr lang="zh-CN" altLang="en-US" sz="1200" dirty="0" smtClean="0"/>
              <a:t>状态的</a:t>
            </a:r>
            <a:r>
              <a:rPr lang="en-US" altLang="zh-CN" sz="1200" dirty="0" err="1" smtClean="0"/>
              <a:t>MediaPlayer</a:t>
            </a:r>
            <a:r>
              <a:rPr lang="zh-CN" altLang="en-US" sz="1200" dirty="0" smtClean="0"/>
              <a:t>意味着它的生命周期终结，无法再回到其他状态了。</a:t>
            </a:r>
            <a:endParaRPr lang="zh-CN" altLang="en-US" sz="1200" b="1" dirty="0" smtClean="0"/>
          </a:p>
          <a:p>
            <a:pPr>
              <a:lnSpc>
                <a:spcPct val="80000"/>
              </a:lnSpc>
            </a:pPr>
            <a:r>
              <a:rPr lang="en-US" altLang="zh-CN" sz="1200" b="1" dirty="0" smtClean="0"/>
              <a:t>2. </a:t>
            </a:r>
            <a:r>
              <a:rPr lang="zh-CN" altLang="en-US" sz="1200" b="1" dirty="0" smtClean="0"/>
              <a:t>初始化</a:t>
            </a:r>
            <a:endParaRPr lang="zh-CN" altLang="en-US" sz="1200" dirty="0" smtClean="0"/>
          </a:p>
          <a:p>
            <a:pPr>
              <a:lnSpc>
                <a:spcPct val="80000"/>
              </a:lnSpc>
            </a:pPr>
            <a:r>
              <a:rPr lang="zh-CN" altLang="en-US" sz="1200" dirty="0" smtClean="0"/>
              <a:t>在播放音频和视频之前必须对</a:t>
            </a:r>
            <a:r>
              <a:rPr lang="en-US" altLang="zh-CN" sz="1200" dirty="0" err="1" smtClean="0"/>
              <a:t>MediaPlayer</a:t>
            </a:r>
            <a:r>
              <a:rPr lang="zh-CN" altLang="en-US" sz="1200" dirty="0" smtClean="0"/>
              <a:t>进行初始化操作，这主要由两步工作完成。调用重载的</a:t>
            </a:r>
            <a:r>
              <a:rPr lang="en-US" altLang="zh-CN" sz="1200" dirty="0" err="1" smtClean="0"/>
              <a:t>setDataSource</a:t>
            </a:r>
            <a:r>
              <a:rPr lang="en-US" altLang="zh-CN" sz="1200" dirty="0" smtClean="0"/>
              <a:t>()</a:t>
            </a:r>
            <a:r>
              <a:rPr lang="zh-CN" altLang="en-US" sz="1200" dirty="0" smtClean="0"/>
              <a:t>方法将使</a:t>
            </a:r>
            <a:r>
              <a:rPr lang="en-US" altLang="zh-CN" sz="1200" dirty="0" err="1" smtClean="0"/>
              <a:t>MediaPlayer</a:t>
            </a:r>
            <a:r>
              <a:rPr lang="zh-CN" altLang="en-US" sz="1200" dirty="0" smtClean="0"/>
              <a:t>对象进入到</a:t>
            </a:r>
            <a:r>
              <a:rPr lang="en-US" altLang="zh-CN" sz="1200" dirty="0" smtClean="0"/>
              <a:t>initialized</a:t>
            </a:r>
            <a:r>
              <a:rPr lang="zh-CN" altLang="en-US" sz="1200" dirty="0" smtClean="0"/>
              <a:t>状态，</a:t>
            </a:r>
            <a:endParaRPr lang="zh-CN" altLang="ja-JP" sz="1200" dirty="0" smtClean="0"/>
          </a:p>
          <a:p>
            <a:pPr>
              <a:lnSpc>
                <a:spcPct val="80000"/>
              </a:lnSpc>
            </a:pPr>
            <a:r>
              <a:rPr lang="zh-CN" altLang="en-US" sz="1200" dirty="0" smtClean="0"/>
              <a:t>随后调用</a:t>
            </a:r>
            <a:r>
              <a:rPr lang="en-US" altLang="zh-CN" sz="1200" dirty="0" smtClean="0"/>
              <a:t>prepare()</a:t>
            </a:r>
            <a:r>
              <a:rPr lang="zh-CN" altLang="en-US" sz="1200" dirty="0" smtClean="0"/>
              <a:t>或者</a:t>
            </a:r>
            <a:r>
              <a:rPr lang="en-US" altLang="zh-CN" sz="1200" dirty="0" err="1" smtClean="0"/>
              <a:t>prepareAsync</a:t>
            </a:r>
            <a:r>
              <a:rPr lang="en-US" altLang="zh-CN" sz="1200" dirty="0" smtClean="0"/>
              <a:t>()</a:t>
            </a:r>
            <a:r>
              <a:rPr lang="zh-CN" altLang="en-US" sz="1200" dirty="0" smtClean="0"/>
              <a:t>方法将使</a:t>
            </a:r>
            <a:r>
              <a:rPr lang="en-US" altLang="zh-CN" sz="1200" dirty="0" err="1" smtClean="0"/>
              <a:t>MediaPlayer</a:t>
            </a:r>
            <a:r>
              <a:rPr lang="zh-CN" altLang="en-US" sz="1200" dirty="0" smtClean="0"/>
              <a:t>对象进入到</a:t>
            </a:r>
            <a:r>
              <a:rPr lang="en-US" altLang="zh-CN" sz="1200" dirty="0" smtClean="0"/>
              <a:t>prepared</a:t>
            </a:r>
            <a:r>
              <a:rPr lang="zh-CN" altLang="en-US" sz="1200" dirty="0" smtClean="0"/>
              <a:t>状态。</a:t>
            </a:r>
            <a:endParaRPr lang="zh-CN" altLang="ja-JP" sz="1200" dirty="0" smtClean="0"/>
          </a:p>
          <a:p>
            <a:pPr>
              <a:lnSpc>
                <a:spcPct val="80000"/>
              </a:lnSpc>
            </a:pPr>
            <a:r>
              <a:rPr lang="zh-CN" altLang="en-US" sz="1200" dirty="0" smtClean="0"/>
              <a:t>由于</a:t>
            </a:r>
            <a:r>
              <a:rPr lang="en-US" altLang="zh-CN" sz="1200" dirty="0" err="1" smtClean="0"/>
              <a:t>prepareAsync</a:t>
            </a:r>
            <a:r>
              <a:rPr lang="en-US" altLang="zh-CN" sz="1200" dirty="0" smtClean="0"/>
              <a:t>()</a:t>
            </a:r>
            <a:r>
              <a:rPr lang="zh-CN" altLang="en-US" sz="1200" dirty="0" smtClean="0"/>
              <a:t>方式是异步调用，因此通常为</a:t>
            </a:r>
            <a:r>
              <a:rPr lang="en-US" altLang="zh-CN" sz="1200" dirty="0" err="1" smtClean="0"/>
              <a:t>MediaPlayer</a:t>
            </a:r>
            <a:r>
              <a:rPr lang="zh-CN" altLang="en-US" sz="1200" dirty="0" smtClean="0"/>
              <a:t>注册</a:t>
            </a:r>
            <a:r>
              <a:rPr lang="en-US" altLang="zh-CN" sz="1200" dirty="0" err="1" smtClean="0"/>
              <a:t>OnPreparedListener</a:t>
            </a:r>
            <a:r>
              <a:rPr lang="en-US" altLang="zh-CN" sz="1200" dirty="0" smtClean="0"/>
              <a:t>()</a:t>
            </a:r>
            <a:r>
              <a:rPr lang="zh-CN" altLang="en-US" sz="1200" dirty="0" smtClean="0"/>
              <a:t>，并在</a:t>
            </a:r>
            <a:r>
              <a:rPr lang="en-US" altLang="zh-CN" sz="1200" dirty="0" err="1" smtClean="0"/>
              <a:t>onPrepare</a:t>
            </a:r>
            <a:r>
              <a:rPr lang="en-US" altLang="zh-CN" sz="1200" dirty="0" smtClean="0"/>
              <a:t>()</a:t>
            </a:r>
            <a:r>
              <a:rPr lang="zh-CN" altLang="en-US" sz="1200" dirty="0" smtClean="0"/>
              <a:t>方法中启动播放器。</a:t>
            </a:r>
            <a:endParaRPr lang="zh-CN" altLang="ja-JP" sz="1200" dirty="0" smtClean="0"/>
          </a:p>
          <a:p>
            <a:pPr>
              <a:lnSpc>
                <a:spcPct val="80000"/>
              </a:lnSpc>
            </a:pPr>
            <a:r>
              <a:rPr lang="zh-CN" altLang="en-US" sz="1200" dirty="0" smtClean="0"/>
              <a:t>当</a:t>
            </a:r>
            <a:r>
              <a:rPr lang="en-US" altLang="zh-CN" sz="1200" dirty="0" err="1" smtClean="0"/>
              <a:t>MediaPlayer</a:t>
            </a:r>
            <a:r>
              <a:rPr lang="zh-CN" altLang="en-US" sz="1200" dirty="0" smtClean="0"/>
              <a:t>对象处于</a:t>
            </a:r>
            <a:r>
              <a:rPr lang="en-US" altLang="zh-CN" sz="1200" dirty="0" smtClean="0"/>
              <a:t>prepared</a:t>
            </a:r>
            <a:r>
              <a:rPr lang="zh-CN" altLang="en-US" sz="1200" dirty="0" smtClean="0"/>
              <a:t>状态时，意味着调用者已经可以获得多媒体的时长等信息，</a:t>
            </a:r>
            <a:endParaRPr lang="zh-CN" altLang="ja-JP" sz="1200" dirty="0" smtClean="0"/>
          </a:p>
          <a:p>
            <a:pPr>
              <a:lnSpc>
                <a:spcPct val="80000"/>
              </a:lnSpc>
            </a:pPr>
            <a:r>
              <a:rPr lang="zh-CN" altLang="en-US" sz="1200" dirty="0" smtClean="0"/>
              <a:t>此时可以调用</a:t>
            </a:r>
            <a:r>
              <a:rPr lang="en-US" altLang="zh-CN" sz="1200" dirty="0" err="1" smtClean="0"/>
              <a:t>MediaPlayer</a:t>
            </a:r>
            <a:r>
              <a:rPr lang="zh-CN" altLang="en-US" sz="1200" dirty="0" smtClean="0"/>
              <a:t>的相关方法设置播放器的属性。例如，调用</a:t>
            </a:r>
            <a:r>
              <a:rPr lang="en-US" altLang="zh-CN" sz="1200" dirty="0" err="1" smtClean="0"/>
              <a:t>setVolume</a:t>
            </a:r>
            <a:r>
              <a:rPr lang="en-US" altLang="zh-CN" sz="1200" dirty="0" smtClean="0"/>
              <a:t>(float </a:t>
            </a:r>
            <a:r>
              <a:rPr lang="en-US" altLang="zh-CN" sz="1200" dirty="0" err="1" smtClean="0"/>
              <a:t>leftVolume</a:t>
            </a:r>
            <a:r>
              <a:rPr lang="en-US" altLang="zh-CN" sz="1200" dirty="0" smtClean="0"/>
              <a:t>, float </a:t>
            </a:r>
            <a:r>
              <a:rPr lang="en-US" altLang="zh-CN" sz="1200" dirty="0" err="1" smtClean="0"/>
              <a:t>rightVolume</a:t>
            </a:r>
            <a:r>
              <a:rPr lang="en-US" altLang="zh-CN" sz="1200" dirty="0" smtClean="0"/>
              <a:t>)</a:t>
            </a:r>
            <a:r>
              <a:rPr lang="zh-CN" altLang="en-US" sz="1200" dirty="0" smtClean="0"/>
              <a:t>设置播放器的音量。</a:t>
            </a:r>
            <a:endParaRPr lang="zh-CN" altLang="en-US" sz="1200" b="1" dirty="0" smtClean="0"/>
          </a:p>
          <a:p>
            <a:pPr>
              <a:lnSpc>
                <a:spcPct val="80000"/>
              </a:lnSpc>
            </a:pPr>
            <a:r>
              <a:rPr lang="en-US" altLang="zh-CN" sz="1200" b="1" dirty="0" smtClean="0"/>
              <a:t>3. </a:t>
            </a:r>
            <a:r>
              <a:rPr lang="zh-CN" altLang="en-US" sz="1200" b="1" dirty="0" smtClean="0"/>
              <a:t>播放、暂停和停止</a:t>
            </a:r>
            <a:endParaRPr lang="zh-CN" altLang="en-US" sz="1200" dirty="0" smtClean="0"/>
          </a:p>
          <a:p>
            <a:pPr>
              <a:lnSpc>
                <a:spcPct val="80000"/>
              </a:lnSpc>
            </a:pPr>
            <a:r>
              <a:rPr lang="zh-CN" altLang="en-US" sz="1200" dirty="0" smtClean="0"/>
              <a:t>调用</a:t>
            </a:r>
            <a:r>
              <a:rPr lang="en-US" altLang="zh-CN" sz="1200" dirty="0" smtClean="0"/>
              <a:t>start()</a:t>
            </a:r>
            <a:r>
              <a:rPr lang="zh-CN" altLang="en-US" sz="1200" dirty="0" smtClean="0"/>
              <a:t>方法，</a:t>
            </a:r>
            <a:r>
              <a:rPr lang="en-US" altLang="zh-CN" sz="1200" dirty="0" err="1" smtClean="0"/>
              <a:t>MediaPlayer</a:t>
            </a:r>
            <a:r>
              <a:rPr lang="zh-CN" altLang="en-US" sz="1200" dirty="0" smtClean="0"/>
              <a:t>将进入到</a:t>
            </a:r>
            <a:r>
              <a:rPr lang="en-US" altLang="zh-CN" sz="1200" dirty="0" smtClean="0"/>
              <a:t>started</a:t>
            </a:r>
            <a:r>
              <a:rPr lang="zh-CN" altLang="en-US" sz="1200" dirty="0" smtClean="0"/>
              <a:t>状态。</a:t>
            </a:r>
            <a:r>
              <a:rPr lang="en-US" altLang="zh-CN" sz="1200" dirty="0" err="1" smtClean="0"/>
              <a:t>isPlaying</a:t>
            </a:r>
            <a:r>
              <a:rPr lang="en-US" altLang="zh-CN" sz="1200" dirty="0" smtClean="0"/>
              <a:t>()</a:t>
            </a:r>
            <a:r>
              <a:rPr lang="zh-CN" altLang="en-US" sz="1200" dirty="0" smtClean="0"/>
              <a:t>方法可以用来判断</a:t>
            </a:r>
            <a:r>
              <a:rPr lang="en-US" altLang="zh-CN" sz="1200" dirty="0" err="1" smtClean="0"/>
              <a:t>MediaPlayer</a:t>
            </a:r>
            <a:r>
              <a:rPr lang="zh-CN" altLang="en-US" sz="1200" dirty="0" smtClean="0"/>
              <a:t>是否处在</a:t>
            </a:r>
            <a:r>
              <a:rPr lang="en-US" altLang="zh-CN" sz="1200" dirty="0" smtClean="0"/>
              <a:t>started</a:t>
            </a:r>
            <a:r>
              <a:rPr lang="zh-CN" altLang="en-US" sz="1200" dirty="0" smtClean="0"/>
              <a:t>状态。当</a:t>
            </a:r>
            <a:r>
              <a:rPr lang="en-US" altLang="zh-CN" sz="1200" dirty="0" err="1" smtClean="0"/>
              <a:t>MediaPlayer</a:t>
            </a:r>
            <a:r>
              <a:rPr lang="zh-CN" altLang="en-US" sz="1200" dirty="0" smtClean="0"/>
              <a:t>从网络上播放多媒体文件时，可以通过</a:t>
            </a:r>
            <a:r>
              <a:rPr lang="en-US" altLang="zh-CN" sz="1200" dirty="0" err="1" smtClean="0"/>
              <a:t>onBufferingUpdateListener.onBufferingUpdate</a:t>
            </a:r>
            <a:r>
              <a:rPr lang="en-US" altLang="zh-CN" sz="1200" dirty="0" smtClean="0"/>
              <a:t>(</a:t>
            </a:r>
            <a:r>
              <a:rPr lang="en-US" altLang="zh-CN" sz="1200" dirty="0" err="1" smtClean="0"/>
              <a:t>MediaPlayer</a:t>
            </a:r>
            <a:r>
              <a:rPr lang="en-US" altLang="zh-CN" sz="1200" dirty="0" smtClean="0"/>
              <a:t> </a:t>
            </a:r>
            <a:r>
              <a:rPr lang="en-US" altLang="zh-CN" sz="1200" dirty="0" err="1" smtClean="0"/>
              <a:t>mp,int</a:t>
            </a:r>
            <a:r>
              <a:rPr lang="en-US" altLang="zh-CN" sz="1200" dirty="0" smtClean="0"/>
              <a:t> percent)</a:t>
            </a:r>
            <a:r>
              <a:rPr lang="zh-CN" altLang="en-US" sz="1200" dirty="0" smtClean="0"/>
              <a:t>来监听缓冲的进度，其中</a:t>
            </a:r>
            <a:r>
              <a:rPr lang="en-US" altLang="zh-CN" sz="1200" dirty="0" smtClean="0"/>
              <a:t>percent</a:t>
            </a:r>
            <a:r>
              <a:rPr lang="zh-CN" altLang="en-US" sz="1200" dirty="0" smtClean="0"/>
              <a:t>是</a:t>
            </a:r>
            <a:r>
              <a:rPr lang="en-US" altLang="zh-CN" sz="1200" dirty="0" smtClean="0"/>
              <a:t>0</a:t>
            </a:r>
            <a:r>
              <a:rPr lang="zh-CN" altLang="en-US" sz="1200" dirty="0" smtClean="0"/>
              <a:t>～</a:t>
            </a:r>
            <a:r>
              <a:rPr lang="en-US" altLang="zh-CN" sz="1200" dirty="0" smtClean="0"/>
              <a:t>100</a:t>
            </a:r>
            <a:r>
              <a:rPr lang="zh-CN" altLang="en-US" sz="1200" dirty="0" smtClean="0"/>
              <a:t>的整数，代表已经缓冲好的多媒体数据的百分比。</a:t>
            </a:r>
          </a:p>
          <a:p>
            <a:pPr>
              <a:lnSpc>
                <a:spcPct val="80000"/>
              </a:lnSpc>
            </a:pPr>
            <a:r>
              <a:rPr lang="zh-CN" altLang="en-US" sz="1200" dirty="0" smtClean="0"/>
              <a:t>调用</a:t>
            </a:r>
            <a:r>
              <a:rPr lang="en-US" altLang="zh-CN" sz="1200" dirty="0" smtClean="0"/>
              <a:t>pause()</a:t>
            </a:r>
            <a:r>
              <a:rPr lang="zh-CN" altLang="en-US" sz="1200" dirty="0" smtClean="0"/>
              <a:t>方法，</a:t>
            </a:r>
            <a:r>
              <a:rPr lang="en-US" altLang="zh-CN" sz="1200" dirty="0" err="1" smtClean="0"/>
              <a:t>MediaPlayer</a:t>
            </a:r>
            <a:r>
              <a:rPr lang="zh-CN" altLang="en-US" sz="1200" dirty="0" smtClean="0"/>
              <a:t>将进入到</a:t>
            </a:r>
            <a:r>
              <a:rPr lang="en-US" altLang="zh-CN" sz="1200" dirty="0" smtClean="0"/>
              <a:t>paused</a:t>
            </a:r>
            <a:r>
              <a:rPr lang="zh-CN" altLang="en-US" sz="1200" dirty="0" smtClean="0"/>
              <a:t>状态。需要注意的是，从</a:t>
            </a:r>
            <a:r>
              <a:rPr lang="en-US" altLang="zh-CN" sz="1200" dirty="0" smtClean="0"/>
              <a:t>started</a:t>
            </a:r>
            <a:r>
              <a:rPr lang="zh-CN" altLang="en-US" sz="1200" dirty="0" smtClean="0"/>
              <a:t>到</a:t>
            </a:r>
            <a:r>
              <a:rPr lang="en-US" altLang="zh-CN" sz="1200" dirty="0" smtClean="0"/>
              <a:t>paused</a:t>
            </a:r>
            <a:r>
              <a:rPr lang="zh-CN" altLang="en-US" sz="1200" dirty="0" smtClean="0"/>
              <a:t>、从</a:t>
            </a:r>
            <a:r>
              <a:rPr lang="en-US" altLang="zh-CN" sz="1200" dirty="0" smtClean="0"/>
              <a:t>paused</a:t>
            </a:r>
            <a:r>
              <a:rPr lang="zh-CN" altLang="en-US" sz="1200" dirty="0" smtClean="0"/>
              <a:t>到</a:t>
            </a:r>
            <a:r>
              <a:rPr lang="en-US" altLang="zh-CN" sz="1200" dirty="0" smtClean="0"/>
              <a:t>started</a:t>
            </a:r>
            <a:r>
              <a:rPr lang="zh-CN" altLang="en-US" sz="1200" dirty="0" smtClean="0"/>
              <a:t>状态的转换是异步过程，也就是说，可能经过一段时间才能更新</a:t>
            </a:r>
            <a:r>
              <a:rPr lang="en-US" altLang="zh-CN" sz="1200" dirty="0" err="1" smtClean="0"/>
              <a:t>MediaPlayer</a:t>
            </a:r>
            <a:r>
              <a:rPr lang="zh-CN" altLang="en-US" sz="1200" dirty="0" smtClean="0"/>
              <a:t>的状态。在调用</a:t>
            </a:r>
            <a:r>
              <a:rPr lang="en-US" altLang="zh-CN" sz="1200" dirty="0" err="1" smtClean="0"/>
              <a:t>isPlaying</a:t>
            </a:r>
            <a:r>
              <a:rPr lang="en-US" altLang="zh-CN" sz="1200" dirty="0" smtClean="0"/>
              <a:t>()</a:t>
            </a:r>
            <a:r>
              <a:rPr lang="zh-CN" altLang="en-US" sz="1200" dirty="0" smtClean="0"/>
              <a:t>来查询播放器的状态时需要考虑这一点。</a:t>
            </a:r>
          </a:p>
          <a:p>
            <a:pPr>
              <a:lnSpc>
                <a:spcPct val="80000"/>
              </a:lnSpc>
            </a:pPr>
            <a:r>
              <a:rPr lang="zh-CN" altLang="en-US" sz="1200" dirty="0" smtClean="0"/>
              <a:t>调用</a:t>
            </a:r>
            <a:r>
              <a:rPr lang="en-US" altLang="zh-CN" sz="1200" dirty="0" smtClean="0"/>
              <a:t>stop()</a:t>
            </a:r>
            <a:r>
              <a:rPr lang="zh-CN" altLang="en-US" sz="1200" dirty="0" smtClean="0"/>
              <a:t>方法，</a:t>
            </a:r>
            <a:r>
              <a:rPr lang="en-US" altLang="zh-CN" sz="1200" dirty="0" err="1" smtClean="0"/>
              <a:t>MediaPlayer</a:t>
            </a:r>
            <a:r>
              <a:rPr lang="zh-CN" altLang="en-US" sz="1200" dirty="0" smtClean="0"/>
              <a:t>将进入到</a:t>
            </a:r>
            <a:r>
              <a:rPr lang="en-US" altLang="zh-CN" sz="1200" dirty="0" smtClean="0"/>
              <a:t>stopped</a:t>
            </a:r>
            <a:r>
              <a:rPr lang="zh-CN" altLang="en-US" sz="1200" dirty="0" smtClean="0"/>
              <a:t>状态。一旦</a:t>
            </a:r>
            <a:r>
              <a:rPr lang="en-US" altLang="zh-CN" sz="1200" dirty="0" err="1" smtClean="0"/>
              <a:t>MediaPlayer</a:t>
            </a:r>
            <a:r>
              <a:rPr lang="zh-CN" altLang="en-US" sz="1200" dirty="0" smtClean="0"/>
              <a:t>进入</a:t>
            </a:r>
            <a:r>
              <a:rPr lang="en-US" altLang="zh-CN" sz="1200" dirty="0" smtClean="0"/>
              <a:t>stopped</a:t>
            </a:r>
            <a:r>
              <a:rPr lang="zh-CN" altLang="en-US" sz="1200" dirty="0" smtClean="0"/>
              <a:t>状态，必须再次调用</a:t>
            </a:r>
            <a:r>
              <a:rPr lang="en-US" altLang="zh-CN" sz="1200" dirty="0" smtClean="0"/>
              <a:t>prepare()</a:t>
            </a:r>
            <a:r>
              <a:rPr lang="zh-CN" altLang="en-US" sz="1200" dirty="0" smtClean="0"/>
              <a:t>或者</a:t>
            </a:r>
            <a:r>
              <a:rPr lang="en-US" altLang="zh-CN" sz="1200" dirty="0" err="1" smtClean="0"/>
              <a:t>prepareAsyn</a:t>
            </a:r>
            <a:r>
              <a:rPr lang="en-US" altLang="zh-CN" sz="1200" dirty="0" smtClean="0"/>
              <a:t>()</a:t>
            </a:r>
            <a:r>
              <a:rPr lang="zh-CN" altLang="en-US" sz="1200" dirty="0" smtClean="0"/>
              <a:t>才能使其进入到</a:t>
            </a:r>
            <a:r>
              <a:rPr lang="en-US" altLang="zh-CN" sz="1200" dirty="0" smtClean="0"/>
              <a:t>prepared</a:t>
            </a:r>
            <a:r>
              <a:rPr lang="zh-CN" altLang="en-US" sz="1200" dirty="0" smtClean="0"/>
              <a:t>状态，以便复用此</a:t>
            </a:r>
            <a:r>
              <a:rPr lang="en-US" altLang="zh-CN" sz="1200" dirty="0" err="1" smtClean="0"/>
              <a:t>MediaPlayer</a:t>
            </a:r>
            <a:r>
              <a:rPr lang="zh-CN" altLang="en-US" sz="1200" dirty="0" smtClean="0"/>
              <a:t>对象，再次播放多媒体文件。</a:t>
            </a:r>
            <a:br>
              <a:rPr lang="zh-CN" altLang="en-US" sz="1200" dirty="0" smtClean="0"/>
            </a:br>
            <a:r>
              <a:rPr lang="zh-CN" altLang="en-US" sz="1200" dirty="0" smtClean="0"/>
              <a:t/>
            </a:r>
            <a:br>
              <a:rPr lang="zh-CN" altLang="en-US" sz="1200" dirty="0" smtClean="0"/>
            </a:br>
            <a:r>
              <a:rPr lang="en-US" altLang="zh-CN" sz="1200" b="1" dirty="0" smtClean="0"/>
              <a:t>4. </a:t>
            </a:r>
            <a:r>
              <a:rPr lang="zh-CN" altLang="en-US" sz="1200" b="1" dirty="0" smtClean="0"/>
              <a:t>快进和快退</a:t>
            </a:r>
            <a:endParaRPr lang="zh-CN" altLang="en-US" sz="1200" dirty="0" smtClean="0"/>
          </a:p>
          <a:p>
            <a:pPr>
              <a:lnSpc>
                <a:spcPct val="80000"/>
              </a:lnSpc>
            </a:pPr>
            <a:r>
              <a:rPr lang="zh-CN" altLang="en-US" sz="1200" dirty="0" smtClean="0"/>
              <a:t>调用</a:t>
            </a:r>
            <a:r>
              <a:rPr lang="en-US" altLang="zh-CN" sz="1200" dirty="0" err="1" smtClean="0"/>
              <a:t>seekTo</a:t>
            </a:r>
            <a:r>
              <a:rPr lang="en-US" altLang="zh-CN" sz="1200" dirty="0" smtClean="0"/>
              <a:t>()</a:t>
            </a:r>
            <a:r>
              <a:rPr lang="zh-CN" altLang="en-US" sz="1200" dirty="0" smtClean="0"/>
              <a:t>方法可以调整</a:t>
            </a:r>
            <a:r>
              <a:rPr lang="en-US" altLang="zh-CN" sz="1200" dirty="0" err="1" smtClean="0"/>
              <a:t>MediaPlayer</a:t>
            </a:r>
            <a:r>
              <a:rPr lang="zh-CN" altLang="en-US" sz="1200" dirty="0" smtClean="0"/>
              <a:t>的媒体时间，以实现快退和快进的功能。</a:t>
            </a:r>
            <a:r>
              <a:rPr lang="en-US" altLang="zh-CN" sz="1200" dirty="0" err="1" smtClean="0"/>
              <a:t>seekTo</a:t>
            </a:r>
            <a:r>
              <a:rPr lang="en-US" altLang="zh-CN" sz="1200" dirty="0" smtClean="0"/>
              <a:t>()</a:t>
            </a:r>
            <a:r>
              <a:rPr lang="zh-CN" altLang="en-US" sz="1200" dirty="0" smtClean="0"/>
              <a:t>方法也是异步的，</a:t>
            </a:r>
            <a:endParaRPr lang="zh-CN" altLang="ja-JP" sz="1200" dirty="0" smtClean="0"/>
          </a:p>
          <a:p>
            <a:pPr>
              <a:lnSpc>
                <a:spcPct val="80000"/>
              </a:lnSpc>
            </a:pPr>
            <a:r>
              <a:rPr lang="zh-CN" altLang="en-US" sz="1200" dirty="0" smtClean="0"/>
              <a:t>方法会立即返回，但是媒体时间调整的工作可能需要一段时间才能完成。如果为</a:t>
            </a:r>
            <a:r>
              <a:rPr lang="en-US" altLang="zh-CN" sz="1200" dirty="0" err="1" smtClean="0"/>
              <a:t>MediaPlayer</a:t>
            </a:r>
            <a:r>
              <a:rPr lang="zh-CN" altLang="en-US" sz="1200" dirty="0" smtClean="0"/>
              <a:t>设置了</a:t>
            </a:r>
            <a:r>
              <a:rPr lang="en-US" altLang="zh-CN" sz="1200" dirty="0" err="1" smtClean="0"/>
              <a:t>onSeekCompleteListener</a:t>
            </a:r>
            <a:r>
              <a:rPr lang="zh-CN" altLang="en-US" sz="1200" dirty="0" smtClean="0"/>
              <a:t>，</a:t>
            </a:r>
            <a:endParaRPr lang="zh-CN" altLang="ja-JP" sz="1200" dirty="0" smtClean="0"/>
          </a:p>
          <a:p>
            <a:pPr>
              <a:lnSpc>
                <a:spcPct val="80000"/>
              </a:lnSpc>
            </a:pPr>
            <a:r>
              <a:rPr lang="zh-CN" altLang="en-US" sz="1200" dirty="0" smtClean="0"/>
              <a:t>那么</a:t>
            </a:r>
            <a:r>
              <a:rPr lang="en-US" altLang="zh-CN" sz="1200" dirty="0" err="1" smtClean="0"/>
              <a:t>onSeekComplete</a:t>
            </a:r>
            <a:r>
              <a:rPr lang="en-US" altLang="zh-CN" sz="1200" dirty="0" smtClean="0"/>
              <a:t>()</a:t>
            </a:r>
            <a:r>
              <a:rPr lang="zh-CN" altLang="en-US" sz="1200" dirty="0" smtClean="0"/>
              <a:t>方法将被调用。需要说明的一点是，</a:t>
            </a:r>
            <a:r>
              <a:rPr lang="en-US" altLang="zh-CN" sz="1200" dirty="0" err="1" smtClean="0"/>
              <a:t>seekTo</a:t>
            </a:r>
            <a:r>
              <a:rPr lang="en-US" altLang="zh-CN" sz="1200" dirty="0" smtClean="0"/>
              <a:t>()</a:t>
            </a:r>
            <a:r>
              <a:rPr lang="zh-CN" altLang="en-US" sz="1200" dirty="0" smtClean="0"/>
              <a:t>不仅可以在</a:t>
            </a:r>
            <a:r>
              <a:rPr lang="en-US" altLang="zh-CN" sz="1200" dirty="0" smtClean="0"/>
              <a:t>started</a:t>
            </a:r>
            <a:r>
              <a:rPr lang="zh-CN" altLang="en-US" sz="1200" dirty="0" smtClean="0"/>
              <a:t>状态下调用，还可以在</a:t>
            </a:r>
            <a:r>
              <a:rPr lang="en-US" altLang="zh-CN" sz="1200" dirty="0" smtClean="0"/>
              <a:t>paused</a:t>
            </a:r>
            <a:r>
              <a:rPr lang="zh-CN" altLang="en-US" sz="1200" dirty="0" smtClean="0"/>
              <a:t>、</a:t>
            </a:r>
            <a:r>
              <a:rPr lang="en-US" altLang="zh-CN" sz="1200" dirty="0" smtClean="0"/>
              <a:t>prepared</a:t>
            </a:r>
            <a:r>
              <a:rPr lang="zh-CN" altLang="en-US" sz="1200" dirty="0" smtClean="0"/>
              <a:t>和</a:t>
            </a:r>
            <a:r>
              <a:rPr lang="en-US" altLang="zh-CN" sz="1200" dirty="0" err="1" smtClean="0"/>
              <a:t>playbackCompleted</a:t>
            </a:r>
            <a:r>
              <a:rPr lang="zh-CN" altLang="en-US" sz="1200" dirty="0" smtClean="0"/>
              <a:t>状态下调用。</a:t>
            </a:r>
            <a:endParaRPr lang="zh-CN" altLang="en-US" sz="1200" b="1" dirty="0" smtClean="0"/>
          </a:p>
          <a:p>
            <a:pPr>
              <a:lnSpc>
                <a:spcPct val="80000"/>
              </a:lnSpc>
            </a:pPr>
            <a:r>
              <a:rPr lang="en-US" altLang="zh-CN" sz="1200" b="1" dirty="0" smtClean="0"/>
              <a:t>5. </a:t>
            </a:r>
            <a:r>
              <a:rPr lang="zh-CN" altLang="en-US" sz="1200" b="1" dirty="0" smtClean="0"/>
              <a:t>播放结束状态</a:t>
            </a:r>
            <a:endParaRPr lang="zh-CN" altLang="en-US" sz="1200" dirty="0" smtClean="0"/>
          </a:p>
          <a:p>
            <a:pPr>
              <a:lnSpc>
                <a:spcPct val="80000"/>
              </a:lnSpc>
            </a:pPr>
            <a:r>
              <a:rPr lang="zh-CN" altLang="en-US" sz="1200" dirty="0" smtClean="0"/>
              <a:t>如果播放状态自然结束，</a:t>
            </a:r>
            <a:r>
              <a:rPr lang="en-US" altLang="zh-CN" sz="1200" dirty="0" err="1" smtClean="0"/>
              <a:t>MediaPlayer</a:t>
            </a:r>
            <a:r>
              <a:rPr lang="zh-CN" altLang="en-US" sz="1200" dirty="0" smtClean="0"/>
              <a:t>可能进入两种可能的状态。当循环播放模式设置为</a:t>
            </a:r>
            <a:r>
              <a:rPr lang="en-US" altLang="zh-CN" sz="1200" dirty="0" smtClean="0"/>
              <a:t>true</a:t>
            </a:r>
            <a:r>
              <a:rPr lang="zh-CN" altLang="en-US" sz="1200" dirty="0" smtClean="0"/>
              <a:t>时，</a:t>
            </a:r>
            <a:endParaRPr lang="zh-CN" altLang="ja-JP" sz="1200" dirty="0" smtClean="0"/>
          </a:p>
          <a:p>
            <a:pPr>
              <a:lnSpc>
                <a:spcPct val="80000"/>
              </a:lnSpc>
            </a:pPr>
            <a:r>
              <a:rPr lang="en-US" altLang="zh-CN" sz="1200" dirty="0" err="1" smtClean="0"/>
              <a:t>MediaPlayer</a:t>
            </a:r>
            <a:r>
              <a:rPr lang="zh-CN" altLang="en-US" sz="1200" dirty="0" smtClean="0"/>
              <a:t>对象保持</a:t>
            </a:r>
            <a:r>
              <a:rPr lang="en-US" altLang="zh-CN" sz="1200" dirty="0" smtClean="0"/>
              <a:t>started</a:t>
            </a:r>
            <a:r>
              <a:rPr lang="zh-CN" altLang="en-US" sz="1200" dirty="0" smtClean="0"/>
              <a:t>状态不变；当循环播放模式设置为</a:t>
            </a:r>
            <a:r>
              <a:rPr lang="en-US" altLang="zh-CN" sz="1200" dirty="0" smtClean="0"/>
              <a:t>false</a:t>
            </a:r>
            <a:r>
              <a:rPr lang="zh-CN" altLang="en-US" sz="1200" dirty="0" smtClean="0"/>
              <a:t>时，</a:t>
            </a:r>
            <a:r>
              <a:rPr lang="en-US" altLang="zh-CN" sz="1200" dirty="0" err="1" smtClean="0"/>
              <a:t>MediaPlayer</a:t>
            </a:r>
            <a:r>
              <a:rPr lang="zh-CN" altLang="en-US" sz="1200" dirty="0" smtClean="0"/>
              <a:t>对象的</a:t>
            </a:r>
            <a:r>
              <a:rPr lang="en-US" altLang="zh-CN" sz="1200" dirty="0" err="1" smtClean="0"/>
              <a:t>onCompletionListener.onCompletion</a:t>
            </a:r>
            <a:r>
              <a:rPr lang="en-US" altLang="zh-CN" sz="1200" dirty="0" smtClean="0"/>
              <a:t>()</a:t>
            </a:r>
            <a:r>
              <a:rPr lang="zh-CN" altLang="en-US" sz="1200" dirty="0" smtClean="0"/>
              <a:t>方法会被调用，</a:t>
            </a:r>
            <a:endParaRPr lang="zh-CN" altLang="ja-JP" sz="1200" dirty="0" smtClean="0"/>
          </a:p>
          <a:p>
            <a:pPr>
              <a:lnSpc>
                <a:spcPct val="80000"/>
              </a:lnSpc>
            </a:pPr>
            <a:r>
              <a:rPr lang="en-US" altLang="zh-CN" sz="1200" dirty="0" err="1" smtClean="0"/>
              <a:t>MediaPlayer</a:t>
            </a:r>
            <a:r>
              <a:rPr lang="zh-CN" altLang="en-US" sz="1200" dirty="0" smtClean="0"/>
              <a:t>对象进入到</a:t>
            </a:r>
            <a:r>
              <a:rPr lang="en-US" altLang="zh-CN" sz="1200" dirty="0" err="1" smtClean="0"/>
              <a:t>playbackCompleted</a:t>
            </a:r>
            <a:r>
              <a:rPr lang="zh-CN" altLang="en-US" sz="1200" dirty="0" smtClean="0"/>
              <a:t>状态。对于处于</a:t>
            </a:r>
            <a:r>
              <a:rPr lang="en-US" altLang="zh-CN" sz="1200" dirty="0" err="1" smtClean="0"/>
              <a:t>playbackCompleted</a:t>
            </a:r>
            <a:r>
              <a:rPr lang="zh-CN" altLang="en-US" sz="1200" dirty="0" smtClean="0"/>
              <a:t>状态的播放器，再次调用</a:t>
            </a:r>
            <a:r>
              <a:rPr lang="en-US" altLang="zh-CN" sz="1200" dirty="0" smtClean="0"/>
              <a:t>start()</a:t>
            </a:r>
            <a:r>
              <a:rPr lang="zh-CN" altLang="en-US" sz="1200" dirty="0" smtClean="0"/>
              <a:t>方法，</a:t>
            </a:r>
            <a:endParaRPr lang="zh-CN" altLang="ja-JP" sz="1200" dirty="0" smtClean="0"/>
          </a:p>
          <a:p>
            <a:pPr>
              <a:lnSpc>
                <a:spcPct val="80000"/>
              </a:lnSpc>
            </a:pPr>
            <a:r>
              <a:rPr lang="zh-CN" altLang="en-US" sz="1200" dirty="0" smtClean="0"/>
              <a:t>将重新播放音</a:t>
            </a:r>
            <a:r>
              <a:rPr lang="en-US" altLang="zh-CN" sz="1200" dirty="0" smtClean="0"/>
              <a:t>/</a:t>
            </a:r>
            <a:r>
              <a:rPr lang="zh-CN" altLang="en-US" sz="1200" dirty="0" smtClean="0"/>
              <a:t>视频文件。需要注意的是，当播放器结束时，音</a:t>
            </a:r>
            <a:r>
              <a:rPr lang="en-US" altLang="zh-CN" sz="1200" dirty="0" smtClean="0"/>
              <a:t>/</a:t>
            </a:r>
            <a:r>
              <a:rPr lang="zh-CN" altLang="en-US" sz="1200" dirty="0" smtClean="0"/>
              <a:t>视频的时长、视频的尺寸信息依然可以通过调用</a:t>
            </a:r>
            <a:r>
              <a:rPr lang="en-US" altLang="zh-CN" sz="1200" dirty="0" err="1" smtClean="0"/>
              <a:t>getDuration</a:t>
            </a:r>
            <a:r>
              <a:rPr lang="en-US" altLang="zh-CN" sz="1200" dirty="0" smtClean="0"/>
              <a:t>()</a:t>
            </a:r>
            <a:r>
              <a:rPr lang="zh-CN" altLang="en-US" sz="1200" dirty="0" smtClean="0"/>
              <a:t>、</a:t>
            </a:r>
            <a:r>
              <a:rPr lang="en-US" altLang="zh-CN" sz="1200" dirty="0" err="1" smtClean="0"/>
              <a:t>getVideoWidth</a:t>
            </a:r>
            <a:r>
              <a:rPr lang="en-US" altLang="zh-CN" sz="1200" dirty="0" smtClean="0"/>
              <a:t>()</a:t>
            </a:r>
            <a:r>
              <a:rPr lang="zh-CN" altLang="en-US" sz="1200" dirty="0" smtClean="0"/>
              <a:t>和</a:t>
            </a:r>
            <a:r>
              <a:rPr lang="en-US" altLang="zh-CN" sz="1200" dirty="0" err="1" smtClean="0"/>
              <a:t>getVideoHeight</a:t>
            </a:r>
            <a:r>
              <a:rPr lang="en-US" altLang="zh-CN" sz="1200" dirty="0" smtClean="0"/>
              <a:t>()</a:t>
            </a:r>
            <a:r>
              <a:rPr lang="zh-CN" altLang="en-US" sz="1200" dirty="0" smtClean="0"/>
              <a:t>等方法获得。</a:t>
            </a:r>
            <a:endParaRPr lang="zh-CN" altLang="en-US" sz="1200" b="1" dirty="0" smtClean="0"/>
          </a:p>
          <a:p>
            <a:pPr>
              <a:lnSpc>
                <a:spcPct val="80000"/>
              </a:lnSpc>
            </a:pPr>
            <a:r>
              <a:rPr lang="en-US" altLang="zh-CN" sz="1200" b="1" dirty="0" smtClean="0"/>
              <a:t>6. </a:t>
            </a:r>
            <a:r>
              <a:rPr lang="zh-CN" altLang="en-US" sz="1200" b="1" dirty="0" smtClean="0"/>
              <a:t>错误处理</a:t>
            </a:r>
            <a:endParaRPr lang="zh-CN" altLang="en-US" sz="1200" dirty="0" smtClean="0"/>
          </a:p>
          <a:p>
            <a:pPr>
              <a:lnSpc>
                <a:spcPct val="80000"/>
              </a:lnSpc>
            </a:pPr>
            <a:r>
              <a:rPr lang="zh-CN" altLang="en-US" sz="1200" dirty="0" smtClean="0"/>
              <a:t>在播放器播放音</a:t>
            </a:r>
            <a:r>
              <a:rPr lang="en-US" altLang="zh-CN" sz="1200" dirty="0" smtClean="0"/>
              <a:t>/</a:t>
            </a:r>
            <a:r>
              <a:rPr lang="zh-CN" altLang="en-US" sz="1200" dirty="0" smtClean="0"/>
              <a:t>视频文件时，可能发生各种各样的错误，比如</a:t>
            </a:r>
            <a:r>
              <a:rPr lang="en-US" altLang="zh-CN" sz="1200" dirty="0" smtClean="0"/>
              <a:t>IO</a:t>
            </a:r>
            <a:r>
              <a:rPr lang="zh-CN" altLang="en-US" sz="1200" dirty="0" smtClean="0"/>
              <a:t>错误、多媒体文件格式错误等。</a:t>
            </a:r>
            <a:endParaRPr lang="zh-CN" altLang="ja-JP" sz="1200" dirty="0" smtClean="0"/>
          </a:p>
          <a:p>
            <a:pPr>
              <a:lnSpc>
                <a:spcPct val="80000"/>
              </a:lnSpc>
            </a:pPr>
            <a:r>
              <a:rPr lang="zh-CN" altLang="en-US" sz="1200" dirty="0" smtClean="0"/>
              <a:t>正确处理播放过程中的各种错误显得尤为重要。为了监听错误信息，可以为</a:t>
            </a:r>
            <a:r>
              <a:rPr lang="en-US" altLang="zh-CN" sz="1200" dirty="0" err="1" smtClean="0"/>
              <a:t>MediaPlayer</a:t>
            </a:r>
            <a:r>
              <a:rPr lang="zh-CN" altLang="en-US" sz="1200" dirty="0" smtClean="0"/>
              <a:t>对象注册</a:t>
            </a:r>
            <a:r>
              <a:rPr lang="en-US" altLang="zh-CN" sz="1200" dirty="0" err="1" smtClean="0"/>
              <a:t>onErrorListener</a:t>
            </a:r>
            <a:r>
              <a:rPr lang="zh-CN" altLang="en-US" sz="1200" dirty="0" smtClean="0"/>
              <a:t>监听器，</a:t>
            </a:r>
            <a:endParaRPr lang="zh-CN" altLang="ja-JP" sz="1200" dirty="0" smtClean="0"/>
          </a:p>
          <a:p>
            <a:pPr>
              <a:lnSpc>
                <a:spcPct val="80000"/>
              </a:lnSpc>
            </a:pPr>
            <a:r>
              <a:rPr lang="zh-CN" altLang="en-US" sz="1200" dirty="0" smtClean="0"/>
              <a:t>当错误发生时，</a:t>
            </a:r>
            <a:r>
              <a:rPr lang="en-US" altLang="zh-CN" sz="1200" dirty="0" err="1" smtClean="0"/>
              <a:t>onErrorListener.onError</a:t>
            </a:r>
            <a:r>
              <a:rPr lang="en-US" altLang="zh-CN" sz="1200" dirty="0" smtClean="0"/>
              <a:t>()</a:t>
            </a:r>
            <a:r>
              <a:rPr lang="zh-CN" altLang="en-US" sz="1200" dirty="0" smtClean="0"/>
              <a:t>方法会被调用，</a:t>
            </a:r>
            <a:r>
              <a:rPr lang="en-US" altLang="zh-CN" sz="1200" dirty="0" err="1" smtClean="0"/>
              <a:t>MediaPlayer</a:t>
            </a:r>
            <a:r>
              <a:rPr lang="zh-CN" altLang="en-US" sz="1200" dirty="0" smtClean="0"/>
              <a:t>对象进入到</a:t>
            </a:r>
            <a:r>
              <a:rPr lang="en-US" altLang="zh-CN" sz="1200" dirty="0" smtClean="0"/>
              <a:t>error</a:t>
            </a:r>
            <a:r>
              <a:rPr lang="zh-CN" altLang="en-US" sz="1200" dirty="0" smtClean="0"/>
              <a:t>状态。如果希望复用</a:t>
            </a:r>
            <a:r>
              <a:rPr lang="en-US" altLang="zh-CN" sz="1200" dirty="0" err="1" smtClean="0"/>
              <a:t>MediaPlayer</a:t>
            </a:r>
            <a:r>
              <a:rPr lang="zh-CN" altLang="en-US" sz="1200" dirty="0" smtClean="0"/>
              <a:t>对象并从错误中恢复过来，</a:t>
            </a:r>
            <a:endParaRPr lang="zh-CN" altLang="ja-JP" sz="1200" dirty="0" smtClean="0"/>
          </a:p>
          <a:p>
            <a:pPr>
              <a:lnSpc>
                <a:spcPct val="80000"/>
              </a:lnSpc>
            </a:pPr>
            <a:r>
              <a:rPr lang="zh-CN" altLang="en-US" sz="1200" dirty="0" smtClean="0"/>
              <a:t>那么可以调用</a:t>
            </a:r>
            <a:r>
              <a:rPr lang="en-US" altLang="zh-CN" sz="1200" dirty="0" smtClean="0"/>
              <a:t>reset()</a:t>
            </a:r>
            <a:r>
              <a:rPr lang="zh-CN" altLang="en-US" sz="1200" dirty="0" smtClean="0"/>
              <a:t>方法使</a:t>
            </a:r>
            <a:r>
              <a:rPr lang="en-US" altLang="zh-CN" sz="1200" dirty="0" err="1" smtClean="0"/>
              <a:t>MediaPlayer</a:t>
            </a:r>
            <a:r>
              <a:rPr lang="zh-CN" altLang="en-US" sz="1200" dirty="0" smtClean="0"/>
              <a:t>再次进入到</a:t>
            </a:r>
            <a:r>
              <a:rPr lang="en-US" altLang="zh-CN" sz="1200" dirty="0" smtClean="0"/>
              <a:t>idle</a:t>
            </a:r>
            <a:r>
              <a:rPr lang="zh-CN" altLang="en-US" sz="1200" dirty="0" smtClean="0"/>
              <a:t>状态。总之，监视</a:t>
            </a:r>
            <a:r>
              <a:rPr lang="en-US" altLang="zh-CN" sz="1200" dirty="0" err="1" smtClean="0"/>
              <a:t>MediaPlayer</a:t>
            </a:r>
            <a:r>
              <a:rPr lang="zh-CN" altLang="en-US" sz="1200" dirty="0" smtClean="0"/>
              <a:t>的状态是非常重要的，在错误发生之际提示用户，</a:t>
            </a:r>
            <a:endParaRPr lang="zh-CN" altLang="ja-JP" sz="1200" dirty="0" smtClean="0"/>
          </a:p>
          <a:p>
            <a:pPr>
              <a:lnSpc>
                <a:spcPct val="80000"/>
              </a:lnSpc>
            </a:pPr>
            <a:r>
              <a:rPr lang="zh-CN" altLang="en-US" sz="1200" dirty="0" smtClean="0"/>
              <a:t>并恢复播放器的状态才是正确的处理方法。</a:t>
            </a:r>
          </a:p>
          <a:p>
            <a:pPr>
              <a:lnSpc>
                <a:spcPct val="80000"/>
              </a:lnSpc>
            </a:pPr>
            <a:r>
              <a:rPr lang="zh-CN" altLang="en-US" sz="1200" dirty="0" smtClean="0"/>
              <a:t>除了上述的错误之外，如果在不恰当的时间调用了某方法，则会抛出</a:t>
            </a:r>
            <a:r>
              <a:rPr lang="en-US" altLang="zh-CN" sz="1200" dirty="0" err="1" smtClean="0"/>
              <a:t>IllegalStateException</a:t>
            </a:r>
            <a:r>
              <a:rPr lang="zh-CN" altLang="en-US" sz="1200" dirty="0" smtClean="0"/>
              <a:t>异常，在程序中应该使用</a:t>
            </a:r>
            <a:r>
              <a:rPr lang="en-US" altLang="zh-CN" sz="1200" dirty="0" smtClean="0"/>
              <a:t>try/catch</a:t>
            </a:r>
            <a:r>
              <a:rPr lang="zh-CN" altLang="en-US" sz="1200" dirty="0" smtClean="0"/>
              <a:t>块捕获到此类的编程错误。</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a:noFill/>
          <a:ln/>
        </p:spPr>
        <p:txBody>
          <a:bodyPr/>
          <a:lstStyle/>
          <a:p>
            <a:r>
              <a:rPr lang="zh-CN" altLang="en-US" smtClean="0"/>
              <a:t>大体的思路如下：</a:t>
            </a:r>
          </a:p>
          <a:p>
            <a:r>
              <a:rPr lang="en-US" altLang="zh-CN" smtClean="0"/>
              <a:t>MediaPlayer mp = neMediaPlayer();</a:t>
            </a:r>
          </a:p>
          <a:p>
            <a:r>
              <a:rPr lang="en-US" altLang="zh-CN" smtClean="0"/>
              <a:t>mp.setDataSource(“http://www.xxx.com/xxx.mp3”);</a:t>
            </a:r>
          </a:p>
          <a:p>
            <a:r>
              <a:rPr lang="en-US" altLang="zh-CN" smtClean="0"/>
              <a:t>mp.prepare();</a:t>
            </a:r>
          </a:p>
          <a:p>
            <a:r>
              <a:rPr lang="en-US" altLang="zh-CN" smtClean="0"/>
              <a:t>mp.start();</a:t>
            </a:r>
          </a:p>
          <a:p>
            <a:endParaRPr lang="zh-CN" altLang="en-US" smtClean="0"/>
          </a:p>
          <a:p>
            <a:r>
              <a:rPr lang="zh-CN" altLang="en-US" smtClean="0"/>
              <a:t>或者</a:t>
            </a:r>
          </a:p>
          <a:p>
            <a:r>
              <a:rPr lang="en-US" altLang="zh-CN" smtClean="0"/>
              <a:t>MediaPlayer mp</a:t>
            </a:r>
          </a:p>
          <a:p>
            <a:r>
              <a:rPr lang="en-US" altLang="zh-CN" smtClean="0"/>
              <a:t>Uri uri = Uri.parse</a:t>
            </a:r>
            <a:r>
              <a:rPr lang="zh-CN" altLang="en-US" smtClean="0"/>
              <a:t>（</a:t>
            </a:r>
            <a:r>
              <a:rPr lang="en-US" altLang="zh-CN" smtClean="0"/>
              <a:t>” PATH_TO_URL”</a:t>
            </a:r>
            <a:r>
              <a:rPr lang="zh-CN" altLang="en-US" smtClean="0"/>
              <a:t>）</a:t>
            </a:r>
            <a:r>
              <a:rPr lang="en-US" altLang="zh-CN" smtClean="0"/>
              <a:t>;</a:t>
            </a:r>
          </a:p>
          <a:p>
            <a:r>
              <a:rPr lang="en-US" altLang="zh-CN" smtClean="0"/>
              <a:t>MediaPlayer.create(context,uri);</a:t>
            </a:r>
          </a:p>
          <a:p>
            <a:r>
              <a:rPr lang="en-US" altLang="zh-CN" smtClean="0"/>
              <a:t>mp.start();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94C413D-84F5-4504-B153-3A960C72658B}" type="slidenum">
              <a:rPr lang="en-US" altLang="zh-CN" smtClean="0"/>
              <a:pPr>
                <a:defRPr/>
              </a:pPr>
              <a:t>16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7488" y="274638"/>
            <a:ext cx="2036762" cy="5746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5957888" cy="5746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283450"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399732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06925" y="1052513"/>
            <a:ext cx="3997325" cy="4968875"/>
          </a:xfrm>
        </p:spPr>
        <p:txBody>
          <a:bodyPr/>
          <a:lstStyle/>
          <a:p>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283450"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399732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052513"/>
            <a:ext cx="399732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2364" name="Picture 22" descr="2"/>
          <p:cNvPicPr>
            <a:picLocks noChangeAspect="1" noChangeArrowheads="1"/>
          </p:cNvPicPr>
          <p:nvPr/>
        </p:nvPicPr>
        <p:blipFill>
          <a:blip r:embed="rId15"/>
          <a:srcRect/>
          <a:stretch>
            <a:fillRect/>
          </a:stretch>
        </p:blipFill>
        <p:spPr bwMode="auto">
          <a:xfrm>
            <a:off x="0" y="6083300"/>
            <a:ext cx="9150350" cy="774700"/>
          </a:xfrm>
          <a:prstGeom prst="rect">
            <a:avLst/>
          </a:prstGeom>
          <a:noFill/>
          <a:ln w="9525">
            <a:noFill/>
            <a:miter lim="800000"/>
            <a:headEnd/>
            <a:tailEnd/>
          </a:ln>
        </p:spPr>
      </p:pic>
      <p:sp>
        <p:nvSpPr>
          <p:cNvPr id="612365"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title style</a:t>
            </a:r>
          </a:p>
        </p:txBody>
      </p:sp>
      <p:sp>
        <p:nvSpPr>
          <p:cNvPr id="612366"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612367" name="Picture 15" descr="LOGO"/>
          <p:cNvPicPr>
            <a:picLocks noChangeAspect="1" noChangeArrowheads="1"/>
          </p:cNvPicPr>
          <p:nvPr/>
        </p:nvPicPr>
        <p:blipFill>
          <a:blip r:embed="rId16" cstate="print"/>
          <a:srcRect/>
          <a:stretch>
            <a:fillRect/>
          </a:stretch>
        </p:blipFill>
        <p:spPr bwMode="auto">
          <a:xfrm>
            <a:off x="7908925" y="0"/>
            <a:ext cx="1235075" cy="1295400"/>
          </a:xfrm>
          <a:prstGeom prst="rect">
            <a:avLst/>
          </a:prstGeom>
          <a:noFill/>
        </p:spPr>
      </p:pic>
      <p:sp>
        <p:nvSpPr>
          <p:cNvPr id="612368" name="Text Box 16"/>
          <p:cNvSpPr txBox="1">
            <a:spLocks noChangeArrowheads="1"/>
          </p:cNvSpPr>
          <p:nvPr/>
        </p:nvSpPr>
        <p:spPr bwMode="gray">
          <a:xfrm>
            <a:off x="8567738" y="6254750"/>
            <a:ext cx="576262" cy="304800"/>
          </a:xfrm>
          <a:prstGeom prst="rect">
            <a:avLst/>
          </a:prstGeom>
          <a:noFill/>
          <a:ln w="9525" algn="ctr">
            <a:noFill/>
            <a:miter lim="800000"/>
            <a:headEnd/>
            <a:tailEnd/>
          </a:ln>
          <a:effectLst/>
        </p:spPr>
        <p:txBody>
          <a:bodyPr>
            <a:spAutoFit/>
          </a:bodyPr>
          <a:lstStyle/>
          <a:p>
            <a:pPr algn="l" eaLnBrk="0" hangingPunct="0">
              <a:lnSpc>
                <a:spcPct val="100000"/>
              </a:lnSpc>
              <a:buClrTx/>
              <a:buSzTx/>
            </a:pPr>
            <a:fld id="{95A60D5F-900E-496F-8D23-839C99ADC8F6}" type="slidenum">
              <a:rPr lang="zh-CN" altLang="en-US" sz="1400" b="0">
                <a:solidFill>
                  <a:srgbClr val="000000"/>
                </a:solidFill>
              </a:rPr>
              <a:pPr algn="l" eaLnBrk="0" hangingPunct="0">
                <a:lnSpc>
                  <a:spcPct val="100000"/>
                </a:lnSpc>
                <a:buClrTx/>
                <a:buSzTx/>
              </a:pPr>
              <a:t>‹#›</a:t>
            </a:fld>
            <a:endParaRPr lang="en-US" altLang="zh-CN" sz="1400" b="0">
              <a:solidFill>
                <a:srgbClr val="000000"/>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ransition>
    <p:zoom/>
  </p:transition>
  <p:timing>
    <p:tnLst>
      <p:par>
        <p:cTn id="1" dur="indefinite" restart="never" nodeType="tmRoot"/>
      </p:par>
    </p:tnLst>
  </p:timing>
  <p:txStyles>
    <p:titleStyle>
      <a:lvl1pPr algn="l" rtl="0" fontAlgn="base">
        <a:spcBef>
          <a:spcPct val="0"/>
        </a:spcBef>
        <a:spcAft>
          <a:spcPct val="0"/>
        </a:spcAft>
        <a:defRPr sz="3200" b="1">
          <a:solidFill>
            <a:srgbClr val="000099"/>
          </a:solidFill>
          <a:latin typeface="+mj-lt"/>
          <a:ea typeface="+mj-ea"/>
          <a:cs typeface="+mj-cs"/>
        </a:defRPr>
      </a:lvl1pPr>
      <a:lvl2pPr algn="l" rtl="0" fontAlgn="base">
        <a:spcBef>
          <a:spcPct val="0"/>
        </a:spcBef>
        <a:spcAft>
          <a:spcPct val="0"/>
        </a:spcAft>
        <a:defRPr sz="3200" b="1">
          <a:solidFill>
            <a:srgbClr val="000099"/>
          </a:solidFill>
          <a:latin typeface="Frutiger LT 45 Light" pitchFamily="34" charset="0"/>
          <a:ea typeface="黑体" pitchFamily="2" charset="-122"/>
        </a:defRPr>
      </a:lvl2pPr>
      <a:lvl3pPr algn="l" rtl="0" fontAlgn="base">
        <a:spcBef>
          <a:spcPct val="0"/>
        </a:spcBef>
        <a:spcAft>
          <a:spcPct val="0"/>
        </a:spcAft>
        <a:defRPr sz="3200" b="1">
          <a:solidFill>
            <a:srgbClr val="000099"/>
          </a:solidFill>
          <a:latin typeface="Frutiger LT 45 Light" pitchFamily="34" charset="0"/>
          <a:ea typeface="黑体" pitchFamily="2" charset="-122"/>
        </a:defRPr>
      </a:lvl3pPr>
      <a:lvl4pPr algn="l" rtl="0" fontAlgn="base">
        <a:spcBef>
          <a:spcPct val="0"/>
        </a:spcBef>
        <a:spcAft>
          <a:spcPct val="0"/>
        </a:spcAft>
        <a:defRPr sz="3200" b="1">
          <a:solidFill>
            <a:srgbClr val="000099"/>
          </a:solidFill>
          <a:latin typeface="Frutiger LT 45 Light" pitchFamily="34" charset="0"/>
          <a:ea typeface="黑体" pitchFamily="2" charset="-122"/>
        </a:defRPr>
      </a:lvl4pPr>
      <a:lvl5pPr algn="l" rtl="0" fontAlgn="base">
        <a:spcBef>
          <a:spcPct val="0"/>
        </a:spcBef>
        <a:spcAft>
          <a:spcPct val="0"/>
        </a:spcAft>
        <a:defRPr sz="3200" b="1">
          <a:solidFill>
            <a:srgbClr val="000099"/>
          </a:solidFill>
          <a:latin typeface="Frutiger LT 45 Light" pitchFamily="34" charset="0"/>
          <a:ea typeface="黑体" pitchFamily="2" charset="-122"/>
        </a:defRPr>
      </a:lvl5pPr>
      <a:lvl6pPr marL="457200" algn="l" rtl="0" fontAlgn="base">
        <a:spcBef>
          <a:spcPct val="0"/>
        </a:spcBef>
        <a:spcAft>
          <a:spcPct val="0"/>
        </a:spcAft>
        <a:defRPr sz="3200" b="1">
          <a:solidFill>
            <a:srgbClr val="000099"/>
          </a:solidFill>
          <a:latin typeface="Frutiger LT 45 Light" pitchFamily="34" charset="0"/>
          <a:ea typeface="黑体" pitchFamily="2" charset="-122"/>
        </a:defRPr>
      </a:lvl6pPr>
      <a:lvl7pPr marL="914400" algn="l" rtl="0" fontAlgn="base">
        <a:spcBef>
          <a:spcPct val="0"/>
        </a:spcBef>
        <a:spcAft>
          <a:spcPct val="0"/>
        </a:spcAft>
        <a:defRPr sz="3200" b="1">
          <a:solidFill>
            <a:srgbClr val="000099"/>
          </a:solidFill>
          <a:latin typeface="Frutiger LT 45 Light" pitchFamily="34" charset="0"/>
          <a:ea typeface="黑体" pitchFamily="2" charset="-122"/>
        </a:defRPr>
      </a:lvl7pPr>
      <a:lvl8pPr marL="1371600" algn="l" rtl="0" fontAlgn="base">
        <a:spcBef>
          <a:spcPct val="0"/>
        </a:spcBef>
        <a:spcAft>
          <a:spcPct val="0"/>
        </a:spcAft>
        <a:defRPr sz="3200" b="1">
          <a:solidFill>
            <a:srgbClr val="000099"/>
          </a:solidFill>
          <a:latin typeface="Frutiger LT 45 Light" pitchFamily="34" charset="0"/>
          <a:ea typeface="黑体" pitchFamily="2" charset="-122"/>
        </a:defRPr>
      </a:lvl8pPr>
      <a:lvl9pPr marL="1828800" algn="l" rtl="0" fontAlgn="base">
        <a:spcBef>
          <a:spcPct val="0"/>
        </a:spcBef>
        <a:spcAft>
          <a:spcPct val="0"/>
        </a:spcAft>
        <a:defRPr sz="3200" b="1">
          <a:solidFill>
            <a:srgbClr val="000099"/>
          </a:solidFill>
          <a:latin typeface="Frutiger LT 45 Light" pitchFamily="34" charset="0"/>
          <a:ea typeface="黑体" pitchFamily="2" charset="-122"/>
        </a:defRPr>
      </a:lvl9pPr>
    </p:titleStyle>
    <p:bodyStyle>
      <a:lvl1pPr marL="342900" indent="-342900" algn="l" rtl="0" fontAlgn="base">
        <a:lnSpc>
          <a:spcPct val="130000"/>
        </a:lnSpc>
        <a:spcBef>
          <a:spcPct val="0"/>
        </a:spcBef>
        <a:spcAft>
          <a:spcPct val="0"/>
        </a:spcAft>
        <a:buClr>
          <a:srgbClr val="777777"/>
        </a:buClr>
        <a:buSzPct val="85000"/>
        <a:buChar char="•"/>
        <a:defRPr sz="2400">
          <a:solidFill>
            <a:schemeClr val="tx1"/>
          </a:solidFill>
          <a:latin typeface="+mn-lt"/>
          <a:ea typeface="+mn-ea"/>
          <a:cs typeface="+mn-cs"/>
        </a:defRPr>
      </a:lvl1pPr>
      <a:lvl2pPr marL="742950" indent="-285750" algn="l" rtl="0" fontAlgn="base">
        <a:lnSpc>
          <a:spcPct val="130000"/>
        </a:lnSpc>
        <a:spcBef>
          <a:spcPct val="0"/>
        </a:spcBef>
        <a:spcAft>
          <a:spcPct val="0"/>
        </a:spcAft>
        <a:buClr>
          <a:srgbClr val="777777"/>
        </a:buClr>
        <a:buSzPct val="85000"/>
        <a:buChar char="–"/>
        <a:defRPr sz="2200">
          <a:solidFill>
            <a:schemeClr val="tx1"/>
          </a:solidFill>
          <a:latin typeface="+mn-lt"/>
          <a:ea typeface="+mn-ea"/>
        </a:defRPr>
      </a:lvl2pPr>
      <a:lvl3pPr marL="11430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3pPr>
      <a:lvl4pPr marL="16002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4pPr>
      <a:lvl5pPr marL="20574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5pPr>
      <a:lvl6pPr marL="25146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6pPr>
      <a:lvl7pPr marL="29718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7pPr>
      <a:lvl8pPr marL="34290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8pPr>
      <a:lvl9pPr marL="3886200" indent="-228600" algn="l" rtl="0" fontAlgn="base">
        <a:lnSpc>
          <a:spcPct val="130000"/>
        </a:lnSpc>
        <a:spcBef>
          <a:spcPct val="0"/>
        </a:spcBef>
        <a:spcAft>
          <a:spcPct val="0"/>
        </a:spcAft>
        <a:buClr>
          <a:srgbClr val="777777"/>
        </a:buClr>
        <a:buSzPct val="85000"/>
        <a:buChar char="»"/>
        <a:defRPr sz="22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guide/appendix/media-format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7474" name="Picture 11" descr="1"/>
          <p:cNvPicPr>
            <a:picLocks noChangeAspect="1" noChangeArrowheads="1"/>
          </p:cNvPicPr>
          <p:nvPr/>
        </p:nvPicPr>
        <p:blipFill>
          <a:blip r:embed="rId3"/>
          <a:srcRect/>
          <a:stretch>
            <a:fillRect/>
          </a:stretch>
        </p:blipFill>
        <p:spPr bwMode="auto">
          <a:xfrm>
            <a:off x="0" y="0"/>
            <a:ext cx="9140825" cy="6851650"/>
          </a:xfrm>
          <a:prstGeom prst="rect">
            <a:avLst/>
          </a:prstGeom>
          <a:noFill/>
          <a:ln w="9525">
            <a:noFill/>
            <a:miter lim="800000"/>
            <a:headEnd/>
            <a:tailEnd/>
          </a:ln>
        </p:spPr>
      </p:pic>
      <p:sp>
        <p:nvSpPr>
          <p:cNvPr id="4" name="Text Box 3"/>
          <p:cNvSpPr txBox="1">
            <a:spLocks noChangeArrowheads="1"/>
          </p:cNvSpPr>
          <p:nvPr/>
        </p:nvSpPr>
        <p:spPr bwMode="auto">
          <a:xfrm>
            <a:off x="539750" y="1125538"/>
            <a:ext cx="6335713" cy="641350"/>
          </a:xfrm>
          <a:prstGeom prst="rect">
            <a:avLst/>
          </a:prstGeom>
          <a:noFill/>
          <a:ln w="9525">
            <a:noFill/>
            <a:miter lim="800000"/>
            <a:headEnd/>
            <a:tailEnd/>
          </a:ln>
        </p:spPr>
        <p:txBody>
          <a:bodyPr lIns="91430" tIns="45715" rIns="91430" bIns="45715">
            <a:spAutoFit/>
          </a:bodyPr>
          <a:lstStyle/>
          <a:p>
            <a:pPr algn="l">
              <a:lnSpc>
                <a:spcPct val="100000"/>
              </a:lnSpc>
              <a:buClrTx/>
              <a:buSzTx/>
            </a:pPr>
            <a:r>
              <a:rPr lang="en-US" altLang="zh-CN" sz="3600" dirty="0" smtClean="0">
                <a:solidFill>
                  <a:schemeClr val="tx2"/>
                </a:solidFill>
                <a:ea typeface="黑体" pitchFamily="2" charset="-122"/>
              </a:rPr>
              <a:t>Android</a:t>
            </a:r>
            <a:r>
              <a:rPr lang="zh-CN" altLang="en-US" sz="3600" dirty="0" smtClean="0">
                <a:solidFill>
                  <a:schemeClr val="tx2"/>
                </a:solidFill>
                <a:ea typeface="黑体" pitchFamily="2" charset="-122"/>
              </a:rPr>
              <a:t>移动应用基础</a:t>
            </a:r>
            <a:endParaRPr lang="zh-CN" altLang="en-US" sz="3600" dirty="0">
              <a:solidFill>
                <a:schemeClr val="tx2"/>
              </a:solidFill>
              <a:ea typeface="黑体" pitchFamily="2" charset="-122"/>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191187" name="Group 723"/>
          <p:cNvGraphicFramePr>
            <a:graphicFrameLocks noGrp="1"/>
          </p:cNvGraphicFramePr>
          <p:nvPr/>
        </p:nvGraphicFramePr>
        <p:xfrm>
          <a:off x="381000" y="990600"/>
          <a:ext cx="8077200" cy="4282555"/>
        </p:xfrm>
        <a:graphic>
          <a:graphicData uri="http://schemas.openxmlformats.org/drawingml/2006/table">
            <a:tbl>
              <a:tblPr/>
              <a:tblGrid>
                <a:gridCol w="1770063"/>
                <a:gridCol w="6307137"/>
              </a:tblGrid>
              <a:tr h="2571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void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setAudioStreamType</a:t>
                      </a:r>
                      <a:r>
                        <a:rPr kumimoji="0" lang="en-US" altLang="zh-CN" sz="1300" b="0" i="0" u="none" strike="noStrike" cap="none" normalizeH="0" baseline="0" smtClean="0">
                          <a:ln>
                            <a:noFill/>
                          </a:ln>
                          <a:solidFill>
                            <a:schemeClr val="tx1"/>
                          </a:solidFill>
                          <a:effectLst/>
                          <a:latin typeface="宋体" pitchFamily="2" charset="-122"/>
                          <a:ea typeface="宋体" pitchFamily="2" charset="-122"/>
                        </a:rPr>
                        <a:t>(int streamtype)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指定流媒体的类型</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06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void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setDataSource</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(String path)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设置多媒体数据来源 </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文件路径或者</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URL)</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void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setDataSource</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FileDescriptor</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fd</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long offset, long length)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设置多媒体数据来源 </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FileDescriptor</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文件描述符</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offset </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播放文件的起点位置 </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byte</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为单位，</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length</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播放文件的长度 </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byte</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为单位</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void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setDataSource</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FileDescriptor</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fd</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设置多媒体数据来源 </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FileDescriptor</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文件描述符）</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void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setDataSource</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(Context </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context</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Uri </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uri</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设置多媒体数据来源 （</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content</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和</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Uri</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void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setDisplay</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SurfaceHolder</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sh</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设置用 </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SurfaceHolder</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来显示多媒体</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void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setLooping</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dirty="0" err="1" smtClean="0">
                          <a:ln>
                            <a:noFill/>
                          </a:ln>
                          <a:solidFill>
                            <a:schemeClr val="tx1"/>
                          </a:solidFill>
                          <a:effectLst/>
                          <a:latin typeface="宋体" pitchFamily="2" charset="-122"/>
                          <a:ea typeface="宋体" pitchFamily="2" charset="-122"/>
                        </a:rPr>
                        <a:t>boolean</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 looping)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设置是否循环播放</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2"/>
          <p:cNvSpPr txBox="1">
            <a:spLocks noChangeArrowheads="1"/>
          </p:cNvSpPr>
          <p:nvPr/>
        </p:nvSpPr>
        <p:spPr>
          <a:xfrm>
            <a:off x="357158" y="214290"/>
            <a:ext cx="7283450" cy="706437"/>
          </a:xfrm>
          <a:prstGeom prst="rect">
            <a:avLst/>
          </a:prstGeom>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7.1.2 </a:t>
            </a:r>
            <a:r>
              <a:rPr lang="en-US" altLang="zh-CN" sz="3200" kern="0" dirty="0" err="1" smtClean="0">
                <a:solidFill>
                  <a:srgbClr val="000099"/>
                </a:solidFill>
                <a:latin typeface="+mj-lt"/>
                <a:ea typeface="+mj-ea"/>
                <a:cs typeface="+mj-cs"/>
              </a:rPr>
              <a:t>MediaPlayer</a:t>
            </a:r>
            <a:r>
              <a:rPr lang="zh-CN" altLang="en-US" sz="3200" kern="0" dirty="0" smtClean="0">
                <a:solidFill>
                  <a:srgbClr val="000099"/>
                </a:solidFill>
                <a:latin typeface="+mj-lt"/>
                <a:ea typeface="+mj-ea"/>
                <a:cs typeface="+mj-cs"/>
              </a:rPr>
              <a:t>基本</a:t>
            </a:r>
            <a:r>
              <a:rPr lang="en-US" altLang="zh-CN" sz="3200" kern="0" dirty="0" smtClean="0">
                <a:solidFill>
                  <a:srgbClr val="000099"/>
                </a:solidFill>
                <a:latin typeface="+mj-lt"/>
                <a:ea typeface="+mj-ea"/>
                <a:cs typeface="+mj-cs"/>
              </a:rPr>
              <a:t>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-4/6</a:t>
            </a: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191863" name="Group 375"/>
          <p:cNvGraphicFramePr>
            <a:graphicFrameLocks noGrp="1"/>
          </p:cNvGraphicFramePr>
          <p:nvPr/>
        </p:nvGraphicFramePr>
        <p:xfrm>
          <a:off x="228600" y="1018794"/>
          <a:ext cx="8763000" cy="4053280"/>
        </p:xfrm>
        <a:graphic>
          <a:graphicData uri="http://schemas.openxmlformats.org/drawingml/2006/table">
            <a:tbl>
              <a:tblPr/>
              <a:tblGrid>
                <a:gridCol w="717550"/>
                <a:gridCol w="8045450"/>
              </a:tblGrid>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Arial" charset="0"/>
                          <a:ea typeface="宋体" pitchFamily="2" charset="-122"/>
                        </a:rPr>
                        <a:t>void </a:t>
                      </a:r>
                      <a:endParaRPr kumimoji="0" lang="en-US" altLang="zh-CN" sz="13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Arial" charset="0"/>
                          <a:ea typeface="宋体" pitchFamily="2" charset="-122"/>
                        </a:rPr>
                        <a:t>setOnBufferingUpdateListener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a:t>
                      </a:r>
                      <a:r>
                        <a:rPr kumimoji="0" lang="en-US" altLang="zh-CN" sz="1300" b="0" i="0" u="none" strike="noStrike" cap="none" normalizeH="0" baseline="0" dirty="0" err="1" smtClean="0">
                          <a:ln>
                            <a:noFill/>
                          </a:ln>
                          <a:solidFill>
                            <a:schemeClr val="tx1"/>
                          </a:solidFill>
                          <a:effectLst/>
                          <a:latin typeface="Arial" charset="0"/>
                          <a:ea typeface="宋体" pitchFamily="2" charset="-122"/>
                        </a:rPr>
                        <a:t>MediaPlayer.OnBufferingUpdateListener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 listener) </a:t>
                      </a:r>
                      <a:endParaRPr kumimoji="0" lang="en-US" altLang="zh-CN" sz="13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Arial" charset="0"/>
                          <a:ea typeface="宋体" pitchFamily="2" charset="-122"/>
                        </a:rPr>
                        <a:t>　</a:t>
                      </a:r>
                      <a:endParaRPr kumimoji="0" lang="zh-CN" altLang="en-US"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Arial" charset="0"/>
                          <a:ea typeface="宋体" pitchFamily="2" charset="-122"/>
                        </a:rPr>
                        <a:t>注册一个</a:t>
                      </a:r>
                      <a:r>
                        <a:rPr kumimoji="0" lang="en-US" altLang="zh-CN" sz="1300" b="0" i="0" u="none" strike="noStrike" cap="none" normalizeH="0" baseline="0" dirty="0" smtClean="0">
                          <a:ln>
                            <a:noFill/>
                          </a:ln>
                          <a:solidFill>
                            <a:schemeClr val="tx1"/>
                          </a:solidFill>
                          <a:effectLst/>
                          <a:latin typeface="Arial" charset="0"/>
                          <a:ea typeface="宋体" pitchFamily="2" charset="-122"/>
                        </a:rPr>
                        <a:t>Callback</a:t>
                      </a:r>
                      <a:r>
                        <a:rPr kumimoji="0" lang="zh-CN" altLang="en-US" sz="1300" b="0" i="0" u="none" strike="noStrike" cap="none" normalizeH="0" baseline="0" dirty="0" smtClean="0">
                          <a:ln>
                            <a:noFill/>
                          </a:ln>
                          <a:solidFill>
                            <a:schemeClr val="tx1"/>
                          </a:solidFill>
                          <a:effectLst/>
                          <a:latin typeface="Arial" charset="0"/>
                          <a:ea typeface="宋体" pitchFamily="2" charset="-122"/>
                        </a:rPr>
                        <a:t>，当存储网络流文件的</a:t>
                      </a:r>
                      <a:r>
                        <a:rPr kumimoji="0" lang="en-US" altLang="zh-CN" sz="1300" b="0" i="0" u="none" strike="noStrike" cap="none" normalizeH="0" baseline="0" dirty="0" smtClean="0">
                          <a:ln>
                            <a:noFill/>
                          </a:ln>
                          <a:solidFill>
                            <a:schemeClr val="tx1"/>
                          </a:solidFill>
                          <a:effectLst/>
                          <a:latin typeface="Arial" charset="0"/>
                          <a:ea typeface="宋体" pitchFamily="2" charset="-122"/>
                        </a:rPr>
                        <a:t>Buffer</a:t>
                      </a:r>
                      <a:r>
                        <a:rPr kumimoji="0" lang="zh-CN" altLang="en-US" sz="1300" b="0" i="0" u="none" strike="noStrike" cap="none" normalizeH="0" baseline="0" dirty="0" smtClean="0">
                          <a:ln>
                            <a:noFill/>
                          </a:ln>
                          <a:solidFill>
                            <a:schemeClr val="tx1"/>
                          </a:solidFill>
                          <a:effectLst/>
                          <a:latin typeface="Arial" charset="0"/>
                          <a:ea typeface="宋体" pitchFamily="2" charset="-122"/>
                        </a:rPr>
                        <a:t>发生变化的时候调用。</a:t>
                      </a:r>
                      <a:endParaRPr kumimoji="0" lang="en-US" altLang="zh-CN" sz="13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Arial" charset="0"/>
                          <a:ea typeface="宋体" pitchFamily="2" charset="-122"/>
                        </a:rPr>
                        <a:t>void </a:t>
                      </a:r>
                      <a:endParaRPr kumimoji="0" lang="en-US" altLang="zh-CN"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Arial" charset="0"/>
                          <a:ea typeface="宋体" pitchFamily="2" charset="-122"/>
                        </a:rPr>
                        <a:t>setOnCompletionListener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a:t>
                      </a:r>
                      <a:r>
                        <a:rPr kumimoji="0" lang="en-US" altLang="zh-CN" sz="1300" b="0" i="0" u="none" strike="noStrike" cap="none" normalizeH="0" baseline="0" dirty="0" err="1" smtClean="0">
                          <a:ln>
                            <a:noFill/>
                          </a:ln>
                          <a:solidFill>
                            <a:schemeClr val="tx1"/>
                          </a:solidFill>
                          <a:effectLst/>
                          <a:latin typeface="Arial" charset="0"/>
                          <a:ea typeface="宋体" pitchFamily="2" charset="-122"/>
                        </a:rPr>
                        <a:t>MediaPlayer.OnCompletionListener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 listener) </a:t>
                      </a:r>
                      <a:endParaRPr kumimoji="0" lang="en-US" altLang="zh-CN" sz="13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Arial" charset="0"/>
                          <a:ea typeface="宋体" pitchFamily="2" charset="-122"/>
                        </a:rPr>
                        <a:t>　</a:t>
                      </a:r>
                      <a:endParaRPr kumimoji="0" lang="zh-CN" altLang="en-US"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Arial" charset="0"/>
                          <a:ea typeface="宋体" pitchFamily="2" charset="-122"/>
                        </a:rPr>
                        <a:t>注册一个</a:t>
                      </a:r>
                      <a:r>
                        <a:rPr kumimoji="0" lang="en-US" altLang="zh-CN" sz="1300" b="0" i="0" u="none" strike="noStrike" cap="none" normalizeH="0" baseline="0" dirty="0" smtClean="0">
                          <a:ln>
                            <a:noFill/>
                          </a:ln>
                          <a:solidFill>
                            <a:schemeClr val="tx1"/>
                          </a:solidFill>
                          <a:effectLst/>
                          <a:latin typeface="Arial" charset="0"/>
                          <a:ea typeface="宋体" pitchFamily="2" charset="-122"/>
                        </a:rPr>
                        <a:t>Callback</a:t>
                      </a:r>
                      <a:r>
                        <a:rPr kumimoji="0" lang="zh-CN" altLang="en-US" sz="1300" b="0" i="0" u="none" strike="noStrike" cap="none" normalizeH="0" baseline="0" dirty="0" smtClean="0">
                          <a:ln>
                            <a:noFill/>
                          </a:ln>
                          <a:solidFill>
                            <a:schemeClr val="tx1"/>
                          </a:solidFill>
                          <a:effectLst/>
                          <a:latin typeface="Arial" charset="0"/>
                          <a:ea typeface="宋体" pitchFamily="2" charset="-122"/>
                        </a:rPr>
                        <a:t>，当多媒体源文件播放到结束的时候调用</a:t>
                      </a:r>
                      <a:endParaRPr kumimoji="0" lang="en-US" altLang="zh-CN" sz="1300" b="0" i="0" u="none" strike="noStrike" cap="none" normalizeH="0" baseline="0" dirty="0" smtClean="0">
                        <a:ln>
                          <a:noFill/>
                        </a:ln>
                        <a:solidFill>
                          <a:schemeClr val="tx1"/>
                        </a:solidFill>
                        <a:effectLst/>
                        <a:latin typeface="Arial" charset="0"/>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Arial" charset="0"/>
                          <a:ea typeface="宋体" pitchFamily="2" charset="-122"/>
                        </a:rPr>
                        <a:t>void </a:t>
                      </a:r>
                      <a:endParaRPr kumimoji="0" lang="en-US" altLang="zh-CN"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Arial" charset="0"/>
                          <a:ea typeface="宋体" pitchFamily="2" charset="-122"/>
                        </a:rPr>
                        <a:t>setOnErrorListener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a:t>
                      </a:r>
                      <a:r>
                        <a:rPr kumimoji="0" lang="en-US" altLang="zh-CN" sz="1300" b="0" i="0" u="none" strike="noStrike" cap="none" normalizeH="0" baseline="0" dirty="0" err="1" smtClean="0">
                          <a:ln>
                            <a:noFill/>
                          </a:ln>
                          <a:solidFill>
                            <a:schemeClr val="tx1"/>
                          </a:solidFill>
                          <a:effectLst/>
                          <a:latin typeface="Arial" charset="0"/>
                          <a:ea typeface="宋体" pitchFamily="2" charset="-122"/>
                        </a:rPr>
                        <a:t>MediaPlayer.OnErrorListener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 listener) </a:t>
                      </a:r>
                      <a:endParaRPr kumimoji="0" lang="en-US" altLang="zh-CN" sz="13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Arial" charset="0"/>
                          <a:ea typeface="宋体" pitchFamily="2" charset="-122"/>
                        </a:rPr>
                        <a:t>　</a:t>
                      </a:r>
                      <a:endParaRPr kumimoji="0" lang="zh-CN" altLang="en-US"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Arial" charset="0"/>
                          <a:ea typeface="宋体" pitchFamily="2" charset="-122"/>
                        </a:rPr>
                        <a:t>注册一个</a:t>
                      </a:r>
                      <a:r>
                        <a:rPr kumimoji="0" lang="en-US" altLang="zh-CN" sz="1300" b="0" i="0" u="none" strike="noStrike" cap="none" normalizeH="0" baseline="0" smtClean="0">
                          <a:ln>
                            <a:noFill/>
                          </a:ln>
                          <a:solidFill>
                            <a:schemeClr val="tx1"/>
                          </a:solidFill>
                          <a:effectLst/>
                          <a:latin typeface="Arial" charset="0"/>
                          <a:ea typeface="宋体" pitchFamily="2" charset="-122"/>
                        </a:rPr>
                        <a:t>Callback</a:t>
                      </a:r>
                      <a:r>
                        <a:rPr kumimoji="0" lang="zh-CN" altLang="en-US" sz="1300" b="0" i="0" u="none" strike="noStrike" cap="none" normalizeH="0" baseline="0" smtClean="0">
                          <a:ln>
                            <a:noFill/>
                          </a:ln>
                          <a:solidFill>
                            <a:schemeClr val="tx1"/>
                          </a:solidFill>
                          <a:effectLst/>
                          <a:latin typeface="Arial" charset="0"/>
                          <a:ea typeface="宋体" pitchFamily="2" charset="-122"/>
                        </a:rPr>
                        <a:t>，当多媒体播放的过程中发生错误的时候调用</a:t>
                      </a:r>
                      <a:endParaRPr kumimoji="0" lang="en-US" altLang="zh-CN"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Arial" charset="0"/>
                          <a:ea typeface="宋体" pitchFamily="2" charset="-122"/>
                        </a:rPr>
                        <a:t>void </a:t>
                      </a:r>
                      <a:endParaRPr kumimoji="0" lang="en-US" altLang="zh-CN"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Arial" charset="0"/>
                          <a:ea typeface="宋体" pitchFamily="2" charset="-122"/>
                        </a:rPr>
                        <a:t>setOnInfoListener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a:t>
                      </a:r>
                      <a:r>
                        <a:rPr kumimoji="0" lang="en-US" altLang="zh-CN" sz="1300" b="0" i="0" u="none" strike="noStrike" cap="none" normalizeH="0" baseline="0" dirty="0" err="1" smtClean="0">
                          <a:ln>
                            <a:noFill/>
                          </a:ln>
                          <a:solidFill>
                            <a:schemeClr val="tx1"/>
                          </a:solidFill>
                          <a:effectLst/>
                          <a:latin typeface="Arial" charset="0"/>
                          <a:ea typeface="宋体" pitchFamily="2" charset="-122"/>
                        </a:rPr>
                        <a:t>MediaPlayer.OnInfoListener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 listener) </a:t>
                      </a:r>
                      <a:endParaRPr kumimoji="0" lang="en-US" altLang="zh-CN" sz="13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Arial" charset="0"/>
                          <a:ea typeface="宋体" pitchFamily="2" charset="-122"/>
                        </a:rPr>
                        <a:t>　</a:t>
                      </a:r>
                      <a:endParaRPr kumimoji="0" lang="zh-CN" altLang="en-US"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Arial" charset="0"/>
                          <a:ea typeface="宋体" pitchFamily="2" charset="-122"/>
                        </a:rPr>
                        <a:t>注册一个</a:t>
                      </a:r>
                      <a:r>
                        <a:rPr kumimoji="0" lang="en-US" altLang="zh-CN" sz="1300" b="0" i="0" u="none" strike="noStrike" cap="none" normalizeH="0" baseline="0" dirty="0" smtClean="0">
                          <a:ln>
                            <a:noFill/>
                          </a:ln>
                          <a:solidFill>
                            <a:schemeClr val="tx1"/>
                          </a:solidFill>
                          <a:effectLst/>
                          <a:latin typeface="Arial" charset="0"/>
                          <a:ea typeface="宋体" pitchFamily="2" charset="-122"/>
                        </a:rPr>
                        <a:t>Callback</a:t>
                      </a:r>
                      <a:r>
                        <a:rPr kumimoji="0" lang="zh-CN" altLang="en-US" sz="1300" b="0" i="0" u="none" strike="noStrike" cap="none" normalizeH="0" baseline="0" dirty="0" smtClean="0">
                          <a:ln>
                            <a:noFill/>
                          </a:ln>
                          <a:solidFill>
                            <a:schemeClr val="tx1"/>
                          </a:solidFill>
                          <a:effectLst/>
                          <a:latin typeface="Arial" charset="0"/>
                          <a:ea typeface="宋体" pitchFamily="2" charset="-122"/>
                        </a:rPr>
                        <a:t>，当多媒体引擎能够得到某些消息或警告的时候调用</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Arial" charset="0"/>
                          <a:ea typeface="宋体" pitchFamily="2" charset="-122"/>
                        </a:rPr>
                        <a:t>void </a:t>
                      </a:r>
                      <a:endParaRPr kumimoji="0" lang="en-US" altLang="zh-CN"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Arial" charset="0"/>
                          <a:ea typeface="宋体" pitchFamily="2" charset="-122"/>
                        </a:rPr>
                        <a:t>setOnPreparedListener</a:t>
                      </a:r>
                      <a:r>
                        <a:rPr kumimoji="0" lang="en-US" altLang="zh-CN" sz="1300" b="0" i="0" u="none" strike="noStrike" cap="none" normalizeH="0" baseline="0" smtClean="0">
                          <a:ln>
                            <a:noFill/>
                          </a:ln>
                          <a:solidFill>
                            <a:schemeClr val="tx1"/>
                          </a:solidFill>
                          <a:effectLst/>
                          <a:latin typeface="Arial" charset="0"/>
                          <a:ea typeface="宋体" pitchFamily="2" charset="-122"/>
                        </a:rPr>
                        <a:t>(MediaPlayer.OnPreparedListener listener) </a:t>
                      </a:r>
                      <a:endParaRPr kumimoji="0" lang="en-US" altLang="zh-CN"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Arial" charset="0"/>
                          <a:ea typeface="宋体" pitchFamily="2" charset="-122"/>
                        </a:rPr>
                        <a:t>　</a:t>
                      </a:r>
                      <a:endParaRPr kumimoji="0" lang="zh-CN" altLang="en-US"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Arial" charset="0"/>
                          <a:ea typeface="宋体" pitchFamily="2" charset="-122"/>
                        </a:rPr>
                        <a:t>注册一个</a:t>
                      </a:r>
                      <a:r>
                        <a:rPr kumimoji="0" lang="en-US" altLang="zh-CN" sz="1300" b="0" i="0" u="none" strike="noStrike" cap="none" normalizeH="0" baseline="0" dirty="0" smtClean="0">
                          <a:ln>
                            <a:noFill/>
                          </a:ln>
                          <a:solidFill>
                            <a:schemeClr val="tx1"/>
                          </a:solidFill>
                          <a:effectLst/>
                          <a:latin typeface="Arial" charset="0"/>
                          <a:ea typeface="宋体" pitchFamily="2" charset="-122"/>
                        </a:rPr>
                        <a:t>Callback</a:t>
                      </a:r>
                      <a:r>
                        <a:rPr kumimoji="0" lang="zh-CN" altLang="en-US" sz="1300" b="0" i="0" u="none" strike="noStrike" cap="none" normalizeH="0" baseline="0" dirty="0" smtClean="0">
                          <a:ln>
                            <a:noFill/>
                          </a:ln>
                          <a:solidFill>
                            <a:schemeClr val="tx1"/>
                          </a:solidFill>
                          <a:effectLst/>
                          <a:latin typeface="Arial" charset="0"/>
                          <a:ea typeface="宋体" pitchFamily="2" charset="-122"/>
                        </a:rPr>
                        <a:t>，当多媒体源文件准备就绪的时候调用</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Arial" charset="0"/>
                          <a:ea typeface="宋体" pitchFamily="2" charset="-122"/>
                        </a:rPr>
                        <a:t>void </a:t>
                      </a:r>
                      <a:endParaRPr kumimoji="0" lang="en-US" altLang="zh-CN"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Arial" charset="0"/>
                          <a:ea typeface="宋体" pitchFamily="2" charset="-122"/>
                        </a:rPr>
                        <a:t>setOnSeekCompleteListener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a:t>
                      </a:r>
                      <a:r>
                        <a:rPr kumimoji="0" lang="en-US" altLang="zh-CN" sz="1300" b="0" i="0" u="none" strike="noStrike" cap="none" normalizeH="0" baseline="0" dirty="0" err="1" smtClean="0">
                          <a:ln>
                            <a:noFill/>
                          </a:ln>
                          <a:solidFill>
                            <a:schemeClr val="tx1"/>
                          </a:solidFill>
                          <a:effectLst/>
                          <a:latin typeface="Arial" charset="0"/>
                          <a:ea typeface="宋体" pitchFamily="2" charset="-122"/>
                        </a:rPr>
                        <a:t>MediaPlayer.OnSeekCompleteListener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 listener) </a:t>
                      </a:r>
                      <a:endParaRPr kumimoji="0" lang="en-US" altLang="zh-CN" sz="13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Arial" charset="0"/>
                          <a:ea typeface="宋体" pitchFamily="2" charset="-122"/>
                        </a:rPr>
                        <a:t>　</a:t>
                      </a:r>
                      <a:endParaRPr kumimoji="0" lang="zh-CN" altLang="en-US"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Arial" charset="0"/>
                          <a:ea typeface="宋体" pitchFamily="2" charset="-122"/>
                        </a:rPr>
                        <a:t>注册一个</a:t>
                      </a:r>
                      <a:r>
                        <a:rPr kumimoji="0" lang="en-US" altLang="zh-CN" sz="1300" b="0" i="0" u="none" strike="noStrike" cap="none" normalizeH="0" baseline="0" dirty="0" smtClean="0">
                          <a:ln>
                            <a:noFill/>
                          </a:ln>
                          <a:solidFill>
                            <a:schemeClr val="tx1"/>
                          </a:solidFill>
                          <a:effectLst/>
                          <a:latin typeface="Arial" charset="0"/>
                          <a:ea typeface="宋体" pitchFamily="2" charset="-122"/>
                        </a:rPr>
                        <a:t>Callback</a:t>
                      </a:r>
                      <a:r>
                        <a:rPr kumimoji="0" lang="zh-CN" altLang="en-US" sz="1300" b="0" i="0" u="none" strike="noStrike" cap="none" normalizeH="0" baseline="0" dirty="0" smtClean="0">
                          <a:ln>
                            <a:noFill/>
                          </a:ln>
                          <a:solidFill>
                            <a:schemeClr val="tx1"/>
                          </a:solidFill>
                          <a:effectLst/>
                          <a:latin typeface="Arial" charset="0"/>
                          <a:ea typeface="宋体" pitchFamily="2" charset="-122"/>
                        </a:rPr>
                        <a:t>，当</a:t>
                      </a:r>
                      <a:r>
                        <a:rPr kumimoji="0" lang="en-US" altLang="zh-CN" sz="1300" b="0" i="0" u="none" strike="noStrike" cap="none" normalizeH="0" baseline="0" dirty="0" smtClean="0">
                          <a:ln>
                            <a:noFill/>
                          </a:ln>
                          <a:solidFill>
                            <a:schemeClr val="tx1"/>
                          </a:solidFill>
                          <a:effectLst/>
                          <a:latin typeface="Arial" charset="0"/>
                          <a:ea typeface="宋体" pitchFamily="2" charset="-122"/>
                        </a:rPr>
                        <a:t>seek</a:t>
                      </a:r>
                      <a:r>
                        <a:rPr kumimoji="0" lang="zh-CN" altLang="en-US" sz="1300" b="0" i="0" u="none" strike="noStrike" cap="none" normalizeH="0" baseline="0" dirty="0" smtClean="0">
                          <a:ln>
                            <a:noFill/>
                          </a:ln>
                          <a:solidFill>
                            <a:schemeClr val="tx1"/>
                          </a:solidFill>
                          <a:effectLst/>
                          <a:latin typeface="Arial" charset="0"/>
                          <a:ea typeface="宋体" pitchFamily="2" charset="-122"/>
                        </a:rPr>
                        <a:t>操作完成的时候调用</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Arial" charset="0"/>
                          <a:ea typeface="宋体" pitchFamily="2" charset="-122"/>
                        </a:rPr>
                        <a:t>void </a:t>
                      </a:r>
                      <a:endParaRPr kumimoji="0" lang="en-US" altLang="zh-CN"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Arial" charset="0"/>
                          <a:ea typeface="宋体" pitchFamily="2" charset="-122"/>
                        </a:rPr>
                        <a:t>setOnVideoSizeChangedListener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a:t>
                      </a:r>
                      <a:r>
                        <a:rPr kumimoji="0" lang="en-US" altLang="zh-CN" sz="1300" b="0" i="0" u="none" strike="noStrike" cap="none" normalizeH="0" baseline="0" dirty="0" err="1" smtClean="0">
                          <a:ln>
                            <a:noFill/>
                          </a:ln>
                          <a:solidFill>
                            <a:schemeClr val="tx1"/>
                          </a:solidFill>
                          <a:effectLst/>
                          <a:latin typeface="Arial" charset="0"/>
                          <a:ea typeface="宋体" pitchFamily="2" charset="-122"/>
                        </a:rPr>
                        <a:t>MediaPlayer.OnVideoSizeChangedListener</a:t>
                      </a:r>
                      <a:r>
                        <a:rPr kumimoji="0" lang="en-US" altLang="zh-CN" sz="1300" b="0" i="0" u="none" strike="noStrike" cap="none" normalizeH="0" baseline="0" dirty="0" smtClean="0">
                          <a:ln>
                            <a:noFill/>
                          </a:ln>
                          <a:solidFill>
                            <a:schemeClr val="tx1"/>
                          </a:solidFill>
                          <a:effectLst/>
                          <a:latin typeface="Arial" charset="0"/>
                          <a:ea typeface="宋体" pitchFamily="2" charset="-122"/>
                        </a:rPr>
                        <a:t> listener) </a:t>
                      </a:r>
                      <a:endParaRPr kumimoji="0" lang="en-US" altLang="zh-CN" sz="13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Arial" charset="0"/>
                          <a:ea typeface="宋体" pitchFamily="2" charset="-122"/>
                        </a:rPr>
                        <a:t>　</a:t>
                      </a:r>
                      <a:endParaRPr kumimoji="0" lang="zh-CN" altLang="en-US" sz="13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Arial" charset="0"/>
                          <a:ea typeface="宋体" pitchFamily="2" charset="-122"/>
                        </a:rPr>
                        <a:t>注册一个</a:t>
                      </a:r>
                      <a:r>
                        <a:rPr kumimoji="0" lang="en-US" altLang="zh-CN" sz="1300" b="0" i="0" u="none" strike="noStrike" cap="none" normalizeH="0" baseline="0" dirty="0" smtClean="0">
                          <a:ln>
                            <a:noFill/>
                          </a:ln>
                          <a:solidFill>
                            <a:schemeClr val="tx1"/>
                          </a:solidFill>
                          <a:effectLst/>
                          <a:latin typeface="Arial" charset="0"/>
                          <a:ea typeface="宋体" pitchFamily="2" charset="-122"/>
                        </a:rPr>
                        <a:t>Callback</a:t>
                      </a:r>
                      <a:r>
                        <a:rPr kumimoji="0" lang="zh-CN" altLang="en-US" sz="1300" b="0" i="0" u="none" strike="noStrike" cap="none" normalizeH="0" baseline="0" dirty="0" smtClean="0">
                          <a:ln>
                            <a:noFill/>
                          </a:ln>
                          <a:solidFill>
                            <a:schemeClr val="tx1"/>
                          </a:solidFill>
                          <a:effectLst/>
                          <a:latin typeface="Arial" charset="0"/>
                          <a:ea typeface="宋体" pitchFamily="2" charset="-122"/>
                        </a:rPr>
                        <a:t>当视频文件的</a:t>
                      </a:r>
                      <a:r>
                        <a:rPr kumimoji="0" lang="en-US" altLang="zh-CN" sz="1300" b="0" i="0" u="none" strike="noStrike" cap="none" normalizeH="0" baseline="0" dirty="0" smtClean="0">
                          <a:ln>
                            <a:noFill/>
                          </a:ln>
                          <a:solidFill>
                            <a:schemeClr val="tx1"/>
                          </a:solidFill>
                          <a:effectLst/>
                          <a:latin typeface="Arial" charset="0"/>
                          <a:ea typeface="宋体" pitchFamily="2" charset="-122"/>
                        </a:rPr>
                        <a:t>Size</a:t>
                      </a:r>
                      <a:r>
                        <a:rPr kumimoji="0" lang="zh-CN" altLang="en-US" sz="1300" b="0" i="0" u="none" strike="noStrike" cap="none" normalizeH="0" baseline="0" dirty="0" smtClean="0">
                          <a:ln>
                            <a:noFill/>
                          </a:ln>
                          <a:solidFill>
                            <a:schemeClr val="tx1"/>
                          </a:solidFill>
                          <a:effectLst/>
                          <a:latin typeface="Arial" charset="0"/>
                          <a:ea typeface="宋体" pitchFamily="2" charset="-122"/>
                        </a:rPr>
                        <a:t>被识别或者更新的时候调用</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2"/>
          <p:cNvSpPr txBox="1">
            <a:spLocks noChangeArrowheads="1"/>
          </p:cNvSpPr>
          <p:nvPr/>
        </p:nvSpPr>
        <p:spPr>
          <a:xfrm>
            <a:off x="357158" y="214290"/>
            <a:ext cx="7283450" cy="706437"/>
          </a:xfrm>
          <a:prstGeom prst="rect">
            <a:avLst/>
          </a:prstGeom>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7.1.2 </a:t>
            </a:r>
            <a:r>
              <a:rPr lang="en-US" altLang="zh-CN" sz="3200" kern="0" dirty="0" err="1" smtClean="0">
                <a:solidFill>
                  <a:srgbClr val="000099"/>
                </a:solidFill>
                <a:latin typeface="+mj-lt"/>
                <a:ea typeface="+mj-ea"/>
                <a:cs typeface="+mj-cs"/>
              </a:rPr>
              <a:t>MediaPlayer</a:t>
            </a:r>
            <a:r>
              <a:rPr lang="zh-CN" altLang="en-US" sz="3200" kern="0" dirty="0" smtClean="0">
                <a:solidFill>
                  <a:srgbClr val="000099"/>
                </a:solidFill>
                <a:latin typeface="+mj-lt"/>
                <a:ea typeface="+mj-ea"/>
                <a:cs typeface="+mj-cs"/>
              </a:rPr>
              <a:t>基本</a:t>
            </a:r>
            <a:r>
              <a:rPr lang="en-US" altLang="zh-CN" sz="3200" kern="0" dirty="0" smtClean="0">
                <a:solidFill>
                  <a:srgbClr val="000099"/>
                </a:solidFill>
                <a:latin typeface="+mj-lt"/>
                <a:ea typeface="+mj-ea"/>
                <a:cs typeface="+mj-cs"/>
              </a:rPr>
              <a:t>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-5/6</a:t>
            </a: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192818" name="Group 306"/>
          <p:cNvGraphicFramePr>
            <a:graphicFrameLocks noGrp="1"/>
          </p:cNvGraphicFramePr>
          <p:nvPr/>
        </p:nvGraphicFramePr>
        <p:xfrm>
          <a:off x="228600" y="1219200"/>
          <a:ext cx="8610600" cy="3574904"/>
        </p:xfrm>
        <a:graphic>
          <a:graphicData uri="http://schemas.openxmlformats.org/drawingml/2006/table">
            <a:tbl>
              <a:tblPr/>
              <a:tblGrid>
                <a:gridCol w="2051050"/>
                <a:gridCol w="6559550"/>
              </a:tblGrid>
              <a:tr h="31908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500" b="0" i="0" u="none" strike="noStrike" cap="none" normalizeH="0" baseline="0" dirty="0" smtClean="0">
                          <a:ln>
                            <a:noFill/>
                          </a:ln>
                          <a:solidFill>
                            <a:schemeClr val="tx1"/>
                          </a:solidFill>
                          <a:effectLst/>
                          <a:latin typeface="宋体" pitchFamily="2" charset="-122"/>
                          <a:ea typeface="宋体" pitchFamily="2" charset="-122"/>
                        </a:rPr>
                        <a:t>void </a:t>
                      </a:r>
                      <a:endParaRPr kumimoji="0" lang="en-US" altLang="zh-CN" sz="15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500" b="1" i="0" u="none" strike="noStrike" cap="none" normalizeH="0" baseline="0" smtClean="0">
                          <a:ln>
                            <a:noFill/>
                          </a:ln>
                          <a:solidFill>
                            <a:srgbClr val="0000FF"/>
                          </a:solidFill>
                          <a:effectLst/>
                          <a:latin typeface="宋体" pitchFamily="2" charset="-122"/>
                          <a:ea typeface="宋体" pitchFamily="2" charset="-122"/>
                        </a:rPr>
                        <a:t>setScreenOnWhilePlaying</a:t>
                      </a:r>
                      <a:r>
                        <a:rPr kumimoji="0" lang="en-US" altLang="zh-CN" sz="1500" b="0" i="0" u="none" strike="noStrike" cap="none" normalizeH="0" baseline="0" smtClean="0">
                          <a:ln>
                            <a:noFill/>
                          </a:ln>
                          <a:solidFill>
                            <a:schemeClr val="tx1"/>
                          </a:solidFill>
                          <a:effectLst/>
                          <a:latin typeface="宋体" pitchFamily="2" charset="-122"/>
                          <a:ea typeface="宋体" pitchFamily="2" charset="-122"/>
                        </a:rPr>
                        <a:t>(boolean screenOn) </a:t>
                      </a:r>
                      <a:endParaRPr kumimoji="0" lang="zh-CN" altLang="en-US" sz="1500" b="0" i="0" u="none" strike="noStrike" cap="none" normalizeH="0" baseline="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Arial" charset="0"/>
                          <a:ea typeface="宋体" pitchFamily="2" charset="-122"/>
                        </a:rPr>
                        <a:t>设置视频播放屏幕开和关。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908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chemeClr val="tx1"/>
                          </a:solidFill>
                          <a:effectLst/>
                          <a:latin typeface="宋体" pitchFamily="2" charset="-122"/>
                          <a:ea typeface="宋体" pitchFamily="2" charset="-122"/>
                        </a:rPr>
                        <a:t>void </a:t>
                      </a:r>
                      <a:endParaRPr kumimoji="0" lang="en-US" altLang="zh-CN" sz="15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500" b="1" i="0" u="none" strike="noStrike" cap="none" normalizeH="0" baseline="0" dirty="0" err="1" smtClean="0">
                          <a:ln>
                            <a:noFill/>
                          </a:ln>
                          <a:solidFill>
                            <a:srgbClr val="0000FF"/>
                          </a:solidFill>
                          <a:effectLst/>
                          <a:latin typeface="宋体" pitchFamily="2" charset="-122"/>
                          <a:ea typeface="宋体" pitchFamily="2" charset="-122"/>
                        </a:rPr>
                        <a:t>setVolume</a:t>
                      </a:r>
                      <a:r>
                        <a:rPr kumimoji="0" lang="en-US" altLang="zh-CN" sz="1500" b="0" i="0" u="none" strike="noStrike" cap="none" normalizeH="0" baseline="0" dirty="0" smtClean="0">
                          <a:ln>
                            <a:noFill/>
                          </a:ln>
                          <a:solidFill>
                            <a:schemeClr val="tx1"/>
                          </a:solidFill>
                          <a:effectLst/>
                          <a:latin typeface="宋体" pitchFamily="2" charset="-122"/>
                          <a:ea typeface="宋体" pitchFamily="2" charset="-122"/>
                        </a:rPr>
                        <a:t>(float </a:t>
                      </a:r>
                      <a:r>
                        <a:rPr kumimoji="0" lang="en-US" altLang="zh-CN" sz="1500" b="0" i="0" u="none" strike="noStrike" cap="none" normalizeH="0" baseline="0" dirty="0" err="1" smtClean="0">
                          <a:ln>
                            <a:noFill/>
                          </a:ln>
                          <a:solidFill>
                            <a:schemeClr val="tx1"/>
                          </a:solidFill>
                          <a:effectLst/>
                          <a:latin typeface="宋体" pitchFamily="2" charset="-122"/>
                          <a:ea typeface="宋体" pitchFamily="2" charset="-122"/>
                        </a:rPr>
                        <a:t>leftVolume</a:t>
                      </a:r>
                      <a:r>
                        <a:rPr kumimoji="0" lang="en-US" altLang="zh-CN" sz="1500" b="0" i="0" u="none" strike="noStrike" cap="none" normalizeH="0" baseline="0" dirty="0" smtClean="0">
                          <a:ln>
                            <a:noFill/>
                          </a:ln>
                          <a:solidFill>
                            <a:schemeClr val="tx1"/>
                          </a:solidFill>
                          <a:effectLst/>
                          <a:latin typeface="宋体" pitchFamily="2" charset="-122"/>
                          <a:ea typeface="宋体" pitchFamily="2" charset="-122"/>
                        </a:rPr>
                        <a:t>, float </a:t>
                      </a:r>
                      <a:r>
                        <a:rPr kumimoji="0" lang="en-US" altLang="zh-CN" sz="1500" b="0" i="0" u="none" strike="noStrike" cap="none" normalizeH="0" baseline="0" dirty="0" err="1" smtClean="0">
                          <a:ln>
                            <a:noFill/>
                          </a:ln>
                          <a:solidFill>
                            <a:schemeClr val="tx1"/>
                          </a:solidFill>
                          <a:effectLst/>
                          <a:latin typeface="宋体" pitchFamily="2" charset="-122"/>
                          <a:ea typeface="宋体" pitchFamily="2" charset="-122"/>
                        </a:rPr>
                        <a:t>rightVolume</a:t>
                      </a:r>
                      <a:r>
                        <a:rPr kumimoji="0" lang="en-US" altLang="zh-CN" sz="1500" b="0" i="0" u="none" strike="noStrike" cap="none" normalizeH="0" baseline="0" dirty="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5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设置音量，调节左右声道的平衡用，如果想调节</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音量的大小建议使用</a:t>
                      </a:r>
                      <a:r>
                        <a:rPr kumimoji="0" lang="en-US" altLang="zh-CN" sz="1800" b="0" i="0" u="none" strike="noStrike" cap="none" normalizeH="0" baseline="0" dirty="0" err="1" smtClean="0">
                          <a:ln>
                            <a:noFill/>
                          </a:ln>
                          <a:solidFill>
                            <a:schemeClr val="tx1"/>
                          </a:solidFill>
                          <a:effectLst/>
                          <a:latin typeface="楷体_GB2312" pitchFamily="49" charset="-122"/>
                          <a:ea typeface="楷体_GB2312" pitchFamily="49" charset="-122"/>
                        </a:rPr>
                        <a:t>AudioManager</a:t>
                      </a: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的</a:t>
                      </a:r>
                      <a:r>
                        <a:rPr kumimoji="0" lang="en-US" altLang="zh-CN" sz="1800" b="0" i="0" u="none" strike="noStrike" cap="none" normalizeH="0" baseline="0" dirty="0" err="1" smtClean="0">
                          <a:ln>
                            <a:noFill/>
                          </a:ln>
                          <a:solidFill>
                            <a:schemeClr val="tx1"/>
                          </a:solidFill>
                          <a:effectLst/>
                          <a:latin typeface="楷体_GB2312" pitchFamily="49" charset="-122"/>
                          <a:ea typeface="楷体_GB2312" pitchFamily="49" charset="-122"/>
                        </a:rPr>
                        <a:t>setStreamVolume</a:t>
                      </a: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方法</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chemeClr val="tx1"/>
                          </a:solidFill>
                          <a:effectLst/>
                          <a:latin typeface="宋体" pitchFamily="2" charset="-122"/>
                          <a:ea typeface="宋体" pitchFamily="2" charset="-122"/>
                        </a:rPr>
                        <a:t>void </a:t>
                      </a:r>
                      <a:endParaRPr kumimoji="0" lang="en-US" altLang="zh-CN" sz="15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500" b="1" i="0" u="none" strike="noStrike" cap="none" normalizeH="0" baseline="0" dirty="0" err="1" smtClean="0">
                          <a:ln>
                            <a:noFill/>
                          </a:ln>
                          <a:solidFill>
                            <a:srgbClr val="0000FF"/>
                          </a:solidFill>
                          <a:effectLst/>
                          <a:latin typeface="宋体" pitchFamily="2" charset="-122"/>
                          <a:ea typeface="宋体" pitchFamily="2" charset="-122"/>
                        </a:rPr>
                        <a:t>setWakeMode</a:t>
                      </a:r>
                      <a:r>
                        <a:rPr kumimoji="0" lang="en-US" altLang="zh-CN" sz="1500" b="0" i="0" u="none" strike="noStrike" cap="none" normalizeH="0" baseline="0" dirty="0" smtClean="0">
                          <a:ln>
                            <a:noFill/>
                          </a:ln>
                          <a:solidFill>
                            <a:schemeClr val="tx1"/>
                          </a:solidFill>
                          <a:effectLst/>
                          <a:latin typeface="宋体" pitchFamily="2" charset="-122"/>
                          <a:ea typeface="宋体" pitchFamily="2" charset="-122"/>
                        </a:rPr>
                        <a:t>(Context </a:t>
                      </a:r>
                      <a:r>
                        <a:rPr kumimoji="0" lang="en-US" altLang="zh-CN" sz="1500" b="0" i="0" u="none" strike="noStrike" cap="none" normalizeH="0" baseline="0" dirty="0" err="1" smtClean="0">
                          <a:ln>
                            <a:noFill/>
                          </a:ln>
                          <a:solidFill>
                            <a:schemeClr val="tx1"/>
                          </a:solidFill>
                          <a:effectLst/>
                          <a:latin typeface="宋体" pitchFamily="2" charset="-122"/>
                          <a:ea typeface="宋体" pitchFamily="2" charset="-122"/>
                        </a:rPr>
                        <a:t>context</a:t>
                      </a:r>
                      <a:r>
                        <a:rPr kumimoji="0" lang="en-US" altLang="zh-CN" sz="15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500" b="0" i="0" u="none" strike="noStrike" cap="none" normalizeH="0" baseline="0" dirty="0" err="1" smtClean="0">
                          <a:ln>
                            <a:noFill/>
                          </a:ln>
                          <a:solidFill>
                            <a:schemeClr val="tx1"/>
                          </a:solidFill>
                          <a:effectLst/>
                          <a:latin typeface="宋体" pitchFamily="2" charset="-122"/>
                          <a:ea typeface="宋体" pitchFamily="2" charset="-122"/>
                        </a:rPr>
                        <a:t>int</a:t>
                      </a:r>
                      <a:r>
                        <a:rPr kumimoji="0" lang="en-US" altLang="zh-CN" sz="1500" b="0" i="0" u="none" strike="noStrike" cap="none" normalizeH="0" baseline="0" dirty="0" smtClean="0">
                          <a:ln>
                            <a:noFill/>
                          </a:ln>
                          <a:solidFill>
                            <a:schemeClr val="tx1"/>
                          </a:solidFill>
                          <a:effectLst/>
                          <a:latin typeface="宋体" pitchFamily="2" charset="-122"/>
                          <a:ea typeface="宋体" pitchFamily="2" charset="-122"/>
                        </a:rPr>
                        <a:t> mode)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5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宋体" pitchFamily="2" charset="-122"/>
                          <a:ea typeface="宋体" pitchFamily="2" charset="-122"/>
                        </a:rPr>
                        <a:t>设置是否进入省电模式。</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chemeClr val="tx1"/>
                          </a:solidFill>
                          <a:effectLst/>
                          <a:latin typeface="宋体" pitchFamily="2" charset="-122"/>
                          <a:ea typeface="宋体" pitchFamily="2" charset="-122"/>
                        </a:rPr>
                        <a:t>void </a:t>
                      </a:r>
                      <a:endParaRPr kumimoji="0" lang="en-US" altLang="zh-CN" sz="15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500" b="1" i="0" u="none" strike="noStrike" cap="none" normalizeH="0" baseline="0" dirty="0" smtClean="0">
                          <a:ln>
                            <a:noFill/>
                          </a:ln>
                          <a:solidFill>
                            <a:srgbClr val="0000FF"/>
                          </a:solidFill>
                          <a:effectLst/>
                          <a:latin typeface="宋体" pitchFamily="2" charset="-122"/>
                          <a:ea typeface="宋体" pitchFamily="2" charset="-122"/>
                        </a:rPr>
                        <a:t>Start</a:t>
                      </a:r>
                      <a:r>
                        <a:rPr kumimoji="0" lang="en-US" altLang="zh-CN" sz="1500" b="0" i="0" u="none" strike="noStrike" cap="none" normalizeH="0" baseline="0" dirty="0" smtClean="0">
                          <a:ln>
                            <a:noFill/>
                          </a:ln>
                          <a:solidFill>
                            <a:schemeClr val="tx1"/>
                          </a:solidFill>
                          <a:effectLst/>
                          <a:latin typeface="宋体" pitchFamily="2" charset="-122"/>
                          <a:ea typeface="宋体" pitchFamily="2" charset="-122"/>
                        </a:rPr>
                        <a:t>()</a:t>
                      </a:r>
                      <a:endParaRPr kumimoji="0" lang="zh-CN" altLang="en-US" sz="1500" b="0"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5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宋体" pitchFamily="2" charset="-122"/>
                          <a:ea typeface="宋体" pitchFamily="2" charset="-122"/>
                        </a:rPr>
                        <a:t>开始或从</a:t>
                      </a:r>
                      <a:r>
                        <a:rPr kumimoji="0" lang="en-US" altLang="zh-CN" sz="1500" b="0" i="0" u="none" strike="noStrike" cap="none" normalizeH="0" baseline="0" dirty="0" smtClean="0">
                          <a:ln>
                            <a:noFill/>
                          </a:ln>
                          <a:solidFill>
                            <a:schemeClr val="tx1"/>
                          </a:solidFill>
                          <a:effectLst/>
                          <a:latin typeface="宋体" pitchFamily="2" charset="-122"/>
                          <a:ea typeface="宋体" pitchFamily="2" charset="-122"/>
                        </a:rPr>
                        <a:t>Pause</a:t>
                      </a:r>
                      <a:r>
                        <a:rPr kumimoji="0" lang="zh-CN" altLang="en-US" sz="1500" b="0" i="0" u="none" strike="noStrike" cap="none" normalizeH="0" baseline="0" dirty="0" smtClean="0">
                          <a:ln>
                            <a:noFill/>
                          </a:ln>
                          <a:solidFill>
                            <a:schemeClr val="tx1"/>
                          </a:solidFill>
                          <a:effectLst/>
                          <a:latin typeface="宋体" pitchFamily="2" charset="-122"/>
                          <a:ea typeface="宋体" pitchFamily="2" charset="-122"/>
                        </a:rPr>
                        <a:t>恢复播放</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chemeClr val="tx1"/>
                          </a:solidFill>
                          <a:effectLst/>
                          <a:latin typeface="宋体" pitchFamily="2" charset="-122"/>
                          <a:ea typeface="宋体" pitchFamily="2" charset="-122"/>
                        </a:rPr>
                        <a:t>void </a:t>
                      </a:r>
                      <a:endParaRPr kumimoji="0" lang="en-US" altLang="zh-CN" sz="15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500" b="1" i="0" u="none" strike="noStrike" cap="none" normalizeH="0" baseline="0" dirty="0" smtClean="0">
                          <a:ln>
                            <a:noFill/>
                          </a:ln>
                          <a:solidFill>
                            <a:srgbClr val="0000FF"/>
                          </a:solidFill>
                          <a:effectLst/>
                          <a:latin typeface="宋体" pitchFamily="2" charset="-122"/>
                          <a:ea typeface="宋体" pitchFamily="2" charset="-122"/>
                        </a:rPr>
                        <a:t>Stop</a:t>
                      </a:r>
                      <a:r>
                        <a:rPr kumimoji="0" lang="en-US" altLang="zh-CN" sz="1500" b="0" i="0" u="none" strike="noStrike" cap="none" normalizeH="0" baseline="0" dirty="0" smtClean="0">
                          <a:ln>
                            <a:noFill/>
                          </a:ln>
                          <a:solidFill>
                            <a:schemeClr val="tx1"/>
                          </a:solidFill>
                          <a:effectLst/>
                          <a:latin typeface="宋体" pitchFamily="2" charset="-122"/>
                          <a:ea typeface="宋体" pitchFamily="2" charset="-122"/>
                        </a:rPr>
                        <a:t>()</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5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5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500" b="0" i="0" u="none" strike="noStrike" cap="none" normalizeH="0" baseline="0" dirty="0" smtClean="0">
                          <a:ln>
                            <a:noFill/>
                          </a:ln>
                          <a:solidFill>
                            <a:schemeClr val="tx1"/>
                          </a:solidFill>
                          <a:effectLst/>
                          <a:latin typeface="宋体" pitchFamily="2" charset="-122"/>
                          <a:ea typeface="宋体" pitchFamily="2" charset="-122"/>
                        </a:rPr>
                        <a:t>停止播放</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2"/>
          <p:cNvSpPr txBox="1">
            <a:spLocks noChangeArrowheads="1"/>
          </p:cNvSpPr>
          <p:nvPr/>
        </p:nvSpPr>
        <p:spPr>
          <a:xfrm>
            <a:off x="357158" y="214290"/>
            <a:ext cx="7283450" cy="706437"/>
          </a:xfrm>
          <a:prstGeom prst="rect">
            <a:avLst/>
          </a:prstGeom>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7.1.2 </a:t>
            </a:r>
            <a:r>
              <a:rPr lang="en-US" altLang="zh-CN" sz="3200" kern="0" dirty="0" err="1" smtClean="0">
                <a:solidFill>
                  <a:srgbClr val="000099"/>
                </a:solidFill>
                <a:latin typeface="+mj-lt"/>
                <a:ea typeface="+mj-ea"/>
                <a:cs typeface="+mj-cs"/>
              </a:rPr>
              <a:t>MediaPlayer</a:t>
            </a:r>
            <a:r>
              <a:rPr lang="zh-CN" altLang="en-US" sz="3200" kern="0" dirty="0" smtClean="0">
                <a:solidFill>
                  <a:srgbClr val="000099"/>
                </a:solidFill>
                <a:latin typeface="+mj-lt"/>
                <a:ea typeface="+mj-ea"/>
                <a:cs typeface="+mj-cs"/>
              </a:rPr>
              <a:t>基本</a:t>
            </a:r>
            <a:r>
              <a:rPr lang="en-US" altLang="zh-CN" sz="3200" kern="0" dirty="0" smtClean="0">
                <a:solidFill>
                  <a:srgbClr val="000099"/>
                </a:solidFill>
                <a:latin typeface="+mj-lt"/>
                <a:ea typeface="+mj-ea"/>
                <a:cs typeface="+mj-cs"/>
              </a:rPr>
              <a:t>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-6/6</a:t>
            </a: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ChangeArrowheads="1"/>
          </p:cNvSpPr>
          <p:nvPr>
            <p:ph type="title"/>
          </p:nvPr>
        </p:nvSpPr>
        <p:spPr/>
        <p:txBody>
          <a:bodyPr/>
          <a:lstStyle/>
          <a:p>
            <a:r>
              <a:rPr lang="en-US" altLang="zh-CN" dirty="0" smtClean="0"/>
              <a:t>7.1.3 </a:t>
            </a:r>
            <a:r>
              <a:rPr lang="en-US" altLang="zh-CN" dirty="0" err="1" smtClean="0"/>
              <a:t>MediaPlayer</a:t>
            </a:r>
            <a:r>
              <a:rPr lang="zh-CN" altLang="en-US" dirty="0" smtClean="0"/>
              <a:t>状态和生命周期</a:t>
            </a:r>
            <a:endParaRPr lang="zh-CN" altLang="en-US" dirty="0"/>
          </a:p>
        </p:txBody>
      </p:sp>
      <p:pic>
        <p:nvPicPr>
          <p:cNvPr id="5" name="Picture 7"/>
          <p:cNvPicPr>
            <a:picLocks noChangeAspect="1" noChangeArrowheads="1"/>
          </p:cNvPicPr>
          <p:nvPr/>
        </p:nvPicPr>
        <p:blipFill>
          <a:blip r:embed="rId3"/>
          <a:srcRect/>
          <a:stretch>
            <a:fillRect/>
          </a:stretch>
        </p:blipFill>
        <p:spPr bwMode="auto">
          <a:xfrm>
            <a:off x="1447800" y="914400"/>
            <a:ext cx="6172200" cy="5105400"/>
          </a:xfrm>
          <a:prstGeom prst="rect">
            <a:avLst/>
          </a:prstGeom>
          <a:noFill/>
        </p:spPr>
      </p:pic>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ChangeArrowheads="1"/>
          </p:cNvSpPr>
          <p:nvPr>
            <p:ph type="body" idx="1"/>
          </p:nvPr>
        </p:nvSpPr>
        <p:spPr>
          <a:xfrm>
            <a:off x="455613" y="1052513"/>
            <a:ext cx="8147050" cy="4968875"/>
          </a:xfrm>
          <a:noFill/>
        </p:spPr>
        <p:txBody>
          <a:bodyPr/>
          <a:lstStyle/>
          <a:p>
            <a:pPr eaLnBrk="1" hangingPunct="1">
              <a:buClrTx/>
              <a:buSzTx/>
              <a:buFontTx/>
              <a:buNone/>
            </a:pPr>
            <a:r>
              <a:rPr lang="zh-CN" altLang="en-US" sz="2000" dirty="0" smtClean="0">
                <a:latin typeface="Arial" charset="0"/>
                <a:ea typeface="宋体" pitchFamily="2" charset="-122"/>
              </a:rPr>
              <a:t>让我们一起做一个播放</a:t>
            </a:r>
            <a:r>
              <a:rPr lang="en-US" altLang="zh-CN" sz="2000" dirty="0" smtClean="0">
                <a:latin typeface="Arial" charset="0"/>
                <a:ea typeface="宋体" pitchFamily="2" charset="-122"/>
              </a:rPr>
              <a:t>SD</a:t>
            </a:r>
            <a:r>
              <a:rPr lang="zh-CN" altLang="en-US" sz="2000" dirty="0" smtClean="0">
                <a:latin typeface="Arial" charset="0"/>
                <a:ea typeface="宋体" pitchFamily="2" charset="-122"/>
              </a:rPr>
              <a:t>卡上的</a:t>
            </a:r>
            <a:r>
              <a:rPr lang="en-US" altLang="zh-CN" sz="2000" dirty="0" smtClean="0">
                <a:latin typeface="Arial" charset="0"/>
                <a:ea typeface="宋体" pitchFamily="2" charset="-122"/>
              </a:rPr>
              <a:t>mp3</a:t>
            </a:r>
            <a:r>
              <a:rPr lang="zh-CN" altLang="en-US" sz="2000" dirty="0" smtClean="0">
                <a:latin typeface="Arial" charset="0"/>
                <a:ea typeface="宋体" pitchFamily="2" charset="-122"/>
              </a:rPr>
              <a:t>音乐实例：</a:t>
            </a:r>
            <a:endParaRPr lang="en-US" altLang="zh-CN" sz="2000" dirty="0" smtClean="0">
              <a:latin typeface="Arial" charset="0"/>
              <a:ea typeface="宋体" pitchFamily="2" charset="-122"/>
            </a:endParaRPr>
          </a:p>
          <a:p>
            <a:pPr eaLnBrk="1" hangingPunct="1">
              <a:buClrTx/>
              <a:buSzTx/>
              <a:buFontTx/>
              <a:buNone/>
            </a:pPr>
            <a:r>
              <a:rPr lang="zh-CN" altLang="en-US" sz="1800" dirty="0" smtClean="0">
                <a:latin typeface="Arial" charset="0"/>
                <a:ea typeface="宋体" pitchFamily="2" charset="-122"/>
              </a:rPr>
              <a:t>四个按钮：</a:t>
            </a:r>
            <a:br>
              <a:rPr lang="zh-CN" altLang="en-US" sz="1800" dirty="0" smtClean="0">
                <a:latin typeface="Arial" charset="0"/>
                <a:ea typeface="宋体" pitchFamily="2" charset="-122"/>
              </a:rPr>
            </a:br>
            <a:r>
              <a:rPr lang="zh-CN" altLang="en-US" sz="1800" dirty="0" smtClean="0">
                <a:latin typeface="Arial" charset="0"/>
                <a:ea typeface="宋体" pitchFamily="2" charset="-122"/>
              </a:rPr>
              <a:t>开始：从头开始播放音乐。</a:t>
            </a:r>
            <a:br>
              <a:rPr lang="zh-CN" altLang="en-US" sz="1800" dirty="0" smtClean="0">
                <a:latin typeface="Arial" charset="0"/>
                <a:ea typeface="宋体" pitchFamily="2" charset="-122"/>
              </a:rPr>
            </a:br>
            <a:r>
              <a:rPr lang="zh-CN" altLang="en-US" sz="1800" dirty="0" smtClean="0">
                <a:latin typeface="Arial" charset="0"/>
                <a:ea typeface="宋体" pitchFamily="2" charset="-122"/>
              </a:rPr>
              <a:t>暂停：暂停播放音乐，并保留当前播放位置。</a:t>
            </a:r>
            <a:br>
              <a:rPr lang="zh-CN" altLang="en-US" sz="1800" dirty="0" smtClean="0">
                <a:latin typeface="Arial" charset="0"/>
                <a:ea typeface="宋体" pitchFamily="2" charset="-122"/>
              </a:rPr>
            </a:br>
            <a:r>
              <a:rPr lang="zh-CN" altLang="en-US" sz="1800" dirty="0" smtClean="0">
                <a:latin typeface="Arial" charset="0"/>
                <a:ea typeface="宋体" pitchFamily="2" charset="-122"/>
              </a:rPr>
              <a:t>再开：从暂停位置，重新开始播放音乐。</a:t>
            </a:r>
            <a:br>
              <a:rPr lang="zh-CN" altLang="en-US" sz="1800" dirty="0" smtClean="0">
                <a:latin typeface="Arial" charset="0"/>
                <a:ea typeface="宋体" pitchFamily="2" charset="-122"/>
              </a:rPr>
            </a:br>
            <a:r>
              <a:rPr lang="zh-CN" altLang="en-US" sz="1800" dirty="0" smtClean="0">
                <a:latin typeface="Arial" charset="0"/>
                <a:ea typeface="宋体" pitchFamily="2" charset="-122"/>
              </a:rPr>
              <a:t>停止：停止播放音乐。</a:t>
            </a:r>
            <a:endParaRPr lang="en-US" altLang="zh-CN" sz="1800" dirty="0" smtClean="0">
              <a:latin typeface="Arial" charset="0"/>
              <a:ea typeface="宋体" pitchFamily="2" charset="-122"/>
            </a:endParaRPr>
          </a:p>
          <a:p>
            <a:pPr>
              <a:buClrTx/>
              <a:buSzTx/>
              <a:buNone/>
            </a:pPr>
            <a:r>
              <a:rPr lang="zh-CN" altLang="en-US" sz="1800" dirty="0" smtClean="0">
                <a:latin typeface="Arial" charset="0"/>
                <a:ea typeface="宋体" pitchFamily="2" charset="-122"/>
              </a:rPr>
              <a:t>其他要求：</a:t>
            </a:r>
            <a:br>
              <a:rPr lang="zh-CN" altLang="en-US" sz="1800" dirty="0" smtClean="0">
                <a:latin typeface="Arial" charset="0"/>
                <a:ea typeface="宋体" pitchFamily="2" charset="-122"/>
              </a:rPr>
            </a:br>
            <a:r>
              <a:rPr lang="zh-CN" altLang="en-US" sz="1800" dirty="0" smtClean="0">
                <a:latin typeface="Arial" charset="0"/>
                <a:ea typeface="宋体" pitchFamily="2" charset="-122"/>
              </a:rPr>
              <a:t>在点击各个按键的时候，用</a:t>
            </a:r>
            <a:r>
              <a:rPr lang="en-US" altLang="zh-CN" sz="1800" dirty="0" smtClean="0">
                <a:latin typeface="Arial" charset="0"/>
                <a:ea typeface="宋体" pitchFamily="2" charset="-122"/>
              </a:rPr>
              <a:t>Toast</a:t>
            </a:r>
            <a:r>
              <a:rPr lang="zh-CN" altLang="en-US" sz="1800" dirty="0" smtClean="0">
                <a:latin typeface="Arial" charset="0"/>
                <a:ea typeface="宋体" pitchFamily="2" charset="-122"/>
              </a:rPr>
              <a:t>现实当前的</a:t>
            </a:r>
            <a:endParaRPr lang="en-US" altLang="zh-CN" sz="1800" dirty="0" smtClean="0">
              <a:latin typeface="Arial" charset="0"/>
              <a:ea typeface="宋体" pitchFamily="2" charset="-122"/>
            </a:endParaRPr>
          </a:p>
          <a:p>
            <a:pPr>
              <a:buClrTx/>
              <a:buSzTx/>
              <a:buNone/>
            </a:pPr>
            <a:r>
              <a:rPr lang="en-US" altLang="zh-CN" sz="1800" dirty="0" smtClean="0">
                <a:latin typeface="Arial" charset="0"/>
                <a:ea typeface="宋体" pitchFamily="2" charset="-122"/>
              </a:rPr>
              <a:t>      </a:t>
            </a:r>
            <a:r>
              <a:rPr lang="zh-CN" altLang="en-US" sz="1800" dirty="0" smtClean="0">
                <a:latin typeface="Arial" charset="0"/>
                <a:ea typeface="宋体" pitchFamily="2" charset="-122"/>
              </a:rPr>
              <a:t>操作和所播放音乐的路径名字。</a:t>
            </a:r>
          </a:p>
          <a:p>
            <a:pPr eaLnBrk="1" hangingPunct="1">
              <a:buClrTx/>
              <a:buSzTx/>
              <a:buFontTx/>
              <a:buNone/>
            </a:pPr>
            <a:r>
              <a:rPr lang="zh-CN" altLang="en-US" sz="1800" dirty="0" smtClean="0">
                <a:latin typeface="Arial" charset="0"/>
                <a:ea typeface="宋体" pitchFamily="2" charset="-122"/>
              </a:rPr>
              <a:t>播放一个</a:t>
            </a:r>
            <a:r>
              <a:rPr lang="en-US" altLang="zh-CN" sz="1800" dirty="0" smtClean="0">
                <a:latin typeface="Arial" charset="0"/>
                <a:ea typeface="宋体" pitchFamily="2" charset="-122"/>
              </a:rPr>
              <a:t>SD</a:t>
            </a:r>
            <a:r>
              <a:rPr lang="zh-CN" altLang="en-US" sz="1800" dirty="0" smtClean="0">
                <a:latin typeface="Arial" charset="0"/>
                <a:ea typeface="宋体" pitchFamily="2" charset="-122"/>
              </a:rPr>
              <a:t>卡上的音频文件方法：</a:t>
            </a:r>
          </a:p>
          <a:p>
            <a:pPr eaLnBrk="1" hangingPunct="1">
              <a:buClrTx/>
              <a:buSzTx/>
              <a:buFontTx/>
              <a:buNone/>
            </a:pPr>
            <a:r>
              <a:rPr lang="en-US" altLang="zh-CN" sz="1800" dirty="0" smtClean="0">
                <a:latin typeface="Arial" charset="0"/>
                <a:ea typeface="宋体" pitchFamily="2" charset="-122"/>
              </a:rPr>
              <a:t>   </a:t>
            </a:r>
            <a:r>
              <a:rPr lang="en-US" altLang="zh-CN" sz="1800" dirty="0" err="1" smtClean="0">
                <a:latin typeface="Arial" charset="0"/>
                <a:ea typeface="宋体" pitchFamily="2" charset="-122"/>
              </a:rPr>
              <a:t>MediaPlayer</a:t>
            </a:r>
            <a:r>
              <a:rPr lang="en-US" altLang="zh-CN" sz="1800" dirty="0" smtClean="0">
                <a:latin typeface="Arial" charset="0"/>
                <a:ea typeface="宋体" pitchFamily="2" charset="-122"/>
              </a:rPr>
              <a:t> mp = new </a:t>
            </a:r>
            <a:r>
              <a:rPr lang="en-US" altLang="zh-CN" sz="1800" dirty="0" err="1" smtClean="0">
                <a:latin typeface="Arial" charset="0"/>
                <a:ea typeface="宋体" pitchFamily="2" charset="-122"/>
              </a:rPr>
              <a:t>MediaPlayer</a:t>
            </a:r>
            <a:r>
              <a:rPr lang="en-US" altLang="zh-CN" sz="1800" dirty="0" smtClean="0">
                <a:latin typeface="Arial" charset="0"/>
                <a:ea typeface="宋体" pitchFamily="2" charset="-122"/>
              </a:rPr>
              <a:t>();</a:t>
            </a:r>
          </a:p>
          <a:p>
            <a:pPr eaLnBrk="1" hangingPunct="1">
              <a:buClrTx/>
              <a:buSzTx/>
              <a:buFontTx/>
              <a:buNone/>
            </a:pPr>
            <a:r>
              <a:rPr lang="en-US" altLang="zh-CN" sz="1800" dirty="0" smtClean="0">
                <a:latin typeface="Arial" charset="0"/>
                <a:ea typeface="宋体" pitchFamily="2" charset="-122"/>
              </a:rPr>
              <a:t>   </a:t>
            </a:r>
            <a:r>
              <a:rPr lang="en-US" altLang="zh-CN" sz="1800" dirty="0" err="1" smtClean="0">
                <a:latin typeface="Arial" charset="0"/>
                <a:ea typeface="宋体" pitchFamily="2" charset="-122"/>
              </a:rPr>
              <a:t>mp.setDataSource</a:t>
            </a:r>
            <a:r>
              <a:rPr lang="en-US" altLang="zh-CN" sz="1800" dirty="0" smtClean="0">
                <a:latin typeface="Arial" charset="0"/>
                <a:ea typeface="宋体" pitchFamily="2" charset="-122"/>
              </a:rPr>
              <a:t>(“/</a:t>
            </a:r>
            <a:r>
              <a:rPr lang="en-US" altLang="zh-CN" sz="1800" dirty="0" err="1" smtClean="0">
                <a:latin typeface="Arial" charset="0"/>
                <a:ea typeface="宋体" pitchFamily="2" charset="-122"/>
              </a:rPr>
              <a:t>sdcard</a:t>
            </a:r>
            <a:r>
              <a:rPr lang="en-US" altLang="zh-CN" sz="1800" dirty="0" smtClean="0">
                <a:latin typeface="Arial" charset="0"/>
                <a:ea typeface="宋体" pitchFamily="2" charset="-122"/>
              </a:rPr>
              <a:t>/xxx.mp3</a:t>
            </a:r>
            <a:r>
              <a:rPr lang="zh-CN" altLang="en-US" sz="1800" dirty="0" smtClean="0">
                <a:latin typeface="Arial" charset="0"/>
                <a:ea typeface="宋体" pitchFamily="2" charset="-122"/>
              </a:rPr>
              <a:t>”</a:t>
            </a:r>
            <a:r>
              <a:rPr lang="en-US" altLang="zh-CN" sz="1800" dirty="0" smtClean="0">
                <a:latin typeface="Arial" charset="0"/>
                <a:ea typeface="宋体" pitchFamily="2" charset="-122"/>
              </a:rPr>
              <a:t>);</a:t>
            </a:r>
          </a:p>
          <a:p>
            <a:pPr eaLnBrk="1" hangingPunct="1">
              <a:buClrTx/>
              <a:buSzTx/>
              <a:buFontTx/>
              <a:buNone/>
            </a:pPr>
            <a:r>
              <a:rPr lang="en-US" altLang="zh-CN" sz="1800" dirty="0" smtClean="0">
                <a:latin typeface="Arial" charset="0"/>
                <a:ea typeface="宋体" pitchFamily="2" charset="-122"/>
              </a:rPr>
              <a:t>   </a:t>
            </a:r>
            <a:r>
              <a:rPr lang="en-US" altLang="zh-CN" sz="1800" dirty="0" err="1" smtClean="0">
                <a:latin typeface="Arial" charset="0"/>
                <a:ea typeface="宋体" pitchFamily="2" charset="-122"/>
              </a:rPr>
              <a:t>mp.prepare</a:t>
            </a:r>
            <a:r>
              <a:rPr lang="en-US" altLang="zh-CN" sz="1800" dirty="0" smtClean="0">
                <a:latin typeface="Arial" charset="0"/>
                <a:ea typeface="宋体" pitchFamily="2" charset="-122"/>
              </a:rPr>
              <a:t>();</a:t>
            </a:r>
          </a:p>
          <a:p>
            <a:pPr eaLnBrk="1" hangingPunct="1">
              <a:buClrTx/>
              <a:buSzTx/>
              <a:buFontTx/>
              <a:buNone/>
            </a:pPr>
            <a:r>
              <a:rPr lang="en-US" altLang="zh-CN" sz="1800" dirty="0" smtClean="0">
                <a:latin typeface="Arial" charset="0"/>
                <a:ea typeface="宋体" pitchFamily="2" charset="-122"/>
              </a:rPr>
              <a:t>   </a:t>
            </a:r>
            <a:r>
              <a:rPr lang="en-US" altLang="zh-CN" sz="1800" dirty="0" err="1" smtClean="0">
                <a:latin typeface="Arial" charset="0"/>
                <a:ea typeface="宋体" pitchFamily="2" charset="-122"/>
              </a:rPr>
              <a:t>mp.start</a:t>
            </a:r>
            <a:r>
              <a:rPr lang="en-US" altLang="zh-CN" sz="1800" dirty="0" smtClean="0">
                <a:latin typeface="Arial" charset="0"/>
                <a:ea typeface="宋体" pitchFamily="2" charset="-122"/>
              </a:rPr>
              <a:t>();</a:t>
            </a:r>
          </a:p>
          <a:p>
            <a:pPr eaLnBrk="1" hangingPunct="1">
              <a:buClrTx/>
              <a:buSzTx/>
              <a:buFontTx/>
              <a:buNone/>
            </a:pPr>
            <a:endParaRPr lang="en-US" altLang="zh-CN" dirty="0">
              <a:latin typeface="Arial" charset="0"/>
              <a:ea typeface="宋体" pitchFamily="2" charset="-122"/>
            </a:endParaRPr>
          </a:p>
        </p:txBody>
      </p:sp>
      <p:sp>
        <p:nvSpPr>
          <p:cNvPr id="1410051" name="Rectangle 3"/>
          <p:cNvSpPr>
            <a:spLocks noGrp="1" noChangeArrowheads="1"/>
          </p:cNvSpPr>
          <p:nvPr>
            <p:ph type="title"/>
          </p:nvPr>
        </p:nvSpPr>
        <p:spPr>
          <a:xfrm>
            <a:off x="457200" y="274638"/>
            <a:ext cx="7972452" cy="706437"/>
          </a:xfrm>
        </p:spPr>
        <p:txBody>
          <a:bodyPr/>
          <a:lstStyle/>
          <a:p>
            <a:r>
              <a:rPr lang="en-US" altLang="zh-CN" dirty="0" smtClean="0"/>
              <a:t>7.1.4 </a:t>
            </a:r>
            <a:r>
              <a:rPr lang="en-US" altLang="zh-CN" dirty="0" err="1" smtClean="0"/>
              <a:t>MediaPlayer</a:t>
            </a:r>
            <a:r>
              <a:rPr lang="zh-CN" altLang="en-US" dirty="0" smtClean="0"/>
              <a:t>的音乐播放器</a:t>
            </a:r>
            <a:r>
              <a:rPr lang="zh-CN" altLang="en-US" dirty="0" smtClean="0"/>
              <a:t>实例</a:t>
            </a:r>
            <a:r>
              <a:rPr lang="en-US" altLang="zh-CN" dirty="0" smtClean="0"/>
              <a:t>-1/2</a:t>
            </a:r>
            <a:endParaRPr lang="en-US" altLang="zh-CN" dirty="0"/>
          </a:p>
        </p:txBody>
      </p:sp>
      <p:pic>
        <p:nvPicPr>
          <p:cNvPr id="6" name="Picture 8"/>
          <p:cNvPicPr>
            <a:picLocks noChangeAspect="1" noChangeArrowheads="1"/>
          </p:cNvPicPr>
          <p:nvPr/>
        </p:nvPicPr>
        <p:blipFill>
          <a:blip r:embed="rId2"/>
          <a:srcRect/>
          <a:stretch>
            <a:fillRect/>
          </a:stretch>
        </p:blipFill>
        <p:spPr bwMode="auto">
          <a:xfrm>
            <a:off x="5562600" y="1500174"/>
            <a:ext cx="3581400" cy="2819400"/>
          </a:xfrm>
          <a:prstGeom prst="rect">
            <a:avLst/>
          </a:prstGeom>
          <a:noFill/>
        </p:spPr>
      </p:pic>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sp>
        <p:nvSpPr>
          <p:cNvPr id="245768" name="Text Box 8"/>
          <p:cNvSpPr txBox="1">
            <a:spLocks noChangeArrowheads="1"/>
          </p:cNvSpPr>
          <p:nvPr/>
        </p:nvSpPr>
        <p:spPr bwMode="auto">
          <a:xfrm>
            <a:off x="609600" y="1066800"/>
            <a:ext cx="7010400" cy="304800"/>
          </a:xfrm>
          <a:prstGeom prst="rect">
            <a:avLst/>
          </a:prstGeom>
          <a:noFill/>
          <a:ln w="9525" algn="ctr">
            <a:noFill/>
            <a:miter lim="800000"/>
            <a:headEnd/>
            <a:tailEnd/>
          </a:ln>
          <a:effectLst/>
        </p:spPr>
        <p:txBody>
          <a:bodyPr lIns="91401" tIns="45700" rIns="91401" bIns="45700">
            <a:spAutoFit/>
          </a:bodyPr>
          <a:lstStyle/>
          <a:p>
            <a:pPr marL="2057400" indent="-228600">
              <a:spcBef>
                <a:spcPct val="50000"/>
              </a:spcBef>
            </a:pPr>
            <a:endParaRPr lang="zh-CN" altLang="en-US"/>
          </a:p>
        </p:txBody>
      </p:sp>
      <p:sp>
        <p:nvSpPr>
          <p:cNvPr id="3" name="标题 1"/>
          <p:cNvSpPr>
            <a:spLocks/>
          </p:cNvSpPr>
          <p:nvPr/>
        </p:nvSpPr>
        <p:spPr bwMode="auto">
          <a:xfrm>
            <a:off x="228600" y="914400"/>
            <a:ext cx="8229600" cy="533400"/>
          </a:xfrm>
          <a:prstGeom prst="rect">
            <a:avLst/>
          </a:prstGeom>
          <a:noFill/>
          <a:ln w="9525">
            <a:noFill/>
            <a:miter lim="800000"/>
            <a:headEnd/>
            <a:tailEnd/>
          </a:ln>
          <a:effectLst/>
        </p:spPr>
        <p:txBody>
          <a:bodyPr/>
          <a:lstStyle/>
          <a:p>
            <a:pPr algn="l" eaLnBrk="1" hangingPunct="1">
              <a:buClrTx/>
              <a:buSzTx/>
              <a:buFontTx/>
              <a:buNone/>
            </a:pPr>
            <a:r>
              <a:rPr lang="zh-CN" altLang="en-US" sz="2000" b="0" dirty="0">
                <a:latin typeface="Arial" charset="0"/>
                <a:ea typeface="宋体" pitchFamily="2" charset="-122"/>
              </a:rPr>
              <a:t>让我们一起再做一个播放</a:t>
            </a:r>
            <a:r>
              <a:rPr lang="en-US" altLang="zh-CN" sz="2000" b="0" dirty="0">
                <a:latin typeface="Arial" charset="0"/>
                <a:ea typeface="宋体" pitchFamily="2" charset="-122"/>
              </a:rPr>
              <a:t>SD</a:t>
            </a:r>
            <a:r>
              <a:rPr lang="zh-CN" altLang="en-US" sz="2000" b="0" dirty="0">
                <a:latin typeface="Arial" charset="0"/>
                <a:ea typeface="宋体" pitchFamily="2" charset="-122"/>
              </a:rPr>
              <a:t>卡上的</a:t>
            </a:r>
            <a:r>
              <a:rPr lang="en-US" altLang="zh-CN" sz="2000" b="0" dirty="0">
                <a:latin typeface="Arial" charset="0"/>
                <a:ea typeface="宋体" pitchFamily="2" charset="-122"/>
              </a:rPr>
              <a:t>3gp</a:t>
            </a:r>
            <a:r>
              <a:rPr lang="zh-CN" altLang="en-US" sz="2000" b="0" dirty="0">
                <a:latin typeface="Arial" charset="0"/>
                <a:ea typeface="宋体" pitchFamily="2" charset="-122"/>
              </a:rPr>
              <a:t>视频播放实例</a:t>
            </a:r>
            <a:endParaRPr lang="en-US" altLang="zh-CN" sz="2000" b="0" dirty="0">
              <a:latin typeface="Arial" charset="0"/>
              <a:ea typeface="宋体" pitchFamily="2" charset="-122"/>
            </a:endParaRPr>
          </a:p>
        </p:txBody>
      </p:sp>
      <p:sp>
        <p:nvSpPr>
          <p:cNvPr id="4" name="标题 1"/>
          <p:cNvSpPr>
            <a:spLocks/>
          </p:cNvSpPr>
          <p:nvPr/>
        </p:nvSpPr>
        <p:spPr bwMode="auto">
          <a:xfrm>
            <a:off x="3962400" y="1524000"/>
            <a:ext cx="5181600" cy="1905000"/>
          </a:xfrm>
          <a:prstGeom prst="rect">
            <a:avLst/>
          </a:prstGeom>
          <a:noFill/>
          <a:ln w="9525">
            <a:noFill/>
            <a:miter lim="800000"/>
            <a:headEnd/>
            <a:tailEnd/>
          </a:ln>
          <a:effectLst/>
        </p:spPr>
        <p:txBody>
          <a:bodyPr/>
          <a:lstStyle/>
          <a:p>
            <a:pPr algn="l" eaLnBrk="1" hangingPunct="1">
              <a:buClrTx/>
              <a:buSzTx/>
              <a:buFontTx/>
              <a:buNone/>
            </a:pPr>
            <a:r>
              <a:rPr lang="zh-CN" altLang="en-US" sz="2000" b="0" dirty="0">
                <a:latin typeface="Arial" charset="0"/>
                <a:ea typeface="宋体" pitchFamily="2" charset="-122"/>
              </a:rPr>
              <a:t>三个按钮：</a:t>
            </a:r>
            <a:br>
              <a:rPr lang="zh-CN" altLang="en-US" sz="2000" b="0" dirty="0">
                <a:latin typeface="Arial" charset="0"/>
                <a:ea typeface="宋体" pitchFamily="2" charset="-122"/>
              </a:rPr>
            </a:br>
            <a:r>
              <a:rPr lang="zh-CN" altLang="en-US" sz="2000" b="0" dirty="0">
                <a:latin typeface="Arial" charset="0"/>
                <a:ea typeface="宋体" pitchFamily="2" charset="-122"/>
              </a:rPr>
              <a:t>开始：从头开始播放视频。</a:t>
            </a:r>
            <a:br>
              <a:rPr lang="zh-CN" altLang="en-US" sz="2000" b="0" dirty="0">
                <a:latin typeface="Arial" charset="0"/>
                <a:ea typeface="宋体" pitchFamily="2" charset="-122"/>
              </a:rPr>
            </a:br>
            <a:r>
              <a:rPr lang="zh-CN" altLang="en-US" sz="2000" b="0" dirty="0">
                <a:latin typeface="Arial" charset="0"/>
                <a:ea typeface="宋体" pitchFamily="2" charset="-122"/>
              </a:rPr>
              <a:t>暂停：暂停播放视频，并保留当前播放位置。</a:t>
            </a:r>
            <a:br>
              <a:rPr lang="zh-CN" altLang="en-US" sz="2000" b="0" dirty="0">
                <a:latin typeface="Arial" charset="0"/>
                <a:ea typeface="宋体" pitchFamily="2" charset="-122"/>
              </a:rPr>
            </a:br>
            <a:r>
              <a:rPr lang="zh-CN" altLang="en-US" sz="2000" b="0" dirty="0">
                <a:latin typeface="Arial" charset="0"/>
                <a:ea typeface="宋体" pitchFamily="2" charset="-122"/>
              </a:rPr>
              <a:t>再开：从暂停位置，重新开始播放视频。</a:t>
            </a:r>
          </a:p>
        </p:txBody>
      </p:sp>
      <p:pic>
        <p:nvPicPr>
          <p:cNvPr id="245772" name="Picture 12"/>
          <p:cNvPicPr>
            <a:picLocks noChangeAspect="1" noChangeArrowheads="1"/>
          </p:cNvPicPr>
          <p:nvPr/>
        </p:nvPicPr>
        <p:blipFill>
          <a:blip r:embed="rId3"/>
          <a:srcRect/>
          <a:stretch>
            <a:fillRect/>
          </a:stretch>
        </p:blipFill>
        <p:spPr bwMode="auto">
          <a:xfrm>
            <a:off x="381000" y="1600200"/>
            <a:ext cx="3429000" cy="3265488"/>
          </a:xfrm>
          <a:prstGeom prst="rect">
            <a:avLst/>
          </a:prstGeom>
          <a:noFill/>
        </p:spPr>
      </p:pic>
      <p:sp>
        <p:nvSpPr>
          <p:cNvPr id="245774" name="Rectangle 14"/>
          <p:cNvSpPr>
            <a:spLocks noChangeArrowheads="1"/>
          </p:cNvSpPr>
          <p:nvPr/>
        </p:nvSpPr>
        <p:spPr bwMode="auto">
          <a:xfrm>
            <a:off x="4038600" y="3032125"/>
            <a:ext cx="4572000" cy="1920875"/>
          </a:xfrm>
          <a:prstGeom prst="rect">
            <a:avLst/>
          </a:prstGeom>
          <a:noFill/>
          <a:ln w="9525" algn="ctr">
            <a:noFill/>
            <a:miter lim="800000"/>
            <a:headEnd/>
            <a:tailEnd/>
          </a:ln>
          <a:effectLst/>
        </p:spPr>
        <p:txBody>
          <a:bodyPr/>
          <a:lstStyle/>
          <a:p>
            <a:pPr algn="l" eaLnBrk="1" hangingPunct="1">
              <a:buClrTx/>
              <a:buSzTx/>
              <a:buFontTx/>
              <a:buNone/>
            </a:pPr>
            <a:r>
              <a:rPr lang="zh-CN" altLang="en-US" sz="2000" b="0" dirty="0">
                <a:latin typeface="Arial" charset="0"/>
                <a:ea typeface="宋体" pitchFamily="2" charset="-122"/>
              </a:rPr>
              <a:t>其他要求：</a:t>
            </a:r>
          </a:p>
          <a:p>
            <a:pPr algn="l" eaLnBrk="1" hangingPunct="1">
              <a:buClrTx/>
              <a:buSzTx/>
              <a:buFontTx/>
              <a:buNone/>
            </a:pPr>
            <a:r>
              <a:rPr lang="en-US" altLang="zh-CN" sz="2000" b="0" dirty="0">
                <a:latin typeface="Arial" charset="0"/>
                <a:ea typeface="宋体" pitchFamily="2" charset="-122"/>
              </a:rPr>
              <a:t>1.</a:t>
            </a:r>
            <a:r>
              <a:rPr lang="zh-CN" altLang="en-US" sz="2000" b="0" dirty="0">
                <a:latin typeface="Arial" charset="0"/>
                <a:ea typeface="宋体" pitchFamily="2" charset="-122"/>
              </a:rPr>
              <a:t>按钮采用相对布局。</a:t>
            </a:r>
          </a:p>
          <a:p>
            <a:pPr algn="l" eaLnBrk="1" hangingPunct="1">
              <a:buClrTx/>
              <a:buSzTx/>
              <a:buFontTx/>
              <a:buNone/>
            </a:pPr>
            <a:endParaRPr lang="zh-CN" altLang="en-US" sz="2000" b="0" dirty="0">
              <a:latin typeface="Arial" charset="0"/>
              <a:ea typeface="宋体" pitchFamily="2" charset="-122"/>
            </a:endParaRPr>
          </a:p>
          <a:p>
            <a:pPr algn="l" eaLnBrk="1" hangingPunct="1">
              <a:buClrTx/>
              <a:buSzTx/>
              <a:buFontTx/>
              <a:buNone/>
            </a:pPr>
            <a:r>
              <a:rPr lang="en-US" altLang="zh-CN" sz="2000" b="0" dirty="0">
                <a:latin typeface="Arial" charset="0"/>
                <a:ea typeface="宋体" pitchFamily="2" charset="-122"/>
              </a:rPr>
              <a:t>2.</a:t>
            </a:r>
            <a:r>
              <a:rPr lang="zh-CN" altLang="en-US" sz="2000" b="0" dirty="0">
                <a:latin typeface="Arial" charset="0"/>
                <a:ea typeface="宋体" pitchFamily="2" charset="-122"/>
              </a:rPr>
              <a:t>在点击各个按键的时候，用</a:t>
            </a:r>
            <a:r>
              <a:rPr lang="en-US" altLang="zh-CN" sz="2000" b="0" dirty="0">
                <a:latin typeface="Arial" charset="0"/>
                <a:ea typeface="宋体" pitchFamily="2" charset="-122"/>
              </a:rPr>
              <a:t>Toast</a:t>
            </a:r>
          </a:p>
          <a:p>
            <a:pPr algn="l" eaLnBrk="1" hangingPunct="1">
              <a:buClrTx/>
              <a:buSzTx/>
              <a:buFontTx/>
              <a:buNone/>
            </a:pPr>
            <a:r>
              <a:rPr lang="zh-CN" altLang="en-US" sz="2000" b="0" dirty="0">
                <a:latin typeface="Arial" charset="0"/>
                <a:ea typeface="宋体" pitchFamily="2" charset="-122"/>
              </a:rPr>
              <a:t>现实当前的操作和所播放视频的路径</a:t>
            </a:r>
          </a:p>
          <a:p>
            <a:pPr algn="l" eaLnBrk="1" hangingPunct="1">
              <a:buClrTx/>
              <a:buSzTx/>
              <a:buFontTx/>
              <a:buNone/>
            </a:pPr>
            <a:r>
              <a:rPr lang="zh-CN" altLang="en-US" sz="2000" b="0" dirty="0">
                <a:latin typeface="Arial" charset="0"/>
                <a:ea typeface="宋体" pitchFamily="2" charset="-122"/>
              </a:rPr>
              <a:t>名字。</a:t>
            </a:r>
          </a:p>
        </p:txBody>
      </p:sp>
      <p:sp>
        <p:nvSpPr>
          <p:cNvPr id="245776" name="Rectangle 16"/>
          <p:cNvSpPr>
            <a:spLocks noChangeArrowheads="1"/>
          </p:cNvSpPr>
          <p:nvPr/>
        </p:nvSpPr>
        <p:spPr bwMode="auto">
          <a:xfrm>
            <a:off x="304800" y="5181600"/>
            <a:ext cx="6629400" cy="381000"/>
          </a:xfrm>
          <a:prstGeom prst="rect">
            <a:avLst/>
          </a:prstGeom>
          <a:noFill/>
          <a:ln w="9525" algn="ctr">
            <a:noFill/>
            <a:miter lim="800000"/>
            <a:headEnd/>
            <a:tailEnd/>
          </a:ln>
          <a:effectLst/>
        </p:spPr>
        <p:txBody>
          <a:bodyPr/>
          <a:lstStyle/>
          <a:p>
            <a:pPr algn="l" eaLnBrk="1" hangingPunct="1">
              <a:buClrTx/>
              <a:buSzTx/>
              <a:buFontTx/>
              <a:buNone/>
            </a:pPr>
            <a:r>
              <a:rPr lang="zh-CN" altLang="en-US" sz="2000" b="0" dirty="0">
                <a:latin typeface="Arial" charset="0"/>
                <a:ea typeface="宋体" pitchFamily="2" charset="-122"/>
              </a:rPr>
              <a:t>提示参见下一页。</a:t>
            </a:r>
          </a:p>
        </p:txBody>
      </p:sp>
      <p:sp>
        <p:nvSpPr>
          <p:cNvPr id="10" name="Rectangle 3"/>
          <p:cNvSpPr txBox="1">
            <a:spLocks noChangeArrowheads="1"/>
          </p:cNvSpPr>
          <p:nvPr/>
        </p:nvSpPr>
        <p:spPr>
          <a:xfrm>
            <a:off x="457200" y="274638"/>
            <a:ext cx="8043890" cy="706437"/>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7.1.4 </a:t>
            </a:r>
            <a:r>
              <a:rPr kumimoji="0" lang="en-US" altLang="zh-CN" sz="3200" b="1" i="0" u="none" strike="noStrike" kern="0" cap="none" spc="0" normalizeH="0" baseline="0" noProof="0" dirty="0" err="1" smtClean="0">
                <a:ln>
                  <a:noFill/>
                </a:ln>
                <a:solidFill>
                  <a:srgbClr val="000099"/>
                </a:solidFill>
                <a:effectLst/>
                <a:uLnTx/>
                <a:uFillTx/>
                <a:latin typeface="+mj-lt"/>
                <a:ea typeface="+mj-ea"/>
                <a:cs typeface="+mj-cs"/>
              </a:rPr>
              <a:t>MediaPlayer</a:t>
            </a:r>
            <a:r>
              <a:rPr kumimoji="0" lang="zh-CN" altLang="en-US" sz="3200" b="1" i="0" u="none" strike="noStrike" kern="0" cap="none" spc="0" normalizeH="0" baseline="0" noProof="0" dirty="0" smtClean="0">
                <a:ln>
                  <a:noFill/>
                </a:ln>
                <a:solidFill>
                  <a:srgbClr val="000099"/>
                </a:solidFill>
                <a:effectLst/>
                <a:uLnTx/>
                <a:uFillTx/>
                <a:latin typeface="+mj-lt"/>
                <a:ea typeface="+mj-ea"/>
                <a:cs typeface="+mj-cs"/>
              </a:rPr>
              <a:t>的音乐播放器</a:t>
            </a:r>
            <a:r>
              <a:rPr kumimoji="0" lang="zh-CN" altLang="en-US" sz="3200" b="1" i="0" u="none" strike="noStrike" kern="0" cap="none" spc="0" normalizeH="0" baseline="0" noProof="0" dirty="0" smtClean="0">
                <a:ln>
                  <a:noFill/>
                </a:ln>
                <a:solidFill>
                  <a:srgbClr val="000099"/>
                </a:solidFill>
                <a:effectLst/>
                <a:uLnTx/>
                <a:uFillTx/>
                <a:latin typeface="+mj-lt"/>
                <a:ea typeface="+mj-ea"/>
                <a:cs typeface="+mj-cs"/>
              </a:rPr>
              <a:t>实例</a:t>
            </a: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-2/2</a:t>
            </a:r>
            <a:endParaRPr kumimoji="0" lang="en-US" altLang="zh-CN" sz="3200" b="1" i="0" u="none" strike="noStrike" kern="0" cap="none" spc="0" normalizeH="0" baseline="0" noProof="0" dirty="0">
              <a:ln>
                <a:noFill/>
              </a:ln>
              <a:solidFill>
                <a:srgbClr val="000099"/>
              </a:solidFill>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body" idx="1"/>
          </p:nvPr>
        </p:nvSpPr>
        <p:spPr>
          <a:xfrm>
            <a:off x="455613" y="1052513"/>
            <a:ext cx="8147050" cy="4968875"/>
          </a:xfrm>
          <a:noFill/>
        </p:spPr>
        <p:txBody>
          <a:bodyPr/>
          <a:lstStyle/>
          <a:p>
            <a:r>
              <a:rPr lang="zh-CN" altLang="en-US" sz="2000" dirty="0" smtClean="0">
                <a:latin typeface="Arial" charset="0"/>
                <a:ea typeface="宋体" pitchFamily="2" charset="-122"/>
              </a:rPr>
              <a:t>播放一个</a:t>
            </a:r>
            <a:r>
              <a:rPr lang="en-US" altLang="zh-CN" sz="2000" dirty="0" smtClean="0">
                <a:latin typeface="Arial" charset="0"/>
                <a:ea typeface="宋体" pitchFamily="2" charset="-122"/>
              </a:rPr>
              <a:t>SD</a:t>
            </a:r>
            <a:r>
              <a:rPr lang="zh-CN" altLang="en-US" sz="2000" dirty="0" smtClean="0">
                <a:latin typeface="Arial" charset="0"/>
                <a:ea typeface="宋体" pitchFamily="2" charset="-122"/>
              </a:rPr>
              <a:t>卡上的视频文件</a:t>
            </a:r>
            <a:r>
              <a:rPr lang="zh-CN" altLang="zh-CN" sz="2000" dirty="0" smtClean="0">
                <a:latin typeface="Arial" charset="0"/>
                <a:ea typeface="宋体" pitchFamily="2" charset="-122"/>
              </a:rPr>
              <a:t>核心代码</a:t>
            </a:r>
            <a:endParaRPr lang="en-US" altLang="zh-CN" sz="2000" dirty="0" smtClean="0">
              <a:latin typeface="Arial" charset="0"/>
              <a:ea typeface="宋体" pitchFamily="2" charset="-122"/>
            </a:endParaRPr>
          </a:p>
          <a:p>
            <a:endParaRPr lang="zh-CN" altLang="en-US" dirty="0"/>
          </a:p>
        </p:txBody>
      </p:sp>
      <p:sp>
        <p:nvSpPr>
          <p:cNvPr id="1411075" name="Rectangle 3"/>
          <p:cNvSpPr>
            <a:spLocks noGrp="1" noChangeArrowheads="1"/>
          </p:cNvSpPr>
          <p:nvPr>
            <p:ph type="title"/>
          </p:nvPr>
        </p:nvSpPr>
        <p:spPr/>
        <p:txBody>
          <a:bodyPr/>
          <a:lstStyle/>
          <a:p>
            <a:r>
              <a:rPr lang="en-US" altLang="zh-CN" dirty="0" smtClean="0"/>
              <a:t>7.1.5 </a:t>
            </a:r>
            <a:r>
              <a:rPr lang="en-US" altLang="zh-CN" dirty="0" err="1" smtClean="0">
                <a:latin typeface="Arial" charset="0"/>
                <a:ea typeface="宋体" pitchFamily="2" charset="-122"/>
              </a:rPr>
              <a:t>MediaPlayer</a:t>
            </a:r>
            <a:r>
              <a:rPr lang="zh-CN" altLang="en-US" dirty="0" smtClean="0">
                <a:latin typeface="Arial" charset="0"/>
                <a:ea typeface="宋体" pitchFamily="2" charset="-122"/>
              </a:rPr>
              <a:t>的视频播放器实例</a:t>
            </a:r>
            <a:r>
              <a:rPr lang="en-US" altLang="zh-CN" dirty="0" smtClean="0">
                <a:latin typeface="Arial" charset="0"/>
                <a:ea typeface="宋体" pitchFamily="2" charset="-122"/>
              </a:rPr>
              <a:t/>
            </a:r>
            <a:br>
              <a:rPr lang="en-US" altLang="zh-CN" dirty="0" smtClean="0">
                <a:latin typeface="Arial" charset="0"/>
                <a:ea typeface="宋体" pitchFamily="2" charset="-122"/>
              </a:rPr>
            </a:br>
            <a:endParaRPr lang="en-US" altLang="zh-CN" dirty="0"/>
          </a:p>
        </p:txBody>
      </p:sp>
      <p:sp>
        <p:nvSpPr>
          <p:cNvPr id="4" name="Text Box 3"/>
          <p:cNvSpPr txBox="1">
            <a:spLocks noChangeArrowheads="1"/>
          </p:cNvSpPr>
          <p:nvPr/>
        </p:nvSpPr>
        <p:spPr bwMode="gray">
          <a:xfrm>
            <a:off x="539750" y="1571612"/>
            <a:ext cx="7993063" cy="4500594"/>
          </a:xfrm>
          <a:prstGeom prst="rect">
            <a:avLst/>
          </a:prstGeom>
          <a:solidFill>
            <a:srgbClr val="FFCC99"/>
          </a:solidFill>
          <a:ln w="25400" algn="ctr">
            <a:solidFill>
              <a:srgbClr val="FF0000"/>
            </a:solidFill>
            <a:miter lim="800000"/>
            <a:headEnd/>
            <a:tailEnd/>
          </a:ln>
        </p:spPr>
        <p:txBody>
          <a:bodyPr/>
          <a:lstStyle/>
          <a:p>
            <a:pPr algn="l" eaLnBrk="1" hangingPunct="1">
              <a:buClrTx/>
              <a:buSzTx/>
              <a:buFontTx/>
              <a:buNone/>
            </a:pPr>
            <a:r>
              <a:rPr lang="en-US" altLang="zh-CN" sz="1600" dirty="0" smtClean="0">
                <a:latin typeface="Arial" charset="0"/>
              </a:rPr>
              <a:t>/* </a:t>
            </a:r>
            <a:r>
              <a:rPr lang="zh-CN" altLang="en-US" sz="1600" dirty="0" smtClean="0">
                <a:latin typeface="Arial" charset="0"/>
              </a:rPr>
              <a:t>取得一个</a:t>
            </a:r>
            <a:r>
              <a:rPr lang="en-US" altLang="zh-CN" sz="1600" dirty="0" err="1" smtClean="0">
                <a:latin typeface="Arial" charset="0"/>
              </a:rPr>
              <a:t>SurfaceView</a:t>
            </a:r>
            <a:r>
              <a:rPr lang="zh-CN" altLang="en-US" sz="1600" dirty="0" smtClean="0">
                <a:latin typeface="Arial" charset="0"/>
              </a:rPr>
              <a:t>和</a:t>
            </a:r>
            <a:r>
              <a:rPr lang="en-US" altLang="zh-CN" sz="1600" dirty="0" err="1" smtClean="0">
                <a:latin typeface="Arial" charset="0"/>
              </a:rPr>
              <a:t>SurfaceHolder</a:t>
            </a:r>
            <a:r>
              <a:rPr lang="zh-CN" altLang="en-US" sz="1600" dirty="0" smtClean="0">
                <a:latin typeface="Arial" charset="0"/>
              </a:rPr>
              <a:t> *</a:t>
            </a:r>
            <a:r>
              <a:rPr lang="en-US" altLang="zh-CN" sz="1600" dirty="0" smtClean="0">
                <a:latin typeface="Arial" charset="0"/>
              </a:rPr>
              <a:t>/</a:t>
            </a:r>
          </a:p>
          <a:p>
            <a:pPr algn="l" eaLnBrk="1" hangingPunct="1">
              <a:buClrTx/>
              <a:buSzTx/>
              <a:buFontTx/>
              <a:buNone/>
            </a:pPr>
            <a:r>
              <a:rPr lang="en-US" altLang="zh-CN" sz="1600" dirty="0" err="1" smtClean="0">
                <a:latin typeface="Arial" charset="0"/>
              </a:rPr>
              <a:t>SurfaceView</a:t>
            </a:r>
            <a:r>
              <a:rPr lang="en-US" altLang="zh-CN" sz="1600" dirty="0" smtClean="0">
                <a:latin typeface="Arial" charset="0"/>
              </a:rPr>
              <a:t> </a:t>
            </a:r>
            <a:r>
              <a:rPr lang="en-US" altLang="zh-CN" sz="1600" dirty="0" err="1" smtClean="0">
                <a:latin typeface="Arial" charset="0"/>
              </a:rPr>
              <a:t>mSurfaceView</a:t>
            </a:r>
            <a:r>
              <a:rPr lang="zh-CN" altLang="en-US" sz="1600" dirty="0" smtClean="0">
                <a:latin typeface="Arial" charset="0"/>
              </a:rPr>
              <a:t>；</a:t>
            </a:r>
            <a:endParaRPr lang="en-US" altLang="zh-CN" sz="1600" dirty="0" smtClean="0">
              <a:latin typeface="Arial" charset="0"/>
            </a:endParaRPr>
          </a:p>
          <a:p>
            <a:pPr algn="l" eaLnBrk="1" hangingPunct="1">
              <a:buClrTx/>
              <a:buSzTx/>
              <a:buFontTx/>
              <a:buNone/>
            </a:pPr>
            <a:r>
              <a:rPr lang="en-US" altLang="zh-CN" sz="1600" dirty="0" err="1" smtClean="0">
                <a:latin typeface="Arial" charset="0"/>
              </a:rPr>
              <a:t>SurfaceHolder</a:t>
            </a:r>
            <a:r>
              <a:rPr lang="en-US" altLang="zh-CN" sz="1600" dirty="0" smtClean="0">
                <a:latin typeface="Arial" charset="0"/>
              </a:rPr>
              <a:t> </a:t>
            </a:r>
            <a:r>
              <a:rPr lang="en-US" altLang="zh-CN" sz="1600" dirty="0" err="1" smtClean="0">
                <a:latin typeface="Arial" charset="0"/>
              </a:rPr>
              <a:t>mSurfaceHolder</a:t>
            </a:r>
            <a:r>
              <a:rPr lang="zh-CN" altLang="en-US" sz="1600" dirty="0" smtClean="0">
                <a:latin typeface="Arial" charset="0"/>
              </a:rPr>
              <a:t>；</a:t>
            </a:r>
          </a:p>
          <a:p>
            <a:pPr algn="l" eaLnBrk="1" hangingPunct="1">
              <a:buClrTx/>
              <a:buSzTx/>
              <a:buFontTx/>
              <a:buNone/>
            </a:pPr>
            <a:r>
              <a:rPr lang="en-US" altLang="zh-CN" sz="1600" dirty="0" err="1" smtClean="0">
                <a:latin typeface="Arial" charset="0"/>
              </a:rPr>
              <a:t>mSurfaceView</a:t>
            </a:r>
            <a:r>
              <a:rPr lang="en-US" altLang="zh-CN" sz="1600" dirty="0" smtClean="0">
                <a:latin typeface="Arial" charset="0"/>
              </a:rPr>
              <a:t> = (</a:t>
            </a:r>
            <a:r>
              <a:rPr lang="en-US" altLang="zh-CN" sz="1600" dirty="0" err="1" smtClean="0">
                <a:latin typeface="Arial" charset="0"/>
              </a:rPr>
              <a:t>SurfaceView</a:t>
            </a:r>
            <a:r>
              <a:rPr lang="en-US" altLang="zh-CN" sz="1600" dirty="0" smtClean="0">
                <a:latin typeface="Arial" charset="0"/>
              </a:rPr>
              <a:t>)</a:t>
            </a:r>
            <a:r>
              <a:rPr lang="en-US" altLang="zh-CN" sz="1600" dirty="0" err="1" smtClean="0">
                <a:latin typeface="Arial" charset="0"/>
              </a:rPr>
              <a:t>findViewById</a:t>
            </a:r>
            <a:r>
              <a:rPr lang="en-US" altLang="zh-CN" sz="1600" dirty="0" smtClean="0">
                <a:latin typeface="Arial" charset="0"/>
              </a:rPr>
              <a:t>(</a:t>
            </a:r>
            <a:r>
              <a:rPr lang="en-US" altLang="zh-CN" sz="1600" dirty="0" err="1" smtClean="0">
                <a:latin typeface="Arial" charset="0"/>
              </a:rPr>
              <a:t>R.id.surface</a:t>
            </a:r>
            <a:r>
              <a:rPr lang="en-US" altLang="zh-CN" sz="1600" dirty="0" smtClean="0">
                <a:latin typeface="Arial" charset="0"/>
              </a:rPr>
              <a:t>);</a:t>
            </a:r>
          </a:p>
          <a:p>
            <a:pPr algn="l" eaLnBrk="1" hangingPunct="1">
              <a:buClrTx/>
              <a:buSzTx/>
              <a:buFontTx/>
              <a:buNone/>
            </a:pPr>
            <a:r>
              <a:rPr lang="en-US" altLang="zh-CN" sz="1600" dirty="0" err="1" smtClean="0">
                <a:latin typeface="Arial" charset="0"/>
              </a:rPr>
              <a:t>mSurfaceHolder</a:t>
            </a:r>
            <a:r>
              <a:rPr lang="en-US" altLang="zh-CN" sz="1600" dirty="0" smtClean="0">
                <a:latin typeface="Arial" charset="0"/>
              </a:rPr>
              <a:t> = </a:t>
            </a:r>
            <a:r>
              <a:rPr lang="en-US" altLang="zh-CN" sz="1600" dirty="0" err="1" smtClean="0">
                <a:latin typeface="Arial" charset="0"/>
              </a:rPr>
              <a:t>mSurfaceView.getHolder</a:t>
            </a:r>
            <a:r>
              <a:rPr lang="en-US" altLang="zh-CN" sz="1600" dirty="0" smtClean="0">
                <a:latin typeface="Arial" charset="0"/>
              </a:rPr>
              <a:t>();</a:t>
            </a:r>
          </a:p>
          <a:p>
            <a:pPr algn="l" eaLnBrk="1" hangingPunct="1">
              <a:buClrTx/>
              <a:buSzTx/>
              <a:buFontTx/>
              <a:buNone/>
            </a:pPr>
            <a:r>
              <a:rPr lang="en-US" altLang="zh-CN" sz="1600" dirty="0" err="1" smtClean="0">
                <a:latin typeface="Arial" charset="0"/>
              </a:rPr>
              <a:t>mSurfaceHolder.addCallback</a:t>
            </a:r>
            <a:r>
              <a:rPr lang="en-US" altLang="zh-CN" sz="1600" dirty="0" smtClean="0">
                <a:latin typeface="Arial" charset="0"/>
              </a:rPr>
              <a:t>(this);</a:t>
            </a:r>
          </a:p>
          <a:p>
            <a:pPr algn="l" eaLnBrk="1" hangingPunct="1">
              <a:buClrTx/>
              <a:buSzTx/>
              <a:buFontTx/>
              <a:buNone/>
            </a:pPr>
            <a:r>
              <a:rPr lang="en-US" altLang="zh-CN" sz="1600" dirty="0" err="1" smtClean="0">
                <a:latin typeface="Arial" charset="0"/>
              </a:rPr>
              <a:t>mSurfaceHolder</a:t>
            </a:r>
            <a:r>
              <a:rPr lang="en-US" altLang="en-US" sz="1600" dirty="0" err="1" smtClean="0">
                <a:latin typeface="Arial" charset="0"/>
              </a:rPr>
              <a:t>.setType</a:t>
            </a:r>
            <a:r>
              <a:rPr lang="en-US" altLang="en-US" sz="1600" dirty="0" smtClean="0">
                <a:latin typeface="Arial" charset="0"/>
              </a:rPr>
              <a:t>(</a:t>
            </a:r>
            <a:r>
              <a:rPr lang="en-US" altLang="en-US" sz="1600" dirty="0" err="1" smtClean="0">
                <a:latin typeface="Arial" charset="0"/>
              </a:rPr>
              <a:t>SurfaceHolder.SURFACE_TYPE_PUSH_BUFFERS</a:t>
            </a:r>
            <a:r>
              <a:rPr lang="en-US" altLang="en-US" sz="1600" dirty="0" smtClean="0">
                <a:latin typeface="Arial" charset="0"/>
              </a:rPr>
              <a:t>);</a:t>
            </a:r>
            <a:endParaRPr lang="en-US" altLang="zh-CN" sz="1600" dirty="0" smtClean="0">
              <a:latin typeface="Arial" charset="0"/>
            </a:endParaRPr>
          </a:p>
          <a:p>
            <a:pPr algn="l" eaLnBrk="1" hangingPunct="1">
              <a:buClrTx/>
              <a:buSzTx/>
              <a:buFontTx/>
              <a:buNone/>
            </a:pPr>
            <a:r>
              <a:rPr lang="en-US" altLang="zh-CN" sz="1600" dirty="0" smtClean="0">
                <a:latin typeface="Arial" charset="0"/>
              </a:rPr>
              <a:t>/* </a:t>
            </a:r>
            <a:r>
              <a:rPr lang="zh-CN" altLang="en-US" sz="1600" dirty="0" smtClean="0">
                <a:latin typeface="Arial" charset="0"/>
              </a:rPr>
              <a:t>创建一个</a:t>
            </a:r>
            <a:r>
              <a:rPr lang="en-US" altLang="zh-CN" sz="1600" dirty="0" err="1" smtClean="0">
                <a:latin typeface="Arial" charset="0"/>
              </a:rPr>
              <a:t>MediaPlayer</a:t>
            </a:r>
            <a:r>
              <a:rPr lang="zh-CN" altLang="en-US" sz="1600" dirty="0" smtClean="0">
                <a:latin typeface="Arial" charset="0"/>
              </a:rPr>
              <a:t>对象 *</a:t>
            </a:r>
            <a:r>
              <a:rPr lang="en-US" altLang="zh-CN" sz="1600" dirty="0" smtClean="0">
                <a:latin typeface="Arial" charset="0"/>
              </a:rPr>
              <a:t>/</a:t>
            </a:r>
          </a:p>
          <a:p>
            <a:pPr algn="l" eaLnBrk="1" hangingPunct="1">
              <a:buClrTx/>
              <a:buSzTx/>
              <a:buFontTx/>
              <a:buNone/>
            </a:pPr>
            <a:r>
              <a:rPr lang="en-US" altLang="zh-CN" sz="1600" dirty="0" err="1" smtClean="0">
                <a:latin typeface="Arial" charset="0"/>
              </a:rPr>
              <a:t>mMediaPlayer</a:t>
            </a:r>
            <a:r>
              <a:rPr lang="en-US" altLang="zh-CN" sz="1600" dirty="0" smtClean="0">
                <a:latin typeface="Arial" charset="0"/>
              </a:rPr>
              <a:t> = new </a:t>
            </a:r>
            <a:r>
              <a:rPr lang="en-US" altLang="zh-CN" sz="1600" dirty="0" err="1" smtClean="0">
                <a:latin typeface="Arial" charset="0"/>
              </a:rPr>
              <a:t>MediaPlayer</a:t>
            </a:r>
            <a:r>
              <a:rPr lang="en-US" altLang="zh-CN" sz="1600" dirty="0" smtClean="0">
                <a:latin typeface="Arial" charset="0"/>
              </a:rPr>
              <a:t>();</a:t>
            </a:r>
          </a:p>
          <a:p>
            <a:pPr algn="l" eaLnBrk="1" hangingPunct="1">
              <a:buClrTx/>
              <a:buSzTx/>
              <a:buFontTx/>
              <a:buNone/>
            </a:pPr>
            <a:r>
              <a:rPr lang="en-US" altLang="zh-CN" sz="1600" dirty="0" smtClean="0">
                <a:latin typeface="Arial" charset="0"/>
              </a:rPr>
              <a:t>/* </a:t>
            </a:r>
            <a:r>
              <a:rPr lang="zh-CN" altLang="en-US" sz="1600" dirty="0" smtClean="0">
                <a:latin typeface="Arial" charset="0"/>
              </a:rPr>
              <a:t>设置媒体文件路径 *</a:t>
            </a:r>
            <a:r>
              <a:rPr lang="en-US" altLang="zh-CN" sz="1600" dirty="0" smtClean="0">
                <a:latin typeface="Arial" charset="0"/>
              </a:rPr>
              <a:t>/</a:t>
            </a:r>
          </a:p>
          <a:p>
            <a:pPr algn="l" eaLnBrk="1" hangingPunct="1">
              <a:buClrTx/>
              <a:buSzTx/>
              <a:buFontTx/>
              <a:buNone/>
            </a:pPr>
            <a:r>
              <a:rPr lang="en-US" altLang="zh-CN" sz="1600" dirty="0" err="1" smtClean="0">
                <a:latin typeface="Arial" charset="0"/>
              </a:rPr>
              <a:t>mMediaPlayer.setDataSource</a:t>
            </a:r>
            <a:r>
              <a:rPr lang="en-US" altLang="zh-CN" sz="1600" dirty="0" smtClean="0">
                <a:latin typeface="Arial" charset="0"/>
              </a:rPr>
              <a:t>(“/</a:t>
            </a:r>
            <a:r>
              <a:rPr lang="en-US" altLang="zh-CN" sz="1600" dirty="0" err="1" smtClean="0">
                <a:latin typeface="Arial" charset="0"/>
              </a:rPr>
              <a:t>sdcard</a:t>
            </a:r>
            <a:r>
              <a:rPr lang="en-US" altLang="zh-CN" sz="1600" dirty="0" smtClean="0">
                <a:latin typeface="Arial" charset="0"/>
              </a:rPr>
              <a:t>/xxx.mp4</a:t>
            </a:r>
            <a:r>
              <a:rPr lang="zh-CN" altLang="en-US" sz="1600" dirty="0" smtClean="0">
                <a:latin typeface="Arial" charset="0"/>
              </a:rPr>
              <a:t>”</a:t>
            </a:r>
            <a:r>
              <a:rPr lang="en-US" altLang="zh-CN" sz="1600" dirty="0" smtClean="0">
                <a:latin typeface="Arial" charset="0"/>
              </a:rPr>
              <a:t>);</a:t>
            </a:r>
          </a:p>
          <a:p>
            <a:pPr algn="l" eaLnBrk="1" hangingPunct="1">
              <a:buClrTx/>
              <a:buSzTx/>
              <a:buFontTx/>
              <a:buNone/>
            </a:pPr>
            <a:r>
              <a:rPr lang="en-US" altLang="zh-CN" sz="1600" dirty="0" smtClean="0">
                <a:latin typeface="Arial" charset="0"/>
              </a:rPr>
              <a:t>/* </a:t>
            </a:r>
            <a:r>
              <a:rPr lang="zh-CN" altLang="en-US" sz="1600" dirty="0" smtClean="0">
                <a:latin typeface="Arial" charset="0"/>
              </a:rPr>
              <a:t>设置通过</a:t>
            </a:r>
            <a:r>
              <a:rPr lang="en-US" altLang="zh-CN" sz="1600" dirty="0" err="1" smtClean="0">
                <a:latin typeface="Arial" charset="0"/>
              </a:rPr>
              <a:t>SurfaceView</a:t>
            </a:r>
            <a:r>
              <a:rPr lang="zh-CN" altLang="en-US" sz="1600" dirty="0" smtClean="0">
                <a:latin typeface="Arial" charset="0"/>
              </a:rPr>
              <a:t>来显示画面 *</a:t>
            </a:r>
            <a:r>
              <a:rPr lang="en-US" altLang="zh-CN" sz="1600" dirty="0" smtClean="0">
                <a:latin typeface="Arial" charset="0"/>
              </a:rPr>
              <a:t>/</a:t>
            </a:r>
          </a:p>
          <a:p>
            <a:pPr algn="l" eaLnBrk="1" hangingPunct="1">
              <a:buClrTx/>
              <a:buSzTx/>
              <a:buFontTx/>
              <a:buNone/>
            </a:pPr>
            <a:r>
              <a:rPr lang="en-US" altLang="zh-CN" sz="1600" dirty="0" err="1" smtClean="0">
                <a:latin typeface="Arial" charset="0"/>
              </a:rPr>
              <a:t>mMediaPlayer.setDisplay</a:t>
            </a:r>
            <a:r>
              <a:rPr lang="en-US" altLang="zh-CN" sz="1600" dirty="0" smtClean="0">
                <a:latin typeface="Arial" charset="0"/>
              </a:rPr>
              <a:t>(</a:t>
            </a:r>
            <a:r>
              <a:rPr lang="en-US" altLang="zh-CN" sz="1600" dirty="0" err="1" smtClean="0">
                <a:latin typeface="Arial" charset="0"/>
              </a:rPr>
              <a:t>mSurfaceHolder</a:t>
            </a:r>
            <a:r>
              <a:rPr lang="en-US" altLang="zh-CN" sz="1600" dirty="0" smtClean="0">
                <a:latin typeface="Arial" charset="0"/>
              </a:rPr>
              <a:t>);</a:t>
            </a:r>
          </a:p>
          <a:p>
            <a:pPr algn="l" eaLnBrk="1" hangingPunct="1">
              <a:buClrTx/>
              <a:buSzTx/>
              <a:buFontTx/>
              <a:buNone/>
            </a:pPr>
            <a:r>
              <a:rPr lang="en-US" altLang="zh-CN" sz="1600" dirty="0" smtClean="0">
                <a:latin typeface="Arial" charset="0"/>
              </a:rPr>
              <a:t>/* </a:t>
            </a:r>
            <a:r>
              <a:rPr lang="zh-CN" altLang="en-US" sz="1600" dirty="0" smtClean="0">
                <a:latin typeface="Arial" charset="0"/>
              </a:rPr>
              <a:t>准备 *</a:t>
            </a:r>
            <a:r>
              <a:rPr lang="en-US" altLang="zh-CN" sz="1600" dirty="0" smtClean="0">
                <a:latin typeface="Arial" charset="0"/>
              </a:rPr>
              <a:t>/</a:t>
            </a:r>
          </a:p>
          <a:p>
            <a:pPr algn="l" eaLnBrk="1" hangingPunct="1">
              <a:buClrTx/>
              <a:buSzTx/>
              <a:buFontTx/>
              <a:buNone/>
            </a:pPr>
            <a:r>
              <a:rPr lang="en-US" altLang="zh-CN" sz="1600" dirty="0" err="1" smtClean="0">
                <a:latin typeface="Arial" charset="0"/>
              </a:rPr>
              <a:t>mMediaPlayer.prepare</a:t>
            </a:r>
            <a:r>
              <a:rPr lang="en-US" altLang="zh-CN" sz="1600" dirty="0" smtClean="0">
                <a:latin typeface="Arial" charset="0"/>
              </a:rPr>
              <a:t>();</a:t>
            </a:r>
            <a:endParaRPr lang="en-US" altLang="zh-CN" sz="1600" dirty="0">
              <a:latin typeface="Arial"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p:txBody>
          <a:bodyPr/>
          <a:lstStyle/>
          <a:p>
            <a:r>
              <a:rPr lang="en-US" altLang="zh-CN" dirty="0" smtClean="0"/>
              <a:t>7.1.6 </a:t>
            </a:r>
            <a:r>
              <a:rPr lang="en-US" altLang="zh-CN" dirty="0" err="1" smtClean="0"/>
              <a:t>MediaPlayer</a:t>
            </a:r>
            <a:r>
              <a:rPr lang="zh-CN" altLang="en-US" dirty="0" smtClean="0"/>
              <a:t>的媒体播放器练习</a:t>
            </a:r>
            <a:endParaRPr lang="zh-CN" altLang="en-US" dirty="0"/>
          </a:p>
        </p:txBody>
      </p:sp>
      <p:sp>
        <p:nvSpPr>
          <p:cNvPr id="1412099" name="Rectangle 3"/>
          <p:cNvSpPr>
            <a:spLocks noGrp="1" noChangeArrowheads="1"/>
          </p:cNvSpPr>
          <p:nvPr>
            <p:ph type="body" idx="1"/>
          </p:nvPr>
        </p:nvSpPr>
        <p:spPr/>
        <p:txBody>
          <a:bodyPr/>
          <a:lstStyle/>
          <a:p>
            <a:r>
              <a:rPr lang="zh-CN" altLang="en-US" sz="2000" dirty="0" smtClean="0">
                <a:latin typeface="宋体" pitchFamily="2" charset="-122"/>
                <a:ea typeface="宋体" pitchFamily="2" charset="-122"/>
              </a:rPr>
              <a:t>练习：请仿照以上实例，制作一个播放来自于</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apk</a:t>
            </a:r>
            <a:r>
              <a:rPr lang="zh-CN" altLang="en-US" sz="2000" dirty="0" smtClean="0">
                <a:latin typeface="宋体" pitchFamily="2" charset="-122"/>
                <a:ea typeface="宋体" pitchFamily="2" charset="-122"/>
              </a:rPr>
              <a:t>资源的音乐播放器和视频播放器。</a:t>
            </a:r>
          </a:p>
          <a:p>
            <a:r>
              <a:rPr lang="zh-CN" altLang="en-US" sz="2000" dirty="0" smtClean="0">
                <a:latin typeface="宋体" pitchFamily="2" charset="-122"/>
                <a:ea typeface="宋体" pitchFamily="2" charset="-122"/>
              </a:rPr>
              <a:t>提示</a:t>
            </a:r>
            <a:r>
              <a:rPr lang="en-US" altLang="zh-CN" sz="2000" dirty="0" smtClean="0">
                <a:latin typeface="宋体" pitchFamily="2" charset="-122"/>
                <a:ea typeface="宋体" pitchFamily="2" charset="-122"/>
              </a:rPr>
              <a:t>1.</a:t>
            </a:r>
            <a:r>
              <a:rPr lang="zh-CN" altLang="en-US" sz="2000" dirty="0" smtClean="0">
                <a:latin typeface="宋体" pitchFamily="2" charset="-122"/>
                <a:ea typeface="宋体" pitchFamily="2" charset="-122"/>
              </a:rPr>
              <a:t>加载</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apk</a:t>
            </a:r>
            <a:r>
              <a:rPr lang="zh-CN" altLang="en-US" sz="2000" dirty="0" smtClean="0">
                <a:latin typeface="宋体" pitchFamily="2" charset="-122"/>
                <a:ea typeface="宋体" pitchFamily="2" charset="-122"/>
              </a:rPr>
              <a:t>资源的方法：在</a:t>
            </a:r>
            <a:r>
              <a:rPr lang="en-US" altLang="zh-CN" sz="2000" dirty="0" smtClean="0">
                <a:latin typeface="宋体" pitchFamily="2" charset="-122"/>
                <a:ea typeface="宋体" pitchFamily="2" charset="-122"/>
              </a:rPr>
              <a:t>res</a:t>
            </a:r>
            <a:r>
              <a:rPr lang="zh-CN" altLang="en-US" sz="2000" dirty="0" smtClean="0">
                <a:latin typeface="宋体" pitchFamily="2" charset="-122"/>
                <a:ea typeface="宋体" pitchFamily="2" charset="-122"/>
              </a:rPr>
              <a:t>下新建一个文件夹</a:t>
            </a:r>
            <a:r>
              <a:rPr lang="en-US" altLang="zh-CN" sz="2000" dirty="0" smtClean="0">
                <a:latin typeface="宋体" pitchFamily="2" charset="-122"/>
                <a:ea typeface="宋体" pitchFamily="2" charset="-122"/>
              </a:rPr>
              <a:t>raw</a:t>
            </a:r>
            <a:r>
              <a:rPr lang="zh-CN" altLang="en-US" sz="2000" dirty="0" smtClean="0">
                <a:latin typeface="宋体" pitchFamily="2" charset="-122"/>
                <a:ea typeface="宋体" pitchFamily="2" charset="-122"/>
              </a:rPr>
              <a:t>，右键</a:t>
            </a:r>
            <a:r>
              <a:rPr lang="en-US" altLang="zh-CN" sz="2000" dirty="0" smtClean="0">
                <a:latin typeface="宋体" pitchFamily="2" charset="-122"/>
                <a:ea typeface="宋体" pitchFamily="2" charset="-122"/>
              </a:rPr>
              <a:t>import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General-&gt;</a:t>
            </a:r>
            <a:r>
              <a:rPr lang="en-US" altLang="zh-CN" sz="2000" dirty="0" err="1" smtClean="0">
                <a:latin typeface="宋体" pitchFamily="2" charset="-122"/>
                <a:ea typeface="宋体" pitchFamily="2" charset="-122"/>
              </a:rPr>
              <a:t>FileSystem</a:t>
            </a:r>
            <a:r>
              <a:rPr lang="en-US" altLang="zh-CN" sz="2000" dirty="0" smtClean="0">
                <a:latin typeface="宋体" pitchFamily="2" charset="-122"/>
                <a:ea typeface="宋体" pitchFamily="2" charset="-122"/>
              </a:rPr>
              <a:t>-&gt;</a:t>
            </a:r>
            <a:r>
              <a:rPr lang="zh-CN" altLang="en-US" sz="2000" dirty="0" smtClean="0">
                <a:latin typeface="宋体" pitchFamily="2" charset="-122"/>
                <a:ea typeface="宋体" pitchFamily="2" charset="-122"/>
              </a:rPr>
              <a:t>选择要加载的文件。</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提示</a:t>
            </a: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播放一个</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apk</a:t>
            </a:r>
            <a:r>
              <a:rPr lang="zh-CN" altLang="en-US" sz="2000" dirty="0" smtClean="0">
                <a:latin typeface="宋体" pitchFamily="2" charset="-122"/>
                <a:ea typeface="宋体" pitchFamily="2" charset="-122"/>
              </a:rPr>
              <a:t>中的音频文件</a:t>
            </a:r>
            <a:endParaRPr lang="en-US" altLang="zh-CN" sz="2000" dirty="0" smtClean="0">
              <a:latin typeface="宋体" pitchFamily="2" charset="-122"/>
              <a:ea typeface="宋体" pitchFamily="2" charset="-122"/>
            </a:endParaRPr>
          </a:p>
          <a:p>
            <a:endParaRPr lang="en-US" altLang="zh-CN" sz="2000" dirty="0" smtClean="0">
              <a:latin typeface="宋体" pitchFamily="2" charset="-122"/>
              <a:ea typeface="宋体" pitchFamily="2" charset="-122"/>
            </a:endParaRPr>
          </a:p>
          <a:p>
            <a:endParaRPr lang="en-US" altLang="zh-CN" sz="2000" dirty="0" smtClean="0">
              <a:latin typeface="宋体" pitchFamily="2" charset="-122"/>
              <a:ea typeface="宋体" pitchFamily="2" charset="-122"/>
            </a:endParaRPr>
          </a:p>
          <a:p>
            <a:endParaRPr lang="en-US" altLang="zh-CN" sz="2000" dirty="0" smtClean="0">
              <a:latin typeface="宋体" pitchFamily="2" charset="-122"/>
              <a:ea typeface="宋体" pitchFamily="2" charset="-122"/>
            </a:endParaRPr>
          </a:p>
          <a:p>
            <a:endParaRPr lang="en-US" altLang="zh-CN" sz="2000" dirty="0" smtClean="0">
              <a:latin typeface="宋体" pitchFamily="2" charset="-122"/>
              <a:ea typeface="宋体" pitchFamily="2" charset="-122"/>
            </a:endParaRPr>
          </a:p>
          <a:p>
            <a:r>
              <a:rPr lang="zh-CN" altLang="en-US" sz="2000" dirty="0" smtClean="0">
                <a:latin typeface="Arial" charset="0"/>
                <a:ea typeface="宋体" pitchFamily="2" charset="-122"/>
              </a:rPr>
              <a:t>思考：怎样播放一个网络文件？在有网络的机器</a:t>
            </a:r>
          </a:p>
          <a:p>
            <a:r>
              <a:rPr lang="zh-CN" altLang="en-US" sz="2000" dirty="0" smtClean="0">
                <a:latin typeface="Arial" charset="0"/>
                <a:ea typeface="宋体" pitchFamily="2" charset="-122"/>
              </a:rPr>
              <a:t>试一试实现一下。怎样实现下一曲？上一曲？</a:t>
            </a:r>
          </a:p>
          <a:p>
            <a:endParaRPr lang="zh-CN" altLang="en-US" sz="2000" dirty="0" smtClean="0">
              <a:latin typeface="宋体" pitchFamily="2" charset="-122"/>
              <a:ea typeface="宋体" pitchFamily="2" charset="-122"/>
            </a:endParaRPr>
          </a:p>
          <a:p>
            <a:endParaRPr lang="zh-CN" altLang="en-US" dirty="0" smtClean="0">
              <a:latin typeface="Arial" charset="0"/>
              <a:ea typeface="宋体" pitchFamily="2" charset="-122"/>
            </a:endParaRPr>
          </a:p>
        </p:txBody>
      </p:sp>
      <p:sp>
        <p:nvSpPr>
          <p:cNvPr id="5" name="Text Box 3"/>
          <p:cNvSpPr txBox="1">
            <a:spLocks noChangeArrowheads="1"/>
          </p:cNvSpPr>
          <p:nvPr/>
        </p:nvSpPr>
        <p:spPr bwMode="gray">
          <a:xfrm>
            <a:off x="714348" y="3071810"/>
            <a:ext cx="7993063" cy="1571636"/>
          </a:xfrm>
          <a:prstGeom prst="rect">
            <a:avLst/>
          </a:prstGeom>
          <a:solidFill>
            <a:srgbClr val="FFCC99"/>
          </a:solidFill>
          <a:ln w="25400" algn="ctr">
            <a:solidFill>
              <a:srgbClr val="FF0000"/>
            </a:solidFill>
            <a:miter lim="800000"/>
            <a:headEnd/>
            <a:tailEnd/>
          </a:ln>
        </p:spPr>
        <p:txBody>
          <a:bodyPr/>
          <a:lstStyle/>
          <a:p>
            <a:pPr algn="l" eaLnBrk="1" hangingPunct="1">
              <a:buClrTx/>
              <a:buSzTx/>
              <a:buFontTx/>
              <a:buNone/>
            </a:pPr>
            <a:r>
              <a:rPr lang="zh-CN" altLang="en-US" sz="2000" dirty="0" smtClean="0">
                <a:latin typeface="宋体" pitchFamily="2" charset="-122"/>
              </a:rPr>
              <a:t> </a:t>
            </a:r>
            <a:r>
              <a:rPr lang="en-US" altLang="zh-CN" sz="2000" dirty="0" err="1" smtClean="0">
                <a:latin typeface="宋体" pitchFamily="2" charset="-122"/>
              </a:rPr>
              <a:t>MediaPlayer</a:t>
            </a:r>
            <a:r>
              <a:rPr lang="en-US" altLang="zh-CN" sz="2000" dirty="0" smtClean="0">
                <a:latin typeface="宋体" pitchFamily="2" charset="-122"/>
              </a:rPr>
              <a:t> mp</a:t>
            </a:r>
          </a:p>
          <a:p>
            <a:pPr algn="l" eaLnBrk="1" hangingPunct="1">
              <a:buClrTx/>
              <a:buSzTx/>
              <a:buFontTx/>
              <a:buNone/>
            </a:pPr>
            <a:r>
              <a:rPr lang="en-US" altLang="zh-CN" sz="2000" dirty="0" smtClean="0">
                <a:latin typeface="宋体" pitchFamily="2" charset="-122"/>
              </a:rPr>
              <a:t> </a:t>
            </a:r>
            <a:r>
              <a:rPr lang="en-US" altLang="zh-CN" sz="2000" dirty="0" err="1" smtClean="0">
                <a:latin typeface="宋体" pitchFamily="2" charset="-122"/>
              </a:rPr>
              <a:t>MediaPlayer.create</a:t>
            </a:r>
            <a:r>
              <a:rPr lang="en-US" altLang="zh-CN" sz="2000" dirty="0" smtClean="0">
                <a:latin typeface="宋体" pitchFamily="2" charset="-122"/>
              </a:rPr>
              <a:t>(context,</a:t>
            </a:r>
          </a:p>
          <a:p>
            <a:pPr algn="l" eaLnBrk="1" hangingPunct="1">
              <a:buClrTx/>
              <a:buSzTx/>
              <a:buFontTx/>
              <a:buNone/>
            </a:pPr>
            <a:r>
              <a:rPr lang="en-US" altLang="zh-CN" sz="2000" dirty="0" smtClean="0">
                <a:latin typeface="宋体" pitchFamily="2" charset="-122"/>
              </a:rPr>
              <a:t> R.raw.sound_file_1);</a:t>
            </a:r>
          </a:p>
          <a:p>
            <a:pPr algn="l" eaLnBrk="1" hangingPunct="1">
              <a:buClrTx/>
              <a:buSzTx/>
              <a:buFontTx/>
              <a:buNone/>
            </a:pPr>
            <a:r>
              <a:rPr lang="en-US" altLang="zh-CN" sz="2000" dirty="0" smtClean="0">
                <a:latin typeface="宋体" pitchFamily="2" charset="-122"/>
              </a:rPr>
              <a:t> </a:t>
            </a:r>
            <a:r>
              <a:rPr lang="en-US" altLang="zh-CN" sz="2000" dirty="0" err="1" smtClean="0">
                <a:latin typeface="宋体" pitchFamily="2" charset="-122"/>
              </a:rPr>
              <a:t>mp.start</a:t>
            </a:r>
            <a:r>
              <a:rPr lang="en-US" altLang="zh-CN" sz="2000" dirty="0" smtClean="0">
                <a:latin typeface="宋体" pitchFamily="2" charset="-122"/>
              </a:rPr>
              <a:t>();</a:t>
            </a:r>
            <a:endParaRPr lang="en-US" altLang="zh-CN" sz="2000" b="0" dirty="0">
              <a:latin typeface="宋体" pitchFamily="2" charset="-122"/>
            </a:endParaRP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3" name="Rectangle 3"/>
          <p:cNvSpPr>
            <a:spLocks noGrp="1" noChangeArrowheads="1"/>
          </p:cNvSpPr>
          <p:nvPr>
            <p:ph type="body" idx="1"/>
          </p:nvPr>
        </p:nvSpPr>
        <p:spPr>
          <a:xfrm>
            <a:off x="468313" y="1123950"/>
            <a:ext cx="8147050" cy="4249738"/>
          </a:xfrm>
        </p:spPr>
        <p:txBody>
          <a:bodyPr/>
          <a:lstStyle/>
          <a:p>
            <a:pPr>
              <a:spcBef>
                <a:spcPct val="20000"/>
              </a:spcBef>
              <a:buClrTx/>
              <a:buSzTx/>
            </a:pPr>
            <a:r>
              <a:rPr lang="en-US" altLang="en-US" sz="2000" dirty="0" err="1" smtClean="0">
                <a:latin typeface="宋体" pitchFamily="2" charset="-122"/>
                <a:ea typeface="宋体" pitchFamily="2" charset="-122"/>
              </a:rPr>
              <a:t>MeidaRecorder</a:t>
            </a:r>
            <a:r>
              <a:rPr lang="zh-CN" altLang="en-US" sz="2000" dirty="0" smtClean="0">
                <a:latin typeface="宋体" pitchFamily="2" charset="-122"/>
                <a:ea typeface="宋体" pitchFamily="2" charset="-122"/>
              </a:rPr>
              <a:t>可以录制音乐和视频文件。</a:t>
            </a:r>
          </a:p>
          <a:p>
            <a:r>
              <a:rPr lang="en-US" altLang="en-US" sz="2000" dirty="0" err="1" smtClean="0">
                <a:latin typeface="宋体" pitchFamily="2" charset="-122"/>
                <a:ea typeface="宋体" pitchFamily="2" charset="-122"/>
              </a:rPr>
              <a:t>MeidaRecorder</a:t>
            </a:r>
            <a:r>
              <a:rPr lang="zh-CN" altLang="en-US" sz="2000" dirty="0" smtClean="0">
                <a:latin typeface="宋体" pitchFamily="2" charset="-122"/>
                <a:ea typeface="宋体" pitchFamily="2" charset="-122"/>
              </a:rPr>
              <a:t>支持的格式包括</a:t>
            </a:r>
            <a:r>
              <a:rPr lang="en-US" altLang="zh-CN" sz="2000" dirty="0" smtClean="0">
                <a:latin typeface="宋体" pitchFamily="2" charset="-122"/>
                <a:ea typeface="宋体" pitchFamily="2" charset="-122"/>
              </a:rPr>
              <a:t>AAC</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ARM-NB</a:t>
            </a:r>
            <a:r>
              <a:rPr lang="zh-CN" altLang="en-US" sz="2000" dirty="0" smtClean="0">
                <a:latin typeface="宋体" pitchFamily="2" charset="-122"/>
                <a:ea typeface="宋体" pitchFamily="2" charset="-122"/>
              </a:rPr>
              <a:t>， </a:t>
            </a:r>
            <a:r>
              <a:rPr lang="en-US" altLang="zh-CN" sz="2000" dirty="0" smtClean="0">
                <a:latin typeface="宋体" pitchFamily="2" charset="-122"/>
                <a:ea typeface="宋体" pitchFamily="2" charset="-122"/>
              </a:rPr>
              <a:t>ARM-WB</a:t>
            </a:r>
            <a:r>
              <a:rPr lang="zh-CN" altLang="en-US" sz="2000" dirty="0" smtClean="0">
                <a:latin typeface="宋体" pitchFamily="2" charset="-122"/>
                <a:ea typeface="宋体" pitchFamily="2" charset="-122"/>
              </a:rPr>
              <a:t>， </a:t>
            </a:r>
            <a:r>
              <a:rPr lang="en-US" altLang="zh-CN" sz="2000" dirty="0" smtClean="0">
                <a:latin typeface="宋体" pitchFamily="2" charset="-122"/>
                <a:ea typeface="宋体" pitchFamily="2" charset="-122"/>
              </a:rPr>
              <a:t>H.263(.3gp)</a:t>
            </a:r>
            <a:r>
              <a:rPr lang="zh-CN" altLang="en-US" sz="2000" dirty="0" smtClean="0">
                <a:latin typeface="宋体" pitchFamily="2" charset="-122"/>
                <a:ea typeface="宋体" pitchFamily="2" charset="-122"/>
              </a:rPr>
              <a:t>等等</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详细可参考以下网址</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 http://developer.android.com/guide/appendix/media-formats.html</a:t>
            </a:r>
            <a:endParaRPr lang="en-US" altLang="zh-CN" sz="2000" dirty="0" smtClean="0">
              <a:latin typeface="宋体" pitchFamily="2" charset="-122"/>
              <a:ea typeface="宋体" pitchFamily="2" charset="-122"/>
            </a:endParaRPr>
          </a:p>
          <a:p>
            <a:pPr>
              <a:spcBef>
                <a:spcPct val="20000"/>
              </a:spcBef>
              <a:buClrTx/>
              <a:buSzTx/>
            </a:pPr>
            <a:r>
              <a:rPr lang="en-US" altLang="en-US" sz="2000" dirty="0" err="1" smtClean="0">
                <a:latin typeface="宋体" pitchFamily="2" charset="-122"/>
                <a:ea typeface="宋体" pitchFamily="2" charset="-122"/>
              </a:rPr>
              <a:t>MeidaRecorder</a:t>
            </a:r>
            <a:r>
              <a:rPr lang="zh-CN" altLang="en-US" sz="2000" dirty="0" smtClean="0">
                <a:latin typeface="宋体" pitchFamily="2" charset="-122"/>
                <a:ea typeface="宋体" pitchFamily="2" charset="-122"/>
              </a:rPr>
              <a:t>录制文件的来源</a:t>
            </a:r>
          </a:p>
          <a:p>
            <a:pPr lvl="1"/>
            <a:r>
              <a:rPr lang="en-US" altLang="zh-CN" sz="2000" dirty="0" smtClean="0">
                <a:latin typeface="宋体" pitchFamily="2" charset="-122"/>
                <a:ea typeface="宋体" pitchFamily="2" charset="-122"/>
              </a:rPr>
              <a:t>MIC</a:t>
            </a:r>
            <a:r>
              <a:rPr lang="zh-CN" altLang="en-US" sz="2000" dirty="0" smtClean="0">
                <a:latin typeface="宋体" pitchFamily="2" charset="-122"/>
                <a:ea typeface="宋体" pitchFamily="2" charset="-122"/>
              </a:rPr>
              <a:t>（声音）</a:t>
            </a:r>
          </a:p>
          <a:p>
            <a:pPr lvl="1"/>
            <a:r>
              <a:rPr lang="en-US" altLang="zh-CN" sz="2000" dirty="0" smtClean="0">
                <a:latin typeface="宋体" pitchFamily="2" charset="-122"/>
                <a:ea typeface="宋体" pitchFamily="2" charset="-122"/>
              </a:rPr>
              <a:t>VOICE_CALL VOICE_UPLINK  VOICE_DOWNLINK </a:t>
            </a:r>
            <a:r>
              <a:rPr lang="zh-CN" altLang="en-US" sz="2000" dirty="0" smtClean="0">
                <a:latin typeface="宋体" pitchFamily="2" charset="-122"/>
                <a:ea typeface="宋体" pitchFamily="2" charset="-122"/>
              </a:rPr>
              <a:t>（声音）</a:t>
            </a:r>
            <a:endParaRPr lang="en-US" altLang="zh-CN" sz="2000" dirty="0" smtClean="0">
              <a:latin typeface="宋体" pitchFamily="2" charset="-122"/>
              <a:ea typeface="宋体" pitchFamily="2" charset="-122"/>
            </a:endParaRPr>
          </a:p>
          <a:p>
            <a:pPr lvl="1"/>
            <a:r>
              <a:rPr lang="en-US" altLang="zh-CN" sz="2000" dirty="0" smtClean="0">
                <a:latin typeface="宋体" pitchFamily="2" charset="-122"/>
                <a:ea typeface="宋体" pitchFamily="2" charset="-122"/>
              </a:rPr>
              <a:t>CAMERA</a:t>
            </a:r>
            <a:r>
              <a:rPr lang="zh-CN" altLang="en-US" sz="2000" dirty="0" smtClean="0">
                <a:latin typeface="宋体" pitchFamily="2" charset="-122"/>
                <a:ea typeface="宋体" pitchFamily="2" charset="-122"/>
              </a:rPr>
              <a:t>（视频）等等</a:t>
            </a:r>
          </a:p>
          <a:p>
            <a:pPr lvl="1"/>
            <a:endParaRPr lang="zh-CN" altLang="en-US" dirty="0"/>
          </a:p>
        </p:txBody>
      </p:sp>
      <p:sp>
        <p:nvSpPr>
          <p:cNvPr id="1070085" name="Rectangle 5"/>
          <p:cNvSpPr>
            <a:spLocks noGrp="1" noChangeArrowheads="1"/>
          </p:cNvSpPr>
          <p:nvPr>
            <p:ph type="title"/>
          </p:nvPr>
        </p:nvSpPr>
        <p:spPr>
          <a:xfrm>
            <a:off x="457200" y="273050"/>
            <a:ext cx="7283450" cy="706438"/>
          </a:xfrm>
          <a:noFill/>
        </p:spPr>
        <p:txBody>
          <a:bodyPr/>
          <a:lstStyle/>
          <a:p>
            <a:r>
              <a:rPr lang="en-US" altLang="zh-CN" dirty="0" smtClean="0"/>
              <a:t>7.1.7 </a:t>
            </a:r>
            <a:r>
              <a:rPr lang="zh-CN" altLang="en-US" b="0" dirty="0" smtClean="0"/>
              <a:t>媒体录制</a:t>
            </a:r>
            <a:r>
              <a:rPr lang="zh-CN" altLang="en-US" b="0" dirty="0" smtClean="0"/>
              <a:t>类</a:t>
            </a:r>
            <a:r>
              <a:rPr lang="en-US" altLang="zh-CN" b="0" dirty="0" err="1" smtClean="0"/>
              <a:t>MeidaRecorder</a:t>
            </a:r>
            <a:r>
              <a:rPr lang="zh-CN" altLang="en-US" b="0" dirty="0" smtClean="0"/>
              <a:t>介绍</a:t>
            </a:r>
            <a:r>
              <a:rPr lang="zh-CN" altLang="en-US" b="0" dirty="0" smtClean="0">
                <a:latin typeface="Arial" charset="0"/>
                <a:ea typeface="宋体" pitchFamily="2" charset="-122"/>
              </a:rPr>
              <a:t/>
            </a:r>
            <a:br>
              <a:rPr lang="zh-CN" altLang="en-US" b="0" dirty="0" smtClean="0">
                <a:latin typeface="Arial" charset="0"/>
                <a:ea typeface="宋体" pitchFamily="2" charset="-122"/>
              </a:rPr>
            </a:br>
            <a:endParaRPr lang="en-US" altLang="zh-CN" b="0"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3" name="Rectangle 3"/>
          <p:cNvSpPr>
            <a:spLocks noGrp="1" noChangeArrowheads="1"/>
          </p:cNvSpPr>
          <p:nvPr>
            <p:ph type="body" idx="1"/>
          </p:nvPr>
        </p:nvSpPr>
        <p:spPr>
          <a:xfrm>
            <a:off x="468313" y="1123950"/>
            <a:ext cx="8147050" cy="4249738"/>
          </a:xfrm>
        </p:spPr>
        <p:txBody>
          <a:bodyPr/>
          <a:lstStyle/>
          <a:p>
            <a:r>
              <a:rPr lang="en-US" altLang="zh-CN" sz="2000" dirty="0" err="1" smtClean="0">
                <a:latin typeface="Arial" charset="0"/>
                <a:ea typeface="宋体" pitchFamily="2" charset="-122"/>
              </a:rPr>
              <a:t>MeidaPlayer</a:t>
            </a:r>
            <a:r>
              <a:rPr lang="zh-CN" altLang="en-US" sz="2000" dirty="0" smtClean="0">
                <a:latin typeface="宋体" pitchFamily="2" charset="-122"/>
                <a:ea typeface="宋体" pitchFamily="2" charset="-122"/>
              </a:rPr>
              <a:t>可以播放来自于</a:t>
            </a:r>
            <a:r>
              <a:rPr lang="en-US" altLang="zh-CN" sz="2000" dirty="0" smtClean="0">
                <a:latin typeface="宋体" pitchFamily="2" charset="-122"/>
                <a:ea typeface="宋体" pitchFamily="2" charset="-122"/>
              </a:rPr>
              <a:t>SD</a:t>
            </a:r>
            <a:r>
              <a:rPr lang="zh-CN" altLang="en-US" sz="2000" dirty="0" smtClean="0">
                <a:latin typeface="宋体" pitchFamily="2" charset="-122"/>
                <a:ea typeface="宋体" pitchFamily="2" charset="-122"/>
              </a:rPr>
              <a:t>卡，</a:t>
            </a:r>
            <a:r>
              <a:rPr lang="en-US" altLang="zh-CN"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apk</a:t>
            </a:r>
            <a:r>
              <a:rPr lang="zh-CN" altLang="en-US" sz="2000" dirty="0" smtClean="0">
                <a:latin typeface="宋体" pitchFamily="2" charset="-122"/>
                <a:ea typeface="宋体" pitchFamily="2" charset="-122"/>
              </a:rPr>
              <a:t>以及网络的音乐和视频文件。不是类型安全的</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可以通过</a:t>
            </a:r>
            <a:r>
              <a:rPr lang="en-US" altLang="zh-CN" sz="2000" dirty="0" smtClean="0">
                <a:latin typeface="宋体" pitchFamily="2" charset="-122"/>
                <a:ea typeface="宋体" pitchFamily="2" charset="-122"/>
              </a:rPr>
              <a:t>new</a:t>
            </a:r>
            <a:r>
              <a:rPr lang="zh-CN" altLang="en-US" sz="2000" dirty="0" smtClean="0">
                <a:latin typeface="宋体" pitchFamily="2" charset="-122"/>
                <a:ea typeface="宋体" pitchFamily="2" charset="-122"/>
              </a:rPr>
              <a:t>和</a:t>
            </a:r>
            <a:r>
              <a:rPr lang="en-US" altLang="zh-CN" sz="2000" dirty="0" err="1" smtClean="0">
                <a:latin typeface="宋体" pitchFamily="2" charset="-122"/>
                <a:ea typeface="宋体" pitchFamily="2" charset="-122"/>
              </a:rPr>
              <a:t>creat</a:t>
            </a:r>
            <a:r>
              <a:rPr lang="zh-CN" altLang="en-US" sz="2000" dirty="0" smtClean="0">
                <a:latin typeface="宋体" pitchFamily="2" charset="-122"/>
                <a:ea typeface="宋体" pitchFamily="2" charset="-122"/>
              </a:rPr>
              <a:t>方法来创建一个</a:t>
            </a:r>
            <a:r>
              <a:rPr lang="en-US" altLang="zh-CN" sz="2000" dirty="0" err="1" smtClean="0">
                <a:latin typeface="宋体" pitchFamily="2" charset="-122"/>
                <a:ea typeface="宋体" pitchFamily="2" charset="-122"/>
              </a:rPr>
              <a:t>MeidaPlayer</a:t>
            </a:r>
            <a:r>
              <a:rPr lang="zh-CN" altLang="en-US" sz="2000" dirty="0" smtClean="0">
                <a:latin typeface="宋体" pitchFamily="2" charset="-122"/>
                <a:ea typeface="宋体" pitchFamily="2" charset="-122"/>
              </a:rPr>
              <a:t>对象。两者的区别是</a:t>
            </a:r>
            <a:r>
              <a:rPr lang="en-US" altLang="zh-CN" sz="2000" dirty="0" smtClean="0">
                <a:latin typeface="宋体" pitchFamily="2" charset="-122"/>
                <a:ea typeface="宋体" pitchFamily="2" charset="-122"/>
              </a:rPr>
              <a:t>new</a:t>
            </a:r>
            <a:r>
              <a:rPr lang="zh-CN" altLang="en-US" sz="2000" dirty="0" smtClean="0">
                <a:latin typeface="宋体" pitchFamily="2" charset="-122"/>
                <a:ea typeface="宋体" pitchFamily="2" charset="-122"/>
              </a:rPr>
              <a:t>创建出来的对象处于</a:t>
            </a:r>
            <a:r>
              <a:rPr lang="en-US" altLang="zh-CN" sz="2000" dirty="0" smtClean="0">
                <a:latin typeface="宋体" pitchFamily="2" charset="-122"/>
                <a:ea typeface="宋体" pitchFamily="2" charset="-122"/>
              </a:rPr>
              <a:t>Idle</a:t>
            </a:r>
            <a:r>
              <a:rPr lang="zh-CN" altLang="en-US" sz="2000" dirty="0" smtClean="0">
                <a:latin typeface="宋体" pitchFamily="2" charset="-122"/>
                <a:ea typeface="宋体" pitchFamily="2" charset="-122"/>
              </a:rPr>
              <a:t>状态，需要通过</a:t>
            </a:r>
            <a:r>
              <a:rPr lang="en-US" altLang="zh-CN" sz="2000" dirty="0" err="1" smtClean="0">
                <a:latin typeface="宋体" pitchFamily="2" charset="-122"/>
                <a:ea typeface="宋体" pitchFamily="2" charset="-122"/>
              </a:rPr>
              <a:t>setDataSource</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prepare</a:t>
            </a:r>
            <a:r>
              <a:rPr lang="zh-CN" altLang="en-US" sz="2000" dirty="0" smtClean="0">
                <a:latin typeface="宋体" pitchFamily="2" charset="-122"/>
                <a:ea typeface="宋体" pitchFamily="2" charset="-122"/>
              </a:rPr>
              <a:t>后进入</a:t>
            </a:r>
            <a:r>
              <a:rPr lang="en-US" altLang="zh-CN" sz="2000" dirty="0" smtClean="0">
                <a:latin typeface="宋体" pitchFamily="2" charset="-122"/>
                <a:ea typeface="宋体" pitchFamily="2" charset="-122"/>
              </a:rPr>
              <a:t>prepared</a:t>
            </a:r>
            <a:r>
              <a:rPr lang="zh-CN" altLang="en-US" sz="2000" dirty="0" smtClean="0">
                <a:latin typeface="宋体" pitchFamily="2" charset="-122"/>
                <a:ea typeface="宋体" pitchFamily="2" charset="-122"/>
              </a:rPr>
              <a:t>状态。而</a:t>
            </a:r>
            <a:r>
              <a:rPr lang="en-US" altLang="zh-CN" sz="2000" dirty="0" err="1" smtClean="0">
                <a:latin typeface="宋体" pitchFamily="2" charset="-122"/>
                <a:ea typeface="宋体" pitchFamily="2" charset="-122"/>
              </a:rPr>
              <a:t>creat</a:t>
            </a:r>
            <a:r>
              <a:rPr lang="zh-CN" altLang="en-US" sz="2000" dirty="0" smtClean="0">
                <a:latin typeface="宋体" pitchFamily="2" charset="-122"/>
                <a:ea typeface="宋体" pitchFamily="2" charset="-122"/>
              </a:rPr>
              <a:t>方法创建对象后直接进入</a:t>
            </a:r>
            <a:r>
              <a:rPr lang="en-US" altLang="zh-CN" sz="2000" dirty="0" smtClean="0">
                <a:latin typeface="宋体" pitchFamily="2" charset="-122"/>
                <a:ea typeface="宋体" pitchFamily="2" charset="-122"/>
              </a:rPr>
              <a:t>prepared</a:t>
            </a:r>
            <a:r>
              <a:rPr lang="zh-CN" altLang="en-US" sz="2000" dirty="0" smtClean="0">
                <a:latin typeface="宋体" pitchFamily="2" charset="-122"/>
                <a:ea typeface="宋体" pitchFamily="2" charset="-122"/>
              </a:rPr>
              <a:t>状态。</a:t>
            </a:r>
            <a:endParaRPr lang="en-US" altLang="zh-CN" sz="2000" dirty="0" smtClean="0">
              <a:latin typeface="宋体" pitchFamily="2" charset="-122"/>
              <a:ea typeface="宋体" pitchFamily="2" charset="-122"/>
            </a:endParaRPr>
          </a:p>
          <a:p>
            <a:r>
              <a:rPr lang="en-US" altLang="zh-CN" sz="2000" dirty="0" err="1" smtClean="0">
                <a:latin typeface="Arial" charset="0"/>
                <a:ea typeface="宋体" pitchFamily="2" charset="-122"/>
              </a:rPr>
              <a:t>MeidaPlayer</a:t>
            </a:r>
            <a:r>
              <a:rPr lang="zh-CN" altLang="en-US" sz="2000" dirty="0" smtClean="0">
                <a:latin typeface="Arial" charset="0"/>
                <a:ea typeface="宋体" pitchFamily="2" charset="-122"/>
              </a:rPr>
              <a:t>数据源设置以后，如果要改变，需要调用</a:t>
            </a:r>
            <a:r>
              <a:rPr lang="en-US" altLang="zh-CN" sz="2000" dirty="0" smtClean="0">
                <a:latin typeface="Arial" charset="0"/>
                <a:ea typeface="宋体" pitchFamily="2" charset="-122"/>
              </a:rPr>
              <a:t>reset</a:t>
            </a:r>
            <a:r>
              <a:rPr lang="zh-CN" altLang="en-US" sz="2000" dirty="0" smtClean="0">
                <a:latin typeface="Arial" charset="0"/>
                <a:ea typeface="宋体" pitchFamily="2" charset="-122"/>
              </a:rPr>
              <a:t>方法然后重新设定</a:t>
            </a:r>
            <a:endParaRPr lang="en-US" altLang="zh-CN" sz="2000" dirty="0" smtClean="0">
              <a:latin typeface="Arial" charset="0"/>
              <a:ea typeface="宋体" pitchFamily="2" charset="-122"/>
            </a:endParaRPr>
          </a:p>
          <a:p>
            <a:r>
              <a:rPr lang="zh-CN" altLang="en-US" sz="2000" dirty="0" smtClean="0">
                <a:latin typeface="Arial" charset="0"/>
                <a:ea typeface="宋体" pitchFamily="2" charset="-122"/>
              </a:rPr>
              <a:t>每个</a:t>
            </a:r>
            <a:r>
              <a:rPr lang="en-US" altLang="zh-CN" sz="2000" dirty="0" err="1" smtClean="0">
                <a:latin typeface="Arial" charset="0"/>
                <a:ea typeface="宋体" pitchFamily="2" charset="-122"/>
              </a:rPr>
              <a:t>MeidaPlayer</a:t>
            </a:r>
            <a:r>
              <a:rPr lang="zh-CN" altLang="en-US" sz="2000" dirty="0" smtClean="0">
                <a:latin typeface="Arial" charset="0"/>
                <a:ea typeface="宋体" pitchFamily="2" charset="-122"/>
              </a:rPr>
              <a:t>都会创建一个新的线程，所以利用</a:t>
            </a:r>
            <a:r>
              <a:rPr lang="en-US" altLang="zh-CN" sz="2000" dirty="0" err="1" smtClean="0">
                <a:latin typeface="Arial" charset="0"/>
                <a:ea typeface="宋体" pitchFamily="2" charset="-122"/>
              </a:rPr>
              <a:t>MeidaPlayer</a:t>
            </a:r>
            <a:r>
              <a:rPr lang="zh-CN" altLang="en-US" sz="2000" dirty="0" smtClean="0">
                <a:latin typeface="Arial" charset="0"/>
                <a:ea typeface="宋体" pitchFamily="2" charset="-122"/>
              </a:rPr>
              <a:t>进行播放器的开发在完成媒体播放的时候需要调用</a:t>
            </a:r>
            <a:r>
              <a:rPr lang="en-US" altLang="zh-CN" sz="2000" dirty="0" smtClean="0">
                <a:latin typeface="Arial" charset="0"/>
                <a:ea typeface="宋体" pitchFamily="2" charset="-122"/>
              </a:rPr>
              <a:t>release</a:t>
            </a:r>
            <a:r>
              <a:rPr lang="zh-CN" altLang="en-US" sz="2000" dirty="0" smtClean="0">
                <a:latin typeface="Arial" charset="0"/>
                <a:ea typeface="宋体" pitchFamily="2" charset="-122"/>
              </a:rPr>
              <a:t>方法进行释放。</a:t>
            </a:r>
            <a:endParaRPr lang="zh-CN" altLang="en-US" sz="2000" dirty="0" smtClean="0">
              <a:latin typeface="宋体" pitchFamily="2" charset="-122"/>
              <a:ea typeface="宋体" pitchFamily="2" charset="-122"/>
            </a:endParaRPr>
          </a:p>
          <a:p>
            <a:endParaRPr lang="zh-CN" altLang="en-US" dirty="0"/>
          </a:p>
        </p:txBody>
      </p:sp>
      <p:sp>
        <p:nvSpPr>
          <p:cNvPr id="1070085" name="Rectangle 5"/>
          <p:cNvSpPr>
            <a:spLocks noGrp="1" noChangeArrowheads="1"/>
          </p:cNvSpPr>
          <p:nvPr>
            <p:ph type="title"/>
          </p:nvPr>
        </p:nvSpPr>
        <p:spPr>
          <a:xfrm>
            <a:off x="457200" y="273050"/>
            <a:ext cx="7283450" cy="706438"/>
          </a:xfrm>
          <a:noFill/>
        </p:spPr>
        <p:txBody>
          <a:bodyPr/>
          <a:lstStyle/>
          <a:p>
            <a:r>
              <a:rPr lang="en-US" altLang="zh-CN" dirty="0" smtClean="0"/>
              <a:t>7.1.8 </a:t>
            </a:r>
            <a:r>
              <a:rPr lang="zh-CN" altLang="en-US" dirty="0" smtClean="0">
                <a:latin typeface="Arial" charset="0"/>
                <a:ea typeface="宋体" pitchFamily="2" charset="-122"/>
              </a:rPr>
              <a:t>媒体播放类</a:t>
            </a:r>
            <a:r>
              <a:rPr lang="en-US" altLang="zh-CN" dirty="0" err="1" smtClean="0">
                <a:latin typeface="Arial" charset="0"/>
                <a:ea typeface="宋体" pitchFamily="2" charset="-122"/>
              </a:rPr>
              <a:t>MeidaPlayer</a:t>
            </a:r>
            <a:r>
              <a:rPr lang="zh-CN" altLang="en-US" dirty="0" smtClean="0">
                <a:latin typeface="Arial" charset="0"/>
                <a:ea typeface="宋体" pitchFamily="2" charset="-122"/>
              </a:rPr>
              <a:t>小结</a:t>
            </a:r>
            <a:br>
              <a:rPr lang="zh-CN" altLang="en-US" dirty="0" smtClean="0">
                <a:latin typeface="Arial" charset="0"/>
                <a:ea typeface="宋体" pitchFamily="2" charset="-122"/>
              </a:rPr>
            </a:br>
            <a:endParaRPr lang="en-US" altLang="zh-CN"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zh-CN" altLang="en-US" dirty="0" smtClean="0">
                <a:latin typeface="Arial" charset="0"/>
              </a:rPr>
              <a:t>第</a:t>
            </a:r>
            <a:r>
              <a:rPr lang="en-US" altLang="zh-CN" dirty="0" smtClean="0">
                <a:latin typeface="Arial" charset="0"/>
              </a:rPr>
              <a:t>7</a:t>
            </a:r>
            <a:r>
              <a:rPr lang="zh-CN" altLang="en-US" dirty="0" smtClean="0">
                <a:latin typeface="Arial" charset="0"/>
              </a:rPr>
              <a:t>章 </a:t>
            </a:r>
            <a:r>
              <a:rPr lang="en-US" altLang="zh-CN" dirty="0" smtClean="0">
                <a:latin typeface="黑体" pitchFamily="2" charset="-122"/>
                <a:ea typeface="黑体" pitchFamily="2" charset="-122"/>
              </a:rPr>
              <a:t>Android </a:t>
            </a:r>
            <a:r>
              <a:rPr lang="zh-CN" altLang="en-US" dirty="0" smtClean="0">
                <a:latin typeface="黑体" pitchFamily="2" charset="-122"/>
                <a:ea typeface="黑体" pitchFamily="2" charset="-122"/>
              </a:rPr>
              <a:t>多媒体开发</a:t>
            </a:r>
            <a:endParaRPr lang="en-US" altLang="zh-CN" dirty="0">
              <a:latin typeface="Arial" charset="0"/>
            </a:endParaRPr>
          </a:p>
        </p:txBody>
      </p:sp>
      <p:sp>
        <p:nvSpPr>
          <p:cNvPr id="1125379" name="Line 3"/>
          <p:cNvSpPr>
            <a:spLocks noChangeShapeType="1"/>
          </p:cNvSpPr>
          <p:nvPr/>
        </p:nvSpPr>
        <p:spPr bwMode="auto">
          <a:xfrm>
            <a:off x="5364163" y="2133600"/>
            <a:ext cx="0" cy="1789113"/>
          </a:xfrm>
          <a:prstGeom prst="line">
            <a:avLst/>
          </a:prstGeom>
          <a:noFill/>
          <a:ln w="38100">
            <a:solidFill>
              <a:schemeClr val="hlink"/>
            </a:solidFill>
            <a:round/>
            <a:headEnd/>
            <a:tailEnd/>
          </a:ln>
          <a:effectLst/>
        </p:spPr>
        <p:txBody>
          <a:bodyPr/>
          <a:lstStyle/>
          <a:p>
            <a:endParaRPr lang="zh-CN" altLang="en-US"/>
          </a:p>
        </p:txBody>
      </p:sp>
      <p:sp>
        <p:nvSpPr>
          <p:cNvPr id="1125380" name="Text Box 4"/>
          <p:cNvSpPr txBox="1">
            <a:spLocks noChangeArrowheads="1"/>
          </p:cNvSpPr>
          <p:nvPr/>
        </p:nvSpPr>
        <p:spPr bwMode="auto">
          <a:xfrm>
            <a:off x="827088" y="1412875"/>
            <a:ext cx="3744912" cy="3887788"/>
          </a:xfrm>
          <a:prstGeom prst="rect">
            <a:avLst/>
          </a:prstGeom>
          <a:solidFill>
            <a:schemeClr val="bg1"/>
          </a:solidFill>
          <a:ln w="9525">
            <a:noFill/>
            <a:miter lim="800000"/>
            <a:headEnd/>
            <a:tailEnd/>
          </a:ln>
          <a:effectLst/>
        </p:spPr>
        <p:txBody>
          <a:bodyPr lIns="84965" tIns="42482" rIns="84965" bIns="42482"/>
          <a:lstStyle/>
          <a:p>
            <a:pPr marL="457200" indent="-457200" algn="l" defTabSz="850900">
              <a:buClrTx/>
              <a:buSzTx/>
            </a:pPr>
            <a:r>
              <a:rPr lang="zh-CN" altLang="en-US" sz="2000" b="0" dirty="0" smtClean="0">
                <a:ea typeface="黑体" pitchFamily="2" charset="-122"/>
              </a:rPr>
              <a:t>目标</a:t>
            </a:r>
            <a:r>
              <a:rPr lang="zh-CN" altLang="en-US" sz="2200" dirty="0" smtClean="0">
                <a:latin typeface="宋体" pitchFamily="2" charset="-122"/>
              </a:rPr>
              <a:t>：</a:t>
            </a:r>
            <a:endParaRPr lang="zh-CN" altLang="en-US" sz="2200" dirty="0">
              <a:ea typeface="黑体" pitchFamily="2" charset="-122"/>
            </a:endParaRPr>
          </a:p>
          <a:p>
            <a:pPr marL="457200" indent="-457200" algn="l" defTabSz="850900">
              <a:buClrTx/>
              <a:buSzTx/>
            </a:pPr>
            <a:r>
              <a:rPr lang="en-US" altLang="zh-CN" sz="2200" u="sng" dirty="0" smtClean="0"/>
              <a:t>7.1 </a:t>
            </a:r>
            <a:r>
              <a:rPr lang="en-US" altLang="zh-CN" sz="2200" u="sng" dirty="0" err="1" smtClean="0"/>
              <a:t>MediaPlayer</a:t>
            </a:r>
            <a:endParaRPr lang="en-US" altLang="zh-CN" sz="2200" u="sng" dirty="0"/>
          </a:p>
          <a:p>
            <a:pPr marL="457200" indent="-457200" algn="l" defTabSz="850900">
              <a:buClrTx/>
              <a:buSzTx/>
            </a:pPr>
            <a:r>
              <a:rPr lang="en-US" altLang="zh-CN" sz="2200" dirty="0" smtClean="0"/>
              <a:t>7.2 Camera</a:t>
            </a:r>
            <a:endParaRPr lang="zh-CN" altLang="en-US" sz="2200" dirty="0"/>
          </a:p>
          <a:p>
            <a:pPr marL="457200" indent="-457200" algn="l" defTabSz="850900">
              <a:lnSpc>
                <a:spcPct val="100000"/>
              </a:lnSpc>
              <a:spcBef>
                <a:spcPct val="50000"/>
              </a:spcBef>
              <a:buClrTx/>
              <a:buSzTx/>
              <a:buFont typeface="Wingdings" pitchFamily="2" charset="2"/>
              <a:buNone/>
            </a:pPr>
            <a:r>
              <a:rPr lang="zh-CN" altLang="en-US" sz="2200" dirty="0" smtClean="0"/>
              <a:t> </a:t>
            </a:r>
            <a:endParaRPr lang="zh-CN" altLang="en-US" sz="2200" dirty="0"/>
          </a:p>
        </p:txBody>
      </p:sp>
      <p:sp>
        <p:nvSpPr>
          <p:cNvPr id="1125381" name="AutoShape 5"/>
          <p:cNvSpPr>
            <a:spLocks noChangeArrowheads="1"/>
          </p:cNvSpPr>
          <p:nvPr/>
        </p:nvSpPr>
        <p:spPr bwMode="auto">
          <a:xfrm>
            <a:off x="5791200" y="2209800"/>
            <a:ext cx="2813050" cy="1219200"/>
          </a:xfrm>
          <a:prstGeom prst="roundRect">
            <a:avLst>
              <a:gd name="adj" fmla="val 16667"/>
            </a:avLst>
          </a:prstGeom>
          <a:solidFill>
            <a:schemeClr val="hlink"/>
          </a:solidFill>
          <a:ln w="9525">
            <a:noFill/>
            <a:round/>
            <a:headEnd/>
            <a:tailEnd/>
          </a:ln>
          <a:effectLst>
            <a:prstShdw prst="shdw17" dist="17961" dir="2700000">
              <a:schemeClr val="hlink">
                <a:gamma/>
                <a:shade val="60000"/>
                <a:invGamma/>
              </a:schemeClr>
            </a:prstShdw>
          </a:effectLst>
        </p:spPr>
        <p:txBody>
          <a:bodyPr wrap="none"/>
          <a:lstStyle/>
          <a:p>
            <a:pPr algn="l">
              <a:lnSpc>
                <a:spcPct val="100000"/>
              </a:lnSpc>
              <a:buClrTx/>
              <a:buSzTx/>
            </a:pPr>
            <a:r>
              <a:rPr lang="zh-CN" altLang="en-US" dirty="0">
                <a:solidFill>
                  <a:schemeClr val="bg1"/>
                </a:solidFill>
                <a:ea typeface="黑体" pitchFamily="2" charset="-122"/>
              </a:rPr>
              <a:t>时间</a:t>
            </a:r>
            <a:r>
              <a:rPr lang="zh-CN" altLang="en-US" dirty="0" smtClean="0">
                <a:solidFill>
                  <a:schemeClr val="bg1"/>
                </a:solidFill>
                <a:ea typeface="黑体" pitchFamily="2" charset="-122"/>
              </a:rPr>
              <a:t>：</a:t>
            </a:r>
            <a:r>
              <a:rPr lang="en-US" altLang="zh-CN" dirty="0" smtClean="0">
                <a:solidFill>
                  <a:schemeClr val="bg1"/>
                </a:solidFill>
                <a:ea typeface="黑体" pitchFamily="2" charset="-122"/>
              </a:rPr>
              <a:t>9 </a:t>
            </a:r>
            <a:r>
              <a:rPr lang="zh-CN" altLang="en-US" dirty="0">
                <a:solidFill>
                  <a:schemeClr val="bg1"/>
                </a:solidFill>
                <a:ea typeface="黑体" pitchFamily="2" charset="-122"/>
              </a:rPr>
              <a:t>学时</a:t>
            </a:r>
          </a:p>
          <a:p>
            <a:pPr algn="l">
              <a:lnSpc>
                <a:spcPct val="100000"/>
              </a:lnSpc>
              <a:buClrTx/>
              <a:buSzTx/>
            </a:pPr>
            <a:endParaRPr lang="zh-CN" altLang="en-US" dirty="0">
              <a:solidFill>
                <a:schemeClr val="bg1"/>
              </a:solidFill>
              <a:ea typeface="黑体" pitchFamily="2" charset="-122"/>
            </a:endParaRPr>
          </a:p>
          <a:p>
            <a:pPr algn="l">
              <a:lnSpc>
                <a:spcPct val="100000"/>
              </a:lnSpc>
              <a:buClrTx/>
              <a:buSzTx/>
            </a:pPr>
            <a:r>
              <a:rPr lang="zh-CN" altLang="en-US" dirty="0">
                <a:solidFill>
                  <a:schemeClr val="bg1"/>
                </a:solidFill>
                <a:ea typeface="黑体" pitchFamily="2" charset="-122"/>
              </a:rPr>
              <a:t>教学方法：</a:t>
            </a:r>
            <a:r>
              <a:rPr lang="en-US" altLang="zh-CN" dirty="0">
                <a:solidFill>
                  <a:schemeClr val="bg1"/>
                </a:solidFill>
                <a:ea typeface="黑体" pitchFamily="2" charset="-122"/>
              </a:rPr>
              <a:t>PPT</a:t>
            </a:r>
            <a:r>
              <a:rPr lang="zh-CN" altLang="en-US" dirty="0">
                <a:solidFill>
                  <a:schemeClr val="bg1"/>
                </a:solidFill>
                <a:ea typeface="黑体" pitchFamily="2" charset="-122"/>
              </a:rPr>
              <a:t>讲解 </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195764" name="Group 180"/>
          <p:cNvGraphicFramePr>
            <a:graphicFrameLocks noGrp="1"/>
          </p:cNvGraphicFramePr>
          <p:nvPr/>
        </p:nvGraphicFramePr>
        <p:xfrm>
          <a:off x="381000" y="1119601"/>
          <a:ext cx="8286750" cy="4238225"/>
        </p:xfrm>
        <a:graphic>
          <a:graphicData uri="http://schemas.openxmlformats.org/drawingml/2006/table">
            <a:tbl>
              <a:tblPr/>
              <a:tblGrid>
                <a:gridCol w="966788"/>
                <a:gridCol w="7319962"/>
              </a:tblGrid>
              <a:tr h="76200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final static </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int</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getAudioSourceMax</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a:t>
                      </a: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取得</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Audio</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录制的最大资源数（</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MIC</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，来电通话，输出通话等等）</a:t>
                      </a: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具体</a:t>
                      </a:r>
                      <a:r>
                        <a:rPr kumimoji="0" lang="zh-CN" altLang="zh-CN" sz="1300" b="1" i="0" u="none" strike="noStrike" cap="none" normalizeH="0" baseline="0" smtClean="0">
                          <a:ln>
                            <a:noFill/>
                          </a:ln>
                          <a:solidFill>
                            <a:schemeClr val="tx1"/>
                          </a:solidFill>
                          <a:effectLst/>
                          <a:latin typeface="宋体" pitchFamily="2" charset="-122"/>
                          <a:ea typeface="宋体" pitchFamily="2" charset="-122"/>
                        </a:rPr>
                        <a:t>资源</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类型可参见</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MediaRecorder.AudioSource</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int</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getMaxAmplitude</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取得当前为止最大的幅值（第一次调用返回</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0</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），须在</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setAudioSource()</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之后</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prepare</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录音准备， 需在</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start()</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之前， </a:t>
                      </a:r>
                      <a:r>
                        <a:rPr kumimoji="0" lang="en-US" altLang="en-US" sz="1300" b="1" i="0" u="none" strike="noStrike" cap="none" normalizeH="0" baseline="0" smtClean="0">
                          <a:ln>
                            <a:noFill/>
                          </a:ln>
                          <a:solidFill>
                            <a:schemeClr val="tx1"/>
                          </a:solidFill>
                          <a:effectLst/>
                          <a:latin typeface="宋体" pitchFamily="2" charset="-122"/>
                          <a:ea typeface="宋体" pitchFamily="2" charset="-122"/>
                        </a:rPr>
                        <a:t>setOutputFormat</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等资源录音之后发行。</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release</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释放</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smtClean="0">
                          <a:ln>
                            <a:noFill/>
                          </a:ln>
                          <a:solidFill>
                            <a:srgbClr val="0000FF"/>
                          </a:solidFill>
                          <a:effectLst/>
                          <a:latin typeface="宋体" pitchFamily="2" charset="-122"/>
                          <a:ea typeface="宋体" pitchFamily="2" charset="-122"/>
                        </a:rPr>
                        <a:t>reset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重置</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MediaRecorder</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102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setAudioChannels</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(int numChannels)</a:t>
                      </a: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设置录音声道。通常单声道（</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mono</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）、立体声（</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stereo</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），需在</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之前</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setAudioEncoder</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(int audio_encoder)</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设置用来录音的编码器类型，具体类型可参见</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MediaRecorder.AudioEncoder</a:t>
                      </a:r>
                      <a:endParaRPr kumimoji="0" lang="en-US" altLang="zh-CN" sz="1300" b="1"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5"/>
          <p:cNvSpPr txBox="1">
            <a:spLocks noChangeArrowheads="1"/>
          </p:cNvSpPr>
          <p:nvPr/>
        </p:nvSpPr>
        <p:spPr>
          <a:xfrm>
            <a:off x="457200" y="273050"/>
            <a:ext cx="7283450" cy="706438"/>
          </a:xfrm>
          <a:prstGeom prst="rect">
            <a:avLst/>
          </a:prstGeom>
          <a:noFill/>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7.1.9 </a:t>
            </a:r>
            <a:r>
              <a:rPr lang="en-US" altLang="zh-CN" sz="3200" kern="0" dirty="0" err="1" smtClean="0">
                <a:solidFill>
                  <a:srgbClr val="000099"/>
                </a:solidFill>
                <a:latin typeface="+mj-lt"/>
                <a:ea typeface="+mj-ea"/>
                <a:cs typeface="+mj-cs"/>
              </a:rPr>
              <a:t>MediaRecorder</a:t>
            </a:r>
            <a:r>
              <a:rPr lang="en-US" altLang="zh-CN" sz="3200" kern="0" dirty="0" smtClean="0">
                <a:solidFill>
                  <a:srgbClr val="000099"/>
                </a:solidFill>
                <a:latin typeface="+mj-lt"/>
                <a:ea typeface="+mj-ea"/>
                <a:cs typeface="+mj-cs"/>
              </a:rPr>
              <a:t> 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-1/6</a:t>
            </a:r>
            <a:r>
              <a:rPr lang="zh-CN" altLang="en-US" sz="3200" kern="0" dirty="0" smtClean="0">
                <a:solidFill>
                  <a:srgbClr val="000099"/>
                </a:solidFill>
                <a:latin typeface="+mj-lt"/>
                <a:ea typeface="+mj-ea"/>
                <a:cs typeface="+mj-cs"/>
              </a:rPr>
              <a:t/>
            </a:r>
            <a:br>
              <a:rPr lang="zh-CN" altLang="en-US" sz="3200" kern="0" dirty="0" smtClean="0">
                <a:solidFill>
                  <a:srgbClr val="000099"/>
                </a:solidFill>
                <a:latin typeface="+mj-lt"/>
                <a:ea typeface="+mj-ea"/>
                <a:cs typeface="+mj-cs"/>
              </a:rPr>
            </a:b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199742" name="Group 62"/>
          <p:cNvGraphicFramePr>
            <a:graphicFrameLocks noGrp="1"/>
          </p:cNvGraphicFramePr>
          <p:nvPr/>
        </p:nvGraphicFramePr>
        <p:xfrm>
          <a:off x="457200" y="1197826"/>
          <a:ext cx="7962900" cy="4160000"/>
        </p:xfrm>
        <a:graphic>
          <a:graphicData uri="http://schemas.openxmlformats.org/drawingml/2006/table">
            <a:tbl>
              <a:tblPr/>
              <a:tblGrid>
                <a:gridCol w="990600"/>
                <a:gridCol w="6972300"/>
              </a:tblGrid>
              <a:tr h="2571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setAudioEncodingBitRate</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(int bitRate)</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设置编码比特率，需在</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a:t>
                      </a:r>
                      <a:endParaRPr kumimoji="0" lang="zh-CN" altLang="en-US"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setAudioSamplingRate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int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samplingRate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设置编码采样率，需在</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setAudioSource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int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audio_source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设置录音源， </a:t>
                      </a:r>
                      <a:r>
                        <a:rPr kumimoji="0" lang="en-US" altLang="en-US" sz="1300" b="1" i="0" u="none" strike="noStrike" cap="none" normalizeH="0" baseline="0" dirty="0" err="1" smtClean="0">
                          <a:ln>
                            <a:noFill/>
                          </a:ln>
                          <a:solidFill>
                            <a:schemeClr val="tx1"/>
                          </a:solidFill>
                          <a:effectLst/>
                          <a:latin typeface="宋体" pitchFamily="2" charset="-122"/>
                          <a:ea typeface="宋体" pitchFamily="2" charset="-122"/>
                        </a:rPr>
                        <a:t>setOutputFormat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之前发行。</a:t>
                      </a: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具体资源类型可参见</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MediaRecorder.AudioSource</a:t>
                      </a:r>
                      <a:endParaRPr kumimoji="0" lang="zh-CN" altLang="en-US" sz="1300" b="1"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setAuxiliaryOutputFile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(String path)</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设置文件路径用来记录辅助视频文件，需在</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setAuxiliaryOutputFile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FileDescriptor</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fd</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设置文件描述子径用来记录辅助视频文件，需在</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a:t>
                      </a:r>
                      <a:endParaRPr kumimoji="0" lang="en-US" altLang="zh-CN" sz="1300" b="1"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setCamera</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(Camera c)</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设置用来录制的摄像头</a:t>
                      </a:r>
                      <a:endParaRPr kumimoji="0" lang="zh-CN" altLang="en-US"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setCaptureRate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(double fps)</a:t>
                      </a: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设置视频捕捉帧率（目前只限用于</a:t>
                      </a:r>
                      <a:r>
                        <a:rPr kumimoji="0" lang="en-US" altLang="en-US" sz="1300" b="1" i="0" u="none" strike="noStrike" cap="none" normalizeH="0" baseline="0" dirty="0" smtClean="0">
                          <a:ln>
                            <a:noFill/>
                          </a:ln>
                          <a:solidFill>
                            <a:schemeClr val="tx1"/>
                          </a:solidFill>
                          <a:effectLst/>
                          <a:latin typeface="宋体" pitchFamily="2" charset="-122"/>
                          <a:ea typeface="宋体" pitchFamily="2" charset="-122"/>
                        </a:rPr>
                        <a:t>time lapse mode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5"/>
          <p:cNvSpPr txBox="1">
            <a:spLocks noChangeArrowheads="1"/>
          </p:cNvSpPr>
          <p:nvPr/>
        </p:nvSpPr>
        <p:spPr>
          <a:xfrm>
            <a:off x="457200" y="273050"/>
            <a:ext cx="7283450" cy="706438"/>
          </a:xfrm>
          <a:prstGeom prst="rect">
            <a:avLst/>
          </a:prstGeom>
          <a:noFill/>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7.1.9 </a:t>
            </a:r>
            <a:r>
              <a:rPr lang="en-US" altLang="zh-CN" sz="3200" kern="0" dirty="0" err="1" smtClean="0">
                <a:solidFill>
                  <a:srgbClr val="000099"/>
                </a:solidFill>
                <a:latin typeface="+mj-lt"/>
                <a:ea typeface="+mj-ea"/>
                <a:cs typeface="+mj-cs"/>
              </a:rPr>
              <a:t>MediaRecorder</a:t>
            </a:r>
            <a:r>
              <a:rPr lang="en-US" altLang="zh-CN" sz="3200" kern="0" dirty="0" smtClean="0">
                <a:solidFill>
                  <a:srgbClr val="000099"/>
                </a:solidFill>
                <a:latin typeface="+mj-lt"/>
                <a:ea typeface="+mj-ea"/>
                <a:cs typeface="+mj-cs"/>
              </a:rPr>
              <a:t> 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-2/6</a:t>
            </a:r>
            <a:r>
              <a:rPr lang="zh-CN" altLang="en-US" sz="3200" kern="0" dirty="0" smtClean="0">
                <a:solidFill>
                  <a:srgbClr val="000099"/>
                </a:solidFill>
                <a:latin typeface="+mj-lt"/>
                <a:ea typeface="+mj-ea"/>
                <a:cs typeface="+mj-cs"/>
              </a:rPr>
              <a:t/>
            </a:r>
            <a:br>
              <a:rPr lang="zh-CN" altLang="en-US" sz="3200" kern="0" dirty="0" smtClean="0">
                <a:solidFill>
                  <a:srgbClr val="000099"/>
                </a:solidFill>
                <a:latin typeface="+mj-lt"/>
                <a:ea typeface="+mj-ea"/>
                <a:cs typeface="+mj-cs"/>
              </a:rPr>
            </a:b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198986" name="Group 330"/>
          <p:cNvGraphicFramePr>
            <a:graphicFrameLocks noGrp="1"/>
          </p:cNvGraphicFramePr>
          <p:nvPr/>
        </p:nvGraphicFramePr>
        <p:xfrm>
          <a:off x="495300" y="1098642"/>
          <a:ext cx="7962900" cy="3687680"/>
        </p:xfrm>
        <a:graphic>
          <a:graphicData uri="http://schemas.openxmlformats.org/drawingml/2006/table">
            <a:tbl>
              <a:tblPr/>
              <a:tblGrid>
                <a:gridCol w="939800"/>
                <a:gridCol w="7023100"/>
              </a:tblGrid>
              <a:tr h="2873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setMaxDuration</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(int max_duration_ms)</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设置录制内容的最大时间（</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ms</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），当时间到达时通过</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MediaRecorder.OnInfoListener</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的</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MEDIA_RECORDER_INFO_MAX_DURATION_REACHED</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信息返回。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setOutFormat() </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之后 </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之前发行</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setMaxFileSize</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(long max_filesize_bytes)</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设置录制文件的最大</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Size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ms</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），当文件到达最大</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Size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时通过</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MediaRecorder.OnInfoListener</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的</a:t>
                      </a:r>
                      <a:r>
                        <a:rPr kumimoji="0" lang="en-US" altLang="en-US" sz="1300" b="1" i="0" u="none" strike="noStrike" cap="none" normalizeH="0" baseline="0" dirty="0" smtClean="0">
                          <a:ln>
                            <a:noFill/>
                          </a:ln>
                          <a:solidFill>
                            <a:schemeClr val="tx1"/>
                          </a:solidFill>
                          <a:effectLst/>
                          <a:latin typeface="宋体" pitchFamily="2" charset="-122"/>
                          <a:ea typeface="宋体" pitchFamily="2" charset="-122"/>
                        </a:rPr>
                        <a:t>MEDIA_RECORDER_INFO_MAX_FILESIZE_REACHED</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信息返回。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setOutFormat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之后 </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之前发行</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setOnErrorListener</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(MediaRecorder.OnErrorListener l)</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注册</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Error</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监听</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Callback</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setOnInfoListener</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(MediaRecorder.OnInfoListener listener)</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chemeClr val="tx1"/>
                          </a:solidFill>
                          <a:effectLst/>
                          <a:latin typeface="宋体" pitchFamily="2" charset="-122"/>
                          <a:ea typeface="宋体" pitchFamily="2" charset="-122"/>
                        </a:rPr>
                        <a:t>注册</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信息监听</a:t>
                      </a:r>
                      <a:r>
                        <a:rPr kumimoji="0" lang="zh-CN" altLang="zh-CN" sz="1300" b="1" i="0" u="none" strike="noStrike" cap="none" normalizeH="0" baseline="0" smtClean="0">
                          <a:ln>
                            <a:noFill/>
                          </a:ln>
                          <a:solidFill>
                            <a:schemeClr val="tx1"/>
                          </a:solidFill>
                          <a:effectLst/>
                          <a:latin typeface="宋体" pitchFamily="2" charset="-122"/>
                          <a:ea typeface="宋体" pitchFamily="2" charset="-122"/>
                        </a:rPr>
                        <a:t>Callback</a:t>
                      </a:r>
                      <a:endParaRPr kumimoji="0" lang="en-US" altLang="zh-CN" sz="1300" b="1" i="0" u="none" strike="noStrike" cap="none" normalizeH="0" baseline="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setOrientationHint</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(int degrees)</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顺时针旋转调整视频的播放屏幕，支持的角度有</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0, 90, 180,</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和</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270</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度</a:t>
                      </a:r>
                      <a:endParaRPr kumimoji="0" lang="en-US" altLang="zh-CN" sz="1300" b="1"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5"/>
          <p:cNvSpPr txBox="1">
            <a:spLocks noChangeArrowheads="1"/>
          </p:cNvSpPr>
          <p:nvPr/>
        </p:nvSpPr>
        <p:spPr>
          <a:xfrm>
            <a:off x="457200" y="273050"/>
            <a:ext cx="7283450" cy="706438"/>
          </a:xfrm>
          <a:prstGeom prst="rect">
            <a:avLst/>
          </a:prstGeom>
          <a:noFill/>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7.1.9 </a:t>
            </a:r>
            <a:r>
              <a:rPr lang="en-US" altLang="zh-CN" sz="3200" kern="0" dirty="0" err="1" smtClean="0">
                <a:solidFill>
                  <a:srgbClr val="000099"/>
                </a:solidFill>
                <a:latin typeface="+mj-lt"/>
                <a:ea typeface="+mj-ea"/>
                <a:cs typeface="+mj-cs"/>
              </a:rPr>
              <a:t>MediaRecorder</a:t>
            </a:r>
            <a:r>
              <a:rPr lang="en-US" altLang="zh-CN" sz="3200" kern="0" dirty="0" smtClean="0">
                <a:solidFill>
                  <a:srgbClr val="000099"/>
                </a:solidFill>
                <a:latin typeface="+mj-lt"/>
                <a:ea typeface="+mj-ea"/>
                <a:cs typeface="+mj-cs"/>
              </a:rPr>
              <a:t> 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-3/6</a:t>
            </a:r>
            <a:r>
              <a:rPr lang="zh-CN" altLang="en-US" sz="3200" kern="0" dirty="0" smtClean="0">
                <a:solidFill>
                  <a:srgbClr val="000099"/>
                </a:solidFill>
                <a:latin typeface="+mj-lt"/>
                <a:ea typeface="+mj-ea"/>
                <a:cs typeface="+mj-cs"/>
              </a:rPr>
              <a:t/>
            </a:r>
            <a:br>
              <a:rPr lang="zh-CN" altLang="en-US" sz="3200" kern="0" dirty="0" smtClean="0">
                <a:solidFill>
                  <a:srgbClr val="000099"/>
                </a:solidFill>
                <a:latin typeface="+mj-lt"/>
                <a:ea typeface="+mj-ea"/>
                <a:cs typeface="+mj-cs"/>
              </a:rPr>
            </a:b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200893" name="Group 189"/>
          <p:cNvGraphicFramePr>
            <a:graphicFrameLocks noGrp="1"/>
          </p:cNvGraphicFramePr>
          <p:nvPr/>
        </p:nvGraphicFramePr>
        <p:xfrm>
          <a:off x="533400" y="1190625"/>
          <a:ext cx="7962900" cy="3931798"/>
        </p:xfrm>
        <a:graphic>
          <a:graphicData uri="http://schemas.openxmlformats.org/drawingml/2006/table">
            <a:tbl>
              <a:tblPr/>
              <a:tblGrid>
                <a:gridCol w="939800"/>
                <a:gridCol w="7023100"/>
              </a:tblGrid>
              <a:tr h="3508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setOutputFile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FileDescriptor</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fd</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设置输出文件路径，</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setOutputFormat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之后，</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setOutputFile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(String path)</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设置输出文件路径，</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setOutputFormat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之后，</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setOutputFormat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int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output_format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设置输出文件类型，详细可参见</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MediaRecorder.OutputFormat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setAudioSource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setVideoSource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之后，</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setPreviewDisplay</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(Surface </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sv</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设置一个</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Surface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用来预览录制视频，在</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之前发行。</a:t>
                      </a:r>
                      <a:endParaRPr kumimoji="0" lang="zh-CN" altLang="en-US"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setProfile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CamcorderProfile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profile)</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通过一个</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CamcorderProfile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对象设定录制视频的</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profile.</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Video</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和</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audio sources</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设置完</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并且在</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setOutputFile</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err="1" smtClean="0">
                          <a:ln>
                            <a:noFill/>
                          </a:ln>
                          <a:solidFill>
                            <a:srgbClr val="0000FF"/>
                          </a:solidFill>
                          <a:effectLst/>
                          <a:latin typeface="宋体" pitchFamily="2" charset="-122"/>
                          <a:ea typeface="宋体" pitchFamily="2" charset="-122"/>
                        </a:rPr>
                        <a:t>setVideoEncoder</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int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video_encoder</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6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设置视频编码器</a:t>
                      </a:r>
                      <a:r>
                        <a:rPr kumimoji="0" lang="en-US" altLang="zh-CN" sz="1300" b="1" i="0" u="none" strike="noStrike" cap="none" normalizeH="0" baseline="0" dirty="0" err="1" smtClean="0">
                          <a:ln>
                            <a:noFill/>
                          </a:ln>
                          <a:solidFill>
                            <a:schemeClr val="tx1"/>
                          </a:solidFill>
                          <a:effectLst/>
                          <a:latin typeface="宋体" pitchFamily="2" charset="-122"/>
                          <a:ea typeface="宋体" pitchFamily="2" charset="-122"/>
                        </a:rPr>
                        <a:t>setOutputFormat</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之后，</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之前</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a:t>
                      </a:r>
                      <a:endParaRPr kumimoji="0" lang="zh-CN" altLang="en-US" sz="1300" b="1"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5"/>
          <p:cNvSpPr txBox="1">
            <a:spLocks noChangeArrowheads="1"/>
          </p:cNvSpPr>
          <p:nvPr/>
        </p:nvSpPr>
        <p:spPr>
          <a:xfrm>
            <a:off x="457200" y="273050"/>
            <a:ext cx="7283450" cy="706438"/>
          </a:xfrm>
          <a:prstGeom prst="rect">
            <a:avLst/>
          </a:prstGeom>
          <a:noFill/>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7.1.9 </a:t>
            </a:r>
            <a:r>
              <a:rPr lang="en-US" altLang="zh-CN" sz="3200" kern="0" dirty="0" err="1" smtClean="0">
                <a:solidFill>
                  <a:srgbClr val="000099"/>
                </a:solidFill>
                <a:latin typeface="+mj-lt"/>
                <a:ea typeface="+mj-ea"/>
                <a:cs typeface="+mj-cs"/>
              </a:rPr>
              <a:t>MediaRecorder</a:t>
            </a:r>
            <a:r>
              <a:rPr lang="en-US" altLang="zh-CN" sz="3200" kern="0" dirty="0" smtClean="0">
                <a:solidFill>
                  <a:srgbClr val="000099"/>
                </a:solidFill>
                <a:latin typeface="+mj-lt"/>
                <a:ea typeface="+mj-ea"/>
                <a:cs typeface="+mj-cs"/>
              </a:rPr>
              <a:t> 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-4/6</a:t>
            </a:r>
            <a:r>
              <a:rPr lang="zh-CN" altLang="en-US" sz="3200" kern="0" dirty="0" smtClean="0">
                <a:solidFill>
                  <a:srgbClr val="000099"/>
                </a:solidFill>
                <a:latin typeface="+mj-lt"/>
                <a:ea typeface="+mj-ea"/>
                <a:cs typeface="+mj-cs"/>
              </a:rPr>
              <a:t/>
            </a:r>
            <a:br>
              <a:rPr lang="zh-CN" altLang="en-US" sz="3200" kern="0" dirty="0" smtClean="0">
                <a:solidFill>
                  <a:srgbClr val="000099"/>
                </a:solidFill>
                <a:latin typeface="+mj-lt"/>
                <a:ea typeface="+mj-ea"/>
                <a:cs typeface="+mj-cs"/>
              </a:rPr>
            </a:b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202956" name="Group 204"/>
          <p:cNvGraphicFramePr>
            <a:graphicFrameLocks noGrp="1"/>
          </p:cNvGraphicFramePr>
          <p:nvPr/>
        </p:nvGraphicFramePr>
        <p:xfrm>
          <a:off x="533400" y="1143000"/>
          <a:ext cx="7962900" cy="4266766"/>
        </p:xfrm>
        <a:graphic>
          <a:graphicData uri="http://schemas.openxmlformats.org/drawingml/2006/table">
            <a:tbl>
              <a:tblPr/>
              <a:tblGrid>
                <a:gridCol w="939800"/>
                <a:gridCol w="7023100"/>
              </a:tblGrid>
              <a:tr h="3365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setVideoEncodingBitRate</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(int bitRate)</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设置视频编码比特率。</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之前</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Sets the video encoding bit rate for recording.</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setVideoFrameRate</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(int rate)</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设置视频编码帧率</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 setOutFormat()</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之后，</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之前</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setVideoSize</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(int width, int height)</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设置视频图像的宽和高</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 setOutFormat()</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之后，</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prepare()</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之前</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setVideoSource</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(int video_source)</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设置视频编码源，</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setOutputFormat()</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之前</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start</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开始录制并将录制数据写入到由</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setOutputFile()</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设置的文件</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a:t>
                      </a: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Arial" charset="0"/>
                          <a:ea typeface="楷体_GB2312" pitchFamily="49" charset="-122"/>
                        </a:rPr>
                        <a:t>prepare()</a:t>
                      </a:r>
                      <a:r>
                        <a:rPr kumimoji="0" lang="zh-CN" altLang="en-US" sz="1300" b="1" i="0" u="none" strike="noStrike" cap="none" normalizeH="0" baseline="0" smtClean="0">
                          <a:ln>
                            <a:noFill/>
                          </a:ln>
                          <a:solidFill>
                            <a:schemeClr val="tx1"/>
                          </a:solidFill>
                          <a:effectLst/>
                          <a:latin typeface="宋体" pitchFamily="2" charset="-122"/>
                          <a:ea typeface="宋体" pitchFamily="2" charset="-122"/>
                        </a:rPr>
                        <a:t>之后</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08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void</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300" b="1" i="0" u="none" strike="noStrike" cap="none" normalizeH="0" baseline="0" smtClean="0">
                          <a:ln>
                            <a:noFill/>
                          </a:ln>
                          <a:solidFill>
                            <a:srgbClr val="0000FF"/>
                          </a:solidFill>
                          <a:effectLst/>
                          <a:latin typeface="宋体" pitchFamily="2" charset="-122"/>
                          <a:ea typeface="宋体" pitchFamily="2" charset="-122"/>
                        </a:rPr>
                        <a:t>stop</a:t>
                      </a:r>
                      <a:r>
                        <a:rPr kumimoji="0" lang="en-US" altLang="zh-CN" sz="1300" b="1" i="0" u="none" strike="noStrike" cap="none" normalizeH="0" baseline="0" smtClean="0">
                          <a:ln>
                            <a:noFill/>
                          </a:ln>
                          <a:solidFill>
                            <a:schemeClr val="tx1"/>
                          </a:solidFill>
                          <a:effectLst/>
                          <a:latin typeface="宋体" pitchFamily="2" charset="-122"/>
                          <a:ea typeface="宋体" pitchFamily="2" charset="-122"/>
                        </a:rPr>
                        <a:t>()</a:t>
                      </a:r>
                      <a:endParaRPr kumimoji="0" lang="en-US" altLang="zh-CN"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300" b="1"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停止录制，</a:t>
                      </a:r>
                      <a:r>
                        <a:rPr kumimoji="0" lang="en-US" altLang="zh-CN" sz="1300" b="1" i="0" u="none" strike="noStrike" cap="none" normalizeH="0" baseline="0" dirty="0" smtClean="0">
                          <a:ln>
                            <a:noFill/>
                          </a:ln>
                          <a:solidFill>
                            <a:schemeClr val="tx1"/>
                          </a:solidFill>
                          <a:effectLst/>
                          <a:latin typeface="宋体" pitchFamily="2" charset="-122"/>
                          <a:ea typeface="宋体" pitchFamily="2" charset="-122"/>
                        </a:rPr>
                        <a:t>start()</a:t>
                      </a: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之后</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5"/>
          <p:cNvSpPr txBox="1">
            <a:spLocks noChangeArrowheads="1"/>
          </p:cNvSpPr>
          <p:nvPr/>
        </p:nvSpPr>
        <p:spPr>
          <a:xfrm>
            <a:off x="457200" y="273050"/>
            <a:ext cx="7283450" cy="706438"/>
          </a:xfrm>
          <a:prstGeom prst="rect">
            <a:avLst/>
          </a:prstGeom>
          <a:noFill/>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7.1.9 </a:t>
            </a:r>
            <a:r>
              <a:rPr lang="en-US" altLang="zh-CN" sz="3200" kern="0" dirty="0" err="1" smtClean="0">
                <a:solidFill>
                  <a:srgbClr val="000099"/>
                </a:solidFill>
                <a:latin typeface="+mj-lt"/>
                <a:ea typeface="+mj-ea"/>
                <a:cs typeface="+mj-cs"/>
              </a:rPr>
              <a:t>MediaRecorder</a:t>
            </a:r>
            <a:r>
              <a:rPr lang="en-US" altLang="zh-CN" sz="3200" kern="0" dirty="0" smtClean="0">
                <a:solidFill>
                  <a:srgbClr val="000099"/>
                </a:solidFill>
                <a:latin typeface="+mj-lt"/>
                <a:ea typeface="+mj-ea"/>
                <a:cs typeface="+mj-cs"/>
              </a:rPr>
              <a:t> 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-5/6</a:t>
            </a:r>
            <a:r>
              <a:rPr lang="zh-CN" altLang="en-US" sz="3200" kern="0" dirty="0" smtClean="0">
                <a:solidFill>
                  <a:srgbClr val="000099"/>
                </a:solidFill>
                <a:latin typeface="+mj-lt"/>
                <a:ea typeface="+mj-ea"/>
                <a:cs typeface="+mj-cs"/>
              </a:rPr>
              <a:t/>
            </a:r>
            <a:br>
              <a:rPr lang="zh-CN" altLang="en-US" sz="3200" kern="0" dirty="0" smtClean="0">
                <a:solidFill>
                  <a:srgbClr val="000099"/>
                </a:solidFill>
                <a:latin typeface="+mj-lt"/>
                <a:ea typeface="+mj-ea"/>
                <a:cs typeface="+mj-cs"/>
              </a:rPr>
            </a:b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pic>
        <p:nvPicPr>
          <p:cNvPr id="203809" name="Picture 33"/>
          <p:cNvPicPr>
            <a:picLocks noChangeAspect="1" noChangeArrowheads="1"/>
          </p:cNvPicPr>
          <p:nvPr/>
        </p:nvPicPr>
        <p:blipFill>
          <a:blip r:embed="rId3"/>
          <a:srcRect/>
          <a:stretch>
            <a:fillRect/>
          </a:stretch>
        </p:blipFill>
        <p:spPr bwMode="auto">
          <a:xfrm>
            <a:off x="1295400" y="914400"/>
            <a:ext cx="5810250" cy="4881563"/>
          </a:xfrm>
          <a:prstGeom prst="rect">
            <a:avLst/>
          </a:prstGeom>
          <a:noFill/>
        </p:spPr>
      </p:pic>
      <p:sp>
        <p:nvSpPr>
          <p:cNvPr id="5" name="Rectangle 5"/>
          <p:cNvSpPr txBox="1">
            <a:spLocks noChangeArrowheads="1"/>
          </p:cNvSpPr>
          <p:nvPr/>
        </p:nvSpPr>
        <p:spPr>
          <a:xfrm>
            <a:off x="457200" y="273050"/>
            <a:ext cx="7758138" cy="706438"/>
          </a:xfrm>
          <a:prstGeom prst="rect">
            <a:avLst/>
          </a:prstGeom>
          <a:noFill/>
        </p:spPr>
        <p:txBody>
          <a:bodyPr/>
          <a:lstStyle/>
          <a:p>
            <a:pPr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7.1.9 </a:t>
            </a:r>
            <a:r>
              <a:rPr lang="en-US" altLang="zh-CN" sz="3200" b="0" kern="0" dirty="0" err="1" smtClean="0">
                <a:solidFill>
                  <a:srgbClr val="000099"/>
                </a:solidFill>
                <a:latin typeface="+mj-lt"/>
                <a:ea typeface="+mj-ea"/>
                <a:cs typeface="+mj-cs"/>
              </a:rPr>
              <a:t>MediaRecorder</a:t>
            </a:r>
            <a:r>
              <a:rPr lang="zh-CN" altLang="en-US" sz="3200" b="0" kern="0" dirty="0" smtClean="0">
                <a:solidFill>
                  <a:srgbClr val="000099"/>
                </a:solidFill>
                <a:latin typeface="+mj-lt"/>
                <a:ea typeface="+mj-ea"/>
                <a:cs typeface="+mj-cs"/>
              </a:rPr>
              <a:t>状态和</a:t>
            </a:r>
            <a:r>
              <a:rPr lang="zh-CN" altLang="en-US" sz="3200" b="0" kern="0" dirty="0" smtClean="0">
                <a:solidFill>
                  <a:srgbClr val="000099"/>
                </a:solidFill>
                <a:latin typeface="+mj-lt"/>
                <a:ea typeface="+mj-ea"/>
                <a:cs typeface="+mj-cs"/>
              </a:rPr>
              <a:t>生命周期</a:t>
            </a:r>
            <a:r>
              <a:rPr lang="en-US" altLang="zh-CN" sz="3200" b="0" kern="0" dirty="0" smtClean="0">
                <a:solidFill>
                  <a:srgbClr val="000099"/>
                </a:solidFill>
                <a:latin typeface="+mj-lt"/>
                <a:ea typeface="+mj-ea"/>
                <a:cs typeface="+mj-cs"/>
              </a:rPr>
              <a:t>-6/6</a:t>
            </a:r>
            <a:endParaRPr lang="zh-CN" altLang="en-US" sz="3200" b="0" kern="0" dirty="0" smtClean="0">
              <a:solidFill>
                <a:srgbClr val="000099"/>
              </a:solidFill>
              <a:latin typeface="+mj-lt"/>
              <a:ea typeface="+mj-ea"/>
              <a:cs typeface="+mj-cs"/>
            </a:endParaRPr>
          </a:p>
          <a:p>
            <a:pPr lvl="0" algn="l">
              <a:lnSpc>
                <a:spcPct val="100000"/>
              </a:lnSpc>
              <a:buClrTx/>
              <a:buSzTx/>
            </a:pPr>
            <a:r>
              <a:rPr lang="zh-CN" altLang="en-US" sz="3200" kern="0" dirty="0" smtClean="0">
                <a:solidFill>
                  <a:srgbClr val="000099"/>
                </a:solidFill>
                <a:latin typeface="+mj-lt"/>
                <a:ea typeface="+mj-ea"/>
                <a:cs typeface="+mj-cs"/>
              </a:rPr>
              <a:t/>
            </a:r>
            <a:br>
              <a:rPr lang="zh-CN" altLang="en-US" sz="3200" kern="0" dirty="0" smtClean="0">
                <a:solidFill>
                  <a:srgbClr val="000099"/>
                </a:solidFill>
                <a:latin typeface="+mj-lt"/>
                <a:ea typeface="+mj-ea"/>
                <a:cs typeface="+mj-cs"/>
              </a:rPr>
            </a:b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sp>
        <p:nvSpPr>
          <p:cNvPr id="253956" name="Text Box 4"/>
          <p:cNvSpPr txBox="1">
            <a:spLocks noChangeArrowheads="1"/>
          </p:cNvSpPr>
          <p:nvPr/>
        </p:nvSpPr>
        <p:spPr bwMode="auto">
          <a:xfrm>
            <a:off x="609600" y="1066800"/>
            <a:ext cx="7010400" cy="304800"/>
          </a:xfrm>
          <a:prstGeom prst="rect">
            <a:avLst/>
          </a:prstGeom>
          <a:noFill/>
          <a:ln w="9525" algn="ctr">
            <a:noFill/>
            <a:miter lim="800000"/>
            <a:headEnd/>
            <a:tailEnd/>
          </a:ln>
          <a:effectLst/>
        </p:spPr>
        <p:txBody>
          <a:bodyPr lIns="91401" tIns="45700" rIns="91401" bIns="45700">
            <a:spAutoFit/>
          </a:bodyPr>
          <a:lstStyle/>
          <a:p>
            <a:pPr marL="2057400" indent="-228600">
              <a:spcBef>
                <a:spcPct val="50000"/>
              </a:spcBef>
            </a:pPr>
            <a:endParaRPr lang="zh-CN" altLang="en-US"/>
          </a:p>
        </p:txBody>
      </p:sp>
      <p:sp>
        <p:nvSpPr>
          <p:cNvPr id="3" name="标题 1"/>
          <p:cNvSpPr>
            <a:spLocks/>
          </p:cNvSpPr>
          <p:nvPr/>
        </p:nvSpPr>
        <p:spPr bwMode="auto">
          <a:xfrm>
            <a:off x="304800" y="914400"/>
            <a:ext cx="8229600" cy="533400"/>
          </a:xfrm>
          <a:prstGeom prst="rect">
            <a:avLst/>
          </a:prstGeom>
          <a:noFill/>
          <a:ln w="9525">
            <a:noFill/>
            <a:miter lim="800000"/>
            <a:headEnd/>
            <a:tailEnd/>
          </a:ln>
          <a:effectLst/>
        </p:spPr>
        <p:txBody>
          <a:bodyPr/>
          <a:lstStyle/>
          <a:p>
            <a:pPr algn="l" eaLnBrk="1" hangingPunct="1">
              <a:buClrTx/>
              <a:buSzTx/>
              <a:buFontTx/>
              <a:buNone/>
            </a:pPr>
            <a:r>
              <a:rPr lang="zh-CN" altLang="en-US" sz="2000" b="0" dirty="0">
                <a:latin typeface="宋体" pitchFamily="2" charset="-122"/>
              </a:rPr>
              <a:t>让我们一起做一个</a:t>
            </a:r>
            <a:r>
              <a:rPr lang="en-US" altLang="zh-CN" sz="2000" b="0" dirty="0" err="1">
                <a:latin typeface="宋体" pitchFamily="2" charset="-122"/>
              </a:rPr>
              <a:t>MediaRecorder</a:t>
            </a:r>
            <a:r>
              <a:rPr lang="zh-CN" altLang="en-US" sz="2000" b="0" dirty="0">
                <a:latin typeface="宋体" pitchFamily="2" charset="-122"/>
              </a:rPr>
              <a:t>录制</a:t>
            </a:r>
            <a:r>
              <a:rPr lang="en-US" altLang="zh-CN" sz="2000" b="0" dirty="0">
                <a:latin typeface="宋体" pitchFamily="2" charset="-122"/>
              </a:rPr>
              <a:t>MIC</a:t>
            </a:r>
            <a:r>
              <a:rPr lang="zh-CN" altLang="en-US" sz="2000" b="0" dirty="0">
                <a:latin typeface="宋体" pitchFamily="2" charset="-122"/>
              </a:rPr>
              <a:t>声音实例</a:t>
            </a:r>
            <a:endParaRPr lang="en-US" altLang="zh-CN" sz="2000" b="0" dirty="0">
              <a:latin typeface="宋体" pitchFamily="2" charset="-122"/>
            </a:endParaRPr>
          </a:p>
        </p:txBody>
      </p:sp>
      <p:sp>
        <p:nvSpPr>
          <p:cNvPr id="4" name="标题 1"/>
          <p:cNvSpPr>
            <a:spLocks/>
          </p:cNvSpPr>
          <p:nvPr/>
        </p:nvSpPr>
        <p:spPr bwMode="auto">
          <a:xfrm>
            <a:off x="3962400" y="1371600"/>
            <a:ext cx="5181600" cy="1905000"/>
          </a:xfrm>
          <a:prstGeom prst="rect">
            <a:avLst/>
          </a:prstGeom>
          <a:noFill/>
          <a:ln w="9525">
            <a:noFill/>
            <a:miter lim="800000"/>
            <a:headEnd/>
            <a:tailEnd/>
          </a:ln>
          <a:effectLst/>
        </p:spPr>
        <p:txBody>
          <a:bodyPr/>
          <a:lstStyle/>
          <a:p>
            <a:pPr algn="l" eaLnBrk="1" hangingPunct="1">
              <a:buClrTx/>
              <a:buSzTx/>
              <a:buFontTx/>
              <a:buNone/>
            </a:pPr>
            <a:r>
              <a:rPr lang="zh-CN" altLang="en-US" sz="2000" b="0" dirty="0">
                <a:latin typeface="宋体" pitchFamily="2" charset="-122"/>
              </a:rPr>
              <a:t>四个按钮：</a:t>
            </a:r>
            <a:br>
              <a:rPr lang="zh-CN" altLang="en-US" sz="2000" b="0" dirty="0">
                <a:latin typeface="宋体" pitchFamily="2" charset="-122"/>
              </a:rPr>
            </a:br>
            <a:r>
              <a:rPr lang="zh-CN" altLang="en-US" sz="2000" b="0" dirty="0">
                <a:latin typeface="宋体" pitchFamily="2" charset="-122"/>
              </a:rPr>
              <a:t>开始录制：开始录制</a:t>
            </a:r>
            <a:r>
              <a:rPr lang="en-US" altLang="zh-CN" sz="2000" b="0" dirty="0">
                <a:latin typeface="宋体" pitchFamily="2" charset="-122"/>
              </a:rPr>
              <a:t>MIC</a:t>
            </a:r>
            <a:r>
              <a:rPr lang="zh-CN" altLang="en-US" sz="2000" b="0" dirty="0">
                <a:latin typeface="宋体" pitchFamily="2" charset="-122"/>
              </a:rPr>
              <a:t>声音。</a:t>
            </a:r>
            <a:br>
              <a:rPr lang="zh-CN" altLang="en-US" sz="2000" b="0" dirty="0">
                <a:latin typeface="宋体" pitchFamily="2" charset="-122"/>
              </a:rPr>
            </a:br>
            <a:r>
              <a:rPr lang="zh-CN" altLang="en-US" sz="2000" b="0" dirty="0">
                <a:latin typeface="宋体" pitchFamily="2" charset="-122"/>
              </a:rPr>
              <a:t>停止录制：停止录制。</a:t>
            </a:r>
            <a:br>
              <a:rPr lang="zh-CN" altLang="en-US" sz="2000" b="0" dirty="0">
                <a:latin typeface="宋体" pitchFamily="2" charset="-122"/>
              </a:rPr>
            </a:br>
            <a:r>
              <a:rPr lang="zh-CN" altLang="en-US" sz="2000" b="0" dirty="0">
                <a:latin typeface="宋体" pitchFamily="2" charset="-122"/>
              </a:rPr>
              <a:t>播放：播放录制文件</a:t>
            </a:r>
            <a:br>
              <a:rPr lang="zh-CN" altLang="en-US" sz="2000" b="0" dirty="0">
                <a:latin typeface="宋体" pitchFamily="2" charset="-122"/>
              </a:rPr>
            </a:br>
            <a:r>
              <a:rPr lang="zh-CN" altLang="en-US" sz="2000" b="0" dirty="0">
                <a:latin typeface="宋体" pitchFamily="2" charset="-122"/>
              </a:rPr>
              <a:t>停止播放：停止播放录制文件</a:t>
            </a:r>
          </a:p>
        </p:txBody>
      </p:sp>
      <p:sp>
        <p:nvSpPr>
          <p:cNvPr id="5" name="标题 1"/>
          <p:cNvSpPr>
            <a:spLocks/>
          </p:cNvSpPr>
          <p:nvPr/>
        </p:nvSpPr>
        <p:spPr bwMode="auto">
          <a:xfrm>
            <a:off x="3962400" y="3200408"/>
            <a:ext cx="4572000" cy="1371600"/>
          </a:xfrm>
          <a:prstGeom prst="rect">
            <a:avLst/>
          </a:prstGeom>
          <a:noFill/>
          <a:ln w="9525">
            <a:noFill/>
            <a:miter lim="800000"/>
            <a:headEnd/>
            <a:tailEnd/>
          </a:ln>
          <a:effectLst/>
        </p:spPr>
        <p:txBody>
          <a:bodyPr/>
          <a:lstStyle/>
          <a:p>
            <a:pPr algn="l" eaLnBrk="1" hangingPunct="1">
              <a:buClrTx/>
              <a:buSzTx/>
              <a:buFontTx/>
              <a:buNone/>
            </a:pPr>
            <a:r>
              <a:rPr lang="zh-CN" altLang="en-US" sz="2000" b="0" dirty="0">
                <a:latin typeface="宋体" pitchFamily="2" charset="-122"/>
              </a:rPr>
              <a:t>其他要求：</a:t>
            </a:r>
            <a:br>
              <a:rPr lang="zh-CN" altLang="en-US" sz="2000" b="0" dirty="0">
                <a:latin typeface="宋体" pitchFamily="2" charset="-122"/>
              </a:rPr>
            </a:br>
            <a:r>
              <a:rPr lang="en-US" altLang="zh-CN" sz="2000" b="0" dirty="0">
                <a:latin typeface="宋体" pitchFamily="2" charset="-122"/>
              </a:rPr>
              <a:t>1.</a:t>
            </a:r>
            <a:r>
              <a:rPr lang="zh-CN" altLang="en-US" sz="2000" b="0" dirty="0">
                <a:latin typeface="宋体" pitchFamily="2" charset="-122"/>
              </a:rPr>
              <a:t>录制的声音文件保存在</a:t>
            </a:r>
            <a:r>
              <a:rPr lang="en-US" altLang="zh-CN" sz="2000" b="0" dirty="0">
                <a:latin typeface="宋体" pitchFamily="2" charset="-122"/>
              </a:rPr>
              <a:t>SD</a:t>
            </a:r>
            <a:r>
              <a:rPr lang="zh-CN" altLang="en-US" sz="2000" b="0" dirty="0">
                <a:latin typeface="宋体" pitchFamily="2" charset="-122"/>
              </a:rPr>
              <a:t>卡上。</a:t>
            </a:r>
            <a:br>
              <a:rPr lang="zh-CN" altLang="en-US" sz="2000" b="0" dirty="0">
                <a:latin typeface="宋体" pitchFamily="2" charset="-122"/>
              </a:rPr>
            </a:br>
            <a:r>
              <a:rPr lang="en-US" altLang="zh-CN" sz="2000" b="0" dirty="0">
                <a:latin typeface="宋体" pitchFamily="2" charset="-122"/>
              </a:rPr>
              <a:t>2.</a:t>
            </a:r>
            <a:r>
              <a:rPr lang="zh-CN" altLang="en-US" sz="2000" b="0" dirty="0">
                <a:latin typeface="宋体" pitchFamily="2" charset="-122"/>
              </a:rPr>
              <a:t>在点击各个按键的时候，用</a:t>
            </a:r>
            <a:r>
              <a:rPr lang="en-US" altLang="zh-CN" sz="2000" b="0" dirty="0">
                <a:latin typeface="宋体" pitchFamily="2" charset="-122"/>
              </a:rPr>
              <a:t>Toast</a:t>
            </a:r>
            <a:br>
              <a:rPr lang="en-US" altLang="zh-CN" sz="2000" b="0" dirty="0">
                <a:latin typeface="宋体" pitchFamily="2" charset="-122"/>
              </a:rPr>
            </a:br>
            <a:r>
              <a:rPr lang="zh-CN" altLang="en-US" sz="2000" b="0" dirty="0">
                <a:latin typeface="宋体" pitchFamily="2" charset="-122"/>
              </a:rPr>
              <a:t>现实当前的操作和所播放音乐的路径</a:t>
            </a:r>
            <a:br>
              <a:rPr lang="zh-CN" altLang="en-US" sz="2000" b="0" dirty="0">
                <a:latin typeface="宋体" pitchFamily="2" charset="-122"/>
              </a:rPr>
            </a:br>
            <a:r>
              <a:rPr lang="zh-CN" altLang="en-US" sz="2000" b="0" dirty="0">
                <a:latin typeface="宋体" pitchFamily="2" charset="-122"/>
              </a:rPr>
              <a:t>名字。</a:t>
            </a:r>
          </a:p>
        </p:txBody>
      </p:sp>
      <p:sp>
        <p:nvSpPr>
          <p:cNvPr id="6" name="标题 1"/>
          <p:cNvSpPr>
            <a:spLocks/>
          </p:cNvSpPr>
          <p:nvPr/>
        </p:nvSpPr>
        <p:spPr bwMode="auto">
          <a:xfrm>
            <a:off x="304800" y="4986358"/>
            <a:ext cx="8839200" cy="1371600"/>
          </a:xfrm>
          <a:prstGeom prst="rect">
            <a:avLst/>
          </a:prstGeom>
          <a:noFill/>
          <a:ln w="9525">
            <a:noFill/>
            <a:miter lim="800000"/>
            <a:headEnd/>
            <a:tailEnd/>
          </a:ln>
          <a:effectLst/>
        </p:spPr>
        <p:txBody>
          <a:bodyPr/>
          <a:lstStyle/>
          <a:p>
            <a:pPr algn="l" eaLnBrk="1" hangingPunct="1">
              <a:buClrTx/>
              <a:buSzTx/>
              <a:buFontTx/>
              <a:buNone/>
            </a:pPr>
            <a:r>
              <a:rPr lang="zh-CN" altLang="en-US" sz="2000" b="0" dirty="0">
                <a:solidFill>
                  <a:srgbClr val="FF0000"/>
                </a:solidFill>
                <a:latin typeface="宋体" pitchFamily="2" charset="-122"/>
              </a:rPr>
              <a:t>注意点</a:t>
            </a:r>
            <a:r>
              <a:rPr lang="zh-CN" altLang="en-US" sz="2000" b="0" dirty="0">
                <a:latin typeface="宋体" pitchFamily="2" charset="-122"/>
              </a:rPr>
              <a:t>：为了录制并保存音频文件需要向描述文件添加以下权限</a:t>
            </a:r>
            <a:br>
              <a:rPr lang="zh-CN" altLang="en-US" sz="2000" b="0" dirty="0">
                <a:latin typeface="宋体" pitchFamily="2" charset="-122"/>
              </a:rPr>
            </a:br>
            <a:r>
              <a:rPr lang="en-US" altLang="zh-CN" sz="1600" b="0" dirty="0">
                <a:latin typeface="宋体" pitchFamily="2" charset="-122"/>
              </a:rPr>
              <a:t>&lt;uses-permission </a:t>
            </a:r>
            <a:r>
              <a:rPr lang="en-US" altLang="zh-CN" sz="1600" b="0" dirty="0" err="1">
                <a:latin typeface="宋体" pitchFamily="2" charset="-122"/>
              </a:rPr>
              <a:t>android:name</a:t>
            </a:r>
            <a:r>
              <a:rPr lang="en-US" altLang="zh-CN" sz="1600" b="0" dirty="0">
                <a:latin typeface="宋体" pitchFamily="2" charset="-122"/>
              </a:rPr>
              <a:t>=“</a:t>
            </a:r>
            <a:r>
              <a:rPr lang="en-US" altLang="zh-CN" sz="1600" b="0" dirty="0" err="1">
                <a:latin typeface="宋体" pitchFamily="2" charset="-122"/>
              </a:rPr>
              <a:t>android.permission.RECORD_AUDIO</a:t>
            </a:r>
            <a:r>
              <a:rPr lang="en-US" altLang="zh-CN" sz="1600" b="0" dirty="0">
                <a:latin typeface="宋体" pitchFamily="2" charset="-122"/>
              </a:rPr>
              <a:t>”&gt;</a:t>
            </a:r>
            <a:br>
              <a:rPr lang="en-US" altLang="zh-CN" sz="1600" b="0" dirty="0">
                <a:latin typeface="宋体" pitchFamily="2" charset="-122"/>
              </a:rPr>
            </a:br>
            <a:r>
              <a:rPr lang="en-US" altLang="zh-CN" sz="1600" b="0" dirty="0">
                <a:latin typeface="宋体" pitchFamily="2" charset="-122"/>
              </a:rPr>
              <a:t> &lt;uses-permission </a:t>
            </a:r>
            <a:r>
              <a:rPr lang="en-US" altLang="zh-CN" sz="1600" b="0" dirty="0" err="1">
                <a:latin typeface="宋体" pitchFamily="2" charset="-122"/>
              </a:rPr>
              <a:t>android:name</a:t>
            </a:r>
            <a:r>
              <a:rPr lang="en-US" altLang="zh-CN" sz="1600" b="0" dirty="0">
                <a:latin typeface="宋体" pitchFamily="2" charset="-122"/>
              </a:rPr>
              <a:t>=“</a:t>
            </a:r>
            <a:r>
              <a:rPr lang="en-US" altLang="zh-CN" sz="1600" b="0" dirty="0" err="1">
                <a:latin typeface="宋体" pitchFamily="2" charset="-122"/>
              </a:rPr>
              <a:t>android.permission.WRITE_EXTERNAL_STORAGE</a:t>
            </a:r>
            <a:r>
              <a:rPr lang="en-US" altLang="zh-CN" sz="1600" b="0" dirty="0">
                <a:latin typeface="宋体" pitchFamily="2" charset="-122"/>
              </a:rPr>
              <a:t>”&gt;</a:t>
            </a:r>
          </a:p>
        </p:txBody>
      </p:sp>
      <p:pic>
        <p:nvPicPr>
          <p:cNvPr id="253963" name="Picture 11"/>
          <p:cNvPicPr>
            <a:picLocks noChangeAspect="1" noChangeArrowheads="1"/>
          </p:cNvPicPr>
          <p:nvPr/>
        </p:nvPicPr>
        <p:blipFill>
          <a:blip r:embed="rId3"/>
          <a:srcRect/>
          <a:stretch>
            <a:fillRect/>
          </a:stretch>
        </p:blipFill>
        <p:spPr bwMode="auto">
          <a:xfrm>
            <a:off x="457200" y="1524000"/>
            <a:ext cx="3429000" cy="3138488"/>
          </a:xfrm>
          <a:prstGeom prst="rect">
            <a:avLst/>
          </a:prstGeom>
          <a:noFill/>
        </p:spPr>
      </p:pic>
      <p:sp>
        <p:nvSpPr>
          <p:cNvPr id="10" name="Rectangle 4"/>
          <p:cNvSpPr txBox="1">
            <a:spLocks noChangeArrowheads="1"/>
          </p:cNvSpPr>
          <p:nvPr/>
        </p:nvSpPr>
        <p:spPr>
          <a:xfrm>
            <a:off x="457200" y="274638"/>
            <a:ext cx="7686700" cy="706437"/>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7.1.10 </a:t>
            </a:r>
            <a:r>
              <a:rPr kumimoji="0" lang="en-US" altLang="zh-CN" sz="3200" b="0" i="0" u="none" strike="noStrike" kern="0" cap="none" spc="0" normalizeH="0" baseline="0" noProof="0" dirty="0" err="1" smtClean="0">
                <a:ln>
                  <a:noFill/>
                </a:ln>
                <a:solidFill>
                  <a:srgbClr val="000099"/>
                </a:solidFill>
                <a:effectLst/>
                <a:uLnTx/>
                <a:uFillTx/>
                <a:latin typeface="+mj-lt"/>
                <a:ea typeface="+mj-ea"/>
                <a:cs typeface="+mj-cs"/>
              </a:rPr>
              <a:t>MediaRecorder</a:t>
            </a:r>
            <a:r>
              <a:rPr kumimoji="0" lang="zh-CN" altLang="en-US" sz="3200" b="0" i="0" u="none" strike="noStrike" kern="0" cap="none" spc="0" normalizeH="0" baseline="0" noProof="0" dirty="0" smtClean="0">
                <a:ln>
                  <a:noFill/>
                </a:ln>
                <a:solidFill>
                  <a:srgbClr val="000099"/>
                </a:solidFill>
                <a:effectLst/>
                <a:uLnTx/>
                <a:uFillTx/>
                <a:latin typeface="+mj-lt"/>
                <a:ea typeface="+mj-ea"/>
                <a:cs typeface="+mj-cs"/>
              </a:rPr>
              <a:t>录制音频实例</a:t>
            </a:r>
            <a:endParaRPr kumimoji="0" lang="zh-CN" altLang="en-US" sz="3200" b="0" i="0" u="none" strike="noStrike" kern="0" cap="none" spc="0" normalizeH="0" baseline="0" noProof="0" dirty="0">
              <a:ln>
                <a:noFill/>
              </a:ln>
              <a:solidFill>
                <a:srgbClr val="000099"/>
              </a:solidFill>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sp>
        <p:nvSpPr>
          <p:cNvPr id="256004" name="Text Box 4"/>
          <p:cNvSpPr txBox="1">
            <a:spLocks noChangeArrowheads="1"/>
          </p:cNvSpPr>
          <p:nvPr/>
        </p:nvSpPr>
        <p:spPr bwMode="auto">
          <a:xfrm>
            <a:off x="609600" y="1066800"/>
            <a:ext cx="7010400" cy="304800"/>
          </a:xfrm>
          <a:prstGeom prst="rect">
            <a:avLst/>
          </a:prstGeom>
          <a:noFill/>
          <a:ln w="9525" algn="ctr">
            <a:noFill/>
            <a:miter lim="800000"/>
            <a:headEnd/>
            <a:tailEnd/>
          </a:ln>
          <a:effectLst/>
        </p:spPr>
        <p:txBody>
          <a:bodyPr lIns="91401" tIns="45700" rIns="91401" bIns="45700">
            <a:spAutoFit/>
          </a:bodyPr>
          <a:lstStyle/>
          <a:p>
            <a:pPr marL="2057400" indent="-228600">
              <a:spcBef>
                <a:spcPct val="50000"/>
              </a:spcBef>
            </a:pPr>
            <a:endParaRPr lang="zh-CN" altLang="en-US"/>
          </a:p>
        </p:txBody>
      </p:sp>
      <p:sp>
        <p:nvSpPr>
          <p:cNvPr id="3" name="标题 1"/>
          <p:cNvSpPr>
            <a:spLocks/>
          </p:cNvSpPr>
          <p:nvPr/>
        </p:nvSpPr>
        <p:spPr bwMode="auto">
          <a:xfrm>
            <a:off x="304800" y="914400"/>
            <a:ext cx="8229600" cy="533400"/>
          </a:xfrm>
          <a:prstGeom prst="rect">
            <a:avLst/>
          </a:prstGeom>
          <a:noFill/>
          <a:ln w="9525">
            <a:noFill/>
            <a:miter lim="800000"/>
            <a:headEnd/>
            <a:tailEnd/>
          </a:ln>
          <a:effectLst/>
        </p:spPr>
        <p:txBody>
          <a:bodyPr/>
          <a:lstStyle/>
          <a:p>
            <a:pPr algn="l" eaLnBrk="1" hangingPunct="1">
              <a:buClrTx/>
              <a:buSzTx/>
              <a:buFontTx/>
              <a:buNone/>
            </a:pPr>
            <a:r>
              <a:rPr lang="zh-CN" altLang="en-US" sz="2000" b="0" dirty="0">
                <a:latin typeface="Arial" charset="0"/>
                <a:ea typeface="宋体" pitchFamily="2" charset="-122"/>
              </a:rPr>
              <a:t>同学们自己做一个</a:t>
            </a:r>
            <a:r>
              <a:rPr lang="en-US" altLang="zh-CN" sz="2000" b="0" dirty="0" err="1">
                <a:latin typeface="Arial" charset="0"/>
                <a:ea typeface="宋体" pitchFamily="2" charset="-122"/>
              </a:rPr>
              <a:t>MediaRecorder</a:t>
            </a:r>
            <a:r>
              <a:rPr lang="zh-CN" altLang="en-US" sz="2000" b="0" dirty="0">
                <a:latin typeface="Arial" charset="0"/>
                <a:ea typeface="宋体" pitchFamily="2" charset="-122"/>
              </a:rPr>
              <a:t>录制视频实例吧。</a:t>
            </a:r>
            <a:endParaRPr lang="en-US" altLang="zh-CN" sz="2000" b="0" dirty="0">
              <a:latin typeface="Arial" charset="0"/>
              <a:ea typeface="宋体" pitchFamily="2" charset="-122"/>
            </a:endParaRPr>
          </a:p>
        </p:txBody>
      </p:sp>
      <p:sp>
        <p:nvSpPr>
          <p:cNvPr id="4" name="标题 1"/>
          <p:cNvSpPr>
            <a:spLocks/>
          </p:cNvSpPr>
          <p:nvPr/>
        </p:nvSpPr>
        <p:spPr bwMode="auto">
          <a:xfrm>
            <a:off x="304800" y="4914920"/>
            <a:ext cx="8839200" cy="1371600"/>
          </a:xfrm>
          <a:prstGeom prst="rect">
            <a:avLst/>
          </a:prstGeom>
          <a:noFill/>
          <a:ln w="9525">
            <a:noFill/>
            <a:miter lim="800000"/>
            <a:headEnd/>
            <a:tailEnd/>
          </a:ln>
          <a:effectLst/>
        </p:spPr>
        <p:txBody>
          <a:bodyPr/>
          <a:lstStyle/>
          <a:p>
            <a:pPr algn="l" eaLnBrk="1" hangingPunct="1">
              <a:buClrTx/>
              <a:buSzTx/>
              <a:buFontTx/>
              <a:buNone/>
            </a:pPr>
            <a:r>
              <a:rPr lang="zh-CN" altLang="en-US" sz="2000" b="0" dirty="0">
                <a:solidFill>
                  <a:srgbClr val="FF0000"/>
                </a:solidFill>
                <a:latin typeface="Arial" charset="0"/>
                <a:ea typeface="宋体" pitchFamily="2" charset="-122"/>
              </a:rPr>
              <a:t>注意点</a:t>
            </a:r>
            <a:r>
              <a:rPr lang="zh-CN" altLang="en-US" sz="2000" b="0" dirty="0">
                <a:latin typeface="Arial" charset="0"/>
                <a:ea typeface="宋体" pitchFamily="2" charset="-122"/>
              </a:rPr>
              <a:t>：为了录制并保存音频文件需要向描述文件添加以下权限</a:t>
            </a:r>
            <a:br>
              <a:rPr lang="zh-CN" altLang="en-US" sz="2000" b="0" dirty="0">
                <a:latin typeface="Arial" charset="0"/>
                <a:ea typeface="宋体" pitchFamily="2" charset="-122"/>
              </a:rPr>
            </a:br>
            <a:r>
              <a:rPr lang="en-US" altLang="zh-CN" sz="1600" b="0" dirty="0">
                <a:latin typeface="Arial" charset="0"/>
                <a:ea typeface="宋体" pitchFamily="2" charset="-122"/>
              </a:rPr>
              <a:t>&lt;uses-permission </a:t>
            </a:r>
            <a:r>
              <a:rPr lang="en-US" altLang="zh-CN" sz="1600" b="0" dirty="0" err="1">
                <a:latin typeface="Arial" charset="0"/>
                <a:ea typeface="宋体" pitchFamily="2" charset="-122"/>
              </a:rPr>
              <a:t>android:name</a:t>
            </a:r>
            <a:r>
              <a:rPr lang="en-US" altLang="zh-CN" sz="1600" b="0" dirty="0">
                <a:latin typeface="Arial" charset="0"/>
                <a:ea typeface="宋体" pitchFamily="2" charset="-122"/>
              </a:rPr>
              <a:t>=“</a:t>
            </a:r>
            <a:r>
              <a:rPr lang="en-US" altLang="zh-CN" sz="1600" b="0" dirty="0" err="1">
                <a:latin typeface="Arial" charset="0"/>
                <a:ea typeface="宋体" pitchFamily="2" charset="-122"/>
              </a:rPr>
              <a:t>android.permission.CAMERA</a:t>
            </a:r>
            <a:r>
              <a:rPr lang="en-US" altLang="zh-CN" sz="1600" b="0" dirty="0">
                <a:latin typeface="Arial" charset="0"/>
                <a:ea typeface="宋体" pitchFamily="2" charset="-122"/>
              </a:rPr>
              <a:t>”&gt;</a:t>
            </a:r>
            <a:br>
              <a:rPr lang="en-US" altLang="zh-CN" sz="1600" b="0" dirty="0">
                <a:latin typeface="Arial" charset="0"/>
                <a:ea typeface="宋体" pitchFamily="2" charset="-122"/>
              </a:rPr>
            </a:br>
            <a:r>
              <a:rPr lang="en-US" altLang="zh-CN" sz="1600" b="0" dirty="0">
                <a:latin typeface="Arial" charset="0"/>
                <a:ea typeface="宋体" pitchFamily="2" charset="-122"/>
              </a:rPr>
              <a:t> &lt;uses-permission </a:t>
            </a:r>
            <a:r>
              <a:rPr lang="en-US" altLang="zh-CN" sz="1600" b="0" dirty="0" err="1">
                <a:latin typeface="Arial" charset="0"/>
                <a:ea typeface="宋体" pitchFamily="2" charset="-122"/>
              </a:rPr>
              <a:t>android:name</a:t>
            </a:r>
            <a:r>
              <a:rPr lang="en-US" altLang="zh-CN" sz="1600" b="0" dirty="0">
                <a:latin typeface="Arial" charset="0"/>
                <a:ea typeface="宋体" pitchFamily="2" charset="-122"/>
              </a:rPr>
              <a:t>=“</a:t>
            </a:r>
            <a:r>
              <a:rPr lang="en-US" altLang="zh-CN" sz="1600" b="0" dirty="0" err="1">
                <a:latin typeface="Arial" charset="0"/>
                <a:ea typeface="宋体" pitchFamily="2" charset="-122"/>
              </a:rPr>
              <a:t>android.permission.WRITE_EXTERNAL_STORAGE</a:t>
            </a:r>
            <a:r>
              <a:rPr lang="en-US" altLang="zh-CN" sz="1600" b="0" dirty="0">
                <a:latin typeface="Arial" charset="0"/>
                <a:ea typeface="宋体" pitchFamily="2" charset="-122"/>
              </a:rPr>
              <a:t>”&gt;</a:t>
            </a:r>
          </a:p>
        </p:txBody>
      </p:sp>
      <p:sp>
        <p:nvSpPr>
          <p:cNvPr id="5" name="标题 1"/>
          <p:cNvSpPr>
            <a:spLocks/>
          </p:cNvSpPr>
          <p:nvPr/>
        </p:nvSpPr>
        <p:spPr bwMode="auto">
          <a:xfrm>
            <a:off x="3962400" y="1295400"/>
            <a:ext cx="5181600" cy="1905000"/>
          </a:xfrm>
          <a:prstGeom prst="rect">
            <a:avLst/>
          </a:prstGeom>
          <a:noFill/>
          <a:ln w="9525">
            <a:noFill/>
            <a:miter lim="800000"/>
            <a:headEnd/>
            <a:tailEnd/>
          </a:ln>
          <a:effectLst/>
        </p:spPr>
        <p:txBody>
          <a:bodyPr/>
          <a:lstStyle/>
          <a:p>
            <a:pPr algn="l" eaLnBrk="1" hangingPunct="1">
              <a:buClrTx/>
              <a:buSzTx/>
              <a:buFontTx/>
              <a:buNone/>
            </a:pPr>
            <a:r>
              <a:rPr lang="zh-CN" altLang="en-US" sz="2000" b="0" dirty="0">
                <a:latin typeface="Arial" charset="0"/>
                <a:ea typeface="宋体" pitchFamily="2" charset="-122"/>
              </a:rPr>
              <a:t>三个按钮：</a:t>
            </a:r>
            <a:br>
              <a:rPr lang="zh-CN" altLang="en-US" sz="2000" b="0" dirty="0">
                <a:latin typeface="Arial" charset="0"/>
                <a:ea typeface="宋体" pitchFamily="2" charset="-122"/>
              </a:rPr>
            </a:br>
            <a:r>
              <a:rPr lang="zh-CN" altLang="en-US" sz="2000" b="0" dirty="0">
                <a:latin typeface="Arial" charset="0"/>
                <a:ea typeface="宋体" pitchFamily="2" charset="-122"/>
              </a:rPr>
              <a:t>开始：开始录制视频。</a:t>
            </a:r>
            <a:br>
              <a:rPr lang="zh-CN" altLang="en-US" sz="2000" b="0" dirty="0">
                <a:latin typeface="Arial" charset="0"/>
                <a:ea typeface="宋体" pitchFamily="2" charset="-122"/>
              </a:rPr>
            </a:br>
            <a:r>
              <a:rPr lang="zh-CN" altLang="en-US" sz="2000" b="0" dirty="0">
                <a:latin typeface="Arial" charset="0"/>
                <a:ea typeface="宋体" pitchFamily="2" charset="-122"/>
              </a:rPr>
              <a:t>停止：停止录制视频。</a:t>
            </a:r>
            <a:br>
              <a:rPr lang="zh-CN" altLang="en-US" sz="2000" b="0" dirty="0">
                <a:latin typeface="Arial" charset="0"/>
                <a:ea typeface="宋体" pitchFamily="2" charset="-122"/>
              </a:rPr>
            </a:br>
            <a:r>
              <a:rPr lang="zh-CN" altLang="en-US" sz="2000" b="0" dirty="0">
                <a:latin typeface="Arial" charset="0"/>
                <a:ea typeface="宋体" pitchFamily="2" charset="-122"/>
              </a:rPr>
              <a:t>播放：开始播放录制视频。</a:t>
            </a:r>
          </a:p>
        </p:txBody>
      </p:sp>
      <p:sp>
        <p:nvSpPr>
          <p:cNvPr id="256011" name="Rectangle 11"/>
          <p:cNvSpPr>
            <a:spLocks noChangeArrowheads="1"/>
          </p:cNvSpPr>
          <p:nvPr/>
        </p:nvSpPr>
        <p:spPr bwMode="auto">
          <a:xfrm>
            <a:off x="4038600" y="2794009"/>
            <a:ext cx="4572000" cy="1920875"/>
          </a:xfrm>
          <a:prstGeom prst="rect">
            <a:avLst/>
          </a:prstGeom>
          <a:noFill/>
          <a:ln w="9525" algn="ctr">
            <a:noFill/>
            <a:miter lim="800000"/>
            <a:headEnd/>
            <a:tailEnd/>
          </a:ln>
          <a:effectLst/>
        </p:spPr>
        <p:txBody>
          <a:bodyPr/>
          <a:lstStyle/>
          <a:p>
            <a:pPr algn="l" eaLnBrk="1" hangingPunct="1">
              <a:buClrTx/>
              <a:buSzTx/>
              <a:buFontTx/>
              <a:buNone/>
            </a:pPr>
            <a:r>
              <a:rPr lang="zh-CN" altLang="en-US" sz="2000" b="0" dirty="0">
                <a:latin typeface="Arial" charset="0"/>
                <a:ea typeface="宋体" pitchFamily="2" charset="-122"/>
              </a:rPr>
              <a:t>其他要求：</a:t>
            </a:r>
          </a:p>
          <a:p>
            <a:pPr algn="l" eaLnBrk="1" hangingPunct="1">
              <a:buClrTx/>
              <a:buSzTx/>
              <a:buFontTx/>
              <a:buNone/>
            </a:pPr>
            <a:r>
              <a:rPr lang="en-US" altLang="zh-CN" sz="2000" b="0" dirty="0">
                <a:latin typeface="Arial" charset="0"/>
                <a:ea typeface="宋体" pitchFamily="2" charset="-122"/>
              </a:rPr>
              <a:t>1.</a:t>
            </a:r>
            <a:r>
              <a:rPr lang="zh-CN" altLang="en-US" sz="2000" b="0" dirty="0">
                <a:latin typeface="Arial" charset="0"/>
                <a:ea typeface="宋体" pitchFamily="2" charset="-122"/>
              </a:rPr>
              <a:t>录制的视频保存到</a:t>
            </a:r>
            <a:r>
              <a:rPr lang="en-US" altLang="zh-CN" sz="2000" b="0" dirty="0">
                <a:latin typeface="Arial" charset="0"/>
                <a:ea typeface="宋体" pitchFamily="2" charset="-122"/>
              </a:rPr>
              <a:t>SD</a:t>
            </a:r>
            <a:r>
              <a:rPr lang="zh-CN" altLang="en-US" sz="2000" b="0" dirty="0">
                <a:latin typeface="Arial" charset="0"/>
                <a:ea typeface="宋体" pitchFamily="2" charset="-122"/>
              </a:rPr>
              <a:t>卡上</a:t>
            </a:r>
          </a:p>
          <a:p>
            <a:pPr algn="l" eaLnBrk="1" hangingPunct="1">
              <a:buClrTx/>
              <a:buSzTx/>
              <a:buFontTx/>
              <a:buNone/>
            </a:pPr>
            <a:r>
              <a:rPr lang="en-US" altLang="zh-CN" sz="2000" b="0" dirty="0">
                <a:latin typeface="Arial" charset="0"/>
                <a:ea typeface="宋体" pitchFamily="2" charset="-122"/>
              </a:rPr>
              <a:t>2.</a:t>
            </a:r>
            <a:r>
              <a:rPr lang="zh-CN" altLang="en-US" sz="2000" b="0" dirty="0">
                <a:latin typeface="Arial" charset="0"/>
                <a:ea typeface="宋体" pitchFamily="2" charset="-122"/>
              </a:rPr>
              <a:t>按钮采用相对布局。</a:t>
            </a:r>
          </a:p>
          <a:p>
            <a:pPr algn="l" eaLnBrk="1" hangingPunct="1">
              <a:buClrTx/>
              <a:buSzTx/>
              <a:buFontTx/>
              <a:buNone/>
            </a:pPr>
            <a:r>
              <a:rPr lang="en-US" altLang="zh-CN" sz="2000" b="0" dirty="0">
                <a:latin typeface="Arial" charset="0"/>
                <a:ea typeface="宋体" pitchFamily="2" charset="-122"/>
              </a:rPr>
              <a:t>3.</a:t>
            </a:r>
            <a:r>
              <a:rPr lang="zh-CN" altLang="en-US" sz="2000" b="0" dirty="0">
                <a:latin typeface="Arial" charset="0"/>
                <a:ea typeface="宋体" pitchFamily="2" charset="-122"/>
              </a:rPr>
              <a:t>在点击各个按键的时候，用</a:t>
            </a:r>
            <a:r>
              <a:rPr lang="en-US" altLang="zh-CN" sz="2000" b="0" dirty="0">
                <a:latin typeface="Arial" charset="0"/>
                <a:ea typeface="宋体" pitchFamily="2" charset="-122"/>
              </a:rPr>
              <a:t>Toast</a:t>
            </a:r>
          </a:p>
          <a:p>
            <a:pPr algn="l" eaLnBrk="1" hangingPunct="1">
              <a:buClrTx/>
              <a:buSzTx/>
              <a:buFontTx/>
              <a:buNone/>
            </a:pPr>
            <a:r>
              <a:rPr lang="zh-CN" altLang="en-US" sz="2000" b="0" dirty="0">
                <a:latin typeface="Arial" charset="0"/>
                <a:ea typeface="宋体" pitchFamily="2" charset="-122"/>
              </a:rPr>
              <a:t>现实当前的操作和所播放视频的路径</a:t>
            </a:r>
          </a:p>
          <a:p>
            <a:pPr algn="l" eaLnBrk="1" hangingPunct="1">
              <a:buClrTx/>
              <a:buSzTx/>
              <a:buFontTx/>
              <a:buNone/>
            </a:pPr>
            <a:r>
              <a:rPr lang="zh-CN" altLang="en-US" sz="2000" b="0" dirty="0">
                <a:latin typeface="Arial" charset="0"/>
                <a:ea typeface="宋体" pitchFamily="2" charset="-122"/>
              </a:rPr>
              <a:t>名字。</a:t>
            </a:r>
          </a:p>
        </p:txBody>
      </p:sp>
      <p:pic>
        <p:nvPicPr>
          <p:cNvPr id="256012" name="Picture 12"/>
          <p:cNvPicPr>
            <a:picLocks noChangeAspect="1" noChangeArrowheads="1"/>
          </p:cNvPicPr>
          <p:nvPr/>
        </p:nvPicPr>
        <p:blipFill>
          <a:blip r:embed="rId3"/>
          <a:srcRect/>
          <a:stretch>
            <a:fillRect/>
          </a:stretch>
        </p:blipFill>
        <p:spPr bwMode="auto">
          <a:xfrm>
            <a:off x="304800" y="1371600"/>
            <a:ext cx="3557588" cy="3259138"/>
          </a:xfrm>
          <a:prstGeom prst="rect">
            <a:avLst/>
          </a:prstGeom>
          <a:noFill/>
        </p:spPr>
      </p:pic>
      <p:sp>
        <p:nvSpPr>
          <p:cNvPr id="10" name="Rectangle 4"/>
          <p:cNvSpPr txBox="1">
            <a:spLocks noChangeArrowheads="1"/>
          </p:cNvSpPr>
          <p:nvPr/>
        </p:nvSpPr>
        <p:spPr>
          <a:xfrm>
            <a:off x="457200" y="274638"/>
            <a:ext cx="8115328" cy="706437"/>
          </a:xfrm>
          <a:prstGeom prst="rect">
            <a:avLst/>
          </a:prstGeom>
        </p:spPr>
        <p:txBody>
          <a:bodyPr/>
          <a:lstStyle/>
          <a:p>
            <a:pPr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7.1.11 </a:t>
            </a:r>
            <a:r>
              <a:rPr lang="zh-CN" altLang="en-US" sz="3200" b="0" kern="0" dirty="0" smtClean="0">
                <a:solidFill>
                  <a:srgbClr val="000099"/>
                </a:solidFill>
                <a:latin typeface="+mj-lt"/>
                <a:ea typeface="+mj-ea"/>
                <a:cs typeface="+mj-cs"/>
              </a:rPr>
              <a:t>媒体</a:t>
            </a:r>
            <a:r>
              <a:rPr lang="zh-CN" altLang="en-US" sz="3200" b="0" kern="0" dirty="0" smtClean="0">
                <a:solidFill>
                  <a:srgbClr val="000099"/>
                </a:solidFill>
                <a:latin typeface="+mj-lt"/>
                <a:ea typeface="+mj-ea"/>
                <a:cs typeface="+mj-cs"/>
              </a:rPr>
              <a:t>录制类</a:t>
            </a:r>
            <a:r>
              <a:rPr lang="en-US" altLang="zh-CN" sz="3200" b="0" kern="0" dirty="0" err="1" smtClean="0">
                <a:solidFill>
                  <a:srgbClr val="000099"/>
                </a:solidFill>
                <a:latin typeface="+mj-lt"/>
                <a:ea typeface="+mj-ea"/>
                <a:cs typeface="+mj-cs"/>
              </a:rPr>
              <a:t>MeidaRecorder</a:t>
            </a:r>
            <a:r>
              <a:rPr lang="zh-CN" altLang="en-US" sz="3200" b="0" kern="0" dirty="0" smtClean="0">
                <a:solidFill>
                  <a:srgbClr val="000099"/>
                </a:solidFill>
                <a:latin typeface="+mj-lt"/>
                <a:ea typeface="+mj-ea"/>
                <a:cs typeface="+mj-cs"/>
              </a:rPr>
              <a:t>练习</a:t>
            </a:r>
            <a:r>
              <a:rPr lang="en-US" altLang="zh-CN" sz="3200" b="0" kern="0" dirty="0" smtClean="0">
                <a:solidFill>
                  <a:srgbClr val="000099"/>
                </a:solidFill>
              </a:rPr>
              <a:t>-1/2</a:t>
            </a:r>
            <a:endParaRPr lang="zh-CN" altLang="en-US" sz="3200" b="0" kern="0" dirty="0" smtClean="0">
              <a:solidFill>
                <a:srgbClr val="000099"/>
              </a:solidFill>
            </a:endParaRPr>
          </a:p>
          <a:p>
            <a:pPr lvl="0" algn="l">
              <a:lnSpc>
                <a:spcPct val="100000"/>
              </a:lnSpc>
              <a:buClrTx/>
              <a:buSzTx/>
            </a:pPr>
            <a:endParaRPr lang="zh-CN" altLang="en-US" sz="3200" b="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5" name="Rectangle 3"/>
          <p:cNvSpPr>
            <a:spLocks noGrp="1" noChangeArrowheads="1"/>
          </p:cNvSpPr>
          <p:nvPr>
            <p:ph type="body" idx="1"/>
          </p:nvPr>
        </p:nvSpPr>
        <p:spPr/>
        <p:txBody>
          <a:bodyPr/>
          <a:lstStyle/>
          <a:p>
            <a:pPr eaLnBrk="1" hangingPunct="1">
              <a:buClrTx/>
              <a:buSzTx/>
              <a:buFont typeface="Wingdings" pitchFamily="2" charset="2"/>
              <a:buNone/>
            </a:pPr>
            <a:r>
              <a:rPr lang="en-US" altLang="zh-CN" sz="2000" dirty="0" err="1" smtClean="0">
                <a:latin typeface="宋体" pitchFamily="2" charset="-122"/>
                <a:ea typeface="宋体" pitchFamily="2" charset="-122"/>
              </a:rPr>
              <a:t>MediaRecorder</a:t>
            </a:r>
            <a:r>
              <a:rPr lang="zh-CN" altLang="en-US" sz="2000" dirty="0" smtClean="0">
                <a:latin typeface="宋体" pitchFamily="2" charset="-122"/>
                <a:ea typeface="宋体" pitchFamily="2" charset="-122"/>
              </a:rPr>
              <a:t>录制视频核心代码</a:t>
            </a:r>
            <a:r>
              <a:rPr lang="zh-CN" altLang="en-US" sz="2000" dirty="0" smtClean="0">
                <a:latin typeface="宋体" pitchFamily="2" charset="-122"/>
                <a:ea typeface="宋体" pitchFamily="2" charset="-122"/>
              </a:rPr>
              <a:t>：</a:t>
            </a:r>
            <a:endParaRPr lang="zh-CN" altLang="en-US" sz="2000" dirty="0" smtClean="0">
              <a:latin typeface="宋体" pitchFamily="2" charset="-122"/>
              <a:ea typeface="宋体" pitchFamily="2" charset="-122"/>
            </a:endParaRPr>
          </a:p>
        </p:txBody>
      </p:sp>
      <p:sp>
        <p:nvSpPr>
          <p:cNvPr id="1257476" name="Rectangle 4"/>
          <p:cNvSpPr>
            <a:spLocks noGrp="1" noChangeArrowheads="1"/>
          </p:cNvSpPr>
          <p:nvPr>
            <p:ph type="title"/>
          </p:nvPr>
        </p:nvSpPr>
        <p:spPr>
          <a:xfrm>
            <a:off x="457200" y="274638"/>
            <a:ext cx="7972452" cy="706437"/>
          </a:xfrm>
        </p:spPr>
        <p:txBody>
          <a:bodyPr/>
          <a:lstStyle/>
          <a:p>
            <a:pPr lvl="0"/>
            <a:r>
              <a:rPr lang="en-US" altLang="zh-CN" dirty="0" smtClean="0"/>
              <a:t>7.1.11 </a:t>
            </a:r>
            <a:r>
              <a:rPr lang="zh-CN" altLang="en-US" b="0" dirty="0" smtClean="0"/>
              <a:t>媒体</a:t>
            </a:r>
            <a:r>
              <a:rPr lang="zh-CN" altLang="en-US" b="0" dirty="0" smtClean="0"/>
              <a:t>录制类</a:t>
            </a:r>
            <a:r>
              <a:rPr lang="en-US" altLang="zh-CN" b="0" dirty="0" err="1" smtClean="0"/>
              <a:t>MeidaRecorder</a:t>
            </a:r>
            <a:r>
              <a:rPr lang="zh-CN" altLang="en-US" b="0" dirty="0" smtClean="0"/>
              <a:t>练习</a:t>
            </a:r>
            <a:r>
              <a:rPr lang="en-US" altLang="zh-CN" b="0" dirty="0" smtClean="0"/>
              <a:t>-2/2</a:t>
            </a:r>
            <a:r>
              <a:rPr lang="zh-CN" altLang="en-US" b="0" dirty="0" smtClean="0"/>
              <a:t/>
            </a:r>
            <a:br>
              <a:rPr lang="zh-CN" altLang="en-US" b="0" dirty="0" smtClean="0"/>
            </a:br>
            <a:r>
              <a:rPr lang="en-US" altLang="zh-CN" dirty="0" smtClean="0">
                <a:latin typeface="Arial" charset="0"/>
                <a:ea typeface="宋体" pitchFamily="2" charset="-122"/>
              </a:rPr>
              <a:t/>
            </a:r>
            <a:br>
              <a:rPr lang="en-US" altLang="zh-CN" dirty="0" smtClean="0">
                <a:latin typeface="Arial" charset="0"/>
                <a:ea typeface="宋体" pitchFamily="2" charset="-122"/>
              </a:rPr>
            </a:br>
            <a:endParaRPr lang="zh-CN" altLang="en-US" b="0" dirty="0"/>
          </a:p>
        </p:txBody>
      </p:sp>
      <p:sp>
        <p:nvSpPr>
          <p:cNvPr id="4" name="Text Box 4"/>
          <p:cNvSpPr txBox="1">
            <a:spLocks noChangeArrowheads="1"/>
          </p:cNvSpPr>
          <p:nvPr/>
        </p:nvSpPr>
        <p:spPr bwMode="gray">
          <a:xfrm>
            <a:off x="428596" y="1500174"/>
            <a:ext cx="8147050" cy="5072098"/>
          </a:xfrm>
          <a:prstGeom prst="rect">
            <a:avLst/>
          </a:prstGeom>
          <a:solidFill>
            <a:srgbClr val="FFCC99"/>
          </a:solidFill>
          <a:ln w="25400" algn="ctr">
            <a:solidFill>
              <a:srgbClr val="FF0000"/>
            </a:solidFill>
            <a:miter lim="800000"/>
            <a:headEnd/>
            <a:tailEnd/>
          </a:ln>
          <a:effectLst/>
        </p:spPr>
        <p:txBody>
          <a:bodyPr lIns="91401" tIns="45700" rIns="91401" bIns="45700"/>
          <a:lstStyle/>
          <a:p>
            <a:pPr algn="l">
              <a:buClrTx/>
              <a:buSzTx/>
              <a:buFontTx/>
              <a:buNone/>
            </a:pPr>
            <a:r>
              <a:rPr lang="en-US" altLang="zh-CN" sz="1600" b="0" dirty="0" smtClean="0">
                <a:solidFill>
                  <a:srgbClr val="0000FF"/>
                </a:solidFill>
                <a:latin typeface="宋体" pitchFamily="2" charset="-122"/>
              </a:rPr>
              <a:t>//</a:t>
            </a:r>
            <a:r>
              <a:rPr lang="zh-CN" altLang="en-US" sz="1600" b="0" dirty="0" smtClean="0">
                <a:solidFill>
                  <a:srgbClr val="0000FF"/>
                </a:solidFill>
                <a:latin typeface="宋体" pitchFamily="2" charset="-122"/>
              </a:rPr>
              <a:t>构建一个</a:t>
            </a:r>
            <a:r>
              <a:rPr lang="en-US" altLang="zh-CN" sz="1600" b="0" dirty="0" err="1" smtClean="0">
                <a:solidFill>
                  <a:srgbClr val="0000FF"/>
                </a:solidFill>
                <a:latin typeface="宋体" pitchFamily="2" charset="-122"/>
              </a:rPr>
              <a:t>SurfaceView</a:t>
            </a:r>
            <a:endParaRPr lang="en-US" altLang="ja-JP" sz="1600" b="0" dirty="0" smtClean="0">
              <a:solidFill>
                <a:srgbClr val="0000FF"/>
              </a:solidFill>
              <a:latin typeface="宋体" pitchFamily="2" charset="-122"/>
            </a:endParaRPr>
          </a:p>
          <a:p>
            <a:pPr algn="l">
              <a:buClrTx/>
              <a:buSzTx/>
              <a:buFontTx/>
              <a:buNone/>
            </a:pPr>
            <a:r>
              <a:rPr lang="en-US" altLang="zh-CN" sz="1600" b="0" dirty="0" err="1" smtClean="0">
                <a:latin typeface="宋体" pitchFamily="2" charset="-122"/>
              </a:rPr>
              <a:t>SurfaceView</a:t>
            </a:r>
            <a:r>
              <a:rPr lang="en-US" altLang="zh-CN" sz="1600" b="0" dirty="0" smtClean="0">
                <a:latin typeface="宋体" pitchFamily="2" charset="-122"/>
              </a:rPr>
              <a:t> </a:t>
            </a:r>
            <a:r>
              <a:rPr lang="en-US" altLang="zh-CN" sz="1600" b="0" dirty="0" err="1" smtClean="0">
                <a:latin typeface="宋体" pitchFamily="2" charset="-122"/>
              </a:rPr>
              <a:t>mSurfaceView</a:t>
            </a:r>
            <a:r>
              <a:rPr lang="zh-CN" altLang="en-US" sz="1600" b="0" dirty="0" smtClean="0">
                <a:latin typeface="宋体" pitchFamily="2" charset="-122"/>
              </a:rPr>
              <a:t>；</a:t>
            </a:r>
            <a:endParaRPr lang="en-US" altLang="zh-CN" sz="1600" b="0" dirty="0" smtClean="0">
              <a:latin typeface="宋体" pitchFamily="2" charset="-122"/>
            </a:endParaRPr>
          </a:p>
          <a:p>
            <a:pPr algn="l">
              <a:buClrTx/>
              <a:buSzTx/>
              <a:buFontTx/>
              <a:buNone/>
            </a:pPr>
            <a:r>
              <a:rPr lang="en-US" altLang="zh-CN" sz="1600" b="0" dirty="0" err="1" smtClean="0">
                <a:latin typeface="宋体" pitchFamily="2" charset="-122"/>
              </a:rPr>
              <a:t>SurfaceHolder</a:t>
            </a:r>
            <a:r>
              <a:rPr lang="en-US" altLang="zh-CN" sz="1600" b="0" dirty="0" smtClean="0">
                <a:latin typeface="宋体" pitchFamily="2" charset="-122"/>
              </a:rPr>
              <a:t> </a:t>
            </a:r>
            <a:r>
              <a:rPr lang="en-US" altLang="zh-CN" sz="1600" b="0" dirty="0" err="1" smtClean="0">
                <a:latin typeface="宋体" pitchFamily="2" charset="-122"/>
              </a:rPr>
              <a:t>mSurfaceHolder</a:t>
            </a:r>
            <a:r>
              <a:rPr lang="zh-CN" altLang="en-US" sz="1600" b="0" dirty="0" smtClean="0">
                <a:latin typeface="宋体" pitchFamily="2" charset="-122"/>
              </a:rPr>
              <a:t>；</a:t>
            </a:r>
          </a:p>
          <a:p>
            <a:pPr algn="l">
              <a:buClrTx/>
              <a:buSzTx/>
              <a:buFontTx/>
              <a:buNone/>
            </a:pPr>
            <a:r>
              <a:rPr lang="en-US" altLang="zh-CN" sz="1600" b="0" dirty="0" err="1" smtClean="0">
                <a:latin typeface="宋体" pitchFamily="2" charset="-122"/>
              </a:rPr>
              <a:t>mSurfaceView</a:t>
            </a:r>
            <a:r>
              <a:rPr lang="en-US" altLang="zh-CN" sz="1600" b="0" dirty="0" smtClean="0">
                <a:latin typeface="宋体" pitchFamily="2" charset="-122"/>
              </a:rPr>
              <a:t> = (</a:t>
            </a:r>
            <a:r>
              <a:rPr lang="en-US" altLang="zh-CN" sz="1600" b="0" dirty="0" err="1" smtClean="0">
                <a:latin typeface="宋体" pitchFamily="2" charset="-122"/>
              </a:rPr>
              <a:t>SurfaceView</a:t>
            </a:r>
            <a:r>
              <a:rPr lang="en-US" altLang="zh-CN" sz="1600" b="0" dirty="0" smtClean="0">
                <a:latin typeface="宋体" pitchFamily="2" charset="-122"/>
              </a:rPr>
              <a:t>)</a:t>
            </a:r>
            <a:r>
              <a:rPr lang="en-US" altLang="zh-CN" sz="1600" b="0" dirty="0" err="1" smtClean="0">
                <a:latin typeface="宋体" pitchFamily="2" charset="-122"/>
              </a:rPr>
              <a:t>findViewById</a:t>
            </a:r>
            <a:r>
              <a:rPr lang="en-US" altLang="zh-CN" sz="1600" b="0" dirty="0" smtClean="0">
                <a:latin typeface="宋体" pitchFamily="2" charset="-122"/>
              </a:rPr>
              <a:t>(</a:t>
            </a:r>
            <a:r>
              <a:rPr lang="en-US" altLang="zh-CN" sz="1600" b="0" dirty="0" err="1" smtClean="0">
                <a:latin typeface="宋体" pitchFamily="2" charset="-122"/>
              </a:rPr>
              <a:t>R.id.surface</a:t>
            </a:r>
            <a:r>
              <a:rPr lang="en-US" altLang="zh-CN" sz="1600" b="0" dirty="0" smtClean="0">
                <a:latin typeface="宋体" pitchFamily="2" charset="-122"/>
              </a:rPr>
              <a:t>);</a:t>
            </a:r>
          </a:p>
          <a:p>
            <a:pPr algn="l">
              <a:buClrTx/>
              <a:buSzTx/>
              <a:buFontTx/>
              <a:buNone/>
            </a:pPr>
            <a:r>
              <a:rPr lang="en-US" altLang="zh-CN" sz="1600" b="0" dirty="0" err="1" smtClean="0">
                <a:latin typeface="宋体" pitchFamily="2" charset="-122"/>
              </a:rPr>
              <a:t>mSurfaceHolder</a:t>
            </a:r>
            <a:r>
              <a:rPr lang="en-US" altLang="zh-CN" sz="1600" b="0" dirty="0" smtClean="0">
                <a:latin typeface="宋体" pitchFamily="2" charset="-122"/>
              </a:rPr>
              <a:t> = </a:t>
            </a:r>
            <a:r>
              <a:rPr lang="en-US" altLang="zh-CN" sz="1600" b="0" dirty="0" err="1" smtClean="0">
                <a:latin typeface="宋体" pitchFamily="2" charset="-122"/>
              </a:rPr>
              <a:t>mSurfaceView.getHolder</a:t>
            </a:r>
            <a:r>
              <a:rPr lang="en-US" altLang="zh-CN" sz="1600" b="0" dirty="0" smtClean="0">
                <a:latin typeface="宋体" pitchFamily="2" charset="-122"/>
              </a:rPr>
              <a:t>();</a:t>
            </a:r>
          </a:p>
          <a:p>
            <a:pPr algn="l">
              <a:buClrTx/>
              <a:buSzTx/>
              <a:buFontTx/>
              <a:buNone/>
            </a:pPr>
            <a:r>
              <a:rPr lang="en-US" altLang="zh-CN" sz="1600" b="0" dirty="0" smtClean="0">
                <a:solidFill>
                  <a:srgbClr val="0000FF"/>
                </a:solidFill>
                <a:latin typeface="宋体" pitchFamily="2" charset="-122"/>
              </a:rPr>
              <a:t>//</a:t>
            </a:r>
            <a:r>
              <a:rPr lang="zh-CN" altLang="en-US" sz="1600" b="0" dirty="0" smtClean="0">
                <a:solidFill>
                  <a:srgbClr val="0000FF"/>
                </a:solidFill>
                <a:latin typeface="宋体" pitchFamily="2" charset="-122"/>
              </a:rPr>
              <a:t>利用</a:t>
            </a:r>
            <a:r>
              <a:rPr lang="en-US" altLang="zh-CN" sz="1600" b="0" dirty="0" err="1" smtClean="0">
                <a:solidFill>
                  <a:srgbClr val="0000FF"/>
                </a:solidFill>
                <a:latin typeface="宋体" pitchFamily="2" charset="-122"/>
              </a:rPr>
              <a:t>MieaRecorder</a:t>
            </a:r>
            <a:r>
              <a:rPr lang="zh-CN" altLang="en-US" sz="1600" b="0" dirty="0" smtClean="0">
                <a:solidFill>
                  <a:srgbClr val="0000FF"/>
                </a:solidFill>
                <a:latin typeface="宋体" pitchFamily="2" charset="-122"/>
              </a:rPr>
              <a:t>进行视频录制</a:t>
            </a:r>
          </a:p>
          <a:p>
            <a:pPr algn="l">
              <a:buClrTx/>
              <a:buSzTx/>
              <a:buFontTx/>
              <a:buNone/>
            </a:pPr>
            <a:r>
              <a:rPr lang="en-US" altLang="zh-CN" sz="1600" b="0" dirty="0" err="1" smtClean="0">
                <a:latin typeface="宋体" pitchFamily="2" charset="-122"/>
              </a:rPr>
              <a:t>MediaRecorder</a:t>
            </a:r>
            <a:r>
              <a:rPr lang="en-US" altLang="zh-CN" sz="1600" b="0" dirty="0" smtClean="0">
                <a:latin typeface="宋体" pitchFamily="2" charset="-122"/>
              </a:rPr>
              <a:t> </a:t>
            </a:r>
            <a:r>
              <a:rPr lang="en-US" altLang="zh-CN" sz="1600" b="0" dirty="0" err="1" smtClean="0">
                <a:latin typeface="宋体" pitchFamily="2" charset="-122"/>
              </a:rPr>
              <a:t>iMediaRecorder</a:t>
            </a:r>
            <a:r>
              <a:rPr lang="en-US" altLang="zh-CN" sz="1600" b="0" dirty="0" smtClean="0">
                <a:latin typeface="宋体" pitchFamily="2" charset="-122"/>
              </a:rPr>
              <a:t>= new </a:t>
            </a:r>
            <a:r>
              <a:rPr lang="en-US" altLang="zh-CN" sz="1600" b="0" dirty="0" err="1" smtClean="0">
                <a:latin typeface="宋体" pitchFamily="2" charset="-122"/>
              </a:rPr>
              <a:t>MediaRecorder</a:t>
            </a:r>
            <a:r>
              <a:rPr lang="en-US" altLang="zh-CN" sz="1600" b="0" dirty="0" smtClean="0">
                <a:latin typeface="宋体" pitchFamily="2" charset="-122"/>
              </a:rPr>
              <a:t>();</a:t>
            </a:r>
          </a:p>
          <a:p>
            <a:pPr algn="l">
              <a:buClrTx/>
              <a:buSzTx/>
              <a:buFontTx/>
              <a:buNone/>
            </a:pPr>
            <a:r>
              <a:rPr lang="en-US" altLang="zh-CN" sz="1600" b="0" dirty="0" err="1" smtClean="0">
                <a:latin typeface="宋体" pitchFamily="2" charset="-122"/>
              </a:rPr>
              <a:t>iMediaRecorder.setVideoSource</a:t>
            </a:r>
            <a:r>
              <a:rPr lang="en-US" altLang="zh-CN" sz="1600" b="0" dirty="0" smtClean="0">
                <a:latin typeface="宋体" pitchFamily="2" charset="-122"/>
              </a:rPr>
              <a:t>(</a:t>
            </a:r>
            <a:r>
              <a:rPr lang="en-US" altLang="zh-CN" sz="1600" b="0" dirty="0" err="1" smtClean="0">
                <a:latin typeface="宋体" pitchFamily="2" charset="-122"/>
              </a:rPr>
              <a:t>MediaRecorder.VideoSource.CAMERA</a:t>
            </a:r>
            <a:r>
              <a:rPr lang="en-US" altLang="zh-CN" sz="1600" b="0" dirty="0" smtClean="0">
                <a:latin typeface="宋体" pitchFamily="2" charset="-122"/>
              </a:rPr>
              <a:t>);</a:t>
            </a:r>
          </a:p>
          <a:p>
            <a:pPr algn="l">
              <a:buClrTx/>
              <a:buSzTx/>
              <a:buFontTx/>
              <a:buNone/>
            </a:pPr>
            <a:r>
              <a:rPr lang="en-US" altLang="zh-CN" sz="1600" b="0" dirty="0" err="1" smtClean="0">
                <a:latin typeface="宋体" pitchFamily="2" charset="-122"/>
              </a:rPr>
              <a:t>iMediaRecorder.setOutputFormat</a:t>
            </a:r>
            <a:r>
              <a:rPr lang="en-US" altLang="zh-CN" sz="1600" b="0" dirty="0" smtClean="0">
                <a:latin typeface="宋体" pitchFamily="2" charset="-122"/>
              </a:rPr>
              <a:t>(MediaRecorder.OutputFormat.MPEG_4_SP);</a:t>
            </a:r>
          </a:p>
          <a:p>
            <a:pPr algn="l">
              <a:buClrTx/>
              <a:buSzTx/>
              <a:buFontTx/>
              <a:buNone/>
            </a:pPr>
            <a:r>
              <a:rPr lang="en-US" altLang="zh-CN" sz="1600" b="0" dirty="0" err="1" smtClean="0">
                <a:latin typeface="宋体" pitchFamily="2" charset="-122"/>
              </a:rPr>
              <a:t>iMediaRecorder</a:t>
            </a:r>
            <a:r>
              <a:rPr lang="en-US" altLang="zh-CN" sz="1600" b="0" dirty="0" smtClean="0">
                <a:latin typeface="宋体" pitchFamily="2" charset="-122"/>
              </a:rPr>
              <a:t>. </a:t>
            </a:r>
            <a:r>
              <a:rPr lang="en-US" altLang="zh-CN" sz="1600" b="0" dirty="0" err="1" smtClean="0">
                <a:latin typeface="宋体" pitchFamily="2" charset="-122"/>
              </a:rPr>
              <a:t>setVideoSize</a:t>
            </a:r>
            <a:r>
              <a:rPr lang="en-US" altLang="zh-CN" sz="1600" b="0" dirty="0" smtClean="0">
                <a:latin typeface="宋体" pitchFamily="2" charset="-122"/>
              </a:rPr>
              <a:t>(176,144);</a:t>
            </a:r>
          </a:p>
          <a:p>
            <a:pPr algn="l">
              <a:buClrTx/>
              <a:buSzTx/>
              <a:buFontTx/>
              <a:buNone/>
            </a:pPr>
            <a:r>
              <a:rPr lang="en-US" altLang="zh-CN" sz="1600" b="0" dirty="0" err="1" smtClean="0">
                <a:latin typeface="宋体" pitchFamily="2" charset="-122"/>
              </a:rPr>
              <a:t>iMediaRecorder</a:t>
            </a:r>
            <a:r>
              <a:rPr lang="en-US" altLang="zh-CN" sz="1600" b="0" dirty="0" smtClean="0">
                <a:latin typeface="宋体" pitchFamily="2" charset="-122"/>
              </a:rPr>
              <a:t>. </a:t>
            </a:r>
            <a:r>
              <a:rPr lang="en-US" altLang="zh-CN" sz="1600" b="0" dirty="0" err="1" smtClean="0">
                <a:latin typeface="宋体" pitchFamily="2" charset="-122"/>
              </a:rPr>
              <a:t>setVideoFrameRate</a:t>
            </a:r>
            <a:r>
              <a:rPr lang="en-US" altLang="zh-CN" sz="1600" b="0" dirty="0" smtClean="0">
                <a:latin typeface="宋体" pitchFamily="2" charset="-122"/>
              </a:rPr>
              <a:t>(15);</a:t>
            </a:r>
          </a:p>
          <a:p>
            <a:pPr algn="l">
              <a:buClrTx/>
              <a:buSzTx/>
              <a:buFontTx/>
              <a:buNone/>
            </a:pPr>
            <a:r>
              <a:rPr lang="en-US" altLang="zh-CN" sz="1600" b="0" dirty="0" err="1" smtClean="0">
                <a:latin typeface="宋体" pitchFamily="2" charset="-122"/>
              </a:rPr>
              <a:t>iMediaRecorder.setVideoEncoder</a:t>
            </a:r>
            <a:r>
              <a:rPr lang="en-US" altLang="zh-CN" sz="1600" b="0" dirty="0" smtClean="0">
                <a:latin typeface="宋体" pitchFamily="2" charset="-122"/>
              </a:rPr>
              <a:t>(MediaRecorder.VideoEncoder.H263);</a:t>
            </a:r>
          </a:p>
          <a:p>
            <a:pPr algn="l">
              <a:buClrTx/>
              <a:buSzTx/>
              <a:buFontTx/>
              <a:buNone/>
            </a:pPr>
            <a:r>
              <a:rPr lang="en-US" altLang="zh-CN" sz="1600" b="0" dirty="0" err="1" smtClean="0">
                <a:latin typeface="宋体" pitchFamily="2" charset="-122"/>
              </a:rPr>
              <a:t>iMediaRecorder.setPreviewDisplay</a:t>
            </a:r>
            <a:r>
              <a:rPr lang="en-US" altLang="zh-CN" sz="1600" b="0" dirty="0" smtClean="0">
                <a:latin typeface="宋体" pitchFamily="2" charset="-122"/>
              </a:rPr>
              <a:t>(</a:t>
            </a:r>
            <a:r>
              <a:rPr lang="en-US" altLang="zh-CN" sz="1600" b="0" dirty="0" err="1" smtClean="0">
                <a:latin typeface="宋体" pitchFamily="2" charset="-122"/>
              </a:rPr>
              <a:t>mSurfaceHolder.getSurface</a:t>
            </a:r>
            <a:r>
              <a:rPr lang="en-US" altLang="zh-CN" sz="1600" b="0" dirty="0" smtClean="0">
                <a:latin typeface="宋体" pitchFamily="2" charset="-122"/>
              </a:rPr>
              <a:t>());</a:t>
            </a:r>
          </a:p>
          <a:p>
            <a:pPr algn="l">
              <a:buClrTx/>
              <a:buSzTx/>
              <a:buFontTx/>
              <a:buNone/>
            </a:pPr>
            <a:r>
              <a:rPr lang="en-US" altLang="zh-CN" sz="1600" b="0" dirty="0" err="1" smtClean="0">
                <a:latin typeface="宋体" pitchFamily="2" charset="-122"/>
              </a:rPr>
              <a:t>iMediaRecorder</a:t>
            </a:r>
            <a:r>
              <a:rPr lang="en-US" altLang="zh-CN" sz="1600" b="0" dirty="0" smtClean="0">
                <a:latin typeface="宋体" pitchFamily="2" charset="-122"/>
              </a:rPr>
              <a:t>. </a:t>
            </a:r>
            <a:r>
              <a:rPr lang="en-US" altLang="zh-CN" sz="1600" b="0" dirty="0" err="1" smtClean="0">
                <a:latin typeface="宋体" pitchFamily="2" charset="-122"/>
              </a:rPr>
              <a:t>setMaxDuration</a:t>
            </a:r>
            <a:r>
              <a:rPr lang="en-US" altLang="zh-CN" sz="1600" b="0" dirty="0" smtClean="0">
                <a:latin typeface="宋体" pitchFamily="2" charset="-122"/>
              </a:rPr>
              <a:t>(30000);</a:t>
            </a:r>
            <a:endParaRPr lang="zh-CN" altLang="en-US" sz="1600" b="0" dirty="0" smtClean="0">
              <a:latin typeface="宋体" pitchFamily="2" charset="-122"/>
            </a:endParaRPr>
          </a:p>
          <a:p>
            <a:pPr algn="l">
              <a:buClrTx/>
              <a:buSzTx/>
              <a:buFontTx/>
              <a:buNone/>
            </a:pPr>
            <a:r>
              <a:rPr lang="en-US" altLang="zh-CN" sz="1600" b="0" dirty="0" err="1" smtClean="0">
                <a:latin typeface="宋体" pitchFamily="2" charset="-122"/>
              </a:rPr>
              <a:t>iMediaRecorder.setOutputFile</a:t>
            </a:r>
            <a:r>
              <a:rPr lang="en-US" altLang="zh-CN" sz="1600" b="0" dirty="0" smtClean="0">
                <a:latin typeface="宋体" pitchFamily="2" charset="-122"/>
              </a:rPr>
              <a:t>(REC_VIDEO_PATH);</a:t>
            </a:r>
          </a:p>
          <a:p>
            <a:pPr algn="l">
              <a:buClrTx/>
              <a:buSzTx/>
              <a:buFontTx/>
              <a:buNone/>
            </a:pPr>
            <a:r>
              <a:rPr lang="en-US" altLang="zh-CN" sz="1600" b="0" dirty="0" err="1" smtClean="0">
                <a:latin typeface="宋体" pitchFamily="2" charset="-122"/>
              </a:rPr>
              <a:t>iMediaRecorder.prepare</a:t>
            </a:r>
            <a:r>
              <a:rPr lang="en-US" altLang="zh-CN" sz="1600" b="0" dirty="0" smtClean="0">
                <a:latin typeface="宋体" pitchFamily="2" charset="-122"/>
              </a:rPr>
              <a:t>();</a:t>
            </a:r>
          </a:p>
          <a:p>
            <a:pPr algn="l">
              <a:buClrTx/>
              <a:buSzTx/>
              <a:buFontTx/>
              <a:buNone/>
            </a:pPr>
            <a:r>
              <a:rPr lang="en-US" altLang="zh-CN" sz="1600" b="0" dirty="0" err="1" smtClean="0">
                <a:latin typeface="宋体" pitchFamily="2" charset="-122"/>
              </a:rPr>
              <a:t>iMediaRecorder.start</a:t>
            </a:r>
            <a:r>
              <a:rPr lang="en-US" altLang="zh-CN" sz="1600" b="0" dirty="0" smtClean="0">
                <a:latin typeface="宋体" pitchFamily="2" charset="-122"/>
              </a:rPr>
              <a:t>();</a:t>
            </a:r>
            <a:endParaRPr lang="en-US" altLang="en-US" sz="1600" b="0" dirty="0">
              <a:ea typeface="黑体" pitchFamily="2" charset="-122"/>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7" name="Rectangle 3"/>
          <p:cNvSpPr>
            <a:spLocks noGrp="1" noChangeArrowheads="1"/>
          </p:cNvSpPr>
          <p:nvPr>
            <p:ph type="body" idx="1"/>
          </p:nvPr>
        </p:nvSpPr>
        <p:spPr/>
        <p:txBody>
          <a:bodyPr/>
          <a:lstStyle/>
          <a:p>
            <a:endParaRPr lang="en-US" altLang="zh-CN" dirty="0" smtClean="0"/>
          </a:p>
          <a:p>
            <a:r>
              <a:rPr lang="en-US" altLang="zh-CN" sz="2000" kern="1200" dirty="0" err="1" smtClean="0">
                <a:latin typeface="宋体" pitchFamily="2" charset="-122"/>
                <a:ea typeface="宋体" pitchFamily="2" charset="-122"/>
              </a:rPr>
              <a:t>MeidaRecorder</a:t>
            </a:r>
            <a:r>
              <a:rPr lang="zh-CN" altLang="en-US" sz="2000" kern="1200" dirty="0" smtClean="0">
                <a:latin typeface="宋体" pitchFamily="2" charset="-122"/>
                <a:ea typeface="宋体" pitchFamily="2" charset="-122"/>
              </a:rPr>
              <a:t>只能通过</a:t>
            </a:r>
            <a:r>
              <a:rPr lang="en-US" altLang="zh-CN" sz="2000" kern="1200" dirty="0" smtClean="0">
                <a:latin typeface="宋体" pitchFamily="2" charset="-122"/>
                <a:ea typeface="宋体" pitchFamily="2" charset="-122"/>
              </a:rPr>
              <a:t>new</a:t>
            </a:r>
            <a:r>
              <a:rPr lang="zh-CN" altLang="en-US" sz="2000" kern="1200" dirty="0" smtClean="0">
                <a:latin typeface="宋体" pitchFamily="2" charset="-122"/>
                <a:ea typeface="宋体" pitchFamily="2" charset="-122"/>
              </a:rPr>
              <a:t>来创建，进入</a:t>
            </a:r>
            <a:r>
              <a:rPr lang="en-US" altLang="zh-CN" sz="2000" kern="1200" dirty="0" smtClean="0">
                <a:latin typeface="宋体" pitchFamily="2" charset="-122"/>
                <a:ea typeface="宋体" pitchFamily="2" charset="-122"/>
              </a:rPr>
              <a:t>Initial</a:t>
            </a:r>
            <a:r>
              <a:rPr lang="zh-CN" altLang="en-US" sz="2000" kern="1200" dirty="0" smtClean="0">
                <a:latin typeface="宋体" pitchFamily="2" charset="-122"/>
                <a:ea typeface="宋体" pitchFamily="2" charset="-122"/>
              </a:rPr>
              <a:t>状态，通过</a:t>
            </a:r>
            <a:r>
              <a:rPr lang="en-US" altLang="zh-CN" sz="2000" kern="1200" dirty="0" err="1" smtClean="0">
                <a:latin typeface="宋体" pitchFamily="2" charset="-122"/>
                <a:ea typeface="宋体" pitchFamily="2" charset="-122"/>
              </a:rPr>
              <a:t>setVideoSource</a:t>
            </a:r>
            <a:r>
              <a:rPr lang="zh-CN" altLang="en-US" sz="2000" kern="1200" dirty="0" smtClean="0">
                <a:latin typeface="宋体" pitchFamily="2" charset="-122"/>
                <a:ea typeface="宋体" pitchFamily="2" charset="-122"/>
              </a:rPr>
              <a:t>设定资源后进入</a:t>
            </a:r>
            <a:r>
              <a:rPr lang="en-US" altLang="zh-CN" sz="2000" kern="1200" dirty="0" smtClean="0">
                <a:latin typeface="宋体" pitchFamily="2" charset="-122"/>
                <a:ea typeface="宋体" pitchFamily="2" charset="-122"/>
              </a:rPr>
              <a:t>Initialized</a:t>
            </a:r>
            <a:r>
              <a:rPr lang="zh-CN" altLang="en-US" sz="2000" kern="1200" dirty="0" smtClean="0">
                <a:latin typeface="宋体" pitchFamily="2" charset="-122"/>
                <a:ea typeface="宋体" pitchFamily="2" charset="-122"/>
              </a:rPr>
              <a:t>，然后通过</a:t>
            </a:r>
            <a:r>
              <a:rPr lang="en-US" altLang="zh-CN" sz="2000" kern="1200" dirty="0" err="1" smtClean="0">
                <a:latin typeface="宋体" pitchFamily="2" charset="-122"/>
                <a:ea typeface="宋体" pitchFamily="2" charset="-122"/>
              </a:rPr>
              <a:t>setOutputFormat</a:t>
            </a:r>
            <a:r>
              <a:rPr lang="zh-CN" altLang="en-US" sz="2000" kern="1200" dirty="0" smtClean="0">
                <a:latin typeface="宋体" pitchFamily="2" charset="-122"/>
                <a:ea typeface="宋体" pitchFamily="2" charset="-122"/>
              </a:rPr>
              <a:t>设定输出格式进入</a:t>
            </a:r>
            <a:r>
              <a:rPr lang="en-US" altLang="zh-CN" sz="2000" kern="1200" dirty="0" err="1" smtClean="0">
                <a:latin typeface="宋体" pitchFamily="2" charset="-122"/>
                <a:ea typeface="宋体" pitchFamily="2" charset="-122"/>
              </a:rPr>
              <a:t>DataSourceConfigered</a:t>
            </a:r>
            <a:r>
              <a:rPr lang="zh-CN" altLang="en-US" sz="2000" kern="1200" dirty="0" smtClean="0">
                <a:latin typeface="宋体" pitchFamily="2" charset="-122"/>
                <a:ea typeface="宋体" pitchFamily="2" charset="-122"/>
              </a:rPr>
              <a:t>状态，之后可以设置编码器，输出文件的大小，帧率，预览等等，最后通过</a:t>
            </a:r>
            <a:r>
              <a:rPr lang="en-US" altLang="zh-CN" sz="2000" kern="1200" dirty="0" smtClean="0">
                <a:latin typeface="宋体" pitchFamily="2" charset="-122"/>
                <a:ea typeface="宋体" pitchFamily="2" charset="-122"/>
              </a:rPr>
              <a:t>prepare</a:t>
            </a:r>
            <a:r>
              <a:rPr lang="zh-CN" altLang="en-US" sz="2000" kern="1200" dirty="0" smtClean="0">
                <a:latin typeface="宋体" pitchFamily="2" charset="-122"/>
                <a:ea typeface="宋体" pitchFamily="2" charset="-122"/>
              </a:rPr>
              <a:t>进入</a:t>
            </a:r>
            <a:r>
              <a:rPr lang="en-US" altLang="zh-CN" sz="2000" kern="1200" dirty="0" smtClean="0">
                <a:latin typeface="宋体" pitchFamily="2" charset="-122"/>
                <a:ea typeface="宋体" pitchFamily="2" charset="-122"/>
              </a:rPr>
              <a:t>prepared</a:t>
            </a:r>
            <a:r>
              <a:rPr lang="zh-CN" altLang="en-US" sz="2000" kern="1200" dirty="0" smtClean="0">
                <a:latin typeface="宋体" pitchFamily="2" charset="-122"/>
                <a:ea typeface="宋体" pitchFamily="2" charset="-122"/>
              </a:rPr>
              <a:t>。</a:t>
            </a:r>
            <a:endParaRPr lang="en-US" altLang="zh-CN" sz="2000" kern="1200" dirty="0" smtClean="0">
              <a:latin typeface="宋体" pitchFamily="2" charset="-122"/>
              <a:ea typeface="宋体" pitchFamily="2" charset="-122"/>
            </a:endParaRPr>
          </a:p>
          <a:p>
            <a:r>
              <a:rPr lang="en-US" altLang="zh-CN" sz="2000" kern="1200" dirty="0" err="1" smtClean="0">
                <a:latin typeface="宋体" pitchFamily="2" charset="-122"/>
                <a:ea typeface="宋体" pitchFamily="2" charset="-122"/>
              </a:rPr>
              <a:t>MeidaRecorder</a:t>
            </a:r>
            <a:r>
              <a:rPr lang="zh-CN" altLang="en-US" sz="2000" kern="1200" dirty="0" smtClean="0">
                <a:latin typeface="宋体" pitchFamily="2" charset="-122"/>
                <a:ea typeface="宋体" pitchFamily="2" charset="-122"/>
              </a:rPr>
              <a:t>数据源设置以后，如果要改变，需要调用</a:t>
            </a:r>
            <a:r>
              <a:rPr lang="en-US" altLang="zh-CN" sz="2000" kern="1200" dirty="0" smtClean="0">
                <a:latin typeface="宋体" pitchFamily="2" charset="-122"/>
                <a:ea typeface="宋体" pitchFamily="2" charset="-122"/>
              </a:rPr>
              <a:t>reset</a:t>
            </a:r>
            <a:r>
              <a:rPr lang="zh-CN" altLang="en-US" sz="2000" kern="1200" dirty="0" smtClean="0">
                <a:latin typeface="宋体" pitchFamily="2" charset="-122"/>
                <a:ea typeface="宋体" pitchFamily="2" charset="-122"/>
              </a:rPr>
              <a:t>方法然后重新设定</a:t>
            </a:r>
            <a:r>
              <a:rPr lang="zh-CN" altLang="en-US" sz="2000" kern="1200" dirty="0" smtClean="0">
                <a:latin typeface="宋体" pitchFamily="2" charset="-122"/>
                <a:ea typeface="宋体" pitchFamily="2" charset="-122"/>
              </a:rPr>
              <a:t>。</a:t>
            </a:r>
            <a:endParaRPr lang="en-US" altLang="zh-CN" sz="2000" kern="1200" dirty="0" smtClean="0">
              <a:latin typeface="宋体" pitchFamily="2" charset="-122"/>
              <a:ea typeface="宋体" pitchFamily="2" charset="-122"/>
            </a:endParaRPr>
          </a:p>
          <a:p>
            <a:r>
              <a:rPr lang="zh-CN" altLang="en-US" sz="2000" kern="1200" dirty="0" smtClean="0">
                <a:latin typeface="宋体" pitchFamily="2" charset="-122"/>
                <a:ea typeface="宋体" pitchFamily="2" charset="-122"/>
              </a:rPr>
              <a:t>每个</a:t>
            </a:r>
            <a:r>
              <a:rPr lang="en-US" altLang="zh-CN" sz="2000" kern="1200" dirty="0" err="1" smtClean="0">
                <a:latin typeface="宋体" pitchFamily="2" charset="-122"/>
                <a:ea typeface="宋体" pitchFamily="2" charset="-122"/>
              </a:rPr>
              <a:t>MeidaRecorder</a:t>
            </a:r>
            <a:r>
              <a:rPr lang="zh-CN" altLang="en-US" sz="2000" kern="1200" dirty="0" smtClean="0">
                <a:latin typeface="宋体" pitchFamily="2" charset="-122"/>
                <a:ea typeface="宋体" pitchFamily="2" charset="-122"/>
              </a:rPr>
              <a:t>都会创建一个新的线程，所以利用</a:t>
            </a:r>
            <a:r>
              <a:rPr lang="en-US" altLang="zh-CN" sz="2000" kern="1200" dirty="0" err="1" smtClean="0">
                <a:latin typeface="宋体" pitchFamily="2" charset="-122"/>
                <a:ea typeface="宋体" pitchFamily="2" charset="-122"/>
              </a:rPr>
              <a:t>MeidaRecorder</a:t>
            </a:r>
            <a:r>
              <a:rPr lang="zh-CN" altLang="en-US" sz="2000" kern="1200" dirty="0" smtClean="0">
                <a:latin typeface="宋体" pitchFamily="2" charset="-122"/>
                <a:ea typeface="宋体" pitchFamily="2" charset="-122"/>
              </a:rPr>
              <a:t>进行多媒体的开发在完成媒体录制的时候需要调用</a:t>
            </a:r>
            <a:r>
              <a:rPr lang="en-US" altLang="zh-CN" sz="2000" kern="1200" dirty="0" smtClean="0">
                <a:latin typeface="宋体" pitchFamily="2" charset="-122"/>
                <a:ea typeface="宋体" pitchFamily="2" charset="-122"/>
              </a:rPr>
              <a:t>release</a:t>
            </a:r>
            <a:r>
              <a:rPr lang="zh-CN" altLang="en-US" sz="2000" kern="1200" dirty="0" smtClean="0">
                <a:latin typeface="宋体" pitchFamily="2" charset="-122"/>
                <a:ea typeface="宋体" pitchFamily="2" charset="-122"/>
              </a:rPr>
              <a:t>方法进行释放。</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
        <p:nvSpPr>
          <p:cNvPr id="1071112" name="Rectangle 8"/>
          <p:cNvSpPr>
            <a:spLocks noGrp="1" noChangeArrowheads="1"/>
          </p:cNvSpPr>
          <p:nvPr>
            <p:ph type="title"/>
          </p:nvPr>
        </p:nvSpPr>
        <p:spPr/>
        <p:txBody>
          <a:bodyPr/>
          <a:lstStyle/>
          <a:p>
            <a:r>
              <a:rPr lang="en-US" altLang="zh-CN" dirty="0" smtClean="0"/>
              <a:t>7.1.12 </a:t>
            </a:r>
            <a:r>
              <a:rPr lang="zh-CN" altLang="en-US" b="0" dirty="0" smtClean="0"/>
              <a:t>媒体</a:t>
            </a:r>
            <a:r>
              <a:rPr lang="zh-CN" altLang="en-US" b="0" dirty="0" smtClean="0"/>
              <a:t>录制类</a:t>
            </a:r>
            <a:r>
              <a:rPr lang="en-US" altLang="zh-CN" b="0" dirty="0" err="1" smtClean="0"/>
              <a:t>MeidaRecorder</a:t>
            </a:r>
            <a:r>
              <a:rPr lang="zh-CN" altLang="en-US" b="0" dirty="0" smtClean="0"/>
              <a:t>小结</a:t>
            </a:r>
            <a:r>
              <a:rPr lang="zh-CN" altLang="en-US" dirty="0" smtClean="0">
                <a:latin typeface="Arial" charset="0"/>
                <a:ea typeface="宋体" pitchFamily="2" charset="-122"/>
              </a:rPr>
              <a:t/>
            </a:r>
            <a:br>
              <a:rPr lang="zh-CN" altLang="en-US" dirty="0" smtClean="0">
                <a:latin typeface="Arial" charset="0"/>
                <a:ea typeface="宋体" pitchFamily="2" charset="-122"/>
              </a:rPr>
            </a:br>
            <a:endParaRPr lang="zh-CN" altLang="en-US" dirty="0">
              <a:solidFill>
                <a:schemeClr val="hlink"/>
              </a:solidFill>
            </a:endParaRPr>
          </a:p>
        </p:txBody>
      </p:sp>
      <p:sp>
        <p:nvSpPr>
          <p:cNvPr id="5" name="Rectangle 3"/>
          <p:cNvSpPr txBox="1">
            <a:spLocks noChangeArrowheads="1"/>
          </p:cNvSpPr>
          <p:nvPr/>
        </p:nvSpPr>
        <p:spPr bwMode="auto">
          <a:xfrm>
            <a:off x="457200" y="1123950"/>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algn="l">
              <a:lnSpc>
                <a:spcPct val="130000"/>
              </a:lnSpc>
              <a:buFontTx/>
              <a:buChar char="•"/>
            </a:pPr>
            <a:r>
              <a:rPr lang="en-US" altLang="zh-CN" sz="2000" b="0" dirty="0" err="1" smtClean="0">
                <a:latin typeface="宋体" pitchFamily="2" charset="-122"/>
              </a:rPr>
              <a:t>MeidaRecorder</a:t>
            </a:r>
            <a:r>
              <a:rPr lang="zh-CN" altLang="en-US" sz="2000" b="0" dirty="0" smtClean="0">
                <a:latin typeface="宋体" pitchFamily="2" charset="-122"/>
              </a:rPr>
              <a:t>可以录制来自于</a:t>
            </a:r>
            <a:r>
              <a:rPr lang="en-US" altLang="zh-CN" sz="2000" b="0" dirty="0" smtClean="0">
                <a:latin typeface="宋体" pitchFamily="2" charset="-122"/>
              </a:rPr>
              <a:t>MIC</a:t>
            </a:r>
            <a:r>
              <a:rPr lang="zh-CN" altLang="en-US" sz="2000" b="0" dirty="0" smtClean="0">
                <a:latin typeface="宋体" pitchFamily="2" charset="-122"/>
              </a:rPr>
              <a:t>，</a:t>
            </a:r>
            <a:r>
              <a:rPr lang="en-US" altLang="zh-CN" sz="2000" b="0" dirty="0" smtClean="0">
                <a:latin typeface="宋体" pitchFamily="2" charset="-122"/>
              </a:rPr>
              <a:t>CAMERA</a:t>
            </a:r>
            <a:r>
              <a:rPr lang="zh-CN" altLang="en-US" sz="2000" b="0" dirty="0" smtClean="0">
                <a:latin typeface="宋体" pitchFamily="2" charset="-122"/>
              </a:rPr>
              <a:t>等</a:t>
            </a:r>
            <a:r>
              <a:rPr lang="zh-CN" altLang="en-US" sz="2000" b="0" dirty="0" smtClean="0">
                <a:latin typeface="宋体" pitchFamily="2" charset="-122"/>
              </a:rPr>
              <a:t>硬件</a:t>
            </a:r>
            <a:r>
              <a:rPr lang="zh-CN" altLang="en-US" sz="2000" b="0" dirty="0" smtClean="0">
                <a:latin typeface="宋体" pitchFamily="2" charset="-122"/>
              </a:rPr>
              <a:t>的音频和视频。</a:t>
            </a:r>
            <a:endParaRPr kumimoji="0" lang="en-US" altLang="zh-CN" sz="2000" b="0" i="0" u="none" strike="noStrike" kern="0" cap="none" spc="0" normalizeH="0" baseline="0" noProof="0" dirty="0">
              <a:ln>
                <a:noFill/>
              </a:ln>
              <a:solidFill>
                <a:schemeClr val="tx1"/>
              </a:solidFill>
              <a:effectLst/>
              <a:uLnTx/>
              <a:uFillTx/>
              <a:latin typeface="宋体" pitchFamily="2" charset="-122"/>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p:txBody>
          <a:bodyPr/>
          <a:lstStyle/>
          <a:p>
            <a:r>
              <a:rPr lang="en-US" altLang="zh-CN" dirty="0" smtClean="0"/>
              <a:t>7.1 </a:t>
            </a:r>
            <a:r>
              <a:rPr lang="zh-CN" altLang="en-US" dirty="0" smtClean="0"/>
              <a:t>了解</a:t>
            </a:r>
            <a:r>
              <a:rPr lang="en-US" altLang="zh-CN" dirty="0" smtClean="0"/>
              <a:t>Android</a:t>
            </a:r>
            <a:r>
              <a:rPr lang="zh-CN" altLang="en-US" dirty="0" smtClean="0"/>
              <a:t>多媒体</a:t>
            </a:r>
            <a:r>
              <a:rPr lang="zh-CN" altLang="en-US" dirty="0" smtClean="0"/>
              <a:t>框架</a:t>
            </a:r>
            <a:r>
              <a:rPr lang="en-US" altLang="zh-CN" dirty="0" smtClean="0"/>
              <a:t>-1/3</a:t>
            </a:r>
            <a:endParaRPr lang="en-US" altLang="zh-CN" dirty="0"/>
          </a:p>
        </p:txBody>
      </p:sp>
      <p:sp>
        <p:nvSpPr>
          <p:cNvPr id="1247235" name="Rectangle 3"/>
          <p:cNvSpPr>
            <a:spLocks noGrp="1" noChangeArrowheads="1"/>
          </p:cNvSpPr>
          <p:nvPr>
            <p:ph type="body" idx="1"/>
          </p:nvPr>
        </p:nvSpPr>
        <p:spPr/>
        <p:txBody>
          <a:bodyPr/>
          <a:lstStyle/>
          <a:p>
            <a:r>
              <a:rPr lang="en-US" altLang="zh-CN" sz="2000" dirty="0" smtClean="0">
                <a:latin typeface="Arial" charset="0"/>
                <a:ea typeface="宋体" pitchFamily="2" charset="-122"/>
              </a:rPr>
              <a:t>Android</a:t>
            </a:r>
            <a:r>
              <a:rPr lang="zh-CN" altLang="en-US" sz="2000" dirty="0" smtClean="0">
                <a:latin typeface="Arial" charset="0"/>
                <a:ea typeface="宋体" pitchFamily="2" charset="-122"/>
              </a:rPr>
              <a:t>手机机上可以播放视频，音乐，手机电视等等</a:t>
            </a:r>
            <a:r>
              <a:rPr lang="en-US" altLang="zh-CN" sz="2000" dirty="0" smtClean="0">
                <a:latin typeface="Arial" charset="0"/>
                <a:ea typeface="宋体" pitchFamily="2" charset="-122"/>
              </a:rPr>
              <a:t>……</a:t>
            </a:r>
            <a:endParaRPr lang="zh-CN" altLang="en-US" sz="2000" dirty="0" smtClean="0"/>
          </a:p>
          <a:p>
            <a:r>
              <a:rPr lang="en-US" altLang="zh-CN" sz="2000" dirty="0" smtClean="0">
                <a:latin typeface="Arial" charset="0"/>
                <a:ea typeface="宋体" pitchFamily="2" charset="-122"/>
              </a:rPr>
              <a:t>Android</a:t>
            </a:r>
            <a:r>
              <a:rPr lang="zh-CN" altLang="en-US" sz="2000" dirty="0" smtClean="0">
                <a:latin typeface="Arial" charset="0"/>
                <a:ea typeface="宋体" pitchFamily="2" charset="-122"/>
              </a:rPr>
              <a:t>手机还可以拍照</a:t>
            </a:r>
            <a:r>
              <a:rPr lang="en-US" altLang="zh-CN" sz="2000" dirty="0" smtClean="0">
                <a:latin typeface="Arial" charset="0"/>
                <a:ea typeface="宋体" pitchFamily="2" charset="-122"/>
              </a:rPr>
              <a:t>,</a:t>
            </a:r>
            <a:r>
              <a:rPr lang="zh-CN" altLang="en-US" sz="2000" dirty="0" smtClean="0">
                <a:latin typeface="Arial" charset="0"/>
                <a:ea typeface="宋体" pitchFamily="2" charset="-122"/>
              </a:rPr>
              <a:t>录像</a:t>
            </a:r>
            <a:r>
              <a:rPr lang="en-US" altLang="zh-CN" sz="2000" dirty="0" smtClean="0">
                <a:latin typeface="Arial" charset="0"/>
                <a:ea typeface="宋体" pitchFamily="2" charset="-122"/>
              </a:rPr>
              <a:t>,</a:t>
            </a:r>
            <a:r>
              <a:rPr lang="zh-CN" altLang="en-US" sz="2000" dirty="0" smtClean="0">
                <a:latin typeface="Arial" charset="0"/>
                <a:ea typeface="宋体" pitchFamily="2" charset="-122"/>
              </a:rPr>
              <a:t>录制喜欢的音乐</a:t>
            </a:r>
            <a:r>
              <a:rPr lang="en-US" altLang="zh-CN" sz="2000" dirty="0" smtClean="0">
                <a:latin typeface="Arial" charset="0"/>
                <a:ea typeface="宋体" pitchFamily="2" charset="-122"/>
              </a:rPr>
              <a:t>,</a:t>
            </a:r>
            <a:r>
              <a:rPr lang="zh-CN" altLang="en-US" sz="2000" dirty="0" smtClean="0">
                <a:latin typeface="Arial" charset="0"/>
                <a:ea typeface="宋体" pitchFamily="2" charset="-122"/>
              </a:rPr>
              <a:t>录制通话</a:t>
            </a:r>
            <a:r>
              <a:rPr lang="en-US" altLang="zh-CN" sz="2000" dirty="0" smtClean="0">
                <a:latin typeface="Arial" charset="0"/>
                <a:ea typeface="宋体" pitchFamily="2" charset="-122"/>
              </a:rPr>
              <a:t>……</a:t>
            </a:r>
            <a:endParaRPr lang="zh-CN" altLang="en-US" sz="2000" dirty="0"/>
          </a:p>
          <a:p>
            <a:r>
              <a:rPr lang="en-US" altLang="zh-CN" sz="2000" dirty="0" smtClean="0">
                <a:latin typeface="Arial" charset="0"/>
                <a:ea typeface="宋体" pitchFamily="2" charset="-122"/>
              </a:rPr>
              <a:t>Android</a:t>
            </a:r>
            <a:r>
              <a:rPr lang="zh-CN" altLang="en-US" sz="2000" dirty="0" smtClean="0">
                <a:latin typeface="Arial" charset="0"/>
                <a:ea typeface="宋体" pitchFamily="2" charset="-122"/>
              </a:rPr>
              <a:t>手机可以拍照</a:t>
            </a:r>
            <a:r>
              <a:rPr lang="en-US" altLang="zh-CN" sz="2000" dirty="0" smtClean="0">
                <a:latin typeface="Arial" charset="0"/>
                <a:ea typeface="宋体" pitchFamily="2" charset="-122"/>
              </a:rPr>
              <a:t>,</a:t>
            </a:r>
            <a:r>
              <a:rPr lang="zh-CN" altLang="en-US" sz="2000" dirty="0" smtClean="0">
                <a:latin typeface="Arial" charset="0"/>
                <a:ea typeface="宋体" pitchFamily="2" charset="-122"/>
              </a:rPr>
              <a:t>录像</a:t>
            </a:r>
            <a:r>
              <a:rPr lang="en-US" altLang="zh-CN" sz="2000" dirty="0" smtClean="0">
                <a:latin typeface="Arial" charset="0"/>
                <a:ea typeface="宋体" pitchFamily="2" charset="-122"/>
              </a:rPr>
              <a:t>,</a:t>
            </a:r>
            <a:r>
              <a:rPr lang="zh-CN" altLang="en-US" sz="2000" dirty="0" smtClean="0">
                <a:latin typeface="Arial" charset="0"/>
                <a:ea typeface="宋体" pitchFamily="2" charset="-122"/>
              </a:rPr>
              <a:t>录制喜欢的音乐</a:t>
            </a:r>
            <a:r>
              <a:rPr lang="en-US" altLang="zh-CN" sz="2000" dirty="0" smtClean="0">
                <a:latin typeface="Arial" charset="0"/>
                <a:ea typeface="宋体" pitchFamily="2" charset="-122"/>
              </a:rPr>
              <a:t>,</a:t>
            </a:r>
            <a:r>
              <a:rPr lang="zh-CN" altLang="en-US" sz="2000" dirty="0" smtClean="0">
                <a:latin typeface="Arial" charset="0"/>
                <a:ea typeface="宋体" pitchFamily="2" charset="-122"/>
              </a:rPr>
              <a:t>录制通话</a:t>
            </a:r>
            <a:r>
              <a:rPr lang="en-US" altLang="zh-CN" sz="2000" dirty="0" smtClean="0">
                <a:latin typeface="Arial" charset="0"/>
                <a:ea typeface="宋体" pitchFamily="2" charset="-122"/>
              </a:rPr>
              <a:t>……</a:t>
            </a:r>
          </a:p>
          <a:p>
            <a:endParaRPr lang="en-US" altLang="zh-CN" sz="2000" dirty="0" smtClean="0">
              <a:latin typeface="Arial" charset="0"/>
              <a:ea typeface="宋体" pitchFamily="2" charset="-122"/>
            </a:endParaRPr>
          </a:p>
          <a:p>
            <a:r>
              <a:rPr lang="zh-CN" altLang="en-US" sz="2000" dirty="0" smtClean="0">
                <a:latin typeface="Arial" charset="0"/>
                <a:ea typeface="宋体" pitchFamily="2" charset="-122"/>
              </a:rPr>
              <a:t>想不想知道这些功能在</a:t>
            </a:r>
            <a:r>
              <a:rPr lang="en-US" altLang="zh-CN" sz="2000" dirty="0" smtClean="0">
                <a:latin typeface="Arial" charset="0"/>
                <a:ea typeface="宋体" pitchFamily="2" charset="-122"/>
              </a:rPr>
              <a:t>android</a:t>
            </a:r>
            <a:r>
              <a:rPr lang="zh-CN" altLang="en-US" sz="2000" dirty="0" smtClean="0">
                <a:latin typeface="Arial" charset="0"/>
                <a:ea typeface="宋体" pitchFamily="2" charset="-122"/>
              </a:rPr>
              <a:t>是如何实现的</a:t>
            </a:r>
            <a:r>
              <a:rPr lang="en-US" altLang="zh-CN" sz="2000" dirty="0" smtClean="0">
                <a:latin typeface="Arial" charset="0"/>
                <a:ea typeface="宋体" pitchFamily="2" charset="-122"/>
              </a:rPr>
              <a:t>?</a:t>
            </a:r>
            <a:br>
              <a:rPr lang="en-US" altLang="zh-CN" sz="2000" dirty="0" smtClean="0">
                <a:latin typeface="Arial" charset="0"/>
                <a:ea typeface="宋体" pitchFamily="2" charset="-122"/>
              </a:rPr>
            </a:br>
            <a:r>
              <a:rPr lang="zh-CN" altLang="en-US" sz="2000" dirty="0" smtClean="0">
                <a:latin typeface="Arial" charset="0"/>
                <a:ea typeface="宋体" pitchFamily="2" charset="-122"/>
              </a:rPr>
              <a:t>想不想和老师一起自己动手做一个音乐</a:t>
            </a:r>
            <a:r>
              <a:rPr lang="en-US" altLang="zh-CN" sz="2000" dirty="0" smtClean="0">
                <a:latin typeface="Arial" charset="0"/>
                <a:ea typeface="宋体" pitchFamily="2" charset="-122"/>
              </a:rPr>
              <a:t>,</a:t>
            </a:r>
            <a:r>
              <a:rPr lang="zh-CN" altLang="en-US" sz="2000" dirty="0" smtClean="0">
                <a:latin typeface="Arial" charset="0"/>
                <a:ea typeface="宋体" pitchFamily="2" charset="-122"/>
              </a:rPr>
              <a:t>视频播放器应用</a:t>
            </a:r>
            <a:r>
              <a:rPr lang="en-US" altLang="zh-CN" sz="2000" dirty="0" smtClean="0">
                <a:latin typeface="Arial" charset="0"/>
                <a:ea typeface="宋体" pitchFamily="2" charset="-122"/>
              </a:rPr>
              <a:t>,</a:t>
            </a:r>
            <a:r>
              <a:rPr lang="zh-CN" altLang="en-US" sz="2000" dirty="0" smtClean="0">
                <a:latin typeface="Arial" charset="0"/>
                <a:ea typeface="宋体" pitchFamily="2" charset="-122"/>
              </a:rPr>
              <a:t>放到自己的手机上把音乐视频播放出来</a:t>
            </a:r>
            <a:r>
              <a:rPr lang="en-US" altLang="zh-CN" sz="2000" dirty="0" smtClean="0">
                <a:latin typeface="Arial" charset="0"/>
                <a:ea typeface="宋体" pitchFamily="2" charset="-122"/>
              </a:rPr>
              <a:t>…</a:t>
            </a:r>
            <a:br>
              <a:rPr lang="en-US" altLang="zh-CN" sz="2000" dirty="0" smtClean="0">
                <a:latin typeface="Arial" charset="0"/>
                <a:ea typeface="宋体" pitchFamily="2" charset="-122"/>
              </a:rPr>
            </a:br>
            <a:r>
              <a:rPr lang="zh-CN" altLang="en-US" sz="2000" dirty="0" smtClean="0">
                <a:latin typeface="Arial" charset="0"/>
                <a:ea typeface="宋体" pitchFamily="2" charset="-122"/>
              </a:rPr>
              <a:t>那就让我们一起走进</a:t>
            </a:r>
            <a:r>
              <a:rPr lang="en-US" altLang="zh-CN" sz="2000" dirty="0" smtClean="0">
                <a:latin typeface="Arial" charset="0"/>
                <a:ea typeface="宋体" pitchFamily="2" charset="-122"/>
              </a:rPr>
              <a:t>android</a:t>
            </a:r>
            <a:r>
              <a:rPr lang="zh-CN" altLang="en-US" sz="2000" dirty="0" smtClean="0">
                <a:latin typeface="Arial" charset="0"/>
                <a:ea typeface="宋体" pitchFamily="2" charset="-122"/>
              </a:rPr>
              <a:t>多媒体这个篇章吧</a:t>
            </a:r>
            <a:r>
              <a:rPr lang="en-US" altLang="zh-CN" sz="2000" dirty="0" smtClean="0">
                <a:latin typeface="Arial" charset="0"/>
                <a:ea typeface="宋体" pitchFamily="2" charset="-122"/>
              </a:rPr>
              <a:t>!</a:t>
            </a:r>
          </a:p>
          <a:p>
            <a:endParaRPr lang="zh-CN" altLang="en-US" dirty="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zh-CN" altLang="en-US" dirty="0" smtClean="0">
                <a:latin typeface="Arial" charset="0"/>
              </a:rPr>
              <a:t>第</a:t>
            </a:r>
            <a:r>
              <a:rPr lang="en-US" altLang="zh-CN" dirty="0" smtClean="0">
                <a:latin typeface="Arial" charset="0"/>
              </a:rPr>
              <a:t>7</a:t>
            </a:r>
            <a:r>
              <a:rPr lang="zh-CN" altLang="en-US" dirty="0" smtClean="0">
                <a:latin typeface="Arial" charset="0"/>
              </a:rPr>
              <a:t>章 </a:t>
            </a:r>
            <a:r>
              <a:rPr lang="en-US" altLang="zh-CN" dirty="0" smtClean="0">
                <a:latin typeface="黑体" pitchFamily="2" charset="-122"/>
                <a:ea typeface="黑体" pitchFamily="2" charset="-122"/>
              </a:rPr>
              <a:t>Android </a:t>
            </a:r>
            <a:r>
              <a:rPr lang="zh-CN" altLang="en-US" dirty="0" smtClean="0">
                <a:latin typeface="黑体" pitchFamily="2" charset="-122"/>
                <a:ea typeface="黑体" pitchFamily="2" charset="-122"/>
              </a:rPr>
              <a:t>多媒体开发</a:t>
            </a:r>
            <a:endParaRPr lang="en-US" altLang="zh-CN" dirty="0">
              <a:latin typeface="Arial" charset="0"/>
            </a:endParaRPr>
          </a:p>
        </p:txBody>
      </p:sp>
      <p:sp>
        <p:nvSpPr>
          <p:cNvPr id="1125379" name="Line 3"/>
          <p:cNvSpPr>
            <a:spLocks noChangeShapeType="1"/>
          </p:cNvSpPr>
          <p:nvPr/>
        </p:nvSpPr>
        <p:spPr bwMode="auto">
          <a:xfrm>
            <a:off x="5364163" y="2133600"/>
            <a:ext cx="0" cy="1789113"/>
          </a:xfrm>
          <a:prstGeom prst="line">
            <a:avLst/>
          </a:prstGeom>
          <a:noFill/>
          <a:ln w="38100">
            <a:solidFill>
              <a:schemeClr val="hlink"/>
            </a:solidFill>
            <a:round/>
            <a:headEnd/>
            <a:tailEnd/>
          </a:ln>
          <a:effectLst/>
        </p:spPr>
        <p:txBody>
          <a:bodyPr/>
          <a:lstStyle/>
          <a:p>
            <a:endParaRPr lang="zh-CN" altLang="en-US"/>
          </a:p>
        </p:txBody>
      </p:sp>
      <p:sp>
        <p:nvSpPr>
          <p:cNvPr id="1125380" name="Text Box 4"/>
          <p:cNvSpPr txBox="1">
            <a:spLocks noChangeArrowheads="1"/>
          </p:cNvSpPr>
          <p:nvPr/>
        </p:nvSpPr>
        <p:spPr bwMode="auto">
          <a:xfrm>
            <a:off x="827088" y="1412875"/>
            <a:ext cx="3744912" cy="3887788"/>
          </a:xfrm>
          <a:prstGeom prst="rect">
            <a:avLst/>
          </a:prstGeom>
          <a:solidFill>
            <a:schemeClr val="bg1"/>
          </a:solidFill>
          <a:ln w="9525">
            <a:noFill/>
            <a:miter lim="800000"/>
            <a:headEnd/>
            <a:tailEnd/>
          </a:ln>
          <a:effectLst/>
        </p:spPr>
        <p:txBody>
          <a:bodyPr lIns="84965" tIns="42482" rIns="84965" bIns="42482"/>
          <a:lstStyle/>
          <a:p>
            <a:pPr marL="457200" indent="-457200" algn="l" defTabSz="850900">
              <a:buClrTx/>
              <a:buSzTx/>
            </a:pPr>
            <a:r>
              <a:rPr lang="zh-CN" altLang="en-US" sz="2000" b="0" dirty="0" smtClean="0">
                <a:ea typeface="黑体" pitchFamily="2" charset="-122"/>
              </a:rPr>
              <a:t>目标</a:t>
            </a:r>
            <a:r>
              <a:rPr lang="zh-CN" altLang="en-US" sz="2200" dirty="0" smtClean="0">
                <a:latin typeface="宋体" pitchFamily="2" charset="-122"/>
              </a:rPr>
              <a:t>：</a:t>
            </a:r>
            <a:endParaRPr lang="zh-CN" altLang="en-US" sz="2200" dirty="0">
              <a:ea typeface="黑体" pitchFamily="2" charset="-122"/>
            </a:endParaRPr>
          </a:p>
          <a:p>
            <a:pPr marL="457200" indent="-457200" algn="l" defTabSz="850900">
              <a:buClrTx/>
              <a:buSzTx/>
            </a:pPr>
            <a:r>
              <a:rPr lang="en-US" altLang="zh-CN" sz="2200" dirty="0" smtClean="0"/>
              <a:t>7.1 </a:t>
            </a:r>
            <a:r>
              <a:rPr lang="en-US" altLang="zh-CN" sz="2200" dirty="0" err="1" smtClean="0"/>
              <a:t>MediaPlayer</a:t>
            </a:r>
            <a:endParaRPr lang="en-US" altLang="zh-CN" sz="2200" dirty="0"/>
          </a:p>
          <a:p>
            <a:pPr marL="457200" indent="-457200" algn="l" defTabSz="850900">
              <a:buClrTx/>
              <a:buSzTx/>
            </a:pPr>
            <a:r>
              <a:rPr lang="en-US" altLang="zh-CN" sz="2200" u="sng" dirty="0" smtClean="0"/>
              <a:t>7.2 Camera</a:t>
            </a:r>
            <a:endParaRPr lang="zh-CN" altLang="en-US" sz="2200" u="sng" dirty="0"/>
          </a:p>
          <a:p>
            <a:pPr marL="457200" indent="-457200" algn="l" defTabSz="850900">
              <a:lnSpc>
                <a:spcPct val="100000"/>
              </a:lnSpc>
              <a:spcBef>
                <a:spcPct val="50000"/>
              </a:spcBef>
              <a:buClrTx/>
              <a:buSzTx/>
              <a:buFont typeface="Wingdings" pitchFamily="2" charset="2"/>
              <a:buNone/>
            </a:pPr>
            <a:r>
              <a:rPr lang="zh-CN" altLang="en-US" sz="2200" dirty="0" smtClean="0"/>
              <a:t> </a:t>
            </a:r>
            <a:endParaRPr lang="zh-CN" altLang="en-US" sz="2200" dirty="0"/>
          </a:p>
        </p:txBody>
      </p:sp>
      <p:sp>
        <p:nvSpPr>
          <p:cNvPr id="1125381" name="AutoShape 5"/>
          <p:cNvSpPr>
            <a:spLocks noChangeArrowheads="1"/>
          </p:cNvSpPr>
          <p:nvPr/>
        </p:nvSpPr>
        <p:spPr bwMode="auto">
          <a:xfrm>
            <a:off x="5791200" y="2209800"/>
            <a:ext cx="2813050" cy="1219200"/>
          </a:xfrm>
          <a:prstGeom prst="roundRect">
            <a:avLst>
              <a:gd name="adj" fmla="val 16667"/>
            </a:avLst>
          </a:prstGeom>
          <a:solidFill>
            <a:schemeClr val="hlink"/>
          </a:solidFill>
          <a:ln w="9525">
            <a:noFill/>
            <a:round/>
            <a:headEnd/>
            <a:tailEnd/>
          </a:ln>
          <a:effectLst>
            <a:prstShdw prst="shdw17" dist="17961" dir="2700000">
              <a:schemeClr val="hlink">
                <a:gamma/>
                <a:shade val="60000"/>
                <a:invGamma/>
              </a:schemeClr>
            </a:prstShdw>
          </a:effectLst>
        </p:spPr>
        <p:txBody>
          <a:bodyPr wrap="none"/>
          <a:lstStyle/>
          <a:p>
            <a:pPr algn="l">
              <a:lnSpc>
                <a:spcPct val="100000"/>
              </a:lnSpc>
              <a:buClrTx/>
              <a:buSzTx/>
            </a:pPr>
            <a:r>
              <a:rPr lang="zh-CN" altLang="en-US" dirty="0">
                <a:solidFill>
                  <a:schemeClr val="bg1"/>
                </a:solidFill>
                <a:ea typeface="黑体" pitchFamily="2" charset="-122"/>
              </a:rPr>
              <a:t>时间</a:t>
            </a:r>
            <a:r>
              <a:rPr lang="zh-CN" altLang="en-US" dirty="0" smtClean="0">
                <a:solidFill>
                  <a:schemeClr val="bg1"/>
                </a:solidFill>
                <a:ea typeface="黑体" pitchFamily="2" charset="-122"/>
              </a:rPr>
              <a:t>：</a:t>
            </a:r>
            <a:r>
              <a:rPr lang="en-US" altLang="zh-CN" dirty="0" smtClean="0">
                <a:solidFill>
                  <a:schemeClr val="bg1"/>
                </a:solidFill>
                <a:ea typeface="黑体" pitchFamily="2" charset="-122"/>
              </a:rPr>
              <a:t>9 </a:t>
            </a:r>
            <a:r>
              <a:rPr lang="zh-CN" altLang="en-US" dirty="0">
                <a:solidFill>
                  <a:schemeClr val="bg1"/>
                </a:solidFill>
                <a:ea typeface="黑体" pitchFamily="2" charset="-122"/>
              </a:rPr>
              <a:t>学时</a:t>
            </a:r>
          </a:p>
          <a:p>
            <a:pPr algn="l">
              <a:lnSpc>
                <a:spcPct val="100000"/>
              </a:lnSpc>
              <a:buClrTx/>
              <a:buSzTx/>
            </a:pPr>
            <a:endParaRPr lang="zh-CN" altLang="en-US" dirty="0">
              <a:solidFill>
                <a:schemeClr val="bg1"/>
              </a:solidFill>
              <a:ea typeface="黑体" pitchFamily="2" charset="-122"/>
            </a:endParaRPr>
          </a:p>
          <a:p>
            <a:pPr algn="l">
              <a:lnSpc>
                <a:spcPct val="100000"/>
              </a:lnSpc>
              <a:buClrTx/>
              <a:buSzTx/>
            </a:pPr>
            <a:r>
              <a:rPr lang="zh-CN" altLang="en-US" dirty="0">
                <a:solidFill>
                  <a:schemeClr val="bg1"/>
                </a:solidFill>
                <a:ea typeface="黑体" pitchFamily="2" charset="-122"/>
              </a:rPr>
              <a:t>教学方法：</a:t>
            </a:r>
            <a:r>
              <a:rPr lang="en-US" altLang="zh-CN" dirty="0">
                <a:solidFill>
                  <a:schemeClr val="bg1"/>
                </a:solidFill>
                <a:ea typeface="黑体" pitchFamily="2" charset="-122"/>
              </a:rPr>
              <a:t>PPT</a:t>
            </a:r>
            <a:r>
              <a:rPr lang="zh-CN" altLang="en-US" dirty="0">
                <a:solidFill>
                  <a:schemeClr val="bg1"/>
                </a:solidFill>
                <a:ea typeface="黑体" pitchFamily="2" charset="-122"/>
              </a:rPr>
              <a:t>讲解 </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1" name="Rectangle 3"/>
          <p:cNvSpPr>
            <a:spLocks noGrp="1" noChangeArrowheads="1"/>
          </p:cNvSpPr>
          <p:nvPr>
            <p:ph type="body" idx="1"/>
          </p:nvPr>
        </p:nvSpPr>
        <p:spPr/>
        <p:txBody>
          <a:bodyPr/>
          <a:lstStyle/>
          <a:p>
            <a:r>
              <a:rPr lang="zh-CN" altLang="en-US" dirty="0" smtClean="0"/>
              <a:t>调用系统照相机进行拍照并获取图片</a:t>
            </a:r>
          </a:p>
          <a:p>
            <a:r>
              <a:rPr lang="en-US" altLang="zh-CN" dirty="0" smtClean="0"/>
              <a:t>Intent </a:t>
            </a:r>
            <a:r>
              <a:rPr lang="en-US" altLang="zh-CN" dirty="0" err="1" smtClean="0"/>
              <a:t>getImageByCamera</a:t>
            </a:r>
            <a:r>
              <a:rPr lang="en-US" altLang="zh-CN" dirty="0" smtClean="0"/>
              <a:t> = </a:t>
            </a:r>
          </a:p>
          <a:p>
            <a:r>
              <a:rPr lang="en-US" altLang="zh-CN" b="1" dirty="0" smtClean="0"/>
              <a:t>new</a:t>
            </a:r>
            <a:r>
              <a:rPr lang="en-US" altLang="zh-CN" dirty="0" smtClean="0"/>
              <a:t> Intent("</a:t>
            </a:r>
            <a:r>
              <a:rPr lang="en-US" altLang="zh-CN" dirty="0" err="1" smtClean="0"/>
              <a:t>android.media.action.IMAGE_CAPTURE</a:t>
            </a:r>
            <a:r>
              <a:rPr lang="en-US" altLang="zh-CN" dirty="0" smtClean="0"/>
              <a:t>");</a:t>
            </a:r>
          </a:p>
          <a:p>
            <a:r>
              <a:rPr lang="en-US" altLang="zh-CN" dirty="0" err="1" smtClean="0"/>
              <a:t>startActivityForResult</a:t>
            </a:r>
            <a:r>
              <a:rPr lang="en-US" altLang="zh-CN" dirty="0" smtClean="0"/>
              <a:t>(</a:t>
            </a:r>
            <a:r>
              <a:rPr lang="en-US" altLang="zh-CN" dirty="0" err="1" smtClean="0"/>
              <a:t>getImageByCamera</a:t>
            </a:r>
            <a:r>
              <a:rPr lang="en-US" altLang="zh-CN" dirty="0" smtClean="0"/>
              <a:t>, 0);</a:t>
            </a:r>
          </a:p>
          <a:p>
            <a:endParaRPr lang="zh-CN" altLang="en-US" dirty="0" smtClean="0"/>
          </a:p>
          <a:p>
            <a:r>
              <a:rPr lang="zh-CN" altLang="en-US" dirty="0" smtClean="0"/>
              <a:t>在</a:t>
            </a:r>
            <a:r>
              <a:rPr lang="en-US" altLang="zh-CN" dirty="0" err="1" smtClean="0"/>
              <a:t>OnActivityResult</a:t>
            </a:r>
            <a:r>
              <a:rPr lang="zh-CN" altLang="en-US" dirty="0" smtClean="0"/>
              <a:t>中获取图片</a:t>
            </a:r>
          </a:p>
          <a:p>
            <a:r>
              <a:rPr lang="en-US" altLang="zh-CN" dirty="0" smtClean="0"/>
              <a:t>Bitmap </a:t>
            </a:r>
            <a:r>
              <a:rPr lang="en-US" altLang="zh-CN" dirty="0" err="1" smtClean="0"/>
              <a:t>bitmap</a:t>
            </a:r>
            <a:r>
              <a:rPr lang="en-US" altLang="zh-CN" dirty="0" smtClean="0"/>
              <a:t> = (Bitmap)</a:t>
            </a:r>
            <a:r>
              <a:rPr lang="en-US" altLang="zh-CN" dirty="0" err="1" smtClean="0"/>
              <a:t>data.getExtras</a:t>
            </a:r>
            <a:r>
              <a:rPr lang="en-US" altLang="zh-CN" dirty="0" smtClean="0"/>
              <a:t>().get("data");</a:t>
            </a:r>
          </a:p>
          <a:p>
            <a:r>
              <a:rPr lang="en-US" altLang="zh-CN" dirty="0" err="1" smtClean="0"/>
              <a:t>img.setImageBitmap</a:t>
            </a:r>
            <a:r>
              <a:rPr lang="en-US" altLang="zh-CN" dirty="0" smtClean="0"/>
              <a:t>(bitmap);</a:t>
            </a:r>
            <a:endParaRPr lang="zh-CN" altLang="en-US" dirty="0" smtClean="0"/>
          </a:p>
          <a:p>
            <a:endParaRPr lang="zh-CN" altLang="en-US" dirty="0"/>
          </a:p>
        </p:txBody>
      </p:sp>
      <p:sp>
        <p:nvSpPr>
          <p:cNvPr id="1261574" name="Rectangle 6"/>
          <p:cNvSpPr>
            <a:spLocks noGrp="1" noChangeArrowheads="1"/>
          </p:cNvSpPr>
          <p:nvPr>
            <p:ph type="title"/>
          </p:nvPr>
        </p:nvSpPr>
        <p:spPr/>
        <p:txBody>
          <a:bodyPr/>
          <a:lstStyle/>
          <a:p>
            <a:r>
              <a:rPr lang="en-US" altLang="zh-CN" dirty="0" smtClean="0"/>
              <a:t>7.2 </a:t>
            </a:r>
            <a:r>
              <a:rPr lang="zh-CN" altLang="en-US" b="0" dirty="0" smtClean="0"/>
              <a:t>使用</a:t>
            </a:r>
            <a:r>
              <a:rPr lang="zh-CN" altLang="en-US" b="0" dirty="0" smtClean="0"/>
              <a:t>摄像头</a:t>
            </a:r>
            <a:r>
              <a:rPr lang="zh-CN" altLang="en-US" b="0" dirty="0" smtClean="0"/>
              <a:t>拍照</a:t>
            </a:r>
            <a:r>
              <a:rPr lang="en-US" altLang="zh-CN" b="0" dirty="0" smtClean="0"/>
              <a:t>-1/3</a:t>
            </a:r>
            <a:endParaRPr lang="zh-CN" altLang="en-US" b="0"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1" name="Rectangle 3"/>
          <p:cNvSpPr>
            <a:spLocks noGrp="1" noChangeArrowheads="1"/>
          </p:cNvSpPr>
          <p:nvPr>
            <p:ph type="body" idx="1"/>
          </p:nvPr>
        </p:nvSpPr>
        <p:spPr/>
        <p:txBody>
          <a:bodyPr/>
          <a:lstStyle/>
          <a:p>
            <a:pPr marL="419100" indent="-419100"/>
            <a:r>
              <a:rPr lang="zh-CN" altLang="en-US" dirty="0" smtClean="0"/>
              <a:t>可将照片存储在 </a:t>
            </a:r>
            <a:r>
              <a:rPr lang="en-US" altLang="zh-CN" dirty="0" err="1" smtClean="0"/>
              <a:t>sdcard</a:t>
            </a:r>
            <a:r>
              <a:rPr lang="zh-CN" altLang="en-US" dirty="0" smtClean="0"/>
              <a:t>自定义路径中</a:t>
            </a:r>
            <a:endParaRPr lang="en-US" altLang="zh-CN" dirty="0" smtClean="0"/>
          </a:p>
          <a:p>
            <a:pPr marL="419100" indent="-419100"/>
            <a:r>
              <a:rPr lang="en-US" altLang="zh-CN" dirty="0" err="1" smtClean="0"/>
              <a:t>intent.putExtra</a:t>
            </a:r>
            <a:r>
              <a:rPr lang="en-US" altLang="zh-CN" dirty="0" smtClean="0"/>
              <a:t>(</a:t>
            </a:r>
            <a:r>
              <a:rPr lang="en-US" altLang="zh-CN" dirty="0" err="1" smtClean="0"/>
              <a:t>MediaStore.EXTRA_OUTPUT</a:t>
            </a:r>
            <a:r>
              <a:rPr lang="en-US" altLang="zh-CN" dirty="0" smtClean="0"/>
              <a:t>, </a:t>
            </a:r>
            <a:r>
              <a:rPr lang="en-US" altLang="zh-CN" dirty="0" err="1" smtClean="0"/>
              <a:t>Uri.fromFile</a:t>
            </a:r>
            <a:r>
              <a:rPr lang="en-US" altLang="zh-CN" dirty="0" smtClean="0"/>
              <a:t>(</a:t>
            </a:r>
            <a:r>
              <a:rPr lang="en-US" altLang="zh-CN" b="1" dirty="0" smtClean="0"/>
              <a:t>new</a:t>
            </a:r>
            <a:r>
              <a:rPr lang="en-US" altLang="zh-CN" dirty="0" smtClean="0"/>
              <a:t> File(</a:t>
            </a:r>
            <a:r>
              <a:rPr lang="en-US" altLang="zh-CN" dirty="0" err="1" smtClean="0"/>
              <a:t>path,name</a:t>
            </a:r>
            <a:r>
              <a:rPr lang="en-US" altLang="zh-CN" dirty="0" smtClean="0"/>
              <a:t>)));</a:t>
            </a:r>
            <a:endParaRPr lang="zh-CN" altLang="en-US" dirty="0"/>
          </a:p>
        </p:txBody>
      </p:sp>
      <p:sp>
        <p:nvSpPr>
          <p:cNvPr id="1261574" name="Rectangle 6"/>
          <p:cNvSpPr>
            <a:spLocks noGrp="1" noChangeArrowheads="1"/>
          </p:cNvSpPr>
          <p:nvPr>
            <p:ph type="title"/>
          </p:nvPr>
        </p:nvSpPr>
        <p:spPr/>
        <p:txBody>
          <a:bodyPr/>
          <a:lstStyle/>
          <a:p>
            <a:r>
              <a:rPr lang="en-US" altLang="zh-CN" dirty="0" smtClean="0"/>
              <a:t>7.2 </a:t>
            </a:r>
            <a:r>
              <a:rPr lang="zh-CN" altLang="en-US" b="0" dirty="0" smtClean="0"/>
              <a:t>使用</a:t>
            </a:r>
            <a:r>
              <a:rPr lang="zh-CN" altLang="en-US" b="0" dirty="0" smtClean="0"/>
              <a:t>摄像头</a:t>
            </a:r>
            <a:r>
              <a:rPr lang="zh-CN" altLang="en-US" b="0" dirty="0" smtClean="0"/>
              <a:t>拍照</a:t>
            </a:r>
            <a:r>
              <a:rPr lang="en-US" altLang="zh-CN" b="0" dirty="0" smtClean="0"/>
              <a:t>-2/3</a:t>
            </a:r>
            <a:endParaRPr lang="zh-CN" altLang="en-US" b="0"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1" name="Rectangle 3"/>
          <p:cNvSpPr>
            <a:spLocks noGrp="1" noChangeArrowheads="1"/>
          </p:cNvSpPr>
          <p:nvPr>
            <p:ph type="body" idx="1"/>
          </p:nvPr>
        </p:nvSpPr>
        <p:spPr/>
        <p:txBody>
          <a:bodyPr/>
          <a:lstStyle/>
          <a:p>
            <a:pPr>
              <a:lnSpc>
                <a:spcPct val="90000"/>
              </a:lnSpc>
            </a:pPr>
            <a:r>
              <a:rPr lang="zh-CN" altLang="en-US" dirty="0" smtClean="0"/>
              <a:t>调用系统相册并获取图片</a:t>
            </a:r>
          </a:p>
          <a:p>
            <a:pPr>
              <a:lnSpc>
                <a:spcPct val="90000"/>
              </a:lnSpc>
            </a:pPr>
            <a:r>
              <a:rPr lang="en-US" altLang="zh-CN" sz="2000" dirty="0" smtClean="0"/>
              <a:t>Intent </a:t>
            </a:r>
            <a:r>
              <a:rPr lang="en-US" altLang="zh-CN" sz="2000" dirty="0" err="1" smtClean="0"/>
              <a:t>getImage</a:t>
            </a:r>
            <a:r>
              <a:rPr lang="en-US" altLang="zh-CN" sz="2000" dirty="0" smtClean="0"/>
              <a:t> = </a:t>
            </a:r>
            <a:r>
              <a:rPr lang="en-US" altLang="zh-CN" sz="2000" b="1" dirty="0" smtClean="0"/>
              <a:t>new</a:t>
            </a:r>
            <a:r>
              <a:rPr lang="en-US" altLang="zh-CN" sz="2000" dirty="0" smtClean="0"/>
              <a:t> Intent(</a:t>
            </a:r>
            <a:r>
              <a:rPr lang="en-US" altLang="zh-CN" sz="2000" dirty="0" err="1" smtClean="0"/>
              <a:t>Intent.</a:t>
            </a:r>
            <a:r>
              <a:rPr lang="en-US" altLang="zh-CN" sz="2000" i="1" dirty="0" err="1" smtClean="0"/>
              <a:t>ACTION_GET_CONTENT</a:t>
            </a:r>
            <a:r>
              <a:rPr lang="en-US" altLang="zh-CN" sz="2000" dirty="0" smtClean="0"/>
              <a:t>);</a:t>
            </a:r>
          </a:p>
          <a:p>
            <a:pPr>
              <a:lnSpc>
                <a:spcPct val="90000"/>
              </a:lnSpc>
            </a:pPr>
            <a:r>
              <a:rPr lang="en-US" altLang="zh-CN" sz="2000" dirty="0" err="1" smtClean="0"/>
              <a:t>getImage.addCategory</a:t>
            </a:r>
            <a:r>
              <a:rPr lang="en-US" altLang="zh-CN" sz="2000" dirty="0" smtClean="0"/>
              <a:t>(</a:t>
            </a:r>
            <a:r>
              <a:rPr lang="en-US" altLang="zh-CN" sz="2000" dirty="0" err="1" smtClean="0"/>
              <a:t>Intent.</a:t>
            </a:r>
            <a:r>
              <a:rPr lang="en-US" altLang="zh-CN" sz="2000" i="1" dirty="0" err="1" smtClean="0"/>
              <a:t>CATEGORY_OPENABLE</a:t>
            </a:r>
            <a:r>
              <a:rPr lang="en-US" altLang="zh-CN" sz="2000" dirty="0" smtClean="0"/>
              <a:t>);</a:t>
            </a:r>
          </a:p>
          <a:p>
            <a:pPr>
              <a:lnSpc>
                <a:spcPct val="90000"/>
              </a:lnSpc>
            </a:pPr>
            <a:r>
              <a:rPr lang="en-US" altLang="zh-CN" sz="2000" dirty="0" err="1" smtClean="0"/>
              <a:t>getImage.setType</a:t>
            </a:r>
            <a:r>
              <a:rPr lang="en-US" altLang="zh-CN" sz="2000" dirty="0" smtClean="0"/>
              <a:t>("image/jpeg");</a:t>
            </a:r>
          </a:p>
          <a:p>
            <a:pPr>
              <a:lnSpc>
                <a:spcPct val="90000"/>
              </a:lnSpc>
            </a:pPr>
            <a:r>
              <a:rPr lang="en-US" altLang="zh-CN" sz="2000" dirty="0" err="1" smtClean="0"/>
              <a:t>startActivityForResult</a:t>
            </a:r>
            <a:r>
              <a:rPr lang="en-US" altLang="zh-CN" sz="2000" dirty="0" smtClean="0"/>
              <a:t>(</a:t>
            </a:r>
            <a:r>
              <a:rPr lang="en-US" altLang="zh-CN" sz="2000" dirty="0" err="1" smtClean="0"/>
              <a:t>getImage</a:t>
            </a:r>
            <a:r>
              <a:rPr lang="en-US" altLang="zh-CN" sz="2000" dirty="0" smtClean="0"/>
              <a:t>, 1);</a:t>
            </a:r>
          </a:p>
          <a:p>
            <a:pPr>
              <a:lnSpc>
                <a:spcPct val="90000"/>
              </a:lnSpc>
            </a:pPr>
            <a:endParaRPr lang="zh-CN" altLang="en-US" sz="2000" dirty="0" smtClean="0"/>
          </a:p>
          <a:p>
            <a:pPr>
              <a:lnSpc>
                <a:spcPct val="90000"/>
              </a:lnSpc>
            </a:pPr>
            <a:r>
              <a:rPr lang="zh-CN" altLang="en-US" dirty="0" smtClean="0"/>
              <a:t>在</a:t>
            </a:r>
            <a:r>
              <a:rPr lang="en-US" altLang="zh-CN" dirty="0" err="1" smtClean="0"/>
              <a:t>OnActivityResult</a:t>
            </a:r>
            <a:r>
              <a:rPr lang="zh-CN" altLang="en-US" dirty="0" smtClean="0"/>
              <a:t>中获取图片</a:t>
            </a:r>
          </a:p>
          <a:p>
            <a:pPr>
              <a:lnSpc>
                <a:spcPct val="90000"/>
              </a:lnSpc>
            </a:pPr>
            <a:r>
              <a:rPr lang="en-US" altLang="zh-CN" sz="2000" dirty="0" smtClean="0"/>
              <a:t>Uri </a:t>
            </a:r>
            <a:r>
              <a:rPr lang="en-US" altLang="zh-CN" sz="2000" dirty="0" err="1" smtClean="0"/>
              <a:t>uri</a:t>
            </a:r>
            <a:r>
              <a:rPr lang="en-US" altLang="zh-CN" sz="2000" dirty="0" smtClean="0"/>
              <a:t> = </a:t>
            </a:r>
            <a:r>
              <a:rPr lang="en-US" altLang="zh-CN" sz="2000" dirty="0" err="1" smtClean="0"/>
              <a:t>data.getData</a:t>
            </a:r>
            <a:r>
              <a:rPr lang="en-US" altLang="zh-CN" sz="2000" dirty="0" smtClean="0"/>
              <a:t>();</a:t>
            </a:r>
          </a:p>
          <a:p>
            <a:pPr>
              <a:lnSpc>
                <a:spcPct val="90000"/>
              </a:lnSpc>
            </a:pPr>
            <a:r>
              <a:rPr lang="en-US" altLang="zh-CN" sz="2000" dirty="0" err="1" smtClean="0"/>
              <a:t>ContentResolver</a:t>
            </a:r>
            <a:r>
              <a:rPr lang="en-US" altLang="zh-CN" sz="2000" dirty="0" smtClean="0"/>
              <a:t> </a:t>
            </a:r>
            <a:r>
              <a:rPr lang="en-US" altLang="zh-CN" sz="2000" dirty="0" err="1" smtClean="0"/>
              <a:t>cr</a:t>
            </a:r>
            <a:r>
              <a:rPr lang="en-US" altLang="zh-CN" sz="2000" dirty="0" smtClean="0"/>
              <a:t> = </a:t>
            </a:r>
            <a:r>
              <a:rPr lang="en-US" altLang="zh-CN" sz="2000" dirty="0" err="1" smtClean="0"/>
              <a:t>getContentResolver</a:t>
            </a:r>
            <a:r>
              <a:rPr lang="en-US" altLang="zh-CN" sz="2000" dirty="0" smtClean="0"/>
              <a:t>();</a:t>
            </a:r>
          </a:p>
          <a:p>
            <a:pPr>
              <a:lnSpc>
                <a:spcPct val="90000"/>
              </a:lnSpc>
            </a:pPr>
            <a:r>
              <a:rPr lang="en-US" altLang="zh-CN" sz="2000" b="1" dirty="0" smtClean="0"/>
              <a:t>byte</a:t>
            </a:r>
            <a:r>
              <a:rPr lang="en-US" altLang="zh-CN" sz="2000" dirty="0" smtClean="0"/>
              <a:t> </a:t>
            </a:r>
            <a:r>
              <a:rPr lang="en-US" altLang="zh-CN" sz="2000" dirty="0" err="1" smtClean="0"/>
              <a:t>imag</a:t>
            </a:r>
            <a:r>
              <a:rPr lang="en-US" altLang="zh-CN" sz="2000" dirty="0" smtClean="0"/>
              <a:t>[] = </a:t>
            </a:r>
            <a:r>
              <a:rPr lang="en-US" altLang="zh-CN" sz="2000" dirty="0" err="1" smtClean="0"/>
              <a:t>readInputStream</a:t>
            </a:r>
            <a:r>
              <a:rPr lang="en-US" altLang="zh-CN" sz="2000" dirty="0" smtClean="0"/>
              <a:t>(</a:t>
            </a:r>
            <a:r>
              <a:rPr lang="en-US" altLang="zh-CN" sz="2000" dirty="0" err="1" smtClean="0"/>
              <a:t>cr.openInputStream</a:t>
            </a:r>
            <a:r>
              <a:rPr lang="en-US" altLang="zh-CN" sz="2000" dirty="0" smtClean="0"/>
              <a:t>(</a:t>
            </a:r>
            <a:r>
              <a:rPr lang="en-US" altLang="zh-CN" sz="2000" dirty="0" err="1" smtClean="0"/>
              <a:t>uri</a:t>
            </a:r>
            <a:r>
              <a:rPr lang="en-US" altLang="zh-CN" sz="2000" dirty="0" smtClean="0"/>
              <a:t>));</a:t>
            </a:r>
          </a:p>
          <a:p>
            <a:pPr>
              <a:lnSpc>
                <a:spcPct val="90000"/>
              </a:lnSpc>
            </a:pPr>
            <a:r>
              <a:rPr lang="en-US" altLang="zh-CN" sz="2000" dirty="0" smtClean="0"/>
              <a:t>Bitmap </a:t>
            </a:r>
            <a:r>
              <a:rPr lang="en-US" altLang="zh-CN" sz="2000" dirty="0" err="1" smtClean="0"/>
              <a:t>bitmap</a:t>
            </a:r>
            <a:r>
              <a:rPr lang="en-US" altLang="zh-CN" sz="2000" dirty="0" smtClean="0"/>
              <a:t> = </a:t>
            </a:r>
            <a:r>
              <a:rPr lang="en-US" altLang="zh-CN" sz="2000" dirty="0" err="1" smtClean="0"/>
              <a:t>BitmapFactory.</a:t>
            </a:r>
            <a:r>
              <a:rPr lang="en-US" altLang="zh-CN" sz="2000" i="1" dirty="0" err="1" smtClean="0"/>
              <a:t>decodeByteArray</a:t>
            </a:r>
            <a:r>
              <a:rPr lang="en-US" altLang="zh-CN" sz="2000" dirty="0" smtClean="0"/>
              <a:t>(imag,0,imag.length);</a:t>
            </a:r>
          </a:p>
          <a:p>
            <a:pPr>
              <a:lnSpc>
                <a:spcPct val="90000"/>
              </a:lnSpc>
            </a:pPr>
            <a:r>
              <a:rPr lang="en-US" altLang="zh-CN" sz="2000" dirty="0" err="1" smtClean="0"/>
              <a:t>img.setImageBitmap</a:t>
            </a:r>
            <a:r>
              <a:rPr lang="en-US" altLang="zh-CN" sz="2000" dirty="0" smtClean="0"/>
              <a:t>(bitmap);</a:t>
            </a:r>
            <a:endParaRPr lang="en-US" altLang="zh-CN" sz="2000" dirty="0"/>
          </a:p>
        </p:txBody>
      </p:sp>
      <p:sp>
        <p:nvSpPr>
          <p:cNvPr id="1261574" name="Rectangle 6"/>
          <p:cNvSpPr>
            <a:spLocks noGrp="1" noChangeArrowheads="1"/>
          </p:cNvSpPr>
          <p:nvPr>
            <p:ph type="title"/>
          </p:nvPr>
        </p:nvSpPr>
        <p:spPr/>
        <p:txBody>
          <a:bodyPr/>
          <a:lstStyle/>
          <a:p>
            <a:r>
              <a:rPr lang="en-US" altLang="zh-CN" dirty="0" smtClean="0"/>
              <a:t>7.2 </a:t>
            </a:r>
            <a:r>
              <a:rPr lang="zh-CN" altLang="en-US" b="0" dirty="0" smtClean="0"/>
              <a:t>使用</a:t>
            </a:r>
            <a:r>
              <a:rPr lang="zh-CN" altLang="en-US" b="0" dirty="0" smtClean="0"/>
              <a:t>摄像头</a:t>
            </a:r>
            <a:r>
              <a:rPr lang="zh-CN" altLang="en-US" b="0" dirty="0" smtClean="0"/>
              <a:t>拍照</a:t>
            </a:r>
            <a:r>
              <a:rPr lang="en-US" altLang="zh-CN" b="0" dirty="0" smtClean="0"/>
              <a:t>-3/3</a:t>
            </a:r>
            <a:endParaRPr lang="zh-CN" altLang="en-US" b="0" dirty="0">
              <a:solidFill>
                <a:schemeClr val="hlink"/>
              </a:solidFill>
            </a:endParaRPr>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zh-CN" altLang="en-US" dirty="0" smtClean="0">
                <a:latin typeface="Arial" pitchFamily="34" charset="0"/>
                <a:ea typeface="宋体" pitchFamily="2" charset="-122"/>
              </a:rPr>
              <a:t>本章小结</a:t>
            </a:r>
          </a:p>
        </p:txBody>
      </p:sp>
      <p:sp>
        <p:nvSpPr>
          <p:cNvPr id="57347" name="Rectangle 3"/>
          <p:cNvSpPr>
            <a:spLocks noGrp="1" noChangeArrowheads="1"/>
          </p:cNvSpPr>
          <p:nvPr>
            <p:ph type="body" idx="4294967295"/>
          </p:nvPr>
        </p:nvSpPr>
        <p:spPr/>
        <p:txBody>
          <a:bodyPr/>
          <a:lstStyle/>
          <a:p>
            <a:r>
              <a:rPr lang="zh-CN" altLang="en-US" sz="2000" dirty="0" smtClean="0">
                <a:latin typeface="宋体" pitchFamily="2" charset="-122"/>
                <a:ea typeface="宋体" pitchFamily="2" charset="-122"/>
              </a:rPr>
              <a:t>实现</a:t>
            </a:r>
            <a:r>
              <a:rPr lang="en-US" altLang="zh-CN" sz="2000" dirty="0" smtClean="0">
                <a:latin typeface="宋体" pitchFamily="2" charset="-122"/>
                <a:ea typeface="宋体" pitchFamily="2" charset="-122"/>
              </a:rPr>
              <a:t>Mp3</a:t>
            </a:r>
            <a:r>
              <a:rPr lang="zh-CN" altLang="en-US" sz="2000" dirty="0" smtClean="0">
                <a:latin typeface="宋体" pitchFamily="2" charset="-122"/>
                <a:ea typeface="宋体" pitchFamily="2" charset="-122"/>
              </a:rPr>
              <a:t>播放器应用</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掌握系统相机与系统相册的调用</a:t>
            </a:r>
            <a:endParaRPr lang="en-US" altLang="zh-CN" sz="2000" dirty="0" smtClean="0">
              <a:latin typeface="宋体" pitchFamily="2" charset="-122"/>
              <a:ea typeface="宋体" pitchFamily="2" charset="-122"/>
            </a:endParaRP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5852" y="2285992"/>
            <a:ext cx="6572296" cy="923330"/>
          </a:xfrm>
          <a:prstGeom prst="rect">
            <a:avLst/>
          </a:prstGeom>
          <a:noFill/>
        </p:spPr>
        <p:txBody>
          <a:bodyPr>
            <a:spAutoFit/>
          </a:bodyPr>
          <a:lstStyle/>
          <a:p>
            <a:pPr algn="ctr">
              <a:defRPr/>
            </a:pPr>
            <a:r>
              <a:rPr lang="zh-CN" altLang="en-US"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谢谢</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p:txBody>
          <a:bodyPr/>
          <a:lstStyle/>
          <a:p>
            <a:r>
              <a:rPr lang="en-US" altLang="zh-CN" dirty="0" smtClean="0"/>
              <a:t>7.1 </a:t>
            </a:r>
            <a:r>
              <a:rPr lang="zh-CN" altLang="en-US" dirty="0" smtClean="0"/>
              <a:t>了解</a:t>
            </a:r>
            <a:r>
              <a:rPr lang="en-US" altLang="zh-CN" dirty="0" smtClean="0"/>
              <a:t>Android</a:t>
            </a:r>
            <a:r>
              <a:rPr lang="zh-CN" altLang="en-US" dirty="0" smtClean="0"/>
              <a:t>多媒体</a:t>
            </a:r>
            <a:r>
              <a:rPr lang="zh-CN" altLang="en-US" dirty="0" smtClean="0"/>
              <a:t>框架</a:t>
            </a:r>
            <a:r>
              <a:rPr lang="en-US" altLang="zh-CN" dirty="0" smtClean="0"/>
              <a:t>-2/3</a:t>
            </a:r>
            <a:endParaRPr lang="en-US" altLang="zh-CN" dirty="0"/>
          </a:p>
        </p:txBody>
      </p:sp>
      <p:sp>
        <p:nvSpPr>
          <p:cNvPr id="1247235" name="Rectangle 3"/>
          <p:cNvSpPr>
            <a:spLocks noGrp="1" noChangeArrowheads="1"/>
          </p:cNvSpPr>
          <p:nvPr>
            <p:ph type="body" idx="1"/>
          </p:nvPr>
        </p:nvSpPr>
        <p:spPr>
          <a:xfrm>
            <a:off x="457200" y="1052513"/>
            <a:ext cx="3114668" cy="4968875"/>
          </a:xfrm>
        </p:spPr>
        <p:txBody>
          <a:bodyPr/>
          <a:lstStyle/>
          <a:p>
            <a:r>
              <a:rPr lang="en-US" altLang="zh-CN" sz="2000" dirty="0" smtClean="0">
                <a:latin typeface="宋体" pitchFamily="2" charset="-122"/>
                <a:ea typeface="宋体" pitchFamily="2" charset="-122"/>
              </a:rPr>
              <a:t>Android</a:t>
            </a:r>
            <a:r>
              <a:rPr lang="zh-CN" altLang="en-US" sz="2000" dirty="0" smtClean="0">
                <a:latin typeface="宋体" pitchFamily="2" charset="-122"/>
                <a:ea typeface="宋体" pitchFamily="2" charset="-122"/>
              </a:rPr>
              <a:t>的多媒体部分的框架涉及到应用层、</a:t>
            </a:r>
            <a:r>
              <a:rPr lang="en-US" altLang="zh-CN" sz="2000" dirty="0" smtClean="0">
                <a:latin typeface="宋体" pitchFamily="2" charset="-122"/>
                <a:ea typeface="宋体" pitchFamily="2" charset="-122"/>
              </a:rPr>
              <a:t>JAVA</a:t>
            </a:r>
            <a:r>
              <a:rPr lang="zh-CN" altLang="en-US" sz="2000" dirty="0" smtClean="0">
                <a:latin typeface="宋体" pitchFamily="2" charset="-122"/>
                <a:ea typeface="宋体" pitchFamily="2" charset="-122"/>
              </a:rPr>
              <a:t>框架、</a:t>
            </a:r>
            <a:r>
              <a:rPr lang="en-US" altLang="zh-CN" sz="2000" dirty="0" smtClean="0">
                <a:latin typeface="宋体" pitchFamily="2" charset="-122"/>
                <a:ea typeface="宋体" pitchFamily="2" charset="-122"/>
              </a:rPr>
              <a:t>C</a:t>
            </a:r>
            <a:r>
              <a:rPr lang="zh-CN" altLang="en-US" sz="2000" dirty="0" smtClean="0">
                <a:latin typeface="宋体" pitchFamily="2" charset="-122"/>
                <a:ea typeface="宋体" pitchFamily="2" charset="-122"/>
              </a:rPr>
              <a:t>语言框架、硬件抽象层等环节。</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从框架图可以看出</a:t>
            </a:r>
            <a:r>
              <a:rPr lang="en-US" altLang="zh-CN" sz="2000" dirty="0" smtClean="0">
                <a:latin typeface="宋体" pitchFamily="2" charset="-122"/>
                <a:ea typeface="宋体" pitchFamily="2" charset="-122"/>
              </a:rPr>
              <a:t>Media Framework</a:t>
            </a:r>
            <a:r>
              <a:rPr lang="zh-CN" altLang="en-US" sz="2000" dirty="0" smtClean="0">
                <a:latin typeface="宋体" pitchFamily="2" charset="-122"/>
                <a:ea typeface="宋体" pitchFamily="2" charset="-122"/>
              </a:rPr>
              <a:t>处于</a:t>
            </a:r>
            <a:r>
              <a:rPr lang="en-US" altLang="zh-CN" sz="2000" dirty="0" smtClean="0">
                <a:latin typeface="宋体" pitchFamily="2" charset="-122"/>
                <a:ea typeface="宋体" pitchFamily="2" charset="-122"/>
              </a:rPr>
              <a:t>Libraries</a:t>
            </a:r>
            <a:r>
              <a:rPr lang="zh-CN" altLang="en-US" sz="2000" dirty="0" smtClean="0">
                <a:latin typeface="宋体" pitchFamily="2" charset="-122"/>
                <a:ea typeface="宋体" pitchFamily="2" charset="-122"/>
              </a:rPr>
              <a:t>这一层，这层的</a:t>
            </a:r>
            <a:r>
              <a:rPr lang="en-US" altLang="zh-CN" sz="2000" dirty="0" smtClean="0">
                <a:latin typeface="宋体" pitchFamily="2" charset="-122"/>
                <a:ea typeface="宋体" pitchFamily="2" charset="-122"/>
              </a:rPr>
              <a:t>Library</a:t>
            </a:r>
            <a:r>
              <a:rPr lang="zh-CN" altLang="en-US" sz="2000" dirty="0" smtClean="0">
                <a:latin typeface="宋体" pitchFamily="2" charset="-122"/>
                <a:ea typeface="宋体" pitchFamily="2" charset="-122"/>
              </a:rPr>
              <a:t>不是用</a:t>
            </a:r>
            <a:r>
              <a:rPr lang="en-US" altLang="zh-CN" sz="2000" dirty="0" smtClean="0">
                <a:latin typeface="宋体" pitchFamily="2" charset="-122"/>
                <a:ea typeface="宋体" pitchFamily="2" charset="-122"/>
              </a:rPr>
              <a:t>Java</a:t>
            </a:r>
            <a:r>
              <a:rPr lang="zh-CN" altLang="en-US" sz="2000" dirty="0" smtClean="0">
                <a:latin typeface="宋体" pitchFamily="2" charset="-122"/>
                <a:ea typeface="宋体" pitchFamily="2" charset="-122"/>
              </a:rPr>
              <a:t>实现，一般是</a:t>
            </a:r>
            <a:r>
              <a:rPr lang="en-US" altLang="zh-CN" sz="2000" dirty="0" smtClean="0">
                <a:latin typeface="宋体" pitchFamily="2" charset="-122"/>
                <a:ea typeface="宋体" pitchFamily="2" charset="-122"/>
              </a:rPr>
              <a:t>C/C++</a:t>
            </a:r>
            <a:r>
              <a:rPr lang="zh-CN" altLang="en-US" sz="2000" dirty="0" smtClean="0">
                <a:latin typeface="宋体" pitchFamily="2" charset="-122"/>
                <a:ea typeface="宋体" pitchFamily="2" charset="-122"/>
              </a:rPr>
              <a:t>实现，它们通过</a:t>
            </a:r>
            <a:r>
              <a:rPr lang="en-US" altLang="zh-CN" sz="2000" dirty="0" smtClean="0">
                <a:latin typeface="宋体" pitchFamily="2" charset="-122"/>
                <a:ea typeface="宋体" pitchFamily="2" charset="-122"/>
              </a:rPr>
              <a:t>Java</a:t>
            </a:r>
            <a:r>
              <a:rPr lang="zh-CN" altLang="en-US" sz="2000" dirty="0" smtClean="0">
                <a:latin typeface="宋体" pitchFamily="2" charset="-122"/>
                <a:ea typeface="宋体" pitchFamily="2" charset="-122"/>
              </a:rPr>
              <a:t>的</a:t>
            </a:r>
            <a:r>
              <a:rPr lang="en-US" altLang="zh-CN" sz="2000" dirty="0" smtClean="0">
                <a:latin typeface="宋体" pitchFamily="2" charset="-122"/>
                <a:ea typeface="宋体" pitchFamily="2" charset="-122"/>
              </a:rPr>
              <a:t>JNI</a:t>
            </a:r>
            <a:r>
              <a:rPr lang="zh-CN" altLang="en-US" sz="2000" dirty="0" smtClean="0">
                <a:latin typeface="宋体" pitchFamily="2" charset="-122"/>
                <a:ea typeface="宋体" pitchFamily="2" charset="-122"/>
              </a:rPr>
              <a:t>方式调用。</a:t>
            </a:r>
          </a:p>
          <a:p>
            <a:endParaRPr lang="en-US" altLang="zh-CN" sz="2000" dirty="0" smtClean="0"/>
          </a:p>
          <a:p>
            <a:endParaRPr lang="zh-CN" altLang="en-US" sz="2000" dirty="0" smtClean="0"/>
          </a:p>
          <a:p>
            <a:endParaRPr lang="zh-CN" altLang="en-US" sz="2000" dirty="0" smtClean="0"/>
          </a:p>
          <a:p>
            <a:endParaRPr lang="zh-CN" altLang="en-US" sz="2000" dirty="0" smtClean="0"/>
          </a:p>
          <a:p>
            <a:endParaRPr lang="zh-CN" altLang="en-US" sz="2000" dirty="0" smtClean="0"/>
          </a:p>
          <a:p>
            <a:endParaRPr lang="en-US" altLang="zh-CN" sz="2000" dirty="0" smtClean="0"/>
          </a:p>
          <a:p>
            <a:endParaRPr lang="zh-CN" altLang="en-US" sz="2000" dirty="0" smtClean="0">
              <a:latin typeface="宋体" pitchFamily="2" charset="-122"/>
              <a:ea typeface="宋体" pitchFamily="2" charset="-122"/>
            </a:endParaRPr>
          </a:p>
          <a:p>
            <a:pPr>
              <a:buFontTx/>
              <a:buNone/>
            </a:pPr>
            <a:endParaRPr lang="zh-CN" altLang="en-US" dirty="0" smtClean="0"/>
          </a:p>
          <a:p>
            <a:endParaRPr lang="zh-CN" altLang="en-US" dirty="0"/>
          </a:p>
        </p:txBody>
      </p:sp>
      <p:grpSp>
        <p:nvGrpSpPr>
          <p:cNvPr id="4" name="Group 6"/>
          <p:cNvGrpSpPr>
            <a:grpSpLocks/>
          </p:cNvGrpSpPr>
          <p:nvPr/>
        </p:nvGrpSpPr>
        <p:grpSpPr bwMode="auto">
          <a:xfrm>
            <a:off x="3581400" y="1571612"/>
            <a:ext cx="5562600" cy="4114800"/>
            <a:chOff x="1968" y="1008"/>
            <a:chExt cx="3504" cy="2592"/>
          </a:xfrm>
        </p:grpSpPr>
        <p:pic>
          <p:nvPicPr>
            <p:cNvPr id="5" name="Picture 4"/>
            <p:cNvPicPr>
              <a:picLocks noChangeAspect="1" noChangeArrowheads="1"/>
            </p:cNvPicPr>
            <p:nvPr/>
          </p:nvPicPr>
          <p:blipFill>
            <a:blip r:embed="rId3"/>
            <a:srcRect/>
            <a:stretch>
              <a:fillRect/>
            </a:stretch>
          </p:blipFill>
          <p:spPr bwMode="auto">
            <a:xfrm>
              <a:off x="1968" y="1008"/>
              <a:ext cx="3504" cy="2592"/>
            </a:xfrm>
            <a:prstGeom prst="rect">
              <a:avLst/>
            </a:prstGeom>
            <a:noFill/>
            <a:ln w="9525">
              <a:noFill/>
              <a:miter lim="800000"/>
              <a:headEnd/>
              <a:tailEnd/>
            </a:ln>
          </p:spPr>
        </p:pic>
        <p:sp>
          <p:nvSpPr>
            <p:cNvPr id="6" name="Rectangle 5"/>
            <p:cNvSpPr>
              <a:spLocks noChangeArrowheads="1"/>
            </p:cNvSpPr>
            <p:nvPr/>
          </p:nvSpPr>
          <p:spPr bwMode="auto">
            <a:xfrm>
              <a:off x="2064" y="2160"/>
              <a:ext cx="480" cy="480"/>
            </a:xfrm>
            <a:prstGeom prst="rect">
              <a:avLst/>
            </a:prstGeom>
            <a:noFill/>
            <a:ln w="38100" algn="ctr">
              <a:solidFill>
                <a:srgbClr val="FF0000"/>
              </a:solidFill>
              <a:miter lim="800000"/>
              <a:headEnd/>
              <a:tailEnd/>
            </a:ln>
            <a:effectLst/>
          </p:spPr>
          <p:txBody>
            <a:bodyPr wrap="none" lIns="91401" tIns="45700" rIns="91401" bIns="45700" anchor="ctr"/>
            <a:lstStyle/>
            <a:p>
              <a:endParaRPr lang="zh-CN" altLang="en-US"/>
            </a:p>
          </p:txBody>
        </p:sp>
      </p:gr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p:txBody>
          <a:bodyPr/>
          <a:lstStyle/>
          <a:p>
            <a:r>
              <a:rPr lang="en-US" altLang="zh-CN" dirty="0" smtClean="0"/>
              <a:t>7.1 </a:t>
            </a:r>
            <a:r>
              <a:rPr lang="zh-CN" altLang="en-US" dirty="0" smtClean="0"/>
              <a:t>了解</a:t>
            </a:r>
            <a:r>
              <a:rPr lang="en-US" altLang="zh-CN" dirty="0" smtClean="0"/>
              <a:t>Android</a:t>
            </a:r>
            <a:r>
              <a:rPr lang="zh-CN" altLang="en-US" dirty="0" smtClean="0"/>
              <a:t>多媒体</a:t>
            </a:r>
            <a:r>
              <a:rPr lang="zh-CN" altLang="en-US" dirty="0" smtClean="0"/>
              <a:t>框架</a:t>
            </a:r>
            <a:r>
              <a:rPr lang="en-US" altLang="zh-CN" dirty="0" smtClean="0"/>
              <a:t>-3/3</a:t>
            </a:r>
            <a:endParaRPr lang="en-US" altLang="zh-CN" dirty="0"/>
          </a:p>
        </p:txBody>
      </p:sp>
      <p:sp>
        <p:nvSpPr>
          <p:cNvPr id="1247235" name="Rectangle 3"/>
          <p:cNvSpPr>
            <a:spLocks noGrp="1" noChangeArrowheads="1"/>
          </p:cNvSpPr>
          <p:nvPr>
            <p:ph type="body" idx="1"/>
          </p:nvPr>
        </p:nvSpPr>
        <p:spPr>
          <a:xfrm>
            <a:off x="457200" y="1052513"/>
            <a:ext cx="3971924" cy="4968875"/>
          </a:xfrm>
        </p:spPr>
        <p:txBody>
          <a:bodyPr/>
          <a:lstStyle/>
          <a:p>
            <a:r>
              <a:rPr lang="en-US" altLang="zh-CN" sz="2000" dirty="0" smtClean="0">
                <a:latin typeface="宋体" pitchFamily="2" charset="-122"/>
                <a:ea typeface="宋体" pitchFamily="2" charset="-122"/>
              </a:rPr>
              <a:t>Android</a:t>
            </a:r>
            <a:r>
              <a:rPr lang="zh-CN" altLang="en-US" sz="2000" dirty="0" smtClean="0">
                <a:latin typeface="宋体" pitchFamily="2" charset="-122"/>
                <a:ea typeface="宋体" pitchFamily="2" charset="-122"/>
              </a:rPr>
              <a:t>的多媒体框架非常的复杂</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但我们不用担心，那是</a:t>
            </a:r>
            <a:r>
              <a:rPr lang="en-US" altLang="zh-CN" sz="2000" dirty="0" smtClean="0">
                <a:latin typeface="宋体" pitchFamily="2" charset="-122"/>
                <a:ea typeface="宋体" pitchFamily="2" charset="-122"/>
              </a:rPr>
              <a:t>Android</a:t>
            </a:r>
            <a:r>
              <a:rPr lang="zh-CN" altLang="en-US" sz="2000" dirty="0" smtClean="0">
                <a:latin typeface="宋体" pitchFamily="2" charset="-122"/>
                <a:ea typeface="宋体" pitchFamily="2" charset="-122"/>
              </a:rPr>
              <a:t>系统开发工程师需要了解的事情</a:t>
            </a:r>
            <a:r>
              <a:rPr lang="en-US" altLang="zh-CN" sz="2000" dirty="0" smtClean="0">
                <a:latin typeface="宋体" pitchFamily="2" charset="-122"/>
                <a:ea typeface="宋体" pitchFamily="2" charset="-122"/>
              </a:rPr>
              <a:t>…</a:t>
            </a:r>
          </a:p>
          <a:p>
            <a:r>
              <a:rPr lang="en-US" altLang="zh-CN" sz="2000" dirty="0" smtClean="0">
                <a:latin typeface="宋体" pitchFamily="2" charset="-122"/>
                <a:ea typeface="宋体" pitchFamily="2" charset="-122"/>
              </a:rPr>
              <a:t>Android</a:t>
            </a:r>
            <a:r>
              <a:rPr lang="zh-CN" altLang="en-US" sz="2000" dirty="0" smtClean="0">
                <a:latin typeface="宋体" pitchFamily="2" charset="-122"/>
                <a:ea typeface="宋体" pitchFamily="2" charset="-122"/>
              </a:rPr>
              <a:t>应用工程师只需要知道如何使用</a:t>
            </a:r>
            <a:r>
              <a:rPr lang="en-US" altLang="zh-CN" sz="2000" dirty="0" err="1" smtClean="0">
                <a:latin typeface="宋体" pitchFamily="2" charset="-122"/>
                <a:ea typeface="宋体" pitchFamily="2" charset="-122"/>
              </a:rPr>
              <a:t>android.media</a:t>
            </a:r>
            <a:r>
              <a:rPr lang="zh-CN" altLang="en-US" sz="2000" dirty="0" smtClean="0">
                <a:latin typeface="宋体" pitchFamily="2" charset="-122"/>
                <a:ea typeface="宋体" pitchFamily="2" charset="-122"/>
              </a:rPr>
              <a:t>类进行开发就可以了</a:t>
            </a:r>
          </a:p>
          <a:p>
            <a:r>
              <a:rPr lang="zh-CN" altLang="en-US" sz="2000" dirty="0" smtClean="0">
                <a:latin typeface="宋体" pitchFamily="2" charset="-122"/>
                <a:ea typeface="宋体" pitchFamily="2" charset="-122"/>
              </a:rPr>
              <a:t>其核心类如下</a:t>
            </a:r>
            <a:r>
              <a:rPr lang="en-US" altLang="zh-CN" sz="2000" dirty="0" smtClean="0">
                <a:latin typeface="宋体" pitchFamily="2" charset="-122"/>
                <a:ea typeface="宋体" pitchFamily="2" charset="-122"/>
              </a:rPr>
              <a:t>:</a:t>
            </a:r>
          </a:p>
          <a:p>
            <a:pPr lvl="1"/>
            <a:r>
              <a:rPr lang="en-US" altLang="zh-CN" sz="2000" dirty="0" err="1" smtClean="0">
                <a:latin typeface="宋体" pitchFamily="2" charset="-122"/>
                <a:ea typeface="宋体" pitchFamily="2" charset="-122"/>
              </a:rPr>
              <a:t>android.media.MeidaPlayer</a:t>
            </a:r>
            <a:r>
              <a:rPr lang="zh-CN" altLang="en-US" sz="2000" dirty="0" smtClean="0">
                <a:latin typeface="宋体" pitchFamily="2" charset="-122"/>
                <a:ea typeface="宋体" pitchFamily="2" charset="-122"/>
              </a:rPr>
              <a:t>媒体播放类</a:t>
            </a:r>
            <a:endParaRPr lang="en-US" altLang="zh-CN" sz="2000" dirty="0" smtClean="0">
              <a:latin typeface="宋体" pitchFamily="2" charset="-122"/>
              <a:ea typeface="宋体" pitchFamily="2" charset="-122"/>
            </a:endParaRPr>
          </a:p>
          <a:p>
            <a:pPr lvl="1"/>
            <a:r>
              <a:rPr lang="en-US" altLang="zh-CN" sz="2000" dirty="0" err="1" smtClean="0">
                <a:latin typeface="宋体" pitchFamily="2" charset="-122"/>
                <a:ea typeface="宋体" pitchFamily="2" charset="-122"/>
              </a:rPr>
              <a:t>android.media.MeidaRecorder</a:t>
            </a:r>
            <a:r>
              <a:rPr lang="zh-CN" altLang="en-US" sz="2000" dirty="0" smtClean="0">
                <a:latin typeface="宋体" pitchFamily="2" charset="-122"/>
                <a:ea typeface="宋体" pitchFamily="2" charset="-122"/>
              </a:rPr>
              <a:t>媒体录制类</a:t>
            </a:r>
            <a:endParaRPr lang="en-US" altLang="zh-CN" sz="2000" dirty="0" smtClean="0">
              <a:latin typeface="宋体" pitchFamily="2" charset="-122"/>
              <a:ea typeface="宋体" pitchFamily="2" charset="-122"/>
            </a:endParaRPr>
          </a:p>
          <a:p>
            <a:pPr lvl="1"/>
            <a:endParaRPr lang="en-US" altLang="zh-CN" sz="1800" dirty="0" smtClean="0"/>
          </a:p>
          <a:p>
            <a:endParaRPr lang="zh-CN" altLang="en-US" sz="2000" dirty="0" smtClean="0"/>
          </a:p>
          <a:p>
            <a:endParaRPr lang="zh-CN" altLang="en-US" sz="2000" dirty="0" smtClean="0"/>
          </a:p>
          <a:p>
            <a:endParaRPr lang="zh-CN" altLang="en-US" sz="2000" dirty="0" smtClean="0"/>
          </a:p>
          <a:p>
            <a:endParaRPr lang="zh-CN" altLang="en-US" sz="2000" dirty="0" smtClean="0"/>
          </a:p>
          <a:p>
            <a:endParaRPr lang="en-US" altLang="zh-CN" sz="2000" dirty="0" smtClean="0"/>
          </a:p>
          <a:p>
            <a:endParaRPr lang="zh-CN" altLang="en-US" sz="2000" dirty="0" smtClean="0">
              <a:latin typeface="宋体" pitchFamily="2" charset="-122"/>
              <a:ea typeface="宋体" pitchFamily="2" charset="-122"/>
            </a:endParaRPr>
          </a:p>
          <a:p>
            <a:pPr>
              <a:buFontTx/>
              <a:buNone/>
            </a:pPr>
            <a:endParaRPr lang="zh-CN" altLang="en-US" dirty="0" smtClean="0"/>
          </a:p>
          <a:p>
            <a:endParaRPr lang="zh-CN" altLang="en-US" dirty="0"/>
          </a:p>
        </p:txBody>
      </p:sp>
      <p:grpSp>
        <p:nvGrpSpPr>
          <p:cNvPr id="7" name="Group 24"/>
          <p:cNvGrpSpPr>
            <a:grpSpLocks/>
          </p:cNvGrpSpPr>
          <p:nvPr/>
        </p:nvGrpSpPr>
        <p:grpSpPr bwMode="auto">
          <a:xfrm>
            <a:off x="4433918" y="1219216"/>
            <a:ext cx="4495800" cy="4495800"/>
            <a:chOff x="3072" y="576"/>
            <a:chExt cx="2832" cy="2832"/>
          </a:xfrm>
        </p:grpSpPr>
        <p:pic>
          <p:nvPicPr>
            <p:cNvPr id="8" name="Picture 9"/>
            <p:cNvPicPr>
              <a:picLocks noChangeAspect="1" noChangeArrowheads="1"/>
            </p:cNvPicPr>
            <p:nvPr/>
          </p:nvPicPr>
          <p:blipFill>
            <a:blip r:embed="rId3"/>
            <a:srcRect/>
            <a:stretch>
              <a:fillRect/>
            </a:stretch>
          </p:blipFill>
          <p:spPr bwMode="auto">
            <a:xfrm>
              <a:off x="3072" y="1291"/>
              <a:ext cx="2592" cy="2117"/>
            </a:xfrm>
            <a:prstGeom prst="rect">
              <a:avLst/>
            </a:prstGeom>
            <a:noFill/>
          </p:spPr>
        </p:pic>
        <p:sp>
          <p:nvSpPr>
            <p:cNvPr id="9" name="AutoShape 16"/>
            <p:cNvSpPr>
              <a:spLocks noChangeArrowheads="1"/>
            </p:cNvSpPr>
            <p:nvPr/>
          </p:nvSpPr>
          <p:spPr bwMode="auto">
            <a:xfrm>
              <a:off x="3684" y="1891"/>
              <a:ext cx="1008" cy="864"/>
            </a:xfrm>
            <a:prstGeom prst="bracketPair">
              <a:avLst>
                <a:gd name="adj" fmla="val 16667"/>
              </a:avLst>
            </a:prstGeom>
            <a:noFill/>
            <a:ln w="38100">
              <a:solidFill>
                <a:srgbClr val="FF0000"/>
              </a:solidFill>
              <a:round/>
              <a:headEnd/>
              <a:tailEnd/>
            </a:ln>
            <a:effectLst/>
          </p:spPr>
          <p:txBody>
            <a:bodyPr wrap="none" lIns="91401" tIns="45700" rIns="91401" bIns="45700" anchor="ctr"/>
            <a:lstStyle/>
            <a:p>
              <a:endParaRPr lang="zh-CN" altLang="en-US"/>
            </a:p>
          </p:txBody>
        </p:sp>
        <p:sp>
          <p:nvSpPr>
            <p:cNvPr id="10" name="AutoShape 18"/>
            <p:cNvSpPr>
              <a:spLocks noChangeArrowheads="1"/>
            </p:cNvSpPr>
            <p:nvPr/>
          </p:nvSpPr>
          <p:spPr bwMode="auto">
            <a:xfrm>
              <a:off x="3696" y="1387"/>
              <a:ext cx="1008" cy="336"/>
            </a:xfrm>
            <a:prstGeom prst="bracketPair">
              <a:avLst>
                <a:gd name="adj" fmla="val 16667"/>
              </a:avLst>
            </a:prstGeom>
            <a:noFill/>
            <a:ln w="38100">
              <a:solidFill>
                <a:srgbClr val="FF0000"/>
              </a:solidFill>
              <a:round/>
              <a:headEnd/>
              <a:tailEnd/>
            </a:ln>
            <a:effectLst/>
          </p:spPr>
          <p:txBody>
            <a:bodyPr wrap="none" lIns="91401" tIns="45700" rIns="91401" bIns="45700" anchor="ctr"/>
            <a:lstStyle/>
            <a:p>
              <a:endParaRPr lang="zh-CN" altLang="en-US"/>
            </a:p>
          </p:txBody>
        </p:sp>
        <p:sp>
          <p:nvSpPr>
            <p:cNvPr id="11" name="AutoShape 19"/>
            <p:cNvSpPr>
              <a:spLocks noChangeArrowheads="1"/>
            </p:cNvSpPr>
            <p:nvPr/>
          </p:nvSpPr>
          <p:spPr bwMode="auto">
            <a:xfrm>
              <a:off x="4272" y="1099"/>
              <a:ext cx="396" cy="384"/>
            </a:xfrm>
            <a:prstGeom prst="smileyFace">
              <a:avLst>
                <a:gd name="adj" fmla="val 4653"/>
              </a:avLst>
            </a:prstGeom>
            <a:solidFill>
              <a:srgbClr val="CCFFFF"/>
            </a:solidFill>
            <a:ln w="28575">
              <a:solidFill>
                <a:srgbClr val="FF0000"/>
              </a:solidFill>
              <a:round/>
              <a:headEnd/>
              <a:tailEnd/>
            </a:ln>
            <a:effectLst/>
          </p:spPr>
          <p:txBody>
            <a:bodyPr wrap="none" lIns="91401" tIns="45700" rIns="91401" bIns="45700" anchor="ctr"/>
            <a:lstStyle/>
            <a:p>
              <a:endParaRPr lang="zh-CN" altLang="en-US"/>
            </a:p>
          </p:txBody>
        </p:sp>
        <p:sp>
          <p:nvSpPr>
            <p:cNvPr id="12" name="AutoShape 15"/>
            <p:cNvSpPr>
              <a:spLocks noChangeArrowheads="1"/>
            </p:cNvSpPr>
            <p:nvPr/>
          </p:nvSpPr>
          <p:spPr bwMode="auto">
            <a:xfrm>
              <a:off x="3504" y="1963"/>
              <a:ext cx="396" cy="384"/>
            </a:xfrm>
            <a:prstGeom prst="smileyFace">
              <a:avLst>
                <a:gd name="adj" fmla="val -4653"/>
              </a:avLst>
            </a:prstGeom>
            <a:solidFill>
              <a:srgbClr val="CCFFFF"/>
            </a:solidFill>
            <a:ln w="28575">
              <a:solidFill>
                <a:srgbClr val="FF0000"/>
              </a:solidFill>
              <a:round/>
              <a:headEnd/>
              <a:tailEnd/>
            </a:ln>
            <a:effectLst/>
          </p:spPr>
          <p:txBody>
            <a:bodyPr wrap="none" lIns="91401" tIns="45700" rIns="91401" bIns="45700" anchor="ctr"/>
            <a:lstStyle/>
            <a:p>
              <a:endParaRPr lang="zh-CN" altLang="en-US"/>
            </a:p>
          </p:txBody>
        </p:sp>
        <p:grpSp>
          <p:nvGrpSpPr>
            <p:cNvPr id="13" name="Group 22"/>
            <p:cNvGrpSpPr>
              <a:grpSpLocks/>
            </p:cNvGrpSpPr>
            <p:nvPr/>
          </p:nvGrpSpPr>
          <p:grpSpPr bwMode="auto">
            <a:xfrm>
              <a:off x="4464" y="576"/>
              <a:ext cx="1440" cy="432"/>
              <a:chOff x="4608" y="672"/>
              <a:chExt cx="1440" cy="432"/>
            </a:xfrm>
          </p:grpSpPr>
          <p:sp>
            <p:nvSpPr>
              <p:cNvPr id="14" name="AutoShape 20"/>
              <p:cNvSpPr>
                <a:spLocks noChangeArrowheads="1"/>
              </p:cNvSpPr>
              <p:nvPr/>
            </p:nvSpPr>
            <p:spPr bwMode="auto">
              <a:xfrm>
                <a:off x="4608" y="720"/>
                <a:ext cx="396" cy="384"/>
              </a:xfrm>
              <a:prstGeom prst="smileyFace">
                <a:avLst>
                  <a:gd name="adj" fmla="val -157"/>
                </a:avLst>
              </a:prstGeom>
              <a:solidFill>
                <a:srgbClr val="CCFFFF"/>
              </a:solidFill>
              <a:ln w="28575">
                <a:solidFill>
                  <a:srgbClr val="FF0000"/>
                </a:solidFill>
                <a:round/>
                <a:headEnd/>
                <a:tailEnd/>
              </a:ln>
              <a:effectLst/>
            </p:spPr>
            <p:txBody>
              <a:bodyPr wrap="none" lIns="91401" tIns="45700" rIns="91401" bIns="45700" anchor="ctr"/>
              <a:lstStyle/>
              <a:p>
                <a:pPr marL="2057400" indent="-228600">
                  <a:buFontTx/>
                  <a:buNone/>
                </a:pPr>
                <a:endParaRPr lang="en-US" altLang="zh-CN"/>
              </a:p>
            </p:txBody>
          </p:sp>
          <p:sp>
            <p:nvSpPr>
              <p:cNvPr id="15" name="Rectangle 21"/>
              <p:cNvSpPr>
                <a:spLocks noChangeArrowheads="1"/>
              </p:cNvSpPr>
              <p:nvPr/>
            </p:nvSpPr>
            <p:spPr bwMode="auto">
              <a:xfrm>
                <a:off x="4848" y="672"/>
                <a:ext cx="1200" cy="288"/>
              </a:xfrm>
              <a:prstGeom prst="rect">
                <a:avLst/>
              </a:prstGeom>
              <a:noFill/>
              <a:ln w="9525" algn="ctr">
                <a:noFill/>
                <a:miter lim="800000"/>
                <a:headEnd/>
                <a:tailEnd/>
              </a:ln>
              <a:effectLst/>
            </p:spPr>
            <p:txBody>
              <a:bodyPr/>
              <a:lstStyle/>
              <a:p>
                <a:pPr marL="342900" indent="-342900" eaLnBrk="1" hangingPunct="1">
                  <a:spcBef>
                    <a:spcPct val="20000"/>
                  </a:spcBef>
                  <a:buClrTx/>
                  <a:buSzTx/>
                  <a:buFontTx/>
                  <a:buNone/>
                </a:pPr>
                <a:r>
                  <a:rPr lang="en-US" altLang="zh-CN" sz="2000" b="1">
                    <a:latin typeface="Arial" charset="0"/>
                    <a:ea typeface="宋体" pitchFamily="2" charset="-122"/>
                  </a:rPr>
                  <a:t>Android</a:t>
                </a:r>
              </a:p>
              <a:p>
                <a:pPr marL="342900" indent="-342900" eaLnBrk="1" hangingPunct="1">
                  <a:spcBef>
                    <a:spcPct val="20000"/>
                  </a:spcBef>
                  <a:buClrTx/>
                  <a:buSzTx/>
                  <a:buFontTx/>
                  <a:buNone/>
                </a:pPr>
                <a:r>
                  <a:rPr lang="zh-CN" altLang="en-US" sz="2000" b="1">
                    <a:latin typeface="Arial" charset="0"/>
                    <a:ea typeface="宋体" pitchFamily="2" charset="-122"/>
                  </a:rPr>
                  <a:t>应用工程师</a:t>
                </a:r>
              </a:p>
            </p:txBody>
          </p:sp>
        </p:grpSp>
      </p:gr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r>
              <a:rPr lang="en-US" altLang="zh-CN" dirty="0" smtClean="0"/>
              <a:t>7.1.1 </a:t>
            </a:r>
            <a:r>
              <a:rPr lang="zh-CN" altLang="en-US" dirty="0" smtClean="0"/>
              <a:t>媒体播放类</a:t>
            </a:r>
            <a:r>
              <a:rPr lang="en-US" altLang="zh-CN" dirty="0" err="1" smtClean="0"/>
              <a:t>MeidaPlayer</a:t>
            </a:r>
            <a:r>
              <a:rPr lang="zh-CN" altLang="en-US" dirty="0" smtClean="0"/>
              <a:t>介绍</a:t>
            </a:r>
            <a:endParaRPr lang="en-US" altLang="zh-CN" dirty="0"/>
          </a:p>
        </p:txBody>
      </p:sp>
      <p:sp>
        <p:nvSpPr>
          <p:cNvPr id="1249283" name="Rectangle 3"/>
          <p:cNvSpPr>
            <a:spLocks noGrp="1" noChangeArrowheads="1"/>
          </p:cNvSpPr>
          <p:nvPr>
            <p:ph type="body" idx="1"/>
          </p:nvPr>
        </p:nvSpPr>
        <p:spPr/>
        <p:txBody>
          <a:bodyPr/>
          <a:lstStyle/>
          <a:p>
            <a:pPr>
              <a:spcBef>
                <a:spcPct val="20000"/>
              </a:spcBef>
              <a:buClrTx/>
              <a:buSzTx/>
            </a:pPr>
            <a:r>
              <a:rPr lang="en-US" altLang="zh-CN" sz="2000" dirty="0" err="1" smtClean="0">
                <a:latin typeface="宋体" pitchFamily="2" charset="-122"/>
                <a:ea typeface="宋体" pitchFamily="2" charset="-122"/>
              </a:rPr>
              <a:t>MeidaPlayer</a:t>
            </a:r>
            <a:r>
              <a:rPr lang="zh-CN" altLang="en-US" sz="2000" dirty="0" smtClean="0">
                <a:latin typeface="宋体" pitchFamily="2" charset="-122"/>
                <a:ea typeface="宋体" pitchFamily="2" charset="-122"/>
              </a:rPr>
              <a:t>可以播放音乐和视频文件。</a:t>
            </a:r>
            <a:endParaRPr lang="en-US" altLang="zh-CN" sz="2000" dirty="0" smtClean="0">
              <a:latin typeface="宋体" pitchFamily="2" charset="-122"/>
              <a:ea typeface="宋体" pitchFamily="2" charset="-122"/>
            </a:endParaRPr>
          </a:p>
          <a:p>
            <a:pPr>
              <a:spcBef>
                <a:spcPct val="20000"/>
              </a:spcBef>
              <a:buClrTx/>
              <a:buSzTx/>
            </a:pPr>
            <a:r>
              <a:rPr lang="en-US" altLang="zh-CN" sz="2000" dirty="0" err="1" smtClean="0">
                <a:latin typeface="宋体" pitchFamily="2" charset="-122"/>
                <a:ea typeface="宋体" pitchFamily="2" charset="-122"/>
              </a:rPr>
              <a:t>MeidaPlayer</a:t>
            </a:r>
            <a:r>
              <a:rPr lang="zh-CN" altLang="en-US" sz="2000" dirty="0" smtClean="0">
                <a:latin typeface="宋体" pitchFamily="2" charset="-122"/>
                <a:ea typeface="宋体" pitchFamily="2" charset="-122"/>
              </a:rPr>
              <a:t>支持的格式包括</a:t>
            </a:r>
            <a:r>
              <a:rPr lang="en-US" altLang="zh-CN" sz="2000" dirty="0" smtClean="0">
                <a:latin typeface="宋体" pitchFamily="2" charset="-122"/>
                <a:ea typeface="宋体" pitchFamily="2" charset="-122"/>
              </a:rPr>
              <a:t>3GPP</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.3gp</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MP3</a:t>
            </a:r>
            <a:r>
              <a:rPr lang="zh-CN" altLang="en-US" sz="2000" dirty="0" smtClean="0">
                <a:latin typeface="宋体" pitchFamily="2" charset="-122"/>
                <a:ea typeface="宋体" pitchFamily="2" charset="-122"/>
              </a:rPr>
              <a:t> （</a:t>
            </a:r>
            <a:r>
              <a:rPr lang="en-US" altLang="zh-CN" sz="2000" dirty="0" smtClean="0">
                <a:latin typeface="宋体" pitchFamily="2" charset="-122"/>
                <a:ea typeface="宋体" pitchFamily="2" charset="-122"/>
              </a:rPr>
              <a:t>.mp3</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MIDI(.mid)</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PCM(.wav),MPEG4(.mp4)</a:t>
            </a:r>
            <a:r>
              <a:rPr lang="zh-CN" altLang="en-US" sz="2000" dirty="0" smtClean="0">
                <a:latin typeface="宋体" pitchFamily="2" charset="-122"/>
                <a:ea typeface="宋体" pitchFamily="2" charset="-122"/>
              </a:rPr>
              <a:t>等等详细可参考以下网址：</a:t>
            </a:r>
            <a:r>
              <a:rPr lang="en-US" altLang="zh-CN" sz="2000" dirty="0" smtClean="0">
                <a:latin typeface="宋体" pitchFamily="2" charset="-122"/>
                <a:ea typeface="宋体" pitchFamily="2" charset="-122"/>
              </a:rPr>
              <a:t> </a:t>
            </a:r>
            <a:r>
              <a:rPr lang="en-US" altLang="zh-CN" sz="2000" dirty="0" smtClean="0">
                <a:latin typeface="宋体" pitchFamily="2" charset="-122"/>
                <a:ea typeface="宋体" pitchFamily="2" charset="-122"/>
                <a:hlinkClick r:id="rId3"/>
              </a:rPr>
              <a:t>http://developer.android.com/guide/appendix/media-formats.html</a:t>
            </a:r>
            <a:endParaRPr lang="en-US" altLang="zh-CN" sz="2000" dirty="0" smtClean="0">
              <a:latin typeface="宋体" pitchFamily="2" charset="-122"/>
              <a:ea typeface="宋体" pitchFamily="2" charset="-122"/>
            </a:endParaRPr>
          </a:p>
          <a:p>
            <a:pPr>
              <a:spcBef>
                <a:spcPct val="20000"/>
              </a:spcBef>
              <a:buClrTx/>
              <a:buSzTx/>
            </a:pPr>
            <a:r>
              <a:rPr lang="en-US" altLang="zh-CN" sz="2000" dirty="0" err="1" smtClean="0">
                <a:latin typeface="Arial" charset="0"/>
                <a:ea typeface="宋体" pitchFamily="2" charset="-122"/>
              </a:rPr>
              <a:t>MeidaPlayer</a:t>
            </a:r>
            <a:r>
              <a:rPr lang="zh-CN" altLang="en-US" sz="2000" dirty="0" smtClean="0">
                <a:latin typeface="Arial" charset="0"/>
                <a:ea typeface="宋体" pitchFamily="2" charset="-122"/>
              </a:rPr>
              <a:t>播放文件的来源</a:t>
            </a:r>
          </a:p>
          <a:p>
            <a:pPr lvl="1">
              <a:spcBef>
                <a:spcPct val="20000"/>
              </a:spcBef>
              <a:buClrTx/>
              <a:buSzTx/>
            </a:pPr>
            <a:r>
              <a:rPr lang="en-US" altLang="zh-CN" sz="1800" dirty="0" smtClean="0">
                <a:latin typeface="Arial" charset="0"/>
                <a:ea typeface="宋体" pitchFamily="2" charset="-122"/>
              </a:rPr>
              <a:t>SD</a:t>
            </a:r>
            <a:r>
              <a:rPr lang="zh-CN" altLang="en-US" sz="1800" dirty="0" smtClean="0">
                <a:latin typeface="Arial" charset="0"/>
                <a:ea typeface="宋体" pitchFamily="2" charset="-122"/>
              </a:rPr>
              <a:t>卡</a:t>
            </a:r>
          </a:p>
          <a:p>
            <a:pPr lvl="1">
              <a:spcBef>
                <a:spcPct val="20000"/>
              </a:spcBef>
              <a:buClrTx/>
              <a:buSzTx/>
            </a:pPr>
            <a:r>
              <a:rPr lang="en-US" altLang="zh-CN" sz="1800" dirty="0" smtClean="0">
                <a:latin typeface="Arial" charset="0"/>
                <a:ea typeface="宋体" pitchFamily="2" charset="-122"/>
              </a:rPr>
              <a:t>.</a:t>
            </a:r>
            <a:r>
              <a:rPr lang="en-US" altLang="zh-CN" sz="1800" dirty="0" err="1" smtClean="0">
                <a:latin typeface="Arial" charset="0"/>
                <a:ea typeface="宋体" pitchFamily="2" charset="-122"/>
              </a:rPr>
              <a:t>apk</a:t>
            </a:r>
            <a:endParaRPr lang="en-US" altLang="zh-CN" sz="1800" dirty="0" smtClean="0">
              <a:latin typeface="Arial" charset="0"/>
              <a:ea typeface="宋体" pitchFamily="2" charset="-122"/>
            </a:endParaRPr>
          </a:p>
          <a:p>
            <a:pPr lvl="1">
              <a:spcBef>
                <a:spcPct val="20000"/>
              </a:spcBef>
              <a:buClrTx/>
              <a:buSzTx/>
            </a:pPr>
            <a:r>
              <a:rPr lang="zh-CN" altLang="en-US" sz="1800" dirty="0" smtClean="0">
                <a:latin typeface="Arial" charset="0"/>
                <a:ea typeface="宋体" pitchFamily="2" charset="-122"/>
              </a:rPr>
              <a:t>网络等</a:t>
            </a:r>
            <a:endParaRPr lang="en-US" altLang="zh-CN" sz="1800" dirty="0" smtClean="0">
              <a:latin typeface="Arial" charset="0"/>
              <a:ea typeface="宋体" pitchFamily="2" charset="-122"/>
            </a:endParaRPr>
          </a:p>
          <a:p>
            <a:pPr lvl="1">
              <a:spcBef>
                <a:spcPct val="20000"/>
              </a:spcBef>
              <a:buClrTx/>
              <a:buSzTx/>
            </a:pPr>
            <a:endParaRPr lang="zh-CN" altLang="en-US" sz="1800" dirty="0" smtClean="0">
              <a:latin typeface="宋体" pitchFamily="2" charset="-122"/>
              <a:ea typeface="宋体" pitchFamily="2" charset="-122"/>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186300" name="Group 956"/>
          <p:cNvGraphicFramePr>
            <a:graphicFrameLocks noGrp="1"/>
          </p:cNvGraphicFramePr>
          <p:nvPr/>
        </p:nvGraphicFramePr>
        <p:xfrm>
          <a:off x="304800" y="1066800"/>
          <a:ext cx="8458200" cy="3184920"/>
        </p:xfrm>
        <a:graphic>
          <a:graphicData uri="http://schemas.openxmlformats.org/drawingml/2006/table">
            <a:tbl>
              <a:tblPr/>
              <a:tblGrid>
                <a:gridCol w="1749425"/>
                <a:gridCol w="6708775"/>
              </a:tblGrid>
              <a:tr h="30480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static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MediaPlayer</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create</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(Context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context</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Uri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uri</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　</a:t>
                      </a:r>
                      <a:endParaRPr kumimoji="0" lang="zh-CN" altLang="en-US"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700" b="0" i="0" u="none" strike="noStrike" cap="none" normalizeH="0" baseline="0" dirty="0" smtClean="0">
                          <a:ln>
                            <a:noFill/>
                          </a:ln>
                          <a:solidFill>
                            <a:schemeClr val="tx1"/>
                          </a:solidFill>
                          <a:effectLst/>
                          <a:latin typeface="Arial" charset="0"/>
                          <a:ea typeface="楷体_GB2312" pitchFamily="49" charset="-122"/>
                        </a:rPr>
                        <a:t>通过 Uri 创建一个多媒体播放器</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static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MediaPlayer</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create</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(Context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context</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int</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resid</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通过资源 </a:t>
                      </a:r>
                      <a:r>
                        <a:rPr kumimoji="0" lang="en-US" altLang="zh-CN" sz="1800" b="0" i="0" u="none" strike="noStrike" cap="none" normalizeH="0" baseline="0" dirty="0" smtClean="0">
                          <a:ln>
                            <a:noFill/>
                          </a:ln>
                          <a:solidFill>
                            <a:schemeClr val="tx1"/>
                          </a:solidFill>
                          <a:effectLst/>
                          <a:latin typeface="楷体_GB2312" pitchFamily="49" charset="-122"/>
                          <a:ea typeface="楷体_GB2312" pitchFamily="49" charset="-122"/>
                        </a:rPr>
                        <a:t>ID </a:t>
                      </a: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创建一个多媒体播放器</a:t>
                      </a:r>
                      <a:endParaRPr kumimoji="0" lang="en-US" altLang="zh-CN" sz="1800" b="0" i="0" u="none" strike="noStrike" cap="none" normalizeH="0" baseline="0" dirty="0" smtClean="0">
                        <a:ln>
                          <a:noFill/>
                        </a:ln>
                        <a:solidFill>
                          <a:schemeClr val="tx1"/>
                        </a:solidFill>
                        <a:effectLst/>
                        <a:latin typeface="楷体_GB2312" pitchFamily="49" charset="-122"/>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static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MediaPlayer</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create</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(Context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context</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Uri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uri</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SurfaceHolder</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holder)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　</a:t>
                      </a:r>
                      <a:endParaRPr kumimoji="0" lang="zh-CN" altLang="en-US"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通过 </a:t>
                      </a:r>
                      <a:r>
                        <a:rPr kumimoji="0" lang="en-US" altLang="zh-CN" sz="1800" b="0" i="0" u="none" strike="noStrike" cap="none" normalizeH="0" baseline="0" dirty="0" smtClean="0">
                          <a:ln>
                            <a:noFill/>
                          </a:ln>
                          <a:solidFill>
                            <a:schemeClr val="tx1"/>
                          </a:solidFill>
                          <a:effectLst/>
                          <a:latin typeface="楷体_GB2312" pitchFamily="49" charset="-122"/>
                          <a:ea typeface="楷体_GB2312" pitchFamily="49" charset="-122"/>
                        </a:rPr>
                        <a:t>Uri </a:t>
                      </a: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和指定</a:t>
                      </a:r>
                      <a:r>
                        <a:rPr kumimoji="0" lang="en-US" altLang="zh-CN" sz="1800" b="0" i="0" u="none" strike="noStrike" cap="none" normalizeH="0" baseline="0" dirty="0" err="1" smtClean="0">
                          <a:ln>
                            <a:noFill/>
                          </a:ln>
                          <a:solidFill>
                            <a:schemeClr val="tx1"/>
                          </a:solidFill>
                          <a:effectLst/>
                          <a:latin typeface="楷体_GB2312" pitchFamily="49" charset="-122"/>
                          <a:ea typeface="楷体_GB2312" pitchFamily="49" charset="-122"/>
                        </a:rPr>
                        <a:t>SurfaceHolder</a:t>
                      </a:r>
                      <a:r>
                        <a:rPr kumimoji="0" lang="en-US" altLang="zh-CN" sz="1800" b="0" i="0" u="none" strike="noStrike" cap="none" normalizeH="0" baseline="0" dirty="0" smtClean="0">
                          <a:ln>
                            <a:noFill/>
                          </a:ln>
                          <a:solidFill>
                            <a:schemeClr val="tx1"/>
                          </a:solidFill>
                          <a:effectLst/>
                          <a:latin typeface="楷体_GB2312" pitchFamily="49" charset="-122"/>
                          <a:ea typeface="楷体_GB2312" pitchFamily="49" charset="-122"/>
                        </a:rPr>
                        <a:t>【</a:t>
                      </a: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抽象类</a:t>
                      </a:r>
                      <a:r>
                        <a:rPr kumimoji="0" lang="en-US" altLang="zh-CN" sz="1800" b="0" i="0" u="none" strike="noStrike" cap="none" normalizeH="0" baseline="0" dirty="0" smtClean="0">
                          <a:ln>
                            <a:noFill/>
                          </a:ln>
                          <a:solidFill>
                            <a:schemeClr val="tx1"/>
                          </a:solidFill>
                          <a:effectLst/>
                          <a:latin typeface="楷体_GB2312" pitchFamily="49" charset="-122"/>
                          <a:ea typeface="楷体_GB2312" pitchFamily="49" charset="-122"/>
                        </a:rPr>
                        <a:t>】 </a:t>
                      </a: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创建一个多媒体播放器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86298" name="Text Box 954"/>
          <p:cNvSpPr txBox="1">
            <a:spLocks noChangeArrowheads="1"/>
          </p:cNvSpPr>
          <p:nvPr/>
        </p:nvSpPr>
        <p:spPr bwMode="auto">
          <a:xfrm>
            <a:off x="304800" y="4786322"/>
            <a:ext cx="8458200" cy="304800"/>
          </a:xfrm>
          <a:prstGeom prst="rect">
            <a:avLst/>
          </a:prstGeom>
          <a:noFill/>
          <a:ln w="9525" algn="ctr">
            <a:noFill/>
            <a:miter lim="800000"/>
            <a:headEnd/>
            <a:tailEnd/>
          </a:ln>
          <a:effectLst/>
        </p:spPr>
        <p:txBody>
          <a:bodyPr/>
          <a:lstStyle/>
          <a:p>
            <a:pPr algn="l" eaLnBrk="1" hangingPunct="1">
              <a:buClrTx/>
              <a:buSzTx/>
              <a:buFontTx/>
              <a:buNone/>
            </a:pPr>
            <a:r>
              <a:rPr lang="zh-CN" altLang="en-US" sz="1800" dirty="0">
                <a:latin typeface="Arial" charset="0"/>
                <a:ea typeface="宋体" pitchFamily="2" charset="-122"/>
              </a:rPr>
              <a:t>利用</a:t>
            </a:r>
            <a:r>
              <a:rPr lang="en-US" altLang="zh-CN" sz="1800" dirty="0">
                <a:latin typeface="Arial" charset="0"/>
                <a:ea typeface="宋体" pitchFamily="2" charset="-122"/>
              </a:rPr>
              <a:t>create</a:t>
            </a:r>
            <a:r>
              <a:rPr lang="zh-CN" altLang="en-US" sz="1800" dirty="0">
                <a:latin typeface="Arial" charset="0"/>
                <a:ea typeface="宋体" pitchFamily="2" charset="-122"/>
              </a:rPr>
              <a:t>创建</a:t>
            </a:r>
            <a:r>
              <a:rPr lang="en-US" altLang="zh-CN" sz="1800" dirty="0" err="1">
                <a:latin typeface="Arial" charset="0"/>
                <a:ea typeface="宋体" pitchFamily="2" charset="-122"/>
              </a:rPr>
              <a:t>MeidaPlayer</a:t>
            </a:r>
            <a:r>
              <a:rPr lang="zh-CN" altLang="en-US" sz="1800" dirty="0">
                <a:latin typeface="Arial" charset="0"/>
                <a:ea typeface="宋体" pitchFamily="2" charset="-122"/>
              </a:rPr>
              <a:t>之后，</a:t>
            </a:r>
            <a:r>
              <a:rPr lang="en-US" altLang="zh-CN" sz="1800" dirty="0">
                <a:latin typeface="Arial" charset="0"/>
                <a:ea typeface="宋体" pitchFamily="2" charset="-122"/>
              </a:rPr>
              <a:t>prepare()</a:t>
            </a:r>
            <a:r>
              <a:rPr lang="zh-CN" altLang="en-US" sz="1800" dirty="0">
                <a:latin typeface="Arial" charset="0"/>
                <a:ea typeface="宋体" pitchFamily="2" charset="-122"/>
              </a:rPr>
              <a:t>已经调用完毕，不必再次调用。</a:t>
            </a:r>
          </a:p>
          <a:p>
            <a:pPr algn="l" eaLnBrk="1" hangingPunct="1">
              <a:buClrTx/>
              <a:buSzTx/>
              <a:buFontTx/>
              <a:buNone/>
            </a:pPr>
            <a:r>
              <a:rPr lang="zh-CN" altLang="en-US" sz="1800" dirty="0">
                <a:latin typeface="Arial" charset="0"/>
                <a:ea typeface="宋体" pitchFamily="2" charset="-122"/>
              </a:rPr>
              <a:t>销毁的时候需要调用</a:t>
            </a:r>
            <a:r>
              <a:rPr lang="en-US" altLang="zh-CN" sz="1800" dirty="0">
                <a:latin typeface="Arial" charset="0"/>
                <a:ea typeface="宋体" pitchFamily="2" charset="-122"/>
              </a:rPr>
              <a:t>release()</a:t>
            </a:r>
            <a:r>
              <a:rPr lang="zh-CN" altLang="en-US" sz="1800" dirty="0">
                <a:latin typeface="Arial" charset="0"/>
                <a:ea typeface="宋体" pitchFamily="2" charset="-122"/>
              </a:rPr>
              <a:t>释放资源</a:t>
            </a:r>
            <a:r>
              <a:rPr lang="en-US" altLang="zh-CN" sz="1800" dirty="0">
                <a:latin typeface="Arial" charset="0"/>
                <a:ea typeface="宋体" pitchFamily="2" charset="-122"/>
              </a:rPr>
              <a:t>,</a:t>
            </a:r>
            <a:r>
              <a:rPr lang="zh-CN" altLang="en-US" sz="1800" dirty="0">
                <a:latin typeface="Arial" charset="0"/>
                <a:ea typeface="宋体" pitchFamily="2" charset="-122"/>
              </a:rPr>
              <a:t>否则会有多个</a:t>
            </a:r>
            <a:r>
              <a:rPr lang="en-US" altLang="zh-CN" sz="1800" dirty="0" err="1">
                <a:latin typeface="Arial" charset="0"/>
                <a:ea typeface="宋体" pitchFamily="2" charset="-122"/>
              </a:rPr>
              <a:t>MediaPlayer</a:t>
            </a:r>
            <a:r>
              <a:rPr lang="zh-CN" altLang="en-US" sz="1800" dirty="0">
                <a:latin typeface="Arial" charset="0"/>
                <a:ea typeface="宋体" pitchFamily="2" charset="-122"/>
              </a:rPr>
              <a:t>实例同时</a:t>
            </a:r>
          </a:p>
          <a:p>
            <a:pPr algn="l" eaLnBrk="1" hangingPunct="1">
              <a:buClrTx/>
              <a:buSzTx/>
              <a:buFontTx/>
              <a:buNone/>
            </a:pPr>
            <a:r>
              <a:rPr lang="zh-CN" altLang="en-US" sz="1800" dirty="0">
                <a:latin typeface="Arial" charset="0"/>
                <a:ea typeface="宋体" pitchFamily="2" charset="-122"/>
              </a:rPr>
              <a:t>运行。</a:t>
            </a:r>
          </a:p>
        </p:txBody>
      </p:sp>
      <p:sp>
        <p:nvSpPr>
          <p:cNvPr id="6" name="Rectangle 2"/>
          <p:cNvSpPr txBox="1">
            <a:spLocks noChangeArrowheads="1"/>
          </p:cNvSpPr>
          <p:nvPr/>
        </p:nvSpPr>
        <p:spPr>
          <a:xfrm>
            <a:off x="357158" y="214290"/>
            <a:ext cx="7283450" cy="706437"/>
          </a:xfrm>
          <a:prstGeom prst="rect">
            <a:avLst/>
          </a:prstGeom>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7.1.2 </a:t>
            </a:r>
            <a:r>
              <a:rPr lang="en-US" altLang="zh-CN" sz="3200" kern="0" dirty="0" err="1" smtClean="0">
                <a:solidFill>
                  <a:srgbClr val="000099"/>
                </a:solidFill>
                <a:latin typeface="+mj-lt"/>
                <a:ea typeface="+mj-ea"/>
                <a:cs typeface="+mj-cs"/>
              </a:rPr>
              <a:t>MediaPlayer</a:t>
            </a:r>
            <a:r>
              <a:rPr lang="zh-CN" altLang="en-US" sz="3200" kern="0" dirty="0" smtClean="0">
                <a:solidFill>
                  <a:srgbClr val="000099"/>
                </a:solidFill>
                <a:latin typeface="+mj-lt"/>
                <a:ea typeface="+mj-ea"/>
                <a:cs typeface="+mj-cs"/>
              </a:rPr>
              <a:t>基本</a:t>
            </a:r>
            <a:r>
              <a:rPr lang="en-US" altLang="zh-CN" sz="3200" kern="0" dirty="0" smtClean="0">
                <a:solidFill>
                  <a:srgbClr val="000099"/>
                </a:solidFill>
                <a:latin typeface="+mj-lt"/>
                <a:ea typeface="+mj-ea"/>
                <a:cs typeface="+mj-cs"/>
              </a:rPr>
              <a:t>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-1/6</a:t>
            </a: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189578" name="Group 138"/>
          <p:cNvGraphicFramePr>
            <a:graphicFrameLocks noGrp="1"/>
          </p:cNvGraphicFramePr>
          <p:nvPr/>
        </p:nvGraphicFramePr>
        <p:xfrm>
          <a:off x="228600" y="838200"/>
          <a:ext cx="8839200" cy="4205760"/>
        </p:xfrm>
        <a:graphic>
          <a:graphicData uri="http://schemas.openxmlformats.org/drawingml/2006/table">
            <a:tbl>
              <a:tblPr/>
              <a:tblGrid>
                <a:gridCol w="1524000"/>
                <a:gridCol w="7315200"/>
              </a:tblGrid>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err="1" smtClean="0">
                          <a:ln>
                            <a:noFill/>
                          </a:ln>
                          <a:solidFill>
                            <a:schemeClr val="tx1"/>
                          </a:solidFill>
                          <a:effectLst/>
                          <a:latin typeface="宋体" pitchFamily="2" charset="-122"/>
                          <a:ea typeface="宋体" pitchFamily="2" charset="-122"/>
                          <a:cs typeface="+mn-cs"/>
                        </a:rPr>
                        <a:t>int</a:t>
                      </a: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getCurrentPosition()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得到当前播放位置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int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err="1" smtClean="0">
                          <a:ln>
                            <a:noFill/>
                          </a:ln>
                          <a:solidFill>
                            <a:schemeClr val="tx1"/>
                          </a:solidFill>
                          <a:effectLst/>
                          <a:latin typeface="宋体" pitchFamily="2" charset="-122"/>
                          <a:ea typeface="宋体" pitchFamily="2" charset="-122"/>
                          <a:cs typeface="+mn-cs"/>
                        </a:rPr>
                        <a:t>getDuration</a:t>
                      </a: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得到文件的时间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int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err="1" smtClean="0">
                          <a:ln>
                            <a:noFill/>
                          </a:ln>
                          <a:solidFill>
                            <a:schemeClr val="tx1"/>
                          </a:solidFill>
                          <a:effectLst/>
                          <a:latin typeface="宋体" pitchFamily="2" charset="-122"/>
                          <a:ea typeface="宋体" pitchFamily="2" charset="-122"/>
                          <a:cs typeface="+mn-cs"/>
                        </a:rPr>
                        <a:t>getVideoHeight</a:t>
                      </a: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得到视频的高度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int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err="1" smtClean="0">
                          <a:ln>
                            <a:noFill/>
                          </a:ln>
                          <a:solidFill>
                            <a:schemeClr val="tx1"/>
                          </a:solidFill>
                          <a:effectLst/>
                          <a:latin typeface="宋体" pitchFamily="2" charset="-122"/>
                          <a:ea typeface="宋体" pitchFamily="2" charset="-122"/>
                          <a:cs typeface="+mn-cs"/>
                        </a:rPr>
                        <a:t>getVideoWidth</a:t>
                      </a: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得到视频的宽度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boolean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err="1" smtClean="0">
                          <a:ln>
                            <a:noFill/>
                          </a:ln>
                          <a:solidFill>
                            <a:schemeClr val="tx1"/>
                          </a:solidFill>
                          <a:effectLst/>
                          <a:latin typeface="宋体" pitchFamily="2" charset="-122"/>
                          <a:ea typeface="宋体" pitchFamily="2" charset="-122"/>
                          <a:cs typeface="+mn-cs"/>
                        </a:rPr>
                        <a:t>isLooping</a:t>
                      </a: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判断是否循环播放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boolean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kern="1200" cap="none" normalizeH="0" baseline="0" dirty="0" err="1" smtClean="0">
                          <a:ln>
                            <a:noFill/>
                          </a:ln>
                          <a:solidFill>
                            <a:schemeClr val="tx1"/>
                          </a:solidFill>
                          <a:effectLst/>
                          <a:latin typeface="宋体" pitchFamily="2" charset="-122"/>
                          <a:ea typeface="宋体" pitchFamily="2" charset="-122"/>
                          <a:cs typeface="+mn-cs"/>
                        </a:rPr>
                        <a:t>isPlaying</a:t>
                      </a:r>
                      <a:r>
                        <a:rPr kumimoji="0" lang="en-US" altLang="zh-CN"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　</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kern="1200" cap="none" normalizeH="0" baseline="0" dirty="0" smtClean="0">
                          <a:ln>
                            <a:noFill/>
                          </a:ln>
                          <a:solidFill>
                            <a:schemeClr val="tx1"/>
                          </a:solidFill>
                          <a:effectLst/>
                          <a:latin typeface="宋体" pitchFamily="2" charset="-122"/>
                          <a:ea typeface="宋体" pitchFamily="2" charset="-122"/>
                          <a:cs typeface="+mn-cs"/>
                        </a:rPr>
                        <a:t>判断是否正在播放</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2"/>
          <p:cNvSpPr txBox="1">
            <a:spLocks noChangeArrowheads="1"/>
          </p:cNvSpPr>
          <p:nvPr/>
        </p:nvSpPr>
        <p:spPr>
          <a:xfrm>
            <a:off x="357158" y="214290"/>
            <a:ext cx="7283450" cy="706437"/>
          </a:xfrm>
          <a:prstGeom prst="rect">
            <a:avLst/>
          </a:prstGeom>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7.1.2 </a:t>
            </a:r>
            <a:r>
              <a:rPr lang="en-US" altLang="zh-CN" sz="3200" kern="0" dirty="0" err="1" smtClean="0">
                <a:solidFill>
                  <a:srgbClr val="000099"/>
                </a:solidFill>
                <a:latin typeface="+mj-lt"/>
                <a:ea typeface="+mj-ea"/>
                <a:cs typeface="+mj-cs"/>
              </a:rPr>
              <a:t>MediaPlayer</a:t>
            </a:r>
            <a:r>
              <a:rPr lang="zh-CN" altLang="en-US" sz="3200" kern="0" dirty="0" smtClean="0">
                <a:solidFill>
                  <a:srgbClr val="000099"/>
                </a:solidFill>
                <a:latin typeface="+mj-lt"/>
                <a:ea typeface="+mj-ea"/>
                <a:cs typeface="+mj-cs"/>
              </a:rPr>
              <a:t>基本</a:t>
            </a:r>
            <a:r>
              <a:rPr lang="en-US" altLang="zh-CN" sz="3200" kern="0" dirty="0" smtClean="0">
                <a:solidFill>
                  <a:srgbClr val="000099"/>
                </a:solidFill>
                <a:latin typeface="+mj-lt"/>
                <a:ea typeface="+mj-ea"/>
                <a:cs typeface="+mj-cs"/>
              </a:rPr>
              <a:t>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-2/6</a:t>
            </a: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2"/>
              </a:buClr>
              <a:buSzPct val="70000"/>
              <a:buFont typeface="Wingdings" pitchFamily="2" charset="2"/>
              <a:buNone/>
            </a:pPr>
            <a:endParaRPr lang="zh-CN" altLang="en-US" sz="2400">
              <a:latin typeface="Arial" charset="0"/>
            </a:endParaRPr>
          </a:p>
        </p:txBody>
      </p:sp>
      <p:graphicFrame>
        <p:nvGraphicFramePr>
          <p:cNvPr id="188713" name="Group 297"/>
          <p:cNvGraphicFramePr>
            <a:graphicFrameLocks noGrp="1"/>
          </p:cNvGraphicFramePr>
          <p:nvPr/>
        </p:nvGraphicFramePr>
        <p:xfrm>
          <a:off x="304800" y="828181"/>
          <a:ext cx="8610600" cy="5244025"/>
        </p:xfrm>
        <a:graphic>
          <a:graphicData uri="http://schemas.openxmlformats.org/drawingml/2006/table">
            <a:tbl>
              <a:tblPr/>
              <a:tblGrid>
                <a:gridCol w="1676400"/>
                <a:gridCol w="6934200"/>
              </a:tblGrid>
              <a:tr h="1809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void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pause</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　</a:t>
                      </a:r>
                      <a:endParaRPr kumimoji="0" lang="zh-CN" altLang="en-US"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暂停</a:t>
                      </a:r>
                      <a:endParaRPr kumimoji="0" lang="zh-CN" altLang="en-US"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242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rPr>
                        <a:t>void </a:t>
                      </a:r>
                      <a:endParaRPr kumimoji="0" lang="en-US" altLang="zh-CN"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prepare</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8138">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准备同步，</a:t>
                      </a:r>
                      <a:r>
                        <a:rPr kumimoji="0" lang="en-US" altLang="zh-CN" sz="1500" b="1" i="0" u="none" strike="noStrike" cap="none" normalizeH="0" baseline="0" dirty="0" err="1" smtClean="0">
                          <a:ln>
                            <a:noFill/>
                          </a:ln>
                          <a:solidFill>
                            <a:srgbClr val="0000FF"/>
                          </a:solidFill>
                          <a:effectLst/>
                          <a:latin typeface="Arial" charset="0"/>
                          <a:ea typeface="楷体_GB2312" pitchFamily="49" charset="-122"/>
                        </a:rPr>
                        <a:t>setDataSource</a:t>
                      </a:r>
                      <a:r>
                        <a:rPr kumimoji="0" lang="en-US" altLang="zh-CN" sz="1500" b="1" i="0" u="none" strike="noStrike" cap="none" normalizeH="0" baseline="0" dirty="0" smtClean="0">
                          <a:ln>
                            <a:noFill/>
                          </a:ln>
                          <a:solidFill>
                            <a:srgbClr val="0000FF"/>
                          </a:solidFill>
                          <a:effectLst/>
                          <a:latin typeface="Arial" charset="0"/>
                          <a:ea typeface="楷体_GB2312" pitchFamily="49" charset="-122"/>
                        </a:rPr>
                        <a:t>()</a:t>
                      </a: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设置完资源后，可以调用</a:t>
                      </a: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prepare()</a:t>
                      </a:r>
                      <a:r>
                        <a:rPr kumimoji="0" lang="zh-CN" altLang="en-US" sz="1700" b="1" i="0" u="none" strike="noStrike" cap="none" normalizeH="0" baseline="0" dirty="0" smtClean="0">
                          <a:ln>
                            <a:noFill/>
                          </a:ln>
                          <a:solidFill>
                            <a:srgbClr val="0000FF"/>
                          </a:solidFill>
                          <a:effectLst/>
                          <a:latin typeface="宋体" pitchFamily="2" charset="-122"/>
                          <a:ea typeface="宋体" pitchFamily="2" charset="-122"/>
                        </a:rPr>
                        <a:t>或</a:t>
                      </a:r>
                      <a:r>
                        <a:rPr kumimoji="0" lang="en-US" altLang="zh-CN" sz="1700" b="1" i="0" u="none" strike="noStrike" cap="none" normalizeH="0" baseline="0" dirty="0" err="1" smtClean="0">
                          <a:ln>
                            <a:noFill/>
                          </a:ln>
                          <a:solidFill>
                            <a:srgbClr val="0000FF"/>
                          </a:solidFill>
                          <a:effectLst/>
                          <a:latin typeface="宋体" pitchFamily="2" charset="-122"/>
                          <a:ea typeface="宋体" pitchFamily="2" charset="-122"/>
                        </a:rPr>
                        <a:t>prepareAsync</a:t>
                      </a: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a:t>
                      </a: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，调用</a:t>
                      </a: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prepare() </a:t>
                      </a: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a:t>
                      </a: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它会阻塞，直到资源是否准备完毕才返回。</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rPr>
                        <a:t>void </a:t>
                      </a:r>
                      <a:endParaRPr kumimoji="0" lang="en-US" altLang="zh-CN"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1" i="0" u="none" strike="noStrike" cap="none" normalizeH="0" baseline="0" dirty="0" err="1" smtClean="0">
                          <a:ln>
                            <a:noFill/>
                          </a:ln>
                          <a:solidFill>
                            <a:srgbClr val="0000FF"/>
                          </a:solidFill>
                          <a:effectLst/>
                          <a:latin typeface="宋体" pitchFamily="2" charset="-122"/>
                          <a:ea typeface="宋体" pitchFamily="2" charset="-122"/>
                        </a:rPr>
                        <a:t>prepareAsync</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准备异步，</a:t>
                      </a:r>
                      <a:r>
                        <a:rPr kumimoji="0" lang="en-US" altLang="zh-CN" sz="1500" b="1" i="0" u="none" strike="noStrike" cap="none" normalizeH="0" baseline="0" dirty="0" err="1" smtClean="0">
                          <a:ln>
                            <a:noFill/>
                          </a:ln>
                          <a:solidFill>
                            <a:srgbClr val="0000FF"/>
                          </a:solidFill>
                          <a:effectLst/>
                          <a:latin typeface="Arial" charset="0"/>
                          <a:ea typeface="楷体_GB2312" pitchFamily="49" charset="-122"/>
                        </a:rPr>
                        <a:t>setDataSource</a:t>
                      </a:r>
                      <a:r>
                        <a:rPr kumimoji="0" lang="en-US" altLang="zh-CN" sz="1500" b="1" i="0" u="none" strike="noStrike" cap="none" normalizeH="0" baseline="0" dirty="0" smtClean="0">
                          <a:ln>
                            <a:noFill/>
                          </a:ln>
                          <a:solidFill>
                            <a:srgbClr val="0000FF"/>
                          </a:solidFill>
                          <a:effectLst/>
                          <a:latin typeface="Arial" charset="0"/>
                          <a:ea typeface="楷体_GB2312" pitchFamily="49" charset="-122"/>
                        </a:rPr>
                        <a:t>()</a:t>
                      </a: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设置完资源后，可以调用</a:t>
                      </a: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prepare()</a:t>
                      </a:r>
                      <a:r>
                        <a:rPr kumimoji="0" lang="zh-CN" altLang="en-US" sz="1700" b="1" i="0" u="none" strike="noStrike" cap="none" normalizeH="0" baseline="0" dirty="0" smtClean="0">
                          <a:ln>
                            <a:noFill/>
                          </a:ln>
                          <a:solidFill>
                            <a:srgbClr val="0000FF"/>
                          </a:solidFill>
                          <a:effectLst/>
                          <a:latin typeface="宋体" pitchFamily="2" charset="-122"/>
                          <a:ea typeface="宋体" pitchFamily="2" charset="-122"/>
                        </a:rPr>
                        <a:t>或</a:t>
                      </a:r>
                      <a:r>
                        <a:rPr kumimoji="0" lang="en-US" altLang="zh-CN" sz="1700" b="1" i="0" u="none" strike="noStrike" cap="none" normalizeH="0" baseline="0" dirty="0" err="1" smtClean="0">
                          <a:ln>
                            <a:noFill/>
                          </a:ln>
                          <a:solidFill>
                            <a:srgbClr val="0000FF"/>
                          </a:solidFill>
                          <a:effectLst/>
                          <a:latin typeface="宋体" pitchFamily="2" charset="-122"/>
                          <a:ea typeface="宋体" pitchFamily="2" charset="-122"/>
                        </a:rPr>
                        <a:t>prepareAsync</a:t>
                      </a: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a:t>
                      </a: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，调用</a:t>
                      </a:r>
                      <a:r>
                        <a:rPr kumimoji="0" lang="en-US" altLang="zh-CN" sz="1700" b="1" i="0" u="none" strike="noStrike" cap="none" normalizeH="0" baseline="0" dirty="0" err="1" smtClean="0">
                          <a:ln>
                            <a:noFill/>
                          </a:ln>
                          <a:solidFill>
                            <a:srgbClr val="0000FF"/>
                          </a:solidFill>
                          <a:effectLst/>
                          <a:latin typeface="宋体" pitchFamily="2" charset="-122"/>
                          <a:ea typeface="宋体" pitchFamily="2" charset="-122"/>
                        </a:rPr>
                        <a:t>prepareAsync</a:t>
                      </a: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a:t>
                      </a: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a:t>
                      </a: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它会立即返回，不会阻塞，不管资源是否准备完毕。</a:t>
                      </a: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rPr>
                        <a:t>void </a:t>
                      </a:r>
                      <a:endParaRPr kumimoji="0" lang="en-US" altLang="zh-CN"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release</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释放创建的多媒体播放器所有的资源</a:t>
                      </a:r>
                      <a:endParaRPr kumimoji="0" lang="zh-CN" altLang="en-US"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rPr>
                        <a:t>void </a:t>
                      </a:r>
                      <a:endParaRPr kumimoji="0" lang="en-US" altLang="zh-CN"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1" i="0" u="none" strike="noStrike" cap="none" normalizeH="0" baseline="0" dirty="0" smtClean="0">
                          <a:ln>
                            <a:noFill/>
                          </a:ln>
                          <a:solidFill>
                            <a:srgbClr val="0000FF"/>
                          </a:solidFill>
                          <a:effectLst/>
                          <a:latin typeface="宋体" pitchFamily="2" charset="-122"/>
                          <a:ea typeface="宋体" pitchFamily="2" charset="-122"/>
                        </a:rPr>
                        <a:t>reset</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重置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MediaPlayer</a:t>
                      </a:r>
                      <a:endParaRPr kumimoji="0" lang="en-US" altLang="zh-CN" sz="1700" b="0"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rPr>
                        <a:t>void </a:t>
                      </a:r>
                      <a:endParaRPr kumimoji="0" lang="en-US" altLang="zh-CN"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700" b="1" i="0" u="none" strike="noStrike" cap="none" normalizeH="0" baseline="0" dirty="0" err="1" smtClean="0">
                          <a:ln>
                            <a:noFill/>
                          </a:ln>
                          <a:solidFill>
                            <a:srgbClr val="0000FF"/>
                          </a:solidFill>
                          <a:effectLst/>
                          <a:latin typeface="宋体" pitchFamily="2" charset="-122"/>
                          <a:ea typeface="宋体" pitchFamily="2" charset="-122"/>
                        </a:rPr>
                        <a:t>seekTo</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int</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rPr>
                        <a:t>msec</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rPr>
                        <a:t>) </a:t>
                      </a:r>
                      <a:endParaRPr kumimoji="0" lang="en-US" altLang="zh-CN" sz="1700" b="0" i="0" u="none" strike="noStrike" cap="none" normalizeH="0" baseline="0" dirty="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0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700" b="0" i="0" u="none" strike="noStrike" cap="none" normalizeH="0" baseline="0" smtClean="0">
                        <a:ln>
                          <a:noFill/>
                        </a:ln>
                        <a:solidFill>
                          <a:schemeClr val="tx1"/>
                        </a:solidFill>
                        <a:effectLst/>
                        <a:latin typeface="Arial" charset="0"/>
                        <a:ea typeface="楷体_GB2312" pitchFamily="49"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rPr>
                        <a:t>指定播放的位置（以毫秒为单位的时间）</a:t>
                      </a:r>
                      <a:endParaRPr kumimoji="0" lang="en-US" altLang="zh-CN" sz="1700" b="0" i="0" u="none" strike="noStrike" cap="none" normalizeH="0" baseline="0" dirty="0" smtClean="0">
                        <a:ln>
                          <a:noFill/>
                        </a:ln>
                        <a:solidFill>
                          <a:schemeClr val="tx1"/>
                        </a:solidFill>
                        <a:effectLst/>
                        <a:latin typeface="宋体" pitchFamily="2" charset="-122"/>
                        <a:ea typeface="宋体" pitchFamily="2" charset="-122"/>
                      </a:endParaRPr>
                    </a:p>
                  </a:txBody>
                  <a:tcPr marL="91401" marR="91401" marT="45700" marB="457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2"/>
          <p:cNvSpPr txBox="1">
            <a:spLocks noChangeArrowheads="1"/>
          </p:cNvSpPr>
          <p:nvPr/>
        </p:nvSpPr>
        <p:spPr>
          <a:xfrm>
            <a:off x="357158" y="214290"/>
            <a:ext cx="7283450" cy="706437"/>
          </a:xfrm>
          <a:prstGeom prst="rect">
            <a:avLst/>
          </a:prstGeom>
        </p:spPr>
        <p:txBody>
          <a:bodyPr/>
          <a:lstStyle/>
          <a:p>
            <a:pPr lvl="0" algn="l">
              <a:lnSpc>
                <a:spcPct val="100000"/>
              </a:lnSpc>
              <a:buClrTx/>
              <a:buSzTx/>
            </a:pPr>
            <a:r>
              <a:rPr kumimoji="0" lang="en-US" altLang="zh-CN" sz="3200" b="1" i="0" u="none" strike="noStrike" kern="0" cap="none" spc="0" normalizeH="0" baseline="0" noProof="0" dirty="0" smtClean="0">
                <a:ln>
                  <a:noFill/>
                </a:ln>
                <a:solidFill>
                  <a:srgbClr val="000099"/>
                </a:solidFill>
                <a:effectLst/>
                <a:uLnTx/>
                <a:uFillTx/>
                <a:latin typeface="+mj-lt"/>
                <a:ea typeface="+mj-ea"/>
                <a:cs typeface="+mj-cs"/>
              </a:rPr>
              <a:t>7.1.2 </a:t>
            </a:r>
            <a:r>
              <a:rPr lang="en-US" altLang="zh-CN" sz="3200" kern="0" dirty="0" err="1" smtClean="0">
                <a:solidFill>
                  <a:srgbClr val="000099"/>
                </a:solidFill>
                <a:latin typeface="+mj-lt"/>
                <a:ea typeface="+mj-ea"/>
                <a:cs typeface="+mj-cs"/>
              </a:rPr>
              <a:t>MediaPlayer</a:t>
            </a:r>
            <a:r>
              <a:rPr lang="zh-CN" altLang="en-US" sz="3200" kern="0" dirty="0" smtClean="0">
                <a:solidFill>
                  <a:srgbClr val="000099"/>
                </a:solidFill>
                <a:latin typeface="+mj-lt"/>
                <a:ea typeface="+mj-ea"/>
                <a:cs typeface="+mj-cs"/>
              </a:rPr>
              <a:t>基本</a:t>
            </a:r>
            <a:r>
              <a:rPr lang="en-US" altLang="zh-CN" sz="3200" kern="0" dirty="0" smtClean="0">
                <a:solidFill>
                  <a:srgbClr val="000099"/>
                </a:solidFill>
                <a:latin typeface="+mj-lt"/>
                <a:ea typeface="+mj-ea"/>
                <a:cs typeface="+mj-cs"/>
              </a:rPr>
              <a:t>API</a:t>
            </a:r>
            <a:r>
              <a:rPr lang="zh-CN" altLang="en-US" sz="3200" kern="0" dirty="0" smtClean="0">
                <a:solidFill>
                  <a:srgbClr val="000099"/>
                </a:solidFill>
                <a:latin typeface="+mj-lt"/>
                <a:ea typeface="+mj-ea"/>
                <a:cs typeface="+mj-cs"/>
              </a:rPr>
              <a:t>介绍</a:t>
            </a:r>
            <a:r>
              <a:rPr lang="en-US" altLang="zh-CN" sz="3200" kern="0" dirty="0" smtClean="0">
                <a:solidFill>
                  <a:srgbClr val="000099"/>
                </a:solidFill>
                <a:latin typeface="+mj-lt"/>
                <a:ea typeface="+mj-ea"/>
                <a:cs typeface="+mj-cs"/>
              </a:rPr>
              <a:t>-3/6</a:t>
            </a:r>
            <a:endParaRPr lang="en-US" altLang="zh-CN" sz="3200" kern="0" dirty="0">
              <a:solidFill>
                <a:srgbClr val="000099"/>
              </a:solidFill>
              <a:latin typeface="+mj-lt"/>
              <a:ea typeface="+mj-ea"/>
              <a:cs typeface="+mj-cs"/>
            </a:endParaRP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3_默认设计模板">
  <a:themeElements>
    <a:clrScheme name="3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3_默认设计模板">
      <a:majorFont>
        <a:latin typeface="Frutiger LT 45 Light"/>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01" tIns="45700" rIns="91401" bIns="45700" numCol="1" anchor="ctr" anchorCtr="0" compatLnSpc="1">
        <a:prstTxWarp prst="textNoShape">
          <a:avLst/>
        </a:prstTxWarp>
      </a:bodyPr>
      <a:lstStyle>
        <a:defPPr marL="457200" marR="0" indent="-457200" algn="ctr" defTabSz="914400" rtl="0" eaLnBrk="1" fontAlgn="base" latinLnBrk="0" hangingPunct="1">
          <a:lnSpc>
            <a:spcPct val="120000"/>
          </a:lnSpc>
          <a:spcBef>
            <a:spcPct val="0"/>
          </a:spcBef>
          <a:spcAft>
            <a:spcPct val="0"/>
          </a:spcAft>
          <a:buClr>
            <a:srgbClr val="777777"/>
          </a:buClr>
          <a:buSzPct val="85000"/>
          <a:buFontTx/>
          <a:buNone/>
          <a:tabLst/>
          <a:defRPr kumimoji="0" lang="zh-CN"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01" tIns="45700" rIns="91401" bIns="45700" numCol="1" anchor="ctr" anchorCtr="0" compatLnSpc="1">
        <a:prstTxWarp prst="textNoShape">
          <a:avLst/>
        </a:prstTxWarp>
      </a:bodyPr>
      <a:lstStyle>
        <a:defPPr marL="457200" marR="0" indent="-457200" algn="ctr" defTabSz="914400" rtl="0" eaLnBrk="1" fontAlgn="base" latinLnBrk="0" hangingPunct="1">
          <a:lnSpc>
            <a:spcPct val="120000"/>
          </a:lnSpc>
          <a:spcBef>
            <a:spcPct val="0"/>
          </a:spcBef>
          <a:spcAft>
            <a:spcPct val="0"/>
          </a:spcAft>
          <a:buClr>
            <a:srgbClr val="777777"/>
          </a:buClr>
          <a:buSzPct val="85000"/>
          <a:buFontTx/>
          <a:buNone/>
          <a:tabLst/>
          <a:defRPr kumimoji="0" lang="zh-CN"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3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15247</TotalTime>
  <Words>3942</Words>
  <Application>Microsoft Office PowerPoint</Application>
  <PresentationFormat>全屏显示(4:3)</PresentationFormat>
  <Paragraphs>606</Paragraphs>
  <Slides>35</Slides>
  <Notes>23</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3_默认设计模板</vt:lpstr>
      <vt:lpstr>幻灯片 1</vt:lpstr>
      <vt:lpstr>第7章 Android 多媒体开发</vt:lpstr>
      <vt:lpstr>7.1 了解Android多媒体框架-1/3</vt:lpstr>
      <vt:lpstr>7.1 了解Android多媒体框架-2/3</vt:lpstr>
      <vt:lpstr>7.1 了解Android多媒体框架-3/3</vt:lpstr>
      <vt:lpstr>7.1.1 媒体播放类MeidaPlayer介绍</vt:lpstr>
      <vt:lpstr>幻灯片 7</vt:lpstr>
      <vt:lpstr>幻灯片 8</vt:lpstr>
      <vt:lpstr>幻灯片 9</vt:lpstr>
      <vt:lpstr>幻灯片 10</vt:lpstr>
      <vt:lpstr>幻灯片 11</vt:lpstr>
      <vt:lpstr>幻灯片 12</vt:lpstr>
      <vt:lpstr>7.1.3 MediaPlayer状态和生命周期</vt:lpstr>
      <vt:lpstr>7.1.4 MediaPlayer的音乐播放器实例-1/2</vt:lpstr>
      <vt:lpstr>幻灯片 15</vt:lpstr>
      <vt:lpstr>7.1.5 MediaPlayer的视频播放器实例 </vt:lpstr>
      <vt:lpstr>7.1.6 MediaPlayer的媒体播放器练习</vt:lpstr>
      <vt:lpstr>7.1.7 媒体录制类MeidaRecorder介绍 </vt:lpstr>
      <vt:lpstr>7.1.8 媒体播放类MeidaPlayer小结 </vt:lpstr>
      <vt:lpstr>幻灯片 20</vt:lpstr>
      <vt:lpstr>幻灯片 21</vt:lpstr>
      <vt:lpstr>幻灯片 22</vt:lpstr>
      <vt:lpstr>幻灯片 23</vt:lpstr>
      <vt:lpstr>幻灯片 24</vt:lpstr>
      <vt:lpstr>幻灯片 25</vt:lpstr>
      <vt:lpstr>幻灯片 26</vt:lpstr>
      <vt:lpstr>幻灯片 27</vt:lpstr>
      <vt:lpstr>7.1.11 媒体录制类MeidaRecorder练习-2/2  </vt:lpstr>
      <vt:lpstr>7.1.12 媒体录制类MeidaRecorder小结 </vt:lpstr>
      <vt:lpstr>第7章 Android 多媒体开发</vt:lpstr>
      <vt:lpstr>7.2 使用摄像头拍照-1/3</vt:lpstr>
      <vt:lpstr>7.2 使用摄像头拍照-2/3</vt:lpstr>
      <vt:lpstr>7.2 使用摄像头拍照-3/3</vt:lpstr>
      <vt:lpstr>本章小结</vt:lpstr>
      <vt:lpstr>幻灯片 35</vt:lpstr>
    </vt:vector>
  </TitlesOfParts>
  <Company>neusoft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LiuWei</cp:lastModifiedBy>
  <cp:revision>3275</cp:revision>
  <dcterms:created xsi:type="dcterms:W3CDTF">2007-09-10T03:19:36Z</dcterms:created>
  <dcterms:modified xsi:type="dcterms:W3CDTF">2012-06-08T07:59:00Z</dcterms:modified>
</cp:coreProperties>
</file>