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262" r:id="rId2"/>
    <p:sldId id="288" r:id="rId3"/>
    <p:sldId id="283" r:id="rId4"/>
    <p:sldId id="264" r:id="rId5"/>
    <p:sldId id="286" r:id="rId6"/>
    <p:sldId id="285" r:id="rId7"/>
    <p:sldId id="287" r:id="rId8"/>
    <p:sldId id="284" r:id="rId9"/>
    <p:sldId id="289" r:id="rId10"/>
    <p:sldId id="282" r:id="rId11"/>
    <p:sldId id="270" r:id="rId12"/>
    <p:sldId id="279" r:id="rId13"/>
    <p:sldId id="280" r:id="rId14"/>
    <p:sldId id="267" r:id="rId15"/>
    <p:sldId id="281" r:id="rId16"/>
    <p:sldId id="275" r:id="rId17"/>
    <p:sldId id="272" r:id="rId18"/>
    <p:sldId id="277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20148C-1055-964D-A8DE-C101BFF42C20}">
          <p14:sldIdLst/>
        </p14:section>
        <p14:section name="Partner Solution Overview" id="{AD47014A-DB6C-384E-A71E-703552B8A79A}">
          <p14:sldIdLst>
            <p14:sldId id="262"/>
            <p14:sldId id="288"/>
            <p14:sldId id="283"/>
            <p14:sldId id="264"/>
            <p14:sldId id="286"/>
            <p14:sldId id="285"/>
            <p14:sldId id="287"/>
            <p14:sldId id="284"/>
            <p14:sldId id="289"/>
          </p14:sldIdLst>
        </p14:section>
        <p14:section name="Sales Resources" id="{EBADBB8E-EC34-DB49-B2D6-7588D7FCC229}">
          <p14:sldIdLst>
            <p14:sldId id="282"/>
            <p14:sldId id="270"/>
            <p14:sldId id="279"/>
            <p14:sldId id="280"/>
            <p14:sldId id="267"/>
          </p14:sldIdLst>
        </p14:section>
        <p14:section name="Technical Overview" id="{C267611A-4622-9949-9C73-EAC9EF4FC628}">
          <p14:sldIdLst>
            <p14:sldId id="281"/>
            <p14:sldId id="275"/>
            <p14:sldId id="272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DDD"/>
    <a:srgbClr val="F96C21"/>
    <a:srgbClr val="380D59"/>
    <a:srgbClr val="ECA700"/>
    <a:srgbClr val="F06F00"/>
    <a:srgbClr val="A40040"/>
    <a:srgbClr val="37055E"/>
    <a:srgbClr val="B3D200"/>
    <a:srgbClr val="2DA6C9"/>
    <a:srgbClr val="107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9" autoAdjust="0"/>
    <p:restoredTop sz="94660"/>
  </p:normalViewPr>
  <p:slideViewPr>
    <p:cSldViewPr snapToGrid="0">
      <p:cViewPr>
        <p:scale>
          <a:sx n="90" d="100"/>
          <a:sy n="90" d="100"/>
        </p:scale>
        <p:origin x="-1160" y="-704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5454-9D5A-214B-8239-07786AA8993B}" type="datetimeFigureOut">
              <a:rPr lang="en-US" smtClean="0"/>
              <a:pPr/>
              <a:t>5/13/15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26BF-97DA-EE45-9D67-FB56330F2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5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2EE-A886-C442-8C1F-21A4C7153015}" type="datetimeFigureOut">
              <a:rPr lang="en-US" smtClean="0"/>
              <a:pPr/>
              <a:t>5/13/15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C9542-D81A-864F-A747-83A5F8ACB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7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3011" cy="1853585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3" y="3884938"/>
            <a:ext cx="550395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6134269" y="683997"/>
            <a:ext cx="2808438" cy="4459503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342900"/>
            <a:ext cx="8487381" cy="594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4634" y="1352550"/>
            <a:ext cx="8487380" cy="3324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84634" y="1085850"/>
            <a:ext cx="4115872" cy="35087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56142" y="1085850"/>
            <a:ext cx="4115872" cy="35087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4392" y="342900"/>
            <a:ext cx="8487381" cy="594122"/>
          </a:xfrm>
          <a:prstGeom prst="rect">
            <a:avLst/>
          </a:prstGeom>
        </p:spPr>
        <p:txBody>
          <a:bodyPr vert="horz" lIns="68589" tIns="34295" rIns="68589" bIns="34295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4392" y="342900"/>
            <a:ext cx="8487381" cy="59412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4634" y="3476625"/>
            <a:ext cx="2649830" cy="112752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203409" y="3476625"/>
            <a:ext cx="2649830" cy="112752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22184" y="3476625"/>
            <a:ext cx="2649830" cy="1127525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284634" y="3190875"/>
            <a:ext cx="2649830" cy="314325"/>
          </a:xfrm>
        </p:spPr>
        <p:txBody>
          <a:bodyPr>
            <a:noAutofit/>
          </a:bodyPr>
          <a:lstStyle>
            <a:lvl1pPr marL="0" indent="0">
              <a:buNone/>
              <a:defRPr sz="17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203409" y="3190875"/>
            <a:ext cx="2649830" cy="314325"/>
          </a:xfrm>
        </p:spPr>
        <p:txBody>
          <a:bodyPr>
            <a:noAutofit/>
          </a:bodyPr>
          <a:lstStyle>
            <a:lvl1pPr marL="0" indent="0">
              <a:buNone/>
              <a:defRPr sz="17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22184" y="3190875"/>
            <a:ext cx="2649830" cy="314325"/>
          </a:xfrm>
        </p:spPr>
        <p:txBody>
          <a:bodyPr>
            <a:noAutofit/>
          </a:bodyPr>
          <a:lstStyle>
            <a:lvl1pPr marL="0" indent="0">
              <a:buNone/>
              <a:defRPr sz="17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284634" y="1085851"/>
            <a:ext cx="2649830" cy="19430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3203409" y="1085851"/>
            <a:ext cx="2649830" cy="19430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6122184" y="1085851"/>
            <a:ext cx="2649830" cy="19430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92" y="342900"/>
            <a:ext cx="8487381" cy="59412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92" y="342900"/>
            <a:ext cx="8487381" cy="59412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16377" y="4843461"/>
            <a:ext cx="255637" cy="1492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634" y="205978"/>
            <a:ext cx="8487381" cy="59412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516377" y="4843461"/>
            <a:ext cx="255637" cy="1492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516377" y="4843461"/>
            <a:ext cx="255637" cy="1492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3" y="3884938"/>
            <a:ext cx="550395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3011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34269" y="683997"/>
            <a:ext cx="2808438" cy="4459503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8516377" y="4843461"/>
            <a:ext cx="255637" cy="1492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9943" y="0"/>
            <a:ext cx="6084057" cy="51435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97368" y="2579370"/>
            <a:ext cx="2395098" cy="164020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14341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428682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028837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371783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0292" y="4524375"/>
            <a:ext cx="1058358" cy="358806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392" y="342900"/>
            <a:ext cx="8487381" cy="59412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4634" y="1076325"/>
            <a:ext cx="8487380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7807" y="1643663"/>
            <a:ext cx="6170880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6862" y="3497248"/>
            <a:ext cx="6151824" cy="46833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7807" y="1643663"/>
            <a:ext cx="6170880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6862" y="3497248"/>
            <a:ext cx="6151824" cy="46833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07807" y="1643663"/>
            <a:ext cx="6170880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6862" y="3506773"/>
            <a:ext cx="6151824" cy="46833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306753" y="2228850"/>
            <a:ext cx="3963101" cy="567853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276" y="1827239"/>
            <a:ext cx="1225174" cy="23853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26" y="981218"/>
            <a:ext cx="2767602" cy="317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4111" y="2817505"/>
            <a:ext cx="3935742" cy="46833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4306753" y="2200275"/>
            <a:ext cx="3963101" cy="598181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391276" y="1827239"/>
            <a:ext cx="1225174" cy="23853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/>
        </p:nvSpPr>
        <p:spPr bwMode="auto">
          <a:xfrm>
            <a:off x="1152826" y="982265"/>
            <a:ext cx="2763882" cy="3175254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4111" y="2817505"/>
            <a:ext cx="3935742" cy="468338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80836" y="689429"/>
            <a:ext cx="8229600" cy="141757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527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82C9D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635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3011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3" y="3884938"/>
            <a:ext cx="550395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5596203" y="914612"/>
            <a:ext cx="4462413" cy="26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1">
    <p:bg>
      <p:bgPr>
        <a:gradFill flip="none" rotWithShape="1">
          <a:gsLst>
            <a:gs pos="0">
              <a:srgbClr val="0093AD"/>
            </a:gs>
            <a:gs pos="55000">
              <a:srgbClr val="004F6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80836" y="689431"/>
            <a:ext cx="8229600" cy="141757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527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82C9D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38810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8926" y="4767264"/>
            <a:ext cx="969307" cy="273844"/>
          </a:xfrm>
          <a:prstGeom prst="rect">
            <a:avLst/>
          </a:prstGeom>
        </p:spPr>
        <p:txBody>
          <a:bodyPr/>
          <a:lstStyle/>
          <a:p>
            <a:fld id="{2DD18076-68F1-8849-A6D0-ECBECB8D5DC0}" type="datetime1">
              <a:rPr lang="en-US" smtClean="0"/>
              <a:pPr/>
              <a:t>5/13/15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2175" y="4767264"/>
            <a:ext cx="560489" cy="273844"/>
          </a:xfrm>
          <a:prstGeom prst="rect">
            <a:avLst/>
          </a:prstGeom>
        </p:spPr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56052" y="994002"/>
            <a:ext cx="8243662" cy="3461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2735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80836" y="689429"/>
            <a:ext cx="8229600" cy="1417579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527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82C9D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9912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3" y="3884938"/>
            <a:ext cx="550395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3011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5581053" y="911135"/>
            <a:ext cx="4474084" cy="265181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3011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3" y="3884938"/>
            <a:ext cx="550395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554908" y="285750"/>
            <a:ext cx="2369798" cy="4883152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3" y="3884938"/>
            <a:ext cx="550395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3011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554908" y="285750"/>
            <a:ext cx="2369798" cy="4883152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4280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6862" y="3884938"/>
            <a:ext cx="550522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325863" y="129732"/>
            <a:ext cx="3597815" cy="5020912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326862" y="3884938"/>
            <a:ext cx="5505225" cy="7645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cs typeface="Calibri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307807" y="2025925"/>
            <a:ext cx="5524280" cy="1853585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3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6430" y="492656"/>
            <a:ext cx="1211310" cy="222584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1"/>
              <a:endParaRPr lang="en-US" sz="18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2589" y="4789222"/>
            <a:ext cx="873848" cy="17013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85824" y="4772026"/>
            <a:ext cx="1105188" cy="222311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0" y="4733925"/>
            <a:ext cx="9144000" cy="4095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25863" y="129732"/>
            <a:ext cx="3597815" cy="5020912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342900"/>
            <a:ext cx="8487381" cy="5941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4634" y="1076325"/>
            <a:ext cx="8487380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84634" y="339328"/>
            <a:ext cx="8487381" cy="594122"/>
          </a:xfrm>
          <a:prstGeom prst="rect">
            <a:avLst/>
          </a:prstGeom>
        </p:spPr>
        <p:txBody>
          <a:bodyPr vert="horz" lIns="68589" tIns="34295" rIns="68589" bIns="34295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84634" y="1085851"/>
            <a:ext cx="8487380" cy="3508773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82589" y="4789223"/>
            <a:ext cx="873848" cy="17013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8516377" y="4843461"/>
            <a:ext cx="255637" cy="1492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7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7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/>
        </p:nvSpPr>
        <p:spPr>
          <a:xfrm>
            <a:off x="5620777" y="4843460"/>
            <a:ext cx="2895600" cy="15087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46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342946" rtl="0" eaLnBrk="1" latinLnBrk="0" hangingPunct="1">
        <a:lnSpc>
          <a:spcPct val="80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32177" indent="-132177" algn="l" defTabSz="342946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0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340564" indent="-123842" algn="l" defTabSz="342946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0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643023" indent="-132177" algn="l" defTabSz="342946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0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897851" indent="-123842" algn="l" defTabSz="342946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417033" algn="l"/>
        </a:tabLst>
        <a:defRPr sz="20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200310" indent="-130986" algn="l" defTabSz="342946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0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1886201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342946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Partner Solution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67263"/>
            <a:ext cx="560388" cy="274637"/>
          </a:xfrm>
          <a:prstGeom prst="rect">
            <a:avLst/>
          </a:prstGeom>
        </p:spPr>
        <p:txBody>
          <a:bodyPr/>
          <a:lstStyle/>
          <a:p>
            <a:fld id="{E88813DA-8D06-F14C-8552-E6A9180E36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90480" y="223918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Resources and Information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(Do you have any Sales Resources?)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 and Buyers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the target functions for the product (e.g.  Marketing, operations, risk &amp; finance, business strategy &amp; analytics, IT, engineering, sales, support)</a:t>
            </a:r>
          </a:p>
          <a:p>
            <a:r>
              <a:rPr lang="en-US" dirty="0" smtClean="0"/>
              <a:t>What is the profile of the person who buys your product? Uses it?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8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in Sales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Where will this partner appear in my sales cycle? E.g. Likely incumbent in an account? Lead generator? Someone I have to bring to close a </a:t>
            </a:r>
            <a:r>
              <a:rPr lang="en-US" dirty="0" err="1" smtClean="0"/>
              <a:t>Cloudera</a:t>
            </a:r>
            <a:r>
              <a:rPr lang="en-US" dirty="0" smtClean="0"/>
              <a:t> product gap?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List where your regional sales teams are located (worldwide)</a:t>
            </a:r>
          </a:p>
          <a:p>
            <a:r>
              <a:rPr lang="en-US" dirty="0" smtClean="0"/>
              <a:t>List key contacts for each region/vertical for Cloudera reps to reach out to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2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List joint customers with a brief description of their use case</a:t>
            </a:r>
          </a:p>
          <a:p>
            <a:r>
              <a:rPr lang="en-US" dirty="0" smtClean="0"/>
              <a:t>Include details on reference-ability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5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&amp;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Is the product GA?</a:t>
            </a:r>
          </a:p>
          <a:p>
            <a:pPr lvl="0"/>
            <a:r>
              <a:rPr lang="en-US" dirty="0" smtClean="0"/>
              <a:t>Does the product require special configuration for </a:t>
            </a:r>
            <a:r>
              <a:rPr lang="en-US" dirty="0" err="1" smtClean="0"/>
              <a:t>Cloudera</a:t>
            </a:r>
            <a:r>
              <a:rPr lang="en-US" dirty="0" smtClean="0"/>
              <a:t>?</a:t>
            </a:r>
            <a:endParaRPr lang="en-US" dirty="0"/>
          </a:p>
          <a:p>
            <a:pPr lvl="0"/>
            <a:r>
              <a:rPr lang="en-US" dirty="0" smtClean="0"/>
              <a:t>In the event of a customer support issue involving CDH and the product, explain the process for working together for resolution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2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are the integration points that apply to the integration (</a:t>
            </a:r>
            <a:r>
              <a:rPr lang="en-US" dirty="0" err="1"/>
              <a:t>e.g</a:t>
            </a:r>
            <a:r>
              <a:rPr lang="en-US" dirty="0"/>
              <a:t> HDFS, Impala, </a:t>
            </a:r>
            <a:r>
              <a:rPr lang="en-US" dirty="0" err="1"/>
              <a:t>Sqoop</a:t>
            </a:r>
            <a:r>
              <a:rPr lang="en-US" dirty="0"/>
              <a:t>, Flume,…)?</a:t>
            </a:r>
          </a:p>
          <a:p>
            <a:pPr lvl="1"/>
            <a:r>
              <a:rPr lang="en-US" dirty="0"/>
              <a:t>For each integration point, explain the integration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type is the integration? (Connector/Driver, Application, Libraries/Tooling, Platform, Extensions, Cluster Components, or</a:t>
            </a:r>
            <a:r>
              <a:rPr lang="en-US" i="1" dirty="0"/>
              <a:t> </a:t>
            </a:r>
            <a:r>
              <a:rPr lang="en-US" dirty="0"/>
              <a:t>something else?)</a:t>
            </a:r>
          </a:p>
          <a:p>
            <a:pPr lvl="1"/>
            <a:r>
              <a:rPr lang="en-US" dirty="0" smtClean="0"/>
              <a:t>Describe the integration in detail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4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Are there any limitations that the product requires (e.g. requires a dedicated cluster or limits the customer to a specific scheduler,…)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Give your elevator pitch – “This is who we are”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Give the example of challenges that this joint solution will solve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7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&amp; Benefits (High Level)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this joint solution</a:t>
            </a:r>
          </a:p>
          <a:p>
            <a:r>
              <a:rPr lang="en-US" dirty="0" smtClean="0"/>
              <a:t>How does customer benefit from joint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5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how the solution will increase node growth (e.g. new use cases, increased data to be processed, expansion across business functions, etc.)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5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the key use cases and target verticals where our joint solution has gained traction</a:t>
            </a:r>
          </a:p>
          <a:p>
            <a:r>
              <a:rPr lang="en-US" dirty="0" smtClean="0"/>
              <a:t>Does it relate to </a:t>
            </a:r>
            <a:r>
              <a:rPr lang="en-US" dirty="0" err="1" smtClean="0"/>
              <a:t>Cloudera</a:t>
            </a:r>
            <a:r>
              <a:rPr lang="en-US" dirty="0" smtClean="0"/>
              <a:t> key sales initiatives  (e.g. Data Warehousing, Business Analytics, SIEM) or any of the critical requirements of an enterprise data hub (e.g. security, governance, flexible deployment)</a:t>
            </a:r>
          </a:p>
          <a:p>
            <a:r>
              <a:rPr lang="en-US" dirty="0" smtClean="0"/>
              <a:t>Does it relate to Cloudera key verticals (e.g. Financial Services, Telco)?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0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Customer Success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Identify a key joint customer (Cloudera/Partner)</a:t>
            </a:r>
          </a:p>
          <a:p>
            <a:r>
              <a:rPr lang="en-US" dirty="0" smtClean="0"/>
              <a:t>Customer challenge</a:t>
            </a:r>
          </a:p>
          <a:p>
            <a:r>
              <a:rPr lang="en-US" dirty="0" smtClean="0"/>
              <a:t>Solution implemented</a:t>
            </a:r>
          </a:p>
          <a:p>
            <a:r>
              <a:rPr lang="en-US" dirty="0" smtClean="0"/>
              <a:t>Node growth from solution implementation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9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how your products integrate with Cloudera to create a solution (HDFS, Impala, Spark, Cloudera Manager, Cloudera Navigator, Security – Sentry &amp; Kerberos, etc.)</a:t>
            </a:r>
          </a:p>
          <a:p>
            <a:r>
              <a:rPr lang="en-US" dirty="0" smtClean="0"/>
              <a:t>Demonstrate product “stickiness”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06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Differentiators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Who are your competitors?</a:t>
            </a:r>
          </a:p>
          <a:p>
            <a:r>
              <a:rPr lang="en-US" dirty="0" smtClean="0"/>
              <a:t>How does your product/solution compare with competition?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2814" y="167474"/>
            <a:ext cx="1815353" cy="401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Partner Logo</a:t>
            </a:r>
          </a:p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Full Color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604</Words>
  <Application>Microsoft Macintosh PowerPoint</Application>
  <PresentationFormat>On-screen Show (16:9)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Partner Solution Overview</vt:lpstr>
      <vt:lpstr>Company Overview</vt:lpstr>
      <vt:lpstr>Industry Challenges</vt:lpstr>
      <vt:lpstr>Solution Overview &amp; Benefits (High Level)</vt:lpstr>
      <vt:lpstr>Growth Opportunity</vt:lpstr>
      <vt:lpstr>Key Use Cases</vt:lpstr>
      <vt:lpstr>Joint Customer Success Story</vt:lpstr>
      <vt:lpstr>Solution Integration</vt:lpstr>
      <vt:lpstr>Product Differentiators</vt:lpstr>
      <vt:lpstr>Sales Resources and Information</vt:lpstr>
      <vt:lpstr>Target Users and Buyers</vt:lpstr>
      <vt:lpstr>Position in Sales Cycle</vt:lpstr>
      <vt:lpstr>Coverage Map</vt:lpstr>
      <vt:lpstr>Joint Customers</vt:lpstr>
      <vt:lpstr>Technical Overview</vt:lpstr>
      <vt:lpstr>Availability &amp; Support</vt:lpstr>
      <vt:lpstr>Integration Details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O'Brien</dc:creator>
  <cp:lastModifiedBy>Yuri Bukhan</cp:lastModifiedBy>
  <cp:revision>29</cp:revision>
  <cp:lastPrinted>2012-09-17T22:57:27Z</cp:lastPrinted>
  <dcterms:created xsi:type="dcterms:W3CDTF">2013-12-04T20:12:33Z</dcterms:created>
  <dcterms:modified xsi:type="dcterms:W3CDTF">2015-05-13T23:30:44Z</dcterms:modified>
</cp:coreProperties>
</file>