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311" r:id="rId5"/>
    <p:sldId id="265" r:id="rId6"/>
    <p:sldId id="267" r:id="rId7"/>
    <p:sldId id="271" r:id="rId8"/>
    <p:sldId id="272" r:id="rId9"/>
    <p:sldId id="312" r:id="rId10"/>
    <p:sldId id="278" r:id="rId11"/>
    <p:sldId id="279" r:id="rId12"/>
    <p:sldId id="280" r:id="rId13"/>
    <p:sldId id="282" r:id="rId14"/>
    <p:sldId id="313" r:id="rId15"/>
    <p:sldId id="283" r:id="rId16"/>
    <p:sldId id="284" r:id="rId17"/>
    <p:sldId id="285" r:id="rId18"/>
    <p:sldId id="287" r:id="rId19"/>
    <p:sldId id="288" r:id="rId20"/>
    <p:sldId id="289" r:id="rId21"/>
    <p:sldId id="291" r:id="rId22"/>
    <p:sldId id="292" r:id="rId23"/>
    <p:sldId id="294" r:id="rId24"/>
    <p:sldId id="296" r:id="rId25"/>
    <p:sldId id="298" r:id="rId26"/>
    <p:sldId id="299" r:id="rId27"/>
    <p:sldId id="300" r:id="rId28"/>
    <p:sldId id="301" r:id="rId29"/>
    <p:sldId id="302" r:id="rId30"/>
    <p:sldId id="304" r:id="rId31"/>
    <p:sldId id="305" r:id="rId32"/>
    <p:sldId id="307" r:id="rId33"/>
    <p:sldId id="308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0003-5A6D-493A-88A0-2A1F115D9331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14B8-5F48-4F1A-993E-614FA6214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Имплементација сигурности у </a:t>
            </a:r>
            <a:r>
              <a:rPr lang="en-US" dirty="0" smtClean="0"/>
              <a:t>Java</a:t>
            </a:r>
            <a:r>
              <a:rPr lang="sr-Cyrl-RS" dirty="0" smtClean="0"/>
              <a:t> програмском језику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https://docs.oracle.com/javase/8/docs/technotes/guides/security/crypto/CryptoSpec.html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RS" sz="2400" dirty="0" smtClean="0"/>
              <a:t>Први корак креирање инстанце помоћу једне од </a:t>
            </a:r>
            <a:r>
              <a:rPr lang="sr-Latn-RS" sz="2400" dirty="0" smtClean="0"/>
              <a:t>getInstance() </a:t>
            </a:r>
            <a:r>
              <a:rPr lang="sr-Cyrl-RS" sz="2400" dirty="0" smtClean="0"/>
              <a:t>метода у </a:t>
            </a:r>
            <a:r>
              <a:rPr lang="en-US" sz="2400" dirty="0" smtClean="0"/>
              <a:t>Cipher </a:t>
            </a:r>
            <a:r>
              <a:rPr lang="sr-Cyrl-RS" sz="2400" dirty="0" smtClean="0"/>
              <a:t>класи</a:t>
            </a:r>
            <a:endParaRPr lang="en-US" sz="2400" dirty="0" smtClean="0"/>
          </a:p>
          <a:p>
            <a:r>
              <a:rPr lang="sr-Cyrl-RS" sz="2400" dirty="0" smtClean="0"/>
              <a:t>Наводи се трансформација у облику</a:t>
            </a:r>
            <a:r>
              <a:rPr lang="en-US" sz="2400" dirty="0" smtClean="0"/>
              <a:t>:</a:t>
            </a:r>
            <a:r>
              <a:rPr lang="sr-Cyrl-RS" sz="2400" dirty="0" smtClean="0"/>
              <a:t> </a:t>
            </a:r>
            <a:r>
              <a:rPr lang="en-US" sz="2400" dirty="0" smtClean="0"/>
              <a:t>“</a:t>
            </a:r>
            <a:r>
              <a:rPr lang="sr-Cyrl-RS" sz="2400" dirty="0" smtClean="0"/>
              <a:t>алгоритам</a:t>
            </a:r>
            <a:r>
              <a:rPr lang="en-US" sz="2400" i="1" dirty="0" smtClean="0"/>
              <a:t>/</a:t>
            </a:r>
            <a:r>
              <a:rPr lang="sr-Cyrl-RS" sz="2400" i="1" dirty="0" smtClean="0"/>
              <a:t>мод функционисања</a:t>
            </a:r>
            <a:r>
              <a:rPr lang="en-US" sz="2400" i="1" dirty="0" smtClean="0"/>
              <a:t>/</a:t>
            </a:r>
            <a:r>
              <a:rPr lang="sr-Cyrl-RS" sz="2400" i="1" dirty="0" smtClean="0"/>
              <a:t>допуна</a:t>
            </a:r>
            <a:r>
              <a:rPr lang="en-US" sz="2400" dirty="0" smtClean="0"/>
              <a:t>" </a:t>
            </a:r>
            <a:r>
              <a:rPr lang="sr-Cyrl-RS" sz="2400" dirty="0" smtClean="0"/>
              <a:t>или </a:t>
            </a:r>
            <a:r>
              <a:rPr lang="en-US" sz="2400" dirty="0" smtClean="0"/>
              <a:t>“</a:t>
            </a:r>
            <a:r>
              <a:rPr lang="sr-Cyrl-RS" sz="2400" i="1" dirty="0" smtClean="0"/>
              <a:t>алгоритам</a:t>
            </a:r>
            <a:r>
              <a:rPr lang="en-US" sz="2400" dirty="0" smtClean="0"/>
              <a:t>"</a:t>
            </a:r>
          </a:p>
          <a:p>
            <a:r>
              <a:rPr lang="sr-Cyrl-RS" sz="2400" dirty="0" smtClean="0"/>
              <a:t>Нпр. </a:t>
            </a:r>
            <a:r>
              <a:rPr lang="en-US" sz="2400" dirty="0" smtClean="0"/>
              <a:t>"</a:t>
            </a:r>
            <a:r>
              <a:rPr lang="en-US" sz="2400" i="1" dirty="0" smtClean="0"/>
              <a:t>DES/CBC/PKCS5Padding</a:t>
            </a:r>
            <a:r>
              <a:rPr lang="en-US" sz="2400" dirty="0" smtClean="0"/>
              <a:t>" "</a:t>
            </a:r>
            <a:r>
              <a:rPr lang="en-US" sz="2400" i="1" dirty="0" smtClean="0"/>
              <a:t>DES</a:t>
            </a:r>
            <a:r>
              <a:rPr lang="en-US" sz="2400" dirty="0" smtClean="0"/>
              <a:t>”</a:t>
            </a:r>
          </a:p>
          <a:p>
            <a:r>
              <a:rPr lang="sr-Cyrl-RS" sz="2400" dirty="0" smtClean="0"/>
              <a:t>Боље навести комплетну спецификацију, јер подразумевана зависи од пружаоца услуге</a:t>
            </a:r>
          </a:p>
          <a:p>
            <a:r>
              <a:rPr lang="sr-Cyrl-RS" sz="2400" dirty="0" smtClean="0"/>
              <a:t>Нпр. </a:t>
            </a:r>
            <a:r>
              <a:rPr lang="sr-Cyrl-CS" sz="2400" dirty="0" smtClean="0"/>
              <a:t>з</a:t>
            </a:r>
            <a:r>
              <a:rPr lang="sr-Cyrl-RS" sz="2400" dirty="0" smtClean="0"/>
              <a:t>а </a:t>
            </a:r>
            <a:r>
              <a:rPr lang="en-US" sz="2400" dirty="0" err="1" smtClean="0"/>
              <a:t>SunJCE</a:t>
            </a:r>
            <a:r>
              <a:rPr lang="en-US" sz="2400" dirty="0" smtClean="0"/>
              <a:t> </a:t>
            </a:r>
            <a:r>
              <a:rPr lang="sr-Cyrl-RS" sz="2400" dirty="0" smtClean="0"/>
              <a:t>пружаоца услуге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Cipher c1 = </a:t>
            </a:r>
            <a:r>
              <a:rPr lang="en-US" sz="2400" dirty="0" err="1" smtClean="0"/>
              <a:t>Cipher.getInstance</a:t>
            </a:r>
            <a:r>
              <a:rPr lang="en-US" sz="2400" dirty="0" smtClean="0"/>
              <a:t>("</a:t>
            </a:r>
            <a:r>
              <a:rPr lang="en-US" sz="2400" i="1" dirty="0" smtClean="0"/>
              <a:t>DES/ECB/PKCS5Padding</a:t>
            </a:r>
            <a:r>
              <a:rPr lang="en-US" sz="2400" dirty="0" smtClean="0"/>
              <a:t>"); </a:t>
            </a:r>
            <a:endParaRPr lang="sr-Cyrl-RS" sz="2400" dirty="0" smtClean="0"/>
          </a:p>
          <a:p>
            <a:pPr lvl="1"/>
            <a:r>
              <a:rPr lang="en-US" sz="2400" dirty="0" smtClean="0"/>
              <a:t>Cipher c1 = </a:t>
            </a:r>
            <a:r>
              <a:rPr lang="en-US" sz="2400" dirty="0" err="1" smtClean="0"/>
              <a:t>Cipher.getInstance</a:t>
            </a:r>
            <a:r>
              <a:rPr lang="en-US" sz="2400" dirty="0" smtClean="0"/>
              <a:t>("</a:t>
            </a:r>
            <a:r>
              <a:rPr lang="en-US" sz="2400" i="1" dirty="0" smtClean="0"/>
              <a:t>DES</a:t>
            </a:r>
            <a:r>
              <a:rPr lang="en-US" sz="2400" dirty="0" smtClean="0"/>
              <a:t>"); </a:t>
            </a:r>
            <a:r>
              <a:rPr lang="sr-Cyrl-RS" sz="2400" dirty="0" smtClean="0"/>
              <a:t>дају исти резултат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</a:t>
            </a:r>
            <a:r>
              <a:rPr lang="sr-Cyrl-R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Cipher </a:t>
            </a:r>
            <a:r>
              <a:rPr lang="sr-Cyrl-RS" sz="2000" dirty="0" smtClean="0"/>
              <a:t>објекат се мора иницијализовати за рад у једном од четири мода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ENCRYPT_MODE</a:t>
            </a:r>
            <a:r>
              <a:rPr lang="sr-Cyrl-RS" sz="1800" dirty="0" smtClean="0"/>
              <a:t>,</a:t>
            </a:r>
            <a:r>
              <a:rPr lang="en-US" sz="1800" dirty="0" smtClean="0"/>
              <a:t> DECRYPT_MODE</a:t>
            </a:r>
            <a:r>
              <a:rPr lang="sr-Cyrl-RS" sz="1800" dirty="0" smtClean="0"/>
              <a:t>,</a:t>
            </a:r>
            <a:r>
              <a:rPr lang="en-US" sz="1800" dirty="0" smtClean="0"/>
              <a:t> WRAP_MODE</a:t>
            </a:r>
            <a:r>
              <a:rPr lang="sr-Cyrl-RS" sz="1800" dirty="0" smtClean="0"/>
              <a:t>, </a:t>
            </a:r>
            <a:r>
              <a:rPr lang="en-US" sz="1800" dirty="0" smtClean="0"/>
              <a:t>UNWRAP_MODE</a:t>
            </a:r>
          </a:p>
          <a:p>
            <a:r>
              <a:rPr lang="sr-Cyrl-RS" sz="2000" dirty="0" smtClean="0"/>
              <a:t>За иницијализацију користи се једна од следећих метода:</a:t>
            </a:r>
            <a:endParaRPr lang="en-US" sz="2000" dirty="0" smtClean="0"/>
          </a:p>
          <a:p>
            <a:pPr lvl="1"/>
            <a:r>
              <a:rPr lang="en-US" sz="1800" dirty="0" smtClean="0"/>
              <a:t>public void init(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opmode</a:t>
            </a:r>
            <a:r>
              <a:rPr lang="en-US" sz="1800" dirty="0" smtClean="0"/>
              <a:t>, Key </a:t>
            </a:r>
            <a:r>
              <a:rPr lang="en-US" sz="1800" dirty="0" err="1" smtClean="0"/>
              <a:t>key</a:t>
            </a:r>
            <a:r>
              <a:rPr lang="en-US" sz="1800" dirty="0" smtClean="0"/>
              <a:t>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void init(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opmode</a:t>
            </a:r>
            <a:r>
              <a:rPr lang="en-US" sz="1800" dirty="0" smtClean="0"/>
              <a:t>, Certificate </a:t>
            </a:r>
            <a:r>
              <a:rPr lang="en-US" sz="1800" dirty="0" err="1" smtClean="0"/>
              <a:t>certificate</a:t>
            </a:r>
            <a:r>
              <a:rPr lang="en-US" sz="1800" dirty="0" smtClean="0"/>
              <a:t>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void init(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opmode</a:t>
            </a:r>
            <a:r>
              <a:rPr lang="en-US" sz="1800" dirty="0" smtClean="0"/>
              <a:t>, Key </a:t>
            </a:r>
            <a:r>
              <a:rPr lang="en-US" sz="1800" dirty="0" err="1" smtClean="0"/>
              <a:t>key</a:t>
            </a:r>
            <a:r>
              <a:rPr lang="en-US" sz="1800" dirty="0" smtClean="0"/>
              <a:t>, </a:t>
            </a:r>
            <a:r>
              <a:rPr lang="en-US" sz="1800" dirty="0" err="1" smtClean="0"/>
              <a:t>SecureRandom</a:t>
            </a:r>
            <a:r>
              <a:rPr lang="en-US" sz="1800" dirty="0" smtClean="0"/>
              <a:t> random);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void init(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opmode</a:t>
            </a:r>
            <a:r>
              <a:rPr lang="en-US" sz="1800" dirty="0" smtClean="0"/>
              <a:t>, Certificate </a:t>
            </a:r>
            <a:r>
              <a:rPr lang="en-US" sz="1800" dirty="0" err="1" smtClean="0"/>
              <a:t>certificate</a:t>
            </a:r>
            <a:r>
              <a:rPr lang="en-US" sz="1800" dirty="0" smtClean="0"/>
              <a:t>, </a:t>
            </a:r>
            <a:r>
              <a:rPr lang="en-US" sz="1800" dirty="0" err="1" smtClean="0"/>
              <a:t>SecureRandom</a:t>
            </a:r>
            <a:r>
              <a:rPr lang="en-US" sz="1800" dirty="0" smtClean="0"/>
              <a:t> random);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void init(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opmode</a:t>
            </a:r>
            <a:r>
              <a:rPr lang="en-US" sz="1800" dirty="0" smtClean="0"/>
              <a:t>, Key </a:t>
            </a:r>
            <a:r>
              <a:rPr lang="en-US" sz="1800" dirty="0" err="1" smtClean="0"/>
              <a:t>key</a:t>
            </a:r>
            <a:r>
              <a:rPr lang="en-US" sz="1800" dirty="0" smtClean="0"/>
              <a:t>, </a:t>
            </a:r>
            <a:r>
              <a:rPr lang="en-US" sz="1800" dirty="0" err="1" smtClean="0"/>
              <a:t>AlgorithmParameterSpec</a:t>
            </a:r>
            <a:r>
              <a:rPr lang="en-US" sz="1800" dirty="0" smtClean="0"/>
              <a:t> </a:t>
            </a:r>
            <a:r>
              <a:rPr lang="en-US" sz="1800" dirty="0" err="1" smtClean="0"/>
              <a:t>params</a:t>
            </a:r>
            <a:r>
              <a:rPr lang="en-US" sz="1800" dirty="0" smtClean="0"/>
              <a:t>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void init(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opmode</a:t>
            </a:r>
            <a:r>
              <a:rPr lang="en-US" sz="1800" dirty="0" smtClean="0"/>
              <a:t>, Key </a:t>
            </a:r>
            <a:r>
              <a:rPr lang="en-US" sz="1800" dirty="0" err="1" smtClean="0"/>
              <a:t>key</a:t>
            </a:r>
            <a:r>
              <a:rPr lang="en-US" sz="1800" dirty="0" smtClean="0"/>
              <a:t>, </a:t>
            </a:r>
            <a:r>
              <a:rPr lang="en-US" sz="1800" dirty="0" err="1" smtClean="0"/>
              <a:t>AlgorithmParameterSpec</a:t>
            </a:r>
            <a:r>
              <a:rPr lang="en-US" sz="1800" dirty="0" smtClean="0"/>
              <a:t> </a:t>
            </a:r>
            <a:r>
              <a:rPr lang="en-US" sz="1800" dirty="0" err="1" smtClean="0"/>
              <a:t>params</a:t>
            </a:r>
            <a:r>
              <a:rPr lang="en-US" sz="1800" dirty="0" smtClean="0"/>
              <a:t>, </a:t>
            </a:r>
            <a:r>
              <a:rPr lang="en-US" sz="1800" dirty="0" err="1" smtClean="0"/>
              <a:t>SecureRandom</a:t>
            </a:r>
            <a:r>
              <a:rPr lang="en-US" sz="1800" dirty="0" smtClean="0"/>
              <a:t> random);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void init(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opmode</a:t>
            </a:r>
            <a:r>
              <a:rPr lang="en-US" sz="1800" dirty="0" smtClean="0"/>
              <a:t>, Key </a:t>
            </a:r>
            <a:r>
              <a:rPr lang="en-US" sz="1800" dirty="0" err="1" smtClean="0"/>
              <a:t>key</a:t>
            </a:r>
            <a:r>
              <a:rPr lang="en-US" sz="1800" dirty="0" smtClean="0"/>
              <a:t>, </a:t>
            </a:r>
            <a:r>
              <a:rPr lang="en-US" sz="1800" dirty="0" err="1" smtClean="0"/>
              <a:t>AlgorithmParameters</a:t>
            </a:r>
            <a:r>
              <a:rPr lang="en-US" sz="1800" dirty="0" smtClean="0"/>
              <a:t> </a:t>
            </a:r>
            <a:r>
              <a:rPr lang="en-US" sz="1800" dirty="0" err="1" smtClean="0"/>
              <a:t>params</a:t>
            </a:r>
            <a:r>
              <a:rPr lang="en-US" sz="1800" dirty="0" smtClean="0"/>
              <a:t>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void init(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opmode</a:t>
            </a:r>
            <a:r>
              <a:rPr lang="en-US" sz="1800" dirty="0" smtClean="0"/>
              <a:t>, Key </a:t>
            </a:r>
            <a:r>
              <a:rPr lang="en-US" sz="1800" dirty="0" err="1" smtClean="0"/>
              <a:t>key</a:t>
            </a:r>
            <a:r>
              <a:rPr lang="en-US" sz="1800" dirty="0" smtClean="0"/>
              <a:t>, </a:t>
            </a:r>
            <a:r>
              <a:rPr lang="en-US" sz="1800" dirty="0" err="1" smtClean="0"/>
              <a:t>AlgorithmParameters</a:t>
            </a:r>
            <a:r>
              <a:rPr lang="en-US" sz="1800" dirty="0" smtClean="0"/>
              <a:t> </a:t>
            </a:r>
            <a:r>
              <a:rPr lang="en-US" sz="1800" dirty="0" err="1" smtClean="0"/>
              <a:t>params</a:t>
            </a:r>
            <a:r>
              <a:rPr lang="en-US" sz="1800" dirty="0" smtClean="0"/>
              <a:t>, </a:t>
            </a:r>
            <a:r>
              <a:rPr lang="en-US" sz="1800" dirty="0" err="1" smtClean="0"/>
              <a:t>SecureRandom</a:t>
            </a:r>
            <a:r>
              <a:rPr lang="en-US" sz="1800" dirty="0" smtClean="0"/>
              <a:t> random);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</a:t>
            </a:r>
            <a:r>
              <a:rPr lang="sr-Cyrl-RS" dirty="0" smtClean="0"/>
              <a:t> (</a:t>
            </a:r>
            <a:r>
              <a:rPr lang="en-US" dirty="0" smtClean="0"/>
              <a:t>3</a:t>
            </a:r>
            <a:r>
              <a:rPr lang="sr-Cyrl-R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RS" sz="2000" dirty="0" smtClean="0"/>
              <a:t>Шифровање се може обавити у једном кораку или из више корака</a:t>
            </a:r>
          </a:p>
          <a:p>
            <a:r>
              <a:rPr lang="sr-Cyrl-RS" sz="2000" dirty="0" smtClean="0"/>
              <a:t>За шифровање/дешифровање у једном кораку користе се методе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public byte[] </a:t>
            </a:r>
            <a:r>
              <a:rPr lang="en-US" sz="1800" dirty="0" err="1" smtClean="0"/>
              <a:t>doFinal</a:t>
            </a:r>
            <a:r>
              <a:rPr lang="en-US" sz="1800" dirty="0" smtClean="0"/>
              <a:t>(byte[] input);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byte[] </a:t>
            </a:r>
            <a:r>
              <a:rPr lang="en-US" sz="1800" dirty="0" err="1" smtClean="0"/>
              <a:t>doFinal</a:t>
            </a:r>
            <a:r>
              <a:rPr lang="en-US" sz="1800" dirty="0" smtClean="0"/>
              <a:t>(byte[] input,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inputOffset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inputLen</a:t>
            </a:r>
            <a:r>
              <a:rPr lang="en-US" sz="1800" dirty="0" smtClean="0"/>
              <a:t>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doFinal</a:t>
            </a:r>
            <a:r>
              <a:rPr lang="en-US" sz="1800" dirty="0" smtClean="0"/>
              <a:t>(byte[] input,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inputOffset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inputLen</a:t>
            </a:r>
            <a:r>
              <a:rPr lang="en-US" sz="1800" dirty="0" smtClean="0"/>
              <a:t>, byte[] output);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doFinal</a:t>
            </a:r>
            <a:r>
              <a:rPr lang="en-US" sz="1800" dirty="0" smtClean="0"/>
              <a:t>(byte[] input,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inputOffset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inputLen</a:t>
            </a:r>
            <a:r>
              <a:rPr lang="en-US" sz="1800" dirty="0" smtClean="0"/>
              <a:t>, byte[] output,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outputOffset</a:t>
            </a:r>
            <a:r>
              <a:rPr lang="en-US" sz="1800" dirty="0" smtClean="0"/>
              <a:t>) </a:t>
            </a:r>
            <a:endParaRPr lang="sr-Cyrl-RS" sz="1800" dirty="0" smtClean="0"/>
          </a:p>
          <a:p>
            <a:r>
              <a:rPr lang="sr-Cyrl-RS" sz="2000" dirty="0" smtClean="0"/>
              <a:t>За шифровање/дешифровање  из више корака користе се методе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public byte[] update(byte[] input);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byte[] update(byte[] input,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inputOffset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inputLen</a:t>
            </a:r>
            <a:r>
              <a:rPr lang="en-US" sz="1800" dirty="0" smtClean="0"/>
              <a:t>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update(byte[] input,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inputOffset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inputLen</a:t>
            </a:r>
            <a:r>
              <a:rPr lang="en-US" sz="1800" dirty="0" smtClean="0"/>
              <a:t>, byte[] output);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update(byte[] input,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inputOffset</a:t>
            </a:r>
            <a:r>
              <a:rPr lang="en-US" sz="1800" dirty="0" smtClean="0"/>
              <a:t>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inputLen</a:t>
            </a:r>
            <a:r>
              <a:rPr lang="en-US" sz="1800" dirty="0" smtClean="0"/>
              <a:t>, byte[] output,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outputOffset</a:t>
            </a:r>
            <a:r>
              <a:rPr lang="en-US" sz="1800" dirty="0" smtClean="0"/>
              <a:t>) </a:t>
            </a:r>
            <a:endParaRPr lang="sr-Cyrl-RS" sz="1800" dirty="0" smtClean="0"/>
          </a:p>
          <a:p>
            <a:r>
              <a:rPr lang="sr-Cyrl-RS" sz="2000" dirty="0" smtClean="0"/>
              <a:t>Након тога позива се једна од метода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public byte[] </a:t>
            </a:r>
            <a:r>
              <a:rPr lang="en-US" sz="1800" dirty="0" err="1" smtClean="0"/>
              <a:t>doFinal</a:t>
            </a:r>
            <a:r>
              <a:rPr lang="en-US" sz="1800" dirty="0" smtClean="0"/>
              <a:t>(); </a:t>
            </a:r>
            <a:endParaRPr lang="sr-Cyrl-RS" sz="1800" dirty="0" smtClean="0"/>
          </a:p>
          <a:p>
            <a:pPr lvl="1"/>
            <a:r>
              <a:rPr lang="en-US" sz="1800" dirty="0" smtClean="0"/>
              <a:t>public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doFinal</a:t>
            </a:r>
            <a:r>
              <a:rPr lang="en-US" sz="1800" dirty="0" smtClean="0"/>
              <a:t>(byte[] output,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outputOffset</a:t>
            </a:r>
            <a:r>
              <a:rPr lang="en-US" sz="1800" dirty="0" smtClean="0"/>
              <a:t>);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Управљање параметрима алгоритама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RS" sz="2000" dirty="0" smtClean="0"/>
              <a:t>Параметри алгоритма за објекат типа</a:t>
            </a:r>
            <a:r>
              <a:rPr lang="en-US" sz="2000" dirty="0" smtClean="0"/>
              <a:t> Cipher </a:t>
            </a:r>
            <a:r>
              <a:rPr lang="sr-Cyrl-RS" sz="2000" dirty="0" smtClean="0"/>
              <a:t>могу се дохватити позивом методе </a:t>
            </a:r>
            <a:r>
              <a:rPr lang="en-US" sz="2000" dirty="0" err="1" smtClean="0"/>
              <a:t>getParameters</a:t>
            </a:r>
            <a:r>
              <a:rPr lang="en-US" sz="2000" dirty="0" smtClean="0"/>
              <a:t> </a:t>
            </a:r>
            <a:r>
              <a:rPr lang="sr-Cyrl-RS" sz="2000" dirty="0" smtClean="0"/>
              <a:t> која враћа објекат типа </a:t>
            </a:r>
            <a:r>
              <a:rPr lang="en-US" sz="2000" dirty="0" err="1" smtClean="0"/>
              <a:t>java.security.AlgorithmParameters</a:t>
            </a:r>
            <a:r>
              <a:rPr lang="sr-Cyrl-RS" sz="2000" dirty="0" smtClean="0"/>
              <a:t> или </a:t>
            </a:r>
            <a:r>
              <a:rPr lang="sr-Latn-RS" sz="2000" dirty="0" smtClean="0"/>
              <a:t>null </a:t>
            </a:r>
            <a:r>
              <a:rPr lang="sr-Cyrl-RS" sz="2000" dirty="0" smtClean="0"/>
              <a:t>ако нису подешени никакви параметри</a:t>
            </a:r>
            <a:endParaRPr lang="en-US" sz="2000" dirty="0" smtClean="0"/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javax.crypto</a:t>
            </a:r>
            <a:r>
              <a:rPr lang="en-US" sz="2000" dirty="0" smtClean="0"/>
              <a:t>.*; </a:t>
            </a:r>
            <a:r>
              <a:rPr lang="sr-Cyrl-RS" sz="2000" dirty="0" smtClean="0"/>
              <a:t/>
            </a:r>
            <a:br>
              <a:rPr lang="sr-Cyrl-RS" sz="2000" dirty="0" smtClean="0"/>
            </a:br>
            <a:r>
              <a:rPr lang="en-US" sz="2000" dirty="0" smtClean="0"/>
              <a:t>import </a:t>
            </a:r>
            <a:r>
              <a:rPr lang="en-US" sz="2000" dirty="0" err="1" smtClean="0"/>
              <a:t>java.security.AlgorithmParameters</a:t>
            </a:r>
            <a:r>
              <a:rPr lang="en-US" sz="2000" dirty="0" smtClean="0"/>
              <a:t>; // get cipher object for password-based enc </a:t>
            </a:r>
            <a:r>
              <a:rPr lang="sr-Cyrl-RS" sz="2000" dirty="0" smtClean="0"/>
              <a:t/>
            </a:r>
            <a:br>
              <a:rPr lang="sr-Cyrl-RS" sz="2000" dirty="0" smtClean="0"/>
            </a:br>
            <a:r>
              <a:rPr lang="en-US" sz="2000" dirty="0" smtClean="0"/>
              <a:t>Cipher c = </a:t>
            </a:r>
            <a:r>
              <a:rPr lang="en-US" sz="2000" dirty="0" err="1" smtClean="0"/>
              <a:t>Cipher.getInstance</a:t>
            </a:r>
            <a:r>
              <a:rPr lang="en-US" sz="2000" dirty="0" smtClean="0"/>
              <a:t>("PBEWithHmacSHA256AndAES_256"); </a:t>
            </a:r>
            <a:r>
              <a:rPr lang="sr-Cyrl-RS" sz="2000" dirty="0" smtClean="0"/>
              <a:t/>
            </a:r>
            <a:br>
              <a:rPr lang="sr-Cyrl-R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c.init</a:t>
            </a:r>
            <a:r>
              <a:rPr lang="en-US" sz="2000" dirty="0" smtClean="0"/>
              <a:t>(</a:t>
            </a:r>
            <a:r>
              <a:rPr lang="en-US" sz="2000" dirty="0" err="1" smtClean="0"/>
              <a:t>Cipher.ENCRYPT_MODE</a:t>
            </a:r>
            <a:r>
              <a:rPr lang="en-US" sz="2000" dirty="0" smtClean="0"/>
              <a:t>, </a:t>
            </a:r>
            <a:r>
              <a:rPr lang="en-US" sz="2000" dirty="0" err="1" smtClean="0"/>
              <a:t>myKey</a:t>
            </a:r>
            <a:r>
              <a:rPr lang="en-US" sz="2000" dirty="0" smtClean="0"/>
              <a:t>); </a:t>
            </a:r>
            <a:r>
              <a:rPr lang="sr-Cyrl-RS" sz="2000" dirty="0" smtClean="0"/>
              <a:t/>
            </a:r>
            <a:br>
              <a:rPr lang="sr-Cyrl-RS" sz="2000" dirty="0" smtClean="0"/>
            </a:br>
            <a:r>
              <a:rPr lang="en-US" sz="2000" dirty="0" smtClean="0"/>
              <a:t>byte[]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= </a:t>
            </a:r>
            <a:r>
              <a:rPr lang="en-US" sz="2000" dirty="0" err="1" smtClean="0"/>
              <a:t>c.doFinal</a:t>
            </a:r>
            <a:r>
              <a:rPr lang="en-US" sz="2000" dirty="0" smtClean="0"/>
              <a:t>("This is just an </a:t>
            </a:r>
            <a:r>
              <a:rPr lang="en-US" sz="2000" dirty="0" err="1" smtClean="0"/>
              <a:t>example".getBytes</a:t>
            </a:r>
            <a:r>
              <a:rPr lang="en-US" sz="2000" dirty="0" smtClean="0"/>
              <a:t>()); </a:t>
            </a:r>
            <a:r>
              <a:rPr lang="sr-Cyrl-RS" sz="2000" dirty="0" smtClean="0"/>
              <a:t/>
            </a:r>
            <a:br>
              <a:rPr lang="sr-Cyrl-R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AlgorithmParameters</a:t>
            </a:r>
            <a:r>
              <a:rPr lang="en-US" sz="2000" dirty="0" smtClean="0"/>
              <a:t> </a:t>
            </a:r>
            <a:r>
              <a:rPr lang="en-US" sz="2000" dirty="0" err="1" smtClean="0"/>
              <a:t>algParams</a:t>
            </a:r>
            <a:r>
              <a:rPr lang="en-US" sz="2000" dirty="0" smtClean="0"/>
              <a:t> = </a:t>
            </a:r>
            <a:r>
              <a:rPr lang="en-US" sz="2000" dirty="0" err="1" smtClean="0"/>
              <a:t>c.getParameters</a:t>
            </a:r>
            <a:r>
              <a:rPr lang="en-US" sz="2000" dirty="0" smtClean="0"/>
              <a:t>(); </a:t>
            </a:r>
            <a:r>
              <a:rPr lang="sr-Cyrl-RS" sz="2000" dirty="0" smtClean="0"/>
              <a:t/>
            </a:r>
            <a:br>
              <a:rPr lang="sr-Cyrl-RS" sz="2000" dirty="0" smtClean="0"/>
            </a:br>
            <a:r>
              <a:rPr lang="en-US" sz="2000" dirty="0" smtClean="0"/>
              <a:t> byte[] </a:t>
            </a:r>
            <a:r>
              <a:rPr lang="en-US" sz="2000" dirty="0" err="1" smtClean="0"/>
              <a:t>encodedAlgParams</a:t>
            </a:r>
            <a:r>
              <a:rPr lang="en-US" sz="2000" dirty="0" smtClean="0"/>
              <a:t> = </a:t>
            </a:r>
            <a:r>
              <a:rPr lang="en-US" sz="2000" dirty="0" err="1" smtClean="0"/>
              <a:t>algParams.getEncoded</a:t>
            </a:r>
            <a:r>
              <a:rPr lang="en-US" sz="2000" dirty="0" smtClean="0"/>
              <a:t>();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Управљање параметрима алгоритама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Cyrl-RS" dirty="0" smtClean="0"/>
              <a:t>Алгоритми који користе параметре подржани у </a:t>
            </a:r>
            <a:r>
              <a:rPr lang="en-US" dirty="0" err="1" smtClean="0"/>
              <a:t>SunJCE</a:t>
            </a:r>
            <a:r>
              <a:rPr lang="en-US" dirty="0" smtClean="0"/>
              <a:t> </a:t>
            </a:r>
            <a:r>
              <a:rPr lang="sr-Cyrl-RS" dirty="0" smtClean="0"/>
              <a:t>пружаоцу услуга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DES, DES-EDE</a:t>
            </a:r>
            <a:r>
              <a:rPr lang="sr-Cyrl-RS" dirty="0" smtClean="0"/>
              <a:t> и</a:t>
            </a:r>
            <a:r>
              <a:rPr lang="en-US" dirty="0" smtClean="0"/>
              <a:t> Blowfish, </a:t>
            </a:r>
            <a:r>
              <a:rPr lang="sr-Cyrl-RS" dirty="0" smtClean="0"/>
              <a:t>када се користе у модовима са повратном спрегом</a:t>
            </a:r>
            <a:r>
              <a:rPr lang="en-US" dirty="0" smtClean="0"/>
              <a:t> (CBC, CFB, OFB</a:t>
            </a:r>
            <a:r>
              <a:rPr lang="sr-Cyrl-RS" dirty="0" smtClean="0"/>
              <a:t> или</a:t>
            </a:r>
            <a:r>
              <a:rPr lang="en-US" dirty="0" smtClean="0"/>
              <a:t> PCBC) </a:t>
            </a:r>
            <a:r>
              <a:rPr lang="sr-Cyrl-RS" dirty="0" smtClean="0"/>
              <a:t>користе иницијалну вредност</a:t>
            </a:r>
            <a:r>
              <a:rPr lang="en-US" dirty="0" smtClean="0"/>
              <a:t> (IV)</a:t>
            </a:r>
          </a:p>
          <a:p>
            <a:r>
              <a:rPr lang="en-US" dirty="0" smtClean="0"/>
              <a:t>PBE Cipher </a:t>
            </a:r>
            <a:r>
              <a:rPr lang="sr-Cyrl-RS" dirty="0" smtClean="0"/>
              <a:t>алгоритми користе параметре за </a:t>
            </a:r>
            <a:r>
              <a:rPr lang="en-US" dirty="0" smtClean="0"/>
              <a:t>salt </a:t>
            </a:r>
            <a:r>
              <a:rPr lang="sr-Cyrl-RS" dirty="0" smtClean="0"/>
              <a:t>вредност и број итерација</a:t>
            </a:r>
            <a:endParaRPr lang="en-US" dirty="0" smtClean="0"/>
          </a:p>
          <a:p>
            <a:r>
              <a:rPr lang="sr-Cyrl-RS" dirty="0" smtClean="0"/>
              <a:t>Ако се не поставе параметри приликом шифровања биће поставњене подразумеване вредности</a:t>
            </a:r>
          </a:p>
          <a:p>
            <a:r>
              <a:rPr lang="sr-Cyrl-RS" dirty="0" smtClean="0"/>
              <a:t>Приликом дешифровања морају бити постављени исти параметри који су коришћени код шифровања или дешифровање неће бити извршено и биће пријављен изузетак</a:t>
            </a:r>
          </a:p>
          <a:p>
            <a:r>
              <a:rPr lang="sr-Cyrl-RS" dirty="0" smtClean="0"/>
              <a:t>Може се користити</a:t>
            </a:r>
            <a:r>
              <a:rPr lang="sr-Latn-RS" dirty="0" smtClean="0"/>
              <a:t> SealedObject</a:t>
            </a:r>
            <a:r>
              <a:rPr lang="sr-Cyrl-RS" dirty="0" smtClean="0"/>
              <a:t> класа која енкапсулира и параметре алгоритма заједно са шифрованом поруком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Рад са кључевима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java.security.Key</a:t>
            </a:r>
            <a:r>
              <a:rPr lang="en-US" dirty="0" smtClean="0"/>
              <a:t> </a:t>
            </a:r>
            <a:r>
              <a:rPr lang="sr-Cyrl-RS" dirty="0" smtClean="0"/>
              <a:t>интерфејс је на највишем нивоу дефинисања објеката који представљају криптографске кључеве</a:t>
            </a:r>
            <a:endParaRPr lang="en-US" dirty="0" smtClean="0"/>
          </a:p>
          <a:p>
            <a:r>
              <a:rPr lang="sr-Cyrl-RS" dirty="0" smtClean="0"/>
              <a:t>Интерфејс не дозвољава директан приступ кључу, већ само пружа три методе:</a:t>
            </a:r>
          </a:p>
          <a:p>
            <a:pPr lvl="1"/>
            <a:r>
              <a:rPr lang="en-US" dirty="0" err="1" smtClean="0"/>
              <a:t>getAlgorithm</a:t>
            </a:r>
            <a:r>
              <a:rPr lang="en-US" dirty="0" smtClean="0"/>
              <a:t>, </a:t>
            </a:r>
            <a:r>
              <a:rPr lang="en-US" dirty="0" err="1" smtClean="0"/>
              <a:t>getFormat</a:t>
            </a:r>
            <a:r>
              <a:rPr lang="sr-Cyrl-RS" dirty="0" smtClean="0"/>
              <a:t> и </a:t>
            </a:r>
            <a:r>
              <a:rPr lang="en-US" dirty="0" err="1" smtClean="0"/>
              <a:t>getEncoded</a:t>
            </a:r>
            <a:endParaRPr lang="en-US" dirty="0" smtClean="0"/>
          </a:p>
          <a:p>
            <a:r>
              <a:rPr lang="sr-Cyrl-RS" dirty="0" smtClean="0"/>
              <a:t>Ово је супротан приступ уобичајеном транспарентном у ком је могуће приступити вредности кључа коришћењем </a:t>
            </a:r>
            <a:r>
              <a:rPr lang="en-US" dirty="0" smtClean="0"/>
              <a:t>get </a:t>
            </a:r>
            <a:r>
              <a:rPr lang="sr-Cyrl-RS" dirty="0" smtClean="0"/>
              <a:t>метода</a:t>
            </a:r>
            <a:endParaRPr lang="en-US" dirty="0" smtClean="0"/>
          </a:p>
          <a:p>
            <a:r>
              <a:rPr lang="sr-Cyrl-RS" dirty="0" smtClean="0"/>
              <a:t>Кључеви се најчешће креирају помоћу генератора</a:t>
            </a:r>
            <a:r>
              <a:rPr lang="sr-Latn-RS" dirty="0" smtClean="0"/>
              <a:t> KeyGenerator</a:t>
            </a:r>
            <a:r>
              <a:rPr lang="en-US" dirty="0" smtClean="0"/>
              <a:t> </a:t>
            </a:r>
            <a:r>
              <a:rPr lang="sr-Cyrl-RS" dirty="0" smtClean="0"/>
              <a:t>и</a:t>
            </a:r>
            <a:r>
              <a:rPr lang="sr-Latn-RS" dirty="0" smtClean="0"/>
              <a:t> KeyPairGenerator</a:t>
            </a:r>
            <a:r>
              <a:rPr lang="en-US" dirty="0" smtClean="0"/>
              <a:t>, </a:t>
            </a:r>
            <a:r>
              <a:rPr lang="sr-Cyrl-RS" dirty="0" smtClean="0"/>
              <a:t>помоћу сертификата, или дохватањем из репозиторијума</a:t>
            </a:r>
            <a:r>
              <a:rPr lang="sr-Latn-RS" dirty="0" smtClean="0"/>
              <a:t> KeyStore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Асиметрични кључеви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PublicKey</a:t>
            </a:r>
            <a:r>
              <a:rPr lang="en-US" dirty="0" smtClean="0"/>
              <a:t> </a:t>
            </a:r>
            <a:r>
              <a:rPr lang="sr-Cyrl-RS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PrivateKey</a:t>
            </a:r>
            <a:r>
              <a:rPr lang="sr-Cyrl-RS" dirty="0" smtClean="0"/>
              <a:t> интерфејси</a:t>
            </a:r>
            <a:r>
              <a:rPr lang="en-US" dirty="0" smtClean="0"/>
              <a:t> </a:t>
            </a:r>
            <a:endParaRPr lang="sr-Cyrl-RS" dirty="0" smtClean="0"/>
          </a:p>
          <a:p>
            <a:pPr lvl="1"/>
            <a:r>
              <a:rPr lang="sr-Cyrl-RS" dirty="0" smtClean="0"/>
              <a:t>Проширују </a:t>
            </a:r>
            <a:r>
              <a:rPr lang="en-US" dirty="0" smtClean="0"/>
              <a:t>Key </a:t>
            </a:r>
            <a:r>
              <a:rPr lang="sr-Cyrl-RS" dirty="0" smtClean="0"/>
              <a:t>интерфејс</a:t>
            </a:r>
            <a:r>
              <a:rPr lang="en-US" dirty="0" smtClean="0"/>
              <a:t> </a:t>
            </a:r>
            <a:endParaRPr lang="sr-Cyrl-RS" dirty="0" smtClean="0"/>
          </a:p>
          <a:p>
            <a:pPr lvl="1"/>
            <a:r>
              <a:rPr lang="sr-Cyrl-RS" dirty="0" smtClean="0"/>
              <a:t>Нема нових метода, већ постоје само ради идентификације типа</a:t>
            </a:r>
            <a:endParaRPr lang="en-US" dirty="0" smtClean="0"/>
          </a:p>
          <a:p>
            <a:r>
              <a:rPr lang="en-US" dirty="0" err="1" smtClean="0"/>
              <a:t>KeyPair</a:t>
            </a:r>
            <a:r>
              <a:rPr lang="en-US" dirty="0" smtClean="0"/>
              <a:t> </a:t>
            </a:r>
            <a:r>
              <a:rPr lang="sr-Cyrl-RS" dirty="0" smtClean="0"/>
              <a:t>класа служи да обједини приватни и јавни кључ у једној структури</a:t>
            </a:r>
          </a:p>
          <a:p>
            <a:pPr lvl="1"/>
            <a:r>
              <a:rPr lang="en-US" dirty="0" err="1" smtClean="0"/>
              <a:t>PrivateKey</a:t>
            </a:r>
            <a:r>
              <a:rPr lang="en-US" dirty="0" smtClean="0"/>
              <a:t> </a:t>
            </a:r>
            <a:r>
              <a:rPr lang="en-US" dirty="0" err="1" smtClean="0"/>
              <a:t>getPrivate</a:t>
            </a:r>
            <a:r>
              <a:rPr lang="en-US" dirty="0" smtClean="0"/>
              <a:t>() </a:t>
            </a:r>
            <a:endParaRPr lang="sr-Cyrl-RS" dirty="0" smtClean="0"/>
          </a:p>
          <a:p>
            <a:pPr lvl="1"/>
            <a:r>
              <a:rPr lang="en-US" dirty="0" err="1" smtClean="0"/>
              <a:t>PublicKey</a:t>
            </a:r>
            <a:r>
              <a:rPr lang="en-US" dirty="0" smtClean="0"/>
              <a:t> </a:t>
            </a:r>
            <a:r>
              <a:rPr lang="en-US" dirty="0" err="1" smtClean="0"/>
              <a:t>getPublic</a:t>
            </a:r>
            <a:r>
              <a:rPr lang="en-US" dirty="0" smtClean="0"/>
              <a:t>()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Интерфејси и класе за спецификацију кључева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Cyrl-RS" dirty="0" smtClean="0"/>
              <a:t>Објекти типа </a:t>
            </a:r>
            <a:r>
              <a:rPr lang="en-US" dirty="0" smtClean="0"/>
              <a:t>Key </a:t>
            </a:r>
            <a:r>
              <a:rPr lang="sr-Cyrl-RS" dirty="0" smtClean="0"/>
              <a:t> се могу користити као такви за иницијализацију објеката типа </a:t>
            </a:r>
            <a:r>
              <a:rPr lang="en-US" dirty="0" smtClean="0"/>
              <a:t>Cipher </a:t>
            </a:r>
            <a:endParaRPr lang="sr-Cyrl-RS" dirty="0" smtClean="0"/>
          </a:p>
          <a:p>
            <a:r>
              <a:rPr lang="sr-Cyrl-RS" dirty="0" smtClean="0"/>
              <a:t>Постоји потреба да се кључеви користе у транспарентној форми приликом преноса или чувања</a:t>
            </a:r>
            <a:endParaRPr lang="en-US" dirty="0" smtClean="0"/>
          </a:p>
          <a:p>
            <a:r>
              <a:rPr lang="sr-Cyrl-RS" dirty="0" smtClean="0"/>
              <a:t>Зато се користе класе за спецификацију кључева</a:t>
            </a:r>
          </a:p>
          <a:p>
            <a:r>
              <a:rPr lang="sr-Cyrl-RS" dirty="0" smtClean="0"/>
              <a:t>Нпр. у</a:t>
            </a:r>
            <a:r>
              <a:rPr lang="en-US" dirty="0" smtClean="0"/>
              <a:t> </a:t>
            </a:r>
            <a:r>
              <a:rPr lang="en-US" dirty="0" err="1" smtClean="0"/>
              <a:t>DSAPrivateKeySpec</a:t>
            </a:r>
            <a:r>
              <a:rPr lang="en-US" dirty="0" smtClean="0"/>
              <a:t> </a:t>
            </a:r>
            <a:r>
              <a:rPr lang="sr-Cyrl-RS" dirty="0" smtClean="0"/>
              <a:t>постоје методе </a:t>
            </a:r>
            <a:r>
              <a:rPr lang="en-US" dirty="0" err="1" smtClean="0"/>
              <a:t>getX</a:t>
            </a:r>
            <a:r>
              <a:rPr lang="en-US" dirty="0" smtClean="0"/>
              <a:t>, </a:t>
            </a:r>
            <a:r>
              <a:rPr lang="en-US" dirty="0" err="1" smtClean="0"/>
              <a:t>getP</a:t>
            </a:r>
            <a:r>
              <a:rPr lang="en-US" dirty="0" smtClean="0"/>
              <a:t>, </a:t>
            </a:r>
            <a:r>
              <a:rPr lang="en-US" dirty="0" err="1" smtClean="0"/>
              <a:t>getQ</a:t>
            </a:r>
            <a:r>
              <a:rPr lang="sr-Cyrl-RS" dirty="0" smtClean="0"/>
              <a:t> и </a:t>
            </a:r>
            <a:r>
              <a:rPr lang="en-US" dirty="0" err="1" smtClean="0"/>
              <a:t>getG</a:t>
            </a:r>
            <a:endParaRPr lang="en-US" dirty="0" smtClean="0"/>
          </a:p>
          <a:p>
            <a:r>
              <a:rPr lang="sr-Latn-RS" dirty="0" smtClean="0"/>
              <a:t>KeyFactory </a:t>
            </a:r>
            <a:r>
              <a:rPr lang="sr-Cyrl-RS" dirty="0" smtClean="0"/>
              <a:t>и</a:t>
            </a:r>
            <a:r>
              <a:rPr lang="sr-Latn-RS" dirty="0" smtClean="0"/>
              <a:t> SecretKeyFactory</a:t>
            </a:r>
            <a:r>
              <a:rPr lang="sr-Cyrl-RS" dirty="0" smtClean="0"/>
              <a:t> класе могу се користити за конверзију из једног у други начин репрезентације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KeyFactory</a:t>
            </a:r>
            <a:r>
              <a:rPr lang="en-US" dirty="0" smtClean="0"/>
              <a:t> </a:t>
            </a:r>
            <a:r>
              <a:rPr lang="sr-Cyrl-RS" dirty="0" smtClean="0"/>
              <a:t>класа омогућава конверзију</a:t>
            </a:r>
            <a:r>
              <a:rPr lang="sr-Latn-RS" dirty="0" smtClean="0"/>
              <a:t> </a:t>
            </a:r>
            <a:r>
              <a:rPr lang="sr-Cyrl-RS" dirty="0" smtClean="0"/>
              <a:t>између</a:t>
            </a:r>
            <a:r>
              <a:rPr lang="sr-Latn-RS" dirty="0" smtClean="0"/>
              <a:t> Key</a:t>
            </a:r>
            <a:r>
              <a:rPr lang="en-US" dirty="0" smtClean="0"/>
              <a:t> </a:t>
            </a:r>
            <a:r>
              <a:rPr lang="sr-Cyrl-RS" dirty="0" smtClean="0"/>
              <a:t>и</a:t>
            </a:r>
            <a:r>
              <a:rPr lang="en-US" dirty="0" smtClean="0"/>
              <a:t> </a:t>
            </a:r>
            <a:r>
              <a:rPr lang="sr-Latn-RS" dirty="0" smtClean="0"/>
              <a:t>key specification</a:t>
            </a:r>
            <a:r>
              <a:rPr lang="sr-Cyrl-RS" dirty="0" smtClean="0"/>
              <a:t> репрезентације кључа</a:t>
            </a:r>
            <a:endParaRPr lang="en-US" dirty="0" smtClean="0"/>
          </a:p>
          <a:p>
            <a:r>
              <a:rPr lang="sr-Cyrl-RS" dirty="0" smtClean="0"/>
              <a:t>Конверзија је двосмерна</a:t>
            </a:r>
            <a:endParaRPr lang="en-US" dirty="0" smtClean="0"/>
          </a:p>
          <a:p>
            <a:r>
              <a:rPr lang="sr-Cyrl-RS" dirty="0" smtClean="0"/>
              <a:t>Може постојати више различитих спецификација истог кључа</a:t>
            </a:r>
          </a:p>
          <a:p>
            <a:pPr lvl="1"/>
            <a:r>
              <a:rPr lang="sr-Cyrl-RS" dirty="0" smtClean="0"/>
              <a:t>Нпр. </a:t>
            </a:r>
            <a:r>
              <a:rPr lang="en-US" dirty="0" smtClean="0"/>
              <a:t>DSA </a:t>
            </a:r>
            <a:r>
              <a:rPr lang="sr-Cyrl-RS" dirty="0" smtClean="0"/>
              <a:t>јавни кључ може се представити помоћу компоненти</a:t>
            </a:r>
            <a:r>
              <a:rPr lang="en-US" dirty="0" smtClean="0"/>
              <a:t> y, p, q</a:t>
            </a:r>
            <a:r>
              <a:rPr lang="sr-Cyrl-RS" dirty="0" smtClean="0"/>
              <a:t> и </a:t>
            </a:r>
            <a:r>
              <a:rPr lang="en-US" dirty="0" smtClean="0"/>
              <a:t>g (</a:t>
            </a:r>
            <a:r>
              <a:rPr lang="en-US" dirty="0" err="1" smtClean="0"/>
              <a:t>java.security.spec.DSAPublicKeySpec</a:t>
            </a:r>
            <a:r>
              <a:rPr lang="en-US" dirty="0" smtClean="0"/>
              <a:t>)</a:t>
            </a:r>
            <a:r>
              <a:rPr lang="sr-Cyrl-RS" dirty="0" smtClean="0"/>
              <a:t> или на стандардизован начин према </a:t>
            </a:r>
            <a:r>
              <a:rPr lang="en-US" dirty="0" smtClean="0"/>
              <a:t>X.509 </a:t>
            </a:r>
            <a:r>
              <a:rPr lang="sr-Cyrl-RS" dirty="0" smtClean="0"/>
              <a:t>стандарду</a:t>
            </a:r>
            <a:r>
              <a:rPr lang="en-US" dirty="0" smtClean="0"/>
              <a:t> (</a:t>
            </a:r>
            <a:r>
              <a:rPr lang="sr-Latn-RS" dirty="0" smtClean="0"/>
              <a:t>X509EncodedKeySpec</a:t>
            </a:r>
            <a:r>
              <a:rPr lang="en-US" dirty="0" smtClean="0"/>
              <a:t>).</a:t>
            </a:r>
          </a:p>
          <a:p>
            <a:r>
              <a:rPr lang="sr-Cyrl-RS" dirty="0" smtClean="0"/>
              <a:t>Може се вршити конверзија и из једне у другу спецификацију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SecretKeyFactory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Cyrl-RS" sz="4100" dirty="0" smtClean="0"/>
              <a:t>За рад са тајним кључевима код симетричних алгоритама </a:t>
            </a:r>
          </a:p>
          <a:p>
            <a:r>
              <a:rPr lang="en-US" sz="4100" dirty="0" err="1" smtClean="0"/>
              <a:t>javax.crypto.SecretKeyFactory</a:t>
            </a:r>
            <a:r>
              <a:rPr lang="en-US" sz="4100" dirty="0" smtClean="0"/>
              <a:t> </a:t>
            </a:r>
            <a:r>
              <a:rPr lang="sr-Cyrl-RS" sz="4100" dirty="0" smtClean="0"/>
              <a:t>ради са симетричним кључевима</a:t>
            </a:r>
          </a:p>
          <a:p>
            <a:r>
              <a:rPr lang="en-US" sz="4100" dirty="0" err="1" smtClean="0"/>
              <a:t>java.security.KeyFactory</a:t>
            </a:r>
            <a:r>
              <a:rPr lang="en-US" sz="4100" dirty="0" smtClean="0"/>
              <a:t> </a:t>
            </a:r>
            <a:r>
              <a:rPr lang="sr-Cyrl-RS" sz="4100" dirty="0" smtClean="0"/>
              <a:t>ради са асиметричним кључевима</a:t>
            </a:r>
          </a:p>
          <a:p>
            <a:r>
              <a:rPr lang="sr-Cyrl-RS" sz="4100" dirty="0" smtClean="0"/>
              <a:t>Сама спецификација зависи од имплементације коју примењује пружаоц услуга</a:t>
            </a:r>
            <a:endParaRPr lang="sr-Cyrl-RS" dirty="0" smtClean="0"/>
          </a:p>
          <a:p>
            <a:r>
              <a:rPr lang="en-US" sz="2600" dirty="0" smtClean="0"/>
              <a:t>byte[] </a:t>
            </a:r>
            <a:r>
              <a:rPr lang="en-US" sz="2600" dirty="0" err="1" smtClean="0"/>
              <a:t>desKeyData</a:t>
            </a:r>
            <a:r>
              <a:rPr lang="en-US" sz="2600" dirty="0" smtClean="0"/>
              <a:t> = { (byte)0x01, (byte)0x02, (byte)0x03, (byte)0x04, (byte)0x05, (byte)0x06, (byte)0x07, (byte)0x08 };</a:t>
            </a:r>
            <a:r>
              <a:rPr lang="sr-Cyrl-RS" sz="2600" dirty="0" smtClean="0"/>
              <a:t/>
            </a:r>
            <a:br>
              <a:rPr lang="sr-Cyrl-RS" sz="2600" dirty="0" smtClean="0"/>
            </a:br>
            <a:r>
              <a:rPr lang="en-US" sz="2600" dirty="0" err="1" smtClean="0"/>
              <a:t>DESKeySpec</a:t>
            </a:r>
            <a:r>
              <a:rPr lang="en-US" sz="2600" dirty="0" smtClean="0"/>
              <a:t> </a:t>
            </a:r>
            <a:r>
              <a:rPr lang="en-US" sz="2600" dirty="0" err="1" smtClean="0"/>
              <a:t>desKeySpec</a:t>
            </a:r>
            <a:r>
              <a:rPr lang="en-US" sz="2600" dirty="0" smtClean="0"/>
              <a:t> = new </a:t>
            </a:r>
            <a:r>
              <a:rPr lang="en-US" sz="2600" dirty="0" err="1" smtClean="0"/>
              <a:t>DESKeySpec</a:t>
            </a:r>
            <a:r>
              <a:rPr lang="en-US" sz="2600" dirty="0" smtClean="0"/>
              <a:t>(</a:t>
            </a:r>
            <a:r>
              <a:rPr lang="en-US" sz="2600" dirty="0" err="1" smtClean="0"/>
              <a:t>desKeyData</a:t>
            </a:r>
            <a:r>
              <a:rPr lang="en-US" sz="2600" dirty="0" smtClean="0"/>
              <a:t>); </a:t>
            </a:r>
            <a:r>
              <a:rPr lang="sr-Cyrl-RS" sz="2600" dirty="0" smtClean="0"/>
              <a:t/>
            </a:r>
            <a:br>
              <a:rPr lang="sr-Cyrl-RS" sz="2600" dirty="0" smtClean="0"/>
            </a:br>
            <a:r>
              <a:rPr lang="en-US" sz="2600" dirty="0" err="1" smtClean="0"/>
              <a:t>SecretKeyFactory</a:t>
            </a:r>
            <a:r>
              <a:rPr lang="en-US" sz="2600" dirty="0" smtClean="0"/>
              <a:t> </a:t>
            </a:r>
            <a:r>
              <a:rPr lang="en-US" sz="2600" dirty="0" err="1" smtClean="0"/>
              <a:t>keyFactory</a:t>
            </a:r>
            <a:r>
              <a:rPr lang="en-US" sz="2600" dirty="0" smtClean="0"/>
              <a:t> = </a:t>
            </a:r>
            <a:r>
              <a:rPr lang="en-US" sz="2600" dirty="0" err="1" smtClean="0"/>
              <a:t>SecretKeyFactory.getInstance</a:t>
            </a:r>
            <a:r>
              <a:rPr lang="en-US" sz="2600" dirty="0" smtClean="0"/>
              <a:t>("DES");</a:t>
            </a:r>
            <a:r>
              <a:rPr lang="sr-Cyrl-RS" sz="2600" dirty="0" smtClean="0"/>
              <a:t/>
            </a:r>
            <a:br>
              <a:rPr lang="sr-Cyrl-RS" sz="2600" dirty="0" smtClean="0"/>
            </a:br>
            <a:r>
              <a:rPr lang="en-US" sz="2600" dirty="0" smtClean="0"/>
              <a:t> </a:t>
            </a:r>
            <a:r>
              <a:rPr lang="en-US" sz="2600" dirty="0" err="1" smtClean="0"/>
              <a:t>SecretKey</a:t>
            </a:r>
            <a:r>
              <a:rPr lang="en-US" sz="2600" dirty="0" smtClean="0"/>
              <a:t> </a:t>
            </a:r>
            <a:r>
              <a:rPr lang="en-US" sz="2600" dirty="0" err="1" smtClean="0"/>
              <a:t>secretKey</a:t>
            </a:r>
            <a:r>
              <a:rPr lang="en-US" sz="2600" dirty="0" smtClean="0"/>
              <a:t> = </a:t>
            </a:r>
            <a:r>
              <a:rPr lang="en-US" sz="2600" dirty="0" err="1" smtClean="0"/>
              <a:t>keyFactory.generateSecret</a:t>
            </a:r>
            <a:r>
              <a:rPr lang="en-US" sz="2600" dirty="0" smtClean="0"/>
              <a:t>(</a:t>
            </a:r>
            <a:r>
              <a:rPr lang="en-US" sz="2600" dirty="0" err="1" smtClean="0"/>
              <a:t>desKeySpec</a:t>
            </a:r>
            <a:r>
              <a:rPr lang="en-US" sz="2600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Е</a:t>
            </a:r>
            <a:r>
              <a:rPr lang="en-US" dirty="0" err="1" smtClean="0"/>
              <a:t>ngine</a:t>
            </a:r>
            <a:r>
              <a:rPr lang="en-US" dirty="0" smtClean="0"/>
              <a:t> </a:t>
            </a:r>
            <a:r>
              <a:rPr lang="sr-Cyrl-RS" dirty="0" smtClean="0"/>
              <a:t>класе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4000" dirty="0" smtClean="0"/>
              <a:t>Дају подршку за</a:t>
            </a:r>
            <a:r>
              <a:rPr lang="en-US" sz="4000" dirty="0" smtClean="0"/>
              <a:t>:</a:t>
            </a:r>
          </a:p>
          <a:p>
            <a:pPr lvl="1"/>
            <a:r>
              <a:rPr lang="sr-Cyrl-CS" sz="3600" dirty="0" smtClean="0"/>
              <a:t>К</a:t>
            </a:r>
            <a:r>
              <a:rPr lang="sr-Cyrl-RS" sz="3600" dirty="0" smtClean="0"/>
              <a:t>риптографске операције</a:t>
            </a:r>
          </a:p>
          <a:p>
            <a:pPr lvl="1"/>
            <a:r>
              <a:rPr lang="sr-Cyrl-CS" sz="3600" dirty="0" smtClean="0"/>
              <a:t>Г</a:t>
            </a:r>
            <a:r>
              <a:rPr lang="sr-Cyrl-RS" sz="3600" dirty="0" smtClean="0"/>
              <a:t>енераторе криптографског материјала (кључева, ...)</a:t>
            </a:r>
          </a:p>
          <a:p>
            <a:pPr lvl="1"/>
            <a:r>
              <a:rPr lang="sr-Cyrl-RS" sz="3600" dirty="0" smtClean="0"/>
              <a:t>објекте</a:t>
            </a:r>
            <a:r>
              <a:rPr lang="en-US" sz="3600" dirty="0" smtClean="0"/>
              <a:t> </a:t>
            </a:r>
            <a:r>
              <a:rPr lang="sr-Cyrl-RS" sz="3600" dirty="0" smtClean="0"/>
              <a:t>који чувају криптографске податке </a:t>
            </a:r>
            <a:r>
              <a:rPr lang="en-US" sz="3600" dirty="0" smtClean="0"/>
              <a:t>(</a:t>
            </a:r>
            <a:r>
              <a:rPr lang="sr-Cyrl-RS" sz="3600" dirty="0" smtClean="0"/>
              <a:t>сертификате, кључеве,...</a:t>
            </a:r>
            <a:r>
              <a:rPr lang="en-US" sz="3600" dirty="0" smtClean="0"/>
              <a:t>)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KeyPairGenerator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KeyPairGenerator</a:t>
            </a:r>
            <a:r>
              <a:rPr lang="en-US" dirty="0" smtClean="0"/>
              <a:t> </a:t>
            </a:r>
            <a:r>
              <a:rPr lang="sr-Cyrl-RS" dirty="0" smtClean="0"/>
              <a:t>класа служи за генерисање пара кључева за симетричне алгоритме</a:t>
            </a:r>
            <a:endParaRPr lang="en-US" dirty="0" smtClean="0"/>
          </a:p>
          <a:p>
            <a:r>
              <a:rPr lang="sr-Cyrl-RS" dirty="0" smtClean="0"/>
              <a:t>Пар кључева се може генерисати за конкретан алгоритам или независно од алгоритма</a:t>
            </a:r>
            <a:endParaRPr lang="en-US" dirty="0" smtClean="0"/>
          </a:p>
          <a:p>
            <a:r>
              <a:rPr lang="en-US" dirty="0" err="1" smtClean="0"/>
              <a:t>KeyPairGenerator</a:t>
            </a:r>
            <a:r>
              <a:rPr lang="sr-Cyrl-RS" dirty="0" smtClean="0"/>
              <a:t> објекат се дохвата помоћу</a:t>
            </a:r>
            <a:r>
              <a:rPr lang="sr-Latn-RS" dirty="0" smtClean="0"/>
              <a:t> getInstance()</a:t>
            </a:r>
            <a:r>
              <a:rPr lang="sr-Cyrl-RS" dirty="0" smtClean="0"/>
              <a:t> методе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KeyPairGenerator</a:t>
            </a:r>
            <a:r>
              <a:rPr lang="sr-Cyrl-R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Cyrl-RS" dirty="0" smtClean="0"/>
              <a:t>У већини слуајева објекат се може иницијализовати величином кључа и извором случајних бројева</a:t>
            </a:r>
          </a:p>
          <a:p>
            <a:r>
              <a:rPr lang="sr-Cyrl-RS" dirty="0" smtClean="0"/>
              <a:t>Ови параметри имају различито значење код различитих алгоритама</a:t>
            </a:r>
            <a:endParaRPr lang="en-US" dirty="0" smtClean="0"/>
          </a:p>
          <a:p>
            <a:r>
              <a:rPr lang="sr-Cyrl-RS" dirty="0" smtClean="0"/>
              <a:t>Методе за иницијализацију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void initialize(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keysize</a:t>
            </a:r>
            <a:r>
              <a:rPr lang="en-US" dirty="0" smtClean="0"/>
              <a:t>, </a:t>
            </a:r>
            <a:r>
              <a:rPr lang="en-US" dirty="0" err="1" smtClean="0"/>
              <a:t>SecureRandom</a:t>
            </a:r>
            <a:r>
              <a:rPr lang="en-US" dirty="0" smtClean="0"/>
              <a:t> random) </a:t>
            </a:r>
            <a:endParaRPr lang="sr-Cyrl-RS" dirty="0" smtClean="0"/>
          </a:p>
          <a:p>
            <a:pPr lvl="1"/>
            <a:r>
              <a:rPr lang="en-US" dirty="0" smtClean="0"/>
              <a:t>void initialize(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keysize</a:t>
            </a:r>
            <a:r>
              <a:rPr lang="en-US" dirty="0" smtClean="0"/>
              <a:t>)</a:t>
            </a:r>
          </a:p>
          <a:p>
            <a:r>
              <a:rPr lang="sr-Cyrl-RS" dirty="0" smtClean="0"/>
              <a:t>У случају иницијализације само са основним параметрима пружаоц услуге дефинише вредности осталих параметара</a:t>
            </a:r>
          </a:p>
          <a:p>
            <a:r>
              <a:rPr lang="sr-Cyrl-RS" dirty="0" smtClean="0"/>
              <a:t>Нпр. за </a:t>
            </a:r>
            <a:r>
              <a:rPr lang="en-US" dirty="0" smtClean="0"/>
              <a:t>DSA</a:t>
            </a:r>
            <a:r>
              <a:rPr lang="sr-Cyrl-RS" dirty="0" smtClean="0"/>
              <a:t> алгоритам пружаоц услуга </a:t>
            </a:r>
            <a:r>
              <a:rPr lang="en-US" dirty="0" smtClean="0"/>
              <a:t>SUN </a:t>
            </a:r>
            <a:r>
              <a:rPr lang="sr-Cyrl-RS" dirty="0" smtClean="0"/>
              <a:t>ће користити унапред дефинисане вредности за </a:t>
            </a:r>
            <a:r>
              <a:rPr lang="en-US" dirty="0" err="1" smtClean="0"/>
              <a:t>p,q</a:t>
            </a:r>
            <a:r>
              <a:rPr lang="sr-Cyrl-RS" dirty="0" smtClean="0"/>
              <a:t> и</a:t>
            </a:r>
            <a:r>
              <a:rPr lang="en-US" dirty="0" smtClean="0"/>
              <a:t> g </a:t>
            </a:r>
            <a:r>
              <a:rPr lang="sr-Cyrl-RS" dirty="0" smtClean="0"/>
              <a:t>параметре у зависнсти од одабране величине кључа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KeyPairGenerator</a:t>
            </a:r>
            <a:r>
              <a:rPr lang="sr-Cyrl-R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Могућа је иницијализација са параметрима специфичним за конкретан алгоритам</a:t>
            </a:r>
            <a:endParaRPr lang="en-US" dirty="0" smtClean="0"/>
          </a:p>
          <a:p>
            <a:pPr lvl="1"/>
            <a:r>
              <a:rPr lang="en-US" dirty="0" smtClean="0"/>
              <a:t>void initialize(</a:t>
            </a:r>
            <a:r>
              <a:rPr lang="en-US" dirty="0" err="1" smtClean="0"/>
              <a:t>AlgorithmParameterSpec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, </a:t>
            </a:r>
            <a:r>
              <a:rPr lang="en-US" dirty="0" err="1" smtClean="0"/>
              <a:t>SecureRandom</a:t>
            </a:r>
            <a:r>
              <a:rPr lang="en-US" dirty="0" smtClean="0"/>
              <a:t> random) </a:t>
            </a:r>
            <a:endParaRPr lang="sr-Cyrl-RS" dirty="0" smtClean="0"/>
          </a:p>
          <a:p>
            <a:pPr lvl="1"/>
            <a:r>
              <a:rPr lang="en-US" dirty="0" smtClean="0"/>
              <a:t>void initialize(</a:t>
            </a:r>
            <a:r>
              <a:rPr lang="en-US" dirty="0" err="1" smtClean="0"/>
              <a:t>AlgorithmParameterSpec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sr-Cyrl-RS" dirty="0" smtClean="0"/>
          </a:p>
          <a:p>
            <a:r>
              <a:rPr lang="sr-Cyrl-RS" dirty="0" smtClean="0"/>
              <a:t>Без обзира на начин иницијализације креирање пара кључева се изводи позивом методе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KeyPair</a:t>
            </a:r>
            <a:r>
              <a:rPr lang="en-US" dirty="0" smtClean="0"/>
              <a:t> </a:t>
            </a:r>
            <a:r>
              <a:rPr lang="en-US" dirty="0" err="1" smtClean="0"/>
              <a:t>generateKeyPair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 smtClean="0"/>
              <a:t>За креирање тајних кључева за симетричне алгоритме</a:t>
            </a:r>
            <a:endParaRPr lang="en-US" dirty="0" smtClean="0"/>
          </a:p>
          <a:p>
            <a:r>
              <a:rPr lang="en-US" dirty="0" err="1" smtClean="0"/>
              <a:t>KeyGenerator</a:t>
            </a:r>
            <a:r>
              <a:rPr lang="en-US" dirty="0" smtClean="0"/>
              <a:t> </a:t>
            </a:r>
            <a:r>
              <a:rPr lang="sr-Cyrl-RS" dirty="0" smtClean="0"/>
              <a:t>објекат се дохвата помоћу</a:t>
            </a:r>
            <a:r>
              <a:rPr lang="sr-Latn-RS" dirty="0" smtClean="0"/>
              <a:t> getInstance()</a:t>
            </a:r>
            <a:r>
              <a:rPr lang="sr-Cyrl-RS" dirty="0" smtClean="0"/>
              <a:t> методе</a:t>
            </a:r>
          </a:p>
          <a:p>
            <a:r>
              <a:rPr lang="sr-Cyrl-RS" dirty="0" smtClean="0"/>
              <a:t>Иницијализација независно у односу на алгоритам:</a:t>
            </a:r>
          </a:p>
          <a:p>
            <a:pPr lvl="1"/>
            <a:r>
              <a:rPr lang="en-US" dirty="0" smtClean="0"/>
              <a:t>public void init(</a:t>
            </a:r>
            <a:r>
              <a:rPr lang="en-US" dirty="0" err="1" smtClean="0"/>
              <a:t>SecureRandom</a:t>
            </a:r>
            <a:r>
              <a:rPr lang="en-US" dirty="0" smtClean="0"/>
              <a:t> random); </a:t>
            </a:r>
            <a:endParaRPr lang="sr-Cyrl-RS" dirty="0" smtClean="0"/>
          </a:p>
          <a:p>
            <a:pPr lvl="1"/>
            <a:r>
              <a:rPr lang="en-US" dirty="0" smtClean="0"/>
              <a:t>public void init(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keysize</a:t>
            </a:r>
            <a:r>
              <a:rPr lang="en-US" dirty="0" smtClean="0"/>
              <a:t>); </a:t>
            </a:r>
            <a:endParaRPr lang="sr-Cyrl-RS" dirty="0" smtClean="0"/>
          </a:p>
          <a:p>
            <a:pPr lvl="1"/>
            <a:r>
              <a:rPr lang="en-US" dirty="0" smtClean="0"/>
              <a:t>public void init(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keysize</a:t>
            </a:r>
            <a:r>
              <a:rPr lang="en-US" dirty="0" smtClean="0"/>
              <a:t>, </a:t>
            </a:r>
            <a:r>
              <a:rPr lang="en-US" dirty="0" err="1" smtClean="0"/>
              <a:t>SecureRandom</a:t>
            </a:r>
            <a:r>
              <a:rPr lang="en-US" dirty="0" smtClean="0"/>
              <a:t> random);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KeyGenerator</a:t>
            </a:r>
            <a:r>
              <a:rPr lang="sr-Cyrl-R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Иницијализација специфична за алгоритам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public void init(</a:t>
            </a:r>
            <a:r>
              <a:rPr lang="en-US" dirty="0" err="1" smtClean="0"/>
              <a:t>AlgorithmParameterSpec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  <a:endParaRPr lang="sr-Cyrl-RS" dirty="0" smtClean="0"/>
          </a:p>
          <a:p>
            <a:pPr lvl="1"/>
            <a:r>
              <a:rPr lang="en-US" dirty="0" smtClean="0"/>
              <a:t> public void init(</a:t>
            </a:r>
            <a:r>
              <a:rPr lang="en-US" dirty="0" err="1" smtClean="0"/>
              <a:t>AlgorithmParameterSpec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, </a:t>
            </a:r>
            <a:r>
              <a:rPr lang="en-US" dirty="0" err="1" smtClean="0"/>
              <a:t>SecureRandom</a:t>
            </a:r>
            <a:r>
              <a:rPr lang="en-US" dirty="0" smtClean="0"/>
              <a:t> random); </a:t>
            </a:r>
          </a:p>
          <a:p>
            <a:r>
              <a:rPr lang="sr-Cyrl-RS" dirty="0" smtClean="0"/>
              <a:t>Метод за генерисање тајног кључа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SecretKey</a:t>
            </a:r>
            <a:r>
              <a:rPr lang="en-US" dirty="0" smtClean="0"/>
              <a:t> </a:t>
            </a:r>
            <a:r>
              <a:rPr lang="en-US" dirty="0" err="1" smtClean="0"/>
              <a:t>generateKey</a:t>
            </a:r>
            <a:r>
              <a:rPr lang="en-US" dirty="0" smtClean="0"/>
              <a:t>();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Управљање кључевима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К</a:t>
            </a:r>
            <a:r>
              <a:rPr lang="en-US" dirty="0" err="1" smtClean="0"/>
              <a:t>eystore</a:t>
            </a:r>
            <a:r>
              <a:rPr lang="sr-Cyrl-RS" dirty="0" smtClean="0"/>
              <a:t> је назив за репозиторијум кључева и сертификата</a:t>
            </a:r>
            <a:endParaRPr lang="en-US" dirty="0" smtClean="0"/>
          </a:p>
          <a:p>
            <a:r>
              <a:rPr lang="sr-Cyrl-RS" dirty="0" smtClean="0"/>
              <a:t>Смештено у фајлу под називом</a:t>
            </a:r>
            <a:r>
              <a:rPr lang="en-US" dirty="0" smtClean="0"/>
              <a:t>.</a:t>
            </a:r>
            <a:r>
              <a:rPr lang="en-US" dirty="0" err="1" smtClean="0"/>
              <a:t>keystore</a:t>
            </a:r>
            <a:r>
              <a:rPr lang="en-US" dirty="0" smtClean="0"/>
              <a:t> </a:t>
            </a:r>
            <a:r>
              <a:rPr lang="sr-Cyrl-RS" dirty="0" smtClean="0"/>
              <a:t>у </a:t>
            </a:r>
            <a:r>
              <a:rPr lang="en-US" dirty="0" smtClean="0"/>
              <a:t>home </a:t>
            </a:r>
            <a:r>
              <a:rPr lang="sr-Cyrl-RS" dirty="0" smtClean="0"/>
              <a:t>директоријуму корисника</a:t>
            </a:r>
          </a:p>
          <a:p>
            <a:r>
              <a:rPr lang="sr-Cyrl-RS" dirty="0" smtClean="0"/>
              <a:t>Може бити смештено и на произвољну локацију уз додатна подешавања</a:t>
            </a:r>
            <a:endParaRPr lang="en-US" dirty="0" smtClean="0"/>
          </a:p>
          <a:p>
            <a:r>
              <a:rPr lang="sr-Cyrl-RS" dirty="0" smtClean="0"/>
              <a:t>Може постојати више од једног корисничког репозиторијума</a:t>
            </a:r>
          </a:p>
          <a:p>
            <a:r>
              <a:rPr lang="sr-Cyrl-RS" dirty="0" smtClean="0"/>
              <a:t>Поред корисничких репозиторијума постоји и системски репозиторијум где се смештају познати сертификати од поверења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KeyStore </a:t>
            </a:r>
            <a:r>
              <a:rPr lang="sr-Cyrl-RS" dirty="0" smtClean="0"/>
              <a:t>класа служи као интерфејс за приступ и модификацију информација сачуваних у репозиторијуму</a:t>
            </a:r>
            <a:endParaRPr lang="en-US" dirty="0" smtClean="0"/>
          </a:p>
          <a:p>
            <a:r>
              <a:rPr lang="sr-Cyrl-RS" dirty="0" smtClean="0"/>
              <a:t>Репозиторијум може имати различите типове</a:t>
            </a:r>
          </a:p>
          <a:p>
            <a:r>
              <a:rPr lang="sr-Cyrl-RS" dirty="0" smtClean="0"/>
              <a:t>Тип се може подешавати</a:t>
            </a:r>
          </a:p>
          <a:p>
            <a:r>
              <a:rPr lang="sr-Cyrl-RS" dirty="0" smtClean="0"/>
              <a:t>Различити типови нису међусобно компатибилни, на различите начине форматирају податке и штите приватне кључеве и интегритет репозиторијума</a:t>
            </a:r>
            <a:endParaRPr lang="en-US" dirty="0" smtClean="0"/>
          </a:p>
          <a:p>
            <a:r>
              <a:rPr lang="sr-Cyrl-RS" dirty="0" smtClean="0"/>
              <a:t>Постоји уграђени формат </a:t>
            </a:r>
            <a:r>
              <a:rPr lang="en-US" dirty="0" smtClean="0"/>
              <a:t>"</a:t>
            </a:r>
            <a:r>
              <a:rPr lang="en-US" dirty="0" err="1" smtClean="0"/>
              <a:t>jks</a:t>
            </a:r>
            <a:r>
              <a:rPr lang="en-US" dirty="0" smtClean="0"/>
              <a:t>“</a:t>
            </a:r>
            <a:endParaRPr lang="sr-Cyrl-RS" dirty="0" smtClean="0"/>
          </a:p>
          <a:p>
            <a:pPr lvl="1"/>
            <a:r>
              <a:rPr lang="sr-Cyrl-RS" dirty="0" smtClean="0"/>
              <a:t>Репозиторијум је имплементиран као фајл, </a:t>
            </a:r>
            <a:r>
              <a:rPr lang="en-US" dirty="0" smtClean="0"/>
              <a:t> </a:t>
            </a:r>
            <a:r>
              <a:rPr lang="sr-Cyrl-RS" dirty="0" smtClean="0"/>
              <a:t>користи се </a:t>
            </a:r>
            <a:r>
              <a:rPr lang="en-US" dirty="0" smtClean="0"/>
              <a:t>Sun </a:t>
            </a:r>
            <a:r>
              <a:rPr lang="sr-Cyrl-RS" dirty="0" smtClean="0"/>
              <a:t> тип записа за чување кључева, штити сваки приватни кључ са посебном лозинком, док се интегритет фајла чува додатном лозинком</a:t>
            </a:r>
          </a:p>
          <a:p>
            <a:pPr lvl="1"/>
            <a:r>
              <a:rPr lang="en-US" dirty="0" err="1" smtClean="0"/>
              <a:t>keystore.type</a:t>
            </a:r>
            <a:r>
              <a:rPr lang="en-US" dirty="0" smtClean="0"/>
              <a:t>=</a:t>
            </a:r>
            <a:r>
              <a:rPr lang="en-US" dirty="0" err="1" smtClean="0"/>
              <a:t>jks</a:t>
            </a:r>
            <a:r>
              <a:rPr lang="en-US" dirty="0" smtClean="0"/>
              <a:t> </a:t>
            </a:r>
            <a:endParaRPr lang="sr-Cyrl-R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KeyStore</a:t>
            </a:r>
            <a:r>
              <a:rPr lang="sr-Cyrl-R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JDK </a:t>
            </a:r>
            <a:r>
              <a:rPr lang="sr-Cyrl-RS" dirty="0" smtClean="0"/>
              <a:t>подржава још три типа:</a:t>
            </a:r>
          </a:p>
          <a:p>
            <a:r>
              <a:rPr lang="en-US" b="1" dirty="0" smtClean="0"/>
              <a:t>"</a:t>
            </a:r>
            <a:r>
              <a:rPr lang="en-US" b="1" dirty="0" err="1" smtClean="0"/>
              <a:t>jceks</a:t>
            </a:r>
            <a:r>
              <a:rPr lang="en-US" b="1" dirty="0" smtClean="0"/>
              <a:t>"</a:t>
            </a:r>
            <a:r>
              <a:rPr lang="en-US" dirty="0" smtClean="0"/>
              <a:t> </a:t>
            </a:r>
            <a:endParaRPr lang="sr-Cyrl-RS" dirty="0" smtClean="0"/>
          </a:p>
          <a:p>
            <a:pPr lvl="1"/>
            <a:r>
              <a:rPr lang="sr-Cyrl-RS" dirty="0" smtClean="0"/>
              <a:t>Слично као </a:t>
            </a:r>
            <a:r>
              <a:rPr lang="en-US" dirty="0" smtClean="0"/>
              <a:t>"</a:t>
            </a:r>
            <a:r>
              <a:rPr lang="en-US" dirty="0" err="1" smtClean="0"/>
              <a:t>jks</a:t>
            </a:r>
            <a:r>
              <a:rPr lang="en-US" dirty="0" smtClean="0"/>
              <a:t>" </a:t>
            </a:r>
            <a:r>
              <a:rPr lang="sr-Cyrl-RS" dirty="0" smtClean="0"/>
              <a:t>али са бољом заштитом кључева</a:t>
            </a:r>
          </a:p>
          <a:p>
            <a:r>
              <a:rPr lang="en-US" b="1" dirty="0" smtClean="0"/>
              <a:t>"pkcs12"</a:t>
            </a:r>
            <a:r>
              <a:rPr lang="en-US" dirty="0" smtClean="0"/>
              <a:t> </a:t>
            </a:r>
            <a:endParaRPr lang="sr-Cyrl-RS" dirty="0" smtClean="0"/>
          </a:p>
          <a:p>
            <a:pPr lvl="1"/>
            <a:r>
              <a:rPr lang="sr-Cyrl-RS" dirty="0" smtClean="0"/>
              <a:t>подржава</a:t>
            </a:r>
            <a:r>
              <a:rPr lang="en-US" dirty="0" smtClean="0"/>
              <a:t> RSA</a:t>
            </a:r>
            <a:r>
              <a:rPr lang="sr-Latn-RS" dirty="0" smtClean="0"/>
              <a:t> PKCS12 Personal Information Exchange Syntax Standard</a:t>
            </a:r>
            <a:endParaRPr lang="en-US" dirty="0" smtClean="0"/>
          </a:p>
          <a:p>
            <a:r>
              <a:rPr lang="en-US" b="1" dirty="0" smtClean="0"/>
              <a:t>"</a:t>
            </a:r>
            <a:r>
              <a:rPr lang="en-US" b="1" dirty="0" err="1" smtClean="0"/>
              <a:t>dks</a:t>
            </a:r>
            <a:r>
              <a:rPr lang="en-US" b="1" dirty="0" smtClean="0"/>
              <a:t>"</a:t>
            </a:r>
            <a:r>
              <a:rPr lang="en-US" dirty="0" smtClean="0"/>
              <a:t> </a:t>
            </a:r>
            <a:endParaRPr lang="sr-Cyrl-RS" dirty="0" smtClean="0"/>
          </a:p>
          <a:p>
            <a:pPr lvl="1"/>
            <a:r>
              <a:rPr lang="sr-Cyrl-RS" dirty="0" smtClean="0"/>
              <a:t>Доменски репозиторијум – колекција различитих репозиторијума приказаних као логичка целина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KeyStore</a:t>
            </a:r>
            <a:r>
              <a:rPr lang="sr-Cyrl-R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KeyStore</a:t>
            </a:r>
            <a:r>
              <a:rPr lang="en-US" dirty="0" smtClean="0"/>
              <a:t> </a:t>
            </a:r>
            <a:r>
              <a:rPr lang="sr-Cyrl-RS" dirty="0" smtClean="0"/>
              <a:t>подржава две врсте записа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Key Entry</a:t>
            </a:r>
            <a:endParaRPr lang="sr-Cyrl-RS" b="1" dirty="0" smtClean="0"/>
          </a:p>
          <a:p>
            <a:pPr lvl="1"/>
            <a:r>
              <a:rPr lang="sr-Cyrl-RS" dirty="0" smtClean="0"/>
              <a:t>Тајни кључ или приватни кључ са ланцом сертификата за коресподентни јавни кључ</a:t>
            </a:r>
          </a:p>
          <a:p>
            <a:pPr lvl="1"/>
            <a:r>
              <a:rPr lang="sr-Cyrl-RS" dirty="0" smtClean="0"/>
              <a:t>Чува се на сигуран начин</a:t>
            </a:r>
            <a:endParaRPr lang="en-US" dirty="0" smtClean="0"/>
          </a:p>
          <a:p>
            <a:r>
              <a:rPr lang="en-US" b="1" dirty="0" smtClean="0"/>
              <a:t>Trusted Certificate Entry</a:t>
            </a:r>
            <a:endParaRPr lang="sr-Cyrl-RS" b="1" dirty="0" smtClean="0"/>
          </a:p>
          <a:p>
            <a:pPr lvl="1"/>
            <a:r>
              <a:rPr lang="sr-Cyrl-RS" dirty="0" smtClean="0"/>
              <a:t>Сертификат јавног кључа</a:t>
            </a:r>
          </a:p>
          <a:p>
            <a:pPr lvl="1"/>
            <a:r>
              <a:rPr lang="sr-Cyrl-RS" dirty="0" smtClean="0"/>
              <a:t>Власник репозиторијума верује у идентитет власника кључа</a:t>
            </a:r>
            <a:r>
              <a:rPr lang="en-US" dirty="0" smtClean="0"/>
              <a:t>.</a:t>
            </a:r>
          </a:p>
          <a:p>
            <a:r>
              <a:rPr lang="sr-Cyrl-RS" dirty="0" smtClean="0"/>
              <a:t>Сваки запис у репозиторијума једнозначно је одређен помоћу текстуалног алијаса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KeyStore</a:t>
            </a:r>
            <a:r>
              <a:rPr lang="sr-Cyrl-R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KeyStore</a:t>
            </a:r>
            <a:r>
              <a:rPr lang="en-US" dirty="0" smtClean="0"/>
              <a:t> </a:t>
            </a:r>
            <a:r>
              <a:rPr lang="sr-Cyrl-RS" dirty="0" smtClean="0"/>
              <a:t>објекат се дохвата помоћу</a:t>
            </a:r>
            <a:r>
              <a:rPr lang="sr-Latn-RS" dirty="0" smtClean="0"/>
              <a:t> getInstance()</a:t>
            </a:r>
            <a:r>
              <a:rPr lang="en-US" dirty="0" smtClean="0"/>
              <a:t> </a:t>
            </a:r>
            <a:r>
              <a:rPr lang="sr-Cyrl-RS" dirty="0" smtClean="0"/>
              <a:t>методе</a:t>
            </a:r>
            <a:endParaRPr lang="en-US" dirty="0" smtClean="0"/>
          </a:p>
          <a:p>
            <a:r>
              <a:rPr lang="sr-Cyrl-RS" dirty="0" smtClean="0"/>
              <a:t>Најпре се мора учитати у меморију помоћу методе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void load(</a:t>
            </a:r>
            <a:r>
              <a:rPr lang="en-US" dirty="0" err="1" smtClean="0"/>
              <a:t>InputStream</a:t>
            </a:r>
            <a:r>
              <a:rPr lang="en-US" dirty="0" smtClean="0"/>
              <a:t> stream, char[] password) </a:t>
            </a:r>
            <a:endParaRPr lang="sr-Cyrl-RS" dirty="0" smtClean="0"/>
          </a:p>
          <a:p>
            <a:r>
              <a:rPr lang="sr-Cyrl-RS" dirty="0" smtClean="0"/>
              <a:t>Записима се приступа помоћу алијаса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Enumeration aliases() </a:t>
            </a:r>
          </a:p>
          <a:p>
            <a:r>
              <a:rPr lang="sr-Cyrl-RS" dirty="0" smtClean="0"/>
              <a:t>Провера типа записа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isKeyEntry</a:t>
            </a:r>
            <a:r>
              <a:rPr lang="en-US" dirty="0" smtClean="0"/>
              <a:t>(String alias) </a:t>
            </a:r>
            <a:endParaRPr lang="sr-Cyrl-RS" dirty="0" smtClean="0"/>
          </a:p>
          <a:p>
            <a:pPr lvl="1"/>
            <a:r>
              <a:rPr lang="en-US" dirty="0" smtClean="0"/>
              <a:t>final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isCertificateEntry</a:t>
            </a:r>
            <a:r>
              <a:rPr lang="en-US" dirty="0" smtClean="0"/>
              <a:t>(String alias) </a:t>
            </a:r>
          </a:p>
          <a:p>
            <a:endParaRPr lang="sr-Cyrl-R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Доступне е</a:t>
            </a:r>
            <a:r>
              <a:rPr lang="en-US" dirty="0" err="1" smtClean="0"/>
              <a:t>ngine</a:t>
            </a:r>
            <a:r>
              <a:rPr lang="en-US" dirty="0" smtClean="0"/>
              <a:t> </a:t>
            </a:r>
            <a:r>
              <a:rPr lang="sr-Cyrl-RS" dirty="0" smtClean="0"/>
              <a:t>класе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800" dirty="0" smtClean="0"/>
              <a:t>SecureRandom</a:t>
            </a:r>
            <a:r>
              <a:rPr lang="en-US" sz="2800" dirty="0" smtClean="0"/>
              <a:t>: </a:t>
            </a:r>
            <a:r>
              <a:rPr lang="sr-Cyrl-RS" sz="2800" dirty="0" smtClean="0"/>
              <a:t>генерисање псеудо-случајних бројева</a:t>
            </a:r>
            <a:endParaRPr lang="en-US" sz="2800" dirty="0" smtClean="0"/>
          </a:p>
          <a:p>
            <a:r>
              <a:rPr lang="sr-Latn-RS" sz="2800" dirty="0" smtClean="0"/>
              <a:t>MessageDigest</a:t>
            </a:r>
            <a:r>
              <a:rPr lang="en-US" sz="2800" dirty="0" smtClean="0"/>
              <a:t>: </a:t>
            </a:r>
            <a:r>
              <a:rPr lang="sr-Cyrl-RS" sz="2800" dirty="0" smtClean="0"/>
              <a:t>срачунавање хеш вредности</a:t>
            </a:r>
            <a:endParaRPr lang="en-US" sz="2800" dirty="0" smtClean="0"/>
          </a:p>
          <a:p>
            <a:r>
              <a:rPr lang="sr-Latn-RS" sz="2800" dirty="0" smtClean="0"/>
              <a:t>Signature</a:t>
            </a:r>
            <a:r>
              <a:rPr lang="en-US" sz="2800" dirty="0" smtClean="0"/>
              <a:t>: </a:t>
            </a:r>
            <a:r>
              <a:rPr lang="sr-Cyrl-RS" sz="2800" dirty="0" smtClean="0"/>
              <a:t>потписивање и провера потписа</a:t>
            </a:r>
            <a:endParaRPr lang="en-US" sz="2800" dirty="0" smtClean="0"/>
          </a:p>
          <a:p>
            <a:r>
              <a:rPr lang="sr-Latn-RS" sz="2800" dirty="0" smtClean="0"/>
              <a:t>Cipher</a:t>
            </a:r>
            <a:r>
              <a:rPr lang="en-US" sz="2800" dirty="0" smtClean="0"/>
              <a:t>: </a:t>
            </a:r>
            <a:r>
              <a:rPr lang="sr-Cyrl-RS" sz="2800" dirty="0" smtClean="0"/>
              <a:t>шифровање/дешифровање података</a:t>
            </a:r>
            <a:r>
              <a:rPr lang="en-US" sz="2800" dirty="0" smtClean="0"/>
              <a:t> (AES, DES, </a:t>
            </a:r>
            <a:r>
              <a:rPr lang="en-US" sz="2800" dirty="0" err="1" smtClean="0"/>
              <a:t>DESede</a:t>
            </a:r>
            <a:r>
              <a:rPr lang="en-US" sz="2800" dirty="0" smtClean="0"/>
              <a:t>, Blowfish, IDEA</a:t>
            </a:r>
            <a:r>
              <a:rPr lang="sr-Cyrl-RS" sz="2800" dirty="0" smtClean="0"/>
              <a:t>, </a:t>
            </a:r>
            <a:r>
              <a:rPr lang="en-US" sz="2800" dirty="0" smtClean="0"/>
              <a:t>RC4, RSA, PBE)</a:t>
            </a:r>
          </a:p>
          <a:p>
            <a:r>
              <a:rPr lang="sr-Latn-RS" sz="2800" dirty="0" smtClean="0"/>
              <a:t>MessageAuthenticationCode</a:t>
            </a:r>
            <a:r>
              <a:rPr lang="en-US" sz="2800" dirty="0" smtClean="0"/>
              <a:t>: </a:t>
            </a:r>
            <a:r>
              <a:rPr lang="sr-Cyrl-RS" sz="2800" dirty="0" smtClean="0"/>
              <a:t>генерисање </a:t>
            </a:r>
            <a:r>
              <a:rPr lang="en-US" sz="2800" dirty="0" smtClean="0"/>
              <a:t>MAC </a:t>
            </a:r>
            <a:r>
              <a:rPr lang="sr-Cyrl-RS" sz="2800" dirty="0" smtClean="0"/>
              <a:t>кодова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KeyStore</a:t>
            </a:r>
            <a:r>
              <a:rPr lang="sr-Cyrl-RS" dirty="0" smtClean="0"/>
              <a:t>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Cyrl-RS" dirty="0" smtClean="0"/>
              <a:t>Додавање сертификата у репозиторијум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void </a:t>
            </a:r>
            <a:r>
              <a:rPr lang="en-US" dirty="0" err="1" smtClean="0"/>
              <a:t>setCertificateEntry</a:t>
            </a:r>
            <a:r>
              <a:rPr lang="en-US" dirty="0" smtClean="0"/>
              <a:t>(String alias, Certificate cert)</a:t>
            </a:r>
          </a:p>
          <a:p>
            <a:r>
              <a:rPr lang="sr-Cyrl-RS" dirty="0" smtClean="0"/>
              <a:t>Додавање кључа у репозиторијум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void </a:t>
            </a:r>
            <a:r>
              <a:rPr lang="en-US" dirty="0" err="1" smtClean="0"/>
              <a:t>setKeyEntry</a:t>
            </a:r>
            <a:r>
              <a:rPr lang="en-US" dirty="0" smtClean="0"/>
              <a:t>(String alias, Key </a:t>
            </a:r>
            <a:r>
              <a:rPr lang="en-US" dirty="0" err="1" smtClean="0"/>
              <a:t>key</a:t>
            </a:r>
            <a:r>
              <a:rPr lang="en-US" dirty="0" smtClean="0"/>
              <a:t>, char[] password, Certificate[] chain) </a:t>
            </a:r>
            <a:endParaRPr lang="sr-Cyrl-RS" dirty="0" smtClean="0"/>
          </a:p>
          <a:p>
            <a:pPr lvl="1"/>
            <a:r>
              <a:rPr lang="en-US" dirty="0" smtClean="0"/>
              <a:t>final void </a:t>
            </a:r>
            <a:r>
              <a:rPr lang="en-US" dirty="0" err="1" smtClean="0"/>
              <a:t>setKeyEntry</a:t>
            </a:r>
            <a:r>
              <a:rPr lang="en-US" dirty="0" smtClean="0"/>
              <a:t>(String alias, byte[] key, Certificate[] chain)</a:t>
            </a:r>
          </a:p>
          <a:p>
            <a:r>
              <a:rPr lang="sr-Cyrl-RS" dirty="0" smtClean="0"/>
              <a:t>Брисање записа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void </a:t>
            </a:r>
            <a:r>
              <a:rPr lang="en-US" dirty="0" err="1" smtClean="0"/>
              <a:t>deleteEntry</a:t>
            </a:r>
            <a:r>
              <a:rPr lang="en-US" dirty="0" smtClean="0"/>
              <a:t>(String alias) </a:t>
            </a:r>
            <a:endParaRPr lang="sr-Cyrl-RS" dirty="0" smtClean="0"/>
          </a:p>
          <a:p>
            <a:r>
              <a:rPr lang="en-US" dirty="0" smtClean="0"/>
              <a:t>PKCS #12 </a:t>
            </a:r>
            <a:r>
              <a:rPr lang="sr-Cyrl-RS" dirty="0" smtClean="0"/>
              <a:t>репозиторијум подржава постојање произвољних атрибута у запису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void </a:t>
            </a:r>
            <a:r>
              <a:rPr lang="en-US" dirty="0" err="1" smtClean="0"/>
              <a:t>setEntry</a:t>
            </a:r>
            <a:r>
              <a:rPr lang="en-US" dirty="0" smtClean="0"/>
              <a:t>(String alias, Entry </a:t>
            </a:r>
            <a:r>
              <a:rPr lang="en-US" dirty="0" err="1" smtClean="0"/>
              <a:t>entry</a:t>
            </a:r>
            <a:r>
              <a:rPr lang="en-US" dirty="0" smtClean="0"/>
              <a:t>, </a:t>
            </a:r>
            <a:r>
              <a:rPr lang="en-US" dirty="0" err="1" smtClean="0"/>
              <a:t>ProtectionParameter</a:t>
            </a:r>
            <a:r>
              <a:rPr lang="en-US" dirty="0" smtClean="0"/>
              <a:t> </a:t>
            </a:r>
            <a:r>
              <a:rPr lang="en-US" dirty="0" err="1" smtClean="0"/>
              <a:t>protParam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KeyStore</a:t>
            </a:r>
            <a:r>
              <a:rPr lang="sr-Cyrl-RS" dirty="0" smtClean="0"/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Cyrl-RS" dirty="0" smtClean="0"/>
              <a:t>Дохватање кључа из репозиторијума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Key </a:t>
            </a:r>
            <a:r>
              <a:rPr lang="en-US" dirty="0" err="1" smtClean="0"/>
              <a:t>getKey</a:t>
            </a:r>
            <a:r>
              <a:rPr lang="en-US" dirty="0" smtClean="0"/>
              <a:t>(String alias, char[] password) </a:t>
            </a:r>
            <a:endParaRPr lang="sr-Cyrl-RS" dirty="0" smtClean="0"/>
          </a:p>
          <a:p>
            <a:r>
              <a:rPr lang="sr-Cyrl-RS" dirty="0" smtClean="0"/>
              <a:t>Дохватање сертификата из репозиторијума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Certificate </a:t>
            </a:r>
            <a:r>
              <a:rPr lang="en-US" dirty="0" err="1" smtClean="0"/>
              <a:t>getCertificate</a:t>
            </a:r>
            <a:r>
              <a:rPr lang="en-US" dirty="0" smtClean="0"/>
              <a:t>(String alias) </a:t>
            </a:r>
            <a:endParaRPr lang="sr-Cyrl-RS" dirty="0" smtClean="0"/>
          </a:p>
          <a:p>
            <a:pPr lvl="1"/>
            <a:r>
              <a:rPr lang="en-US" dirty="0" smtClean="0"/>
              <a:t>final Certificate[] </a:t>
            </a:r>
            <a:r>
              <a:rPr lang="en-US" dirty="0" err="1" smtClean="0"/>
              <a:t>getCertificateChain</a:t>
            </a:r>
            <a:r>
              <a:rPr lang="en-US" dirty="0" smtClean="0"/>
              <a:t>(String alias) </a:t>
            </a:r>
            <a:endParaRPr lang="sr-Cyrl-RS" dirty="0" smtClean="0"/>
          </a:p>
          <a:p>
            <a:r>
              <a:rPr lang="sr-Cyrl-RS" dirty="0" smtClean="0"/>
              <a:t>Претрага репозиторијума по сертификату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String </a:t>
            </a:r>
            <a:r>
              <a:rPr lang="en-US" dirty="0" err="1" smtClean="0"/>
              <a:t>getCertificateAlias</a:t>
            </a:r>
            <a:r>
              <a:rPr lang="en-US" dirty="0" smtClean="0"/>
              <a:t>(Certificate cert) </a:t>
            </a:r>
            <a:endParaRPr lang="sr-Cyrl-RS" dirty="0" smtClean="0"/>
          </a:p>
          <a:p>
            <a:r>
              <a:rPr lang="en-US" dirty="0" smtClean="0"/>
              <a:t>PKCS #12 </a:t>
            </a:r>
            <a:r>
              <a:rPr lang="sr-Cyrl-RS" dirty="0" smtClean="0"/>
              <a:t>дохватање записа са атрибутима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Entry </a:t>
            </a:r>
            <a:r>
              <a:rPr lang="en-US" dirty="0" err="1" smtClean="0"/>
              <a:t>getEntry</a:t>
            </a:r>
            <a:r>
              <a:rPr lang="en-US" dirty="0" smtClean="0"/>
              <a:t>(String alias, </a:t>
            </a:r>
            <a:r>
              <a:rPr lang="en-US" dirty="0" err="1" smtClean="0"/>
              <a:t>ProtectionParameter</a:t>
            </a:r>
            <a:r>
              <a:rPr lang="en-US" dirty="0" smtClean="0"/>
              <a:t> </a:t>
            </a:r>
            <a:r>
              <a:rPr lang="en-US" dirty="0" err="1" smtClean="0"/>
              <a:t>protParam</a:t>
            </a:r>
            <a:r>
              <a:rPr lang="en-US" dirty="0" smtClean="0"/>
              <a:t>)</a:t>
            </a:r>
            <a:endParaRPr lang="sr-Cyrl-RS" dirty="0" smtClean="0"/>
          </a:p>
          <a:p>
            <a:r>
              <a:rPr lang="sr-Cyrl-RS" dirty="0" smtClean="0"/>
              <a:t>Репозиторијум се може сачувати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void store(</a:t>
            </a:r>
            <a:r>
              <a:rPr lang="en-US" dirty="0" err="1" smtClean="0"/>
              <a:t>OutputStream</a:t>
            </a:r>
            <a:r>
              <a:rPr lang="en-US" dirty="0" smtClean="0"/>
              <a:t> stream, char[] password)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CertificateFactory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Служи за генерисање сертификата и листа повучених сертификата</a:t>
            </a:r>
            <a:endParaRPr lang="en-US" dirty="0" smtClean="0"/>
          </a:p>
          <a:p>
            <a:r>
              <a:rPr lang="sr-Cyrl-RS" dirty="0" smtClean="0"/>
              <a:t>Уколико је за </a:t>
            </a:r>
            <a:r>
              <a:rPr lang="en-US" dirty="0" smtClean="0"/>
              <a:t>X.509 </a:t>
            </a:r>
            <a:r>
              <a:rPr lang="sr-Cyrl-RS" dirty="0" smtClean="0"/>
              <a:t>сертификате мора да врати сертификате који су типа</a:t>
            </a:r>
            <a:r>
              <a:rPr lang="en-US" dirty="0" smtClean="0"/>
              <a:t> java.security.cert.X509Certificate</a:t>
            </a:r>
            <a:r>
              <a:rPr lang="sr-Cyrl-RS" dirty="0" smtClean="0"/>
              <a:t> и листе повучених сертификата које су типа</a:t>
            </a:r>
            <a:r>
              <a:rPr lang="en-US" dirty="0" smtClean="0"/>
              <a:t>java.security.cert.X509CRL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CertificateFactory</a:t>
            </a:r>
            <a:r>
              <a:rPr lang="sr-Cyrl-R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CertificateFactory</a:t>
            </a:r>
            <a:r>
              <a:rPr lang="en-US" dirty="0" smtClean="0"/>
              <a:t> </a:t>
            </a:r>
            <a:r>
              <a:rPr lang="sr-Cyrl-RS" dirty="0" smtClean="0"/>
              <a:t>објекат се дохвата помоћу </a:t>
            </a:r>
            <a:r>
              <a:rPr lang="sr-Latn-RS" dirty="0" smtClean="0"/>
              <a:t>getInstance() </a:t>
            </a:r>
            <a:r>
              <a:rPr lang="sr-Cyrl-RS" dirty="0" smtClean="0"/>
              <a:t>методе</a:t>
            </a:r>
            <a:endParaRPr lang="en-US" dirty="0" smtClean="0"/>
          </a:p>
          <a:p>
            <a:r>
              <a:rPr lang="sr-Cyrl-RS" dirty="0" smtClean="0"/>
              <a:t>Генерисање сертификата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final Certificate </a:t>
            </a:r>
            <a:r>
              <a:rPr lang="en-US" dirty="0" err="1" smtClean="0"/>
              <a:t>generateCertificate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inStream</a:t>
            </a:r>
            <a:r>
              <a:rPr lang="en-US" dirty="0" smtClean="0"/>
              <a:t>) </a:t>
            </a:r>
            <a:endParaRPr lang="sr-Cyrl-RS" dirty="0" smtClean="0"/>
          </a:p>
          <a:p>
            <a:pPr lvl="1"/>
            <a:r>
              <a:rPr lang="en-US" dirty="0" smtClean="0"/>
              <a:t>final Collection </a:t>
            </a:r>
            <a:r>
              <a:rPr lang="en-US" dirty="0" err="1" smtClean="0"/>
              <a:t>generateCertificates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inStream</a:t>
            </a:r>
            <a:r>
              <a:rPr lang="en-US" dirty="0" smtClean="0"/>
              <a:t>) </a:t>
            </a:r>
            <a:endParaRPr lang="sr-Cyrl-RS" dirty="0" smtClean="0"/>
          </a:p>
          <a:p>
            <a:r>
              <a:rPr lang="sr-Cyrl-RS" dirty="0" smtClean="0"/>
              <a:t>Генерисање листе повучених сертификата:</a:t>
            </a:r>
          </a:p>
          <a:p>
            <a:pPr lvl="1"/>
            <a:r>
              <a:rPr lang="en-US" dirty="0" smtClean="0"/>
              <a:t>final CRL </a:t>
            </a:r>
            <a:r>
              <a:rPr lang="en-US" dirty="0" err="1" smtClean="0"/>
              <a:t>generateCRL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inStream</a:t>
            </a:r>
            <a:r>
              <a:rPr lang="en-US" dirty="0" smtClean="0"/>
              <a:t>) </a:t>
            </a:r>
            <a:endParaRPr lang="sr-Cyrl-RS" dirty="0" smtClean="0"/>
          </a:p>
          <a:p>
            <a:pPr lvl="1"/>
            <a:r>
              <a:rPr lang="en-US" dirty="0" smtClean="0"/>
              <a:t>final Collection </a:t>
            </a:r>
            <a:r>
              <a:rPr lang="en-US" dirty="0" err="1" smtClean="0"/>
              <a:t>generateCRLs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inStream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Доступне е</a:t>
            </a:r>
            <a:r>
              <a:rPr lang="en-US" dirty="0" err="1" smtClean="0"/>
              <a:t>ngine</a:t>
            </a:r>
            <a:r>
              <a:rPr lang="en-US" dirty="0" smtClean="0"/>
              <a:t> </a:t>
            </a:r>
            <a:r>
              <a:rPr lang="sr-Cyrl-RS" dirty="0" smtClean="0"/>
              <a:t>класе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400" dirty="0" smtClean="0"/>
              <a:t>KeyPairGenerator</a:t>
            </a:r>
            <a:r>
              <a:rPr lang="en-US" sz="2400" dirty="0" smtClean="0"/>
              <a:t>: </a:t>
            </a:r>
            <a:r>
              <a:rPr lang="sr-Cyrl-RS" sz="2400" dirty="0" smtClean="0"/>
              <a:t>генерисање пара кључева</a:t>
            </a:r>
            <a:endParaRPr lang="en-US" sz="2400" dirty="0" smtClean="0"/>
          </a:p>
          <a:p>
            <a:r>
              <a:rPr lang="sr-Latn-RS" sz="2400" dirty="0" smtClean="0"/>
              <a:t>KeyGenerator</a:t>
            </a:r>
            <a:r>
              <a:rPr lang="en-US" sz="2400" dirty="0" smtClean="0"/>
              <a:t>: </a:t>
            </a:r>
            <a:r>
              <a:rPr lang="sr-Cyrl-RS" sz="2400" dirty="0" smtClean="0"/>
              <a:t>генерисање тајног кључа</a:t>
            </a:r>
            <a:endParaRPr lang="en-US" sz="2400" dirty="0" smtClean="0"/>
          </a:p>
          <a:p>
            <a:r>
              <a:rPr lang="sr-Latn-RS" sz="2400" dirty="0" smtClean="0"/>
              <a:t>KeyAgreement</a:t>
            </a:r>
            <a:r>
              <a:rPr lang="en-US" sz="2400" dirty="0" smtClean="0"/>
              <a:t>: </a:t>
            </a:r>
            <a:r>
              <a:rPr lang="sr-Cyrl-RS" sz="2400" dirty="0" smtClean="0"/>
              <a:t>размена заједничке тајне вредности</a:t>
            </a:r>
            <a:endParaRPr lang="en-US" sz="2400" dirty="0" smtClean="0"/>
          </a:p>
          <a:p>
            <a:r>
              <a:rPr lang="sr-Latn-RS" sz="2400" dirty="0" smtClean="0"/>
              <a:t>AlgorithmParameters</a:t>
            </a:r>
            <a:r>
              <a:rPr lang="en-US" sz="2400" dirty="0" smtClean="0"/>
              <a:t>: </a:t>
            </a:r>
            <a:r>
              <a:rPr lang="sr-Cyrl-RS" sz="2400" dirty="0" smtClean="0"/>
              <a:t>параметри за конкретан алгоритам</a:t>
            </a:r>
            <a:endParaRPr lang="en-US" sz="2400" dirty="0" smtClean="0"/>
          </a:p>
          <a:p>
            <a:r>
              <a:rPr lang="sr-Latn-RS" sz="2400" dirty="0" smtClean="0"/>
              <a:t>AlgorithmParameterGenerator</a:t>
            </a:r>
            <a:r>
              <a:rPr lang="en-US" sz="2400" dirty="0" smtClean="0"/>
              <a:t>: </a:t>
            </a:r>
            <a:r>
              <a:rPr lang="sr-Cyrl-RS" sz="2400" dirty="0" smtClean="0"/>
              <a:t>генератор скупа параметара за конкретан алгоритам</a:t>
            </a:r>
            <a:endParaRPr lang="en-US" sz="2400" dirty="0" smtClean="0"/>
          </a:p>
          <a:p>
            <a:r>
              <a:rPr lang="sr-Latn-RS" sz="2400" dirty="0" smtClean="0"/>
              <a:t>KeyStore</a:t>
            </a:r>
            <a:r>
              <a:rPr lang="en-US" sz="2400" dirty="0" smtClean="0"/>
              <a:t>: </a:t>
            </a:r>
            <a:r>
              <a:rPr lang="sr-Cyrl-RS" sz="2400" dirty="0" smtClean="0"/>
              <a:t>креирање репозиторијума кључева</a:t>
            </a:r>
            <a:endParaRPr lang="en-US" sz="2400" dirty="0" smtClean="0"/>
          </a:p>
          <a:p>
            <a:r>
              <a:rPr lang="sr-Latn-RS" sz="2400" dirty="0" smtClean="0"/>
              <a:t>CertificateFactory</a:t>
            </a:r>
            <a:r>
              <a:rPr lang="en-US" sz="2400" dirty="0" smtClean="0"/>
              <a:t>: </a:t>
            </a:r>
            <a:r>
              <a:rPr lang="sr-Cyrl-RS" sz="2400" dirty="0" smtClean="0"/>
              <a:t>креирање сертификата и листа повучених сертификата</a:t>
            </a:r>
            <a:endParaRPr lang="en-US" sz="2400" dirty="0" smtClean="0"/>
          </a:p>
          <a:p>
            <a:r>
              <a:rPr lang="sr-Latn-RS" sz="2400" dirty="0" smtClean="0"/>
              <a:t>CertPathBuilder</a:t>
            </a:r>
            <a:r>
              <a:rPr lang="en-US" sz="2400" dirty="0" smtClean="0"/>
              <a:t>: </a:t>
            </a:r>
            <a:r>
              <a:rPr lang="sr-Cyrl-RS" sz="2400" dirty="0" smtClean="0"/>
              <a:t>креирање ланаца сертификата</a:t>
            </a:r>
            <a:endParaRPr lang="en-US" sz="2400" dirty="0" smtClean="0"/>
          </a:p>
          <a:p>
            <a:r>
              <a:rPr lang="sr-Latn-RS" sz="2400" dirty="0" smtClean="0"/>
              <a:t>CertPathValidator</a:t>
            </a:r>
            <a:r>
              <a:rPr lang="en-US" sz="2400" dirty="0" smtClean="0"/>
              <a:t>: </a:t>
            </a:r>
            <a:r>
              <a:rPr lang="sr-Cyrl-RS" sz="2400" dirty="0" smtClean="0"/>
              <a:t>валидација ланаца сертификата</a:t>
            </a:r>
            <a:endParaRPr lang="en-US" sz="2400" dirty="0" smtClean="0"/>
          </a:p>
          <a:p>
            <a:r>
              <a:rPr lang="sr-Latn-RS" sz="2400" dirty="0" smtClean="0"/>
              <a:t>CertStore</a:t>
            </a:r>
            <a:r>
              <a:rPr lang="en-US" sz="2400" dirty="0" smtClean="0"/>
              <a:t>: </a:t>
            </a:r>
            <a:r>
              <a:rPr lang="sr-Cyrl-RS" sz="2400" dirty="0" smtClean="0"/>
              <a:t>репозиторијум сертификата и </a:t>
            </a:r>
            <a:r>
              <a:rPr lang="en-US" sz="2400" dirty="0" smtClean="0"/>
              <a:t>CRL</a:t>
            </a:r>
            <a:r>
              <a:rPr lang="sr-Cyrl-RS" sz="2400" dirty="0" smtClean="0"/>
              <a:t>-а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SecureRandom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Number Generator (RNG)</a:t>
            </a:r>
            <a:endParaRPr lang="sr-Cyrl-RS" dirty="0" smtClean="0"/>
          </a:p>
          <a:p>
            <a:r>
              <a:rPr lang="sr-Cyrl-CS" dirty="0" smtClean="0"/>
              <a:t>Р</a:t>
            </a:r>
            <a:r>
              <a:rPr lang="sr-Cyrl-RS" dirty="0" smtClean="0"/>
              <a:t>азлика у односу на </a:t>
            </a:r>
            <a:r>
              <a:rPr lang="en-US" dirty="0" err="1" smtClean="0"/>
              <a:t>java.lang.Random</a:t>
            </a:r>
            <a:r>
              <a:rPr lang="en-US" dirty="0" smtClean="0"/>
              <a:t> </a:t>
            </a:r>
            <a:r>
              <a:rPr lang="sr-Cyrl-RS" dirty="0" smtClean="0"/>
              <a:t>класу у томе што производи криптографски јаке случајне бројеве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MessageDigest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Cyrl-RS" dirty="0" smtClean="0"/>
              <a:t>Први корак креирање инстанце помоћу једне од </a:t>
            </a:r>
            <a:r>
              <a:rPr lang="sr-Latn-RS" dirty="0" smtClean="0"/>
              <a:t>getInstance()</a:t>
            </a:r>
            <a:r>
              <a:rPr lang="en-US" dirty="0" smtClean="0"/>
              <a:t> </a:t>
            </a:r>
            <a:r>
              <a:rPr lang="sr-Cyrl-RS" dirty="0" smtClean="0"/>
              <a:t>метода у </a:t>
            </a:r>
            <a:r>
              <a:rPr lang="en-US" dirty="0" err="1" smtClean="0"/>
              <a:t>MessageDigest</a:t>
            </a:r>
            <a:r>
              <a:rPr lang="en-US" dirty="0" smtClean="0"/>
              <a:t> </a:t>
            </a:r>
            <a:r>
              <a:rPr lang="sr-Cyrl-RS" dirty="0" smtClean="0"/>
              <a:t>класи</a:t>
            </a:r>
          </a:p>
          <a:p>
            <a:pPr lvl="1"/>
            <a:r>
              <a:rPr lang="sr-Cyrl-RS" dirty="0" smtClean="0"/>
              <a:t>У питању је статичка фабричка метода која враћа иницијализовани објекат</a:t>
            </a:r>
            <a:r>
              <a:rPr lang="en-US" dirty="0" smtClean="0"/>
              <a:t> message digest</a:t>
            </a:r>
            <a:r>
              <a:rPr lang="sr-Cyrl-RS" dirty="0" smtClean="0"/>
              <a:t> типа</a:t>
            </a:r>
          </a:p>
          <a:p>
            <a:r>
              <a:rPr lang="sr-Cyrl-CS" dirty="0" smtClean="0"/>
              <a:t>С</a:t>
            </a:r>
            <a:r>
              <a:rPr lang="sr-Cyrl-RS" dirty="0" smtClean="0"/>
              <a:t>ледећи корак је убацивање података у објекат (одједном или у деловима) позивом једне од метода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void update(byte input) </a:t>
            </a:r>
            <a:endParaRPr lang="sr-Cyrl-RS" dirty="0" smtClean="0"/>
          </a:p>
          <a:p>
            <a:pPr lvl="1"/>
            <a:r>
              <a:rPr lang="en-US" dirty="0" smtClean="0"/>
              <a:t>void update(byte[] input) </a:t>
            </a:r>
            <a:endParaRPr lang="sr-Cyrl-RS" dirty="0" smtClean="0"/>
          </a:p>
          <a:p>
            <a:pPr lvl="1"/>
            <a:r>
              <a:rPr lang="en-US" dirty="0" smtClean="0"/>
              <a:t>void update(byte[] input, </a:t>
            </a:r>
            <a:r>
              <a:rPr lang="en-US" dirty="0" err="1" smtClean="0"/>
              <a:t>int</a:t>
            </a:r>
            <a:r>
              <a:rPr lang="en-US" dirty="0" smtClean="0"/>
              <a:t> offset,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 </a:t>
            </a:r>
          </a:p>
          <a:p>
            <a:r>
              <a:rPr lang="sr-Cyrl-RS" dirty="0" smtClean="0"/>
              <a:t>Након додавања података хеш се израчунава позивом једне од метода:</a:t>
            </a:r>
            <a:endParaRPr lang="en-US" dirty="0" smtClean="0"/>
          </a:p>
          <a:p>
            <a:pPr lvl="1"/>
            <a:r>
              <a:rPr lang="en-US" dirty="0" smtClean="0"/>
              <a:t>byte[] digest() </a:t>
            </a:r>
            <a:endParaRPr lang="sr-Cyrl-RS" dirty="0" smtClean="0"/>
          </a:p>
          <a:p>
            <a:pPr lvl="1"/>
            <a:r>
              <a:rPr lang="en-US" dirty="0" smtClean="0"/>
              <a:t>byte[] digest(byte[] input) </a:t>
            </a:r>
            <a:endParaRPr lang="sr-Cyrl-R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digest(byte[] 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offset,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 smtClean="0"/>
              <a:t>Први корак креирање инстанце помоћу једне од </a:t>
            </a:r>
            <a:r>
              <a:rPr lang="sr-Latn-RS" dirty="0" smtClean="0"/>
              <a:t>getInstance() </a:t>
            </a:r>
            <a:r>
              <a:rPr lang="sr-Cyrl-RS" dirty="0" smtClean="0"/>
              <a:t>метода у </a:t>
            </a:r>
            <a:r>
              <a:rPr lang="en-US" dirty="0" smtClean="0"/>
              <a:t>Signature </a:t>
            </a:r>
            <a:r>
              <a:rPr lang="sr-Cyrl-RS" dirty="0" smtClean="0"/>
              <a:t>класи</a:t>
            </a:r>
            <a:endParaRPr lang="en-US" dirty="0" smtClean="0"/>
          </a:p>
          <a:p>
            <a:r>
              <a:rPr lang="sr-Cyrl-RS" dirty="0" smtClean="0"/>
              <a:t>Други корак иницијализација објекта</a:t>
            </a:r>
          </a:p>
          <a:p>
            <a:pPr lvl="1"/>
            <a:r>
              <a:rPr lang="sr-Cyrl-CS" dirty="0" smtClean="0"/>
              <a:t>З</a:t>
            </a:r>
            <a:r>
              <a:rPr lang="sr-Cyrl-RS" dirty="0" smtClean="0"/>
              <a:t>а потписивање: </a:t>
            </a:r>
          </a:p>
          <a:p>
            <a:pPr lvl="2"/>
            <a:r>
              <a:rPr lang="en-US" dirty="0" smtClean="0"/>
              <a:t>final void </a:t>
            </a:r>
            <a:r>
              <a:rPr lang="en-US" dirty="0" err="1" smtClean="0"/>
              <a:t>initSign</a:t>
            </a:r>
            <a:r>
              <a:rPr lang="en-US" dirty="0" smtClean="0"/>
              <a:t>(</a:t>
            </a:r>
            <a:r>
              <a:rPr lang="en-US" dirty="0" err="1" smtClean="0"/>
              <a:t>PrivateKey</a:t>
            </a:r>
            <a:r>
              <a:rPr lang="en-US" dirty="0" smtClean="0"/>
              <a:t> </a:t>
            </a:r>
            <a:r>
              <a:rPr lang="en-US" dirty="0" err="1" smtClean="0"/>
              <a:t>privateKey</a:t>
            </a:r>
            <a:r>
              <a:rPr lang="en-US" dirty="0" smtClean="0"/>
              <a:t>) </a:t>
            </a:r>
            <a:endParaRPr lang="sr-Cyrl-RS" dirty="0" smtClean="0"/>
          </a:p>
          <a:p>
            <a:pPr lvl="1"/>
            <a:r>
              <a:rPr lang="sr-Cyrl-RS" dirty="0" smtClean="0"/>
              <a:t>За верификацију потписа:</a:t>
            </a:r>
          </a:p>
          <a:p>
            <a:pPr lvl="2"/>
            <a:r>
              <a:rPr lang="en-US" dirty="0" smtClean="0"/>
              <a:t>final void </a:t>
            </a:r>
            <a:r>
              <a:rPr lang="en-US" dirty="0" err="1" smtClean="0"/>
              <a:t>initVerify</a:t>
            </a:r>
            <a:r>
              <a:rPr lang="en-US" dirty="0" smtClean="0"/>
              <a:t>(</a:t>
            </a:r>
            <a:r>
              <a:rPr lang="en-US" dirty="0" err="1" smtClean="0"/>
              <a:t>PublicKey</a:t>
            </a:r>
            <a:r>
              <a:rPr lang="en-US" dirty="0" smtClean="0"/>
              <a:t> </a:t>
            </a:r>
            <a:r>
              <a:rPr lang="en-US" dirty="0" err="1" smtClean="0"/>
              <a:t>publicKey</a:t>
            </a:r>
            <a:r>
              <a:rPr lang="en-US" dirty="0" smtClean="0"/>
              <a:t>) </a:t>
            </a:r>
            <a:endParaRPr lang="sr-Cyrl-RS" dirty="0" smtClean="0"/>
          </a:p>
          <a:p>
            <a:pPr lvl="2"/>
            <a:r>
              <a:rPr lang="en-US" dirty="0" smtClean="0"/>
              <a:t>final void </a:t>
            </a:r>
            <a:r>
              <a:rPr lang="en-US" dirty="0" err="1" smtClean="0"/>
              <a:t>initVerify</a:t>
            </a:r>
            <a:r>
              <a:rPr lang="en-US" dirty="0" smtClean="0"/>
              <a:t>(Certificate </a:t>
            </a:r>
            <a:r>
              <a:rPr lang="en-US" dirty="0" err="1" smtClean="0"/>
              <a:t>certificate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</a:t>
            </a:r>
            <a:r>
              <a:rPr lang="sr-Cyrl-R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CS" dirty="0" smtClean="0"/>
              <a:t>За потписивање с</a:t>
            </a:r>
            <a:r>
              <a:rPr lang="sr-Cyrl-RS" dirty="0" smtClean="0"/>
              <a:t>ледећи корак је убацивање података у објекат (одједном или у деловима) позивом једне од метода</a:t>
            </a:r>
            <a:r>
              <a:rPr lang="en-US" dirty="0" smtClean="0"/>
              <a:t>: </a:t>
            </a:r>
            <a:endParaRPr lang="sr-Cyrl-RS" dirty="0" smtClean="0"/>
          </a:p>
          <a:p>
            <a:pPr lvl="1"/>
            <a:r>
              <a:rPr lang="en-US" dirty="0" smtClean="0"/>
              <a:t>final void update(byte b) </a:t>
            </a:r>
            <a:endParaRPr lang="sr-Cyrl-RS" dirty="0" smtClean="0"/>
          </a:p>
          <a:p>
            <a:pPr lvl="1"/>
            <a:r>
              <a:rPr lang="en-US" dirty="0" smtClean="0"/>
              <a:t>final void update(byte[] data) </a:t>
            </a:r>
            <a:endParaRPr lang="sr-Cyrl-RS" dirty="0" smtClean="0"/>
          </a:p>
          <a:p>
            <a:pPr lvl="1"/>
            <a:r>
              <a:rPr lang="en-US" dirty="0" smtClean="0"/>
              <a:t>final void update(byte[] data, </a:t>
            </a:r>
            <a:r>
              <a:rPr lang="en-US" dirty="0" err="1" smtClean="0"/>
              <a:t>int</a:t>
            </a:r>
            <a:r>
              <a:rPr lang="en-US" dirty="0" smtClean="0"/>
              <a:t> off,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  <a:p>
            <a:r>
              <a:rPr lang="sr-Cyrl-RS" dirty="0" smtClean="0"/>
              <a:t>Након додавања података потписивање се обавља позивом једне од метода: </a:t>
            </a:r>
          </a:p>
          <a:p>
            <a:pPr lvl="1"/>
            <a:r>
              <a:rPr lang="en-US" dirty="0" smtClean="0"/>
              <a:t>final byte[] sign() </a:t>
            </a:r>
            <a:endParaRPr lang="sr-Cyrl-RS" dirty="0" smtClean="0"/>
          </a:p>
          <a:p>
            <a:pPr lvl="1"/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sign(byte[] </a:t>
            </a:r>
            <a:r>
              <a:rPr lang="en-US" dirty="0" err="1" smtClean="0"/>
              <a:t>outbuf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offset,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</a:t>
            </a:r>
            <a:r>
              <a:rPr lang="sr-Cyrl-R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CS" dirty="0" smtClean="0"/>
              <a:t>За верификовање с</a:t>
            </a:r>
            <a:r>
              <a:rPr lang="sr-Cyrl-RS" dirty="0" smtClean="0"/>
              <a:t>ледећи корак је убацивање података у објекат (одједном или у деловима) позивом једне од метода</a:t>
            </a:r>
            <a:r>
              <a:rPr lang="en-US" dirty="0" smtClean="0"/>
              <a:t>: </a:t>
            </a:r>
            <a:endParaRPr lang="sr-Cyrl-RS" dirty="0" smtClean="0"/>
          </a:p>
          <a:p>
            <a:pPr lvl="1"/>
            <a:r>
              <a:rPr lang="en-US" dirty="0" smtClean="0"/>
              <a:t>final void update(byte b) </a:t>
            </a:r>
            <a:endParaRPr lang="sr-Cyrl-RS" dirty="0" smtClean="0"/>
          </a:p>
          <a:p>
            <a:pPr lvl="1"/>
            <a:r>
              <a:rPr lang="en-US" dirty="0" smtClean="0"/>
              <a:t>final void update(byte[] data) </a:t>
            </a:r>
            <a:endParaRPr lang="sr-Cyrl-RS" dirty="0" smtClean="0"/>
          </a:p>
          <a:p>
            <a:pPr lvl="1"/>
            <a:r>
              <a:rPr lang="en-US" dirty="0" smtClean="0"/>
              <a:t>final void update(byte[] data, </a:t>
            </a:r>
            <a:r>
              <a:rPr lang="en-US" dirty="0" err="1" smtClean="0"/>
              <a:t>int</a:t>
            </a:r>
            <a:r>
              <a:rPr lang="en-US" dirty="0" smtClean="0"/>
              <a:t> off,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</a:p>
          <a:p>
            <a:r>
              <a:rPr lang="sr-Cyrl-RS" dirty="0" smtClean="0"/>
              <a:t>Након додавања података потпис се верификује позивом једне од метода: </a:t>
            </a:r>
          </a:p>
          <a:p>
            <a:pPr lvl="1"/>
            <a:r>
              <a:rPr lang="en-US" dirty="0" smtClean="0"/>
              <a:t>final </a:t>
            </a:r>
            <a:r>
              <a:rPr lang="en-US" dirty="0" err="1" smtClean="0"/>
              <a:t>boolean</a:t>
            </a:r>
            <a:r>
              <a:rPr lang="en-US" dirty="0" smtClean="0"/>
              <a:t> verify(byte[] signature) </a:t>
            </a:r>
            <a:endParaRPr lang="sr-Cyrl-RS" dirty="0" smtClean="0"/>
          </a:p>
          <a:p>
            <a:pPr lvl="1"/>
            <a:r>
              <a:rPr lang="en-US" dirty="0" smtClean="0"/>
              <a:t>final </a:t>
            </a:r>
            <a:r>
              <a:rPr lang="en-US" dirty="0" err="1" smtClean="0"/>
              <a:t>boolean</a:t>
            </a:r>
            <a:r>
              <a:rPr lang="en-US" dirty="0" smtClean="0"/>
              <a:t> verify(byte[] signature, </a:t>
            </a:r>
            <a:r>
              <a:rPr lang="en-US" dirty="0" err="1" smtClean="0"/>
              <a:t>int</a:t>
            </a:r>
            <a:r>
              <a:rPr lang="en-US" dirty="0" smtClean="0"/>
              <a:t> offset, </a:t>
            </a:r>
            <a:r>
              <a:rPr lang="en-US" dirty="0" err="1" smtClean="0"/>
              <a:t>int</a:t>
            </a:r>
            <a:r>
              <a:rPr lang="en-US" dirty="0" smtClean="0"/>
              <a:t> length)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1981</Words>
  <Application>Microsoft Office PowerPoint</Application>
  <PresentationFormat>On-screen Show (4:3)</PresentationFormat>
  <Paragraphs>242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Имплементација сигурности у Java програмском језику</vt:lpstr>
      <vt:lpstr>Еngine класе</vt:lpstr>
      <vt:lpstr>Доступне еngine класе</vt:lpstr>
      <vt:lpstr>Доступне еngine класе (2)</vt:lpstr>
      <vt:lpstr>SecureRandom</vt:lpstr>
      <vt:lpstr>MessageDigest</vt:lpstr>
      <vt:lpstr>Signature</vt:lpstr>
      <vt:lpstr>Signature (2)</vt:lpstr>
      <vt:lpstr>Signature (3)</vt:lpstr>
      <vt:lpstr>Cipher</vt:lpstr>
      <vt:lpstr>Cipher (2)</vt:lpstr>
      <vt:lpstr>Cipher (3)</vt:lpstr>
      <vt:lpstr>Управљање параметрима алгоритама</vt:lpstr>
      <vt:lpstr>Управљање параметрима алгоритама (2)</vt:lpstr>
      <vt:lpstr>Рад са кључевима</vt:lpstr>
      <vt:lpstr>Асиметрични кључеви</vt:lpstr>
      <vt:lpstr>Интерфејси и класе за спецификацију кључева</vt:lpstr>
      <vt:lpstr>KeyFactory</vt:lpstr>
      <vt:lpstr>SecretKeyFactory</vt:lpstr>
      <vt:lpstr>KeyPairGenerator</vt:lpstr>
      <vt:lpstr>KeyPairGenerator (2)</vt:lpstr>
      <vt:lpstr>KeyPairGenerator (3)</vt:lpstr>
      <vt:lpstr>KeyGenerator</vt:lpstr>
      <vt:lpstr>KeyGenerator (2)</vt:lpstr>
      <vt:lpstr>Управљање кључевима</vt:lpstr>
      <vt:lpstr>KeyStore</vt:lpstr>
      <vt:lpstr>KeyStore (2)</vt:lpstr>
      <vt:lpstr>KeyStore (3)</vt:lpstr>
      <vt:lpstr>KeyStore (4)</vt:lpstr>
      <vt:lpstr>KeyStore (5)</vt:lpstr>
      <vt:lpstr>KeyStore (6)</vt:lpstr>
      <vt:lpstr>CertificateFactory</vt:lpstr>
      <vt:lpstr>CertificateFactory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Security</dc:title>
  <dc:creator>zarko</dc:creator>
  <cp:lastModifiedBy>zarko</cp:lastModifiedBy>
  <cp:revision>85</cp:revision>
  <dcterms:created xsi:type="dcterms:W3CDTF">2016-04-20T07:57:29Z</dcterms:created>
  <dcterms:modified xsi:type="dcterms:W3CDTF">2016-04-22T13:05:16Z</dcterms:modified>
</cp:coreProperties>
</file>