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6" r:id="rId2"/>
    <p:sldId id="314" r:id="rId3"/>
    <p:sldId id="315" r:id="rId4"/>
    <p:sldId id="316" r:id="rId5"/>
    <p:sldId id="317" r:id="rId6"/>
    <p:sldId id="320" r:id="rId7"/>
    <p:sldId id="321" r:id="rId8"/>
    <p:sldId id="322" r:id="rId9"/>
    <p:sldId id="323" r:id="rId10"/>
    <p:sldId id="324" r:id="rId11"/>
    <p:sldId id="325" r:id="rId12"/>
    <p:sldId id="326" r:id="rId13"/>
    <p:sldId id="328" r:id="rId14"/>
    <p:sldId id="330" r:id="rId15"/>
    <p:sldId id="331" r:id="rId16"/>
    <p:sldId id="277" r:id="rId17"/>
    <p:sldId id="284" r:id="rId18"/>
    <p:sldId id="279" r:id="rId19"/>
    <p:sldId id="278" r:id="rId20"/>
    <p:sldId id="280" r:id="rId21"/>
    <p:sldId id="285" r:id="rId22"/>
    <p:sldId id="289" r:id="rId23"/>
    <p:sldId id="286" r:id="rId24"/>
    <p:sldId id="287" r:id="rId25"/>
    <p:sldId id="288" r:id="rId26"/>
    <p:sldId id="290" r:id="rId27"/>
    <p:sldId id="291" r:id="rId28"/>
    <p:sldId id="292" r:id="rId29"/>
    <p:sldId id="293" r:id="rId30"/>
    <p:sldId id="294" r:id="rId31"/>
    <p:sldId id="295" r:id="rId32"/>
    <p:sldId id="296" r:id="rId33"/>
    <p:sldId id="333" r:id="rId34"/>
    <p:sldId id="297" r:id="rId35"/>
    <p:sldId id="298" r:id="rId36"/>
    <p:sldId id="299" r:id="rId37"/>
    <p:sldId id="300" r:id="rId38"/>
    <p:sldId id="301" r:id="rId39"/>
    <p:sldId id="302" r:id="rId40"/>
    <p:sldId id="303" r:id="rId41"/>
    <p:sldId id="305" r:id="rId42"/>
    <p:sldId id="309" r:id="rId43"/>
    <p:sldId id="308" r:id="rId44"/>
    <p:sldId id="310" r:id="rId45"/>
    <p:sldId id="332" r:id="rId46"/>
    <p:sldId id="311" r:id="rId47"/>
    <p:sldId id="31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reen Naowal Reza" initials="ZNR" lastIdx="1" clrIdx="0">
    <p:extLst>
      <p:ext uri="{19B8F6BF-5375-455C-9EA6-DF929625EA0E}">
        <p15:presenceInfo xmlns:p15="http://schemas.microsoft.com/office/powerpoint/2012/main" userId="3956ad0ccc4829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D5157-014E-493D-8096-53478303E3CD}" type="datetimeFigureOut">
              <a:rPr lang="en-CA" smtClean="0"/>
              <a:t>2017-12-24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F3772-FB6E-4D6C-8D84-4A26766CB64F}" type="slidenum">
              <a:rPr lang="en-CA" smtClean="0"/>
              <a:t>‹#›</a:t>
            </a:fld>
            <a:endParaRPr lang="en-CA"/>
          </a:p>
        </p:txBody>
      </p:sp>
    </p:spTree>
    <p:extLst>
      <p:ext uri="{BB962C8B-B14F-4D97-AF65-F5344CB8AC3E}">
        <p14:creationId xmlns:p14="http://schemas.microsoft.com/office/powerpoint/2010/main" val="244290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8DF3772-FB6E-4D6C-8D84-4A26766CB64F}" type="slidenum">
              <a:rPr lang="en-CA" smtClean="0"/>
              <a:t>23</a:t>
            </a:fld>
            <a:endParaRPr lang="en-CA"/>
          </a:p>
        </p:txBody>
      </p:sp>
    </p:spTree>
    <p:extLst>
      <p:ext uri="{BB962C8B-B14F-4D97-AF65-F5344CB8AC3E}">
        <p14:creationId xmlns:p14="http://schemas.microsoft.com/office/powerpoint/2010/main" val="422163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34708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393575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F4329-0E04-4E69-B3EB-C781EDA8D79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157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FA9AE6-1216-4195-BD01-F64F7889712B}"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70989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FA9AE6-1216-4195-BD01-F64F7889712B}"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F4329-0E04-4E69-B3EB-C781EDA8D79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1901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5FA9AE6-1216-4195-BD01-F64F7889712B}"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176377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169531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25303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311486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A9AE6-1216-4195-BD01-F64F7889712B}"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91932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A9AE6-1216-4195-BD01-F64F7889712B}"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260210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A9AE6-1216-4195-BD01-F64F7889712B}" type="datetimeFigureOut">
              <a:rPr lang="en-US" smtClean="0"/>
              <a:t>12/24/2017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287090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A9AE6-1216-4195-BD01-F64F7889712B}" type="datetimeFigureOut">
              <a:rPr lang="en-US" smtClean="0"/>
              <a:t>12/24/2017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391203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A9AE6-1216-4195-BD01-F64F7889712B}" type="datetimeFigureOut">
              <a:rPr lang="en-US" smtClean="0"/>
              <a:t>12/24/2017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367222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FA9AE6-1216-4195-BD01-F64F7889712B}"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124609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FA9AE6-1216-4195-BD01-F64F7889712B}"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F4329-0E04-4E69-B3EB-C781EDA8D79F}" type="slidenum">
              <a:rPr lang="en-US" smtClean="0"/>
              <a:t>‹#›</a:t>
            </a:fld>
            <a:endParaRPr lang="en-US"/>
          </a:p>
        </p:txBody>
      </p:sp>
    </p:spTree>
    <p:extLst>
      <p:ext uri="{BB962C8B-B14F-4D97-AF65-F5344CB8AC3E}">
        <p14:creationId xmlns:p14="http://schemas.microsoft.com/office/powerpoint/2010/main" val="169359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FA9AE6-1216-4195-BD01-F64F7889712B}" type="datetimeFigureOut">
              <a:rPr lang="en-US" smtClean="0"/>
              <a:t>12/24/2017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7F4329-0E04-4E69-B3EB-C781EDA8D79F}" type="slidenum">
              <a:rPr lang="en-US" smtClean="0"/>
              <a:t>‹#›</a:t>
            </a:fld>
            <a:endParaRPr lang="en-US"/>
          </a:p>
        </p:txBody>
      </p:sp>
    </p:spTree>
    <p:extLst>
      <p:ext uri="{BB962C8B-B14F-4D97-AF65-F5344CB8AC3E}">
        <p14:creationId xmlns:p14="http://schemas.microsoft.com/office/powerpoint/2010/main" val="23994093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70000">
              <a:schemeClr val="accent4">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F9E6-6AC7-4BD0-8AA1-B0AE7DAC56E0}"/>
              </a:ext>
            </a:extLst>
          </p:cNvPr>
          <p:cNvSpPr>
            <a:spLocks noGrp="1"/>
          </p:cNvSpPr>
          <p:nvPr>
            <p:ph type="ctrTitle"/>
          </p:nvPr>
        </p:nvSpPr>
        <p:spPr>
          <a:xfrm>
            <a:off x="2124979" y="3288324"/>
            <a:ext cx="8915399" cy="2262781"/>
          </a:xfrm>
        </p:spPr>
        <p:txBody>
          <a:bodyPr>
            <a:normAutofit fontScale="90000"/>
          </a:bodyPr>
          <a:lstStyle/>
          <a:p>
            <a:pPr algn="ctr"/>
            <a:r>
              <a:rPr lang="en-US" sz="4000" dirty="0"/>
              <a:t>UNRAVELING THE CONCEPTS OF </a:t>
            </a:r>
            <a:r>
              <a:rPr lang="en-US" b="1" dirty="0"/>
              <a:t>REINFORCEMENT LEARNING</a:t>
            </a:r>
          </a:p>
        </p:txBody>
      </p:sp>
    </p:spTree>
    <p:extLst>
      <p:ext uri="{BB962C8B-B14F-4D97-AF65-F5344CB8AC3E}">
        <p14:creationId xmlns:p14="http://schemas.microsoft.com/office/powerpoint/2010/main" val="266110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3FCF-83D2-4631-9A54-56BF3E97E992}"/>
              </a:ext>
            </a:extLst>
          </p:cNvPr>
          <p:cNvSpPr>
            <a:spLocks noGrp="1"/>
          </p:cNvSpPr>
          <p:nvPr>
            <p:ph type="title"/>
          </p:nvPr>
        </p:nvSpPr>
        <p:spPr/>
        <p:txBody>
          <a:bodyPr/>
          <a:lstStyle/>
          <a:p>
            <a:r>
              <a:rPr lang="en-US" dirty="0"/>
              <a:t>Maze example : Policy</a:t>
            </a:r>
          </a:p>
        </p:txBody>
      </p:sp>
      <p:sp>
        <p:nvSpPr>
          <p:cNvPr id="3" name="Content Placeholder 2">
            <a:extLst>
              <a:ext uri="{FF2B5EF4-FFF2-40B4-BE49-F238E27FC236}">
                <a16:creationId xmlns:a16="http://schemas.microsoft.com/office/drawing/2014/main" id="{7F2263F5-345B-4B89-B01B-9C2BDBB99F11}"/>
              </a:ext>
            </a:extLst>
          </p:cNvPr>
          <p:cNvSpPr>
            <a:spLocks noGrp="1"/>
          </p:cNvSpPr>
          <p:nvPr>
            <p:ph idx="1"/>
          </p:nvPr>
        </p:nvSpPr>
        <p:spPr/>
        <p:txBody>
          <a:bodyPr/>
          <a:lstStyle/>
          <a:p>
            <a:r>
              <a:rPr lang="en-IN" dirty="0"/>
              <a:t>Rewards: -1 per time-step</a:t>
            </a:r>
          </a:p>
          <a:p>
            <a:r>
              <a:rPr lang="pt-BR" dirty="0"/>
              <a:t>Actions: N, E, S, W</a:t>
            </a:r>
          </a:p>
          <a:p>
            <a:r>
              <a:rPr lang="en-IN" dirty="0"/>
              <a:t>States: Agent's location</a:t>
            </a:r>
            <a:endParaRPr lang="en-US" dirty="0"/>
          </a:p>
        </p:txBody>
      </p:sp>
      <p:pic>
        <p:nvPicPr>
          <p:cNvPr id="5" name="Picture 4">
            <a:extLst>
              <a:ext uri="{FF2B5EF4-FFF2-40B4-BE49-F238E27FC236}">
                <a16:creationId xmlns:a16="http://schemas.microsoft.com/office/drawing/2014/main" id="{A581773D-3417-4F1A-B4AF-D726AC4C539A}"/>
              </a:ext>
            </a:extLst>
          </p:cNvPr>
          <p:cNvPicPr>
            <a:picLocks noChangeAspect="1"/>
          </p:cNvPicPr>
          <p:nvPr/>
        </p:nvPicPr>
        <p:blipFill>
          <a:blip r:embed="rId2"/>
          <a:stretch>
            <a:fillRect/>
          </a:stretch>
        </p:blipFill>
        <p:spPr>
          <a:xfrm>
            <a:off x="5928360" y="1825625"/>
            <a:ext cx="5227320" cy="4351337"/>
          </a:xfrm>
          <a:prstGeom prst="rect">
            <a:avLst/>
          </a:prstGeom>
        </p:spPr>
      </p:pic>
    </p:spTree>
    <p:extLst>
      <p:ext uri="{BB962C8B-B14F-4D97-AF65-F5344CB8AC3E}">
        <p14:creationId xmlns:p14="http://schemas.microsoft.com/office/powerpoint/2010/main" val="226719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3FCF-83D2-4631-9A54-56BF3E97E992}"/>
              </a:ext>
            </a:extLst>
          </p:cNvPr>
          <p:cNvSpPr>
            <a:spLocks noGrp="1"/>
          </p:cNvSpPr>
          <p:nvPr>
            <p:ph type="title"/>
          </p:nvPr>
        </p:nvSpPr>
        <p:spPr/>
        <p:txBody>
          <a:bodyPr/>
          <a:lstStyle/>
          <a:p>
            <a:r>
              <a:rPr lang="en-US" dirty="0"/>
              <a:t>Maze example : Value Function</a:t>
            </a:r>
          </a:p>
        </p:txBody>
      </p:sp>
      <p:sp>
        <p:nvSpPr>
          <p:cNvPr id="3" name="Content Placeholder 2">
            <a:extLst>
              <a:ext uri="{FF2B5EF4-FFF2-40B4-BE49-F238E27FC236}">
                <a16:creationId xmlns:a16="http://schemas.microsoft.com/office/drawing/2014/main" id="{7F2263F5-345B-4B89-B01B-9C2BDBB99F11}"/>
              </a:ext>
            </a:extLst>
          </p:cNvPr>
          <p:cNvSpPr>
            <a:spLocks noGrp="1"/>
          </p:cNvSpPr>
          <p:nvPr>
            <p:ph idx="1"/>
          </p:nvPr>
        </p:nvSpPr>
        <p:spPr/>
        <p:txBody>
          <a:bodyPr/>
          <a:lstStyle/>
          <a:p>
            <a:r>
              <a:rPr lang="en-IN" dirty="0"/>
              <a:t>Rewards: -1 per time-step</a:t>
            </a:r>
          </a:p>
          <a:p>
            <a:r>
              <a:rPr lang="pt-BR" dirty="0"/>
              <a:t>Actions: N, E, S, W</a:t>
            </a:r>
          </a:p>
          <a:p>
            <a:r>
              <a:rPr lang="en-IN" dirty="0"/>
              <a:t>States: Agent's location</a:t>
            </a:r>
            <a:endParaRPr lang="en-US" dirty="0"/>
          </a:p>
        </p:txBody>
      </p:sp>
      <p:pic>
        <p:nvPicPr>
          <p:cNvPr id="4" name="Picture 3">
            <a:extLst>
              <a:ext uri="{FF2B5EF4-FFF2-40B4-BE49-F238E27FC236}">
                <a16:creationId xmlns:a16="http://schemas.microsoft.com/office/drawing/2014/main" id="{692FA073-5243-47FF-B765-A19E60C514B9}"/>
              </a:ext>
            </a:extLst>
          </p:cNvPr>
          <p:cNvPicPr>
            <a:picLocks noChangeAspect="1"/>
          </p:cNvPicPr>
          <p:nvPr/>
        </p:nvPicPr>
        <p:blipFill>
          <a:blip r:embed="rId2"/>
          <a:stretch>
            <a:fillRect/>
          </a:stretch>
        </p:blipFill>
        <p:spPr>
          <a:xfrm>
            <a:off x="6096000" y="1836176"/>
            <a:ext cx="5530125" cy="4351338"/>
          </a:xfrm>
          <a:prstGeom prst="rect">
            <a:avLst/>
          </a:prstGeom>
        </p:spPr>
      </p:pic>
    </p:spTree>
    <p:extLst>
      <p:ext uri="{BB962C8B-B14F-4D97-AF65-F5344CB8AC3E}">
        <p14:creationId xmlns:p14="http://schemas.microsoft.com/office/powerpoint/2010/main" val="200455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3FCF-83D2-4631-9A54-56BF3E97E992}"/>
              </a:ext>
            </a:extLst>
          </p:cNvPr>
          <p:cNvSpPr>
            <a:spLocks noGrp="1"/>
          </p:cNvSpPr>
          <p:nvPr>
            <p:ph type="title"/>
          </p:nvPr>
        </p:nvSpPr>
        <p:spPr/>
        <p:txBody>
          <a:bodyPr/>
          <a:lstStyle/>
          <a:p>
            <a:r>
              <a:rPr lang="en-US" dirty="0"/>
              <a:t>Maze example : Model</a:t>
            </a:r>
          </a:p>
        </p:txBody>
      </p:sp>
      <p:sp>
        <p:nvSpPr>
          <p:cNvPr id="3" name="Content Placeholder 2">
            <a:extLst>
              <a:ext uri="{FF2B5EF4-FFF2-40B4-BE49-F238E27FC236}">
                <a16:creationId xmlns:a16="http://schemas.microsoft.com/office/drawing/2014/main" id="{7F2263F5-345B-4B89-B01B-9C2BDBB99F11}"/>
              </a:ext>
            </a:extLst>
          </p:cNvPr>
          <p:cNvSpPr>
            <a:spLocks noGrp="1"/>
          </p:cNvSpPr>
          <p:nvPr>
            <p:ph idx="1"/>
          </p:nvPr>
        </p:nvSpPr>
        <p:spPr/>
        <p:txBody>
          <a:bodyPr>
            <a:normAutofit/>
          </a:bodyPr>
          <a:lstStyle/>
          <a:p>
            <a:r>
              <a:rPr lang="en-IN" dirty="0"/>
              <a:t>Agent may have an internal </a:t>
            </a:r>
          </a:p>
          <a:p>
            <a:pPr marL="0" indent="0">
              <a:buNone/>
            </a:pPr>
            <a:r>
              <a:rPr lang="en-IN" dirty="0"/>
              <a:t>      model of the environment</a:t>
            </a:r>
          </a:p>
          <a:p>
            <a:r>
              <a:rPr lang="en-IN" dirty="0"/>
              <a:t>It has seen the trajectory through the</a:t>
            </a:r>
          </a:p>
          <a:p>
            <a:pPr marL="0" indent="0">
              <a:buNone/>
            </a:pPr>
            <a:r>
              <a:rPr lang="en-IN" dirty="0"/>
              <a:t>     maze and reached the goal</a:t>
            </a:r>
          </a:p>
          <a:p>
            <a:r>
              <a:rPr lang="en-IN" dirty="0"/>
              <a:t>Builds the model</a:t>
            </a:r>
          </a:p>
          <a:p>
            <a:r>
              <a:rPr lang="en-IN" dirty="0"/>
              <a:t>Dynamics: how actions</a:t>
            </a:r>
          </a:p>
          <a:p>
            <a:pPr marL="0" indent="0">
              <a:buNone/>
            </a:pPr>
            <a:r>
              <a:rPr lang="en-IN" dirty="0"/>
              <a:t>      change the state</a:t>
            </a:r>
          </a:p>
          <a:p>
            <a:endParaRPr lang="en-IN" dirty="0"/>
          </a:p>
        </p:txBody>
      </p:sp>
      <p:pic>
        <p:nvPicPr>
          <p:cNvPr id="5" name="Picture 4">
            <a:extLst>
              <a:ext uri="{FF2B5EF4-FFF2-40B4-BE49-F238E27FC236}">
                <a16:creationId xmlns:a16="http://schemas.microsoft.com/office/drawing/2014/main" id="{DA94DE7F-115B-428C-BF16-CB74273C9339}"/>
              </a:ext>
            </a:extLst>
          </p:cNvPr>
          <p:cNvPicPr>
            <a:picLocks noChangeAspect="1"/>
          </p:cNvPicPr>
          <p:nvPr/>
        </p:nvPicPr>
        <p:blipFill>
          <a:blip r:embed="rId2"/>
          <a:stretch>
            <a:fillRect/>
          </a:stretch>
        </p:blipFill>
        <p:spPr>
          <a:xfrm>
            <a:off x="7409035" y="2133600"/>
            <a:ext cx="4095577" cy="3275207"/>
          </a:xfrm>
          <a:prstGeom prst="rect">
            <a:avLst/>
          </a:prstGeom>
        </p:spPr>
      </p:pic>
    </p:spTree>
    <p:extLst>
      <p:ext uri="{BB962C8B-B14F-4D97-AF65-F5344CB8AC3E}">
        <p14:creationId xmlns:p14="http://schemas.microsoft.com/office/powerpoint/2010/main" val="122513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B86-F21C-4CA9-9E8B-EDC21D0930AE}"/>
              </a:ext>
            </a:extLst>
          </p:cNvPr>
          <p:cNvSpPr>
            <a:spLocks noGrp="1"/>
          </p:cNvSpPr>
          <p:nvPr>
            <p:ph type="title"/>
          </p:nvPr>
        </p:nvSpPr>
        <p:spPr/>
        <p:txBody>
          <a:bodyPr/>
          <a:lstStyle/>
          <a:p>
            <a:r>
              <a:rPr lang="en-US" dirty="0"/>
              <a:t>On-Policy vs Off-Policy Learning</a:t>
            </a:r>
          </a:p>
        </p:txBody>
      </p:sp>
      <p:sp>
        <p:nvSpPr>
          <p:cNvPr id="3" name="Content Placeholder 2">
            <a:extLst>
              <a:ext uri="{FF2B5EF4-FFF2-40B4-BE49-F238E27FC236}">
                <a16:creationId xmlns:a16="http://schemas.microsoft.com/office/drawing/2014/main" id="{7E8A8ADF-3408-4053-839C-A7A034D83771}"/>
              </a:ext>
            </a:extLst>
          </p:cNvPr>
          <p:cNvSpPr>
            <a:spLocks noGrp="1"/>
          </p:cNvSpPr>
          <p:nvPr>
            <p:ph idx="1"/>
          </p:nvPr>
        </p:nvSpPr>
        <p:spPr/>
        <p:txBody>
          <a:bodyPr>
            <a:normAutofit/>
          </a:bodyPr>
          <a:lstStyle/>
          <a:p>
            <a:pPr algn="just"/>
            <a:r>
              <a:rPr lang="en-US" dirty="0"/>
              <a:t>On Policy – Improving/Evaluating on the original policy  </a:t>
            </a:r>
          </a:p>
          <a:p>
            <a:pPr algn="just"/>
            <a:r>
              <a:rPr lang="en-US" dirty="0"/>
              <a:t>Off Policy – Improving/Evaluating a new policy</a:t>
            </a:r>
          </a:p>
          <a:p>
            <a:pPr algn="just"/>
            <a:r>
              <a:rPr lang="en-US" dirty="0"/>
              <a:t>If a good starting policy is available: on-policy may be interesting, but may not explore other policies well</a:t>
            </a:r>
          </a:p>
          <a:p>
            <a:pPr algn="just"/>
            <a:r>
              <a:rPr lang="en-US" dirty="0"/>
              <a:t>If more exploration is necessary, then perhaps off-policy is advisable, but maybe slow</a:t>
            </a:r>
          </a:p>
          <a:p>
            <a:pPr algn="just"/>
            <a:r>
              <a:rPr lang="en-US" dirty="0"/>
              <a:t>May lead to the same result (e.g. after </a:t>
            </a:r>
            <a:r>
              <a:rPr lang="en-US" dirty="0" err="1"/>
              <a:t>greedification</a:t>
            </a:r>
            <a:r>
              <a:rPr lang="en-US" dirty="0"/>
              <a:t>)</a:t>
            </a:r>
          </a:p>
          <a:p>
            <a:pPr algn="just"/>
            <a:r>
              <a:rPr lang="en-US" dirty="0"/>
              <a:t>Examples: On Policy – TD Learning, SARSA</a:t>
            </a:r>
          </a:p>
          <a:p>
            <a:pPr marL="457200" lvl="1" indent="0" algn="just">
              <a:buNone/>
            </a:pPr>
            <a:r>
              <a:rPr lang="en-US" dirty="0"/>
              <a:t>		   </a:t>
            </a:r>
            <a:r>
              <a:rPr lang="en-US" sz="1800" dirty="0"/>
              <a:t>Off Policy – Q Learning, R Learning</a:t>
            </a:r>
          </a:p>
          <a:p>
            <a:endParaRPr lang="en-US" dirty="0"/>
          </a:p>
        </p:txBody>
      </p:sp>
    </p:spTree>
    <p:extLst>
      <p:ext uri="{BB962C8B-B14F-4D97-AF65-F5344CB8AC3E}">
        <p14:creationId xmlns:p14="http://schemas.microsoft.com/office/powerpoint/2010/main" val="428579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3972-BDD2-45E1-AE52-E58AB9F0EF76}"/>
              </a:ext>
            </a:extLst>
          </p:cNvPr>
          <p:cNvSpPr>
            <a:spLocks noGrp="1"/>
          </p:cNvSpPr>
          <p:nvPr>
            <p:ph type="title"/>
          </p:nvPr>
        </p:nvSpPr>
        <p:spPr/>
        <p:txBody>
          <a:bodyPr/>
          <a:lstStyle/>
          <a:p>
            <a:r>
              <a:rPr lang="en-US" altLang="zh-CN" dirty="0">
                <a:ea typeface="宋体" panose="02010600030101010101" pitchFamily="2" charset="-122"/>
              </a:rPr>
              <a:t>Passive vs Active learning</a:t>
            </a:r>
            <a:endParaRPr lang="en-US" dirty="0"/>
          </a:p>
        </p:txBody>
      </p:sp>
      <p:sp>
        <p:nvSpPr>
          <p:cNvPr id="3" name="Content Placeholder 2">
            <a:extLst>
              <a:ext uri="{FF2B5EF4-FFF2-40B4-BE49-F238E27FC236}">
                <a16:creationId xmlns:a16="http://schemas.microsoft.com/office/drawing/2014/main" id="{1E1F5A3E-89E5-4858-8667-E132D1453C71}"/>
              </a:ext>
            </a:extLst>
          </p:cNvPr>
          <p:cNvSpPr>
            <a:spLocks noGrp="1"/>
          </p:cNvSpPr>
          <p:nvPr>
            <p:ph idx="1"/>
          </p:nvPr>
        </p:nvSpPr>
        <p:spPr/>
        <p:txBody>
          <a:bodyPr/>
          <a:lstStyle/>
          <a:p>
            <a:pPr marL="0" indent="0" algn="just">
              <a:buNone/>
            </a:pPr>
            <a:r>
              <a:rPr lang="en-US" altLang="zh-CN" dirty="0">
                <a:ea typeface="宋体" panose="02010600030101010101" pitchFamily="2" charset="-122"/>
              </a:rPr>
              <a:t>Passive learning</a:t>
            </a:r>
          </a:p>
          <a:p>
            <a:pPr lvl="1" algn="just"/>
            <a:r>
              <a:rPr lang="en-US" altLang="zh-CN" dirty="0">
                <a:ea typeface="宋体" panose="02010600030101010101" pitchFamily="2" charset="-122"/>
              </a:rPr>
              <a:t>The agent has a fixed policy and tries to learn the utilities of states by observing the world go by</a:t>
            </a:r>
          </a:p>
          <a:p>
            <a:pPr lvl="1" algn="just"/>
            <a:r>
              <a:rPr lang="en-US" altLang="zh-CN" dirty="0">
                <a:ea typeface="宋体" panose="02010600030101010101" pitchFamily="2" charset="-122"/>
              </a:rPr>
              <a:t>Often serves as a component of active learning algorithms</a:t>
            </a:r>
          </a:p>
          <a:p>
            <a:pPr lvl="1" algn="just"/>
            <a:r>
              <a:rPr lang="en-US" altLang="zh-CN" dirty="0">
                <a:ea typeface="宋体" panose="02010600030101010101" pitchFamily="2" charset="-122"/>
              </a:rPr>
              <a:t>Often inspires active learning algorithms</a:t>
            </a:r>
          </a:p>
          <a:p>
            <a:pPr marL="457200" lvl="1" indent="0" algn="just">
              <a:buNone/>
            </a:pPr>
            <a:endParaRPr lang="en-US" altLang="zh-CN" dirty="0">
              <a:ea typeface="宋体" panose="02010600030101010101" pitchFamily="2" charset="-122"/>
            </a:endParaRPr>
          </a:p>
          <a:p>
            <a:pPr marL="0" indent="0" algn="just">
              <a:buNone/>
            </a:pPr>
            <a:r>
              <a:rPr lang="en-US" altLang="zh-CN" dirty="0">
                <a:ea typeface="宋体" panose="02010600030101010101" pitchFamily="2" charset="-122"/>
              </a:rPr>
              <a:t>Active learning</a:t>
            </a:r>
          </a:p>
          <a:p>
            <a:pPr lvl="1" algn="just"/>
            <a:r>
              <a:rPr lang="en-US" altLang="zh-CN" dirty="0">
                <a:ea typeface="宋体" panose="02010600030101010101" pitchFamily="2" charset="-122"/>
              </a:rPr>
              <a:t>The agent attempts to find an optimal (or at least good) policy by acting in the world</a:t>
            </a:r>
          </a:p>
          <a:p>
            <a:pPr marL="0" indent="0">
              <a:buNone/>
            </a:pPr>
            <a:endParaRPr lang="en-US" dirty="0"/>
          </a:p>
        </p:txBody>
      </p:sp>
    </p:spTree>
    <p:extLst>
      <p:ext uri="{BB962C8B-B14F-4D97-AF65-F5344CB8AC3E}">
        <p14:creationId xmlns:p14="http://schemas.microsoft.com/office/powerpoint/2010/main" val="20324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B47C-D0ED-4831-9612-D2024392DD7F}"/>
              </a:ext>
            </a:extLst>
          </p:cNvPr>
          <p:cNvSpPr>
            <a:spLocks noGrp="1"/>
          </p:cNvSpPr>
          <p:nvPr>
            <p:ph type="title"/>
          </p:nvPr>
        </p:nvSpPr>
        <p:spPr/>
        <p:txBody>
          <a:bodyPr/>
          <a:lstStyle/>
          <a:p>
            <a:r>
              <a:rPr lang="en-US" dirty="0"/>
              <a:t>Model-Based vs Model-Free RL</a:t>
            </a:r>
          </a:p>
        </p:txBody>
      </p:sp>
      <p:sp>
        <p:nvSpPr>
          <p:cNvPr id="3" name="Content Placeholder 2">
            <a:extLst>
              <a:ext uri="{FF2B5EF4-FFF2-40B4-BE49-F238E27FC236}">
                <a16:creationId xmlns:a16="http://schemas.microsoft.com/office/drawing/2014/main" id="{F5203FE8-8E7D-4903-B28D-666EA93CCAD1}"/>
              </a:ext>
            </a:extLst>
          </p:cNvPr>
          <p:cNvSpPr>
            <a:spLocks noGrp="1"/>
          </p:cNvSpPr>
          <p:nvPr>
            <p:ph idx="1"/>
          </p:nvPr>
        </p:nvSpPr>
        <p:spPr/>
        <p:txBody>
          <a:bodyPr>
            <a:normAutofit/>
          </a:bodyPr>
          <a:lstStyle/>
          <a:p>
            <a:pPr marL="0" indent="0" algn="just">
              <a:buNone/>
            </a:pPr>
            <a:r>
              <a:rPr lang="en-US" dirty="0"/>
              <a:t>Model based approach to RL: </a:t>
            </a:r>
          </a:p>
          <a:p>
            <a:pPr marL="0" indent="0" algn="just">
              <a:buNone/>
            </a:pPr>
            <a:r>
              <a:rPr lang="en-US" dirty="0"/>
              <a:t>     </a:t>
            </a:r>
          </a:p>
          <a:p>
            <a:pPr algn="just"/>
            <a:r>
              <a:rPr lang="en-US" dirty="0"/>
              <a:t>learn the MDP model, or an approximation of it use it for policy evaluation or to find the optimal policy</a:t>
            </a:r>
          </a:p>
          <a:p>
            <a:pPr algn="just"/>
            <a:endParaRPr lang="en-US" dirty="0"/>
          </a:p>
          <a:p>
            <a:pPr marL="0" indent="0" algn="just">
              <a:buNone/>
            </a:pPr>
            <a:r>
              <a:rPr lang="en-US" dirty="0"/>
              <a:t>Model free approach to RL:</a:t>
            </a:r>
          </a:p>
          <a:p>
            <a:pPr marL="0" indent="0" algn="just">
              <a:buNone/>
            </a:pPr>
            <a:endParaRPr lang="en-US" dirty="0"/>
          </a:p>
          <a:p>
            <a:pPr algn="just"/>
            <a:r>
              <a:rPr lang="en-US" dirty="0"/>
              <a:t>derive the optimal policy without explicitly learning the model  </a:t>
            </a:r>
          </a:p>
          <a:p>
            <a:pPr algn="just"/>
            <a:r>
              <a:rPr lang="en-US" dirty="0"/>
              <a:t>useful when model is difficult to represent and/or learn</a:t>
            </a:r>
          </a:p>
        </p:txBody>
      </p:sp>
    </p:spTree>
    <p:extLst>
      <p:ext uri="{BB962C8B-B14F-4D97-AF65-F5344CB8AC3E}">
        <p14:creationId xmlns:p14="http://schemas.microsoft.com/office/powerpoint/2010/main" val="325818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ADBA-E6D5-43BA-B49B-6A1A49F11D28}"/>
              </a:ext>
            </a:extLst>
          </p:cNvPr>
          <p:cNvSpPr>
            <a:spLocks noGrp="1"/>
          </p:cNvSpPr>
          <p:nvPr>
            <p:ph type="title"/>
          </p:nvPr>
        </p:nvSpPr>
        <p:spPr/>
        <p:txBody>
          <a:bodyPr/>
          <a:lstStyle/>
          <a:p>
            <a:r>
              <a:rPr lang="en-US" dirty="0"/>
              <a:t>Exploration vs Exploitation Dilemma</a:t>
            </a:r>
          </a:p>
        </p:txBody>
      </p:sp>
      <p:sp>
        <p:nvSpPr>
          <p:cNvPr id="3" name="Content Placeholder 2">
            <a:extLst>
              <a:ext uri="{FF2B5EF4-FFF2-40B4-BE49-F238E27FC236}">
                <a16:creationId xmlns:a16="http://schemas.microsoft.com/office/drawing/2014/main" id="{9F5BF547-61BB-4417-BDEE-0BD4E8526F67}"/>
              </a:ext>
            </a:extLst>
          </p:cNvPr>
          <p:cNvSpPr>
            <a:spLocks noGrp="1"/>
          </p:cNvSpPr>
          <p:nvPr>
            <p:ph idx="1"/>
          </p:nvPr>
        </p:nvSpPr>
        <p:spPr/>
        <p:txBody>
          <a:bodyPr/>
          <a:lstStyle/>
          <a:p>
            <a:r>
              <a:rPr lang="en-US" dirty="0"/>
              <a:t>Online decision making involves a fundamental choice: </a:t>
            </a:r>
          </a:p>
          <a:p>
            <a:r>
              <a:rPr lang="en-US" dirty="0"/>
              <a:t>Exploitation: make the best decision given current information </a:t>
            </a:r>
          </a:p>
          <a:p>
            <a:r>
              <a:rPr lang="en-US" dirty="0"/>
              <a:t>Exploration: gather more information </a:t>
            </a:r>
          </a:p>
        </p:txBody>
      </p:sp>
    </p:spTree>
    <p:extLst>
      <p:ext uri="{BB962C8B-B14F-4D97-AF65-F5344CB8AC3E}">
        <p14:creationId xmlns:p14="http://schemas.microsoft.com/office/powerpoint/2010/main" val="385086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6112-CDBF-4D3B-860F-5C8962CE4294}"/>
              </a:ext>
            </a:extLst>
          </p:cNvPr>
          <p:cNvSpPr>
            <a:spLocks noGrp="1"/>
          </p:cNvSpPr>
          <p:nvPr>
            <p:ph type="title"/>
          </p:nvPr>
        </p:nvSpPr>
        <p:spPr/>
        <p:txBody>
          <a:bodyPr/>
          <a:lstStyle/>
          <a:p>
            <a:r>
              <a:rPr lang="en-US" dirty="0"/>
              <a:t>Exploration vs Exploitation Dilemma</a:t>
            </a:r>
            <a:endParaRPr lang="en-CA" dirty="0"/>
          </a:p>
        </p:txBody>
      </p:sp>
      <p:sp>
        <p:nvSpPr>
          <p:cNvPr id="3" name="Content Placeholder 2">
            <a:extLst>
              <a:ext uri="{FF2B5EF4-FFF2-40B4-BE49-F238E27FC236}">
                <a16:creationId xmlns:a16="http://schemas.microsoft.com/office/drawing/2014/main" id="{B952ABB8-96C1-4093-81B5-60A5E06C2DA6}"/>
              </a:ext>
            </a:extLst>
          </p:cNvPr>
          <p:cNvSpPr>
            <a:spLocks noGrp="1"/>
          </p:cNvSpPr>
          <p:nvPr>
            <p:ph idx="1"/>
          </p:nvPr>
        </p:nvSpPr>
        <p:spPr/>
        <p:txBody>
          <a:bodyPr/>
          <a:lstStyle/>
          <a:p>
            <a:r>
              <a:rPr lang="en-US" dirty="0"/>
              <a:t>Restaurant Selection</a:t>
            </a:r>
          </a:p>
          <a:p>
            <a:pPr marL="0" indent="0">
              <a:buNone/>
            </a:pPr>
            <a:r>
              <a:rPr lang="en-US" dirty="0"/>
              <a:t>    - Exploitation: Go to your favorite restaurant </a:t>
            </a:r>
          </a:p>
          <a:p>
            <a:pPr marL="0" indent="0">
              <a:buNone/>
            </a:pPr>
            <a:r>
              <a:rPr lang="en-US" dirty="0"/>
              <a:t>    - Exploration: Try a new restaurant </a:t>
            </a:r>
          </a:p>
          <a:p>
            <a:pPr marL="0" indent="0">
              <a:buNone/>
            </a:pPr>
            <a:endParaRPr lang="en-US" dirty="0"/>
          </a:p>
          <a:p>
            <a:r>
              <a:rPr lang="en-US" dirty="0"/>
              <a:t>Game Playing</a:t>
            </a:r>
          </a:p>
          <a:p>
            <a:pPr marL="0" indent="0">
              <a:buNone/>
            </a:pPr>
            <a:r>
              <a:rPr lang="en-US" dirty="0"/>
              <a:t>    - Exploitation: Play the move you believe is best</a:t>
            </a:r>
          </a:p>
          <a:p>
            <a:pPr marL="0" indent="0">
              <a:buNone/>
            </a:pPr>
            <a:r>
              <a:rPr lang="en-US" dirty="0"/>
              <a:t>    - Exploration: Play an experimental move </a:t>
            </a:r>
            <a:endParaRPr lang="en-CA" dirty="0"/>
          </a:p>
        </p:txBody>
      </p:sp>
    </p:spTree>
    <p:extLst>
      <p:ext uri="{BB962C8B-B14F-4D97-AF65-F5344CB8AC3E}">
        <p14:creationId xmlns:p14="http://schemas.microsoft.com/office/powerpoint/2010/main" val="305927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9D11-8EFF-49A9-941C-66DC66E1FB0B}"/>
              </a:ext>
            </a:extLst>
          </p:cNvPr>
          <p:cNvSpPr>
            <a:spLocks noGrp="1"/>
          </p:cNvSpPr>
          <p:nvPr>
            <p:ph type="title"/>
          </p:nvPr>
        </p:nvSpPr>
        <p:spPr/>
        <p:txBody>
          <a:bodyPr/>
          <a:lstStyle/>
          <a:p>
            <a:r>
              <a:rPr lang="en-US" dirty="0"/>
              <a:t>N-armed Bandit Problem</a:t>
            </a:r>
          </a:p>
        </p:txBody>
      </p:sp>
      <p:sp>
        <p:nvSpPr>
          <p:cNvPr id="3" name="Content Placeholder 2">
            <a:extLst>
              <a:ext uri="{FF2B5EF4-FFF2-40B4-BE49-F238E27FC236}">
                <a16:creationId xmlns:a16="http://schemas.microsoft.com/office/drawing/2014/main" id="{71EA0909-4F30-464D-B211-12D8DEA88B51}"/>
              </a:ext>
            </a:extLst>
          </p:cNvPr>
          <p:cNvSpPr>
            <a:spLocks noGrp="1"/>
          </p:cNvSpPr>
          <p:nvPr>
            <p:ph idx="1"/>
          </p:nvPr>
        </p:nvSpPr>
        <p:spPr/>
        <p:txBody>
          <a:bodyPr>
            <a:normAutofit/>
          </a:bodyPr>
          <a:lstStyle/>
          <a:p>
            <a:r>
              <a:rPr lang="en-US" dirty="0"/>
              <a:t>Choose repeatedly from one of n actions; each choice is called a play</a:t>
            </a:r>
          </a:p>
          <a:p>
            <a:r>
              <a:rPr lang="en-US" dirty="0"/>
              <a:t>After each play , you get a reward , where,</a:t>
            </a:r>
          </a:p>
          <a:p>
            <a:pPr marL="0" indent="0" algn="ctr">
              <a:buNone/>
            </a:pPr>
            <a:r>
              <a:rPr lang="en-US" dirty="0"/>
              <a:t> </a:t>
            </a:r>
            <a:r>
              <a:rPr lang="pt-BR" dirty="0"/>
              <a:t>E&lt;r</a:t>
            </a:r>
            <a:r>
              <a:rPr lang="pt-BR" baseline="-25000" dirty="0"/>
              <a:t>t </a:t>
            </a:r>
            <a:r>
              <a:rPr lang="pt-BR" dirty="0"/>
              <a:t> |a</a:t>
            </a:r>
            <a:r>
              <a:rPr lang="pt-BR" baseline="-25000" dirty="0"/>
              <a:t>t</a:t>
            </a:r>
            <a:r>
              <a:rPr lang="pt-BR" dirty="0"/>
              <a:t>&gt; = Q*(a</a:t>
            </a:r>
            <a:r>
              <a:rPr lang="pt-BR" baseline="-25000" dirty="0"/>
              <a:t>t</a:t>
            </a:r>
            <a:r>
              <a:rPr lang="pt-BR" dirty="0"/>
              <a:t>)</a:t>
            </a:r>
          </a:p>
          <a:p>
            <a:pPr marL="0" indent="0">
              <a:buNone/>
            </a:pPr>
            <a:r>
              <a:rPr lang="pt-BR" dirty="0"/>
              <a:t> These are unknown action values</a:t>
            </a:r>
          </a:p>
          <a:p>
            <a:pPr marL="0" indent="0">
              <a:buNone/>
            </a:pPr>
            <a:r>
              <a:rPr lang="pt-BR" dirty="0"/>
              <a:t> Distribution of r</a:t>
            </a:r>
            <a:r>
              <a:rPr lang="pt-BR" baseline="-25000" dirty="0"/>
              <a:t>t </a:t>
            </a:r>
            <a:r>
              <a:rPr lang="pt-BR" dirty="0"/>
              <a:t>depends only on a</a:t>
            </a:r>
            <a:r>
              <a:rPr lang="pt-BR" baseline="-25000" dirty="0"/>
              <a:t>t</a:t>
            </a:r>
          </a:p>
          <a:p>
            <a:r>
              <a:rPr lang="en-US" dirty="0"/>
              <a:t>Objective is to maximize the reward in the long term, e.g., over 1000 plays</a:t>
            </a:r>
            <a:r>
              <a:rPr lang="pt-BR" dirty="0"/>
              <a:t> </a:t>
            </a:r>
          </a:p>
          <a:p>
            <a:r>
              <a:rPr lang="en-US" dirty="0"/>
              <a:t>To solve the n-armed bandit problem, you must explore a variety of actions and then exploit the best of them.</a:t>
            </a:r>
            <a:endParaRPr lang="pt-BR" dirty="0"/>
          </a:p>
          <a:p>
            <a:pPr marL="0" indent="0">
              <a:buNone/>
            </a:pPr>
            <a:endParaRPr lang="en-US" dirty="0"/>
          </a:p>
          <a:p>
            <a:endParaRPr lang="en-US" baseline="-25000" dirty="0"/>
          </a:p>
        </p:txBody>
      </p:sp>
    </p:spTree>
    <p:extLst>
      <p:ext uri="{BB962C8B-B14F-4D97-AF65-F5344CB8AC3E}">
        <p14:creationId xmlns:p14="http://schemas.microsoft.com/office/powerpoint/2010/main" val="102171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330-45EE-4E38-883A-56A054B2DA29}"/>
              </a:ext>
            </a:extLst>
          </p:cNvPr>
          <p:cNvSpPr>
            <a:spLocks noGrp="1"/>
          </p:cNvSpPr>
          <p:nvPr>
            <p:ph type="title"/>
          </p:nvPr>
        </p:nvSpPr>
        <p:spPr/>
        <p:txBody>
          <a:bodyPr>
            <a:normAutofit/>
          </a:bodyPr>
          <a:lstStyle/>
          <a:p>
            <a:r>
              <a:rPr lang="en-US" sz="4000" dirty="0"/>
              <a:t>Exploration vs Exploitation Dilemma</a:t>
            </a:r>
          </a:p>
        </p:txBody>
      </p:sp>
      <p:sp>
        <p:nvSpPr>
          <p:cNvPr id="3" name="Content Placeholder 2">
            <a:extLst>
              <a:ext uri="{FF2B5EF4-FFF2-40B4-BE49-F238E27FC236}">
                <a16:creationId xmlns:a16="http://schemas.microsoft.com/office/drawing/2014/main" id="{F3C98E52-6F0D-4638-BA31-1F8D31129DC5}"/>
              </a:ext>
            </a:extLst>
          </p:cNvPr>
          <p:cNvSpPr>
            <a:spLocks noGrp="1"/>
          </p:cNvSpPr>
          <p:nvPr>
            <p:ph idx="1"/>
          </p:nvPr>
        </p:nvSpPr>
        <p:spPr/>
        <p:txBody>
          <a:bodyPr/>
          <a:lstStyle/>
          <a:p>
            <a:r>
              <a:rPr lang="en-CA" dirty="0"/>
              <a:t>Suppose you form estimates </a:t>
            </a:r>
            <a:endParaRPr lang="en-US" dirty="0"/>
          </a:p>
          <a:p>
            <a:pPr marL="0" indent="0">
              <a:buNone/>
            </a:pPr>
            <a:r>
              <a:rPr lang="en-US" dirty="0"/>
              <a:t>			Q</a:t>
            </a:r>
            <a:r>
              <a:rPr lang="en-US" baseline="-25000" dirty="0"/>
              <a:t>t </a:t>
            </a:r>
            <a:r>
              <a:rPr lang="en-US" dirty="0"/>
              <a:t>(a) ~ Q*(a)</a:t>
            </a:r>
            <a:r>
              <a:rPr lang="en-CA" dirty="0"/>
              <a:t>    Action value estimates</a:t>
            </a:r>
          </a:p>
          <a:p>
            <a:r>
              <a:rPr lang="en-CA" dirty="0"/>
              <a:t>The greedy action at t is</a:t>
            </a:r>
          </a:p>
          <a:p>
            <a:r>
              <a:rPr lang="en-CA" dirty="0"/>
              <a:t>A*</a:t>
            </a:r>
            <a:r>
              <a:rPr lang="en-CA" baseline="-25000" dirty="0"/>
              <a:t>t</a:t>
            </a:r>
            <a:r>
              <a:rPr lang="en-CA" dirty="0"/>
              <a:t> = argmax Q</a:t>
            </a:r>
            <a:r>
              <a:rPr lang="en-CA" baseline="-25000" dirty="0"/>
              <a:t>t </a:t>
            </a:r>
            <a:r>
              <a:rPr lang="en-CA" dirty="0"/>
              <a:t>(a)</a:t>
            </a:r>
          </a:p>
          <a:p>
            <a:r>
              <a:rPr lang="en-CA" dirty="0"/>
              <a:t>A</a:t>
            </a:r>
            <a:r>
              <a:rPr lang="en-CA" baseline="-25000" dirty="0"/>
              <a:t>t </a:t>
            </a:r>
            <a:r>
              <a:rPr lang="en-CA" dirty="0"/>
              <a:t> = A*</a:t>
            </a:r>
            <a:r>
              <a:rPr lang="en-CA" baseline="-25000" dirty="0"/>
              <a:t>t</a:t>
            </a:r>
            <a:r>
              <a:rPr lang="en-CA" dirty="0"/>
              <a:t> =&gt; Exploitation</a:t>
            </a:r>
          </a:p>
          <a:p>
            <a:r>
              <a:rPr lang="en-CA" dirty="0"/>
              <a:t>A</a:t>
            </a:r>
            <a:r>
              <a:rPr lang="en-CA" baseline="-25000" dirty="0"/>
              <a:t>t </a:t>
            </a:r>
            <a:r>
              <a:rPr lang="en-CA" b="1" dirty="0"/>
              <a:t>≠ </a:t>
            </a:r>
            <a:r>
              <a:rPr lang="en-CA" dirty="0"/>
              <a:t>A*</a:t>
            </a:r>
            <a:r>
              <a:rPr lang="en-CA" baseline="-25000" dirty="0"/>
              <a:t>t</a:t>
            </a:r>
            <a:r>
              <a:rPr lang="en-CA" dirty="0"/>
              <a:t>  =&gt; Exploration</a:t>
            </a:r>
          </a:p>
          <a:p>
            <a:r>
              <a:rPr lang="en-US" dirty="0"/>
              <a:t>You can’t exploit all the time; you can’t explore all the time</a:t>
            </a:r>
          </a:p>
          <a:p>
            <a:r>
              <a:rPr lang="en-US" dirty="0"/>
              <a:t>You can never stop exploring; but you should always reduce exploring</a:t>
            </a:r>
            <a:endParaRPr lang="en-CA" dirty="0"/>
          </a:p>
          <a:p>
            <a:endParaRPr lang="en-CA" dirty="0"/>
          </a:p>
          <a:p>
            <a:endParaRPr lang="en-US" dirty="0"/>
          </a:p>
        </p:txBody>
      </p:sp>
    </p:spTree>
    <p:extLst>
      <p:ext uri="{BB962C8B-B14F-4D97-AF65-F5344CB8AC3E}">
        <p14:creationId xmlns:p14="http://schemas.microsoft.com/office/powerpoint/2010/main" val="395272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B985-2D3F-4C29-93AC-43D0261BB3B7}"/>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AADBC414-B87A-4E4B-94B1-F36FBF5C04CB}"/>
              </a:ext>
            </a:extLst>
          </p:cNvPr>
          <p:cNvSpPr>
            <a:spLocks noGrp="1"/>
          </p:cNvSpPr>
          <p:nvPr>
            <p:ph idx="1"/>
          </p:nvPr>
        </p:nvSpPr>
        <p:spPr/>
        <p:txBody>
          <a:bodyPr>
            <a:normAutofit fontScale="92500" lnSpcReduction="10000"/>
          </a:bodyPr>
          <a:lstStyle/>
          <a:p>
            <a:r>
              <a:rPr lang="en-US" dirty="0"/>
              <a:t>Teaching an AI agent to play Go </a:t>
            </a:r>
          </a:p>
          <a:p>
            <a:r>
              <a:rPr lang="en-IN" dirty="0"/>
              <a:t>The players take turns placing the stones </a:t>
            </a:r>
          </a:p>
          <a:p>
            <a:pPr marL="0" indent="0">
              <a:buNone/>
            </a:pPr>
            <a:r>
              <a:rPr lang="en-IN" dirty="0"/>
              <a:t>   on the intersections of a board with a </a:t>
            </a:r>
          </a:p>
          <a:p>
            <a:pPr marL="0" indent="0">
              <a:buNone/>
            </a:pPr>
            <a:r>
              <a:rPr lang="en-IN" dirty="0"/>
              <a:t>    19×19 grid of lines</a:t>
            </a:r>
            <a:endParaRPr lang="en-US" dirty="0"/>
          </a:p>
          <a:p>
            <a:r>
              <a:rPr lang="en-US" dirty="0"/>
              <a:t>Challenges</a:t>
            </a:r>
          </a:p>
          <a:p>
            <a:r>
              <a:rPr lang="en-IN" dirty="0"/>
              <a:t>The lower bound on the number of legal </a:t>
            </a:r>
          </a:p>
          <a:p>
            <a:pPr marL="0" indent="0">
              <a:buNone/>
            </a:pPr>
            <a:r>
              <a:rPr lang="en-IN" dirty="0"/>
              <a:t>   moves in Go has been estimated to be </a:t>
            </a:r>
          </a:p>
          <a:p>
            <a:pPr marL="0" indent="0">
              <a:buNone/>
            </a:pPr>
            <a:r>
              <a:rPr lang="en-IN" dirty="0"/>
              <a:t>   2 x 10</a:t>
            </a:r>
            <a:r>
              <a:rPr lang="en-IN" baseline="30000" dirty="0"/>
              <a:t>170</a:t>
            </a:r>
            <a:r>
              <a:rPr lang="en-IN" dirty="0"/>
              <a:t> .</a:t>
            </a:r>
            <a:endParaRPr lang="en-US" dirty="0"/>
          </a:p>
          <a:p>
            <a:r>
              <a:rPr lang="en-US" dirty="0"/>
              <a:t>After first two moves, number of possible </a:t>
            </a:r>
          </a:p>
          <a:p>
            <a:pPr marL="0" indent="0">
              <a:buNone/>
            </a:pPr>
            <a:r>
              <a:rPr lang="en-US" dirty="0"/>
              <a:t>   next moves are close to 130,000</a:t>
            </a:r>
          </a:p>
        </p:txBody>
      </p:sp>
      <p:pic>
        <p:nvPicPr>
          <p:cNvPr id="4" name="Picture 3">
            <a:extLst>
              <a:ext uri="{FF2B5EF4-FFF2-40B4-BE49-F238E27FC236}">
                <a16:creationId xmlns:a16="http://schemas.microsoft.com/office/drawing/2014/main" id="{F8F7141B-A916-43FF-9D4D-E96F6DB1D37E}"/>
              </a:ext>
            </a:extLst>
          </p:cNvPr>
          <p:cNvPicPr>
            <a:picLocks noChangeAspect="1"/>
          </p:cNvPicPr>
          <p:nvPr/>
        </p:nvPicPr>
        <p:blipFill>
          <a:blip r:embed="rId2"/>
          <a:stretch>
            <a:fillRect/>
          </a:stretch>
        </p:blipFill>
        <p:spPr>
          <a:xfrm>
            <a:off x="7423406" y="1846742"/>
            <a:ext cx="4351338" cy="4351338"/>
          </a:xfrm>
          <a:prstGeom prst="rect">
            <a:avLst/>
          </a:prstGeom>
        </p:spPr>
      </p:pic>
    </p:spTree>
    <p:extLst>
      <p:ext uri="{BB962C8B-B14F-4D97-AF65-F5344CB8AC3E}">
        <p14:creationId xmlns:p14="http://schemas.microsoft.com/office/powerpoint/2010/main" val="19226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6DC7-8580-4DB3-A138-55A5F8F6C147}"/>
              </a:ext>
            </a:extLst>
          </p:cNvPr>
          <p:cNvSpPr>
            <a:spLocks noGrp="1"/>
          </p:cNvSpPr>
          <p:nvPr>
            <p:ph type="title"/>
          </p:nvPr>
        </p:nvSpPr>
        <p:spPr/>
        <p:txBody>
          <a:bodyPr>
            <a:normAutofit fontScale="90000"/>
          </a:bodyPr>
          <a:lstStyle/>
          <a:p>
            <a:r>
              <a:rPr lang="en-US" sz="4000" dirty="0"/>
              <a:t>Balancing between Exploration and Exploitation</a:t>
            </a:r>
            <a:br>
              <a:rPr lang="en-US" sz="4000" dirty="0"/>
            </a:br>
            <a:endParaRPr lang="en-US" sz="4000" dirty="0"/>
          </a:p>
        </p:txBody>
      </p:sp>
      <p:sp>
        <p:nvSpPr>
          <p:cNvPr id="5" name="Content Placeholder 4">
            <a:extLst>
              <a:ext uri="{FF2B5EF4-FFF2-40B4-BE49-F238E27FC236}">
                <a16:creationId xmlns:a16="http://schemas.microsoft.com/office/drawing/2014/main" id="{3D68BCE9-E0EE-4D6E-B949-226AFE85A795}"/>
              </a:ext>
            </a:extLst>
          </p:cNvPr>
          <p:cNvSpPr>
            <a:spLocks noGrp="1"/>
          </p:cNvSpPr>
          <p:nvPr>
            <p:ph idx="1"/>
          </p:nvPr>
        </p:nvSpPr>
        <p:spPr/>
        <p:txBody>
          <a:bodyPr/>
          <a:lstStyle/>
          <a:p>
            <a:r>
              <a:rPr lang="en-US" dirty="0"/>
              <a:t>Action-Value Methods</a:t>
            </a:r>
          </a:p>
          <a:p>
            <a:r>
              <a:rPr lang="en-US" dirty="0"/>
              <a:t>Softmax Action Selection</a:t>
            </a:r>
          </a:p>
          <a:p>
            <a:r>
              <a:rPr lang="en-US" dirty="0"/>
              <a:t>Incremental Implementation</a:t>
            </a:r>
          </a:p>
          <a:p>
            <a:r>
              <a:rPr lang="en-US" dirty="0"/>
              <a:t>Tracking a Non Stationary Problem</a:t>
            </a:r>
          </a:p>
          <a:p>
            <a:r>
              <a:rPr lang="en-US" dirty="0"/>
              <a:t>Optimistic Initial Values</a:t>
            </a:r>
          </a:p>
          <a:p>
            <a:r>
              <a:rPr lang="en-US" dirty="0"/>
              <a:t>Associative Search (Contextual Bandits)</a:t>
            </a:r>
          </a:p>
          <a:p>
            <a:endParaRPr lang="en-US" dirty="0"/>
          </a:p>
          <a:p>
            <a:endParaRPr lang="en-US" dirty="0"/>
          </a:p>
        </p:txBody>
      </p:sp>
    </p:spTree>
    <p:extLst>
      <p:ext uri="{BB962C8B-B14F-4D97-AF65-F5344CB8AC3E}">
        <p14:creationId xmlns:p14="http://schemas.microsoft.com/office/powerpoint/2010/main" val="286149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81AB-EA06-49A7-9E04-EBD75002C227}"/>
              </a:ext>
            </a:extLst>
          </p:cNvPr>
          <p:cNvSpPr>
            <a:spLocks noGrp="1"/>
          </p:cNvSpPr>
          <p:nvPr>
            <p:ph type="title"/>
          </p:nvPr>
        </p:nvSpPr>
        <p:spPr/>
        <p:txBody>
          <a:bodyPr/>
          <a:lstStyle/>
          <a:p>
            <a:r>
              <a:rPr lang="en-CA" dirty="0"/>
              <a:t>Action Value Method</a:t>
            </a:r>
          </a:p>
        </p:txBody>
      </p:sp>
      <p:sp>
        <p:nvSpPr>
          <p:cNvPr id="3" name="Content Placeholder 2">
            <a:extLst>
              <a:ext uri="{FF2B5EF4-FFF2-40B4-BE49-F238E27FC236}">
                <a16:creationId xmlns:a16="http://schemas.microsoft.com/office/drawing/2014/main" id="{C6D80366-F815-46EF-994B-2CFDDE200A37}"/>
              </a:ext>
            </a:extLst>
          </p:cNvPr>
          <p:cNvSpPr>
            <a:spLocks noGrp="1"/>
          </p:cNvSpPr>
          <p:nvPr>
            <p:ph idx="1"/>
          </p:nvPr>
        </p:nvSpPr>
        <p:spPr/>
        <p:txBody>
          <a:bodyPr>
            <a:normAutofit/>
          </a:bodyPr>
          <a:lstStyle/>
          <a:p>
            <a:pPr algn="just"/>
            <a:r>
              <a:rPr lang="en-US" dirty="0"/>
              <a:t>we denote the true (actual) value of action a as q</a:t>
            </a:r>
            <a:r>
              <a:rPr lang="en-US" baseline="-25000" dirty="0"/>
              <a:t>*</a:t>
            </a:r>
            <a:r>
              <a:rPr lang="en-US" dirty="0"/>
              <a:t>(a), and the estimated value on the </a:t>
            </a:r>
            <a:r>
              <a:rPr lang="en-US" dirty="0" err="1"/>
              <a:t>t</a:t>
            </a:r>
            <a:r>
              <a:rPr lang="en-US" baseline="30000" dirty="0" err="1"/>
              <a:t>th</a:t>
            </a:r>
            <a:r>
              <a:rPr lang="en-US" dirty="0"/>
              <a:t> time step as Q</a:t>
            </a:r>
            <a:r>
              <a:rPr lang="en-US" baseline="-25000" dirty="0"/>
              <a:t>t</a:t>
            </a:r>
            <a:r>
              <a:rPr lang="en-US" dirty="0"/>
              <a:t>(a).</a:t>
            </a:r>
          </a:p>
          <a:p>
            <a:pPr algn="just"/>
            <a:r>
              <a:rPr lang="en-CA" dirty="0"/>
              <a:t>True Value: True value of an </a:t>
            </a:r>
            <a:r>
              <a:rPr lang="en-US" dirty="0"/>
              <a:t>action is the mean reward received when that action is selected.</a:t>
            </a:r>
          </a:p>
          <a:p>
            <a:pPr algn="just"/>
            <a:r>
              <a:rPr lang="en-US" dirty="0"/>
              <a:t>How to estimate the reward?</a:t>
            </a:r>
          </a:p>
          <a:p>
            <a:pPr algn="just"/>
            <a:r>
              <a:rPr lang="en-CA" b="1" dirty="0"/>
              <a:t>Q</a:t>
            </a:r>
            <a:r>
              <a:rPr lang="en-CA" b="1" baseline="-25000" dirty="0"/>
              <a:t>t</a:t>
            </a:r>
            <a:r>
              <a:rPr lang="en-CA" b="1" dirty="0"/>
              <a:t>(a) = R1 + R2 + R3 +…..+ </a:t>
            </a:r>
            <a:r>
              <a:rPr lang="en-CA" b="1" dirty="0" err="1"/>
              <a:t>R</a:t>
            </a:r>
            <a:r>
              <a:rPr lang="en-CA" b="1" baseline="-25000" dirty="0" err="1"/>
              <a:t>kn</a:t>
            </a:r>
            <a:r>
              <a:rPr lang="en-CA" b="1" baseline="-25000" dirty="0"/>
              <a:t> </a:t>
            </a:r>
            <a:r>
              <a:rPr lang="en-CA" b="1" dirty="0"/>
              <a:t> / K</a:t>
            </a:r>
            <a:r>
              <a:rPr lang="en-CA" b="1" baseline="-25000" dirty="0"/>
              <a:t>a</a:t>
            </a:r>
            <a:endParaRPr lang="en-CA" b="1" dirty="0"/>
          </a:p>
          <a:p>
            <a:pPr algn="just"/>
            <a:r>
              <a:rPr lang="en-US" dirty="0"/>
              <a:t>The simplest action selection rule is to select the action (or one of the actions) with highest estimated action value, that is, to select at step t one of the greedy actions, At </a:t>
            </a:r>
            <a:r>
              <a:rPr lang="en-CA" dirty="0"/>
              <a:t>for which </a:t>
            </a:r>
            <a:r>
              <a:rPr lang="en-CA" b="1" dirty="0"/>
              <a:t>Q</a:t>
            </a:r>
            <a:r>
              <a:rPr lang="en-CA" b="1" baseline="-25000" dirty="0"/>
              <a:t>t</a:t>
            </a:r>
            <a:r>
              <a:rPr lang="en-CA" b="1" dirty="0"/>
              <a:t>(A) = </a:t>
            </a:r>
            <a:r>
              <a:rPr lang="en-CA" b="1" dirty="0" err="1"/>
              <a:t>max</a:t>
            </a:r>
            <a:r>
              <a:rPr lang="en-CA" b="1" baseline="-25000" dirty="0" err="1"/>
              <a:t>a</a:t>
            </a:r>
            <a:r>
              <a:rPr lang="en-CA" b="1" dirty="0"/>
              <a:t> Q</a:t>
            </a:r>
            <a:r>
              <a:rPr lang="en-CA" b="1" baseline="-25000" dirty="0"/>
              <a:t>t</a:t>
            </a:r>
            <a:r>
              <a:rPr lang="en-CA" b="1" dirty="0"/>
              <a:t>(a)</a:t>
            </a:r>
            <a:r>
              <a:rPr lang="en-CA" dirty="0"/>
              <a:t>.</a:t>
            </a:r>
          </a:p>
          <a:p>
            <a:pPr algn="just"/>
            <a:r>
              <a:rPr lang="en-CA" dirty="0"/>
              <a:t>This method always exploits the current knowledge to maximize the immediate reward, it spends no time sampling the rewards.</a:t>
            </a:r>
          </a:p>
        </p:txBody>
      </p:sp>
    </p:spTree>
    <p:extLst>
      <p:ext uri="{BB962C8B-B14F-4D97-AF65-F5344CB8AC3E}">
        <p14:creationId xmlns:p14="http://schemas.microsoft.com/office/powerpoint/2010/main" val="418367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730C-4563-4C95-951A-A82D1465931C}"/>
              </a:ext>
            </a:extLst>
          </p:cNvPr>
          <p:cNvSpPr>
            <a:spLocks noGrp="1"/>
          </p:cNvSpPr>
          <p:nvPr>
            <p:ph type="title"/>
          </p:nvPr>
        </p:nvSpPr>
        <p:spPr/>
        <p:txBody>
          <a:bodyPr/>
          <a:lstStyle/>
          <a:p>
            <a:r>
              <a:rPr lang="el-GR" dirty="0"/>
              <a:t>ε</a:t>
            </a:r>
            <a:r>
              <a:rPr lang="en-CA" dirty="0"/>
              <a:t>-Greedy Algorithm</a:t>
            </a:r>
          </a:p>
        </p:txBody>
      </p:sp>
      <p:pic>
        <p:nvPicPr>
          <p:cNvPr id="5" name="Content Placeholder 4">
            <a:extLst>
              <a:ext uri="{FF2B5EF4-FFF2-40B4-BE49-F238E27FC236}">
                <a16:creationId xmlns:a16="http://schemas.microsoft.com/office/drawing/2014/main" id="{8F81B252-771C-4176-BEB2-F7BE0606F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972" y="1927274"/>
            <a:ext cx="9785542" cy="4079631"/>
          </a:xfrm>
        </p:spPr>
      </p:pic>
    </p:spTree>
    <p:extLst>
      <p:ext uri="{BB962C8B-B14F-4D97-AF65-F5344CB8AC3E}">
        <p14:creationId xmlns:p14="http://schemas.microsoft.com/office/powerpoint/2010/main" val="4131531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D57014-5CA8-42AB-9120-3A3C0AFA23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5549" y="1448973"/>
            <a:ext cx="4638287" cy="4346916"/>
          </a:xfrm>
        </p:spPr>
      </p:pic>
      <p:pic>
        <p:nvPicPr>
          <p:cNvPr id="7" name="Picture 6">
            <a:extLst>
              <a:ext uri="{FF2B5EF4-FFF2-40B4-BE49-F238E27FC236}">
                <a16:creationId xmlns:a16="http://schemas.microsoft.com/office/drawing/2014/main" id="{4F64FC74-6755-4A6D-A3ED-B252C8392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669" y="1448972"/>
            <a:ext cx="4815471" cy="4346917"/>
          </a:xfrm>
          <a:prstGeom prst="rect">
            <a:avLst/>
          </a:prstGeom>
        </p:spPr>
      </p:pic>
    </p:spTree>
    <p:extLst>
      <p:ext uri="{BB962C8B-B14F-4D97-AF65-F5344CB8AC3E}">
        <p14:creationId xmlns:p14="http://schemas.microsoft.com/office/powerpoint/2010/main" val="3061501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1327-496C-4506-A9CD-C6AC3A714713}"/>
              </a:ext>
            </a:extLst>
          </p:cNvPr>
          <p:cNvSpPr>
            <a:spLocks noGrp="1"/>
          </p:cNvSpPr>
          <p:nvPr>
            <p:ph type="title"/>
          </p:nvPr>
        </p:nvSpPr>
        <p:spPr>
          <a:xfrm>
            <a:off x="838200" y="632411"/>
            <a:ext cx="10515600" cy="1027577"/>
          </a:xfrm>
        </p:spPr>
        <p:txBody>
          <a:bodyPr/>
          <a:lstStyle/>
          <a:p>
            <a:r>
              <a:rPr lang="en-CA" dirty="0"/>
              <a:t>      Softmax Action Selection</a:t>
            </a:r>
          </a:p>
        </p:txBody>
      </p:sp>
      <p:sp>
        <p:nvSpPr>
          <p:cNvPr id="3" name="Content Placeholder 2">
            <a:extLst>
              <a:ext uri="{FF2B5EF4-FFF2-40B4-BE49-F238E27FC236}">
                <a16:creationId xmlns:a16="http://schemas.microsoft.com/office/drawing/2014/main" id="{C87A667F-102C-4A9F-9CCB-A0F1A90BA99A}"/>
              </a:ext>
            </a:extLst>
          </p:cNvPr>
          <p:cNvSpPr>
            <a:spLocks noGrp="1"/>
          </p:cNvSpPr>
          <p:nvPr>
            <p:ph idx="1"/>
          </p:nvPr>
        </p:nvSpPr>
        <p:spPr>
          <a:xfrm>
            <a:off x="1983544" y="1378634"/>
            <a:ext cx="8947053" cy="5029199"/>
          </a:xfrm>
        </p:spPr>
        <p:txBody>
          <a:bodyPr>
            <a:normAutofit/>
          </a:bodyPr>
          <a:lstStyle/>
          <a:p>
            <a:pPr algn="just"/>
            <a:r>
              <a:rPr lang="en-US" dirty="0"/>
              <a:t>Epsilon greedy action selection is an effective and popular means of balancing exploration and exploitation in reinforcement learning.</a:t>
            </a:r>
          </a:p>
          <a:p>
            <a:pPr marL="0" indent="0" algn="just">
              <a:buNone/>
            </a:pPr>
            <a:endParaRPr lang="en-US" dirty="0"/>
          </a:p>
          <a:p>
            <a:pPr algn="just"/>
            <a:r>
              <a:rPr lang="en-US" dirty="0"/>
              <a:t>There is one drawback</a:t>
            </a:r>
          </a:p>
          <a:p>
            <a:pPr marL="514350" indent="-514350" algn="just">
              <a:buFont typeface="+mj-lt"/>
              <a:buAutoNum type="arabicPeriod"/>
            </a:pPr>
            <a:r>
              <a:rPr lang="en-US" dirty="0"/>
              <a:t>When it explores it chooses equally among all actions. This means that it is as likely to choose the worst-appearing action as it is to choose the </a:t>
            </a:r>
            <a:r>
              <a:rPr lang="en-CA" dirty="0"/>
              <a:t>next-to-best action</a:t>
            </a:r>
          </a:p>
          <a:p>
            <a:pPr marL="0" indent="0" algn="just">
              <a:buNone/>
            </a:pPr>
            <a:endParaRPr lang="en-CA" dirty="0"/>
          </a:p>
          <a:p>
            <a:pPr algn="just"/>
            <a:r>
              <a:rPr lang="en-CA" dirty="0"/>
              <a:t>What could be the solution?</a:t>
            </a:r>
          </a:p>
          <a:p>
            <a:pPr marL="514350" indent="-514350" algn="just">
              <a:buFont typeface="+mj-lt"/>
              <a:buAutoNum type="arabicPeriod"/>
            </a:pPr>
            <a:r>
              <a:rPr lang="en-CA" dirty="0"/>
              <a:t>To vary the action probabilities as a graded function of estimated value. </a:t>
            </a:r>
          </a:p>
          <a:p>
            <a:pPr algn="just"/>
            <a:r>
              <a:rPr lang="en-US" dirty="0"/>
              <a:t>The greedy action is still given the highest selection probability, but all the others are ranked and weighted according to </a:t>
            </a:r>
            <a:r>
              <a:rPr lang="en-CA" dirty="0"/>
              <a:t>their value estimates.</a:t>
            </a:r>
          </a:p>
          <a:p>
            <a:pPr marL="0" indent="0" algn="just">
              <a:buNone/>
            </a:pPr>
            <a:endParaRPr lang="en-CA" dirty="0"/>
          </a:p>
          <a:p>
            <a:pPr marL="0" indent="0" algn="just">
              <a:buNone/>
            </a:pPr>
            <a:endParaRPr lang="en-CA" dirty="0"/>
          </a:p>
        </p:txBody>
      </p:sp>
    </p:spTree>
    <p:extLst>
      <p:ext uri="{BB962C8B-B14F-4D97-AF65-F5344CB8AC3E}">
        <p14:creationId xmlns:p14="http://schemas.microsoft.com/office/powerpoint/2010/main" val="1139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42D41-1EF9-46D0-B048-58D65B2C58D4}"/>
              </a:ext>
            </a:extLst>
          </p:cNvPr>
          <p:cNvSpPr>
            <a:spLocks noGrp="1"/>
          </p:cNvSpPr>
          <p:nvPr>
            <p:ph idx="1"/>
          </p:nvPr>
        </p:nvSpPr>
        <p:spPr>
          <a:xfrm>
            <a:off x="1246163" y="1253331"/>
            <a:ext cx="10515600" cy="4351338"/>
          </a:xfrm>
        </p:spPr>
        <p:txBody>
          <a:bodyPr/>
          <a:lstStyle/>
          <a:p>
            <a:r>
              <a:rPr lang="en-CA" dirty="0"/>
              <a:t>The </a:t>
            </a:r>
            <a:r>
              <a:rPr lang="en-US" dirty="0"/>
              <a:t>most common softmax method uses a Gibbs, or Boltzmann, distribution.</a:t>
            </a:r>
          </a:p>
          <a:p>
            <a:r>
              <a:rPr lang="en-CA" dirty="0"/>
              <a:t>It </a:t>
            </a:r>
            <a:r>
              <a:rPr lang="en-US" dirty="0"/>
              <a:t>chooses action a on the </a:t>
            </a:r>
            <a:r>
              <a:rPr lang="en-US" dirty="0" err="1"/>
              <a:t>t</a:t>
            </a:r>
            <a:r>
              <a:rPr lang="en-US" baseline="30000" dirty="0" err="1"/>
              <a:t>th</a:t>
            </a:r>
            <a:r>
              <a:rPr lang="en-US" dirty="0"/>
              <a:t> time step with probability.</a:t>
            </a:r>
          </a:p>
          <a:p>
            <a:endParaRPr lang="en-US" dirty="0"/>
          </a:p>
          <a:p>
            <a:endParaRPr lang="en-CA" dirty="0"/>
          </a:p>
          <a:p>
            <a:endParaRPr lang="en-CA" dirty="0"/>
          </a:p>
          <a:p>
            <a:endParaRPr lang="en-CA" dirty="0"/>
          </a:p>
        </p:txBody>
      </p:sp>
      <p:pic>
        <p:nvPicPr>
          <p:cNvPr id="5" name="Picture 4">
            <a:extLst>
              <a:ext uri="{FF2B5EF4-FFF2-40B4-BE49-F238E27FC236}">
                <a16:creationId xmlns:a16="http://schemas.microsoft.com/office/drawing/2014/main" id="{14B02255-4CE4-487D-A497-3DBD311EB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260" y="3291840"/>
            <a:ext cx="2856207" cy="1364566"/>
          </a:xfrm>
          <a:prstGeom prst="rect">
            <a:avLst/>
          </a:prstGeom>
        </p:spPr>
      </p:pic>
      <p:sp>
        <p:nvSpPr>
          <p:cNvPr id="6" name="TextBox 5">
            <a:extLst>
              <a:ext uri="{FF2B5EF4-FFF2-40B4-BE49-F238E27FC236}">
                <a16:creationId xmlns:a16="http://schemas.microsoft.com/office/drawing/2014/main" id="{8ED8B31C-AA3D-4AFF-AEE5-63C1C2B79445}"/>
              </a:ext>
            </a:extLst>
          </p:cNvPr>
          <p:cNvSpPr txBox="1"/>
          <p:nvPr/>
        </p:nvSpPr>
        <p:spPr>
          <a:xfrm>
            <a:off x="2247053" y="3442550"/>
            <a:ext cx="3691596" cy="954107"/>
          </a:xfrm>
          <a:prstGeom prst="rect">
            <a:avLst/>
          </a:prstGeom>
          <a:noFill/>
        </p:spPr>
        <p:txBody>
          <a:bodyPr wrap="square" rtlCol="0">
            <a:spAutoFit/>
          </a:bodyPr>
          <a:lstStyle/>
          <a:p>
            <a:r>
              <a:rPr lang="en-CA" sz="2800" dirty="0"/>
              <a:t>The formula is given as: </a:t>
            </a:r>
          </a:p>
        </p:txBody>
      </p:sp>
      <p:sp>
        <p:nvSpPr>
          <p:cNvPr id="7" name="TextBox 6">
            <a:extLst>
              <a:ext uri="{FF2B5EF4-FFF2-40B4-BE49-F238E27FC236}">
                <a16:creationId xmlns:a16="http://schemas.microsoft.com/office/drawing/2014/main" id="{44E4B641-C408-43B0-8809-F1676538A3D7}"/>
              </a:ext>
            </a:extLst>
          </p:cNvPr>
          <p:cNvSpPr txBox="1"/>
          <p:nvPr/>
        </p:nvSpPr>
        <p:spPr>
          <a:xfrm>
            <a:off x="6237261" y="4807372"/>
            <a:ext cx="4142929" cy="646331"/>
          </a:xfrm>
          <a:prstGeom prst="rect">
            <a:avLst/>
          </a:prstGeom>
          <a:noFill/>
        </p:spPr>
        <p:txBody>
          <a:bodyPr wrap="none" rtlCol="0">
            <a:spAutoFit/>
          </a:bodyPr>
          <a:lstStyle/>
          <a:p>
            <a:r>
              <a:rPr lang="en-CA" dirty="0"/>
              <a:t>e = Exponent of Natural logarithm</a:t>
            </a:r>
          </a:p>
          <a:p>
            <a:r>
              <a:rPr lang="en-CA" dirty="0"/>
              <a:t>T = Positive parameter called Temperature</a:t>
            </a:r>
          </a:p>
        </p:txBody>
      </p:sp>
    </p:spTree>
    <p:extLst>
      <p:ext uri="{BB962C8B-B14F-4D97-AF65-F5344CB8AC3E}">
        <p14:creationId xmlns:p14="http://schemas.microsoft.com/office/powerpoint/2010/main" val="2341977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D5BF-EEDA-4B25-9F69-1729335AE624}"/>
              </a:ext>
            </a:extLst>
          </p:cNvPr>
          <p:cNvSpPr>
            <a:spLocks noGrp="1"/>
          </p:cNvSpPr>
          <p:nvPr>
            <p:ph type="title"/>
          </p:nvPr>
        </p:nvSpPr>
        <p:spPr/>
        <p:txBody>
          <a:bodyPr/>
          <a:lstStyle/>
          <a:p>
            <a:r>
              <a:rPr lang="en-CA" dirty="0"/>
              <a:t>Incremental Implementation</a:t>
            </a:r>
          </a:p>
        </p:txBody>
      </p:sp>
      <p:sp>
        <p:nvSpPr>
          <p:cNvPr id="3" name="Content Placeholder 2">
            <a:extLst>
              <a:ext uri="{FF2B5EF4-FFF2-40B4-BE49-F238E27FC236}">
                <a16:creationId xmlns:a16="http://schemas.microsoft.com/office/drawing/2014/main" id="{BA209E06-055A-4325-BD90-D8A49D7B53FF}"/>
              </a:ext>
            </a:extLst>
          </p:cNvPr>
          <p:cNvSpPr>
            <a:spLocks noGrp="1"/>
          </p:cNvSpPr>
          <p:nvPr>
            <p:ph idx="1"/>
          </p:nvPr>
        </p:nvSpPr>
        <p:spPr/>
        <p:txBody>
          <a:bodyPr>
            <a:normAutofit/>
          </a:bodyPr>
          <a:lstStyle/>
          <a:p>
            <a:pPr algn="just"/>
            <a:r>
              <a:rPr lang="en-CA" dirty="0"/>
              <a:t>In this also we start as Greedy algorithm and count the</a:t>
            </a:r>
          </a:p>
          <a:p>
            <a:pPr marL="0" indent="0" algn="ctr">
              <a:buNone/>
            </a:pPr>
            <a:r>
              <a:rPr lang="en-CA" b="1" dirty="0"/>
              <a:t>Q</a:t>
            </a:r>
            <a:r>
              <a:rPr lang="en-CA" b="1" baseline="-25000" dirty="0"/>
              <a:t>t</a:t>
            </a:r>
            <a:r>
              <a:rPr lang="en-CA" b="1" dirty="0"/>
              <a:t>(a) = R1 + R2 + R3 +…..+ </a:t>
            </a:r>
            <a:r>
              <a:rPr lang="en-CA" b="1" dirty="0" err="1"/>
              <a:t>R</a:t>
            </a:r>
            <a:r>
              <a:rPr lang="en-CA" b="1" baseline="-25000" dirty="0" err="1"/>
              <a:t>kn</a:t>
            </a:r>
            <a:r>
              <a:rPr lang="en-CA" b="1" baseline="-25000" dirty="0"/>
              <a:t> </a:t>
            </a:r>
            <a:r>
              <a:rPr lang="en-CA" b="1" dirty="0"/>
              <a:t> / K</a:t>
            </a:r>
            <a:r>
              <a:rPr lang="en-CA" b="1" baseline="-25000" dirty="0"/>
              <a:t>a</a:t>
            </a:r>
            <a:r>
              <a:rPr lang="en-CA" dirty="0"/>
              <a:t> </a:t>
            </a:r>
          </a:p>
          <a:p>
            <a:pPr algn="just"/>
            <a:r>
              <a:rPr lang="en-US" dirty="0"/>
              <a:t>A problem with this straightforward implementation is that its memory and computational requirements grow over time without bound. That is, each additional reward following a selection of action a requires more memory to store it and results in more computation being required </a:t>
            </a:r>
            <a:r>
              <a:rPr lang="en-CA" dirty="0"/>
              <a:t>to determine Qt(a).</a:t>
            </a:r>
          </a:p>
          <a:p>
            <a:pPr marL="0" indent="0" algn="just">
              <a:buNone/>
            </a:pPr>
            <a:r>
              <a:rPr lang="en-CA" dirty="0"/>
              <a:t>Now after getting this value we perform the incrementation</a:t>
            </a:r>
          </a:p>
          <a:p>
            <a:pPr marL="0" indent="0" algn="just">
              <a:buNone/>
            </a:pPr>
            <a:endParaRPr lang="en-CA" dirty="0"/>
          </a:p>
          <a:p>
            <a:pPr marL="0" indent="0" algn="just">
              <a:buNone/>
            </a:pPr>
            <a:endParaRPr lang="en-CA" dirty="0"/>
          </a:p>
          <a:p>
            <a:pPr marL="0" indent="0" algn="just">
              <a:buNone/>
            </a:pPr>
            <a:endParaRPr lang="en-CA" dirty="0"/>
          </a:p>
          <a:p>
            <a:pPr marL="0" indent="0" algn="just">
              <a:buNone/>
            </a:pPr>
            <a:endParaRPr lang="en-CA" dirty="0"/>
          </a:p>
        </p:txBody>
      </p:sp>
      <p:pic>
        <p:nvPicPr>
          <p:cNvPr id="5" name="Picture 4">
            <a:extLst>
              <a:ext uri="{FF2B5EF4-FFF2-40B4-BE49-F238E27FC236}">
                <a16:creationId xmlns:a16="http://schemas.microsoft.com/office/drawing/2014/main" id="{A9E10A69-2564-4963-A714-8A8057C2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937307"/>
            <a:ext cx="6623609" cy="703837"/>
          </a:xfrm>
          <a:prstGeom prst="rect">
            <a:avLst/>
          </a:prstGeom>
        </p:spPr>
      </p:pic>
    </p:spTree>
    <p:extLst>
      <p:ext uri="{BB962C8B-B14F-4D97-AF65-F5344CB8AC3E}">
        <p14:creationId xmlns:p14="http://schemas.microsoft.com/office/powerpoint/2010/main" val="273249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D16AFF-1ECF-4A4E-8662-52BDDB282DC1}"/>
              </a:ext>
            </a:extLst>
          </p:cNvPr>
          <p:cNvSpPr>
            <a:spLocks noGrp="1"/>
          </p:cNvSpPr>
          <p:nvPr>
            <p:ph idx="1"/>
          </p:nvPr>
        </p:nvSpPr>
        <p:spPr>
          <a:xfrm>
            <a:off x="2068708" y="709612"/>
            <a:ext cx="8915400" cy="3777622"/>
          </a:xfrm>
        </p:spPr>
        <p:txBody>
          <a:bodyPr/>
          <a:lstStyle/>
          <a:p>
            <a:r>
              <a:rPr lang="en-CA" dirty="0"/>
              <a:t>Average of </a:t>
            </a:r>
            <a:r>
              <a:rPr lang="en-US" dirty="0"/>
              <a:t>all k rewards can be computed by</a:t>
            </a:r>
          </a:p>
          <a:p>
            <a:pPr marL="0" indent="0">
              <a:buNone/>
            </a:pPr>
            <a:endParaRPr lang="en-CA" dirty="0"/>
          </a:p>
        </p:txBody>
      </p:sp>
      <p:pic>
        <p:nvPicPr>
          <p:cNvPr id="6" name="Picture 5">
            <a:extLst>
              <a:ext uri="{FF2B5EF4-FFF2-40B4-BE49-F238E27FC236}">
                <a16:creationId xmlns:a16="http://schemas.microsoft.com/office/drawing/2014/main" id="{B117B157-4E49-4C7F-8AE2-5C5A6058C5F2}"/>
              </a:ext>
            </a:extLst>
          </p:cNvPr>
          <p:cNvPicPr>
            <a:picLocks noChangeAspect="1"/>
          </p:cNvPicPr>
          <p:nvPr/>
        </p:nvPicPr>
        <p:blipFill>
          <a:blip r:embed="rId2"/>
          <a:stretch>
            <a:fillRect/>
          </a:stretch>
        </p:blipFill>
        <p:spPr>
          <a:xfrm>
            <a:off x="4105568" y="1174435"/>
            <a:ext cx="4059418" cy="3467903"/>
          </a:xfrm>
          <a:prstGeom prst="rect">
            <a:avLst/>
          </a:prstGeom>
        </p:spPr>
      </p:pic>
    </p:spTree>
    <p:extLst>
      <p:ext uri="{BB962C8B-B14F-4D97-AF65-F5344CB8AC3E}">
        <p14:creationId xmlns:p14="http://schemas.microsoft.com/office/powerpoint/2010/main" val="641577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21F8-A4D9-4358-BC1E-9AFED1408730}"/>
              </a:ext>
            </a:extLst>
          </p:cNvPr>
          <p:cNvSpPr>
            <a:spLocks noGrp="1"/>
          </p:cNvSpPr>
          <p:nvPr>
            <p:ph type="title"/>
          </p:nvPr>
        </p:nvSpPr>
        <p:spPr/>
        <p:txBody>
          <a:bodyPr/>
          <a:lstStyle/>
          <a:p>
            <a:r>
              <a:rPr lang="en-CA" dirty="0"/>
              <a:t>Tracking a Non-Stationary problem</a:t>
            </a:r>
          </a:p>
        </p:txBody>
      </p:sp>
      <p:sp>
        <p:nvSpPr>
          <p:cNvPr id="3" name="Content Placeholder 2">
            <a:extLst>
              <a:ext uri="{FF2B5EF4-FFF2-40B4-BE49-F238E27FC236}">
                <a16:creationId xmlns:a16="http://schemas.microsoft.com/office/drawing/2014/main" id="{E14DF7A9-EB64-400D-B692-0F95CBFB4729}"/>
              </a:ext>
            </a:extLst>
          </p:cNvPr>
          <p:cNvSpPr>
            <a:spLocks noGrp="1"/>
          </p:cNvSpPr>
          <p:nvPr>
            <p:ph idx="1"/>
          </p:nvPr>
        </p:nvSpPr>
        <p:spPr>
          <a:xfrm>
            <a:off x="2589212" y="1905000"/>
            <a:ext cx="8915400" cy="4006222"/>
          </a:xfrm>
        </p:spPr>
        <p:txBody>
          <a:bodyPr/>
          <a:lstStyle/>
          <a:p>
            <a:r>
              <a:rPr lang="en-US" dirty="0"/>
              <a:t>The averaging methods discussed so far are appropriate in a stationary environment, but not if the bandit is changing over time.</a:t>
            </a:r>
          </a:p>
          <a:p>
            <a:r>
              <a:rPr lang="en-US" dirty="0"/>
              <a:t>In such cases it makes sense to weight recent rewards more heavily </a:t>
            </a:r>
            <a:r>
              <a:rPr lang="en-CA" dirty="0"/>
              <a:t>than long-past ones.</a:t>
            </a:r>
          </a:p>
          <a:p>
            <a:r>
              <a:rPr lang="en-US" dirty="0"/>
              <a:t>One of the most popular ways of doing this is to use a </a:t>
            </a:r>
            <a:r>
              <a:rPr lang="en-CA" dirty="0"/>
              <a:t>constant step-size parameter.</a:t>
            </a:r>
          </a:p>
          <a:p>
            <a:r>
              <a:rPr lang="en-US" dirty="0"/>
              <a:t>For example, the incremental update rule for updating an average </a:t>
            </a:r>
            <a:r>
              <a:rPr lang="en-US" dirty="0" err="1"/>
              <a:t>Q</a:t>
            </a:r>
            <a:r>
              <a:rPr lang="en-US" baseline="-25000" dirty="0" err="1"/>
              <a:t>k</a:t>
            </a:r>
            <a:r>
              <a:rPr lang="en-US" dirty="0"/>
              <a:t> of the k-1 past rewards is modified to be</a:t>
            </a:r>
          </a:p>
          <a:p>
            <a:pPr marL="0" indent="0">
              <a:buNone/>
            </a:pPr>
            <a:endParaRPr lang="en-CA" dirty="0"/>
          </a:p>
          <a:p>
            <a:endParaRPr lang="en-CA" dirty="0"/>
          </a:p>
        </p:txBody>
      </p:sp>
      <p:pic>
        <p:nvPicPr>
          <p:cNvPr id="4" name="Picture 3">
            <a:extLst>
              <a:ext uri="{FF2B5EF4-FFF2-40B4-BE49-F238E27FC236}">
                <a16:creationId xmlns:a16="http://schemas.microsoft.com/office/drawing/2014/main" id="{4B7E8B65-7709-4631-94C1-86F5F7185BD3}"/>
              </a:ext>
            </a:extLst>
          </p:cNvPr>
          <p:cNvPicPr>
            <a:picLocks noChangeAspect="1"/>
          </p:cNvPicPr>
          <p:nvPr/>
        </p:nvPicPr>
        <p:blipFill>
          <a:blip r:embed="rId2"/>
          <a:stretch>
            <a:fillRect/>
          </a:stretch>
        </p:blipFill>
        <p:spPr>
          <a:xfrm>
            <a:off x="4799012" y="4737222"/>
            <a:ext cx="3261776" cy="898371"/>
          </a:xfrm>
          <a:prstGeom prst="rect">
            <a:avLst/>
          </a:prstGeom>
        </p:spPr>
      </p:pic>
    </p:spTree>
    <p:extLst>
      <p:ext uri="{BB962C8B-B14F-4D97-AF65-F5344CB8AC3E}">
        <p14:creationId xmlns:p14="http://schemas.microsoft.com/office/powerpoint/2010/main" val="3410153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2B26-A23A-4172-9EA0-6DE9D8B7A46C}"/>
              </a:ext>
            </a:extLst>
          </p:cNvPr>
          <p:cNvSpPr>
            <a:spLocks noGrp="1"/>
          </p:cNvSpPr>
          <p:nvPr>
            <p:ph type="title"/>
          </p:nvPr>
        </p:nvSpPr>
        <p:spPr>
          <a:xfrm>
            <a:off x="2592925" y="300554"/>
            <a:ext cx="8911687" cy="1280890"/>
          </a:xfrm>
        </p:spPr>
        <p:txBody>
          <a:bodyPr/>
          <a:lstStyle/>
          <a:p>
            <a:r>
              <a:rPr lang="en-CA" dirty="0"/>
              <a:t>Incremental rule for non-stationary problem</a:t>
            </a:r>
          </a:p>
        </p:txBody>
      </p:sp>
      <p:pic>
        <p:nvPicPr>
          <p:cNvPr id="5" name="Content Placeholder 4">
            <a:extLst>
              <a:ext uri="{FF2B5EF4-FFF2-40B4-BE49-F238E27FC236}">
                <a16:creationId xmlns:a16="http://schemas.microsoft.com/office/drawing/2014/main" id="{59ABEC75-3720-4903-814D-B350DADE0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634" y="2104664"/>
            <a:ext cx="6262616" cy="3289189"/>
          </a:xfrm>
        </p:spPr>
      </p:pic>
      <p:sp>
        <p:nvSpPr>
          <p:cNvPr id="6" name="TextBox 5">
            <a:extLst>
              <a:ext uri="{FF2B5EF4-FFF2-40B4-BE49-F238E27FC236}">
                <a16:creationId xmlns:a16="http://schemas.microsoft.com/office/drawing/2014/main" id="{D8517B28-41FE-4A70-82C3-C8F66BFBD4EB}"/>
              </a:ext>
            </a:extLst>
          </p:cNvPr>
          <p:cNvSpPr txBox="1"/>
          <p:nvPr/>
        </p:nvSpPr>
        <p:spPr>
          <a:xfrm>
            <a:off x="2592925" y="1516329"/>
            <a:ext cx="6540573" cy="369332"/>
          </a:xfrm>
          <a:prstGeom prst="rect">
            <a:avLst/>
          </a:prstGeom>
          <a:noFill/>
        </p:spPr>
        <p:txBody>
          <a:bodyPr wrap="none" rtlCol="0">
            <a:spAutoFit/>
          </a:bodyPr>
          <a:lstStyle/>
          <a:p>
            <a:r>
              <a:rPr lang="en-US" dirty="0"/>
              <a:t>where the step-size parameter, alpha , 0 &lt;   1, is constant</a:t>
            </a:r>
            <a:endParaRPr lang="en-CA" dirty="0"/>
          </a:p>
        </p:txBody>
      </p:sp>
      <p:sp>
        <p:nvSpPr>
          <p:cNvPr id="7" name="TextBox 6">
            <a:extLst>
              <a:ext uri="{FF2B5EF4-FFF2-40B4-BE49-F238E27FC236}">
                <a16:creationId xmlns:a16="http://schemas.microsoft.com/office/drawing/2014/main" id="{3160C6CD-7A0C-4261-AB2C-3358EBA022F4}"/>
              </a:ext>
            </a:extLst>
          </p:cNvPr>
          <p:cNvSpPr txBox="1"/>
          <p:nvPr/>
        </p:nvSpPr>
        <p:spPr>
          <a:xfrm>
            <a:off x="2592925" y="5469262"/>
            <a:ext cx="10455406" cy="646331"/>
          </a:xfrm>
          <a:prstGeom prst="rect">
            <a:avLst/>
          </a:prstGeom>
          <a:noFill/>
        </p:spPr>
        <p:txBody>
          <a:bodyPr wrap="square" rtlCol="0">
            <a:spAutoFit/>
          </a:bodyPr>
          <a:lstStyle/>
          <a:p>
            <a:r>
              <a:rPr lang="en-US" dirty="0"/>
              <a:t>The quantity 1 - alpha  is less than 1, and thus the weight given to Ri</a:t>
            </a:r>
          </a:p>
          <a:p>
            <a:r>
              <a:rPr lang="en-US" dirty="0"/>
              <a:t>decreases as the number of intervening rewards increases.</a:t>
            </a:r>
            <a:endParaRPr lang="en-CA" dirty="0"/>
          </a:p>
        </p:txBody>
      </p:sp>
    </p:spTree>
    <p:extLst>
      <p:ext uri="{BB962C8B-B14F-4D97-AF65-F5344CB8AC3E}">
        <p14:creationId xmlns:p14="http://schemas.microsoft.com/office/powerpoint/2010/main" val="251620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026F-6719-40A8-A83D-AF4AA829CAAE}"/>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B946729-F4C3-418C-BC74-5C16539871FA}"/>
              </a:ext>
            </a:extLst>
          </p:cNvPr>
          <p:cNvSpPr>
            <a:spLocks noGrp="1"/>
          </p:cNvSpPr>
          <p:nvPr>
            <p:ph idx="1"/>
          </p:nvPr>
        </p:nvSpPr>
        <p:spPr/>
        <p:txBody>
          <a:bodyPr>
            <a:normAutofit fontScale="92500" lnSpcReduction="10000"/>
          </a:bodyPr>
          <a:lstStyle/>
          <a:p>
            <a:pPr marL="0" indent="0" algn="just">
              <a:buNone/>
            </a:pPr>
            <a:r>
              <a:rPr lang="en-US" dirty="0"/>
              <a:t>A mobile robot has to decide whether it should enter a new room in search of dirt to collect or start trying to find its way back to its battery recharging station. It has to make its decision based on how quickly and easily it has been able to find the recharger in the past.</a:t>
            </a:r>
          </a:p>
          <a:p>
            <a:pPr marL="0" indent="0" algn="just">
              <a:buNone/>
            </a:pPr>
            <a:endParaRPr lang="en-US" dirty="0"/>
          </a:p>
          <a:p>
            <a:pPr marL="0" indent="0">
              <a:buNone/>
            </a:pPr>
            <a:r>
              <a:rPr lang="en-US" dirty="0"/>
              <a:t>Challenges</a:t>
            </a:r>
          </a:p>
          <a:p>
            <a:pPr algn="just"/>
            <a:r>
              <a:rPr lang="en-US" dirty="0"/>
              <a:t>Agent needs to interact with its environment and adjust its behavior </a:t>
            </a:r>
          </a:p>
          <a:p>
            <a:pPr algn="just"/>
            <a:r>
              <a:rPr lang="en-US" dirty="0"/>
              <a:t>The next action it takes has to be considered by taking into account indirect and delayed consequences for the agent (reaching out the charger before batteries run down)</a:t>
            </a:r>
          </a:p>
          <a:p>
            <a:pPr algn="just"/>
            <a:r>
              <a:rPr lang="en-US" dirty="0"/>
              <a:t>Agent requires planning considering all uncertainties in the environment</a:t>
            </a:r>
          </a:p>
          <a:p>
            <a:pPr algn="just"/>
            <a:r>
              <a:rPr lang="en-US" dirty="0"/>
              <a:t>Agent needs to use knowledge gained from previous experience</a:t>
            </a:r>
          </a:p>
        </p:txBody>
      </p:sp>
    </p:spTree>
    <p:extLst>
      <p:ext uri="{BB962C8B-B14F-4D97-AF65-F5344CB8AC3E}">
        <p14:creationId xmlns:p14="http://schemas.microsoft.com/office/powerpoint/2010/main" val="2207065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0BDD-0012-478D-9C46-F2FFC29B7B93}"/>
              </a:ext>
            </a:extLst>
          </p:cNvPr>
          <p:cNvSpPr>
            <a:spLocks noGrp="1"/>
          </p:cNvSpPr>
          <p:nvPr>
            <p:ph type="title"/>
          </p:nvPr>
        </p:nvSpPr>
        <p:spPr/>
        <p:txBody>
          <a:bodyPr/>
          <a:lstStyle/>
          <a:p>
            <a:r>
              <a:rPr lang="en-CA" dirty="0"/>
              <a:t>Optimistic Initialization</a:t>
            </a:r>
          </a:p>
        </p:txBody>
      </p:sp>
      <p:sp>
        <p:nvSpPr>
          <p:cNvPr id="3" name="Content Placeholder 2">
            <a:extLst>
              <a:ext uri="{FF2B5EF4-FFF2-40B4-BE49-F238E27FC236}">
                <a16:creationId xmlns:a16="http://schemas.microsoft.com/office/drawing/2014/main" id="{1F2037F0-17D9-49A0-96CA-2932E3485B90}"/>
              </a:ext>
            </a:extLst>
          </p:cNvPr>
          <p:cNvSpPr>
            <a:spLocks noGrp="1"/>
          </p:cNvSpPr>
          <p:nvPr>
            <p:ph idx="1"/>
          </p:nvPr>
        </p:nvSpPr>
        <p:spPr/>
        <p:txBody>
          <a:bodyPr/>
          <a:lstStyle/>
          <a:p>
            <a:r>
              <a:rPr lang="en-US" dirty="0"/>
              <a:t>Simple and practical idea: initialize Q(a) to high value </a:t>
            </a:r>
          </a:p>
          <a:p>
            <a:r>
              <a:rPr lang="en-US" dirty="0"/>
              <a:t>Update action value by incremental Monte-Carlo evaluation </a:t>
            </a:r>
          </a:p>
          <a:p>
            <a:r>
              <a:rPr lang="en-US" dirty="0"/>
              <a:t>Starting with N(a) &gt; 0</a:t>
            </a:r>
          </a:p>
          <a:p>
            <a:endParaRPr lang="en-US" dirty="0"/>
          </a:p>
          <a:p>
            <a:endParaRPr lang="en-US" dirty="0"/>
          </a:p>
          <a:p>
            <a:endParaRPr lang="en-US" dirty="0"/>
          </a:p>
          <a:p>
            <a:r>
              <a:rPr lang="en-US" dirty="0"/>
              <a:t>Encourages systematic exploration early on </a:t>
            </a:r>
          </a:p>
          <a:p>
            <a:r>
              <a:rPr lang="en-US" dirty="0"/>
              <a:t>But can still lock onto suboptimal action </a:t>
            </a:r>
          </a:p>
          <a:p>
            <a:endParaRPr lang="en-CA" dirty="0"/>
          </a:p>
        </p:txBody>
      </p:sp>
      <p:pic>
        <p:nvPicPr>
          <p:cNvPr id="4" name="Picture 3">
            <a:extLst>
              <a:ext uri="{FF2B5EF4-FFF2-40B4-BE49-F238E27FC236}">
                <a16:creationId xmlns:a16="http://schemas.microsoft.com/office/drawing/2014/main" id="{CF4C1331-E67C-4559-915C-7AAC8ED3C0CA}"/>
              </a:ext>
            </a:extLst>
          </p:cNvPr>
          <p:cNvPicPr>
            <a:picLocks noChangeAspect="1"/>
          </p:cNvPicPr>
          <p:nvPr/>
        </p:nvPicPr>
        <p:blipFill>
          <a:blip r:embed="rId2"/>
          <a:stretch>
            <a:fillRect/>
          </a:stretch>
        </p:blipFill>
        <p:spPr>
          <a:xfrm>
            <a:off x="3900487" y="3589023"/>
            <a:ext cx="4391025" cy="866775"/>
          </a:xfrm>
          <a:prstGeom prst="rect">
            <a:avLst/>
          </a:prstGeom>
        </p:spPr>
      </p:pic>
    </p:spTree>
    <p:extLst>
      <p:ext uri="{BB962C8B-B14F-4D97-AF65-F5344CB8AC3E}">
        <p14:creationId xmlns:p14="http://schemas.microsoft.com/office/powerpoint/2010/main" val="315178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B4F1-1F35-45A3-877C-C69550E3881E}"/>
              </a:ext>
            </a:extLst>
          </p:cNvPr>
          <p:cNvSpPr>
            <a:spLocks noGrp="1"/>
          </p:cNvSpPr>
          <p:nvPr>
            <p:ph type="title"/>
          </p:nvPr>
        </p:nvSpPr>
        <p:spPr/>
        <p:txBody>
          <a:bodyPr/>
          <a:lstStyle/>
          <a:p>
            <a:r>
              <a:rPr lang="en-CA" dirty="0"/>
              <a:t>Associative Search</a:t>
            </a:r>
          </a:p>
        </p:txBody>
      </p:sp>
      <p:sp>
        <p:nvSpPr>
          <p:cNvPr id="3" name="Content Placeholder 2">
            <a:extLst>
              <a:ext uri="{FF2B5EF4-FFF2-40B4-BE49-F238E27FC236}">
                <a16:creationId xmlns:a16="http://schemas.microsoft.com/office/drawing/2014/main" id="{221F90A8-52F5-4969-B73A-57BC926C8FC0}"/>
              </a:ext>
            </a:extLst>
          </p:cNvPr>
          <p:cNvSpPr>
            <a:spLocks noGrp="1"/>
          </p:cNvSpPr>
          <p:nvPr>
            <p:ph idx="1"/>
          </p:nvPr>
        </p:nvSpPr>
        <p:spPr/>
        <p:txBody>
          <a:bodyPr/>
          <a:lstStyle/>
          <a:p>
            <a:r>
              <a:rPr lang="en-US" dirty="0"/>
              <a:t>So far we have considered only non associative tasks, in which there is no need to associate different actions with different situations.</a:t>
            </a:r>
          </a:p>
          <a:p>
            <a:r>
              <a:rPr lang="en-CA" dirty="0"/>
              <a:t>In </a:t>
            </a:r>
            <a:r>
              <a:rPr lang="en-US" dirty="0"/>
              <a:t>these tasks the learner either tries to find a single best action when the task is stationary, or tries to track the best action as it changes over time when the </a:t>
            </a:r>
            <a:r>
              <a:rPr lang="en-CA" dirty="0"/>
              <a:t>task is nonstationary.</a:t>
            </a:r>
          </a:p>
          <a:p>
            <a:endParaRPr lang="en-CA" dirty="0"/>
          </a:p>
        </p:txBody>
      </p:sp>
    </p:spTree>
    <p:extLst>
      <p:ext uri="{BB962C8B-B14F-4D97-AF65-F5344CB8AC3E}">
        <p14:creationId xmlns:p14="http://schemas.microsoft.com/office/powerpoint/2010/main" val="62715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810E-8B7D-4DB7-94A9-2EE2CD42E9F6}"/>
              </a:ext>
            </a:extLst>
          </p:cNvPr>
          <p:cNvSpPr>
            <a:spLocks noGrp="1"/>
          </p:cNvSpPr>
          <p:nvPr>
            <p:ph type="title"/>
          </p:nvPr>
        </p:nvSpPr>
        <p:spPr/>
        <p:txBody>
          <a:bodyPr/>
          <a:lstStyle/>
          <a:p>
            <a:r>
              <a:rPr lang="en-US" dirty="0"/>
              <a:t>Temporal-Difference Learning</a:t>
            </a:r>
          </a:p>
        </p:txBody>
      </p:sp>
      <p:sp>
        <p:nvSpPr>
          <p:cNvPr id="3" name="Content Placeholder 2">
            <a:extLst>
              <a:ext uri="{FF2B5EF4-FFF2-40B4-BE49-F238E27FC236}">
                <a16:creationId xmlns:a16="http://schemas.microsoft.com/office/drawing/2014/main" id="{7D1A11CF-0AB1-47F6-9E53-A9B47AF56745}"/>
              </a:ext>
            </a:extLst>
          </p:cNvPr>
          <p:cNvSpPr>
            <a:spLocks noGrp="1"/>
          </p:cNvSpPr>
          <p:nvPr>
            <p:ph idx="1"/>
          </p:nvPr>
        </p:nvSpPr>
        <p:spPr/>
        <p:txBody>
          <a:bodyPr>
            <a:normAutofit/>
          </a:bodyPr>
          <a:lstStyle/>
          <a:p>
            <a:pPr algn="just"/>
            <a:r>
              <a:rPr lang="en-US" dirty="0"/>
              <a:t>The central and novel idea of Reinforcement Learning</a:t>
            </a:r>
          </a:p>
          <a:p>
            <a:pPr algn="just"/>
            <a:r>
              <a:rPr lang="en-US" dirty="0"/>
              <a:t>Learns a prediction of future rewards from another later learned prediction</a:t>
            </a:r>
          </a:p>
          <a:p>
            <a:pPr algn="just"/>
            <a:r>
              <a:rPr lang="en-US" dirty="0"/>
              <a:t>Ultimately learns to make long-term predictions without a model of the environment's dynamics</a:t>
            </a:r>
          </a:p>
          <a:p>
            <a:pPr algn="just"/>
            <a:r>
              <a:rPr lang="en-US" dirty="0"/>
              <a:t>Update estimates based in part on other learned estimates, without waiting for a final outcome</a:t>
            </a:r>
          </a:p>
          <a:p>
            <a:pPr algn="just"/>
            <a:r>
              <a:rPr lang="en-US" dirty="0"/>
              <a:t>TD error is the difference between  two temporally successive predictions, called Temporal Difference</a:t>
            </a:r>
          </a:p>
          <a:p>
            <a:endParaRPr lang="en-US" dirty="0"/>
          </a:p>
          <a:p>
            <a:pPr algn="just"/>
            <a:endParaRPr lang="en-US" dirty="0"/>
          </a:p>
        </p:txBody>
      </p:sp>
    </p:spTree>
    <p:extLst>
      <p:ext uri="{BB962C8B-B14F-4D97-AF65-F5344CB8AC3E}">
        <p14:creationId xmlns:p14="http://schemas.microsoft.com/office/powerpoint/2010/main" val="68095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E825-7B22-49A7-946D-9C8DDEBAB520}"/>
              </a:ext>
            </a:extLst>
          </p:cNvPr>
          <p:cNvSpPr>
            <a:spLocks noGrp="1"/>
          </p:cNvSpPr>
          <p:nvPr>
            <p:ph type="title"/>
          </p:nvPr>
        </p:nvSpPr>
        <p:spPr/>
        <p:txBody>
          <a:bodyPr/>
          <a:lstStyle/>
          <a:p>
            <a:r>
              <a:rPr lang="en-US" dirty="0"/>
              <a:t>Temporal-Difference Learning</a:t>
            </a:r>
          </a:p>
        </p:txBody>
      </p:sp>
      <p:sp>
        <p:nvSpPr>
          <p:cNvPr id="3" name="Content Placeholder 2">
            <a:extLst>
              <a:ext uri="{FF2B5EF4-FFF2-40B4-BE49-F238E27FC236}">
                <a16:creationId xmlns:a16="http://schemas.microsoft.com/office/drawing/2014/main" id="{AE69DFB6-3DE8-43F6-8047-819798B69E37}"/>
              </a:ext>
            </a:extLst>
          </p:cNvPr>
          <p:cNvSpPr>
            <a:spLocks noGrp="1"/>
          </p:cNvSpPr>
          <p:nvPr>
            <p:ph idx="1"/>
          </p:nvPr>
        </p:nvSpPr>
        <p:spPr>
          <a:xfrm>
            <a:off x="2547025" y="2102971"/>
            <a:ext cx="6901791" cy="1785718"/>
          </a:xfrm>
        </p:spPr>
        <p:txBody>
          <a:bodyPr/>
          <a:lstStyle/>
          <a:p>
            <a:r>
              <a:rPr lang="en-US" dirty="0">
                <a:solidFill>
                  <a:schemeClr val="bg1"/>
                </a:solidFill>
              </a:rPr>
              <a:t>S</a:t>
            </a:r>
          </a:p>
        </p:txBody>
      </p:sp>
      <p:sp>
        <p:nvSpPr>
          <p:cNvPr id="4" name="Oval 3">
            <a:extLst>
              <a:ext uri="{FF2B5EF4-FFF2-40B4-BE49-F238E27FC236}">
                <a16:creationId xmlns:a16="http://schemas.microsoft.com/office/drawing/2014/main" id="{039AC02A-8DF2-46F7-A652-0A455D6AC124}"/>
              </a:ext>
            </a:extLst>
          </p:cNvPr>
          <p:cNvSpPr/>
          <p:nvPr/>
        </p:nvSpPr>
        <p:spPr>
          <a:xfrm>
            <a:off x="2547025" y="2119239"/>
            <a:ext cx="520505" cy="562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S1</a:t>
            </a:r>
          </a:p>
        </p:txBody>
      </p:sp>
      <p:sp>
        <p:nvSpPr>
          <p:cNvPr id="5" name="Oval 4">
            <a:extLst>
              <a:ext uri="{FF2B5EF4-FFF2-40B4-BE49-F238E27FC236}">
                <a16:creationId xmlns:a16="http://schemas.microsoft.com/office/drawing/2014/main" id="{A353BFB6-1DEF-4BB9-AA3F-F65781E251C8}"/>
              </a:ext>
            </a:extLst>
          </p:cNvPr>
          <p:cNvSpPr/>
          <p:nvPr/>
        </p:nvSpPr>
        <p:spPr>
          <a:xfrm>
            <a:off x="2589214" y="3380935"/>
            <a:ext cx="519748" cy="524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S2</a:t>
            </a:r>
          </a:p>
        </p:txBody>
      </p:sp>
      <p:sp>
        <p:nvSpPr>
          <p:cNvPr id="7" name="Oval 6">
            <a:extLst>
              <a:ext uri="{FF2B5EF4-FFF2-40B4-BE49-F238E27FC236}">
                <a16:creationId xmlns:a16="http://schemas.microsoft.com/office/drawing/2014/main" id="{A5E2D1D6-B0EF-4308-AEF0-7A313479ABB1}"/>
              </a:ext>
            </a:extLst>
          </p:cNvPr>
          <p:cNvSpPr/>
          <p:nvPr/>
        </p:nvSpPr>
        <p:spPr>
          <a:xfrm>
            <a:off x="3826791" y="2856330"/>
            <a:ext cx="519748" cy="582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8" name="Oval 7">
            <a:extLst>
              <a:ext uri="{FF2B5EF4-FFF2-40B4-BE49-F238E27FC236}">
                <a16:creationId xmlns:a16="http://schemas.microsoft.com/office/drawing/2014/main" id="{9C5AEA28-1DEC-4467-B7ED-1DF36687455D}"/>
              </a:ext>
            </a:extLst>
          </p:cNvPr>
          <p:cNvSpPr/>
          <p:nvPr/>
        </p:nvSpPr>
        <p:spPr>
          <a:xfrm>
            <a:off x="5307895" y="2225481"/>
            <a:ext cx="520505" cy="562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S4</a:t>
            </a:r>
          </a:p>
        </p:txBody>
      </p:sp>
      <p:sp>
        <p:nvSpPr>
          <p:cNvPr id="9" name="Oval 8">
            <a:extLst>
              <a:ext uri="{FF2B5EF4-FFF2-40B4-BE49-F238E27FC236}">
                <a16:creationId xmlns:a16="http://schemas.microsoft.com/office/drawing/2014/main" id="{92A7D994-E74A-4110-8F66-9B99E53840E1}"/>
              </a:ext>
            </a:extLst>
          </p:cNvPr>
          <p:cNvSpPr/>
          <p:nvPr/>
        </p:nvSpPr>
        <p:spPr>
          <a:xfrm>
            <a:off x="5308652" y="3395296"/>
            <a:ext cx="519748" cy="524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S5</a:t>
            </a:r>
          </a:p>
        </p:txBody>
      </p:sp>
      <p:sp>
        <p:nvSpPr>
          <p:cNvPr id="10" name="Oval 9">
            <a:extLst>
              <a:ext uri="{FF2B5EF4-FFF2-40B4-BE49-F238E27FC236}">
                <a16:creationId xmlns:a16="http://schemas.microsoft.com/office/drawing/2014/main" id="{738FE193-1B7C-471C-BDC7-7D6A7F8C6E1B}"/>
              </a:ext>
            </a:extLst>
          </p:cNvPr>
          <p:cNvSpPr/>
          <p:nvPr/>
        </p:nvSpPr>
        <p:spPr>
          <a:xfrm>
            <a:off x="7583811" y="2720233"/>
            <a:ext cx="519748" cy="582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SF</a:t>
            </a:r>
          </a:p>
        </p:txBody>
      </p:sp>
      <p:cxnSp>
        <p:nvCxnSpPr>
          <p:cNvPr id="12" name="Straight Arrow Connector 11">
            <a:extLst>
              <a:ext uri="{FF2B5EF4-FFF2-40B4-BE49-F238E27FC236}">
                <a16:creationId xmlns:a16="http://schemas.microsoft.com/office/drawing/2014/main" id="{23FAA557-6087-41B5-AE9B-9BBF3BFD3A27}"/>
              </a:ext>
            </a:extLst>
          </p:cNvPr>
          <p:cNvCxnSpPr>
            <a:stCxn id="4" idx="6"/>
            <a:endCxn id="7" idx="1"/>
          </p:cNvCxnSpPr>
          <p:nvPr/>
        </p:nvCxnSpPr>
        <p:spPr>
          <a:xfrm>
            <a:off x="3067530" y="2400593"/>
            <a:ext cx="835376" cy="541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C04F622-5071-4596-92C6-9A17D66D8800}"/>
              </a:ext>
            </a:extLst>
          </p:cNvPr>
          <p:cNvCxnSpPr>
            <a:stCxn id="5" idx="6"/>
            <a:endCxn id="7" idx="3"/>
          </p:cNvCxnSpPr>
          <p:nvPr/>
        </p:nvCxnSpPr>
        <p:spPr>
          <a:xfrm flipV="1">
            <a:off x="3108962" y="3353642"/>
            <a:ext cx="793944" cy="28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B7BEDB8-2662-41DE-A653-878E7B05087A}"/>
              </a:ext>
            </a:extLst>
          </p:cNvPr>
          <p:cNvCxnSpPr>
            <a:stCxn id="7" idx="7"/>
            <a:endCxn id="8" idx="3"/>
          </p:cNvCxnSpPr>
          <p:nvPr/>
        </p:nvCxnSpPr>
        <p:spPr>
          <a:xfrm flipV="1">
            <a:off x="4270424" y="2705781"/>
            <a:ext cx="1113697" cy="23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EFDD4C0-AB0D-4BB1-A74B-DF67F6F185CC}"/>
              </a:ext>
            </a:extLst>
          </p:cNvPr>
          <p:cNvCxnSpPr>
            <a:stCxn id="7" idx="6"/>
          </p:cNvCxnSpPr>
          <p:nvPr/>
        </p:nvCxnSpPr>
        <p:spPr>
          <a:xfrm>
            <a:off x="4346539" y="3147649"/>
            <a:ext cx="1069901" cy="346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BA1F68-73B9-4097-9AA9-7C421DD594FD}"/>
              </a:ext>
            </a:extLst>
          </p:cNvPr>
          <p:cNvCxnSpPr>
            <a:stCxn id="8" idx="6"/>
            <a:endCxn id="10" idx="1"/>
          </p:cNvCxnSpPr>
          <p:nvPr/>
        </p:nvCxnSpPr>
        <p:spPr>
          <a:xfrm>
            <a:off x="5828400" y="2506835"/>
            <a:ext cx="1831526" cy="29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0BBD630-2539-471B-B6A7-AD2E0F9C36ED}"/>
                  </a:ext>
                </a:extLst>
              </p:cNvPr>
              <p:cNvSpPr txBox="1"/>
              <p:nvPr/>
            </p:nvSpPr>
            <p:spPr>
              <a:xfrm>
                <a:off x="2658794" y="4529797"/>
                <a:ext cx="4811151" cy="778868"/>
              </a:xfrm>
              <a:prstGeom prst="rect">
                <a:avLst/>
              </a:prstGeom>
              <a:noFill/>
            </p:spPr>
            <p:txBody>
              <a:bodyPr wrap="square" rtlCol="0">
                <a:spAutoFit/>
              </a:bodyPr>
              <a:lstStyle/>
              <a:p>
                <a:r>
                  <a:rPr lang="en-US" dirty="0"/>
                  <a:t>Learn V(s) </a:t>
                </a:r>
                <a:r>
                  <a:rPr lang="en-US" sz="2000" dirty="0"/>
                  <a:t>= </a:t>
                </a:r>
                <a14:m>
                  <m:oMath xmlns:m="http://schemas.openxmlformats.org/officeDocument/2006/math">
                    <m:d>
                      <m:dPr>
                        <m:begChr m:val="{"/>
                        <m:endChr m:val=""/>
                        <m:ctrlPr>
                          <a:rPr lang="en-US" sz="2000" i="1" smtClean="0">
                            <a:latin typeface="Cambria Math" panose="02040503050406030204" pitchFamily="18" charset="0"/>
                          </a:rPr>
                        </m:ctrlPr>
                      </m:dPr>
                      <m:e>
                        <m:m>
                          <m:mPr>
                            <m:plcHide m:val="on"/>
                            <m:mcs>
                              <m:mc>
                                <m:mcPr>
                                  <m:count m:val="1"/>
                                  <m:mcJc m:val="center"/>
                                </m:mcPr>
                              </m:mc>
                            </m:mcs>
                            <m:ctrlPr>
                              <a:rPr lang="en-US" sz="2000" i="1" smtClean="0">
                                <a:latin typeface="Cambria Math" panose="02040503050406030204" pitchFamily="18" charset="0"/>
                              </a:rPr>
                            </m:ctrlPr>
                          </m:mPr>
                          <m:mr>
                            <m:e>
                              <m:r>
                                <a:rPr lang="en-US" sz="2000">
                                  <a:latin typeface="Cambria Math" panose="02040503050406030204" pitchFamily="18" charset="0"/>
                                </a:rPr>
                                <m:t>0</m:t>
                              </m:r>
                              <m:r>
                                <a:rPr lang="en-US" sz="2000" i="0">
                                  <a:latin typeface="Cambria Math" panose="02040503050406030204" pitchFamily="18" charset="0"/>
                                </a:rPr>
                                <m:t>,ⅈ</m:t>
                              </m:r>
                              <m:r>
                                <m:rPr>
                                  <m:sty m:val="p"/>
                                </m:rPr>
                                <a:rPr lang="en-US" sz="2000" b="0" i="0" smtClean="0">
                                  <a:latin typeface="Cambria Math" panose="02040503050406030204" pitchFamily="18" charset="0"/>
                                </a:rPr>
                                <m:t>f</m:t>
                              </m:r>
                              <m:r>
                                <a:rPr lang="en-US" sz="2000" b="0" i="0" smtClean="0">
                                  <a:latin typeface="Cambria Math" panose="02040503050406030204" pitchFamily="18" charset="0"/>
                                </a:rPr>
                                <m:t>  </m:t>
                              </m:r>
                              <m:r>
                                <a:rPr lang="en-US" sz="2000" i="1">
                                  <a:latin typeface="Cambria Math" panose="02040503050406030204" pitchFamily="18" charset="0"/>
                                </a:rPr>
                                <m:t>𝑠</m:t>
                              </m:r>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𝐹</m:t>
                                  </m:r>
                                </m:sub>
                              </m:sSub>
                            </m:e>
                          </m:mr>
                          <m:mr>
                            <m:e>
                              <m:r>
                                <a:rPr lang="en-US" sz="2000" i="1">
                                  <a:latin typeface="Cambria Math" panose="02040503050406030204" pitchFamily="18" charset="0"/>
                                </a:rPr>
                                <m:t>𝐸</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𝑉</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e>
                                  </m:d>
                                </m:e>
                              </m:d>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otherwi</m:t>
                              </m:r>
                              <m:r>
                                <a:rPr lang="en-US" sz="2000" b="0" i="1" smtClean="0">
                                  <a:latin typeface="Cambria Math" panose="02040503050406030204" pitchFamily="18" charset="0"/>
                                  <a:ea typeface="Cambria Math" panose="02040503050406030204" pitchFamily="18" charset="0"/>
                                </a:rPr>
                                <m:t>𝑠𝑒</m:t>
                              </m:r>
                            </m:e>
                          </m:mr>
                        </m:m>
                      </m:e>
                    </m:d>
                  </m:oMath>
                </a14:m>
                <a:endParaRPr lang="en-US" sz="2000" dirty="0"/>
              </a:p>
            </p:txBody>
          </p:sp>
        </mc:Choice>
        <mc:Fallback xmlns="">
          <p:sp>
            <p:nvSpPr>
              <p:cNvPr id="35" name="TextBox 34">
                <a:extLst>
                  <a:ext uri="{FF2B5EF4-FFF2-40B4-BE49-F238E27FC236}">
                    <a16:creationId xmlns:a16="http://schemas.microsoft.com/office/drawing/2014/main" id="{10BBD630-2539-471B-B6A7-AD2E0F9C36ED}"/>
                  </a:ext>
                </a:extLst>
              </p:cNvPr>
              <p:cNvSpPr txBox="1">
                <a:spLocks noRot="1" noChangeAspect="1" noMove="1" noResize="1" noEditPoints="1" noAdjustHandles="1" noChangeArrowheads="1" noChangeShapeType="1" noTextEdit="1"/>
              </p:cNvSpPr>
              <p:nvPr/>
            </p:nvSpPr>
            <p:spPr>
              <a:xfrm>
                <a:off x="2658794" y="4529797"/>
                <a:ext cx="4811151" cy="778868"/>
              </a:xfrm>
              <a:prstGeom prst="rect">
                <a:avLst/>
              </a:prstGeom>
              <a:blipFill>
                <a:blip r:embed="rId2"/>
                <a:stretch>
                  <a:fillRect l="-1014"/>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393A465F-76F7-42DF-B9AA-B18D69D21877}"/>
              </a:ext>
            </a:extLst>
          </p:cNvPr>
          <p:cNvSpPr txBox="1"/>
          <p:nvPr/>
        </p:nvSpPr>
        <p:spPr>
          <a:xfrm>
            <a:off x="3432517" y="2506835"/>
            <a:ext cx="835376" cy="369332"/>
          </a:xfrm>
          <a:prstGeom prst="rect">
            <a:avLst/>
          </a:prstGeom>
          <a:noFill/>
        </p:spPr>
        <p:txBody>
          <a:bodyPr wrap="square" rtlCol="0">
            <a:spAutoFit/>
          </a:bodyPr>
          <a:lstStyle/>
          <a:p>
            <a:r>
              <a:rPr lang="en-US" dirty="0"/>
              <a:t>+1</a:t>
            </a:r>
          </a:p>
        </p:txBody>
      </p:sp>
      <p:sp>
        <p:nvSpPr>
          <p:cNvPr id="39" name="TextBox 38">
            <a:extLst>
              <a:ext uri="{FF2B5EF4-FFF2-40B4-BE49-F238E27FC236}">
                <a16:creationId xmlns:a16="http://schemas.microsoft.com/office/drawing/2014/main" id="{69FC06E8-147D-4D05-9006-41F19401B37C}"/>
              </a:ext>
            </a:extLst>
          </p:cNvPr>
          <p:cNvSpPr txBox="1"/>
          <p:nvPr/>
        </p:nvSpPr>
        <p:spPr>
          <a:xfrm>
            <a:off x="3432517" y="3503109"/>
            <a:ext cx="452368"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012BDE2D-DF6E-40C9-A22D-A94DED68FAC0}"/>
              </a:ext>
            </a:extLst>
          </p:cNvPr>
          <p:cNvSpPr txBox="1"/>
          <p:nvPr/>
        </p:nvSpPr>
        <p:spPr>
          <a:xfrm>
            <a:off x="4509922" y="2513819"/>
            <a:ext cx="511425"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FAC2FAE8-7D52-4AFD-9215-E2E5FF2B2902}"/>
              </a:ext>
            </a:extLst>
          </p:cNvPr>
          <p:cNvSpPr txBox="1"/>
          <p:nvPr/>
        </p:nvSpPr>
        <p:spPr>
          <a:xfrm>
            <a:off x="5416440" y="1708347"/>
            <a:ext cx="520505" cy="369332"/>
          </a:xfrm>
          <a:prstGeom prst="rect">
            <a:avLst/>
          </a:prstGeom>
          <a:noFill/>
        </p:spPr>
        <p:txBody>
          <a:bodyPr wrap="square" rtlCol="0">
            <a:spAutoFit/>
          </a:bodyPr>
          <a:lstStyle/>
          <a:p>
            <a:r>
              <a:rPr lang="en-US" dirty="0"/>
              <a:t>0.9</a:t>
            </a:r>
          </a:p>
        </p:txBody>
      </p:sp>
      <p:sp>
        <p:nvSpPr>
          <p:cNvPr id="42" name="TextBox 41">
            <a:extLst>
              <a:ext uri="{FF2B5EF4-FFF2-40B4-BE49-F238E27FC236}">
                <a16:creationId xmlns:a16="http://schemas.microsoft.com/office/drawing/2014/main" id="{C7CFACFC-6CF9-40E7-9833-9BC79266AB3E}"/>
              </a:ext>
            </a:extLst>
          </p:cNvPr>
          <p:cNvSpPr txBox="1"/>
          <p:nvPr/>
        </p:nvSpPr>
        <p:spPr>
          <a:xfrm>
            <a:off x="5416440" y="3919318"/>
            <a:ext cx="519748" cy="369332"/>
          </a:xfrm>
          <a:prstGeom prst="rect">
            <a:avLst/>
          </a:prstGeom>
          <a:noFill/>
        </p:spPr>
        <p:txBody>
          <a:bodyPr wrap="square" rtlCol="0">
            <a:spAutoFit/>
          </a:bodyPr>
          <a:lstStyle/>
          <a:p>
            <a:r>
              <a:rPr lang="en-US" dirty="0"/>
              <a:t>0.1</a:t>
            </a:r>
          </a:p>
        </p:txBody>
      </p:sp>
      <p:cxnSp>
        <p:nvCxnSpPr>
          <p:cNvPr id="46" name="Straight Arrow Connector 45">
            <a:extLst>
              <a:ext uri="{FF2B5EF4-FFF2-40B4-BE49-F238E27FC236}">
                <a16:creationId xmlns:a16="http://schemas.microsoft.com/office/drawing/2014/main" id="{37688681-6020-4B33-A373-BCEA383C2382}"/>
              </a:ext>
            </a:extLst>
          </p:cNvPr>
          <p:cNvCxnSpPr>
            <a:stCxn id="9" idx="6"/>
            <a:endCxn id="10" idx="2"/>
          </p:cNvCxnSpPr>
          <p:nvPr/>
        </p:nvCxnSpPr>
        <p:spPr>
          <a:xfrm flipV="1">
            <a:off x="5828400" y="3011552"/>
            <a:ext cx="1755411" cy="64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86D8117-C7CA-4350-8A9C-C5C88BC2579E}"/>
              </a:ext>
            </a:extLst>
          </p:cNvPr>
          <p:cNvSpPr txBox="1"/>
          <p:nvPr/>
        </p:nvSpPr>
        <p:spPr>
          <a:xfrm>
            <a:off x="6711614" y="3331602"/>
            <a:ext cx="872197" cy="369332"/>
          </a:xfrm>
          <a:prstGeom prst="rect">
            <a:avLst/>
          </a:prstGeom>
          <a:noFill/>
        </p:spPr>
        <p:txBody>
          <a:bodyPr wrap="square" rtlCol="0">
            <a:spAutoFit/>
          </a:bodyPr>
          <a:lstStyle/>
          <a:p>
            <a:r>
              <a:rPr lang="en-US" dirty="0"/>
              <a:t>+10</a:t>
            </a:r>
          </a:p>
        </p:txBody>
      </p:sp>
      <p:sp>
        <p:nvSpPr>
          <p:cNvPr id="48" name="TextBox 47">
            <a:extLst>
              <a:ext uri="{FF2B5EF4-FFF2-40B4-BE49-F238E27FC236}">
                <a16:creationId xmlns:a16="http://schemas.microsoft.com/office/drawing/2014/main" id="{6970F4C5-8CC8-4113-82BE-16014803072B}"/>
              </a:ext>
            </a:extLst>
          </p:cNvPr>
          <p:cNvSpPr txBox="1"/>
          <p:nvPr/>
        </p:nvSpPr>
        <p:spPr>
          <a:xfrm>
            <a:off x="6750148" y="2443940"/>
            <a:ext cx="872197"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57717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4050-A843-4029-B561-68E9EDDD50E4}"/>
              </a:ext>
            </a:extLst>
          </p:cNvPr>
          <p:cNvSpPr>
            <a:spLocks noGrp="1"/>
          </p:cNvSpPr>
          <p:nvPr>
            <p:ph type="title"/>
          </p:nvPr>
        </p:nvSpPr>
        <p:spPr/>
        <p:txBody>
          <a:bodyPr/>
          <a:lstStyle/>
          <a:p>
            <a:r>
              <a:rPr lang="en-US" dirty="0"/>
              <a:t>Temporal-Difference Learning (</a:t>
            </a:r>
            <a:r>
              <a:rPr lang="en-US" dirty="0" err="1"/>
              <a:t>cntd</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167E38-6252-4C0D-9A2A-AF87360F54C7}"/>
                  </a:ext>
                </a:extLst>
              </p:cNvPr>
              <p:cNvSpPr>
                <a:spLocks noGrp="1"/>
              </p:cNvSpPr>
              <p:nvPr>
                <p:ph idx="1"/>
              </p:nvPr>
            </p:nvSpPr>
            <p:spPr/>
            <p:txBody>
              <a:bodyPr/>
              <a:lstStyle/>
              <a:p>
                <a:r>
                  <a:rPr lang="en-US" dirty="0"/>
                  <a:t>Target</a:t>
                </a:r>
              </a:p>
              <a:p>
                <a:pPr marL="0" indent="0">
                  <a:buNone/>
                </a:pPr>
                <a:r>
                  <a:rPr lang="en-US" dirty="0"/>
                  <a:t>Given some experience following a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it updates estimate v of v</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for the nonterminal states St occurring in that experience.</a:t>
                </a:r>
              </a:p>
              <a:p>
                <a:pPr marL="0" indent="0">
                  <a:buNone/>
                </a:pPr>
                <a:endParaRPr lang="en-US" dirty="0"/>
              </a:p>
              <a:p>
                <a:pPr marL="0" indent="0">
                  <a:buNone/>
                </a:pPr>
                <a:r>
                  <a:rPr lang="en-US" dirty="0"/>
                  <a:t>A simple Monte Carlo method is</a:t>
                </a:r>
              </a:p>
              <a:p>
                <a:pPr marL="0" indent="0">
                  <a:buNone/>
                </a:pPr>
                <a:r>
                  <a:rPr lang="en-US" dirty="0"/>
                  <a:t>	V(St) </a:t>
                </a:r>
                <a:r>
                  <a:rPr lang="en-US" dirty="0">
                    <a:sym typeface="Wingdings" panose="05000000000000000000" pitchFamily="2" charset="2"/>
                  </a:rPr>
                  <a:t> V(St) +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𝛼</m:t>
                    </m:r>
                    <m:d>
                      <m:dPr>
                        <m:begChr m:val="["/>
                        <m:endChr m:val="]"/>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𝐺</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𝑡</m:t>
                            </m:r>
                          </m:e>
                        </m:d>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𝑉</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𝑆𝑡</m:t>
                            </m:r>
                          </m:e>
                        </m:d>
                      </m:e>
                    </m:d>
                  </m:oMath>
                </a14:m>
                <a:r>
                  <a:rPr lang="en-US" b="0" dirty="0">
                    <a:ea typeface="Cambria Math" panose="02040503050406030204" pitchFamily="18" charset="0"/>
                    <a:sym typeface="Wingdings" panose="05000000000000000000" pitchFamily="2" charset="2"/>
                  </a:rPr>
                  <a:t> , G(t) is the target</a:t>
                </a:r>
              </a:p>
              <a:p>
                <a:pPr marL="0" indent="0">
                  <a:buNone/>
                </a:pPr>
                <a:r>
                  <a:rPr lang="en-US" dirty="0">
                    <a:ea typeface="Cambria Math" panose="02040503050406030204" pitchFamily="18" charset="0"/>
                    <a:sym typeface="Wingdings" panose="05000000000000000000" pitchFamily="2" charset="2"/>
                  </a:rPr>
                  <a:t>A simple TD-learning method is </a:t>
                </a:r>
                <a:endParaRPr lang="en-US" b="0" dirty="0">
                  <a:ea typeface="Cambria Math" panose="02040503050406030204" pitchFamily="18" charset="0"/>
                  <a:sym typeface="Wingdings" panose="05000000000000000000" pitchFamily="2" charset="2"/>
                </a:endParaRPr>
              </a:p>
              <a:p>
                <a:pPr marL="0" indent="0" algn="just">
                  <a:buNone/>
                </a:pPr>
                <a:r>
                  <a:rPr lang="en-US" dirty="0"/>
                  <a:t>	V(St) </a:t>
                </a:r>
                <a:r>
                  <a:rPr lang="en-US" dirty="0">
                    <a:sym typeface="Wingdings" panose="05000000000000000000" pitchFamily="2" charset="2"/>
                  </a:rPr>
                  <a:t> V(St) +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𝛼</m:t>
                    </m:r>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𝑅</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𝑡</m:t>
                        </m:r>
                        <m:r>
                          <a:rPr lang="en-US" b="0" i="1" smtClean="0">
                            <a:latin typeface="Cambria Math" panose="02040503050406030204" pitchFamily="18" charset="0"/>
                            <a:ea typeface="Cambria Math" panose="02040503050406030204" pitchFamily="18" charset="0"/>
                            <a:sym typeface="Wingdings" panose="05000000000000000000" pitchFamily="2" charset="2"/>
                          </a:rPr>
                          <m:t>+1</m:t>
                        </m:r>
                      </m:e>
                    </m:d>
                    <m:r>
                      <a:rPr lang="en-US" b="0" i="1" smtClean="0">
                        <a:latin typeface="Cambria Math" panose="02040503050406030204" pitchFamily="18" charset="0"/>
                        <a:ea typeface="Cambria Math" panose="02040503050406030204" pitchFamily="18" charset="0"/>
                        <a:sym typeface="Wingdings" panose="05000000000000000000" pitchFamily="2" charset="2"/>
                      </a:rPr>
                      <m:t>+ </m:t>
                    </m:r>
                    <m:r>
                      <a:rPr lang="en-US" b="0" i="1" smtClean="0">
                        <a:latin typeface="Cambria Math" panose="02040503050406030204" pitchFamily="18" charset="0"/>
                        <a:ea typeface="Cambria Math" panose="02040503050406030204" pitchFamily="18" charset="0"/>
                        <a:sym typeface="Wingdings" panose="05000000000000000000" pitchFamily="2" charset="2"/>
                      </a:rPr>
                      <m:t>𝛾</m:t>
                    </m:r>
                    <m:r>
                      <a:rPr lang="en-US" b="0" i="1" smtClean="0">
                        <a:latin typeface="Cambria Math" panose="02040503050406030204" pitchFamily="18" charset="0"/>
                        <a:ea typeface="Cambria Math" panose="02040503050406030204" pitchFamily="18" charset="0"/>
                        <a:sym typeface="Wingdings" panose="05000000000000000000" pitchFamily="2" charset="2"/>
                      </a:rPr>
                      <m:t>𝑉</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𝑆𝑡</m:t>
                        </m:r>
                        <m:r>
                          <a:rPr lang="en-US" b="0" i="1" smtClean="0">
                            <a:latin typeface="Cambria Math" panose="02040503050406030204" pitchFamily="18" charset="0"/>
                            <a:ea typeface="Cambria Math" panose="02040503050406030204" pitchFamily="18" charset="0"/>
                            <a:sym typeface="Wingdings" panose="05000000000000000000" pitchFamily="2" charset="2"/>
                          </a:rPr>
                          <m:t>+1</m:t>
                        </m:r>
                      </m:e>
                    </m:d>
                    <m:r>
                      <a:rPr lang="en-US" b="0" i="1" smtClean="0">
                        <a:latin typeface="Cambria Math" panose="02040503050406030204" pitchFamily="18" charset="0"/>
                        <a:ea typeface="Cambria Math" panose="02040503050406030204" pitchFamily="18" charset="0"/>
                        <a:sym typeface="Wingdings" panose="05000000000000000000" pitchFamily="2" charset="2"/>
                      </a:rPr>
                      <m:t>−</m:t>
                    </m:r>
                    <m:r>
                      <a:rPr lang="en-US" b="0" i="1" smtClean="0">
                        <a:latin typeface="Cambria Math" panose="02040503050406030204" pitchFamily="18" charset="0"/>
                        <a:ea typeface="Cambria Math" panose="02040503050406030204" pitchFamily="18" charset="0"/>
                        <a:sym typeface="Wingdings" panose="05000000000000000000" pitchFamily="2" charset="2"/>
                      </a:rPr>
                      <m:t>𝑉</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𝑆𝑡</m:t>
                        </m:r>
                      </m:e>
                    </m:d>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a:t>, </a:t>
                </a:r>
              </a:p>
              <a:p>
                <a:pPr marL="400050" lvl="1" indent="0" algn="just">
                  <a:buNone/>
                </a:pPr>
                <a14:m>
                  <m:oMath xmlns:m="http://schemas.openxmlformats.org/officeDocument/2006/math">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𝑅</m:t>
                    </m:r>
                    <m:d>
                      <m:dPr>
                        <m:ctrlP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ctrlPr>
                      </m:dPr>
                      <m:e>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𝑡</m:t>
                        </m:r>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+1</m:t>
                        </m:r>
                      </m:e>
                    </m:d>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 </m:t>
                    </m:r>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𝛾</m:t>
                    </m:r>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𝑉</m:t>
                    </m:r>
                    <m:d>
                      <m:dPr>
                        <m:ctrlP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ctrlPr>
                      </m:dPr>
                      <m:e>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𝑆𝑡</m:t>
                        </m:r>
                        <m:r>
                          <a:rPr lang="en-US" sz="1800" i="1">
                            <a:solidFill>
                              <a:prstClr val="black">
                                <a:lumMod val="75000"/>
                                <a:lumOff val="25000"/>
                              </a:prstClr>
                            </a:solidFill>
                            <a:latin typeface="Cambria Math" panose="02040503050406030204" pitchFamily="18" charset="0"/>
                            <a:ea typeface="Cambria Math" panose="02040503050406030204" pitchFamily="18" charset="0"/>
                            <a:sym typeface="Wingdings" panose="05000000000000000000" pitchFamily="2" charset="2"/>
                          </a:rPr>
                          <m:t>+1</m:t>
                        </m:r>
                      </m:e>
                    </m:d>
                  </m:oMath>
                </a14:m>
                <a:r>
                  <a:rPr lang="en-US" sz="1800" dirty="0"/>
                  <a:t> is the target</a:t>
                </a:r>
              </a:p>
            </p:txBody>
          </p:sp>
        </mc:Choice>
        <mc:Fallback xmlns="">
          <p:sp>
            <p:nvSpPr>
              <p:cNvPr id="3" name="Content Placeholder 2">
                <a:extLst>
                  <a:ext uri="{FF2B5EF4-FFF2-40B4-BE49-F238E27FC236}">
                    <a16:creationId xmlns:a16="http://schemas.microsoft.com/office/drawing/2014/main" id="{89167E38-6252-4C0D-9A2A-AF87360F54C7}"/>
                  </a:ext>
                </a:extLst>
              </p:cNvPr>
              <p:cNvSpPr>
                <a:spLocks noGrp="1" noRot="1" noChangeAspect="1" noMove="1" noResize="1" noEditPoints="1" noAdjustHandles="1" noChangeArrowheads="1" noChangeShapeType="1" noTextEdit="1"/>
              </p:cNvSpPr>
              <p:nvPr>
                <p:ph idx="1"/>
              </p:nvPr>
            </p:nvSpPr>
            <p:spPr>
              <a:blipFill>
                <a:blip r:embed="rId2"/>
                <a:stretch>
                  <a:fillRect l="-616" t="-806" r="-1026"/>
                </a:stretch>
              </a:blipFill>
            </p:spPr>
            <p:txBody>
              <a:bodyPr/>
              <a:lstStyle/>
              <a:p>
                <a:r>
                  <a:rPr lang="en-US">
                    <a:noFill/>
                  </a:rPr>
                  <a:t> </a:t>
                </a:r>
              </a:p>
            </p:txBody>
          </p:sp>
        </mc:Fallback>
      </mc:AlternateContent>
    </p:spTree>
    <p:extLst>
      <p:ext uri="{BB962C8B-B14F-4D97-AF65-F5344CB8AC3E}">
        <p14:creationId xmlns:p14="http://schemas.microsoft.com/office/powerpoint/2010/main" val="333762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D42A-1CD0-426D-A09D-6D21A3C3495A}"/>
              </a:ext>
            </a:extLst>
          </p:cNvPr>
          <p:cNvSpPr>
            <a:spLocks noGrp="1"/>
          </p:cNvSpPr>
          <p:nvPr>
            <p:ph type="title"/>
          </p:nvPr>
        </p:nvSpPr>
        <p:spPr/>
        <p:txBody>
          <a:bodyPr/>
          <a:lstStyle/>
          <a:p>
            <a:r>
              <a:rPr lang="en-US" dirty="0"/>
              <a:t>Temporal-Difference Learning (</a:t>
            </a:r>
            <a:r>
              <a:rPr lang="en-US" dirty="0" err="1"/>
              <a:t>cntd</a:t>
            </a:r>
            <a:r>
              <a:rPr lang="en-US" dirty="0"/>
              <a:t>.)</a:t>
            </a:r>
          </a:p>
        </p:txBody>
      </p:sp>
      <p:pic>
        <p:nvPicPr>
          <p:cNvPr id="5" name="Content Placeholder 4">
            <a:extLst>
              <a:ext uri="{FF2B5EF4-FFF2-40B4-BE49-F238E27FC236}">
                <a16:creationId xmlns:a16="http://schemas.microsoft.com/office/drawing/2014/main" id="{F1294E3D-327D-4490-B8BA-A445007C7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440" y="1825625"/>
            <a:ext cx="7199630" cy="4448566"/>
          </a:xfrm>
        </p:spPr>
      </p:pic>
    </p:spTree>
    <p:extLst>
      <p:ext uri="{BB962C8B-B14F-4D97-AF65-F5344CB8AC3E}">
        <p14:creationId xmlns:p14="http://schemas.microsoft.com/office/powerpoint/2010/main" val="2365612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84DB-82B2-4FFF-AD11-D856DE94DD45}"/>
              </a:ext>
            </a:extLst>
          </p:cNvPr>
          <p:cNvSpPr>
            <a:spLocks noGrp="1"/>
          </p:cNvSpPr>
          <p:nvPr>
            <p:ph type="title"/>
          </p:nvPr>
        </p:nvSpPr>
        <p:spPr/>
        <p:txBody>
          <a:bodyPr/>
          <a:lstStyle/>
          <a:p>
            <a:r>
              <a:rPr lang="en-US" dirty="0"/>
              <a:t>Simplest TD method - TD (0)</a:t>
            </a:r>
          </a:p>
        </p:txBody>
      </p:sp>
      <p:pic>
        <p:nvPicPr>
          <p:cNvPr id="4" name="Content Placeholder 3">
            <a:extLst>
              <a:ext uri="{FF2B5EF4-FFF2-40B4-BE49-F238E27FC236}">
                <a16:creationId xmlns:a16="http://schemas.microsoft.com/office/drawing/2014/main" id="{09C738A2-617E-463F-96D8-6506ED3FD627}"/>
              </a:ext>
            </a:extLst>
          </p:cNvPr>
          <p:cNvPicPr>
            <a:picLocks noGrp="1" noChangeAspect="1"/>
          </p:cNvPicPr>
          <p:nvPr>
            <p:ph idx="1"/>
          </p:nvPr>
        </p:nvPicPr>
        <p:blipFill>
          <a:blip r:embed="rId2"/>
          <a:stretch>
            <a:fillRect/>
          </a:stretch>
        </p:blipFill>
        <p:spPr>
          <a:xfrm>
            <a:off x="2630657" y="1345394"/>
            <a:ext cx="6907237" cy="4167212"/>
          </a:xfrm>
          <a:prstGeom prst="rect">
            <a:avLst/>
          </a:prstGeom>
        </p:spPr>
      </p:pic>
      <p:sp>
        <p:nvSpPr>
          <p:cNvPr id="5" name="Rectangle 4">
            <a:extLst>
              <a:ext uri="{FF2B5EF4-FFF2-40B4-BE49-F238E27FC236}">
                <a16:creationId xmlns:a16="http://schemas.microsoft.com/office/drawing/2014/main" id="{47F18C4D-1C7C-44C2-AE87-AB73FA1F372E}"/>
              </a:ext>
            </a:extLst>
          </p:cNvPr>
          <p:cNvSpPr/>
          <p:nvPr/>
        </p:nvSpPr>
        <p:spPr>
          <a:xfrm>
            <a:off x="2630657" y="5809009"/>
            <a:ext cx="6907236" cy="923330"/>
          </a:xfrm>
          <a:prstGeom prst="rect">
            <a:avLst/>
          </a:prstGeom>
        </p:spPr>
        <p:txBody>
          <a:bodyPr wrap="square">
            <a:spAutoFit/>
          </a:bodyPr>
          <a:lstStyle/>
          <a:p>
            <a:r>
              <a:rPr lang="en-US" dirty="0"/>
              <a:t>TD method: state value V(St) is updated (backed up) with immediate reward R(t+1) and discounted value of the next state — V(St+1)</a:t>
            </a:r>
          </a:p>
          <a:p>
            <a:endParaRPr lang="en-US" dirty="0"/>
          </a:p>
        </p:txBody>
      </p:sp>
    </p:spTree>
    <p:extLst>
      <p:ext uri="{BB962C8B-B14F-4D97-AF65-F5344CB8AC3E}">
        <p14:creationId xmlns:p14="http://schemas.microsoft.com/office/powerpoint/2010/main" val="1950746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45DD-DEC1-46E3-A49F-59217B223DE8}"/>
              </a:ext>
            </a:extLst>
          </p:cNvPr>
          <p:cNvSpPr>
            <a:spLocks noGrp="1"/>
          </p:cNvSpPr>
          <p:nvPr>
            <p:ph type="title"/>
          </p:nvPr>
        </p:nvSpPr>
        <p:spPr/>
        <p:txBody>
          <a:bodyPr/>
          <a:lstStyle/>
          <a:p>
            <a:r>
              <a:rPr lang="en-US" dirty="0"/>
              <a:t>TD Prediction using TD (0)</a:t>
            </a:r>
          </a:p>
        </p:txBody>
      </p:sp>
      <p:pic>
        <p:nvPicPr>
          <p:cNvPr id="5" name="Content Placeholder 4">
            <a:extLst>
              <a:ext uri="{FF2B5EF4-FFF2-40B4-BE49-F238E27FC236}">
                <a16:creationId xmlns:a16="http://schemas.microsoft.com/office/drawing/2014/main" id="{8AAED769-EA78-49CA-9D15-EFB7541F3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237" y="1884448"/>
            <a:ext cx="6822830" cy="3458436"/>
          </a:xfr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376F5F-9B9D-4663-BBAD-06298EB06C1B}"/>
                  </a:ext>
                </a:extLst>
              </p:cNvPr>
              <p:cNvSpPr/>
              <p:nvPr/>
            </p:nvSpPr>
            <p:spPr>
              <a:xfrm>
                <a:off x="4064383" y="5663977"/>
                <a:ext cx="4063234" cy="400110"/>
              </a:xfrm>
              <a:prstGeom prst="rect">
                <a:avLst/>
              </a:prstGeom>
            </p:spPr>
            <p:txBody>
              <a:bodyPr wrap="square">
                <a:spAutoFit/>
              </a:bodyPr>
              <a:lstStyle/>
              <a:p>
                <a:r>
                  <a:rPr lang="en-US" sz="2000" dirty="0"/>
                  <a:t>Tabular TD(0) for estimating policy v</a:t>
                </a:r>
                <a14:m>
                  <m:oMath xmlns:m="http://schemas.openxmlformats.org/officeDocument/2006/math">
                    <m:r>
                      <a:rPr lang="en-US" sz="2000" i="1" baseline="-25000" dirty="0" smtClean="0">
                        <a:latin typeface="Cambria Math" panose="02040503050406030204" pitchFamily="18" charset="0"/>
                      </a:rPr>
                      <m:t>𝜋</m:t>
                    </m:r>
                  </m:oMath>
                </a14:m>
                <a:endParaRPr lang="en-US" sz="2000" baseline="-25000" dirty="0"/>
              </a:p>
            </p:txBody>
          </p:sp>
        </mc:Choice>
        <mc:Fallback xmlns="">
          <p:sp>
            <p:nvSpPr>
              <p:cNvPr id="6" name="Rectangle 5">
                <a:extLst>
                  <a:ext uri="{FF2B5EF4-FFF2-40B4-BE49-F238E27FC236}">
                    <a16:creationId xmlns:a16="http://schemas.microsoft.com/office/drawing/2014/main" id="{AA376F5F-9B9D-4663-BBAD-06298EB06C1B}"/>
                  </a:ext>
                </a:extLst>
              </p:cNvPr>
              <p:cNvSpPr>
                <a:spLocks noRot="1" noChangeAspect="1" noMove="1" noResize="1" noEditPoints="1" noAdjustHandles="1" noChangeArrowheads="1" noChangeShapeType="1" noTextEdit="1"/>
              </p:cNvSpPr>
              <p:nvPr/>
            </p:nvSpPr>
            <p:spPr>
              <a:xfrm>
                <a:off x="4064383" y="5663977"/>
                <a:ext cx="4063234" cy="400110"/>
              </a:xfrm>
              <a:prstGeom prst="rect">
                <a:avLst/>
              </a:prstGeom>
              <a:blipFill>
                <a:blip r:embed="rId3"/>
                <a:stretch>
                  <a:fillRect l="-1652"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1773573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6A0F-F7F3-4D91-A384-313F23AF2F08}"/>
              </a:ext>
            </a:extLst>
          </p:cNvPr>
          <p:cNvSpPr>
            <a:spLocks noGrp="1"/>
          </p:cNvSpPr>
          <p:nvPr>
            <p:ph type="title"/>
          </p:nvPr>
        </p:nvSpPr>
        <p:spPr/>
        <p:txBody>
          <a:bodyPr/>
          <a:lstStyle/>
          <a:p>
            <a:r>
              <a:rPr lang="en-US" dirty="0"/>
              <a:t>TD Prediction using TD (0)</a:t>
            </a:r>
          </a:p>
        </p:txBody>
      </p:sp>
      <p:sp>
        <p:nvSpPr>
          <p:cNvPr id="3" name="Content Placeholder 2">
            <a:extLst>
              <a:ext uri="{FF2B5EF4-FFF2-40B4-BE49-F238E27FC236}">
                <a16:creationId xmlns:a16="http://schemas.microsoft.com/office/drawing/2014/main" id="{D0F28C7C-C681-4219-8CCD-AA5B35A7DFC6}"/>
              </a:ext>
            </a:extLst>
          </p:cNvPr>
          <p:cNvSpPr>
            <a:spLocks noGrp="1"/>
          </p:cNvSpPr>
          <p:nvPr>
            <p:ph idx="1"/>
          </p:nvPr>
        </p:nvSpPr>
        <p:spPr/>
        <p:txBody>
          <a:bodyPr/>
          <a:lstStyle/>
          <a:p>
            <a:pPr marL="0" indent="0">
              <a:buNone/>
            </a:pPr>
            <a:r>
              <a:rPr lang="en-US" dirty="0"/>
              <a:t>The Driving Home Problem</a:t>
            </a:r>
          </a:p>
          <a:p>
            <a:pPr marL="0" indent="0">
              <a:buNone/>
            </a:pPr>
            <a:endParaRPr lang="en-US" dirty="0"/>
          </a:p>
        </p:txBody>
      </p:sp>
      <p:pic>
        <p:nvPicPr>
          <p:cNvPr id="5" name="Picture 4">
            <a:extLst>
              <a:ext uri="{FF2B5EF4-FFF2-40B4-BE49-F238E27FC236}">
                <a16:creationId xmlns:a16="http://schemas.microsoft.com/office/drawing/2014/main" id="{CF6902EA-C9BD-48F9-B99B-EDF8ED51F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315" y="3095549"/>
            <a:ext cx="5257800" cy="3138341"/>
          </a:xfrm>
          <a:prstGeom prst="rect">
            <a:avLst/>
          </a:prstGeom>
        </p:spPr>
      </p:pic>
      <p:pic>
        <p:nvPicPr>
          <p:cNvPr id="7" name="Picture 6">
            <a:extLst>
              <a:ext uri="{FF2B5EF4-FFF2-40B4-BE49-F238E27FC236}">
                <a16:creationId xmlns:a16="http://schemas.microsoft.com/office/drawing/2014/main" id="{DBBD5F1A-05BF-4A12-BEC1-576E46A56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12" y="3095549"/>
            <a:ext cx="4915586" cy="3138341"/>
          </a:xfrm>
          <a:prstGeom prst="rect">
            <a:avLst/>
          </a:prstGeom>
        </p:spPr>
      </p:pic>
    </p:spTree>
    <p:extLst>
      <p:ext uri="{BB962C8B-B14F-4D97-AF65-F5344CB8AC3E}">
        <p14:creationId xmlns:p14="http://schemas.microsoft.com/office/powerpoint/2010/main" val="405527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C8BF-CFFC-419D-95FF-B03AF03C5958}"/>
              </a:ext>
            </a:extLst>
          </p:cNvPr>
          <p:cNvSpPr>
            <a:spLocks noGrp="1"/>
          </p:cNvSpPr>
          <p:nvPr>
            <p:ph type="title"/>
          </p:nvPr>
        </p:nvSpPr>
        <p:spPr/>
        <p:txBody>
          <a:bodyPr/>
          <a:lstStyle/>
          <a:p>
            <a:r>
              <a:rPr lang="en-US" dirty="0"/>
              <a:t>TD Control using SARSA</a:t>
            </a:r>
          </a:p>
        </p:txBody>
      </p:sp>
      <p:pic>
        <p:nvPicPr>
          <p:cNvPr id="7" name="Content Placeholder 6">
            <a:extLst>
              <a:ext uri="{FF2B5EF4-FFF2-40B4-BE49-F238E27FC236}">
                <a16:creationId xmlns:a16="http://schemas.microsoft.com/office/drawing/2014/main" id="{1ED9EA40-BC5E-4AD4-B84C-99AD923AFC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848" y="1905000"/>
            <a:ext cx="7104184" cy="4187234"/>
          </a:xfrm>
        </p:spPr>
      </p:pic>
      <p:sp>
        <p:nvSpPr>
          <p:cNvPr id="3" name="TextBox 2">
            <a:extLst>
              <a:ext uri="{FF2B5EF4-FFF2-40B4-BE49-F238E27FC236}">
                <a16:creationId xmlns:a16="http://schemas.microsoft.com/office/drawing/2014/main" id="{C185D04A-8847-47A1-A10E-5A37F6B3A036}"/>
              </a:ext>
            </a:extLst>
          </p:cNvPr>
          <p:cNvSpPr txBox="1"/>
          <p:nvPr/>
        </p:nvSpPr>
        <p:spPr>
          <a:xfrm>
            <a:off x="8642032" y="2053883"/>
            <a:ext cx="2862580" cy="923330"/>
          </a:xfrm>
          <a:prstGeom prst="rect">
            <a:avLst/>
          </a:prstGeom>
          <a:noFill/>
        </p:spPr>
        <p:txBody>
          <a:bodyPr wrap="square" rtlCol="0">
            <a:spAutoFit/>
          </a:bodyPr>
          <a:lstStyle/>
          <a:p>
            <a:r>
              <a:rPr lang="en-US" dirty="0"/>
              <a:t>Quintuple of events,</a:t>
            </a:r>
          </a:p>
          <a:p>
            <a:r>
              <a:rPr lang="en-US" dirty="0"/>
              <a:t>(S</a:t>
            </a:r>
            <a:r>
              <a:rPr lang="en-US" baseline="-25000" dirty="0"/>
              <a:t>t+1 </a:t>
            </a:r>
            <a:r>
              <a:rPr lang="en-US" dirty="0"/>
              <a:t>, A</a:t>
            </a:r>
            <a:r>
              <a:rPr lang="en-US" baseline="-25000" dirty="0"/>
              <a:t>t+1 </a:t>
            </a:r>
            <a:r>
              <a:rPr lang="en-US" dirty="0"/>
              <a:t>, R</a:t>
            </a:r>
            <a:r>
              <a:rPr lang="en-US" baseline="-25000" dirty="0"/>
              <a:t>t+1 </a:t>
            </a:r>
            <a:r>
              <a:rPr lang="en-US" dirty="0"/>
              <a:t>, S</a:t>
            </a:r>
            <a:r>
              <a:rPr lang="en-US" baseline="-25000" dirty="0"/>
              <a:t>t</a:t>
            </a:r>
            <a:r>
              <a:rPr lang="en-US" dirty="0"/>
              <a:t> , A</a:t>
            </a:r>
            <a:r>
              <a:rPr lang="en-US" baseline="-25000" dirty="0"/>
              <a:t>t</a:t>
            </a:r>
            <a:r>
              <a:rPr lang="en-US" dirty="0"/>
              <a:t>)</a:t>
            </a:r>
          </a:p>
          <a:p>
            <a:r>
              <a:rPr lang="en-US" b="1" dirty="0"/>
              <a:t>  S      A      R      S   A</a:t>
            </a:r>
          </a:p>
        </p:txBody>
      </p:sp>
    </p:spTree>
    <p:extLst>
      <p:ext uri="{BB962C8B-B14F-4D97-AF65-F5344CB8AC3E}">
        <p14:creationId xmlns:p14="http://schemas.microsoft.com/office/powerpoint/2010/main" val="112473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4F51-EA60-4070-B2F4-3D15B60B0FA4}"/>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0991153E-3B01-4686-A4E4-B930EB9649CF}"/>
              </a:ext>
            </a:extLst>
          </p:cNvPr>
          <p:cNvSpPr>
            <a:spLocks noGrp="1"/>
          </p:cNvSpPr>
          <p:nvPr>
            <p:ph idx="1"/>
          </p:nvPr>
        </p:nvSpPr>
        <p:spPr/>
        <p:txBody>
          <a:bodyPr>
            <a:normAutofit/>
          </a:bodyPr>
          <a:lstStyle/>
          <a:p>
            <a:pPr algn="just"/>
            <a:r>
              <a:rPr lang="en-US" dirty="0"/>
              <a:t>Reinforcement Learning (RL) is a subfield of Machine Learning where an agent learns by interacting with its environment, observing the results of these interactions and receiving a reward (positive or negative) accordingly. This way of learning mimics the fundamental way in which humans and human-alike animals learn.</a:t>
            </a:r>
          </a:p>
          <a:p>
            <a:pPr algn="just"/>
            <a:r>
              <a:rPr lang="en-US" dirty="0"/>
              <a:t>Three aspects of formulation – sensation, action and goal.</a:t>
            </a:r>
          </a:p>
          <a:p>
            <a:pPr algn="just"/>
            <a:endParaRPr lang="en-US" dirty="0"/>
          </a:p>
        </p:txBody>
      </p:sp>
    </p:spTree>
    <p:extLst>
      <p:ext uri="{BB962C8B-B14F-4D97-AF65-F5344CB8AC3E}">
        <p14:creationId xmlns:p14="http://schemas.microsoft.com/office/powerpoint/2010/main" val="790402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27DC-959C-4E29-9BF9-1CA770A0E7C7}"/>
              </a:ext>
            </a:extLst>
          </p:cNvPr>
          <p:cNvSpPr>
            <a:spLocks noGrp="1"/>
          </p:cNvSpPr>
          <p:nvPr>
            <p:ph type="title"/>
          </p:nvPr>
        </p:nvSpPr>
        <p:spPr/>
        <p:txBody>
          <a:bodyPr/>
          <a:lstStyle/>
          <a:p>
            <a:r>
              <a:rPr lang="en-US" dirty="0"/>
              <a:t>TD Control using SARSA</a:t>
            </a:r>
          </a:p>
        </p:txBody>
      </p:sp>
      <p:sp>
        <p:nvSpPr>
          <p:cNvPr id="3" name="Content Placeholder 2">
            <a:extLst>
              <a:ext uri="{FF2B5EF4-FFF2-40B4-BE49-F238E27FC236}">
                <a16:creationId xmlns:a16="http://schemas.microsoft.com/office/drawing/2014/main" id="{3D95C276-C89D-4049-84E1-AF1412323C17}"/>
              </a:ext>
            </a:extLst>
          </p:cNvPr>
          <p:cNvSpPr>
            <a:spLocks noGrp="1"/>
          </p:cNvSpPr>
          <p:nvPr>
            <p:ph idx="1"/>
          </p:nvPr>
        </p:nvSpPr>
        <p:spPr/>
        <p:txBody>
          <a:bodyPr/>
          <a:lstStyle/>
          <a:p>
            <a:pPr marL="0" indent="0">
              <a:buNone/>
            </a:pPr>
            <a:r>
              <a:rPr lang="en-US" dirty="0"/>
              <a:t>The Windy </a:t>
            </a:r>
            <a:r>
              <a:rPr lang="en-US" dirty="0" err="1"/>
              <a:t>Gridworld</a:t>
            </a:r>
            <a:r>
              <a:rPr lang="en-US" dirty="0"/>
              <a:t> Problem</a:t>
            </a:r>
          </a:p>
          <a:p>
            <a:pPr marL="0" indent="0">
              <a:buNone/>
            </a:pPr>
            <a:endParaRPr lang="en-US" dirty="0"/>
          </a:p>
        </p:txBody>
      </p:sp>
      <p:pic>
        <p:nvPicPr>
          <p:cNvPr id="5" name="Picture 4">
            <a:extLst>
              <a:ext uri="{FF2B5EF4-FFF2-40B4-BE49-F238E27FC236}">
                <a16:creationId xmlns:a16="http://schemas.microsoft.com/office/drawing/2014/main" id="{8890251B-4A27-4728-8098-0EC8B67CA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314" y="3017021"/>
            <a:ext cx="5257800" cy="2934109"/>
          </a:xfrm>
          <a:prstGeom prst="rect">
            <a:avLst/>
          </a:prstGeom>
        </p:spPr>
      </p:pic>
      <p:pic>
        <p:nvPicPr>
          <p:cNvPr id="7" name="Picture 6">
            <a:extLst>
              <a:ext uri="{FF2B5EF4-FFF2-40B4-BE49-F238E27FC236}">
                <a16:creationId xmlns:a16="http://schemas.microsoft.com/office/drawing/2014/main" id="{7D6260BA-F7C6-4147-9C51-48BAD65E4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12" y="3017021"/>
            <a:ext cx="4976447" cy="2934109"/>
          </a:xfrm>
          <a:prstGeom prst="rect">
            <a:avLst/>
          </a:prstGeom>
        </p:spPr>
      </p:pic>
    </p:spTree>
    <p:extLst>
      <p:ext uri="{BB962C8B-B14F-4D97-AF65-F5344CB8AC3E}">
        <p14:creationId xmlns:p14="http://schemas.microsoft.com/office/powerpoint/2010/main" val="1725550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2DD4-35D8-4582-8A34-62AA69226788}"/>
              </a:ext>
            </a:extLst>
          </p:cNvPr>
          <p:cNvSpPr>
            <a:spLocks noGrp="1"/>
          </p:cNvSpPr>
          <p:nvPr>
            <p:ph type="title"/>
          </p:nvPr>
        </p:nvSpPr>
        <p:spPr/>
        <p:txBody>
          <a:bodyPr/>
          <a:lstStyle/>
          <a:p>
            <a:r>
              <a:rPr lang="en-US" dirty="0"/>
              <a:t>When to use TD-Learning</a:t>
            </a:r>
          </a:p>
        </p:txBody>
      </p:sp>
      <p:sp>
        <p:nvSpPr>
          <p:cNvPr id="3" name="Content Placeholder 2">
            <a:extLst>
              <a:ext uri="{FF2B5EF4-FFF2-40B4-BE49-F238E27FC236}">
                <a16:creationId xmlns:a16="http://schemas.microsoft.com/office/drawing/2014/main" id="{78A864D5-69BD-497C-9C78-27F2B641EAEB}"/>
              </a:ext>
            </a:extLst>
          </p:cNvPr>
          <p:cNvSpPr>
            <a:spLocks noGrp="1"/>
          </p:cNvSpPr>
          <p:nvPr>
            <p:ph idx="1"/>
          </p:nvPr>
        </p:nvSpPr>
        <p:spPr/>
        <p:txBody>
          <a:bodyPr/>
          <a:lstStyle/>
          <a:p>
            <a:pPr marL="0" indent="0">
              <a:buNone/>
            </a:pPr>
            <a:r>
              <a:rPr lang="en-US" dirty="0"/>
              <a:t>Multi-step prediction problems</a:t>
            </a:r>
          </a:p>
          <a:p>
            <a:r>
              <a:rPr lang="en-US" dirty="0"/>
              <a:t>Only when the reward predicted is multiple steps in future</a:t>
            </a:r>
          </a:p>
          <a:p>
            <a:r>
              <a:rPr lang="en-US" dirty="0"/>
              <a:t>And each step reveals some information about the final prediction</a:t>
            </a:r>
          </a:p>
          <a:p>
            <a:pPr marL="0" indent="0">
              <a:buNone/>
            </a:pPr>
            <a:endParaRPr lang="en-US" dirty="0"/>
          </a:p>
          <a:p>
            <a:pPr marL="0" indent="0">
              <a:buNone/>
            </a:pPr>
            <a:r>
              <a:rPr lang="en-US" dirty="0"/>
              <a:t>Examples</a:t>
            </a:r>
          </a:p>
          <a:p>
            <a:r>
              <a:rPr lang="en-US" dirty="0"/>
              <a:t>Predicting outcome of a game, like chess or backgammon</a:t>
            </a:r>
          </a:p>
          <a:p>
            <a:r>
              <a:rPr lang="en-US" dirty="0"/>
              <a:t>Predicting what a stock market index will be at the end of a year </a:t>
            </a:r>
          </a:p>
        </p:txBody>
      </p:sp>
    </p:spTree>
    <p:extLst>
      <p:ext uri="{BB962C8B-B14F-4D97-AF65-F5344CB8AC3E}">
        <p14:creationId xmlns:p14="http://schemas.microsoft.com/office/powerpoint/2010/main" val="3536337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23D5-3127-4101-9C81-26AF589AA008}"/>
              </a:ext>
            </a:extLst>
          </p:cNvPr>
          <p:cNvSpPr>
            <a:spLocks noGrp="1"/>
          </p:cNvSpPr>
          <p:nvPr>
            <p:ph type="title"/>
          </p:nvPr>
        </p:nvSpPr>
        <p:spPr/>
        <p:txBody>
          <a:bodyPr/>
          <a:lstStyle/>
          <a:p>
            <a:r>
              <a:rPr lang="en-US" dirty="0"/>
              <a:t>Challenges of RL</a:t>
            </a:r>
          </a:p>
        </p:txBody>
      </p:sp>
      <p:sp>
        <p:nvSpPr>
          <p:cNvPr id="3" name="Content Placeholder 2">
            <a:extLst>
              <a:ext uri="{FF2B5EF4-FFF2-40B4-BE49-F238E27FC236}">
                <a16:creationId xmlns:a16="http://schemas.microsoft.com/office/drawing/2014/main" id="{F80CFBE4-AE9E-4E23-A0C1-59C884CBA021}"/>
              </a:ext>
            </a:extLst>
          </p:cNvPr>
          <p:cNvSpPr>
            <a:spLocks noGrp="1"/>
          </p:cNvSpPr>
          <p:nvPr>
            <p:ph idx="1"/>
          </p:nvPr>
        </p:nvSpPr>
        <p:spPr/>
        <p:txBody>
          <a:bodyPr>
            <a:normAutofit/>
          </a:bodyPr>
          <a:lstStyle/>
          <a:p>
            <a:pPr algn="just"/>
            <a:r>
              <a:rPr lang="en-US" dirty="0"/>
              <a:t>Time-consuming training procedure</a:t>
            </a:r>
          </a:p>
          <a:p>
            <a:pPr algn="just"/>
            <a:r>
              <a:rPr lang="en-US" dirty="0"/>
              <a:t>The optimal policy must be inferred by trial-and-error interaction with the environment</a:t>
            </a:r>
          </a:p>
          <a:p>
            <a:pPr algn="just"/>
            <a:r>
              <a:rPr lang="en-US" dirty="0"/>
              <a:t>The only learning signal the agent receives is the reward</a:t>
            </a:r>
          </a:p>
          <a:p>
            <a:pPr algn="just"/>
            <a:r>
              <a:rPr lang="en-US" dirty="0"/>
              <a:t>Convergence and parameters optimization is not guaranteed in continuous reinforcement learning</a:t>
            </a:r>
          </a:p>
          <a:p>
            <a:pPr algn="just"/>
            <a:r>
              <a:rPr lang="en-US" dirty="0"/>
              <a:t>Credit assignment problem – a common problem where we are not sure how to decide which action an AI took contributed to the reward it received</a:t>
            </a:r>
          </a:p>
        </p:txBody>
      </p:sp>
    </p:spTree>
    <p:extLst>
      <p:ext uri="{BB962C8B-B14F-4D97-AF65-F5344CB8AC3E}">
        <p14:creationId xmlns:p14="http://schemas.microsoft.com/office/powerpoint/2010/main" val="2669045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0F55-FCB0-44C5-94AB-9B664AB5B666}"/>
              </a:ext>
            </a:extLst>
          </p:cNvPr>
          <p:cNvSpPr>
            <a:spLocks noGrp="1"/>
          </p:cNvSpPr>
          <p:nvPr>
            <p:ph type="title"/>
          </p:nvPr>
        </p:nvSpPr>
        <p:spPr/>
        <p:txBody>
          <a:bodyPr/>
          <a:lstStyle/>
          <a:p>
            <a:r>
              <a:rPr lang="en-US"/>
              <a:t>Recent </a:t>
            </a:r>
            <a:r>
              <a:rPr lang="en-US" dirty="0"/>
              <a:t>Success in RL</a:t>
            </a:r>
          </a:p>
        </p:txBody>
      </p:sp>
      <p:sp>
        <p:nvSpPr>
          <p:cNvPr id="3" name="Content Placeholder 2">
            <a:extLst>
              <a:ext uri="{FF2B5EF4-FFF2-40B4-BE49-F238E27FC236}">
                <a16:creationId xmlns:a16="http://schemas.microsoft.com/office/drawing/2014/main" id="{63CF840B-EC5F-4D70-AB6C-0313FDB023DE}"/>
              </a:ext>
            </a:extLst>
          </p:cNvPr>
          <p:cNvSpPr>
            <a:spLocks noGrp="1"/>
          </p:cNvSpPr>
          <p:nvPr>
            <p:ph idx="1"/>
          </p:nvPr>
        </p:nvSpPr>
        <p:spPr/>
        <p:txBody>
          <a:bodyPr/>
          <a:lstStyle/>
          <a:p>
            <a:pPr marL="0" indent="0">
              <a:buNone/>
            </a:pPr>
            <a:r>
              <a:rPr lang="en-US" dirty="0"/>
              <a:t>Google’s DeepMind </a:t>
            </a:r>
          </a:p>
          <a:p>
            <a:pPr marL="0" indent="0">
              <a:buNone/>
            </a:pPr>
            <a:r>
              <a:rPr lang="en-US" dirty="0"/>
              <a:t>trained AI </a:t>
            </a:r>
            <a:r>
              <a:rPr lang="en-US" dirty="0" err="1"/>
              <a:t>AlphaGO</a:t>
            </a:r>
            <a:r>
              <a:rPr lang="en-US" dirty="0"/>
              <a:t> beats</a:t>
            </a:r>
          </a:p>
          <a:p>
            <a:pPr marL="0" indent="0">
              <a:buNone/>
            </a:pPr>
            <a:r>
              <a:rPr lang="en-US" dirty="0"/>
              <a:t>world champion Lee Sedol </a:t>
            </a:r>
          </a:p>
          <a:p>
            <a:pPr marL="0" indent="0">
              <a:buNone/>
            </a:pPr>
            <a:r>
              <a:rPr lang="en-US" dirty="0"/>
              <a:t>in GO </a:t>
            </a:r>
          </a:p>
        </p:txBody>
      </p:sp>
      <p:pic>
        <p:nvPicPr>
          <p:cNvPr id="4" name="Picture 3">
            <a:extLst>
              <a:ext uri="{FF2B5EF4-FFF2-40B4-BE49-F238E27FC236}">
                <a16:creationId xmlns:a16="http://schemas.microsoft.com/office/drawing/2014/main" id="{23910BCC-7869-4DB6-87D2-773B577376C7}"/>
              </a:ext>
            </a:extLst>
          </p:cNvPr>
          <p:cNvPicPr>
            <a:picLocks noChangeAspect="1"/>
          </p:cNvPicPr>
          <p:nvPr/>
        </p:nvPicPr>
        <p:blipFill>
          <a:blip r:embed="rId2"/>
          <a:stretch>
            <a:fillRect/>
          </a:stretch>
        </p:blipFill>
        <p:spPr>
          <a:xfrm>
            <a:off x="5867400" y="1797489"/>
            <a:ext cx="6006904" cy="3956197"/>
          </a:xfrm>
          <a:prstGeom prst="rect">
            <a:avLst/>
          </a:prstGeom>
        </p:spPr>
      </p:pic>
    </p:spTree>
    <p:extLst>
      <p:ext uri="{BB962C8B-B14F-4D97-AF65-F5344CB8AC3E}">
        <p14:creationId xmlns:p14="http://schemas.microsoft.com/office/powerpoint/2010/main" val="595763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A4B0-39FB-47A4-A8FE-82F786666368}"/>
              </a:ext>
            </a:extLst>
          </p:cNvPr>
          <p:cNvSpPr>
            <a:spLocks noGrp="1"/>
          </p:cNvSpPr>
          <p:nvPr>
            <p:ph type="title"/>
          </p:nvPr>
        </p:nvSpPr>
        <p:spPr/>
        <p:txBody>
          <a:bodyPr/>
          <a:lstStyle/>
          <a:p>
            <a:r>
              <a:rPr lang="en-US" dirty="0"/>
              <a:t>Ongoing researches</a:t>
            </a:r>
          </a:p>
        </p:txBody>
      </p:sp>
      <p:sp>
        <p:nvSpPr>
          <p:cNvPr id="3" name="Content Placeholder 2">
            <a:extLst>
              <a:ext uri="{FF2B5EF4-FFF2-40B4-BE49-F238E27FC236}">
                <a16:creationId xmlns:a16="http://schemas.microsoft.com/office/drawing/2014/main" id="{65115E5C-4ACE-45E8-87B7-98881870C849}"/>
              </a:ext>
            </a:extLst>
          </p:cNvPr>
          <p:cNvSpPr>
            <a:spLocks noGrp="1"/>
          </p:cNvSpPr>
          <p:nvPr>
            <p:ph idx="1"/>
          </p:nvPr>
        </p:nvSpPr>
        <p:spPr/>
        <p:txBody>
          <a:bodyPr/>
          <a:lstStyle/>
          <a:p>
            <a:r>
              <a:rPr lang="en-US" dirty="0"/>
              <a:t>Deep Reinforcement Learning</a:t>
            </a:r>
          </a:p>
          <a:p>
            <a:r>
              <a:rPr lang="en-US" dirty="0"/>
              <a:t>Multi-agent Reinforcement Learning</a:t>
            </a:r>
          </a:p>
          <a:p>
            <a:r>
              <a:rPr lang="en-US" dirty="0"/>
              <a:t>Transfer learning – transferring previously acquired knowledge from one task to another related task</a:t>
            </a:r>
          </a:p>
          <a:p>
            <a:r>
              <a:rPr lang="en-US" dirty="0"/>
              <a:t>Imitation Learning and behavioral cloning – adaptation to new situations</a:t>
            </a:r>
          </a:p>
        </p:txBody>
      </p:sp>
    </p:spTree>
    <p:extLst>
      <p:ext uri="{BB962C8B-B14F-4D97-AF65-F5344CB8AC3E}">
        <p14:creationId xmlns:p14="http://schemas.microsoft.com/office/powerpoint/2010/main" val="2316019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4999-A449-471D-B9B7-97371C85C652}"/>
              </a:ext>
            </a:extLst>
          </p:cNvPr>
          <p:cNvSpPr>
            <a:spLocks noGrp="1"/>
          </p:cNvSpPr>
          <p:nvPr>
            <p:ph type="title"/>
          </p:nvPr>
        </p:nvSpPr>
        <p:spPr/>
        <p:txBody>
          <a:bodyPr/>
          <a:lstStyle/>
          <a:p>
            <a:endParaRPr lang="en-US" dirty="0"/>
          </a:p>
        </p:txBody>
      </p:sp>
      <p:pic>
        <p:nvPicPr>
          <p:cNvPr id="4" name="Current Success">
            <a:hlinkClick r:id="" action="ppaction://media"/>
            <a:extLst>
              <a:ext uri="{FF2B5EF4-FFF2-40B4-BE49-F238E27FC236}">
                <a16:creationId xmlns:a16="http://schemas.microsoft.com/office/drawing/2014/main" id="{457C2C8D-90D9-42F7-A630-F34CE81D331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63372" y="624109"/>
            <a:ext cx="9141240" cy="5129577"/>
          </a:xfrm>
        </p:spPr>
      </p:pic>
    </p:spTree>
    <p:extLst>
      <p:ext uri="{BB962C8B-B14F-4D97-AF65-F5344CB8AC3E}">
        <p14:creationId xmlns:p14="http://schemas.microsoft.com/office/powerpoint/2010/main" val="30591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04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3B2D-84C2-408B-92C1-D530367462B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EFEBA0-2A64-4697-8FD2-6F63A0A2C8C1}"/>
              </a:ext>
            </a:extLst>
          </p:cNvPr>
          <p:cNvSpPr>
            <a:spLocks noGrp="1"/>
          </p:cNvSpPr>
          <p:nvPr>
            <p:ph idx="1"/>
          </p:nvPr>
        </p:nvSpPr>
        <p:spPr/>
        <p:txBody>
          <a:bodyPr/>
          <a:lstStyle/>
          <a:p>
            <a:pPr marL="0" indent="0" algn="just">
              <a:buNone/>
            </a:pPr>
            <a:r>
              <a:rPr lang="en-US" dirty="0"/>
              <a:t>Scientists are hoping that integrating Reinforcement Learning techniques with other traditional AI approaches will create the general-purpose AI systems that can interact with and learn from the world around them. Despite of having some limitations, RL endows agents with the ability to perform experiments to better understand their surroundings and learn even high-level causal relationships. Perhaps we are not too far away from AI systems that can learn and act in more human-like ways in increasingly complex environments.</a:t>
            </a:r>
          </a:p>
          <a:p>
            <a:pPr marL="0" indent="0">
              <a:buNone/>
            </a:pPr>
            <a:endParaRPr lang="en-US" dirty="0"/>
          </a:p>
        </p:txBody>
      </p:sp>
    </p:spTree>
    <p:extLst>
      <p:ext uri="{BB962C8B-B14F-4D97-AF65-F5344CB8AC3E}">
        <p14:creationId xmlns:p14="http://schemas.microsoft.com/office/powerpoint/2010/main" val="247951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C8CF-61D9-4930-A1CB-A0AF6C18A14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A70E05E8-F721-44AD-9947-056CC3B46F63}"/>
              </a:ext>
            </a:extLst>
          </p:cNvPr>
          <p:cNvSpPr>
            <a:spLocks noGrp="1"/>
          </p:cNvSpPr>
          <p:nvPr>
            <p:ph idx="1"/>
          </p:nvPr>
        </p:nvSpPr>
        <p:spPr/>
        <p:txBody>
          <a:bodyPr>
            <a:normAutofit/>
          </a:bodyPr>
          <a:lstStyle/>
          <a:p>
            <a:pPr marL="0" indent="0">
              <a:buNone/>
            </a:pPr>
            <a:r>
              <a:rPr lang="en-US" sz="2000" dirty="0"/>
              <a:t>[1] Sutton, R. S., &amp; </a:t>
            </a:r>
            <a:r>
              <a:rPr lang="en-US" sz="2000" dirty="0" err="1"/>
              <a:t>Barto</a:t>
            </a:r>
            <a:r>
              <a:rPr lang="en-US" sz="2000" dirty="0"/>
              <a:t>, A. G. (2012). </a:t>
            </a:r>
            <a:r>
              <a:rPr lang="en-US" sz="2000" i="1" dirty="0"/>
              <a:t>Introduction to reinforcement learning</a:t>
            </a:r>
            <a:r>
              <a:rPr lang="en-US" sz="2000" dirty="0"/>
              <a:t>. Cambridge, Mass: MIT Press.</a:t>
            </a:r>
          </a:p>
          <a:p>
            <a:pPr marL="0" indent="0">
              <a:buNone/>
            </a:pPr>
            <a:r>
              <a:rPr lang="en-US" sz="2000" dirty="0"/>
              <a:t>[2] </a:t>
            </a:r>
            <a:r>
              <a:rPr lang="en-US" sz="2000" dirty="0" err="1"/>
              <a:t>Jaderberg</a:t>
            </a:r>
            <a:r>
              <a:rPr lang="en-US" sz="2000" dirty="0"/>
              <a:t>, M., </a:t>
            </a:r>
            <a:r>
              <a:rPr lang="en-US" sz="2000" dirty="0" err="1"/>
              <a:t>Mnih</a:t>
            </a:r>
            <a:r>
              <a:rPr lang="en-US" sz="2000" dirty="0"/>
              <a:t>, V., Czarnecki, W. M., &amp; M </a:t>
            </a:r>
            <a:r>
              <a:rPr lang="en-US" sz="2000" dirty="0" err="1"/>
              <a:t>Schau</a:t>
            </a:r>
            <a:r>
              <a:rPr lang="en-US" sz="2000" dirty="0"/>
              <a:t>, T. (2016). </a:t>
            </a:r>
            <a:r>
              <a:rPr lang="en-US" sz="2000" i="1" dirty="0"/>
              <a:t>Reinforcement learning with unsupervised auxiliary tasks</a:t>
            </a:r>
            <a:r>
              <a:rPr lang="en-US" sz="2000" dirty="0"/>
              <a:t>. ArXiv:1611.05397v1.</a:t>
            </a:r>
          </a:p>
          <a:p>
            <a:pPr marL="0" indent="0" algn="just">
              <a:buNone/>
            </a:pPr>
            <a:r>
              <a:rPr lang="en-US" sz="2000" dirty="0"/>
              <a:t>[3] </a:t>
            </a:r>
            <a:r>
              <a:rPr lang="en-US" sz="2000" dirty="0" err="1"/>
              <a:t>Arulkumaran</a:t>
            </a:r>
            <a:r>
              <a:rPr lang="en-US" sz="2000" dirty="0"/>
              <a:t>, K., </a:t>
            </a:r>
            <a:r>
              <a:rPr lang="en-US" sz="2000" dirty="0" err="1"/>
              <a:t>Deisenroth</a:t>
            </a:r>
            <a:r>
              <a:rPr lang="en-US" sz="2000" dirty="0"/>
              <a:t>, M. P., Brundage, M., &amp; Bharath, A. A. (2017). Deep Reinforcement Learning: A Brief Survey. IEEE Signal Processing Magazine, 34(6), 26-38. doi:10.1109/msp.2017.2743240</a:t>
            </a:r>
          </a:p>
          <a:p>
            <a:pPr marL="0" indent="0" algn="just">
              <a:buNone/>
            </a:pPr>
            <a:r>
              <a:rPr lang="en-US" sz="2000" dirty="0"/>
              <a:t>[4</a:t>
            </a:r>
            <a:r>
              <a:rPr lang="en-US" sz="2000" dirty="0">
                <a:solidFill>
                  <a:schemeClr val="tx1"/>
                </a:solidFill>
              </a:rPr>
              <a:t>] </a:t>
            </a:r>
            <a:r>
              <a:rPr lang="en-US" sz="2000" u="sng" dirty="0">
                <a:solidFill>
                  <a:schemeClr val="tx1"/>
                </a:solidFill>
              </a:rPr>
              <a:t>http://www.cs.cmu.edu/~rsalakhu/10703/Lecture_Exploration.pdf</a:t>
            </a:r>
          </a:p>
          <a:p>
            <a:pPr marL="0" indent="0" algn="just">
              <a:buNone/>
            </a:pPr>
            <a:r>
              <a:rPr lang="en-US" sz="2000" dirty="0">
                <a:solidFill>
                  <a:schemeClr val="tx1"/>
                </a:solidFill>
              </a:rPr>
              <a:t>[5] </a:t>
            </a:r>
            <a:r>
              <a:rPr lang="en-US" sz="2000" u="sng" dirty="0">
                <a:solidFill>
                  <a:schemeClr val="tx1"/>
                </a:solidFill>
              </a:rPr>
              <a:t>https://sites.google.com/view/multi-agent-competition</a:t>
            </a:r>
          </a:p>
        </p:txBody>
      </p:sp>
    </p:spTree>
    <p:extLst>
      <p:ext uri="{BB962C8B-B14F-4D97-AF65-F5344CB8AC3E}">
        <p14:creationId xmlns:p14="http://schemas.microsoft.com/office/powerpoint/2010/main" val="317334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AD6E-A5E1-43CB-8B97-878C864BA0B8}"/>
              </a:ext>
            </a:extLst>
          </p:cNvPr>
          <p:cNvSpPr>
            <a:spLocks noGrp="1"/>
          </p:cNvSpPr>
          <p:nvPr>
            <p:ph type="title"/>
          </p:nvPr>
        </p:nvSpPr>
        <p:spPr>
          <a:xfrm>
            <a:off x="1668192" y="624110"/>
            <a:ext cx="10022059" cy="1280890"/>
          </a:xfrm>
        </p:spPr>
        <p:txBody>
          <a:bodyPr/>
          <a:lstStyle/>
          <a:p>
            <a:r>
              <a:rPr lang="en-IN" dirty="0"/>
              <a:t>RL vs Supervised and Unsupervised Learning</a:t>
            </a:r>
          </a:p>
        </p:txBody>
      </p:sp>
      <p:graphicFrame>
        <p:nvGraphicFramePr>
          <p:cNvPr id="4" name="Content Placeholder 3">
            <a:extLst>
              <a:ext uri="{FF2B5EF4-FFF2-40B4-BE49-F238E27FC236}">
                <a16:creationId xmlns:a16="http://schemas.microsoft.com/office/drawing/2014/main" id="{B175D9F7-9D6E-4382-B80F-6EA6E0A209E5}"/>
              </a:ext>
            </a:extLst>
          </p:cNvPr>
          <p:cNvGraphicFramePr>
            <a:graphicFrameLocks noGrp="1"/>
          </p:cNvGraphicFramePr>
          <p:nvPr>
            <p:ph idx="1"/>
            <p:extLst>
              <p:ext uri="{D42A27DB-BD31-4B8C-83A1-F6EECF244321}">
                <p14:modId xmlns:p14="http://schemas.microsoft.com/office/powerpoint/2010/main" val="2507568100"/>
              </p:ext>
            </p:extLst>
          </p:nvPr>
        </p:nvGraphicFramePr>
        <p:xfrm>
          <a:off x="1668192" y="1865312"/>
          <a:ext cx="4736124" cy="3908890"/>
        </p:xfrm>
        <a:graphic>
          <a:graphicData uri="http://schemas.openxmlformats.org/drawingml/2006/table">
            <a:tbl>
              <a:tblPr firstRow="1" bandRow="1">
                <a:tableStyleId>{5C22544A-7EE6-4342-B048-85BDC9FD1C3A}</a:tableStyleId>
              </a:tblPr>
              <a:tblGrid>
                <a:gridCol w="2368062">
                  <a:extLst>
                    <a:ext uri="{9D8B030D-6E8A-4147-A177-3AD203B41FA5}">
                      <a16:colId xmlns:a16="http://schemas.microsoft.com/office/drawing/2014/main" val="4099889029"/>
                    </a:ext>
                  </a:extLst>
                </a:gridCol>
                <a:gridCol w="2368062">
                  <a:extLst>
                    <a:ext uri="{9D8B030D-6E8A-4147-A177-3AD203B41FA5}">
                      <a16:colId xmlns:a16="http://schemas.microsoft.com/office/drawing/2014/main" val="493402002"/>
                    </a:ext>
                  </a:extLst>
                </a:gridCol>
              </a:tblGrid>
              <a:tr h="748161">
                <a:tc>
                  <a:txBody>
                    <a:bodyPr/>
                    <a:lstStyle/>
                    <a:p>
                      <a:r>
                        <a:rPr lang="en-IN" dirty="0"/>
                        <a:t>RL</a:t>
                      </a:r>
                    </a:p>
                  </a:txBody>
                  <a:tcPr/>
                </a:tc>
                <a:tc>
                  <a:txBody>
                    <a:bodyPr/>
                    <a:lstStyle/>
                    <a:p>
                      <a:r>
                        <a:rPr lang="en-IN" dirty="0"/>
                        <a:t>Supervised Learning</a:t>
                      </a:r>
                    </a:p>
                  </a:txBody>
                  <a:tcPr/>
                </a:tc>
                <a:extLst>
                  <a:ext uri="{0D108BD9-81ED-4DB2-BD59-A6C34878D82A}">
                    <a16:rowId xmlns:a16="http://schemas.microsoft.com/office/drawing/2014/main" val="3841678928"/>
                  </a:ext>
                </a:extLst>
              </a:tr>
              <a:tr h="927911">
                <a:tc>
                  <a:txBody>
                    <a:bodyPr/>
                    <a:lstStyle/>
                    <a:p>
                      <a:r>
                        <a:rPr lang="en-IN" dirty="0"/>
                        <a:t>Learning from interaction and experience</a:t>
                      </a:r>
                    </a:p>
                  </a:txBody>
                  <a:tcPr/>
                </a:tc>
                <a:tc>
                  <a:txBody>
                    <a:bodyPr/>
                    <a:lstStyle/>
                    <a:p>
                      <a:r>
                        <a:rPr lang="en-IN" dirty="0"/>
                        <a:t>Learning from training examples</a:t>
                      </a:r>
                    </a:p>
                  </a:txBody>
                  <a:tcPr/>
                </a:tc>
                <a:extLst>
                  <a:ext uri="{0D108BD9-81ED-4DB2-BD59-A6C34878D82A}">
                    <a16:rowId xmlns:a16="http://schemas.microsoft.com/office/drawing/2014/main" val="2044922254"/>
                  </a:ext>
                </a:extLst>
              </a:tr>
              <a:tr h="748161">
                <a:tc>
                  <a:txBody>
                    <a:bodyPr/>
                    <a:lstStyle/>
                    <a:p>
                      <a:r>
                        <a:rPr lang="en-IN" dirty="0"/>
                        <a:t>Dynamic environment</a:t>
                      </a:r>
                    </a:p>
                  </a:txBody>
                  <a:tcPr/>
                </a:tc>
                <a:tc>
                  <a:txBody>
                    <a:bodyPr/>
                    <a:lstStyle/>
                    <a:p>
                      <a:r>
                        <a:rPr lang="en-IN" dirty="0"/>
                        <a:t>Static environment</a:t>
                      </a:r>
                    </a:p>
                  </a:txBody>
                  <a:tcPr/>
                </a:tc>
                <a:extLst>
                  <a:ext uri="{0D108BD9-81ED-4DB2-BD59-A6C34878D82A}">
                    <a16:rowId xmlns:a16="http://schemas.microsoft.com/office/drawing/2014/main" val="1506158236"/>
                  </a:ext>
                </a:extLst>
              </a:tr>
              <a:tr h="1484657">
                <a:tc>
                  <a:txBody>
                    <a:bodyPr/>
                    <a:lstStyle/>
                    <a:p>
                      <a:r>
                        <a:rPr lang="en-IN" dirty="0"/>
                        <a:t> Optimal solution from number of possible solutions that maximizes the reward</a:t>
                      </a:r>
                    </a:p>
                  </a:txBody>
                  <a:tcPr/>
                </a:tc>
                <a:tc>
                  <a:txBody>
                    <a:bodyPr/>
                    <a:lstStyle/>
                    <a:p>
                      <a:r>
                        <a:rPr lang="en-IN" dirty="0"/>
                        <a:t>Prior knowledge of input and true solution(output)</a:t>
                      </a:r>
                    </a:p>
                  </a:txBody>
                  <a:tcPr/>
                </a:tc>
                <a:extLst>
                  <a:ext uri="{0D108BD9-81ED-4DB2-BD59-A6C34878D82A}">
                    <a16:rowId xmlns:a16="http://schemas.microsoft.com/office/drawing/2014/main" val="1023535848"/>
                  </a:ext>
                </a:extLst>
              </a:tr>
            </a:tbl>
          </a:graphicData>
        </a:graphic>
      </p:graphicFrame>
      <p:graphicFrame>
        <p:nvGraphicFramePr>
          <p:cNvPr id="5" name="Table 4">
            <a:extLst>
              <a:ext uri="{FF2B5EF4-FFF2-40B4-BE49-F238E27FC236}">
                <a16:creationId xmlns:a16="http://schemas.microsoft.com/office/drawing/2014/main" id="{B48B306D-8DBE-4FCD-9296-6C33943E5436}"/>
              </a:ext>
            </a:extLst>
          </p:cNvPr>
          <p:cNvGraphicFramePr>
            <a:graphicFrameLocks noGrp="1"/>
          </p:cNvGraphicFramePr>
          <p:nvPr>
            <p:extLst>
              <p:ext uri="{D42A27DB-BD31-4B8C-83A1-F6EECF244321}">
                <p14:modId xmlns:p14="http://schemas.microsoft.com/office/powerpoint/2010/main" val="1983821129"/>
              </p:ext>
            </p:extLst>
          </p:nvPr>
        </p:nvGraphicFramePr>
        <p:xfrm>
          <a:off x="6804075" y="1905000"/>
          <a:ext cx="4736124" cy="3947159"/>
        </p:xfrm>
        <a:graphic>
          <a:graphicData uri="http://schemas.openxmlformats.org/drawingml/2006/table">
            <a:tbl>
              <a:tblPr firstRow="1" bandRow="1">
                <a:tableStyleId>{5C22544A-7EE6-4342-B048-85BDC9FD1C3A}</a:tableStyleId>
              </a:tblPr>
              <a:tblGrid>
                <a:gridCol w="2368062">
                  <a:extLst>
                    <a:ext uri="{9D8B030D-6E8A-4147-A177-3AD203B41FA5}">
                      <a16:colId xmlns:a16="http://schemas.microsoft.com/office/drawing/2014/main" val="2929472288"/>
                    </a:ext>
                  </a:extLst>
                </a:gridCol>
                <a:gridCol w="2368062">
                  <a:extLst>
                    <a:ext uri="{9D8B030D-6E8A-4147-A177-3AD203B41FA5}">
                      <a16:colId xmlns:a16="http://schemas.microsoft.com/office/drawing/2014/main" val="3244955325"/>
                    </a:ext>
                  </a:extLst>
                </a:gridCol>
              </a:tblGrid>
              <a:tr h="746759">
                <a:tc>
                  <a:txBody>
                    <a:bodyPr/>
                    <a:lstStyle/>
                    <a:p>
                      <a:r>
                        <a:rPr lang="en-IN" dirty="0"/>
                        <a:t>RL</a:t>
                      </a:r>
                    </a:p>
                  </a:txBody>
                  <a:tcPr/>
                </a:tc>
                <a:tc>
                  <a:txBody>
                    <a:bodyPr/>
                    <a:lstStyle/>
                    <a:p>
                      <a:r>
                        <a:rPr lang="en-IN" dirty="0"/>
                        <a:t>Unsupervised Learning</a:t>
                      </a:r>
                    </a:p>
                  </a:txBody>
                  <a:tcPr/>
                </a:tc>
                <a:extLst>
                  <a:ext uri="{0D108BD9-81ED-4DB2-BD59-A6C34878D82A}">
                    <a16:rowId xmlns:a16="http://schemas.microsoft.com/office/drawing/2014/main" val="2331372238"/>
                  </a:ext>
                </a:extLst>
              </a:tr>
              <a:tr h="1962678">
                <a:tc>
                  <a:txBody>
                    <a:bodyPr/>
                    <a:lstStyle/>
                    <a:p>
                      <a:r>
                        <a:rPr lang="en-US" dirty="0"/>
                        <a:t>Finds optimal actions or most accurate labels for each particular situation to maximize long-term benefits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Assigns labels to similar data samples as clusters</a:t>
                      </a:r>
                    </a:p>
                  </a:txBody>
                  <a:tcPr/>
                </a:tc>
                <a:extLst>
                  <a:ext uri="{0D108BD9-81ED-4DB2-BD59-A6C34878D82A}">
                    <a16:rowId xmlns:a16="http://schemas.microsoft.com/office/drawing/2014/main" val="2348167374"/>
                  </a:ext>
                </a:extLst>
              </a:tr>
              <a:tr h="1159765">
                <a:tc>
                  <a:txBody>
                    <a:bodyPr/>
                    <a:lstStyle/>
                    <a:p>
                      <a:r>
                        <a:rPr lang="en-IN" dirty="0"/>
                        <a:t>For classification, reward if classified correctly else penalized</a:t>
                      </a:r>
                    </a:p>
                  </a:txBody>
                  <a:tcPr/>
                </a:tc>
                <a:tc>
                  <a:txBody>
                    <a:bodyPr/>
                    <a:lstStyle/>
                    <a:p>
                      <a:r>
                        <a:rPr lang="en-IN" dirty="0"/>
                        <a:t>For classification, finds patterns for similar data</a:t>
                      </a:r>
                    </a:p>
                  </a:txBody>
                  <a:tcPr/>
                </a:tc>
                <a:extLst>
                  <a:ext uri="{0D108BD9-81ED-4DB2-BD59-A6C34878D82A}">
                    <a16:rowId xmlns:a16="http://schemas.microsoft.com/office/drawing/2014/main" val="2239633480"/>
                  </a:ext>
                </a:extLst>
              </a:tr>
            </a:tbl>
          </a:graphicData>
        </a:graphic>
      </p:graphicFrame>
    </p:spTree>
    <p:extLst>
      <p:ext uri="{BB962C8B-B14F-4D97-AF65-F5344CB8AC3E}">
        <p14:creationId xmlns:p14="http://schemas.microsoft.com/office/powerpoint/2010/main" val="202146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2D60-18A7-4510-AD96-C57E2733DEB1}"/>
              </a:ext>
            </a:extLst>
          </p:cNvPr>
          <p:cNvSpPr>
            <a:spLocks noGrp="1"/>
          </p:cNvSpPr>
          <p:nvPr>
            <p:ph type="title"/>
          </p:nvPr>
        </p:nvSpPr>
        <p:spPr/>
        <p:txBody>
          <a:bodyPr/>
          <a:lstStyle/>
          <a:p>
            <a:r>
              <a:rPr lang="en-US" dirty="0"/>
              <a:t>Features of Reinforcement Learning</a:t>
            </a:r>
          </a:p>
        </p:txBody>
      </p:sp>
      <p:sp>
        <p:nvSpPr>
          <p:cNvPr id="3" name="Content Placeholder 2">
            <a:extLst>
              <a:ext uri="{FF2B5EF4-FFF2-40B4-BE49-F238E27FC236}">
                <a16:creationId xmlns:a16="http://schemas.microsoft.com/office/drawing/2014/main" id="{C94799B3-1025-4D87-BBDE-F4480CB5E89C}"/>
              </a:ext>
            </a:extLst>
          </p:cNvPr>
          <p:cNvSpPr>
            <a:spLocks noGrp="1"/>
          </p:cNvSpPr>
          <p:nvPr>
            <p:ph idx="1"/>
          </p:nvPr>
        </p:nvSpPr>
        <p:spPr/>
        <p:txBody>
          <a:bodyPr/>
          <a:lstStyle/>
          <a:p>
            <a:r>
              <a:rPr lang="en-US" dirty="0"/>
              <a:t>Trial-and-error search</a:t>
            </a:r>
          </a:p>
          <a:p>
            <a:r>
              <a:rPr lang="en-US" dirty="0"/>
              <a:t>Delayed reward</a:t>
            </a:r>
          </a:p>
          <a:p>
            <a:r>
              <a:rPr lang="en-US" dirty="0"/>
              <a:t>Exploration vs exploitation problem</a:t>
            </a:r>
          </a:p>
        </p:txBody>
      </p:sp>
    </p:spTree>
    <p:extLst>
      <p:ext uri="{BB962C8B-B14F-4D97-AF65-F5344CB8AC3E}">
        <p14:creationId xmlns:p14="http://schemas.microsoft.com/office/powerpoint/2010/main" val="170832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B154-29E5-45E0-A129-A23FC7A0EA08}"/>
              </a:ext>
            </a:extLst>
          </p:cNvPr>
          <p:cNvSpPr>
            <a:spLocks noGrp="1"/>
          </p:cNvSpPr>
          <p:nvPr>
            <p:ph type="title"/>
          </p:nvPr>
        </p:nvSpPr>
        <p:spPr/>
        <p:txBody>
          <a:bodyPr/>
          <a:lstStyle/>
          <a:p>
            <a:r>
              <a:rPr lang="en-US" dirty="0"/>
              <a:t>Elements of Reinforcement Learning</a:t>
            </a:r>
          </a:p>
        </p:txBody>
      </p:sp>
      <p:sp>
        <p:nvSpPr>
          <p:cNvPr id="3" name="Content Placeholder 2">
            <a:extLst>
              <a:ext uri="{FF2B5EF4-FFF2-40B4-BE49-F238E27FC236}">
                <a16:creationId xmlns:a16="http://schemas.microsoft.com/office/drawing/2014/main" id="{078285C3-A70D-47EC-A503-ECECED00D91E}"/>
              </a:ext>
            </a:extLst>
          </p:cNvPr>
          <p:cNvSpPr>
            <a:spLocks noGrp="1"/>
          </p:cNvSpPr>
          <p:nvPr>
            <p:ph idx="1"/>
          </p:nvPr>
        </p:nvSpPr>
        <p:spPr/>
        <p:txBody>
          <a:bodyPr/>
          <a:lstStyle/>
          <a:p>
            <a:pPr marL="0" indent="0">
              <a:buNone/>
            </a:pPr>
            <a:r>
              <a:rPr lang="en-US" dirty="0"/>
              <a:t>Along with agent and environment, there are four sub-elements of RL</a:t>
            </a:r>
          </a:p>
          <a:p>
            <a:pPr marL="0" indent="0">
              <a:buNone/>
            </a:pPr>
            <a:r>
              <a:rPr lang="en-US" dirty="0"/>
              <a:t> </a:t>
            </a:r>
          </a:p>
          <a:p>
            <a:r>
              <a:rPr lang="en-US" dirty="0"/>
              <a:t>A policy - </a:t>
            </a:r>
            <a:r>
              <a:rPr lang="en-IN" dirty="0"/>
              <a:t>agent's behaviour function</a:t>
            </a:r>
            <a:endParaRPr lang="en-US" dirty="0"/>
          </a:p>
          <a:p>
            <a:r>
              <a:rPr lang="en-US" dirty="0"/>
              <a:t>A reward function - </a:t>
            </a:r>
            <a:r>
              <a:rPr lang="en-IN" dirty="0"/>
              <a:t>defines the goal in a reinforcement learning problem</a:t>
            </a:r>
            <a:endParaRPr lang="en-US" dirty="0"/>
          </a:p>
          <a:p>
            <a:r>
              <a:rPr lang="en-US" dirty="0"/>
              <a:t>A value function - </a:t>
            </a:r>
            <a:r>
              <a:rPr lang="en-IN" dirty="0"/>
              <a:t>how good is each state and/or action in long run</a:t>
            </a:r>
            <a:endParaRPr lang="en-US" dirty="0"/>
          </a:p>
          <a:p>
            <a:r>
              <a:rPr lang="en-US" dirty="0"/>
              <a:t>A model of the environment - </a:t>
            </a:r>
            <a:r>
              <a:rPr lang="en-IN" dirty="0"/>
              <a:t>agent's representation of the environment</a:t>
            </a:r>
            <a:endParaRPr lang="en-US" dirty="0"/>
          </a:p>
          <a:p>
            <a:pPr marL="0" indent="0">
              <a:buNone/>
            </a:pPr>
            <a:endParaRPr lang="en-US" dirty="0"/>
          </a:p>
        </p:txBody>
      </p:sp>
    </p:spTree>
    <p:extLst>
      <p:ext uri="{BB962C8B-B14F-4D97-AF65-F5344CB8AC3E}">
        <p14:creationId xmlns:p14="http://schemas.microsoft.com/office/powerpoint/2010/main" val="16737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8024-B205-4512-A1C7-BA5CDE7619A7}"/>
              </a:ext>
            </a:extLst>
          </p:cNvPr>
          <p:cNvSpPr>
            <a:spLocks noGrp="1"/>
          </p:cNvSpPr>
          <p:nvPr>
            <p:ph type="title"/>
          </p:nvPr>
        </p:nvSpPr>
        <p:spPr/>
        <p:txBody>
          <a:bodyPr/>
          <a:lstStyle/>
          <a:p>
            <a:r>
              <a:rPr lang="en-IN" dirty="0"/>
              <a:t>Steps for Reinforcement Learning</a:t>
            </a:r>
            <a:endParaRPr lang="en-US" dirty="0"/>
          </a:p>
        </p:txBody>
      </p:sp>
      <p:sp>
        <p:nvSpPr>
          <p:cNvPr id="5" name="Content Placeholder 4">
            <a:extLst>
              <a:ext uri="{FF2B5EF4-FFF2-40B4-BE49-F238E27FC236}">
                <a16:creationId xmlns:a16="http://schemas.microsoft.com/office/drawing/2014/main" id="{BDCC3DDE-0BFB-4BFF-8D29-29A8DF1E0B78}"/>
              </a:ext>
            </a:extLst>
          </p:cNvPr>
          <p:cNvSpPr>
            <a:spLocks noGrp="1"/>
          </p:cNvSpPr>
          <p:nvPr>
            <p:ph idx="1"/>
          </p:nvPr>
        </p:nvSpPr>
        <p:spPr/>
        <p:txBody>
          <a:bodyPr/>
          <a:lstStyle/>
          <a:p>
            <a:r>
              <a:rPr lang="en-IN" dirty="0"/>
              <a:t>The agent observes an input state</a:t>
            </a:r>
          </a:p>
          <a:p>
            <a:r>
              <a:rPr lang="en-IN" dirty="0"/>
              <a:t>An action is determined by a decision making function (policy)</a:t>
            </a:r>
          </a:p>
          <a:p>
            <a:r>
              <a:rPr lang="en-IN" dirty="0"/>
              <a:t>The action is performed</a:t>
            </a:r>
          </a:p>
          <a:p>
            <a:r>
              <a:rPr lang="en-IN" dirty="0"/>
              <a:t>The agent receives a scalar reward or reinforcement from the environment</a:t>
            </a:r>
          </a:p>
          <a:p>
            <a:r>
              <a:rPr lang="en-IN" dirty="0"/>
              <a:t>Information about the reward given for that state / action pair is recorded</a:t>
            </a:r>
            <a:endParaRPr lang="en-US" dirty="0"/>
          </a:p>
        </p:txBody>
      </p:sp>
    </p:spTree>
    <p:extLst>
      <p:ext uri="{BB962C8B-B14F-4D97-AF65-F5344CB8AC3E}">
        <p14:creationId xmlns:p14="http://schemas.microsoft.com/office/powerpoint/2010/main" val="184467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3FCF-83D2-4631-9A54-56BF3E97E992}"/>
              </a:ext>
            </a:extLst>
          </p:cNvPr>
          <p:cNvSpPr>
            <a:spLocks noGrp="1"/>
          </p:cNvSpPr>
          <p:nvPr>
            <p:ph type="title"/>
          </p:nvPr>
        </p:nvSpPr>
        <p:spPr/>
        <p:txBody>
          <a:bodyPr/>
          <a:lstStyle/>
          <a:p>
            <a:r>
              <a:rPr lang="en-US" dirty="0"/>
              <a:t>Maze example</a:t>
            </a:r>
          </a:p>
        </p:txBody>
      </p:sp>
      <p:sp>
        <p:nvSpPr>
          <p:cNvPr id="3" name="Content Placeholder 2">
            <a:extLst>
              <a:ext uri="{FF2B5EF4-FFF2-40B4-BE49-F238E27FC236}">
                <a16:creationId xmlns:a16="http://schemas.microsoft.com/office/drawing/2014/main" id="{7F2263F5-345B-4B89-B01B-9C2BDBB99F11}"/>
              </a:ext>
            </a:extLst>
          </p:cNvPr>
          <p:cNvSpPr>
            <a:spLocks noGrp="1"/>
          </p:cNvSpPr>
          <p:nvPr>
            <p:ph idx="1"/>
          </p:nvPr>
        </p:nvSpPr>
        <p:spPr/>
        <p:txBody>
          <a:bodyPr/>
          <a:lstStyle/>
          <a:p>
            <a:r>
              <a:rPr lang="en-IN" dirty="0"/>
              <a:t>Rewards: -1 per time-step</a:t>
            </a:r>
          </a:p>
          <a:p>
            <a:r>
              <a:rPr lang="pt-BR" dirty="0"/>
              <a:t>Actions: N, E, S, W</a:t>
            </a:r>
          </a:p>
          <a:p>
            <a:r>
              <a:rPr lang="en-IN" dirty="0"/>
              <a:t>States: Agent's location</a:t>
            </a:r>
            <a:endParaRPr lang="en-US" dirty="0"/>
          </a:p>
        </p:txBody>
      </p:sp>
      <p:pic>
        <p:nvPicPr>
          <p:cNvPr id="4" name="Picture 3">
            <a:extLst>
              <a:ext uri="{FF2B5EF4-FFF2-40B4-BE49-F238E27FC236}">
                <a16:creationId xmlns:a16="http://schemas.microsoft.com/office/drawing/2014/main" id="{0E4548D5-2CEC-447D-8B79-7F0B976DA131}"/>
              </a:ext>
            </a:extLst>
          </p:cNvPr>
          <p:cNvPicPr>
            <a:picLocks noChangeAspect="1"/>
          </p:cNvPicPr>
          <p:nvPr/>
        </p:nvPicPr>
        <p:blipFill>
          <a:blip r:embed="rId2"/>
          <a:stretch>
            <a:fillRect/>
          </a:stretch>
        </p:blipFill>
        <p:spPr>
          <a:xfrm>
            <a:off x="6054675" y="1718589"/>
            <a:ext cx="5299125" cy="4565409"/>
          </a:xfrm>
          <a:prstGeom prst="rect">
            <a:avLst/>
          </a:prstGeom>
        </p:spPr>
      </p:pic>
    </p:spTree>
    <p:extLst>
      <p:ext uri="{BB962C8B-B14F-4D97-AF65-F5344CB8AC3E}">
        <p14:creationId xmlns:p14="http://schemas.microsoft.com/office/powerpoint/2010/main" val="37938880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2146</TotalTime>
  <Words>2100</Words>
  <Application>Microsoft Office PowerPoint</Application>
  <PresentationFormat>Widescreen</PresentationFormat>
  <Paragraphs>266</Paragraphs>
  <Slides>47</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宋体</vt:lpstr>
      <vt:lpstr>Arial</vt:lpstr>
      <vt:lpstr>Calibri</vt:lpstr>
      <vt:lpstr>Cambria Math</vt:lpstr>
      <vt:lpstr>Century Gothic</vt:lpstr>
      <vt:lpstr>Wingdings</vt:lpstr>
      <vt:lpstr>Wingdings 3</vt:lpstr>
      <vt:lpstr>Wisp</vt:lpstr>
      <vt:lpstr>UNRAVELING THE CONCEPTS OF REINFORCEMENT LEARNING</vt:lpstr>
      <vt:lpstr>Problem 1</vt:lpstr>
      <vt:lpstr>Problem 2</vt:lpstr>
      <vt:lpstr>Reinforcement Learning</vt:lpstr>
      <vt:lpstr>RL vs Supervised and Unsupervised Learning</vt:lpstr>
      <vt:lpstr>Features of Reinforcement Learning</vt:lpstr>
      <vt:lpstr>Elements of Reinforcement Learning</vt:lpstr>
      <vt:lpstr>Steps for Reinforcement Learning</vt:lpstr>
      <vt:lpstr>Maze example</vt:lpstr>
      <vt:lpstr>Maze example : Policy</vt:lpstr>
      <vt:lpstr>Maze example : Value Function</vt:lpstr>
      <vt:lpstr>Maze example : Model</vt:lpstr>
      <vt:lpstr>On-Policy vs Off-Policy Learning</vt:lpstr>
      <vt:lpstr>Passive vs Active learning</vt:lpstr>
      <vt:lpstr>Model-Based vs Model-Free RL</vt:lpstr>
      <vt:lpstr>Exploration vs Exploitation Dilemma</vt:lpstr>
      <vt:lpstr>Exploration vs Exploitation Dilemma</vt:lpstr>
      <vt:lpstr>N-armed Bandit Problem</vt:lpstr>
      <vt:lpstr>Exploration vs Exploitation Dilemma</vt:lpstr>
      <vt:lpstr>Balancing between Exploration and Exploitation </vt:lpstr>
      <vt:lpstr>Action Value Method</vt:lpstr>
      <vt:lpstr>ε-Greedy Algorithm</vt:lpstr>
      <vt:lpstr>PowerPoint Presentation</vt:lpstr>
      <vt:lpstr>      Softmax Action Selection</vt:lpstr>
      <vt:lpstr>PowerPoint Presentation</vt:lpstr>
      <vt:lpstr>Incremental Implementation</vt:lpstr>
      <vt:lpstr>PowerPoint Presentation</vt:lpstr>
      <vt:lpstr>Tracking a Non-Stationary problem</vt:lpstr>
      <vt:lpstr>Incremental rule for non-stationary problem</vt:lpstr>
      <vt:lpstr>Optimistic Initialization</vt:lpstr>
      <vt:lpstr>Associative Search</vt:lpstr>
      <vt:lpstr>Temporal-Difference Learning</vt:lpstr>
      <vt:lpstr>Temporal-Difference Learning</vt:lpstr>
      <vt:lpstr>Temporal-Difference Learning (cntd.)</vt:lpstr>
      <vt:lpstr>Temporal-Difference Learning (cntd.)</vt:lpstr>
      <vt:lpstr>Simplest TD method - TD (0)</vt:lpstr>
      <vt:lpstr>TD Prediction using TD (0)</vt:lpstr>
      <vt:lpstr>TD Prediction using TD (0)</vt:lpstr>
      <vt:lpstr>TD Control using SARSA</vt:lpstr>
      <vt:lpstr>TD Control using SARSA</vt:lpstr>
      <vt:lpstr>When to use TD-Learning</vt:lpstr>
      <vt:lpstr>Challenges of RL</vt:lpstr>
      <vt:lpstr>Recent Success in RL</vt:lpstr>
      <vt:lpstr>Ongoing researches</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THE CONCEPTS OF REINFORCEMENT LEARNING</dc:title>
  <dc:creator>Zarreen Naowal Reza</dc:creator>
  <cp:lastModifiedBy>Zarreen Naowal Reza</cp:lastModifiedBy>
  <cp:revision>205</cp:revision>
  <dcterms:created xsi:type="dcterms:W3CDTF">2017-11-28T03:20:45Z</dcterms:created>
  <dcterms:modified xsi:type="dcterms:W3CDTF">2017-12-24T20:23:28Z</dcterms:modified>
</cp:coreProperties>
</file>