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7" r:id="rId4"/>
    <p:sldId id="263" r:id="rId5"/>
    <p:sldId id="265" r:id="rId6"/>
    <p:sldId id="266" r:id="rId7"/>
    <p:sldId id="267" r:id="rId8"/>
    <p:sldId id="268" r:id="rId9"/>
    <p:sldId id="287" r:id="rId10"/>
    <p:sldId id="288" r:id="rId11"/>
    <p:sldId id="269" r:id="rId12"/>
    <p:sldId id="271" r:id="rId13"/>
    <p:sldId id="270" r:id="rId14"/>
    <p:sldId id="273" r:id="rId15"/>
    <p:sldId id="272" r:id="rId16"/>
    <p:sldId id="274" r:id="rId17"/>
    <p:sldId id="258" r:id="rId18"/>
    <p:sldId id="259" r:id="rId19"/>
    <p:sldId id="260" r:id="rId20"/>
    <p:sldId id="275" r:id="rId21"/>
    <p:sldId id="276" r:id="rId22"/>
    <p:sldId id="261" r:id="rId23"/>
    <p:sldId id="277" r:id="rId24"/>
    <p:sldId id="278" r:id="rId25"/>
    <p:sldId id="279" r:id="rId26"/>
    <p:sldId id="286" r:id="rId27"/>
    <p:sldId id="281" r:id="rId28"/>
    <p:sldId id="282" r:id="rId29"/>
    <p:sldId id="283" r:id="rId30"/>
    <p:sldId id="284" r:id="rId31"/>
    <p:sldId id="285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2236-8FB8-4F30-87B7-B9795A10DD79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7108-8D81-454C-8C60-F7BC0FE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A7108-8D81-454C-8C60-F7BC0FEAA4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5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A7108-8D81-454C-8C60-F7BC0FEAA4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7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1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4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5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C696-0148-4631-84DD-D1C319F8B543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BAD1-39F8-4966-BD7B-E6AF70832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9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3" Type="http://schemas.openxmlformats.org/officeDocument/2006/relationships/image" Target="../media/image18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/>
            </a:r>
            <a:br>
              <a:rPr lang="zh-CN" altLang="en-US" sz="4400" dirty="0"/>
            </a:br>
            <a:r>
              <a:rPr lang="en-US" altLang="zh-CN" sz="4400"/>
              <a:t> </a:t>
            </a:r>
            <a:r>
              <a:rPr lang="en-US" altLang="zh-CN" sz="4400" smtClean="0"/>
              <a:t>&lt;A </a:t>
            </a:r>
            <a:r>
              <a:rPr lang="en-US" altLang="zh-CN" sz="4400" dirty="0" smtClean="0"/>
              <a:t>non negative matrix factorization for collaborative filtering recommender systems based on a Bayesian </a:t>
            </a:r>
            <a:r>
              <a:rPr lang="en-US" altLang="zh-CN" sz="4400" smtClean="0"/>
              <a:t>probabilistic model&gt;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Antonio Hernando 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Jesús</a:t>
            </a:r>
            <a:r>
              <a:rPr lang="en-US" altLang="zh-CN" dirty="0" smtClean="0"/>
              <a:t> Bobadilla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Fernando Ortega</a:t>
            </a:r>
          </a:p>
          <a:p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i="1" dirty="0" smtClean="0"/>
              <a:t>Universidad </a:t>
            </a:r>
            <a:r>
              <a:rPr lang="en-US" altLang="zh-CN" i="1" dirty="0" err="1" smtClean="0"/>
              <a:t>Politécnica</a:t>
            </a:r>
            <a:r>
              <a:rPr lang="en-US" altLang="zh-CN" i="1" dirty="0" smtClean="0"/>
              <a:t> de </a:t>
            </a:r>
            <a:r>
              <a:rPr lang="en-US" altLang="zh-CN" i="1" dirty="0" err="1" smtClean="0"/>
              <a:t>Madrid,Carretera</a:t>
            </a:r>
            <a:r>
              <a:rPr lang="en-US" altLang="zh-CN" i="1" dirty="0" smtClean="0"/>
              <a:t> de Valenciakm7,28031Madrid,Spain</a:t>
            </a:r>
          </a:p>
          <a:p>
            <a:r>
              <a:rPr lang="en-US" altLang="zh-CN" dirty="0" smtClean="0"/>
              <a:t>Publish on &lt;Knowledge-Based </a:t>
            </a:r>
            <a:r>
              <a:rPr lang="en-US" altLang="zh-CN" dirty="0"/>
              <a:t>Systems </a:t>
            </a:r>
            <a:r>
              <a:rPr lang="en-US" altLang="zh-CN" dirty="0" smtClean="0"/>
              <a:t>&gt; 2016</a:t>
            </a:r>
          </a:p>
          <a:p>
            <a:r>
              <a:rPr lang="en-US" altLang="zh-CN" dirty="0" smtClean="0"/>
              <a:t>Reporter</a:t>
            </a:r>
            <a:r>
              <a:rPr lang="zh-CN" altLang="en-US" dirty="0" smtClean="0"/>
              <a:t>： 马晨 </a:t>
            </a:r>
            <a:r>
              <a:rPr lang="en-US" altLang="zh-CN" dirty="0" smtClean="0"/>
              <a:t>ma chen in </a:t>
            </a:r>
            <a:r>
              <a:rPr lang="en-US" altLang="zh-CN" smtClean="0"/>
              <a:t>Tsinghua 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4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beta-binomial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6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0.the rating score is discrete, binomial is discrete distribution</a:t>
            </a:r>
          </a:p>
          <a:p>
            <a:r>
              <a:rPr lang="en-US" altLang="zh-CN" dirty="0" smtClean="0"/>
              <a:t>1.using multinomial distribute does not take into account the order of rating scores.</a:t>
            </a:r>
            <a:endParaRPr lang="en-US" altLang="zh-CN" dirty="0"/>
          </a:p>
          <a:p>
            <a:r>
              <a:rPr lang="en-US" altLang="zh-CN" dirty="0" smtClean="0"/>
              <a:t>2.plausibly model. A user evaluate R features of the item, the rating indicate the number of features user like.( user pick from R feature)</a:t>
            </a:r>
          </a:p>
          <a:p>
            <a:r>
              <a:rPr lang="en-US" altLang="zh-CN" dirty="0" smtClean="0"/>
              <a:t>3. </a:t>
            </a:r>
            <a:r>
              <a:rPr lang="en-US" altLang="zh-CN" dirty="0" smtClean="0">
                <a:solidFill>
                  <a:srgbClr val="FF0000"/>
                </a:solidFill>
              </a:rPr>
              <a:t>only one </a:t>
            </a:r>
            <a:r>
              <a:rPr lang="en-US" altLang="zh-CN" dirty="0" smtClean="0"/>
              <a:t>unknown parameter in this distribution, the probability that the user likes </a:t>
            </a:r>
            <a:r>
              <a:rPr lang="en-US" altLang="zh-CN" dirty="0" smtClean="0">
                <a:solidFill>
                  <a:srgbClr val="FF0000"/>
                </a:solidFill>
              </a:rPr>
              <a:t>a feature </a:t>
            </a:r>
            <a:r>
              <a:rPr lang="en-US" altLang="zh-CN" dirty="0" smtClean="0"/>
              <a:t>of the item. Reduce overfitting.</a:t>
            </a:r>
          </a:p>
          <a:p>
            <a:r>
              <a:rPr lang="en-US" altLang="zh-CN" dirty="0" smtClean="0"/>
              <a:t>4. beta distribution takes value within [0,1],which is confidence(prior knowledge) user will like or not.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Algorithm: </a:t>
            </a:r>
            <a:r>
              <a:rPr lang="en-US" altLang="zh-CN" dirty="0" err="1" smtClean="0"/>
              <a:t>Iterater</a:t>
            </a:r>
            <a:r>
              <a:rPr lang="en-US" altLang="zh-CN" dirty="0" smtClean="0"/>
              <a:t> update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55" y="1825625"/>
            <a:ext cx="8657202" cy="9637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15" y="2860780"/>
            <a:ext cx="6045329" cy="3451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32217" y="1993466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Varational</a:t>
            </a:r>
            <a:r>
              <a:rPr lang="en-US" altLang="zh-CN" dirty="0" smtClean="0"/>
              <a:t>  parameter </a:t>
            </a:r>
            <a:r>
              <a:rPr lang="en-US" altLang="zh-CN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g</a:t>
            </a:r>
            <a:r>
              <a:rPr lang="en-US" altLang="zh-CN" dirty="0" smtClean="0"/>
              <a:t>,  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05446"/>
              </p:ext>
            </p:extLst>
          </p:nvPr>
        </p:nvGraphicFramePr>
        <p:xfrm>
          <a:off x="5978561" y="2497735"/>
          <a:ext cx="3181012" cy="53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" name="Equation" r:id="rId5" imgW="1587240" imgH="266400" progId="Equation.DSMT4">
                  <p:embed/>
                </p:oleObj>
              </mc:Choice>
              <mc:Fallback>
                <p:oleObj name="Equation" r:id="rId5" imgW="1587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8561" y="2497735"/>
                        <a:ext cx="3181012" cy="53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65448"/>
              </p:ext>
            </p:extLst>
          </p:nvPr>
        </p:nvGraphicFramePr>
        <p:xfrm>
          <a:off x="5978561" y="3363541"/>
          <a:ext cx="3128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" name="Equation" r:id="rId7" imgW="1562040" imgH="266400" progId="Equation.DSMT4">
                  <p:embed/>
                </p:oleObj>
              </mc:Choice>
              <mc:Fallback>
                <p:oleObj name="Equation" r:id="rId7" imgW="1562040" imgH="26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8561" y="3363541"/>
                        <a:ext cx="3128962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54064"/>
              </p:ext>
            </p:extLst>
          </p:nvPr>
        </p:nvGraphicFramePr>
        <p:xfrm>
          <a:off x="5978561" y="5085070"/>
          <a:ext cx="37893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" name="Equation" r:id="rId9" imgW="1892160" imgH="253800" progId="Equation.DSMT4">
                  <p:embed/>
                </p:oleObj>
              </mc:Choice>
              <mc:Fallback>
                <p:oleObj name="Equation" r:id="rId9" imgW="1892160" imgH="2538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8561" y="5085070"/>
                        <a:ext cx="3789362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1194369" y="1943399"/>
            <a:ext cx="4685469" cy="4351338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9573" y="3439007"/>
            <a:ext cx="3238781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explanation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44" y="1825625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3040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01756"/>
              </p:ext>
            </p:extLst>
          </p:nvPr>
        </p:nvGraphicFramePr>
        <p:xfrm>
          <a:off x="838200" y="1580796"/>
          <a:ext cx="4784387" cy="119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" name="Equation" r:id="rId5" imgW="1066680" imgH="266400" progId="Equation.DSMT4">
                  <p:embed/>
                </p:oleObj>
              </mc:Choice>
              <mc:Fallback>
                <p:oleObj name="Equation" r:id="rId5" imgW="1066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580796"/>
                        <a:ext cx="4784387" cy="119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87123"/>
              </p:ext>
            </p:extLst>
          </p:nvPr>
        </p:nvGraphicFramePr>
        <p:xfrm>
          <a:off x="945339" y="3114472"/>
          <a:ext cx="1272702" cy="127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5339" y="3114472"/>
                        <a:ext cx="1272702" cy="127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7441" y="1580796"/>
            <a:ext cx="3780062" cy="19211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flipH="1">
            <a:off x="2505479" y="3580928"/>
            <a:ext cx="667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: the probability that a user </a:t>
            </a:r>
            <a:r>
              <a:rPr lang="en-US" altLang="zh-CN" sz="24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dirty="0" smtClean="0"/>
              <a:t> belongs to group 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572536"/>
              </p:ext>
            </p:extLst>
          </p:nvPr>
        </p:nvGraphicFramePr>
        <p:xfrm>
          <a:off x="838200" y="4632003"/>
          <a:ext cx="1272702" cy="127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" name="Equation" r:id="rId10" imgW="241200" imgH="241200" progId="Equation.DSMT4">
                  <p:embed/>
                </p:oleObj>
              </mc:Choice>
              <mc:Fallback>
                <p:oleObj name="Equation" r:id="rId10" imgW="241200" imgH="241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4632003"/>
                        <a:ext cx="1272702" cy="1272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 flipH="1">
            <a:off x="2652541" y="5308294"/>
            <a:ext cx="667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: the probability that users in group 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en-US" altLang="zh-CN" sz="2400" dirty="0" smtClean="0"/>
              <a:t> likes item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793509" cy="44226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66" y="3872281"/>
            <a:ext cx="4962212" cy="6262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966" y="4631660"/>
            <a:ext cx="2410944" cy="6822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792" y="5117691"/>
            <a:ext cx="1958510" cy="105927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6096000" y="4251081"/>
            <a:ext cx="359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96000" y="4737370"/>
            <a:ext cx="460443" cy="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72783" y="5176540"/>
            <a:ext cx="483183" cy="1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82511" y="5552761"/>
            <a:ext cx="573932" cy="42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18" y="6176963"/>
            <a:ext cx="4649925" cy="615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043" y="6106220"/>
            <a:ext cx="5664667" cy="77516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2976664" y="5737792"/>
            <a:ext cx="758290" cy="6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920247" y="6042026"/>
            <a:ext cx="1447656" cy="26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Input: rating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26003" cy="44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231423"/>
            <a:ext cx="3650296" cy="334547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69134"/>
              </p:ext>
            </p:extLst>
          </p:nvPr>
        </p:nvGraphicFramePr>
        <p:xfrm>
          <a:off x="643647" y="3667768"/>
          <a:ext cx="909536" cy="86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4" imgW="253800" imgH="241200" progId="Equation.DSMT4">
                  <p:embed/>
                </p:oleObj>
              </mc:Choice>
              <mc:Fallback>
                <p:oleObj name="Equation" r:id="rId4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647" y="3667768"/>
                        <a:ext cx="909536" cy="86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110" y="561079"/>
            <a:ext cx="7849280" cy="185182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24206"/>
              </p:ext>
            </p:extLst>
          </p:nvPr>
        </p:nvGraphicFramePr>
        <p:xfrm>
          <a:off x="7578595" y="2189163"/>
          <a:ext cx="1106622" cy="12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78595" y="2189163"/>
                        <a:ext cx="1106622" cy="123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7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predict score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48896" cy="48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Compared with other technique: </a:t>
            </a:r>
            <a:r>
              <a:rPr lang="en-US" altLang="zh-CN" sz="2800" b="1" dirty="0" smtClean="0"/>
              <a:t>classical matrix factorization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[5]</a:t>
            </a:r>
            <a:r>
              <a:rPr lang="en-US" altLang="zh-CN" sz="1200" dirty="0" err="1" smtClean="0"/>
              <a:t>R.Salakhutdinov,A.Mnih,Probabilistic</a:t>
            </a:r>
            <a:r>
              <a:rPr lang="en-US" altLang="zh-CN" sz="1200" dirty="0" smtClean="0"/>
              <a:t> matrix factorization,Adv.NeuralInf.Process.Syst.20(NIPS07</a:t>
            </a:r>
            <a:r>
              <a:rPr lang="en-US" altLang="zh-CN" sz="1200" dirty="0"/>
              <a:t>)(2008)1257–1264</a:t>
            </a:r>
            <a:r>
              <a:rPr lang="en-US" altLang="zh-CN" sz="1200" dirty="0" smtClean="0"/>
              <a:t>.</a:t>
            </a:r>
            <a:br>
              <a:rPr lang="en-US" altLang="zh-CN" sz="1200" dirty="0" smtClean="0"/>
            </a:br>
            <a:r>
              <a:rPr lang="en-US" altLang="zh-CN" sz="1200" dirty="0" smtClean="0"/>
              <a:t>[6]</a:t>
            </a:r>
            <a:r>
              <a:rPr lang="en-US" altLang="zh-CN" sz="1200" dirty="0" err="1" smtClean="0"/>
              <a:t>Y.Koren,R.Bell,C.Volinsky,Matrix</a:t>
            </a:r>
            <a:r>
              <a:rPr lang="en-US" altLang="zh-CN" sz="1200" dirty="0" smtClean="0"/>
              <a:t> factorization techniques for recommender systems,Computer42(8</a:t>
            </a:r>
            <a:r>
              <a:rPr lang="en-US" altLang="zh-CN" sz="1200" dirty="0"/>
              <a:t>)(2009)30–37</a:t>
            </a:r>
            <a:r>
              <a:rPr lang="en-US" altLang="zh-CN" sz="1200" dirty="0" smtClean="0"/>
              <a:t>.</a:t>
            </a:r>
            <a:br>
              <a:rPr lang="en-US" altLang="zh-CN" sz="1200" dirty="0" smtClean="0"/>
            </a:br>
            <a:r>
              <a:rPr lang="en-US" altLang="zh-CN" sz="1800" dirty="0" smtClean="0">
                <a:solidFill>
                  <a:srgbClr val="FF0000"/>
                </a:solidFill>
              </a:rPr>
              <a:t>does not fulfill proposition 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9" y="1690688"/>
            <a:ext cx="10706551" cy="40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&lt;non-negative matrix factorization&gt;</a:t>
            </a:r>
            <a:br>
              <a:rPr lang="en-US" altLang="zh-CN" dirty="0" smtClean="0"/>
            </a:br>
            <a:r>
              <a:rPr lang="en-US" altLang="zh-CN" dirty="0" smtClean="0"/>
              <a:t>tend to predict low rating score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7" y="1945410"/>
            <a:ext cx="10745626" cy="41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Unrelated items are 3 in order to minimize the average error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24" y="1825625"/>
            <a:ext cx="10300476" cy="48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Propostion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the recommender system </a:t>
            </a:r>
            <a:r>
              <a:rPr lang="en-US" altLang="zh-CN" dirty="0" smtClean="0">
                <a:solidFill>
                  <a:srgbClr val="FF0000"/>
                </a:solidFill>
              </a:rPr>
              <a:t>predicts that a user will like the item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, then there are some users with the same taste as u who have very positively rated</a:t>
            </a:r>
            <a:r>
              <a:rPr lang="en-US" altLang="zh-CN" dirty="0">
                <a:solidFill>
                  <a:srgbClr val="FF0000"/>
                </a:solidFill>
              </a:rPr>
              <a:t> item 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Factoring the rating matrix into 2 matrices: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1. related to items , 2 related to users.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II: input rating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3" y="1616533"/>
            <a:ext cx="6631430" cy="2974922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67894"/>
              </p:ext>
            </p:extLst>
          </p:nvPr>
        </p:nvGraphicFramePr>
        <p:xfrm>
          <a:off x="1122734" y="4591454"/>
          <a:ext cx="4508230" cy="94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2734" y="4591454"/>
                        <a:ext cx="4508230" cy="943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78796"/>
              </p:ext>
            </p:extLst>
          </p:nvPr>
        </p:nvGraphicFramePr>
        <p:xfrm>
          <a:off x="1143000" y="5670550"/>
          <a:ext cx="4467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6" imgW="1358640" imgH="228600" progId="Equation.DSMT4">
                  <p:embed/>
                </p:oleObj>
              </mc:Choice>
              <mc:Fallback>
                <p:oleObj name="Equation" r:id="rId6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5670550"/>
                        <a:ext cx="446722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0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II: Prediction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2" y="1690688"/>
            <a:ext cx="8943628" cy="42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3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err="1" smtClean="0"/>
              <a:t>II:output</a:t>
            </a:r>
            <a:r>
              <a:rPr lang="en-US" altLang="zh-CN" dirty="0" smtClean="0"/>
              <a:t> User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8825" cy="46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II: output Matrix associated to items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2" y="1825625"/>
            <a:ext cx="10771133" cy="23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1: accuracy in prediction(score</a:t>
            </a:r>
            <a:r>
              <a:rPr lang="zh-CN" altLang="en-US" dirty="0" smtClean="0"/>
              <a:t>准确度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accuracy: Mean Absolute Error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accuracy: </a:t>
            </a:r>
            <a:r>
              <a:rPr lang="en-US" altLang="zh-CN" dirty="0" smtClean="0"/>
              <a:t>Constrained Mean </a:t>
            </a:r>
            <a:r>
              <a:rPr lang="en-US" altLang="zh-CN" dirty="0"/>
              <a:t>Absolute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38323"/>
              </p:ext>
            </p:extLst>
          </p:nvPr>
        </p:nvGraphicFramePr>
        <p:xfrm>
          <a:off x="1243013" y="2574925"/>
          <a:ext cx="498633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3" imgW="1562040" imgH="482400" progId="Equation.DSMT4">
                  <p:embed/>
                </p:oleObj>
              </mc:Choice>
              <mc:Fallback>
                <p:oleObj name="Equation" r:id="rId3" imgW="156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013" y="2574925"/>
                        <a:ext cx="498633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87060"/>
              </p:ext>
            </p:extLst>
          </p:nvPr>
        </p:nvGraphicFramePr>
        <p:xfrm>
          <a:off x="1376193" y="5015993"/>
          <a:ext cx="4216151" cy="116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5" imgW="1752480" imgH="482400" progId="Equation.DSMT4">
                  <p:embed/>
                </p:oleObj>
              </mc:Choice>
              <mc:Fallback>
                <p:oleObj name="Equation" r:id="rId5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6193" y="5015993"/>
                        <a:ext cx="4216151" cy="1160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25572"/>
              </p:ext>
            </p:extLst>
          </p:nvPr>
        </p:nvGraphicFramePr>
        <p:xfrm>
          <a:off x="6394315" y="5272830"/>
          <a:ext cx="4432296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7" imgW="1930320" imgH="241200" progId="Equation.DSMT4">
                  <p:embed/>
                </p:oleObj>
              </mc:Choice>
              <mc:Fallback>
                <p:oleObj name="Equation" r:id="rId7" imgW="1930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4315" y="5272830"/>
                        <a:ext cx="4432296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5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1: 0-1 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Where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94763"/>
              </p:ext>
            </p:extLst>
          </p:nvPr>
        </p:nvGraphicFramePr>
        <p:xfrm>
          <a:off x="869950" y="2233613"/>
          <a:ext cx="55848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3" imgW="2031840" imgH="482400" progId="Equation.DSMT4">
                  <p:embed/>
                </p:oleObj>
              </mc:Choice>
              <mc:Fallback>
                <p:oleObj name="Equation" r:id="rId3" imgW="2031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50" y="2233613"/>
                        <a:ext cx="55848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73934"/>
              </p:ext>
            </p:extLst>
          </p:nvPr>
        </p:nvGraphicFramePr>
        <p:xfrm>
          <a:off x="2589212" y="3802063"/>
          <a:ext cx="4998362" cy="1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5" imgW="2145960" imgH="711000" progId="Equation.DSMT4">
                  <p:embed/>
                </p:oleObj>
              </mc:Choice>
              <mc:Fallback>
                <p:oleObj name="Equation" r:id="rId5" imgW="2145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9212" y="3802063"/>
                        <a:ext cx="4998362" cy="1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5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1</a:t>
            </a:r>
            <a:r>
              <a:rPr lang="en-US" altLang="zh-CN" dirty="0" smtClean="0"/>
              <a:t>: 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09" y="1844647"/>
            <a:ext cx="10177482" cy="28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2: Accuracy in recommendation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： </a:t>
                </a:r>
                <a:r>
                  <a:rPr lang="en-US" altLang="zh-CN" dirty="0" smtClean="0"/>
                  <a:t>the set of N items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not </a:t>
                </a:r>
                <a:r>
                  <a:rPr lang="en-US" altLang="zh-CN" dirty="0" smtClean="0"/>
                  <a:t>rated by each user u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r</m:t>
                    </m:r>
                    <m:r>
                      <m:rPr>
                        <m:nor/>
                      </m:rPr>
                      <a:rPr lang="en-US" altLang="zh-CN" dirty="0" smtClean="0"/>
                      <m:t>_</m:t>
                    </m:r>
                    <m:r>
                      <m:rPr>
                        <m:nor/>
                      </m:rPr>
                      <a:rPr lang="en-US" altLang="zh-CN" dirty="0" smtClean="0"/>
                      <m:t>u</m:t>
                    </m:r>
                    <m:r>
                      <m:rPr>
                        <m:nor/>
                      </m:rPr>
                      <a:rPr lang="en-US" altLang="zh-CN" dirty="0" smtClean="0"/>
                      <m:t>,</m:t>
                    </m:r>
                    <m:r>
                      <m:rPr>
                        <m:nor/>
                      </m:rPr>
                      <a:rPr lang="en-US" altLang="zh-CN" dirty="0" smtClean="0"/>
                      <m:t>i</m:t>
                    </m:r>
                    <m:r>
                      <m:rPr>
                        <m:nor/>
                      </m:rPr>
                      <a:rPr lang="en-US" altLang="zh-CN" dirty="0" smtClean="0"/>
                      <m:t>=\</m:t>
                    </m:r>
                    <m:r>
                      <m:rPr>
                        <m:nor/>
                      </m:rPr>
                      <a:rPr lang="en-US" altLang="zh-CN" dirty="0" smtClean="0"/>
                      <m:t>bullet</m:t>
                    </m:r>
                  </m:oMath>
                </a14:m>
                <a:r>
                  <a:rPr lang="en-US" altLang="zh-CN" dirty="0" smtClean="0"/>
                  <a:t> )</a:t>
                </a:r>
              </a:p>
              <a:p>
                <a:r>
                  <a:rPr lang="zh-CN" altLang="en-US" dirty="0" smtClean="0"/>
                  <a:t>推荐系统要给用户推荐的集合。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S:  the set of the items rated by each user in the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test set</a:t>
                </a:r>
                <a:r>
                  <a:rPr lang="en-US" altLang="zh-CN" dirty="0" smtClean="0"/>
                  <a:t> with high value(&gt;=4)</a:t>
                </a:r>
              </a:p>
              <a:p>
                <a:r>
                  <a:rPr lang="zh-CN" altLang="en-US" dirty="0" smtClean="0"/>
                  <a:t>测试集合中用户打分</a:t>
                </a:r>
                <a:r>
                  <a:rPr lang="zh-CN" altLang="en-US" dirty="0"/>
                  <a:t>大于等于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分的集合。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Recall:</a:t>
                </a:r>
              </a:p>
              <a:p>
                <a:r>
                  <a:rPr lang="en-US" altLang="zh-CN" dirty="0" smtClean="0"/>
                  <a:t>Precision: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50954"/>
              </p:ext>
            </p:extLst>
          </p:nvPr>
        </p:nvGraphicFramePr>
        <p:xfrm>
          <a:off x="2354634" y="4619726"/>
          <a:ext cx="2263336" cy="69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5" imgW="1371600" imgH="419040" progId="Equation.DSMT4">
                  <p:embed/>
                </p:oleObj>
              </mc:Choice>
              <mc:Fallback>
                <p:oleObj name="Equation" r:id="rId5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4634" y="4619726"/>
                        <a:ext cx="2263336" cy="69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80813"/>
              </p:ext>
            </p:extLst>
          </p:nvPr>
        </p:nvGraphicFramePr>
        <p:xfrm>
          <a:off x="2661595" y="5194114"/>
          <a:ext cx="2920831" cy="77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7" imgW="1574640" imgH="419040" progId="Equation.DSMT4">
                  <p:embed/>
                </p:oleObj>
              </mc:Choice>
              <mc:Fallback>
                <p:oleObj name="Equation" r:id="rId7" imgW="1574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1595" y="5194114"/>
                        <a:ext cx="2920831" cy="777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0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2 </a:t>
            </a:r>
            <a:r>
              <a:rPr lang="en-US" altLang="zh-CN" dirty="0" smtClean="0"/>
              <a:t>: Recall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1" y="1825624"/>
            <a:ext cx="6834372" cy="37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2 </a:t>
            </a:r>
            <a:r>
              <a:rPr lang="en-US" altLang="zh-CN" dirty="0" smtClean="0"/>
              <a:t>: Precision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69" y="1853273"/>
            <a:ext cx="8592650" cy="4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recommend can be considered as filling missing matrix item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filling blank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526003" cy="4455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26003" cy="44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think that this improvement is due to the fact that this technique tends to predict indifference (value 3) those rating for which the algorithm has </a:t>
            </a:r>
            <a:r>
              <a:rPr lang="en-US" altLang="zh-CN" dirty="0" smtClean="0">
                <a:solidFill>
                  <a:srgbClr val="FF0000"/>
                </a:solidFill>
              </a:rPr>
              <a:t>not found enough evidence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存在的问题：没有考虑电影类别等其他相关数据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仍然无法解决冷启动问题（</a:t>
            </a:r>
            <a:r>
              <a:rPr lang="en-US" altLang="zh-CN" dirty="0" smtClean="0"/>
              <a:t>cold start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这个模型的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不好设置。类似</a:t>
            </a:r>
            <a:r>
              <a:rPr lang="en-US" altLang="zh-CN" dirty="0" smtClean="0"/>
              <a:t>Topic Model</a:t>
            </a:r>
            <a:r>
              <a:rPr lang="zh-CN" altLang="en-US" dirty="0" smtClean="0"/>
              <a:t>的主题数不好定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zh-CN" altLang="en-US" dirty="0" smtClean="0"/>
              <a:t>这个模型即会学出来一些比较好的组，也会学出来很多不太好的用户组（也就是说很多用户其实不相关也会被分为一组，或者该组喜好没有一个明显的趋势，比如说恐怖片</a:t>
            </a:r>
            <a:r>
              <a:rPr lang="en-US" altLang="zh-CN" dirty="0" smtClean="0"/>
              <a:t>fans</a:t>
            </a:r>
            <a:r>
              <a:rPr lang="zh-CN" altLang="en-US" dirty="0" smtClean="0"/>
              <a:t>等属于高质量组，但是也会有很杂乱喜好的人群聚到一个组。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这个模型仍然会训练出</a:t>
            </a:r>
            <a:r>
              <a:rPr lang="zh-CN" altLang="en-US" smtClean="0"/>
              <a:t>虽然是不同</a:t>
            </a:r>
            <a:r>
              <a:rPr lang="zh-CN" altLang="en-US" dirty="0" smtClean="0"/>
              <a:t>的用户组，但是其实是兴趣很相似的。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2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Good part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学习了变分推断法做概率图模型设计的新的思路和数学技巧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填补矩阵缺失元素的方法可以用在其他领域。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matrices, each have K latent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consider the existence of </a:t>
            </a:r>
            <a:r>
              <a:rPr lang="en-US" altLang="zh-CN" i="1" dirty="0"/>
              <a:t>K  </a:t>
            </a:r>
            <a:r>
              <a:rPr lang="en-US" altLang="zh-CN" dirty="0"/>
              <a:t>latent </a:t>
            </a:r>
            <a:r>
              <a:rPr lang="en-US" altLang="zh-CN" dirty="0" smtClean="0"/>
              <a:t>factors explaining </a:t>
            </a:r>
            <a:r>
              <a:rPr lang="en-US" altLang="zh-CN" dirty="0"/>
              <a:t>the ratings that users make</a:t>
            </a:r>
            <a:r>
              <a:rPr lang="en-US" altLang="zh-CN" dirty="0" smtClean="0"/>
              <a:t>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For each user.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Bound to line in (0,1)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74505"/>
              </p:ext>
            </p:extLst>
          </p:nvPr>
        </p:nvGraphicFramePr>
        <p:xfrm>
          <a:off x="1171864" y="2767013"/>
          <a:ext cx="503705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864" y="2767013"/>
                        <a:ext cx="5037052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6074"/>
              </p:ext>
            </p:extLst>
          </p:nvPr>
        </p:nvGraphicFramePr>
        <p:xfrm>
          <a:off x="1244022" y="4243677"/>
          <a:ext cx="3799167" cy="105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Equation" r:id="rId5" imgW="1002960" imgH="279360" progId="Equation.DSMT4">
                  <p:embed/>
                </p:oleObj>
              </mc:Choice>
              <mc:Fallback>
                <p:oleObj name="Equation" r:id="rId5" imgW="1002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022" y="4243677"/>
                        <a:ext cx="3799167" cy="1057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4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Latent factor 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Groups of users who share the same tastes in our system.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:</a:t>
            </a:r>
            <a:r>
              <a:rPr lang="en-US" altLang="zh-CN" dirty="0"/>
              <a:t> </a:t>
            </a:r>
            <a:r>
              <a:rPr lang="en-US" altLang="zh-CN" dirty="0" err="1"/>
              <a:t>Propability</a:t>
            </a:r>
            <a:r>
              <a:rPr lang="en-US" altLang="zh-CN" dirty="0"/>
              <a:t> of users </a:t>
            </a:r>
            <a:r>
              <a:rPr lang="en-US" altLang="zh-CN" dirty="0" smtClean="0"/>
              <a:t>belongs to </a:t>
            </a:r>
            <a:r>
              <a:rPr lang="en-US" altLang="zh-CN" dirty="0"/>
              <a:t>group </a:t>
            </a:r>
            <a:r>
              <a:rPr lang="en-US" altLang="zh-CN" dirty="0" smtClean="0"/>
              <a:t>k.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 :  </a:t>
            </a:r>
            <a:r>
              <a:rPr lang="en-US" altLang="zh-CN" dirty="0" err="1" smtClean="0"/>
              <a:t>Propability</a:t>
            </a:r>
            <a:r>
              <a:rPr lang="en-US" altLang="zh-CN" dirty="0" smtClean="0"/>
              <a:t> of users in group k like item I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Reocmmend</a:t>
            </a:r>
            <a:r>
              <a:rPr lang="en-US" altLang="zh-CN" dirty="0" smtClean="0"/>
              <a:t>: 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952087"/>
              </p:ext>
            </p:extLst>
          </p:nvPr>
        </p:nvGraphicFramePr>
        <p:xfrm>
          <a:off x="5060950" y="2551113"/>
          <a:ext cx="1589232" cy="1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0" y="2551113"/>
                        <a:ext cx="1589232" cy="105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6566"/>
              </p:ext>
            </p:extLst>
          </p:nvPr>
        </p:nvGraphicFramePr>
        <p:xfrm>
          <a:off x="1073726" y="3880643"/>
          <a:ext cx="474959" cy="45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726" y="3880643"/>
                        <a:ext cx="474959" cy="45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44128"/>
              </p:ext>
            </p:extLst>
          </p:nvPr>
        </p:nvGraphicFramePr>
        <p:xfrm>
          <a:off x="993484" y="4800671"/>
          <a:ext cx="484333" cy="5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3484" y="4800671"/>
                        <a:ext cx="484333" cy="5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09013"/>
              </p:ext>
            </p:extLst>
          </p:nvPr>
        </p:nvGraphicFramePr>
        <p:xfrm>
          <a:off x="3223059" y="5429682"/>
          <a:ext cx="45275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3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3059" y="5429682"/>
                        <a:ext cx="452755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9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r>
              <a:rPr lang="en-US" altLang="zh-CN" dirty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Probabilitic</a:t>
            </a:r>
            <a:r>
              <a:rPr lang="en-US" altLang="zh-CN" dirty="0" smtClean="0"/>
              <a:t> Graphical </a:t>
            </a:r>
            <a:r>
              <a:rPr lang="en-US" altLang="zh-CN" dirty="0"/>
              <a:t>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Input:</a:t>
            </a:r>
          </a:p>
          <a:p>
            <a:pPr marL="0" indent="0">
              <a:buNone/>
            </a:pPr>
            <a:r>
              <a:rPr lang="en-US" altLang="zh-CN" dirty="0" smtClean="0">
                <a:latin typeface="Symbol" panose="05050102010706020507" pitchFamily="18" charset="2"/>
              </a:rPr>
              <a:t>N: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rating matrix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M: Number of items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:user u rating score to item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be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normailize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80" y="1825625"/>
            <a:ext cx="4505379" cy="212753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16643"/>
              </p:ext>
            </p:extLst>
          </p:nvPr>
        </p:nvGraphicFramePr>
        <p:xfrm>
          <a:off x="824684" y="5214072"/>
          <a:ext cx="612487" cy="73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4" imgW="190440" imgH="241200" progId="Equation.DSMT4">
                  <p:embed/>
                </p:oleObj>
              </mc:Choice>
              <mc:Fallback>
                <p:oleObj name="Equation" r:id="rId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684" y="5214072"/>
                        <a:ext cx="612487" cy="732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5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K: the user group number K</a:t>
            </a:r>
          </a:p>
          <a:p>
            <a:r>
              <a:rPr lang="en-US" altLang="zh-CN" dirty="0">
                <a:latin typeface="Symbol" panose="05050102010706020507" pitchFamily="18" charset="2"/>
              </a:rPr>
              <a:t>a</a:t>
            </a:r>
            <a:r>
              <a:rPr lang="en-US" altLang="zh-CN" dirty="0" smtClean="0"/>
              <a:t> :the possibility of obtaining overlapping groups of users sharing the same taste. Close to 0 means user tend to belong only 1 group.  Also can be interpreted as sparsity of user vectors. </a:t>
            </a:r>
          </a:p>
          <a:p>
            <a:r>
              <a:rPr lang="en-US" altLang="zh-CN" dirty="0" smtClean="0"/>
              <a:t>Table 16 shows in different alpha setting, how many user drop in these group 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30" y="3974989"/>
            <a:ext cx="7569613" cy="28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Symbol" panose="05050102010706020507" pitchFamily="18" charset="2"/>
              </a:rPr>
              <a:t>b</a:t>
            </a:r>
            <a:r>
              <a:rPr lang="zh-CN" altLang="en-US" dirty="0" smtClean="0">
                <a:latin typeface="Symbol" panose="05050102010706020507" pitchFamily="18" charset="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evidence the algorithm requires to deduce that group of users will like item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of </a:t>
            </a:r>
            <a:r>
              <a:rPr lang="en-US" altLang="zh-CN" dirty="0" smtClean="0">
                <a:latin typeface="Symbol" panose="05050102010706020507" pitchFamily="18" charset="2"/>
              </a:rPr>
              <a:t>b 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predict more and more score 3 (indifference)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score like flipping a coin with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times!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Symbol" panose="05050102010706020507" pitchFamily="18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5" y="4693240"/>
            <a:ext cx="338357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7950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387"/>
            <a:ext cx="5138444" cy="261153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7660"/>
              </p:ext>
            </p:extLst>
          </p:nvPr>
        </p:nvGraphicFramePr>
        <p:xfrm>
          <a:off x="1291936" y="3063926"/>
          <a:ext cx="2967915" cy="106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5" name="Equation" r:id="rId4" imgW="1091880" imgH="393480" progId="Equation.DSMT4">
                  <p:embed/>
                </p:oleObj>
              </mc:Choice>
              <mc:Fallback>
                <p:oleObj name="Equation" r:id="rId4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936" y="3063926"/>
                        <a:ext cx="2967915" cy="106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37580"/>
              </p:ext>
            </p:extLst>
          </p:nvPr>
        </p:nvGraphicFramePr>
        <p:xfrm>
          <a:off x="1291935" y="4133756"/>
          <a:ext cx="3285037" cy="74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"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1935" y="4133756"/>
                        <a:ext cx="3285037" cy="74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79523"/>
              </p:ext>
            </p:extLst>
          </p:nvPr>
        </p:nvGraphicFramePr>
        <p:xfrm>
          <a:off x="1291935" y="4974102"/>
          <a:ext cx="3098186" cy="89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8" imgW="927000" imgH="266400" progId="Equation.DSMT4">
                  <p:embed/>
                </p:oleObj>
              </mc:Choice>
              <mc:Fallback>
                <p:oleObj name="Equation" r:id="rId8" imgW="927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1935" y="4974102"/>
                        <a:ext cx="3098186" cy="89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6544"/>
              </p:ext>
            </p:extLst>
          </p:nvPr>
        </p:nvGraphicFramePr>
        <p:xfrm>
          <a:off x="1291935" y="5972589"/>
          <a:ext cx="3279650" cy="70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8" name="Equation" r:id="rId10" imgW="1180800" imgH="253800" progId="Equation.DSMT4">
                  <p:embed/>
                </p:oleObj>
              </mc:Choice>
              <mc:Fallback>
                <p:oleObj name="Equation" r:id="rId10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1935" y="5972589"/>
                        <a:ext cx="3279650" cy="70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79790" y="3797551"/>
            <a:ext cx="5310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                  这个</a:t>
            </a:r>
            <a:r>
              <a:rPr lang="zh-CN" altLang="en-US" dirty="0"/>
              <a:t>过程表示在生成</a:t>
            </a:r>
            <a:r>
              <a:rPr lang="zh-CN" altLang="en-US" dirty="0" smtClean="0"/>
              <a:t>第</a:t>
            </a:r>
            <a:r>
              <a:rPr lang="en-US" altLang="zh-CN" dirty="0" smtClean="0"/>
              <a:t>u</a:t>
            </a:r>
            <a:r>
              <a:rPr lang="zh-CN" altLang="en-US" dirty="0" smtClean="0"/>
              <a:t>个人的小组概率分布的时候，</a:t>
            </a:r>
            <a:r>
              <a:rPr lang="zh-CN" altLang="en-US" dirty="0"/>
              <a:t>先从第一个坛子中抽中一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user-group</a:t>
            </a:r>
            <a:r>
              <a:rPr lang="zh-CN" altLang="en-US" dirty="0" smtClean="0"/>
              <a:t>骰子   ，</a:t>
            </a:r>
            <a:r>
              <a:rPr lang="zh-CN" altLang="en-US" dirty="0"/>
              <a:t>然后投掷这枚骰子生成</a:t>
            </a:r>
            <a:r>
              <a:rPr lang="zh-CN" altLang="en-US" dirty="0" smtClean="0"/>
              <a:t>了该用户中第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个物品的所属小组编号</a:t>
            </a:r>
            <a:r>
              <a:rPr lang="en-US" altLang="zh-CN" dirty="0" err="1" smtClean="0"/>
              <a:t>z_u,i</a:t>
            </a:r>
            <a:r>
              <a:rPr lang="zh-CN" altLang="en-US" dirty="0" smtClean="0"/>
              <a:t>。</a:t>
            </a:r>
            <a:r>
              <a:rPr lang="en-US" altLang="zh-CN" dirty="0"/>
              <a:t>[</a:t>
            </a:r>
            <a:r>
              <a:rPr lang="zh-CN" altLang="en-US" dirty="0"/>
              <a:t>注释</a:t>
            </a:r>
            <a:r>
              <a:rPr lang="en-US" altLang="zh-CN" dirty="0"/>
              <a:t>]</a:t>
            </a:r>
            <a:r>
              <a:rPr lang="zh-CN" altLang="en-US" dirty="0"/>
              <a:t>此为</a:t>
            </a:r>
            <a:r>
              <a:rPr lang="en-US" altLang="zh-CN" dirty="0" err="1"/>
              <a:t>Dirichlet</a:t>
            </a:r>
            <a:r>
              <a:rPr lang="en-US" altLang="zh-CN" dirty="0"/>
              <a:t>- Multinomial</a:t>
            </a:r>
            <a:r>
              <a:rPr lang="zh-CN" altLang="en-US" dirty="0"/>
              <a:t>共轭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这个</a:t>
            </a:r>
            <a:r>
              <a:rPr lang="zh-CN" altLang="en-US" dirty="0"/>
              <a:t>过程表述了如下动作</a:t>
            </a:r>
            <a:r>
              <a:rPr lang="zh-CN" altLang="en-US" dirty="0" smtClean="0"/>
              <a:t>生成第</a:t>
            </a:r>
            <a:r>
              <a:rPr lang="en-US" altLang="zh-CN" dirty="0" smtClean="0"/>
              <a:t>u</a:t>
            </a:r>
            <a:r>
              <a:rPr lang="zh-CN" altLang="en-US" dirty="0" smtClean="0"/>
              <a:t>个用户的第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个物品：在手头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group-item</a:t>
            </a:r>
            <a:r>
              <a:rPr lang="zh-CN" altLang="en-US" dirty="0" smtClean="0"/>
              <a:t>硬币中，</a:t>
            </a:r>
            <a:r>
              <a:rPr lang="zh-CN" altLang="en-US" dirty="0"/>
              <a:t>挑选编号为</a:t>
            </a:r>
            <a:r>
              <a:rPr lang="en-US" altLang="zh-CN" dirty="0" smtClean="0"/>
              <a:t>k=</a:t>
            </a:r>
            <a:r>
              <a:rPr lang="en-US" altLang="zh-CN" dirty="0" err="1" smtClean="0"/>
              <a:t>z_u,i</a:t>
            </a:r>
            <a:r>
              <a:rPr lang="zh-CN" altLang="en-US" dirty="0" smtClean="0"/>
              <a:t>的那个</a:t>
            </a:r>
            <a:r>
              <a:rPr lang="zh-CN" altLang="en-US" dirty="0"/>
              <a:t>硬币</a:t>
            </a:r>
            <a:r>
              <a:rPr lang="zh-CN" altLang="en-US" dirty="0" smtClean="0"/>
              <a:t>进行</a:t>
            </a:r>
            <a:r>
              <a:rPr lang="zh-CN" altLang="en-US" dirty="0"/>
              <a:t>投掷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R</a:t>
            </a:r>
            <a:r>
              <a:rPr lang="zh-CN" altLang="en-US" dirty="0" smtClean="0"/>
              <a:t>级评分，做</a:t>
            </a:r>
            <a:r>
              <a:rPr lang="en-US" altLang="zh-CN" dirty="0" smtClean="0"/>
              <a:t>R</a:t>
            </a:r>
            <a:r>
              <a:rPr lang="zh-CN" altLang="en-US" dirty="0" smtClean="0"/>
              <a:t>次实验，每次实验成功</a:t>
            </a:r>
            <a:r>
              <a:rPr lang="zh-CN" altLang="en-US" smtClean="0"/>
              <a:t>概率        ，然后</a:t>
            </a:r>
            <a:r>
              <a:rPr lang="zh-CN" altLang="en-US" dirty="0" smtClean="0"/>
              <a:t>生成物品评分。</a:t>
            </a:r>
            <a:r>
              <a:rPr lang="en-US" altLang="zh-CN" dirty="0"/>
              <a:t>[</a:t>
            </a:r>
            <a:r>
              <a:rPr lang="zh-CN" altLang="en-US" dirty="0"/>
              <a:t>注释</a:t>
            </a:r>
            <a:r>
              <a:rPr lang="en-US" altLang="zh-CN" dirty="0"/>
              <a:t>]</a:t>
            </a:r>
            <a:r>
              <a:rPr lang="zh-CN" altLang="en-US" dirty="0"/>
              <a:t>此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Beta- Binomial</a:t>
            </a:r>
            <a:r>
              <a:rPr lang="zh-CN" altLang="en-US" dirty="0" smtClean="0"/>
              <a:t>共轭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24710"/>
              </p:ext>
            </p:extLst>
          </p:nvPr>
        </p:nvGraphicFramePr>
        <p:xfrm>
          <a:off x="6542088" y="3797551"/>
          <a:ext cx="10953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9" name="Equation" r:id="rId12" imgW="838080" imgH="266400" progId="Equation.DSMT4">
                  <p:embed/>
                </p:oleObj>
              </mc:Choice>
              <mc:Fallback>
                <p:oleObj name="Equation" r:id="rId12" imgW="838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42088" y="3797551"/>
                        <a:ext cx="10953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86134" y="132920"/>
            <a:ext cx="5395428" cy="3322608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69856"/>
              </p:ext>
            </p:extLst>
          </p:nvPr>
        </p:nvGraphicFramePr>
        <p:xfrm>
          <a:off x="7194623" y="4357450"/>
          <a:ext cx="268360" cy="41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15" imgW="164880" imgH="253800" progId="Equation.DSMT4">
                  <p:embed/>
                </p:oleObj>
              </mc:Choice>
              <mc:Fallback>
                <p:oleObj name="Equation" r:id="rId15" imgW="16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4623" y="4357450"/>
                        <a:ext cx="268360" cy="41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99189" y="5958384"/>
                <a:ext cx="756810" cy="413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189" y="5958384"/>
                <a:ext cx="756810" cy="4137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965</Words>
  <Application>Microsoft Office PowerPoint</Application>
  <PresentationFormat>宽屏</PresentationFormat>
  <Paragraphs>126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Symbol</vt:lpstr>
      <vt:lpstr>Times New Roman</vt:lpstr>
      <vt:lpstr>Office 主题​​</vt:lpstr>
      <vt:lpstr>Equation</vt:lpstr>
      <vt:lpstr>  &lt;A non negative matrix factorization for collaborative filtering recommender systems based on a Bayesian probabilistic model&gt;</vt:lpstr>
      <vt:lpstr>Propostion 1</vt:lpstr>
      <vt:lpstr>CF recommend can be considered as filling missing matrix item（filling blank）</vt:lpstr>
      <vt:lpstr>Two matrices, each have K latent components</vt:lpstr>
      <vt:lpstr>Latent factor explain</vt:lpstr>
      <vt:lpstr>Method: Probabilitic Graphical Model </vt:lpstr>
      <vt:lpstr>Model parameter</vt:lpstr>
      <vt:lpstr>Model parameter</vt:lpstr>
      <vt:lpstr>PowerPoint 演示文稿</vt:lpstr>
      <vt:lpstr>Why beta-binomial</vt:lpstr>
      <vt:lpstr>Algorithm: Iterater update equation</vt:lpstr>
      <vt:lpstr>More explanation</vt:lpstr>
      <vt:lpstr>PowerPoint 演示文稿</vt:lpstr>
      <vt:lpstr>Input: rating matrix</vt:lpstr>
      <vt:lpstr>output</vt:lpstr>
      <vt:lpstr>Final predict score</vt:lpstr>
      <vt:lpstr>Compared with other technique: classical matrix factorization [5]R.Salakhutdinov,A.Mnih,Probabilistic matrix factorization,Adv.NeuralInf.Process.Syst.20(NIPS07)(2008)1257–1264. [6]Y.Koren,R.Bell,C.Volinsky,Matrix factorization techniques for recommender systems,Computer42(8)(2009)30–37. does not fulfill proposition 1</vt:lpstr>
      <vt:lpstr>&lt;non-negative matrix factorization&gt; tend to predict low rating score </vt:lpstr>
      <vt:lpstr>Unrelated items are 3 in order to minimize the average error</vt:lpstr>
      <vt:lpstr>Example II: input rating matrix</vt:lpstr>
      <vt:lpstr>Example II: Prediction result</vt:lpstr>
      <vt:lpstr>Example II:output User matrix</vt:lpstr>
      <vt:lpstr>Example II: output Matrix associated to items</vt:lpstr>
      <vt:lpstr>Evaluation 1: accuracy in prediction(score准确度)</vt:lpstr>
      <vt:lpstr>Evaluation 1: 0-1 Loss</vt:lpstr>
      <vt:lpstr>Evaluation 1: experiment result</vt:lpstr>
      <vt:lpstr>Evaluation 2: Accuracy in recommendation</vt:lpstr>
      <vt:lpstr>Evaluation 2 : Recall</vt:lpstr>
      <vt:lpstr>Evaluation 2 : Precision</vt:lpstr>
      <vt:lpstr>Conclusion </vt:lpstr>
      <vt:lpstr>Summary（problem）</vt:lpstr>
      <vt:lpstr>Summary（Good part）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non negative matrix factorization for collaborative filtering recommender systems based on a Bayesian probabilistic model</dc:title>
  <dc:creator>chen ma</dc:creator>
  <cp:lastModifiedBy>chen ma</cp:lastModifiedBy>
  <cp:revision>189</cp:revision>
  <dcterms:created xsi:type="dcterms:W3CDTF">2016-10-27T12:19:49Z</dcterms:created>
  <dcterms:modified xsi:type="dcterms:W3CDTF">2016-11-08T12:47:07Z</dcterms:modified>
</cp:coreProperties>
</file>