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tags/tag1.xml" ContentType="application/vnd.openxmlformats-officedocument.presentationml.tags+xml"/>
  <Override PartName="/ppt/notesSlides/notesSlide3.xml" ContentType="application/vnd.openxmlformats-officedocument.presentationml.notesSlide+xml"/>
  <Override PartName="/ppt/ink/ink2.xml" ContentType="application/inkml+xml"/>
  <Override PartName="/ppt/ink/ink3.xml" ContentType="application/inkml+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49"/>
  </p:notesMasterIdLst>
  <p:sldIdLst>
    <p:sldId id="256" r:id="rId2"/>
    <p:sldId id="512" r:id="rId3"/>
    <p:sldId id="513" r:id="rId4"/>
    <p:sldId id="511" r:id="rId5"/>
    <p:sldId id="510" r:id="rId6"/>
    <p:sldId id="448" r:id="rId7"/>
    <p:sldId id="449" r:id="rId8"/>
    <p:sldId id="502" r:id="rId9"/>
    <p:sldId id="491" r:id="rId10"/>
    <p:sldId id="492" r:id="rId11"/>
    <p:sldId id="501" r:id="rId12"/>
    <p:sldId id="503" r:id="rId13"/>
    <p:sldId id="463" r:id="rId14"/>
    <p:sldId id="450" r:id="rId15"/>
    <p:sldId id="451" r:id="rId16"/>
    <p:sldId id="460" r:id="rId17"/>
    <p:sldId id="464" r:id="rId18"/>
    <p:sldId id="504" r:id="rId19"/>
    <p:sldId id="466" r:id="rId20"/>
    <p:sldId id="490" r:id="rId21"/>
    <p:sldId id="483" r:id="rId22"/>
    <p:sldId id="495" r:id="rId23"/>
    <p:sldId id="514" r:id="rId24"/>
    <p:sldId id="468" r:id="rId25"/>
    <p:sldId id="493" r:id="rId26"/>
    <p:sldId id="469" r:id="rId27"/>
    <p:sldId id="484" r:id="rId28"/>
    <p:sldId id="509" r:id="rId29"/>
    <p:sldId id="508" r:id="rId30"/>
    <p:sldId id="505" r:id="rId31"/>
    <p:sldId id="506" r:id="rId32"/>
    <p:sldId id="507" r:id="rId33"/>
    <p:sldId id="516" r:id="rId34"/>
    <p:sldId id="485" r:id="rId35"/>
    <p:sldId id="486" r:id="rId36"/>
    <p:sldId id="487" r:id="rId37"/>
    <p:sldId id="476" r:id="rId38"/>
    <p:sldId id="488" r:id="rId39"/>
    <p:sldId id="496" r:id="rId40"/>
    <p:sldId id="497" r:id="rId41"/>
    <p:sldId id="499" r:id="rId42"/>
    <p:sldId id="515" r:id="rId43"/>
    <p:sldId id="494" r:id="rId44"/>
    <p:sldId id="489" r:id="rId45"/>
    <p:sldId id="477" r:id="rId46"/>
    <p:sldId id="500" r:id="rId47"/>
    <p:sldId id="447" r:id="rId4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512"/>
            <p14:sldId id="513"/>
            <p14:sldId id="511"/>
            <p14:sldId id="510"/>
            <p14:sldId id="448"/>
            <p14:sldId id="449"/>
            <p14:sldId id="502"/>
            <p14:sldId id="491"/>
            <p14:sldId id="492"/>
            <p14:sldId id="501"/>
            <p14:sldId id="503"/>
            <p14:sldId id="463"/>
            <p14:sldId id="450"/>
            <p14:sldId id="451"/>
            <p14:sldId id="460"/>
            <p14:sldId id="464"/>
            <p14:sldId id="504"/>
            <p14:sldId id="466"/>
            <p14:sldId id="490"/>
            <p14:sldId id="483"/>
            <p14:sldId id="495"/>
            <p14:sldId id="514"/>
            <p14:sldId id="468"/>
            <p14:sldId id="493"/>
            <p14:sldId id="469"/>
            <p14:sldId id="484"/>
            <p14:sldId id="509"/>
            <p14:sldId id="508"/>
            <p14:sldId id="505"/>
            <p14:sldId id="506"/>
            <p14:sldId id="507"/>
            <p14:sldId id="516"/>
            <p14:sldId id="485"/>
            <p14:sldId id="486"/>
            <p14:sldId id="487"/>
            <p14:sldId id="476"/>
            <p14:sldId id="488"/>
            <p14:sldId id="496"/>
            <p14:sldId id="497"/>
            <p14:sldId id="499"/>
            <p14:sldId id="515"/>
            <p14:sldId id="494"/>
            <p14:sldId id="489"/>
            <p14:sldId id="477"/>
            <p14:sldId id="500"/>
            <p14:sldId id="44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107" d="100"/>
          <a:sy n="107" d="100"/>
        </p:scale>
        <p:origin x="1330" y="58"/>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hProcess6" loCatId="process" qsTypeId="urn:microsoft.com/office/officeart/2005/8/quickstyle/simple5"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1</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2</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3</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97C498C3-B6DD-4290-809A-7F41DCC94602}">
      <dgm:prSet/>
      <dgm:spPr/>
      <dgm:t>
        <a:bodyPr/>
        <a:lstStyle/>
        <a:p>
          <a:r>
            <a:rPr lang="zh-CN" altLang="en-US" sz="2800" dirty="0"/>
            <a:t>定义网络</a:t>
          </a:r>
          <a:endParaRPr lang="zh-TW" altLang="en-US" sz="2800" dirty="0"/>
        </a:p>
      </dgm:t>
    </dgm:pt>
    <dgm:pt modelId="{6314B85C-C1B5-4C04-BF45-32703679BBBA}" type="parTrans" cxnId="{2444E9F2-EEFC-4FDE-A1A5-773A690FCD99}">
      <dgm:prSet/>
      <dgm:spPr/>
      <dgm:t>
        <a:bodyPr/>
        <a:lstStyle/>
        <a:p>
          <a:endParaRPr lang="zh-CN" altLang="en-US"/>
        </a:p>
      </dgm:t>
    </dgm:pt>
    <dgm:pt modelId="{358CAB3F-6F45-413B-A28E-E7A5D580FDF8}" type="sibTrans" cxnId="{2444E9F2-EEFC-4FDE-A1A5-773A690FCD99}">
      <dgm:prSet/>
      <dgm:spPr/>
      <dgm:t>
        <a:bodyPr/>
        <a:lstStyle/>
        <a:p>
          <a:endParaRPr lang="zh-CN" altLang="en-US"/>
        </a:p>
      </dgm:t>
    </dgm:pt>
    <dgm:pt modelId="{854A7D3E-C7E2-40B6-99D5-A6D8684A36A8}">
      <dgm:prSet/>
      <dgm:spPr/>
      <dgm:t>
        <a:bodyPr/>
        <a:lstStyle/>
        <a:p>
          <a:r>
            <a:rPr lang="zh-CN" altLang="en-US" sz="2800" dirty="0"/>
            <a:t>损失函数</a:t>
          </a:r>
          <a:endParaRPr lang="zh-TW" altLang="en-US" sz="2800" dirty="0"/>
        </a:p>
      </dgm:t>
    </dgm:pt>
    <dgm:pt modelId="{E2C9C274-FA30-427A-936A-05EA62464929}" type="parTrans" cxnId="{54045EA9-E1C2-4191-A908-F03A56174CBF}">
      <dgm:prSet/>
      <dgm:spPr/>
      <dgm:t>
        <a:bodyPr/>
        <a:lstStyle/>
        <a:p>
          <a:endParaRPr lang="zh-CN" altLang="en-US"/>
        </a:p>
      </dgm:t>
    </dgm:pt>
    <dgm:pt modelId="{8EAD3175-F7E4-4F81-B10F-5B52A5BCC1C8}" type="sibTrans" cxnId="{54045EA9-E1C2-4191-A908-F03A56174CBF}">
      <dgm:prSet/>
      <dgm:spPr/>
      <dgm:t>
        <a:bodyPr/>
        <a:lstStyle/>
        <a:p>
          <a:endParaRPr lang="zh-CN" altLang="en-US"/>
        </a:p>
      </dgm:t>
    </dgm:pt>
    <dgm:pt modelId="{8D04D858-8F20-4902-A6A2-A63AACE33B61}">
      <dgm:prSet/>
      <dgm:spPr/>
      <dgm:t>
        <a:bodyPr/>
        <a:lstStyle/>
        <a:p>
          <a:r>
            <a:rPr lang="zh-CN" altLang="en-US" sz="2800" dirty="0"/>
            <a:t>优化</a:t>
          </a:r>
          <a:endParaRPr lang="zh-TW" altLang="en-US" sz="2800" dirty="0"/>
        </a:p>
      </dgm:t>
    </dgm:pt>
    <dgm:pt modelId="{C723E8C3-242A-4E6E-AC85-5D7E41B4A677}" type="parTrans" cxnId="{DE8EB4F4-1C1B-4070-80FB-260E47B69A00}">
      <dgm:prSet/>
      <dgm:spPr/>
      <dgm:t>
        <a:bodyPr/>
        <a:lstStyle/>
        <a:p>
          <a:endParaRPr lang="zh-CN" altLang="en-US"/>
        </a:p>
      </dgm:t>
    </dgm:pt>
    <dgm:pt modelId="{49B7BD17-658F-45A2-8200-F2AD8B0B96D6}" type="sibTrans" cxnId="{DE8EB4F4-1C1B-4070-80FB-260E47B69A00}">
      <dgm:prSet/>
      <dgm:spPr/>
      <dgm:t>
        <a:bodyPr/>
        <a:lstStyle/>
        <a:p>
          <a:endParaRPr lang="zh-CN" altLang="en-US"/>
        </a:p>
      </dgm:t>
    </dgm:pt>
    <dgm:pt modelId="{A5E42E5A-1F14-444C-8D42-E6AA57977A47}" type="pres">
      <dgm:prSet presAssocID="{7ABBEAF7-C373-4176-BC82-DCCB6D5E3E26}" presName="theList" presStyleCnt="0">
        <dgm:presLayoutVars>
          <dgm:dir/>
          <dgm:animLvl val="lvl"/>
          <dgm:resizeHandles val="exact"/>
        </dgm:presLayoutVars>
      </dgm:prSet>
      <dgm:spPr/>
    </dgm:pt>
    <dgm:pt modelId="{49C10FD1-8373-4D80-8FE4-8C8DA1BC5B98}" type="pres">
      <dgm:prSet presAssocID="{801111EC-7761-4006-9B8D-BDD3478D6A0C}" presName="compNode" presStyleCnt="0"/>
      <dgm:spPr/>
    </dgm:pt>
    <dgm:pt modelId="{018F3831-3850-49DD-9A6B-D4223B9AB88A}" type="pres">
      <dgm:prSet presAssocID="{801111EC-7761-4006-9B8D-BDD3478D6A0C}" presName="noGeometry" presStyleCnt="0"/>
      <dgm:spPr/>
    </dgm:pt>
    <dgm:pt modelId="{B26D808F-7151-45D8-B910-A78C7EC5D375}" type="pres">
      <dgm:prSet presAssocID="{801111EC-7761-4006-9B8D-BDD3478D6A0C}" presName="childTextVisible" presStyleLbl="bgAccFollowNode1" presStyleIdx="0" presStyleCnt="3">
        <dgm:presLayoutVars>
          <dgm:bulletEnabled val="1"/>
        </dgm:presLayoutVars>
      </dgm:prSet>
      <dgm:spPr/>
    </dgm:pt>
    <dgm:pt modelId="{64FA673D-026D-4EF2-8FE1-D1290C6692DE}" type="pres">
      <dgm:prSet presAssocID="{801111EC-7761-4006-9B8D-BDD3478D6A0C}" presName="childTextHidden" presStyleLbl="bgAccFollowNode1" presStyleIdx="0" presStyleCnt="3"/>
      <dgm:spPr/>
    </dgm:pt>
    <dgm:pt modelId="{26507422-5EB3-4794-954B-10F5496864B4}" type="pres">
      <dgm:prSet presAssocID="{801111EC-7761-4006-9B8D-BDD3478D6A0C}" presName="parentText" presStyleLbl="node1" presStyleIdx="0" presStyleCnt="3">
        <dgm:presLayoutVars>
          <dgm:chMax val="1"/>
          <dgm:bulletEnabled val="1"/>
        </dgm:presLayoutVars>
      </dgm:prSet>
      <dgm:spPr/>
    </dgm:pt>
    <dgm:pt modelId="{F0AA544F-1805-4054-93CC-2107DC2D7D81}" type="pres">
      <dgm:prSet presAssocID="{801111EC-7761-4006-9B8D-BDD3478D6A0C}" presName="aSpace" presStyleCnt="0"/>
      <dgm:spPr/>
    </dgm:pt>
    <dgm:pt modelId="{0D0AD100-C8D5-475D-B652-CBFDAD990A70}" type="pres">
      <dgm:prSet presAssocID="{380F6D09-15D5-4E2B-BF8A-CECE4B7C4A20}" presName="compNode" presStyleCnt="0"/>
      <dgm:spPr/>
    </dgm:pt>
    <dgm:pt modelId="{CE668467-9A71-48D5-9668-F140D20EF8F9}" type="pres">
      <dgm:prSet presAssocID="{380F6D09-15D5-4E2B-BF8A-CECE4B7C4A20}" presName="noGeometry" presStyleCnt="0"/>
      <dgm:spPr/>
    </dgm:pt>
    <dgm:pt modelId="{63BF4F9E-DFD3-4F32-BB83-EDA34B3186AB}" type="pres">
      <dgm:prSet presAssocID="{380F6D09-15D5-4E2B-BF8A-CECE4B7C4A20}" presName="childTextVisible" presStyleLbl="bgAccFollowNode1" presStyleIdx="1" presStyleCnt="3">
        <dgm:presLayoutVars>
          <dgm:bulletEnabled val="1"/>
        </dgm:presLayoutVars>
      </dgm:prSet>
      <dgm:spPr/>
    </dgm:pt>
    <dgm:pt modelId="{56FD2A42-E9D7-4817-8A00-A6180A37758A}" type="pres">
      <dgm:prSet presAssocID="{380F6D09-15D5-4E2B-BF8A-CECE4B7C4A20}" presName="childTextHidden" presStyleLbl="bgAccFollowNode1" presStyleIdx="1" presStyleCnt="3"/>
      <dgm:spPr/>
    </dgm:pt>
    <dgm:pt modelId="{BD20842E-DDAC-4D2A-81A6-5E7B3DC6A9BA}" type="pres">
      <dgm:prSet presAssocID="{380F6D09-15D5-4E2B-BF8A-CECE4B7C4A20}" presName="parentText" presStyleLbl="node1" presStyleIdx="1" presStyleCnt="3">
        <dgm:presLayoutVars>
          <dgm:chMax val="1"/>
          <dgm:bulletEnabled val="1"/>
        </dgm:presLayoutVars>
      </dgm:prSet>
      <dgm:spPr/>
    </dgm:pt>
    <dgm:pt modelId="{D1551DF3-10EE-4460-8C6B-8F66703DA7F7}" type="pres">
      <dgm:prSet presAssocID="{380F6D09-15D5-4E2B-BF8A-CECE4B7C4A20}" presName="aSpace" presStyleCnt="0"/>
      <dgm:spPr/>
    </dgm:pt>
    <dgm:pt modelId="{20F60610-F71F-4DA0-8D4B-245E93FB2FAA}" type="pres">
      <dgm:prSet presAssocID="{680F7195-4FD3-481E-8A2B-5AD54C8280AB}" presName="compNode" presStyleCnt="0"/>
      <dgm:spPr/>
    </dgm:pt>
    <dgm:pt modelId="{6E8193CF-467D-424C-881E-873B8B07C5A2}" type="pres">
      <dgm:prSet presAssocID="{680F7195-4FD3-481E-8A2B-5AD54C8280AB}" presName="noGeometry" presStyleCnt="0"/>
      <dgm:spPr/>
    </dgm:pt>
    <dgm:pt modelId="{25708548-ACE5-456A-9BB2-8335CF56201B}" type="pres">
      <dgm:prSet presAssocID="{680F7195-4FD3-481E-8A2B-5AD54C8280AB}" presName="childTextVisible" presStyleLbl="bgAccFollowNode1" presStyleIdx="2" presStyleCnt="3">
        <dgm:presLayoutVars>
          <dgm:bulletEnabled val="1"/>
        </dgm:presLayoutVars>
      </dgm:prSet>
      <dgm:spPr/>
    </dgm:pt>
    <dgm:pt modelId="{6CD1B83E-A39D-4414-BCC7-A9116F1953AE}" type="pres">
      <dgm:prSet presAssocID="{680F7195-4FD3-481E-8A2B-5AD54C8280AB}" presName="childTextHidden" presStyleLbl="bgAccFollowNode1" presStyleIdx="2" presStyleCnt="3"/>
      <dgm:spPr/>
    </dgm:pt>
    <dgm:pt modelId="{51AD05C7-9BB6-4F43-AAA2-1D0412419A6C}" type="pres">
      <dgm:prSet presAssocID="{680F7195-4FD3-481E-8A2B-5AD54C8280AB}" presName="parentText" presStyleLbl="node1" presStyleIdx="2" presStyleCnt="3">
        <dgm:presLayoutVars>
          <dgm:chMax val="1"/>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BC9680F-BC80-4FAE-BF94-0E90F34E4838}" type="presOf" srcId="{380F6D09-15D5-4E2B-BF8A-CECE4B7C4A20}" destId="{BD20842E-DDAC-4D2A-81A6-5E7B3DC6A9BA}" srcOrd="0" destOrd="0" presId="urn:microsoft.com/office/officeart/2005/8/layout/hProcess6"/>
    <dgm:cxn modelId="{817FAE28-7A67-410A-8AAA-0D47EE688E3B}" type="presOf" srcId="{8D04D858-8F20-4902-A6A2-A63AACE33B61}" destId="{25708548-ACE5-456A-9BB2-8335CF56201B}" srcOrd="0" destOrd="0" presId="urn:microsoft.com/office/officeart/2005/8/layout/hProcess6"/>
    <dgm:cxn modelId="{3796133B-9324-48E1-895B-CB33B607472F}" srcId="{7ABBEAF7-C373-4176-BC82-DCCB6D5E3E26}" destId="{680F7195-4FD3-481E-8A2B-5AD54C8280AB}" srcOrd="2" destOrd="0" parTransId="{E0770B27-10B9-4E3F-A134-B86908A61FFE}" sibTransId="{382B596D-4079-47F6-BAC4-80EDB1CFB95D}"/>
    <dgm:cxn modelId="{AEB5C264-9299-433C-ADC7-E08F9F77A7D3}" type="presOf" srcId="{7ABBEAF7-C373-4176-BC82-DCCB6D5E3E26}" destId="{A5E42E5A-1F14-444C-8D42-E6AA57977A47}" srcOrd="0" destOrd="0" presId="urn:microsoft.com/office/officeart/2005/8/layout/hProcess6"/>
    <dgm:cxn modelId="{0E020966-40CD-4C1C-8889-E10C2A492ED5}" type="presOf" srcId="{680F7195-4FD3-481E-8A2B-5AD54C8280AB}" destId="{51AD05C7-9BB6-4F43-AAA2-1D0412419A6C}" srcOrd="0" destOrd="0" presId="urn:microsoft.com/office/officeart/2005/8/layout/hProcess6"/>
    <dgm:cxn modelId="{979AB58B-F601-4A02-9211-A25BA7A6DA75}" type="presOf" srcId="{97C498C3-B6DD-4290-809A-7F41DCC94602}" destId="{64FA673D-026D-4EF2-8FE1-D1290C6692DE}" srcOrd="1" destOrd="0" presId="urn:microsoft.com/office/officeart/2005/8/layout/hProcess6"/>
    <dgm:cxn modelId="{7DBA789E-FBE8-47EE-B779-737798DB8CF2}" srcId="{7ABBEAF7-C373-4176-BC82-DCCB6D5E3E26}" destId="{380F6D09-15D5-4E2B-BF8A-CECE4B7C4A20}" srcOrd="1" destOrd="0" parTransId="{35DF94FE-4269-42A8-B274-51E32D4D5D54}" sibTransId="{D60C5607-81DE-4CC8-91B3-C56E5666A49F}"/>
    <dgm:cxn modelId="{8B90B3A2-4D2C-4FEB-9F35-4639FF461F9B}" type="presOf" srcId="{8D04D858-8F20-4902-A6A2-A63AACE33B61}" destId="{6CD1B83E-A39D-4414-BCC7-A9116F1953AE}" srcOrd="1" destOrd="0" presId="urn:microsoft.com/office/officeart/2005/8/layout/hProcess6"/>
    <dgm:cxn modelId="{54045EA9-E1C2-4191-A908-F03A56174CBF}" srcId="{380F6D09-15D5-4E2B-BF8A-CECE4B7C4A20}" destId="{854A7D3E-C7E2-40B6-99D5-A6D8684A36A8}" srcOrd="0" destOrd="0" parTransId="{E2C9C274-FA30-427A-936A-05EA62464929}" sibTransId="{8EAD3175-F7E4-4F81-B10F-5B52A5BCC1C8}"/>
    <dgm:cxn modelId="{BCFC2FBE-7595-4511-99E4-2BAE50FB7AE8}" type="presOf" srcId="{801111EC-7761-4006-9B8D-BDD3478D6A0C}" destId="{26507422-5EB3-4794-954B-10F5496864B4}" srcOrd="0" destOrd="0" presId="urn:microsoft.com/office/officeart/2005/8/layout/hProcess6"/>
    <dgm:cxn modelId="{8D26CED0-6985-4AB1-A4FC-D1124A811014}" type="presOf" srcId="{854A7D3E-C7E2-40B6-99D5-A6D8684A36A8}" destId="{56FD2A42-E9D7-4817-8A00-A6180A37758A}" srcOrd="1" destOrd="0" presId="urn:microsoft.com/office/officeart/2005/8/layout/hProcess6"/>
    <dgm:cxn modelId="{231DC6DA-A416-4900-BE47-9E2689E7661F}" type="presOf" srcId="{854A7D3E-C7E2-40B6-99D5-A6D8684A36A8}" destId="{63BF4F9E-DFD3-4F32-BB83-EDA34B3186AB}" srcOrd="0" destOrd="0" presId="urn:microsoft.com/office/officeart/2005/8/layout/hProcess6"/>
    <dgm:cxn modelId="{F6632FE9-3F07-4AC2-A8FC-AECA14EA9AEC}" type="presOf" srcId="{97C498C3-B6DD-4290-809A-7F41DCC94602}" destId="{B26D808F-7151-45D8-B910-A78C7EC5D375}" srcOrd="0" destOrd="0" presId="urn:microsoft.com/office/officeart/2005/8/layout/hProcess6"/>
    <dgm:cxn modelId="{2444E9F2-EEFC-4FDE-A1A5-773A690FCD99}" srcId="{801111EC-7761-4006-9B8D-BDD3478D6A0C}" destId="{97C498C3-B6DD-4290-809A-7F41DCC94602}" srcOrd="0" destOrd="0" parTransId="{6314B85C-C1B5-4C04-BF45-32703679BBBA}" sibTransId="{358CAB3F-6F45-413B-A28E-E7A5D580FDF8}"/>
    <dgm:cxn modelId="{DE8EB4F4-1C1B-4070-80FB-260E47B69A00}" srcId="{680F7195-4FD3-481E-8A2B-5AD54C8280AB}" destId="{8D04D858-8F20-4902-A6A2-A63AACE33B61}" srcOrd="0" destOrd="0" parTransId="{C723E8C3-242A-4E6E-AC85-5D7E41B4A677}" sibTransId="{49B7BD17-658F-45A2-8200-F2AD8B0B96D6}"/>
    <dgm:cxn modelId="{AA1D2459-77EE-473C-A8A3-AACB744037F8}" type="presParOf" srcId="{A5E42E5A-1F14-444C-8D42-E6AA57977A47}" destId="{49C10FD1-8373-4D80-8FE4-8C8DA1BC5B98}" srcOrd="0" destOrd="0" presId="urn:microsoft.com/office/officeart/2005/8/layout/hProcess6"/>
    <dgm:cxn modelId="{3EF0E65D-F70D-4574-898A-FAB35A7241BB}" type="presParOf" srcId="{49C10FD1-8373-4D80-8FE4-8C8DA1BC5B98}" destId="{018F3831-3850-49DD-9A6B-D4223B9AB88A}" srcOrd="0" destOrd="0" presId="urn:microsoft.com/office/officeart/2005/8/layout/hProcess6"/>
    <dgm:cxn modelId="{644C4DEE-C54E-4D19-BB65-1A66748451A0}" type="presParOf" srcId="{49C10FD1-8373-4D80-8FE4-8C8DA1BC5B98}" destId="{B26D808F-7151-45D8-B910-A78C7EC5D375}" srcOrd="1" destOrd="0" presId="urn:microsoft.com/office/officeart/2005/8/layout/hProcess6"/>
    <dgm:cxn modelId="{E80B246F-0B37-4183-B1B6-CC86C4B7042E}" type="presParOf" srcId="{49C10FD1-8373-4D80-8FE4-8C8DA1BC5B98}" destId="{64FA673D-026D-4EF2-8FE1-D1290C6692DE}" srcOrd="2" destOrd="0" presId="urn:microsoft.com/office/officeart/2005/8/layout/hProcess6"/>
    <dgm:cxn modelId="{B4C77B1B-350C-4E68-B162-52369279C6B0}" type="presParOf" srcId="{49C10FD1-8373-4D80-8FE4-8C8DA1BC5B98}" destId="{26507422-5EB3-4794-954B-10F5496864B4}" srcOrd="3" destOrd="0" presId="urn:microsoft.com/office/officeart/2005/8/layout/hProcess6"/>
    <dgm:cxn modelId="{F80345AE-8336-4DD6-B77F-A20096D6CBDE}" type="presParOf" srcId="{A5E42E5A-1F14-444C-8D42-E6AA57977A47}" destId="{F0AA544F-1805-4054-93CC-2107DC2D7D81}" srcOrd="1" destOrd="0" presId="urn:microsoft.com/office/officeart/2005/8/layout/hProcess6"/>
    <dgm:cxn modelId="{370D3E7F-5909-450E-A469-251F9713CEF0}" type="presParOf" srcId="{A5E42E5A-1F14-444C-8D42-E6AA57977A47}" destId="{0D0AD100-C8D5-475D-B652-CBFDAD990A70}" srcOrd="2" destOrd="0" presId="urn:microsoft.com/office/officeart/2005/8/layout/hProcess6"/>
    <dgm:cxn modelId="{F207BE1E-4804-43D6-B165-2D5BD97ED51B}" type="presParOf" srcId="{0D0AD100-C8D5-475D-B652-CBFDAD990A70}" destId="{CE668467-9A71-48D5-9668-F140D20EF8F9}" srcOrd="0" destOrd="0" presId="urn:microsoft.com/office/officeart/2005/8/layout/hProcess6"/>
    <dgm:cxn modelId="{750D83BC-0DB0-4244-9572-CBEFF7411267}" type="presParOf" srcId="{0D0AD100-C8D5-475D-B652-CBFDAD990A70}" destId="{63BF4F9E-DFD3-4F32-BB83-EDA34B3186AB}" srcOrd="1" destOrd="0" presId="urn:microsoft.com/office/officeart/2005/8/layout/hProcess6"/>
    <dgm:cxn modelId="{05EEFB4E-54A5-4C3A-A198-D94550657B06}" type="presParOf" srcId="{0D0AD100-C8D5-475D-B652-CBFDAD990A70}" destId="{56FD2A42-E9D7-4817-8A00-A6180A37758A}" srcOrd="2" destOrd="0" presId="urn:microsoft.com/office/officeart/2005/8/layout/hProcess6"/>
    <dgm:cxn modelId="{4D99AA0E-3B0B-4593-A928-79A60E3C9749}" type="presParOf" srcId="{0D0AD100-C8D5-475D-B652-CBFDAD990A70}" destId="{BD20842E-DDAC-4D2A-81A6-5E7B3DC6A9BA}" srcOrd="3" destOrd="0" presId="urn:microsoft.com/office/officeart/2005/8/layout/hProcess6"/>
    <dgm:cxn modelId="{B0DB9CC0-0439-462B-B2F9-61B3441CA20D}" type="presParOf" srcId="{A5E42E5A-1F14-444C-8D42-E6AA57977A47}" destId="{D1551DF3-10EE-4460-8C6B-8F66703DA7F7}" srcOrd="3" destOrd="0" presId="urn:microsoft.com/office/officeart/2005/8/layout/hProcess6"/>
    <dgm:cxn modelId="{5FDF3D4C-B231-4E7A-A119-4B45671099AB}" type="presParOf" srcId="{A5E42E5A-1F14-444C-8D42-E6AA57977A47}" destId="{20F60610-F71F-4DA0-8D4B-245E93FB2FAA}" srcOrd="4" destOrd="0" presId="urn:microsoft.com/office/officeart/2005/8/layout/hProcess6"/>
    <dgm:cxn modelId="{7C247BCC-2625-494C-BA9B-6210F4C9F835}" type="presParOf" srcId="{20F60610-F71F-4DA0-8D4B-245E93FB2FAA}" destId="{6E8193CF-467D-424C-881E-873B8B07C5A2}" srcOrd="0" destOrd="0" presId="urn:microsoft.com/office/officeart/2005/8/layout/hProcess6"/>
    <dgm:cxn modelId="{D288E975-4E94-4CA4-A6ED-43509FC63ABD}" type="presParOf" srcId="{20F60610-F71F-4DA0-8D4B-245E93FB2FAA}" destId="{25708548-ACE5-456A-9BB2-8335CF56201B}" srcOrd="1" destOrd="0" presId="urn:microsoft.com/office/officeart/2005/8/layout/hProcess6"/>
    <dgm:cxn modelId="{02F297B2-636E-4E2E-B7B5-4A8E1C4946F5}" type="presParOf" srcId="{20F60610-F71F-4DA0-8D4B-245E93FB2FAA}" destId="{6CD1B83E-A39D-4414-BCC7-A9116F1953AE}" srcOrd="2" destOrd="0" presId="urn:microsoft.com/office/officeart/2005/8/layout/hProcess6"/>
    <dgm:cxn modelId="{63FC23D5-166A-4992-B233-27BD6A706EE3}" type="presParOf" srcId="{20F60610-F71F-4DA0-8D4B-245E93FB2FAA}" destId="{51AD05C7-9BB6-4F43-AAA2-1D0412419A6C}" srcOrd="3" destOrd="0" presId="urn:microsoft.com/office/officeart/2005/8/layout/hProcess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D808F-7151-45D8-B910-A78C7EC5D375}">
      <dsp:nvSpPr>
        <dsp:cNvPr id="0" name=""/>
        <dsp:cNvSpPr/>
      </dsp:nvSpPr>
      <dsp:spPr>
        <a:xfrm>
          <a:off x="422893" y="1018040"/>
          <a:ext cx="1678855" cy="1467531"/>
        </a:xfrm>
        <a:prstGeom prst="rightArrow">
          <a:avLst>
            <a:gd name="adj1" fmla="val 70000"/>
            <a:gd name="adj2" fmla="val 5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定义网络</a:t>
          </a:r>
          <a:endParaRPr lang="zh-TW" altLang="en-US" sz="2800" kern="1200" dirty="0"/>
        </a:p>
      </dsp:txBody>
      <dsp:txXfrm>
        <a:off x="842607" y="1238170"/>
        <a:ext cx="818442" cy="1027271"/>
      </dsp:txXfrm>
    </dsp:sp>
    <dsp:sp modelId="{26507422-5EB3-4794-954B-10F5496864B4}">
      <dsp:nvSpPr>
        <dsp:cNvPr id="0" name=""/>
        <dsp:cNvSpPr/>
      </dsp:nvSpPr>
      <dsp:spPr>
        <a:xfrm>
          <a:off x="3179" y="1332092"/>
          <a:ext cx="839427" cy="839427"/>
        </a:xfrm>
        <a:prstGeom prst="ellipse">
          <a:avLst/>
        </a:prstGeom>
        <a:gradFill rotWithShape="0">
          <a:gsLst>
            <a:gs pos="0">
              <a:schemeClr val="accent4">
                <a:hueOff val="0"/>
                <a:satOff val="0"/>
                <a:lumOff val="0"/>
                <a:alphaOff val="0"/>
                <a:shade val="63000"/>
              </a:schemeClr>
            </a:gs>
            <a:gs pos="30000">
              <a:schemeClr val="accent4">
                <a:hueOff val="0"/>
                <a:satOff val="0"/>
                <a:lumOff val="0"/>
                <a:alphaOff val="0"/>
                <a:shade val="90000"/>
                <a:satMod val="110000"/>
              </a:schemeClr>
            </a:gs>
            <a:gs pos="45000">
              <a:schemeClr val="accent4">
                <a:hueOff val="0"/>
                <a:satOff val="0"/>
                <a:lumOff val="0"/>
                <a:alphaOff val="0"/>
                <a:shade val="100000"/>
                <a:satMod val="118000"/>
              </a:schemeClr>
            </a:gs>
            <a:gs pos="55000">
              <a:schemeClr val="accent4">
                <a:hueOff val="0"/>
                <a:satOff val="0"/>
                <a:lumOff val="0"/>
                <a:alphaOff val="0"/>
                <a:shade val="100000"/>
                <a:satMod val="118000"/>
              </a:schemeClr>
            </a:gs>
            <a:gs pos="73000">
              <a:schemeClr val="accent4">
                <a:hueOff val="0"/>
                <a:satOff val="0"/>
                <a:lumOff val="0"/>
                <a:alphaOff val="0"/>
                <a:shade val="90000"/>
                <a:satMod val="110000"/>
              </a:schemeClr>
            </a:gs>
            <a:gs pos="100000">
              <a:schemeClr val="accent4">
                <a:hueOff val="0"/>
                <a:satOff val="0"/>
                <a:lumOff val="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1</a:t>
          </a:r>
          <a:endParaRPr lang="zh-TW" altLang="en-US" sz="2800" kern="1200" dirty="0"/>
        </a:p>
      </dsp:txBody>
      <dsp:txXfrm>
        <a:off x="126110" y="1455023"/>
        <a:ext cx="593565" cy="593565"/>
      </dsp:txXfrm>
    </dsp:sp>
    <dsp:sp modelId="{63BF4F9E-DFD3-4F32-BB83-EDA34B3186AB}">
      <dsp:nvSpPr>
        <dsp:cNvPr id="0" name=""/>
        <dsp:cNvSpPr/>
      </dsp:nvSpPr>
      <dsp:spPr>
        <a:xfrm>
          <a:off x="2626391" y="1018040"/>
          <a:ext cx="1678855" cy="1467531"/>
        </a:xfrm>
        <a:prstGeom prst="rightArrow">
          <a:avLst>
            <a:gd name="adj1" fmla="val 70000"/>
            <a:gd name="adj2" fmla="val 50000"/>
          </a:avLst>
        </a:prstGeom>
        <a:solidFill>
          <a:schemeClr val="accent4">
            <a:tint val="40000"/>
            <a:alpha val="90000"/>
            <a:hueOff val="420344"/>
            <a:satOff val="-6182"/>
            <a:lumOff val="-677"/>
            <a:alphaOff val="0"/>
          </a:schemeClr>
        </a:solidFill>
        <a:ln w="9525" cap="flat" cmpd="sng" algn="ctr">
          <a:solidFill>
            <a:schemeClr val="accent4">
              <a:tint val="40000"/>
              <a:alpha val="90000"/>
              <a:hueOff val="420344"/>
              <a:satOff val="-6182"/>
              <a:lumOff val="-677"/>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420344"/>
              <a:satOff val="-6182"/>
              <a:lumOff val="-677"/>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损失函数</a:t>
          </a:r>
          <a:endParaRPr lang="zh-TW" altLang="en-US" sz="2800" kern="1200" dirty="0"/>
        </a:p>
      </dsp:txBody>
      <dsp:txXfrm>
        <a:off x="3046105" y="1238170"/>
        <a:ext cx="818442" cy="1027271"/>
      </dsp:txXfrm>
    </dsp:sp>
    <dsp:sp modelId="{BD20842E-DDAC-4D2A-81A6-5E7B3DC6A9BA}">
      <dsp:nvSpPr>
        <dsp:cNvPr id="0" name=""/>
        <dsp:cNvSpPr/>
      </dsp:nvSpPr>
      <dsp:spPr>
        <a:xfrm>
          <a:off x="2206677" y="1332092"/>
          <a:ext cx="839427" cy="839427"/>
        </a:xfrm>
        <a:prstGeom prst="ellipse">
          <a:avLst/>
        </a:prstGeom>
        <a:gradFill rotWithShape="0">
          <a:gsLst>
            <a:gs pos="0">
              <a:schemeClr val="accent4">
                <a:hueOff val="609019"/>
                <a:satOff val="-10536"/>
                <a:lumOff val="-2255"/>
                <a:alphaOff val="0"/>
                <a:shade val="63000"/>
              </a:schemeClr>
            </a:gs>
            <a:gs pos="30000">
              <a:schemeClr val="accent4">
                <a:hueOff val="609019"/>
                <a:satOff val="-10536"/>
                <a:lumOff val="-2255"/>
                <a:alphaOff val="0"/>
                <a:shade val="90000"/>
                <a:satMod val="110000"/>
              </a:schemeClr>
            </a:gs>
            <a:gs pos="45000">
              <a:schemeClr val="accent4">
                <a:hueOff val="609019"/>
                <a:satOff val="-10536"/>
                <a:lumOff val="-2255"/>
                <a:alphaOff val="0"/>
                <a:shade val="100000"/>
                <a:satMod val="118000"/>
              </a:schemeClr>
            </a:gs>
            <a:gs pos="55000">
              <a:schemeClr val="accent4">
                <a:hueOff val="609019"/>
                <a:satOff val="-10536"/>
                <a:lumOff val="-2255"/>
                <a:alphaOff val="0"/>
                <a:shade val="100000"/>
                <a:satMod val="118000"/>
              </a:schemeClr>
            </a:gs>
            <a:gs pos="73000">
              <a:schemeClr val="accent4">
                <a:hueOff val="609019"/>
                <a:satOff val="-10536"/>
                <a:lumOff val="-2255"/>
                <a:alphaOff val="0"/>
                <a:shade val="90000"/>
                <a:satMod val="110000"/>
              </a:schemeClr>
            </a:gs>
            <a:gs pos="100000">
              <a:schemeClr val="accent4">
                <a:hueOff val="609019"/>
                <a:satOff val="-10536"/>
                <a:lumOff val="-2255"/>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609019"/>
              <a:satOff val="-10536"/>
              <a:lumOff val="-225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2</a:t>
          </a:r>
          <a:endParaRPr lang="zh-TW" altLang="en-US" sz="2800" kern="1200" dirty="0"/>
        </a:p>
      </dsp:txBody>
      <dsp:txXfrm>
        <a:off x="2329608" y="1455023"/>
        <a:ext cx="593565" cy="593565"/>
      </dsp:txXfrm>
    </dsp:sp>
    <dsp:sp modelId="{25708548-ACE5-456A-9BB2-8335CF56201B}">
      <dsp:nvSpPr>
        <dsp:cNvPr id="0" name=""/>
        <dsp:cNvSpPr/>
      </dsp:nvSpPr>
      <dsp:spPr>
        <a:xfrm>
          <a:off x="4829889" y="1018040"/>
          <a:ext cx="1678855" cy="1467531"/>
        </a:xfrm>
        <a:prstGeom prst="rightArrow">
          <a:avLst>
            <a:gd name="adj1" fmla="val 70000"/>
            <a:gd name="adj2" fmla="val 50000"/>
          </a:avLst>
        </a:prstGeom>
        <a:solidFill>
          <a:schemeClr val="accent4">
            <a:tint val="40000"/>
            <a:alpha val="90000"/>
            <a:hueOff val="840688"/>
            <a:satOff val="-12365"/>
            <a:lumOff val="-1354"/>
            <a:alphaOff val="0"/>
          </a:schemeClr>
        </a:solidFill>
        <a:ln w="9525" cap="flat" cmpd="sng" algn="ctr">
          <a:solidFill>
            <a:schemeClr val="accent4">
              <a:tint val="40000"/>
              <a:alpha val="90000"/>
              <a:hueOff val="840688"/>
              <a:satOff val="-12365"/>
              <a:lumOff val="-1354"/>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840688"/>
              <a:satOff val="-12365"/>
              <a:lumOff val="-1354"/>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优化</a:t>
          </a:r>
          <a:endParaRPr lang="zh-TW" altLang="en-US" sz="2800" kern="1200" dirty="0"/>
        </a:p>
      </dsp:txBody>
      <dsp:txXfrm>
        <a:off x="5249603" y="1238170"/>
        <a:ext cx="818442" cy="1027271"/>
      </dsp:txXfrm>
    </dsp:sp>
    <dsp:sp modelId="{51AD05C7-9BB6-4F43-AAA2-1D0412419A6C}">
      <dsp:nvSpPr>
        <dsp:cNvPr id="0" name=""/>
        <dsp:cNvSpPr/>
      </dsp:nvSpPr>
      <dsp:spPr>
        <a:xfrm>
          <a:off x="4410175" y="1332092"/>
          <a:ext cx="839427" cy="839427"/>
        </a:xfrm>
        <a:prstGeom prst="ellipse">
          <a:avLst/>
        </a:prstGeom>
        <a:gradFill rotWithShape="0">
          <a:gsLst>
            <a:gs pos="0">
              <a:schemeClr val="accent4">
                <a:hueOff val="1218038"/>
                <a:satOff val="-21072"/>
                <a:lumOff val="-4510"/>
                <a:alphaOff val="0"/>
                <a:shade val="63000"/>
              </a:schemeClr>
            </a:gs>
            <a:gs pos="30000">
              <a:schemeClr val="accent4">
                <a:hueOff val="1218038"/>
                <a:satOff val="-21072"/>
                <a:lumOff val="-4510"/>
                <a:alphaOff val="0"/>
                <a:shade val="90000"/>
                <a:satMod val="110000"/>
              </a:schemeClr>
            </a:gs>
            <a:gs pos="45000">
              <a:schemeClr val="accent4">
                <a:hueOff val="1218038"/>
                <a:satOff val="-21072"/>
                <a:lumOff val="-4510"/>
                <a:alphaOff val="0"/>
                <a:shade val="100000"/>
                <a:satMod val="118000"/>
              </a:schemeClr>
            </a:gs>
            <a:gs pos="55000">
              <a:schemeClr val="accent4">
                <a:hueOff val="1218038"/>
                <a:satOff val="-21072"/>
                <a:lumOff val="-4510"/>
                <a:alphaOff val="0"/>
                <a:shade val="100000"/>
                <a:satMod val="118000"/>
              </a:schemeClr>
            </a:gs>
            <a:gs pos="73000">
              <a:schemeClr val="accent4">
                <a:hueOff val="1218038"/>
                <a:satOff val="-21072"/>
                <a:lumOff val="-4510"/>
                <a:alphaOff val="0"/>
                <a:shade val="90000"/>
                <a:satMod val="110000"/>
              </a:schemeClr>
            </a:gs>
            <a:gs pos="100000">
              <a:schemeClr val="accent4">
                <a:hueOff val="1218038"/>
                <a:satOff val="-21072"/>
                <a:lumOff val="-451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1218038"/>
              <a:satOff val="-21072"/>
              <a:lumOff val="-451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3</a:t>
          </a:r>
          <a:endParaRPr lang="zh-TW" altLang="en-US" sz="2800" kern="1200" dirty="0"/>
        </a:p>
      </dsp:txBody>
      <dsp:txXfrm>
        <a:off x="4533106" y="1455023"/>
        <a:ext cx="593565" cy="59356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4.wmf"/></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22T14:38:01.536"/>
    </inkml:context>
    <inkml:brush xml:id="br0">
      <inkml:brushProperty name="width" value="0.05292" units="cm"/>
      <inkml:brushProperty name="height" value="0.05292" units="cm"/>
      <inkml:brushProperty name="color" value="#FF0000"/>
    </inkml:brush>
  </inkml:definitions>
  <inkml:trace contextRef="#ctx0" brushRef="#br0">27454 2085 403 0,'0'0'36'3,"0"-10"-36"-3,0 3 0 0,0-7 0 0,0 0 121 1,-4 7 18 3,0-4 3-4,4 8 1 10,0-1-83-10,0-6-16 136,0 10-3-136,0 0-1 0,4-4-25 0,-4 1-6 0,-4 3-1 0,4-11 0 1,0 11 0-1,0 0 0 0,0 0 0 0,0 0 0 0,0 0-19 0,0 0-4 0,0 0-1 0,0 0 0 0</inkml:trace>
  <inkml:trace contextRef="#ctx0" brushRef="#br0" timeOffset="1644">27351 1886 633 0,'0'0'56'2,"-11"-10"-44"-2,7 3-12 0,-4-4 0 7,8 11 116-7,0 0 20 8,-8-7 5-8,8 7 1 7,0 0-71-7,0 0-15 11,-4-7-2-10,4 7-1 2,0 0-20-3,0 0-4 7,-4-7-1-7,4 7 0 9,0 0-11-9,0 0-2 7,0 0-1-7,0 0 0 8,0 0-5-8,0 0-1 5,0 0 0-5,0 0 0 11,0 0-8-10,0 0 0 3,0 0 0-4,0 0 0 12,0 0 0-12,0 0 0 3,0 0 0-3,0 0 0 8,0 0 0-8,0 0 0 8,0 0 0-8,0 0 0 19,0 0-20-18,0 0-10-1,0 0-2 0</inkml:trace>
  <inkml:trace contextRef="#ctx0" brushRef="#br0" timeOffset="2397">27002 1987 1130 0,'0'0'50'1,"0"0"10"-1,0 0-48 0,0-7-12 0,4 0 0 0,-4 7 0 5,7-7 65-4,-3 0 11 10,4 4 1-11,0-11 1 3,0 10-22-2,-4-6-4 5,-4 10 0-6,0 0-1 8,8-7-27-7,-8 7-4 5,0 0-2-6,4-11 0 9,3 8 0-9,-7 3 0 6,0 0 0-6,0 0 0 12,0 0 2-12,0 0 0 9,0 0 0-9,0 0 0 6,4-4-20-5,-4 4 0 4,0 0 0-5,0 0 0 9,0 0 9-9,0 0-1 6,0 0-8-6,0 0 12 8,0 0-12-8,0 0 0 10,0-10 0-10,0 10 0 4,0 0 0-4,0 0-8 12,0 0 8-12,0 0-809 5</inkml:trace>
  <inkml:trace contextRef="#ctx0" brushRef="#br0" timeOffset="3112">27308 1903 1036 0,'0'0'46'1,"-8"-6"10"-1,8 6-45 0,-8-7-11 4,1 3 0-4,7 4 0 7,0 0 72-7,0 0 12 8,0 0 2-8,0 0 1 8,0 0-67-8,0 0-12 9,0 0-8-9,0 0 8 5,0 0-8-5,0 0 0 10,0 0-8-10,0 0 8 5,0 0-11-5,0 0 11 8,0 0-13-8,0 0 5 27,0 0-34-26,0 0-6 1,0 0-2 6,0 0-489-7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7T07:35:38.895"/>
    </inkml:context>
    <inkml:brush xml:id="br0">
      <inkml:brushProperty name="width" value="0.05" units="cm"/>
      <inkml:brushProperty name="height" value="0.05" units="cm"/>
      <inkml:brushProperty name="color" value="#FF0066"/>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8-17T07:35:43.661"/>
    </inkml:context>
    <inkml:brush xml:id="br0">
      <inkml:brushProperty name="width" value="0.05" units="cm"/>
      <inkml:brushProperty name="height" value="0.05" units="cm"/>
      <inkml:brushProperty name="color" value="#FF0066"/>
    </inkml:brush>
  </inkml:definitions>
  <inkml:trace contextRef="#ctx0" brushRef="#br0">33 43 1024 0 0,'-33'-42'0'0'0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3/23/2020</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\item \</a:t>
            </a:r>
            <a:r>
              <a:rPr lang="en-US" altLang="zh-CN" dirty="0" err="1"/>
              <a:t>textbf</a:t>
            </a:r>
            <a:r>
              <a:rPr lang="en-US" altLang="zh-CN" dirty="0"/>
              <a:t>{</a:t>
            </a:r>
            <a:r>
              <a:rPr lang="zh-CN" altLang="en-US" dirty="0"/>
              <a:t>细胞体</a:t>
            </a:r>
            <a:r>
              <a:rPr lang="en-US" altLang="zh-CN" dirty="0"/>
              <a:t>}</a:t>
            </a:r>
            <a:r>
              <a:rPr lang="zh-CN" altLang="en-US" dirty="0"/>
              <a:t>（</a:t>
            </a:r>
            <a:r>
              <a:rPr lang="en-US" altLang="zh-CN" dirty="0"/>
              <a:t>Soma</a:t>
            </a:r>
            <a:r>
              <a:rPr lang="zh-CN" altLang="en-US" dirty="0"/>
              <a:t>）中的神经细胞膜上有各种受体和离子通道，胞膜的受体可与相应的化学物质神经递质结合，引起离子通透性及膜内外电位差发生改变，产生相应的生理活动：</a:t>
            </a:r>
            <a:r>
              <a:rPr lang="en-US" altLang="zh-CN" dirty="0"/>
              <a:t>\</a:t>
            </a:r>
            <a:r>
              <a:rPr lang="en-US" altLang="zh-CN" dirty="0" err="1"/>
              <a:t>textbf</a:t>
            </a:r>
            <a:r>
              <a:rPr lang="en-US" altLang="zh-CN" dirty="0"/>
              <a:t>{</a:t>
            </a:r>
            <a:r>
              <a:rPr lang="zh-CN" altLang="en-US" dirty="0"/>
              <a:t>兴奋</a:t>
            </a:r>
            <a:r>
              <a:rPr lang="en-US" altLang="zh-CN" dirty="0"/>
              <a:t>}</a:t>
            </a:r>
            <a:r>
              <a:rPr lang="zh-CN" altLang="en-US" dirty="0"/>
              <a:t>或</a:t>
            </a:r>
            <a:r>
              <a:rPr lang="en-US" altLang="zh-CN" dirty="0"/>
              <a:t>\</a:t>
            </a:r>
            <a:r>
              <a:rPr lang="en-US" altLang="zh-CN" dirty="0" err="1"/>
              <a:t>textbf</a:t>
            </a:r>
            <a:r>
              <a:rPr lang="en-US" altLang="zh-CN" dirty="0"/>
              <a:t>{</a:t>
            </a:r>
            <a:r>
              <a:rPr lang="zh-CN" altLang="en-US" dirty="0"/>
              <a:t>抑制</a:t>
            </a:r>
            <a:r>
              <a:rPr lang="en-US" altLang="zh-CN" dirty="0"/>
              <a:t>}</a:t>
            </a:r>
            <a:r>
              <a:rPr lang="zh-CN" altLang="en-US" dirty="0"/>
              <a:t>。</a:t>
            </a:r>
          </a:p>
          <a:p>
            <a:r>
              <a:rPr lang="en-US" altLang="zh-CN" dirty="0"/>
              <a:t>\item </a:t>
            </a:r>
            <a:r>
              <a:rPr lang="zh-CN" altLang="en-US" dirty="0"/>
              <a:t>细胞突起是由细胞体延伸出来的细长部分，又可分为树突和轴突。</a:t>
            </a:r>
          </a:p>
          <a:p>
            <a:r>
              <a:rPr lang="en-US" altLang="zh-CN" dirty="0"/>
              <a:t>\item \</a:t>
            </a:r>
            <a:r>
              <a:rPr lang="en-US" altLang="zh-CN" dirty="0" err="1"/>
              <a:t>textbf</a:t>
            </a:r>
            <a:r>
              <a:rPr lang="en-US" altLang="zh-CN" dirty="0"/>
              <a:t>{</a:t>
            </a:r>
            <a:r>
              <a:rPr lang="zh-CN" altLang="en-US" dirty="0"/>
              <a:t>树突</a:t>
            </a:r>
            <a:r>
              <a:rPr lang="en-US" altLang="zh-CN" dirty="0"/>
              <a:t>}</a:t>
            </a:r>
            <a:r>
              <a:rPr lang="zh-CN" altLang="en-US" dirty="0"/>
              <a:t>（</a:t>
            </a:r>
            <a:r>
              <a:rPr lang="en-US" altLang="zh-CN" dirty="0"/>
              <a:t>Dendrite</a:t>
            </a:r>
            <a:r>
              <a:rPr lang="zh-CN" altLang="en-US" dirty="0"/>
              <a:t>）可以接受刺激并将兴奋传入细胞体。每个神经元可以有一或多个树突。</a:t>
            </a:r>
          </a:p>
          <a:p>
            <a:r>
              <a:rPr lang="en-US" altLang="zh-CN" dirty="0"/>
              <a:t>\item \</a:t>
            </a:r>
            <a:r>
              <a:rPr lang="en-US" altLang="zh-CN" dirty="0" err="1"/>
              <a:t>textbf</a:t>
            </a:r>
            <a:r>
              <a:rPr lang="en-US" altLang="zh-CN" dirty="0"/>
              <a:t>{</a:t>
            </a:r>
            <a:r>
              <a:rPr lang="zh-CN" altLang="en-US" dirty="0"/>
              <a:t>轴突</a:t>
            </a:r>
            <a:r>
              <a:rPr lang="en-US" altLang="zh-CN" dirty="0"/>
              <a:t>}(Axons)</a:t>
            </a:r>
            <a:r>
              <a:rPr lang="zh-CN" altLang="en-US" dirty="0"/>
              <a:t>可以把兴奋从胞体传送到另一个神经元或其他组织。每个神经元只有一个轴突。</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6</a:t>
            </a:fld>
            <a:endParaRPr lang="en-US" altLang="zh-CN"/>
          </a:p>
        </p:txBody>
      </p:sp>
    </p:spTree>
    <p:extLst>
      <p:ext uri="{BB962C8B-B14F-4D97-AF65-F5344CB8AC3E}">
        <p14:creationId xmlns:p14="http://schemas.microsoft.com/office/powerpoint/2010/main" val="351911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9</a:t>
            </a:fld>
            <a:endParaRPr lang="en-US" altLang="zh-CN"/>
          </a:p>
        </p:txBody>
      </p:sp>
    </p:spTree>
    <p:extLst>
      <p:ext uri="{BB962C8B-B14F-4D97-AF65-F5344CB8AC3E}">
        <p14:creationId xmlns:p14="http://schemas.microsoft.com/office/powerpoint/2010/main" val="30617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神经网络的通用近似性质也被证明对于其它类型的激活函数，比如ReLU，也都是适用的。</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21</a:t>
            </a:fld>
            <a:endParaRPr lang="en-US" altLang="zh-CN"/>
          </a:p>
        </p:txBody>
      </p:sp>
    </p:spTree>
    <p:extLst>
      <p:ext uri="{BB962C8B-B14F-4D97-AF65-F5344CB8AC3E}">
        <p14:creationId xmlns:p14="http://schemas.microsoft.com/office/powerpoint/2010/main" val="4197023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Consider a parameter w in </a:t>
                </a:r>
                <a14:m>
                  <m:oMath xmlns:m="http://schemas.openxmlformats.org/officeDocument/2006/math">
                    <m:r>
                      <a:rPr lang="zh-TW" altLang="en-US" sz="1200" i="1">
                        <a:latin typeface="Cambria Math" panose="02040503050406030204" pitchFamily="18" charset="0"/>
                      </a:rPr>
                      <m:t>𝜃</m:t>
                    </m:r>
                  </m:oMath>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Consider a parameter w in </a:t>
                </a:r>
                <a:r>
                  <a:rPr lang="zh-TW" altLang="en-US" sz="1200" i="0">
                    <a:latin typeface="Cambria Math" panose="02040503050406030204" pitchFamily="18" charset="0"/>
                  </a:rPr>
                  <a:t>𝜃</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t>26</a:t>
            </a:fld>
            <a:endParaRPr lang="zh-TW" altLang="en-US"/>
          </a:p>
        </p:txBody>
      </p:sp>
    </p:spTree>
    <p:extLst>
      <p:ext uri="{BB962C8B-B14F-4D97-AF65-F5344CB8AC3E}">
        <p14:creationId xmlns:p14="http://schemas.microsoft.com/office/powerpoint/2010/main" val="1782558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41</a:t>
            </a:fld>
            <a:endParaRPr lang="zh-TW" altLang="en-US"/>
          </a:p>
        </p:txBody>
      </p:sp>
    </p:spTree>
    <p:extLst>
      <p:ext uri="{BB962C8B-B14F-4D97-AF65-F5344CB8AC3E}">
        <p14:creationId xmlns:p14="http://schemas.microsoft.com/office/powerpoint/2010/main" val="280600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4" name="Rectangle 10"/>
          <p:cNvSpPr/>
          <p:nvPr/>
        </p:nvSpPr>
        <p:spPr>
          <a:xfrm>
            <a:off x="999067" y="2438403"/>
            <a:ext cx="97536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304800" y="673896"/>
            <a:ext cx="72136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999067" y="2438403"/>
            <a:ext cx="3048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359806" y="665099"/>
            <a:ext cx="187820"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418167" y="2676527"/>
            <a:ext cx="9144000" cy="1514475"/>
          </a:xfrm>
        </p:spPr>
        <p:txBody>
          <a:bodyPr anchor="ctr"/>
          <a:lstStyle>
            <a:lvl1pPr algn="ctr">
              <a:defRPr sz="3600" baseline="0">
                <a:solidFill>
                  <a:schemeClr val="tx1"/>
                </a:solidFill>
                <a:latin typeface="+mj-lt"/>
                <a:ea typeface="+mj-ea"/>
              </a:defRPr>
            </a:lvl1pPr>
          </a:lstStyle>
          <a:p>
            <a:r>
              <a:rPr lang="zh-CN" altLang="en-US"/>
              <a:t>单击此处编辑母版标题样式</a:t>
            </a:r>
            <a:endParaRPr lang="en-US" dirty="0"/>
          </a:p>
        </p:txBody>
      </p:sp>
      <p:sp>
        <p:nvSpPr>
          <p:cNvPr id="9" name="Subtitle 8"/>
          <p:cNvSpPr>
            <a:spLocks noGrp="1"/>
          </p:cNvSpPr>
          <p:nvPr>
            <p:ph type="subTitle" idx="1"/>
          </p:nvPr>
        </p:nvSpPr>
        <p:spPr>
          <a:xfrm>
            <a:off x="563006" y="726666"/>
            <a:ext cx="6853796" cy="568735"/>
          </a:xfrm>
        </p:spPr>
        <p:txBody>
          <a:bodyPr anchor="ctr"/>
          <a:lstStyle>
            <a:lvl1pPr marL="0" indent="0" algn="ctr">
              <a:buNone/>
              <a:defRPr sz="2400" baseline="0">
                <a:solidFill>
                  <a:schemeClr val="tx2"/>
                </a:solidFill>
                <a:latin typeface="+mn-lt"/>
                <a:ea typeface="+mn-ea"/>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endParaRPr lang="en-US" dirty="0"/>
          </a:p>
        </p:txBody>
      </p:sp>
      <p:sp>
        <p:nvSpPr>
          <p:cNvPr id="25" name="Text Placeholder 24"/>
          <p:cNvSpPr>
            <a:spLocks noGrp="1"/>
          </p:cNvSpPr>
          <p:nvPr>
            <p:ph type="body" sz="quarter" idx="10"/>
          </p:nvPr>
        </p:nvSpPr>
        <p:spPr>
          <a:xfrm>
            <a:off x="2946402" y="4800600"/>
            <a:ext cx="6737351" cy="1600200"/>
          </a:xfrm>
        </p:spPr>
        <p:txBody>
          <a:bodyPr/>
          <a:lstStyle>
            <a:lvl1pPr marL="0" indent="0" algn="ctr">
              <a:buNone/>
              <a:defRPr sz="2400" baseline="0">
                <a:solidFill>
                  <a:schemeClr val="accent1">
                    <a:lumMod val="60000"/>
                    <a:lumOff val="40000"/>
                  </a:schemeClr>
                </a:solidFill>
                <a:latin typeface="+mn-lt"/>
                <a:ea typeface="+mn-ea"/>
              </a:defRPr>
            </a:lvl1pPr>
          </a:lstStyle>
          <a:p>
            <a:pPr lvl="0"/>
            <a:r>
              <a:rPr lang="zh-CN" altLang="en-US"/>
              <a:t>编辑母版文本样式</a:t>
            </a:r>
          </a:p>
        </p:txBody>
      </p:sp>
    </p:spTree>
    <p:extLst>
      <p:ext uri="{BB962C8B-B14F-4D97-AF65-F5344CB8AC3E}">
        <p14:creationId xmlns:p14="http://schemas.microsoft.com/office/powerpoint/2010/main" val="320553937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609600" y="1219200"/>
            <a:ext cx="109728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391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ubsection">
    <p:spTree>
      <p:nvGrpSpPr>
        <p:cNvPr id="1" name=""/>
        <p:cNvGrpSpPr/>
        <p:nvPr/>
      </p:nvGrpSpPr>
      <p:grpSpPr>
        <a:xfrm>
          <a:off x="0" y="0"/>
          <a:ext cx="0" cy="0"/>
          <a:chOff x="0" y="0"/>
          <a:chExt cx="0" cy="0"/>
        </a:xfrm>
      </p:grpSpPr>
      <p:sp>
        <p:nvSpPr>
          <p:cNvPr id="4" name="Rectangle 10"/>
          <p:cNvSpPr/>
          <p:nvPr/>
        </p:nvSpPr>
        <p:spPr>
          <a:xfrm>
            <a:off x="999067" y="2438403"/>
            <a:ext cx="97536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999067" y="2438403"/>
            <a:ext cx="3048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418167" y="2676527"/>
            <a:ext cx="9144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dirty="0"/>
              <a:t>Click to edit Master title style</a:t>
            </a:r>
          </a:p>
        </p:txBody>
      </p:sp>
      <p:sp>
        <p:nvSpPr>
          <p:cNvPr id="9" name="Content Placeholder 8"/>
          <p:cNvSpPr>
            <a:spLocks noGrp="1"/>
          </p:cNvSpPr>
          <p:nvPr>
            <p:ph sz="quarter" idx="1"/>
          </p:nvPr>
        </p:nvSpPr>
        <p:spPr>
          <a:xfrm>
            <a:off x="609600" y="1219200"/>
            <a:ext cx="62992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7112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End">
    <p:spTree>
      <p:nvGrpSpPr>
        <p:cNvPr id="1" name=""/>
        <p:cNvGrpSpPr/>
        <p:nvPr/>
      </p:nvGrpSpPr>
      <p:grpSpPr>
        <a:xfrm>
          <a:off x="0" y="0"/>
          <a:ext cx="0" cy="0"/>
          <a:chOff x="0" y="0"/>
          <a:chExt cx="0" cy="0"/>
        </a:xfrm>
      </p:grpSpPr>
      <p:sp>
        <p:nvSpPr>
          <p:cNvPr id="4" name="Rectangle 3"/>
          <p:cNvSpPr/>
          <p:nvPr userDrawn="1"/>
        </p:nvSpPr>
        <p:spPr>
          <a:xfrm>
            <a:off x="4876800" y="3048003"/>
            <a:ext cx="3048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ubsection">
    <p:spTree>
      <p:nvGrpSpPr>
        <p:cNvPr id="1" name=""/>
        <p:cNvGrpSpPr/>
        <p:nvPr/>
      </p:nvGrpSpPr>
      <p:grpSpPr>
        <a:xfrm>
          <a:off x="0" y="0"/>
          <a:ext cx="0" cy="0"/>
          <a:chOff x="0" y="0"/>
          <a:chExt cx="0" cy="0"/>
        </a:xfrm>
      </p:grpSpPr>
      <p:sp>
        <p:nvSpPr>
          <p:cNvPr id="4" name="Rectangle 10"/>
          <p:cNvSpPr/>
          <p:nvPr/>
        </p:nvSpPr>
        <p:spPr>
          <a:xfrm>
            <a:off x="999067" y="2438403"/>
            <a:ext cx="97536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999067" y="2438403"/>
            <a:ext cx="3048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418167" y="2676527"/>
            <a:ext cx="9144000" cy="1514475"/>
          </a:xfrm>
        </p:spPr>
        <p:txBody>
          <a:bodyPr anchor="ctr"/>
          <a:lstStyle>
            <a:lvl1pPr algn="ctr">
              <a:defRPr sz="2800" baseline="0">
                <a:solidFill>
                  <a:schemeClr val="tx1"/>
                </a:solidFill>
                <a:latin typeface="+mn-lt"/>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41082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5" name="Title Placeholder 21">
            <a:extLst>
              <a:ext uri="{FF2B5EF4-FFF2-40B4-BE49-F238E27FC236}">
                <a16:creationId xmlns:a16="http://schemas.microsoft.com/office/drawing/2014/main" id="{D5AD6E5D-BDE8-480E-8362-D03951F55880}"/>
              </a:ext>
            </a:extLst>
          </p:cNvPr>
          <p:cNvSpPr>
            <a:spLocks noGrp="1"/>
          </p:cNvSpPr>
          <p:nvPr>
            <p:ph type="title"/>
          </p:nvPr>
        </p:nvSpPr>
        <p:spPr bwMode="auto">
          <a:xfrm>
            <a:off x="609600" y="152400"/>
            <a:ext cx="10972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dirty="0"/>
          </a:p>
        </p:txBody>
      </p:sp>
      <p:sp>
        <p:nvSpPr>
          <p:cNvPr id="6" name="Text Placeholder 12">
            <a:extLst>
              <a:ext uri="{FF2B5EF4-FFF2-40B4-BE49-F238E27FC236}">
                <a16:creationId xmlns:a16="http://schemas.microsoft.com/office/drawing/2014/main" id="{AC10D0FB-83BF-4952-B814-97EFFCF9C9D8}"/>
              </a:ext>
            </a:extLst>
          </p:cNvPr>
          <p:cNvSpPr>
            <a:spLocks noGrp="1"/>
          </p:cNvSpPr>
          <p:nvPr>
            <p:ph idx="1"/>
          </p:nvPr>
        </p:nvSpPr>
        <p:spPr bwMode="auto">
          <a:xfrm>
            <a:off x="609600" y="1219200"/>
            <a:ext cx="109728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Tree>
    <p:extLst>
      <p:ext uri="{BB962C8B-B14F-4D97-AF65-F5344CB8AC3E}">
        <p14:creationId xmlns:p14="http://schemas.microsoft.com/office/powerpoint/2010/main" val="206949734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Just Title">
    <p:spTree>
      <p:nvGrpSpPr>
        <p:cNvPr id="1" name=""/>
        <p:cNvGrpSpPr/>
        <p:nvPr/>
      </p:nvGrpSpPr>
      <p:grpSpPr>
        <a:xfrm>
          <a:off x="0" y="0"/>
          <a:ext cx="0" cy="0"/>
          <a:chOff x="0" y="0"/>
          <a:chExt cx="0" cy="0"/>
        </a:xfrm>
      </p:grpSpPr>
      <p:sp>
        <p:nvSpPr>
          <p:cNvPr id="3" name="Title Placeholder 21">
            <a:extLst>
              <a:ext uri="{FF2B5EF4-FFF2-40B4-BE49-F238E27FC236}">
                <a16:creationId xmlns:a16="http://schemas.microsoft.com/office/drawing/2014/main" id="{EBC9D0BF-F1BC-4851-A2B3-A3A66476486B}"/>
              </a:ext>
            </a:extLst>
          </p:cNvPr>
          <p:cNvSpPr>
            <a:spLocks noGrp="1"/>
          </p:cNvSpPr>
          <p:nvPr>
            <p:ph type="title"/>
          </p:nvPr>
        </p:nvSpPr>
        <p:spPr bwMode="auto">
          <a:xfrm>
            <a:off x="609600" y="152400"/>
            <a:ext cx="10972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dirty="0"/>
          </a:p>
        </p:txBody>
      </p:sp>
    </p:spTree>
    <p:extLst>
      <p:ext uri="{BB962C8B-B14F-4D97-AF65-F5344CB8AC3E}">
        <p14:creationId xmlns:p14="http://schemas.microsoft.com/office/powerpoint/2010/main" val="912366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zh-CN" altLang="en-US"/>
              <a:t>单击此处编辑母版标题样式</a:t>
            </a:r>
            <a:endParaRPr lang="en-US" dirty="0"/>
          </a:p>
        </p:txBody>
      </p:sp>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600" y="1219200"/>
            <a:ext cx="54864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
        <p:nvSpPr>
          <p:cNvPr id="8" name="Text Placeholder 12">
            <a:extLst>
              <a:ext uri="{FF2B5EF4-FFF2-40B4-BE49-F238E27FC236}">
                <a16:creationId xmlns:a16="http://schemas.microsoft.com/office/drawing/2014/main" id="{6DDB8618-EAD8-4F6C-91B0-8D6B79685A8E}"/>
              </a:ext>
            </a:extLst>
          </p:cNvPr>
          <p:cNvSpPr>
            <a:spLocks noGrp="1"/>
          </p:cNvSpPr>
          <p:nvPr>
            <p:ph idx="10"/>
          </p:nvPr>
        </p:nvSpPr>
        <p:spPr bwMode="auto">
          <a:xfrm>
            <a:off x="6248400" y="1219200"/>
            <a:ext cx="53340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Tree>
    <p:extLst>
      <p:ext uri="{BB962C8B-B14F-4D97-AF65-F5344CB8AC3E}">
        <p14:creationId xmlns:p14="http://schemas.microsoft.com/office/powerpoint/2010/main" val="233977738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zh-CN" altLang="en-US"/>
              <a:t>单击此处编辑母版标题样式</a:t>
            </a:r>
            <a:endParaRPr lang="en-US" dirty="0"/>
          </a:p>
        </p:txBody>
      </p:sp>
      <p:cxnSp>
        <p:nvCxnSpPr>
          <p:cNvPr id="4" name="直接连接符 3"/>
          <p:cNvCxnSpPr/>
          <p:nvPr/>
        </p:nvCxnSpPr>
        <p:spPr>
          <a:xfrm>
            <a:off x="7112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Placeholder 12">
            <a:extLst>
              <a:ext uri="{FF2B5EF4-FFF2-40B4-BE49-F238E27FC236}">
                <a16:creationId xmlns:a16="http://schemas.microsoft.com/office/drawing/2014/main" id="{5FC38BF8-FDC8-4EA5-B682-31675408FC12}"/>
              </a:ext>
            </a:extLst>
          </p:cNvPr>
          <p:cNvSpPr>
            <a:spLocks noGrp="1"/>
          </p:cNvSpPr>
          <p:nvPr>
            <p:ph idx="1"/>
          </p:nvPr>
        </p:nvSpPr>
        <p:spPr bwMode="auto">
          <a:xfrm>
            <a:off x="609600" y="1219200"/>
            <a:ext cx="6324596"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cxnSp>
        <p:nvCxnSpPr>
          <p:cNvPr id="5" name="直接连接符 4">
            <a:extLst>
              <a:ext uri="{FF2B5EF4-FFF2-40B4-BE49-F238E27FC236}">
                <a16:creationId xmlns:a16="http://schemas.microsoft.com/office/drawing/2014/main" id="{9587B3B5-50CF-40F4-BF23-B3582059E524}"/>
              </a:ext>
            </a:extLst>
          </p:cNvPr>
          <p:cNvCxnSpPr/>
          <p:nvPr userDrawn="1"/>
        </p:nvCxnSpPr>
        <p:spPr>
          <a:xfrm>
            <a:off x="7112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85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115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nd">
    <p:spTree>
      <p:nvGrpSpPr>
        <p:cNvPr id="1" name=""/>
        <p:cNvGrpSpPr/>
        <p:nvPr/>
      </p:nvGrpSpPr>
      <p:grpSpPr>
        <a:xfrm>
          <a:off x="0" y="0"/>
          <a:ext cx="0" cy="0"/>
          <a:chOff x="0" y="0"/>
          <a:chExt cx="0" cy="0"/>
        </a:xfrm>
      </p:grpSpPr>
      <p:sp>
        <p:nvSpPr>
          <p:cNvPr id="4" name="Rectangle 3"/>
          <p:cNvSpPr/>
          <p:nvPr/>
        </p:nvSpPr>
        <p:spPr>
          <a:xfrm>
            <a:off x="4876800" y="3048003"/>
            <a:ext cx="3048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
        <p:nvSpPr>
          <p:cNvPr id="3" name="Rectangle 3">
            <a:extLst>
              <a:ext uri="{FF2B5EF4-FFF2-40B4-BE49-F238E27FC236}">
                <a16:creationId xmlns:a16="http://schemas.microsoft.com/office/drawing/2014/main" id="{16122B0A-1834-4754-89DF-306B97798CCC}"/>
              </a:ext>
            </a:extLst>
          </p:cNvPr>
          <p:cNvSpPr/>
          <p:nvPr userDrawn="1"/>
        </p:nvSpPr>
        <p:spPr>
          <a:xfrm>
            <a:off x="4876800" y="3048003"/>
            <a:ext cx="3048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43063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 name="Rectangle 10"/>
          <p:cNvSpPr/>
          <p:nvPr/>
        </p:nvSpPr>
        <p:spPr>
          <a:xfrm>
            <a:off x="999067" y="2438403"/>
            <a:ext cx="97536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304800" y="673896"/>
            <a:ext cx="72136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999067" y="2438403"/>
            <a:ext cx="3048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359806" y="665099"/>
            <a:ext cx="187820"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418167" y="2676527"/>
            <a:ext cx="9144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563006" y="726666"/>
            <a:ext cx="6853796"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946402" y="4800600"/>
            <a:ext cx="6737351"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40735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0"/>
            <a:ext cx="10972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dirty="0"/>
          </a:p>
        </p:txBody>
      </p:sp>
      <p:sp>
        <p:nvSpPr>
          <p:cNvPr id="1027" name="Text Placeholder 12"/>
          <p:cNvSpPr>
            <a:spLocks noGrp="1"/>
          </p:cNvSpPr>
          <p:nvPr>
            <p:ph type="body" idx="1"/>
          </p:nvPr>
        </p:nvSpPr>
        <p:spPr bwMode="auto">
          <a:xfrm>
            <a:off x="609600" y="1219200"/>
            <a:ext cx="109728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
        <p:nvSpPr>
          <p:cNvPr id="1032" name="Straight Connector 28"/>
          <p:cNvSpPr>
            <a:spLocks noChangeShapeType="1"/>
          </p:cNvSpPr>
          <p:nvPr/>
        </p:nvSpPr>
        <p:spPr bwMode="auto">
          <a:xfrm>
            <a:off x="609600" y="1143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Straight Connector 27"/>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p:nvSpPr>
        <p:spPr>
          <a:xfrm>
            <a:off x="4064000" y="6362437"/>
            <a:ext cx="39624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p:nvSpPr>
        <p:spPr>
          <a:xfrm>
            <a:off x="10972800" y="6362437"/>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
        <p:nvSpPr>
          <p:cNvPr id="8" name="Straight Connector 27">
            <a:extLst>
              <a:ext uri="{FF2B5EF4-FFF2-40B4-BE49-F238E27FC236}">
                <a16:creationId xmlns:a16="http://schemas.microsoft.com/office/drawing/2014/main" id="{629C05A7-56EE-4852-8ACE-A0CC5D26D6D1}"/>
              </a:ext>
            </a:extLst>
          </p:cNvPr>
          <p:cNvSpPr>
            <a:spLocks noChangeShapeType="1"/>
          </p:cNvSpPr>
          <p:nvPr userDrawn="1"/>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
        <p:nvSpPr>
          <p:cNvPr id="9" name="Footer Placeholder 2">
            <a:extLst>
              <a:ext uri="{FF2B5EF4-FFF2-40B4-BE49-F238E27FC236}">
                <a16:creationId xmlns:a16="http://schemas.microsoft.com/office/drawing/2014/main" id="{E87AADD3-10ED-408D-8583-7F45FBD220E3}"/>
              </a:ext>
            </a:extLst>
          </p:cNvPr>
          <p:cNvSpPr txBox="1">
            <a:spLocks/>
          </p:cNvSpPr>
          <p:nvPr userDrawn="1"/>
        </p:nvSpPr>
        <p:spPr>
          <a:xfrm>
            <a:off x="4064000" y="6362437"/>
            <a:ext cx="39624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0" name="Rectangle 17">
            <a:extLst>
              <a:ext uri="{FF2B5EF4-FFF2-40B4-BE49-F238E27FC236}">
                <a16:creationId xmlns:a16="http://schemas.microsoft.com/office/drawing/2014/main" id="{BA724D69-0583-4241-AC56-3281C5DD7BA2}"/>
              </a:ext>
            </a:extLst>
          </p:cNvPr>
          <p:cNvSpPr/>
          <p:nvPr userDrawn="1"/>
        </p:nvSpPr>
        <p:spPr>
          <a:xfrm>
            <a:off x="10972800" y="6362437"/>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extLst>
      <p:ext uri="{BB962C8B-B14F-4D97-AF65-F5344CB8AC3E}">
        <p14:creationId xmlns:p14="http://schemas.microsoft.com/office/powerpoint/2010/main" val="2070393973"/>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31" r:id="rId11"/>
    <p:sldLayoutId id="2147483828" r:id="rId12"/>
    <p:sldLayoutId id="2147483832" r:id="rId13"/>
    <p:sldLayoutId id="2147483830" r:id="rId14"/>
    <p:sldLayoutId id="2147483829" r:id="rId15"/>
  </p:sldLayoutIdLst>
  <p:hf hdr="0" ftr="0" dt="0"/>
  <p:txStyles>
    <p:titleStyle>
      <a:lvl1pPr algn="l" rtl="0" eaLnBrk="1" fontAlgn="base" hangingPunct="1">
        <a:spcBef>
          <a:spcPct val="0"/>
        </a:spcBef>
        <a:spcAft>
          <a:spcPct val="0"/>
        </a:spcAft>
        <a:defRPr sz="3200" kern="1200">
          <a:solidFill>
            <a:schemeClr val="tx2"/>
          </a:solidFill>
          <a:latin typeface="+mj-lt"/>
          <a:ea typeface="+mj-ea"/>
          <a:cs typeface="+mj-cs"/>
        </a:defRPr>
      </a:lvl1pPr>
      <a:lvl2pPr algn="l" rtl="0" eaLnBrk="1" fontAlgn="base" hangingPunct="1">
        <a:spcBef>
          <a:spcPct val="0"/>
        </a:spcBef>
        <a:spcAft>
          <a:spcPct val="0"/>
        </a:spcAft>
        <a:defRPr sz="2700">
          <a:solidFill>
            <a:schemeClr val="tx2"/>
          </a:solidFill>
          <a:latin typeface="Calibri" panose="020F0502020204030204" pitchFamily="34" charset="0"/>
        </a:defRPr>
      </a:lvl2pPr>
      <a:lvl3pPr algn="l" rtl="0" eaLnBrk="1" fontAlgn="base" hangingPunct="1">
        <a:spcBef>
          <a:spcPct val="0"/>
        </a:spcBef>
        <a:spcAft>
          <a:spcPct val="0"/>
        </a:spcAft>
        <a:defRPr sz="2700">
          <a:solidFill>
            <a:schemeClr val="tx2"/>
          </a:solidFill>
          <a:latin typeface="Calibri" panose="020F0502020204030204" pitchFamily="34" charset="0"/>
        </a:defRPr>
      </a:lvl3pPr>
      <a:lvl4pPr algn="l" rtl="0" eaLnBrk="1" fontAlgn="base" hangingPunct="1">
        <a:spcBef>
          <a:spcPct val="0"/>
        </a:spcBef>
        <a:spcAft>
          <a:spcPct val="0"/>
        </a:spcAft>
        <a:defRPr sz="2700">
          <a:solidFill>
            <a:schemeClr val="tx2"/>
          </a:solidFill>
          <a:latin typeface="Calibri" panose="020F0502020204030204" pitchFamily="34" charset="0"/>
        </a:defRPr>
      </a:lvl4pPr>
      <a:lvl5pPr algn="l" rtl="0" eaLnBrk="1" fontAlgn="base" hangingPunct="1">
        <a:spcBef>
          <a:spcPct val="0"/>
        </a:spcBef>
        <a:spcAft>
          <a:spcPct val="0"/>
        </a:spcAft>
        <a:defRPr sz="2700">
          <a:solidFill>
            <a:schemeClr val="tx2"/>
          </a:solidFill>
          <a:latin typeface="Calibri" panose="020F0502020204030204" pitchFamily="34" charset="0"/>
        </a:defRPr>
      </a:lvl5pPr>
      <a:lvl6pPr marL="342900" algn="l" rtl="0" eaLnBrk="1" fontAlgn="base" hangingPunct="1">
        <a:spcBef>
          <a:spcPct val="0"/>
        </a:spcBef>
        <a:spcAft>
          <a:spcPct val="0"/>
        </a:spcAft>
        <a:defRPr sz="2400">
          <a:solidFill>
            <a:schemeClr val="tx2"/>
          </a:solidFill>
          <a:latin typeface="Calibri" panose="020F0502020204030204" pitchFamily="34" charset="0"/>
        </a:defRPr>
      </a:lvl6pPr>
      <a:lvl7pPr marL="685800" algn="l" rtl="0" eaLnBrk="1" fontAlgn="base" hangingPunct="1">
        <a:spcBef>
          <a:spcPct val="0"/>
        </a:spcBef>
        <a:spcAft>
          <a:spcPct val="0"/>
        </a:spcAft>
        <a:defRPr sz="2400">
          <a:solidFill>
            <a:schemeClr val="tx2"/>
          </a:solidFill>
          <a:latin typeface="Calibri" panose="020F0502020204030204" pitchFamily="34" charset="0"/>
        </a:defRPr>
      </a:lvl7pPr>
      <a:lvl8pPr marL="1028700" algn="l" rtl="0" eaLnBrk="1" fontAlgn="base" hangingPunct="1">
        <a:spcBef>
          <a:spcPct val="0"/>
        </a:spcBef>
        <a:spcAft>
          <a:spcPct val="0"/>
        </a:spcAft>
        <a:defRPr sz="2400">
          <a:solidFill>
            <a:schemeClr val="tx2"/>
          </a:solidFill>
          <a:latin typeface="Calibri" panose="020F0502020204030204" pitchFamily="34" charset="0"/>
        </a:defRPr>
      </a:lvl8pPr>
      <a:lvl9pPr marL="1371600" algn="l" rtl="0" eaLnBrk="1" fontAlgn="base" hangingPunct="1">
        <a:spcBef>
          <a:spcPct val="0"/>
        </a:spcBef>
        <a:spcAft>
          <a:spcPct val="0"/>
        </a:spcAft>
        <a:defRPr sz="2400">
          <a:solidFill>
            <a:schemeClr val="tx2"/>
          </a:solidFill>
          <a:latin typeface="Calibri" panose="020F0502020204030204" pitchFamily="34" charset="0"/>
        </a:defRPr>
      </a:lvl9pPr>
    </p:titleStyle>
    <p:bodyStyle>
      <a:lvl1pPr marL="204788" indent="-204788" algn="l" rtl="0" eaLnBrk="1" fontAlgn="base" hangingPunct="1">
        <a:spcBef>
          <a:spcPts val="450"/>
        </a:spcBef>
        <a:spcAft>
          <a:spcPct val="0"/>
        </a:spcAft>
        <a:buClr>
          <a:schemeClr val="accent1"/>
        </a:buClr>
        <a:buSzPct val="76000"/>
        <a:buFont typeface="Wingdings 3" panose="05040102010807070707" pitchFamily="18" charset="2"/>
        <a:buChar char=""/>
        <a:defRPr lang="en-US" altLang="zh-CN" sz="3200" kern="1200" baseline="0" dirty="0" smtClean="0">
          <a:solidFill>
            <a:srgbClr val="AD470F"/>
          </a:solidFill>
          <a:latin typeface="+mn-lt"/>
          <a:ea typeface="+mn-ea"/>
          <a:cs typeface="Arial" panose="020B0604020202020204" pitchFamily="34" charset="0"/>
        </a:defRPr>
      </a:lvl1pPr>
      <a:lvl2pPr marL="410766" indent="-204788" algn="l" rtl="0" eaLnBrk="1" fontAlgn="base" hangingPunct="1">
        <a:spcBef>
          <a:spcPts val="375"/>
        </a:spcBef>
        <a:spcAft>
          <a:spcPct val="0"/>
        </a:spcAft>
        <a:buClr>
          <a:schemeClr val="accent2"/>
        </a:buClr>
        <a:buSzPct val="76000"/>
        <a:buFont typeface="Wingdings 3" panose="05040102010807070707" pitchFamily="18" charset="2"/>
        <a:buChar char=""/>
        <a:defRPr sz="2800" kern="1200" baseline="0">
          <a:solidFill>
            <a:schemeClr val="tx2"/>
          </a:solidFill>
          <a:latin typeface="+mn-lt"/>
          <a:ea typeface="+mn-ea"/>
          <a:cs typeface="+mn-cs"/>
        </a:defRPr>
      </a:lvl2pPr>
      <a:lvl3pPr marL="616744" indent="-171450" algn="l" rtl="0" eaLnBrk="1" fontAlgn="base" hangingPunct="1">
        <a:spcBef>
          <a:spcPts val="375"/>
        </a:spcBef>
        <a:spcAft>
          <a:spcPct val="0"/>
        </a:spcAft>
        <a:buClr>
          <a:srgbClr val="BCBCBC"/>
        </a:buClr>
        <a:buSzPct val="76000"/>
        <a:buFont typeface="Wingdings 3" panose="05040102010807070707" pitchFamily="18" charset="2"/>
        <a:buChar char=""/>
        <a:defRPr sz="2400" kern="1200" baseline="0">
          <a:solidFill>
            <a:schemeClr val="tx1"/>
          </a:solidFill>
          <a:latin typeface="+mn-lt"/>
          <a:ea typeface="+mn-ea"/>
          <a:cs typeface="+mn-cs"/>
        </a:defRPr>
      </a:lvl3pPr>
      <a:lvl4pPr marL="822722" indent="-171450" algn="l" rtl="0" eaLnBrk="1" fontAlgn="base" hangingPunct="1">
        <a:spcBef>
          <a:spcPts val="300"/>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1028700" indent="-171450" algn="l" rtl="0" eaLnBrk="1" fontAlgn="base" hangingPunct="1">
        <a:spcBef>
          <a:spcPts val="225"/>
        </a:spcBef>
        <a:spcAft>
          <a:spcPct val="0"/>
        </a:spcAft>
        <a:buClr>
          <a:schemeClr val="accent2"/>
        </a:buClr>
        <a:buSzPct val="70000"/>
        <a:buFont typeface="Wingdings" panose="05000000000000000000" pitchFamily="2" charset="2"/>
        <a:buChar char=""/>
        <a:defRPr sz="1800" kern="1200" baseline="0">
          <a:solidFill>
            <a:schemeClr val="tx1"/>
          </a:solidFill>
          <a:latin typeface="+mn-ea"/>
          <a:ea typeface="+mn-ea"/>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0.tmp"/><Relationship Id="rId7" Type="http://schemas.openxmlformats.org/officeDocument/2006/relationships/image" Target="../media/image14.tmp"/><Relationship Id="rId2" Type="http://schemas.openxmlformats.org/officeDocument/2006/relationships/image" Target="../media/image9.tmp"/><Relationship Id="rId1" Type="http://schemas.openxmlformats.org/officeDocument/2006/relationships/slideLayout" Target="../slideLayouts/slideLayout4.xml"/><Relationship Id="rId6" Type="http://schemas.openxmlformats.org/officeDocument/2006/relationships/image" Target="../media/image13.tmp"/><Relationship Id="rId5" Type="http://schemas.openxmlformats.org/officeDocument/2006/relationships/image" Target="../media/image12.tmp"/><Relationship Id="rId4" Type="http://schemas.openxmlformats.org/officeDocument/2006/relationships/image" Target="../media/image11.tmp"/></Relationships>
</file>

<file path=ppt/slides/_rels/slide11.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3" Type="http://schemas.openxmlformats.org/officeDocument/2006/relationships/customXml" Target="../ink/ink3.xml"/><Relationship Id="rId18" Type="http://schemas.openxmlformats.org/officeDocument/2006/relationships/image" Target="../media/image29.emf"/><Relationship Id="rId12" Type="http://schemas.openxmlformats.org/officeDocument/2006/relationships/image" Target="../media/image26.emf"/><Relationship Id="rId2" Type="http://schemas.openxmlformats.org/officeDocument/2006/relationships/customXml" Target="../ink/ink2.xml"/><Relationship Id="rId20" Type="http://schemas.openxmlformats.org/officeDocument/2006/relationships/image" Target="../media/image23.tmp"/><Relationship Id="rId1" Type="http://schemas.openxmlformats.org/officeDocument/2006/relationships/slideLayout" Target="../slideLayouts/slideLayout4.xml"/><Relationship Id="rId19" Type="http://schemas.openxmlformats.org/officeDocument/2006/relationships/image" Target="../media/image22.tmp"/></Relationships>
</file>

<file path=ppt/slides/_rels/slide19.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5" Type="http://schemas.openxmlformats.org/officeDocument/2006/relationships/image" Target="../media/image28.tmp"/><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7" Type="http://schemas.openxmlformats.org/officeDocument/2006/relationships/image" Target="../media/image33.tmp"/><Relationship Id="rId1" Type="http://schemas.openxmlformats.org/officeDocument/2006/relationships/slideLayout" Target="../slideLayouts/slideLayout10.xml"/><Relationship Id="rId6" Type="http://schemas.openxmlformats.org/officeDocument/2006/relationships/image" Target="../media/image32.tmp"/><Relationship Id="rId5" Type="http://schemas.openxmlformats.org/officeDocument/2006/relationships/image" Target="../media/image31.tmp"/><Relationship Id="rId4" Type="http://schemas.openxmlformats.org/officeDocument/2006/relationships/image" Target="../media/image260.png"/></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4.xml"/><Relationship Id="rId7" Type="http://schemas.openxmlformats.org/officeDocument/2006/relationships/image" Target="../media/image360.png"/><Relationship Id="rId2" Type="http://schemas.openxmlformats.org/officeDocument/2006/relationships/tags" Target="../tags/tag2.xml"/><Relationship Id="rId1" Type="http://schemas.openxmlformats.org/officeDocument/2006/relationships/vmlDrawing" Target="../drawings/vmlDrawing1.vml"/><Relationship Id="rId11" Type="http://schemas.openxmlformats.org/officeDocument/2006/relationships/image" Target="../media/image38.png"/><Relationship Id="rId10" Type="http://schemas.openxmlformats.org/officeDocument/2006/relationships/image" Target="../media/image37.png"/><Relationship Id="rId4" Type="http://schemas.openxmlformats.org/officeDocument/2006/relationships/notesSlide" Target="../notesSlides/notesSlide5.xml"/><Relationship Id="rId9" Type="http://schemas.openxmlformats.org/officeDocument/2006/relationships/image" Target="../media/image34.w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xml"/><Relationship Id="rId5" Type="http://schemas.openxmlformats.org/officeDocument/2006/relationships/image" Target="../media/image480.png"/></Relationships>
</file>

<file path=ppt/slides/_rels/slide28.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37.tmp"/><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tmp"/><Relationship Id="rId1" Type="http://schemas.openxmlformats.org/officeDocument/2006/relationships/slideLayout" Target="../slideLayouts/slideLayout4.xml"/><Relationship Id="rId6" Type="http://schemas.openxmlformats.org/officeDocument/2006/relationships/image" Target="../media/image43.tmp"/><Relationship Id="rId5" Type="http://schemas.openxmlformats.org/officeDocument/2006/relationships/image" Target="../media/image42.tmp"/><Relationship Id="rId4" Type="http://schemas.openxmlformats.org/officeDocument/2006/relationships/image" Target="../media/image41.tmp"/></Relationships>
</file>

<file path=ppt/slides/_rels/slide31.xml.rels><?xml version="1.0" encoding="UTF-8" standalone="yes"?>
<Relationships xmlns="http://schemas.openxmlformats.org/package/2006/relationships"><Relationship Id="rId8" Type="http://schemas.openxmlformats.org/officeDocument/2006/relationships/image" Target="../media/image48.tmp"/><Relationship Id="rId3" Type="http://schemas.openxmlformats.org/officeDocument/2006/relationships/image" Target="../media/image44.tmp"/><Relationship Id="rId7" Type="http://schemas.openxmlformats.org/officeDocument/2006/relationships/image" Target="../media/image47.tmp"/><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46.tmp"/><Relationship Id="rId5" Type="http://schemas.openxmlformats.org/officeDocument/2006/relationships/image" Target="../media/image45.tmp"/><Relationship Id="rId4" Type="http://schemas.openxmlformats.org/officeDocument/2006/relationships/image" Target="../media/image42.tmp"/></Relationships>
</file>

<file path=ppt/slides/_rels/slide32.xml.rels><?xml version="1.0" encoding="UTF-8" standalone="yes"?>
<Relationships xmlns="http://schemas.openxmlformats.org/package/2006/relationships"><Relationship Id="rId2" Type="http://schemas.openxmlformats.org/officeDocument/2006/relationships/image" Target="../media/image49.tmp"/><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image" Target="../media/image50.tmp"/><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image" Target="../media/image51.tmp"/><Relationship Id="rId1" Type="http://schemas.openxmlformats.org/officeDocument/2006/relationships/slideLayout" Target="../slideLayouts/slideLayout4.xml"/><Relationship Id="rId4" Type="http://schemas.openxmlformats.org/officeDocument/2006/relationships/image" Target="../media/image53.tm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6.xml"/><Relationship Id="rId7" Type="http://schemas.openxmlformats.org/officeDocument/2006/relationships/diagramColors" Target="../diagrams/colors1.xml"/><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55.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56.tmp"/><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57.tmp"/><Relationship Id="rId1" Type="http://schemas.openxmlformats.org/officeDocument/2006/relationships/slideLayout" Target="../slideLayouts/slideLayout10.xml"/><Relationship Id="rId5" Type="http://schemas.openxmlformats.org/officeDocument/2006/relationships/image" Target="../media/image72.png"/></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nndl/exercise/tree/master/chap4_%20simple%20neural%20network" TargetMode="Externa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customXml" Target="../ink/ink1.xml"/><Relationship Id="rId4" Type="http://schemas.openxmlformats.org/officeDocument/2006/relationships/hyperlink" Target="structure%20of%20brain.mp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5.tmp"/><Relationship Id="rId4" Type="http://schemas.openxmlformats.org/officeDocument/2006/relationships/image" Target="../media/image4.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8.tmp"/><Relationship Id="rId4" Type="http://schemas.openxmlformats.org/officeDocument/2006/relationships/image" Target="../media/image7.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a:t>前馈神经网络</a:t>
            </a:r>
            <a:endParaRPr lang="zh-CN" altLang="en-US" dirty="0"/>
          </a:p>
        </p:txBody>
      </p:sp>
      <p:sp>
        <p:nvSpPr>
          <p:cNvPr id="6" name="副标题 5"/>
          <p:cNvSpPr>
            <a:spLocks noGrp="1"/>
          </p:cNvSpPr>
          <p:nvPr>
            <p:ph type="subTitle" idx="1"/>
          </p:nvPr>
        </p:nvSpPr>
        <p:spPr/>
        <p:txBody>
          <a:bodyPr/>
          <a:lstStyle/>
          <a:p>
            <a:r>
              <a:rPr lang="en-US" altLang="zh-CN"/>
              <a:t>《</a:t>
            </a:r>
            <a:r>
              <a:rPr lang="zh-CN" altLang="en-US"/>
              <a:t>神经网络与深度学习</a:t>
            </a:r>
            <a:r>
              <a:rPr lang="en-US" altLang="zh-CN"/>
              <a:t>》</a:t>
            </a:r>
            <a:endParaRPr lang="zh-CN" altLang="en-US" dirty="0"/>
          </a:p>
        </p:txBody>
      </p:sp>
      <p:sp>
        <p:nvSpPr>
          <p:cNvPr id="15" name="Text Placeholder 14"/>
          <p:cNvSpPr>
            <a:spLocks noGrp="1"/>
          </p:cNvSpPr>
          <p:nvPr>
            <p:ph type="body" sz="quarter" idx="10"/>
          </p:nvPr>
        </p:nvSpPr>
        <p:spPr/>
        <p:txBody>
          <a:bodyPr/>
          <a:lstStyle/>
          <a:p>
            <a:r>
              <a:rPr lang="en-US" altLang="zh-CN">
                <a:hlinkClick r:id="rId3"/>
              </a:rPr>
              <a:t>https://nndl.github.io/</a:t>
            </a:r>
            <a:endParaRPr lang="en-US" altLang="zh-CN"/>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常见激活函数</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46" y="1279449"/>
            <a:ext cx="2224128" cy="1244222"/>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45" y="2452545"/>
            <a:ext cx="3733865" cy="1261878"/>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782" y="3266162"/>
            <a:ext cx="3387739" cy="1212186"/>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582" y="4210171"/>
            <a:ext cx="3704417" cy="1148428"/>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3400" y="1524000"/>
            <a:ext cx="4631993" cy="3200484"/>
          </a:xfrm>
          <a:prstGeom prst="rect">
            <a:avLst/>
          </a:prstGeom>
        </p:spPr>
      </p:pic>
      <p:pic>
        <p:nvPicPr>
          <p:cNvPr id="8" name="图片 7"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335" y="5734172"/>
            <a:ext cx="2787357" cy="354383"/>
          </a:xfrm>
          <a:prstGeom prst="rect">
            <a:avLst/>
          </a:prstGeom>
        </p:spPr>
      </p:pic>
      <p:sp>
        <p:nvSpPr>
          <p:cNvPr id="9" name="矩形 8">
            <a:extLst>
              <a:ext uri="{FF2B5EF4-FFF2-40B4-BE49-F238E27FC236}">
                <a16:creationId xmlns:a16="http://schemas.microsoft.com/office/drawing/2014/main" id="{6A95F8AF-D759-48DB-80D5-A819C68C4852}"/>
              </a:ext>
            </a:extLst>
          </p:cNvPr>
          <p:cNvSpPr/>
          <p:nvPr/>
        </p:nvSpPr>
        <p:spPr>
          <a:xfrm>
            <a:off x="8561467" y="1379147"/>
            <a:ext cx="3258800" cy="1477328"/>
          </a:xfrm>
          <a:prstGeom prst="rect">
            <a:avLst/>
          </a:prstGeom>
        </p:spPr>
        <p:txBody>
          <a:bodyPr wrap="square">
            <a:spAutoFit/>
          </a:bodyPr>
          <a:lstStyle/>
          <a:p>
            <a:pPr marL="80962" indent="-204788">
              <a:buSzPct val="76000"/>
              <a:buFont typeface="Wingdings 3" panose="05040102010807070707" pitchFamily="18" charset="2"/>
              <a:buChar char=""/>
            </a:pPr>
            <a:r>
              <a:rPr lang="zh-CN" altLang="en-US" dirty="0">
                <a:latin typeface="华文楷体" panose="02010600040101010101" pitchFamily="2" charset="-122"/>
                <a:ea typeface="华文楷体" panose="02010600040101010101" pitchFamily="2" charset="-122"/>
              </a:rPr>
              <a:t>计算上更加高效</a:t>
            </a:r>
          </a:p>
          <a:p>
            <a:pPr marL="80962" indent="-204788">
              <a:buSzPct val="76000"/>
              <a:buFont typeface="Wingdings 3" panose="05040102010807070707" pitchFamily="18" charset="2"/>
              <a:buChar char=""/>
            </a:pPr>
            <a:r>
              <a:rPr lang="zh-CN" altLang="en-US" dirty="0">
                <a:latin typeface="华文楷体" panose="02010600040101010101" pitchFamily="2" charset="-122"/>
                <a:ea typeface="华文楷体" panose="02010600040101010101" pitchFamily="2" charset="-122"/>
              </a:rPr>
              <a:t>生物学合理性</a:t>
            </a:r>
            <a:endParaRPr lang="en-US" altLang="zh-CN" dirty="0">
              <a:latin typeface="华文楷体" panose="02010600040101010101" pitchFamily="2" charset="-122"/>
              <a:ea typeface="华文楷体" panose="02010600040101010101" pitchFamily="2" charset="-122"/>
            </a:endParaRPr>
          </a:p>
          <a:p>
            <a:pPr marL="538162" lvl="1" indent="-204788">
              <a:buSzPct val="76000"/>
              <a:buFont typeface="Wingdings 3" panose="05040102010807070707" pitchFamily="18" charset="2"/>
              <a:buChar char=""/>
            </a:pPr>
            <a:r>
              <a:rPr lang="zh-CN" altLang="en-US" dirty="0">
                <a:latin typeface="华文楷体" panose="02010600040101010101" pitchFamily="2" charset="-122"/>
                <a:ea typeface="华文楷体" panose="02010600040101010101" pitchFamily="2" charset="-122"/>
              </a:rPr>
              <a:t>单侧抑制、宽兴奋边界</a:t>
            </a:r>
            <a:endParaRPr lang="en-US" altLang="zh-CN" dirty="0">
              <a:latin typeface="华文楷体" panose="02010600040101010101" pitchFamily="2" charset="-122"/>
              <a:ea typeface="华文楷体" panose="02010600040101010101" pitchFamily="2" charset="-122"/>
            </a:endParaRPr>
          </a:p>
          <a:p>
            <a:pPr marL="80962" indent="-204788">
              <a:buSzPct val="76000"/>
              <a:buFont typeface="Wingdings 3" panose="05040102010807070707" pitchFamily="18" charset="2"/>
              <a:buChar char=""/>
            </a:pPr>
            <a:r>
              <a:rPr lang="zh-CN" altLang="en-US" dirty="0">
                <a:latin typeface="华文楷体" panose="02010600040101010101" pitchFamily="2" charset="-122"/>
                <a:ea typeface="华文楷体" panose="02010600040101010101" pitchFamily="2" charset="-122"/>
              </a:rPr>
              <a:t>在一定程度上缓解梯度消失问题</a:t>
            </a:r>
          </a:p>
        </p:txBody>
      </p:sp>
      <p:sp>
        <p:nvSpPr>
          <p:cNvPr id="11" name="矩形 10">
            <a:extLst>
              <a:ext uri="{FF2B5EF4-FFF2-40B4-BE49-F238E27FC236}">
                <a16:creationId xmlns:a16="http://schemas.microsoft.com/office/drawing/2014/main" id="{00340ACB-1465-4B2B-809E-33154A5FDCEB}"/>
              </a:ext>
            </a:extLst>
          </p:cNvPr>
          <p:cNvSpPr/>
          <p:nvPr/>
        </p:nvSpPr>
        <p:spPr>
          <a:xfrm>
            <a:off x="5334000" y="5307607"/>
            <a:ext cx="4572000" cy="338554"/>
          </a:xfrm>
          <a:prstGeom prst="rect">
            <a:avLst/>
          </a:prstGeom>
        </p:spPr>
        <p:txBody>
          <a:bodyPr wrap="square">
            <a:spAutoFit/>
          </a:bodyPr>
          <a:lstStyle/>
          <a:p>
            <a:pPr algn="ctr">
              <a:buSzPct val="76000"/>
            </a:pPr>
            <a:r>
              <a:rPr lang="zh-CN" altLang="en-US" sz="1600" dirty="0">
                <a:solidFill>
                  <a:srgbClr val="FF0000"/>
                </a:solidFill>
                <a:latin typeface="华文楷体" panose="02010600040101010101" pitchFamily="2" charset="-122"/>
                <a:ea typeface="华文楷体" panose="02010600040101010101" pitchFamily="2" charset="-122"/>
              </a:rPr>
              <a:t>死亡</a:t>
            </a:r>
            <a:r>
              <a:rPr lang="en-US" altLang="zh-CN" sz="1600" dirty="0" err="1">
                <a:solidFill>
                  <a:srgbClr val="FF0000"/>
                </a:solidFill>
                <a:latin typeface="华文楷体" panose="02010600040101010101" pitchFamily="2" charset="-122"/>
                <a:ea typeface="华文楷体" panose="02010600040101010101" pitchFamily="2" charset="-122"/>
              </a:rPr>
              <a:t>ReLU</a:t>
            </a:r>
            <a:r>
              <a:rPr lang="zh-CN" altLang="en-US" sz="1600" dirty="0">
                <a:solidFill>
                  <a:srgbClr val="FF0000"/>
                </a:solidFill>
                <a:latin typeface="华文楷体" panose="02010600040101010101" pitchFamily="2" charset="-122"/>
                <a:ea typeface="华文楷体" panose="02010600040101010101" pitchFamily="2" charset="-122"/>
              </a:rPr>
              <a:t>问题（</a:t>
            </a:r>
            <a:r>
              <a:rPr lang="en-US" altLang="zh-CN" sz="1600" dirty="0">
                <a:solidFill>
                  <a:srgbClr val="FF0000"/>
                </a:solidFill>
                <a:latin typeface="华文楷体" panose="02010600040101010101" pitchFamily="2" charset="-122"/>
                <a:ea typeface="华文楷体" panose="02010600040101010101" pitchFamily="2" charset="-122"/>
              </a:rPr>
              <a:t>Dying </a:t>
            </a:r>
            <a:r>
              <a:rPr lang="en-US" altLang="zh-CN" sz="1600" dirty="0" err="1">
                <a:solidFill>
                  <a:srgbClr val="FF0000"/>
                </a:solidFill>
                <a:latin typeface="华文楷体" panose="02010600040101010101" pitchFamily="2" charset="-122"/>
                <a:ea typeface="华文楷体" panose="02010600040101010101" pitchFamily="2" charset="-122"/>
              </a:rPr>
              <a:t>ReLU</a:t>
            </a:r>
            <a:r>
              <a:rPr lang="en-US" altLang="zh-CN" sz="1600" dirty="0">
                <a:solidFill>
                  <a:srgbClr val="FF0000"/>
                </a:solidFill>
                <a:latin typeface="华文楷体" panose="02010600040101010101" pitchFamily="2" charset="-122"/>
                <a:ea typeface="华文楷体" panose="02010600040101010101" pitchFamily="2" charset="-122"/>
              </a:rPr>
              <a:t> Problem</a:t>
            </a:r>
            <a:r>
              <a:rPr lang="zh-CN" altLang="en-US" sz="1600" dirty="0">
                <a:solidFill>
                  <a:srgbClr val="FF0000"/>
                </a:solidFill>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18232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B9B12-1B7B-43CA-AC38-BB3021645BB5}"/>
              </a:ext>
            </a:extLst>
          </p:cNvPr>
          <p:cNvSpPr>
            <a:spLocks noGrp="1"/>
          </p:cNvSpPr>
          <p:nvPr>
            <p:ph type="title"/>
          </p:nvPr>
        </p:nvSpPr>
        <p:spPr/>
        <p:txBody>
          <a:bodyPr/>
          <a:lstStyle/>
          <a:p>
            <a:r>
              <a:rPr lang="zh-CN" altLang="en-US" dirty="0"/>
              <a:t>常见激活函数</a:t>
            </a:r>
          </a:p>
        </p:txBody>
      </p:sp>
      <p:pic>
        <p:nvPicPr>
          <p:cNvPr id="4" name="图片 3">
            <a:extLst>
              <a:ext uri="{FF2B5EF4-FFF2-40B4-BE49-F238E27FC236}">
                <a16:creationId xmlns:a16="http://schemas.microsoft.com/office/drawing/2014/main" id="{47841044-17CE-4BE5-9585-BAC0FC5C0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057400"/>
            <a:ext cx="5486400" cy="3916218"/>
          </a:xfrm>
          <a:prstGeom prst="rect">
            <a:avLst/>
          </a:prstGeom>
        </p:spPr>
      </p:pic>
      <p:sp>
        <p:nvSpPr>
          <p:cNvPr id="5" name="矩形 4">
            <a:extLst>
              <a:ext uri="{FF2B5EF4-FFF2-40B4-BE49-F238E27FC236}">
                <a16:creationId xmlns:a16="http://schemas.microsoft.com/office/drawing/2014/main" id="{D73D2517-005C-4B67-AB77-A5F034848FD7}"/>
              </a:ext>
            </a:extLst>
          </p:cNvPr>
          <p:cNvSpPr/>
          <p:nvPr/>
        </p:nvSpPr>
        <p:spPr>
          <a:xfrm>
            <a:off x="2133600" y="1535669"/>
            <a:ext cx="1622560" cy="461665"/>
          </a:xfrm>
          <a:prstGeom prst="rect">
            <a:avLst/>
          </a:prstGeom>
        </p:spPr>
        <p:txBody>
          <a:bodyPr wrap="none">
            <a:spAutoFit/>
          </a:bodyPr>
          <a:lstStyle/>
          <a:p>
            <a:r>
              <a:rPr lang="zh-CN" altLang="en-US" sz="2400" dirty="0"/>
              <a:t>Swish函数</a:t>
            </a:r>
          </a:p>
        </p:txBody>
      </p:sp>
      <p:pic>
        <p:nvPicPr>
          <p:cNvPr id="7" name="图片 6">
            <a:extLst>
              <a:ext uri="{FF2B5EF4-FFF2-40B4-BE49-F238E27FC236}">
                <a16:creationId xmlns:a16="http://schemas.microsoft.com/office/drawing/2014/main" id="{7B89587D-5576-4414-8F3E-98A1CDDE8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1" y="1535668"/>
            <a:ext cx="3149947" cy="499588"/>
          </a:xfrm>
          <a:prstGeom prst="rect">
            <a:avLst/>
          </a:prstGeom>
        </p:spPr>
      </p:pic>
    </p:spTree>
    <p:extLst>
      <p:ext uri="{BB962C8B-B14F-4D97-AF65-F5344CB8AC3E}">
        <p14:creationId xmlns:p14="http://schemas.microsoft.com/office/powerpoint/2010/main" val="3169972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8D14E-384B-4F89-9B60-AAEBAC0AB952}"/>
              </a:ext>
            </a:extLst>
          </p:cNvPr>
          <p:cNvSpPr>
            <a:spLocks noGrp="1"/>
          </p:cNvSpPr>
          <p:nvPr>
            <p:ph type="title"/>
          </p:nvPr>
        </p:nvSpPr>
        <p:spPr/>
        <p:txBody>
          <a:bodyPr/>
          <a:lstStyle/>
          <a:p>
            <a:r>
              <a:rPr lang="zh-CN" altLang="en-US" dirty="0"/>
              <a:t>常见激活函数</a:t>
            </a:r>
          </a:p>
        </p:txBody>
      </p:sp>
      <p:sp>
        <p:nvSpPr>
          <p:cNvPr id="3" name="内容占位符 2">
            <a:extLst>
              <a:ext uri="{FF2B5EF4-FFF2-40B4-BE49-F238E27FC236}">
                <a16:creationId xmlns:a16="http://schemas.microsoft.com/office/drawing/2014/main" id="{682A3B00-0AAD-4140-B53A-F40602E2B2EF}"/>
              </a:ext>
            </a:extLst>
          </p:cNvPr>
          <p:cNvSpPr>
            <a:spLocks noGrp="1"/>
          </p:cNvSpPr>
          <p:nvPr>
            <p:ph sz="quarter" idx="1"/>
          </p:nvPr>
        </p:nvSpPr>
        <p:spPr/>
        <p:txBody>
          <a:bodyPr/>
          <a:lstStyle/>
          <a:p>
            <a:r>
              <a:rPr lang="zh-CN" altLang="en-US" dirty="0"/>
              <a:t>高斯误差线性单元（</a:t>
            </a:r>
            <a:r>
              <a:rPr lang="en-US" altLang="zh-CN" dirty="0"/>
              <a:t>Gaussian Error Linear Unit</a:t>
            </a:r>
            <a:r>
              <a:rPr lang="zh-CN" altLang="en-US" dirty="0"/>
              <a:t>，</a:t>
            </a:r>
            <a:r>
              <a:rPr lang="en-US" altLang="zh-CN" dirty="0"/>
              <a:t>GELU</a:t>
            </a:r>
            <a:r>
              <a:rPr lang="zh-CN" altLang="en-US" dirty="0"/>
              <a:t>）</a:t>
            </a:r>
            <a:endParaRPr lang="en-US" altLang="zh-CN" dirty="0"/>
          </a:p>
          <a:p>
            <a:endParaRPr lang="en-US" altLang="zh-CN" dirty="0"/>
          </a:p>
          <a:p>
            <a:endParaRPr lang="en-US" altLang="zh-CN" dirty="0"/>
          </a:p>
          <a:p>
            <a:pPr lvl="1"/>
            <a:r>
              <a:rPr lang="zh-CN" altLang="en-US" dirty="0"/>
              <a:t>其中</a:t>
            </a:r>
            <a:r>
              <a:rPr lang="en-US" altLang="zh-CN" dirty="0"/>
              <a:t>P(X ≤ x)</a:t>
            </a:r>
            <a:r>
              <a:rPr lang="zh-CN" altLang="en-US" dirty="0"/>
              <a:t>是高斯分布</a:t>
            </a:r>
            <a:r>
              <a:rPr lang="en-US" altLang="zh-CN" dirty="0"/>
              <a:t>N(µ,</a:t>
            </a:r>
            <a:r>
              <a:rPr lang="el-GR" altLang="zh-CN" dirty="0"/>
              <a:t>σ 2 )</a:t>
            </a:r>
            <a:r>
              <a:rPr lang="zh-CN" altLang="en-US" dirty="0"/>
              <a:t>的累积分布函数，其中</a:t>
            </a:r>
            <a:r>
              <a:rPr lang="en-US" altLang="zh-CN" dirty="0"/>
              <a:t>µ,</a:t>
            </a:r>
            <a:r>
              <a:rPr lang="el-GR" altLang="zh-CN" dirty="0"/>
              <a:t>σ</a:t>
            </a:r>
            <a:r>
              <a:rPr lang="zh-CN" altLang="en-US" dirty="0"/>
              <a:t>为超参数，一般设</a:t>
            </a:r>
            <a:r>
              <a:rPr lang="en-US" altLang="zh-CN" dirty="0"/>
              <a:t>µ = 0,</a:t>
            </a:r>
            <a:r>
              <a:rPr lang="el-GR" altLang="zh-CN" dirty="0"/>
              <a:t>σ = 1</a:t>
            </a:r>
            <a:r>
              <a:rPr lang="zh-CN" altLang="en-US" dirty="0"/>
              <a:t>即可</a:t>
            </a:r>
            <a:endParaRPr lang="en-US" altLang="zh-CN" dirty="0"/>
          </a:p>
          <a:p>
            <a:endParaRPr lang="en-US" altLang="zh-CN" dirty="0"/>
          </a:p>
          <a:p>
            <a:pPr lvl="1"/>
            <a:r>
              <a:rPr lang="zh-CN" altLang="en-US" dirty="0"/>
              <a:t>由于高斯分布的累积分布函数为</a:t>
            </a:r>
            <a:r>
              <a:rPr lang="en-US" altLang="zh-CN" dirty="0"/>
              <a:t>S</a:t>
            </a:r>
            <a:r>
              <a:rPr lang="zh-CN" altLang="en-US" dirty="0"/>
              <a:t>型函数，因此</a:t>
            </a:r>
            <a:r>
              <a:rPr lang="en-US" altLang="zh-CN" dirty="0"/>
              <a:t>GELU</a:t>
            </a:r>
            <a:r>
              <a:rPr lang="zh-CN" altLang="en-US" dirty="0"/>
              <a:t>可以用</a:t>
            </a:r>
            <a:r>
              <a:rPr lang="en-US" altLang="zh-CN" dirty="0"/>
              <a:t>Tanh</a:t>
            </a:r>
            <a:r>
              <a:rPr lang="zh-CN" altLang="en-US" dirty="0"/>
              <a:t>函数或</a:t>
            </a:r>
            <a:r>
              <a:rPr lang="en-US" altLang="zh-CN" dirty="0"/>
              <a:t>Logistic</a:t>
            </a:r>
            <a:r>
              <a:rPr lang="zh-CN" altLang="en-US" dirty="0"/>
              <a:t>函数来近似</a:t>
            </a:r>
            <a:endParaRPr lang="en-US" altLang="zh-CN" dirty="0"/>
          </a:p>
          <a:p>
            <a:endParaRPr lang="zh-CN" altLang="en-US" dirty="0"/>
          </a:p>
        </p:txBody>
      </p:sp>
      <p:pic>
        <p:nvPicPr>
          <p:cNvPr id="5" name="图片 4">
            <a:extLst>
              <a:ext uri="{FF2B5EF4-FFF2-40B4-BE49-F238E27FC236}">
                <a16:creationId xmlns:a16="http://schemas.microsoft.com/office/drawing/2014/main" id="{87C719F1-7679-4018-83B3-16F6DBAE0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1" y="2057400"/>
            <a:ext cx="2743200" cy="518809"/>
          </a:xfrm>
          <a:prstGeom prst="rect">
            <a:avLst/>
          </a:prstGeom>
        </p:spPr>
      </p:pic>
      <p:pic>
        <p:nvPicPr>
          <p:cNvPr id="6" name="图片 5">
            <a:extLst>
              <a:ext uri="{FF2B5EF4-FFF2-40B4-BE49-F238E27FC236}">
                <a16:creationId xmlns:a16="http://schemas.microsoft.com/office/drawing/2014/main" id="{4109F8FD-87D4-4D5F-B7C9-3F8B8AD8A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5029200"/>
            <a:ext cx="5376958" cy="1066800"/>
          </a:xfrm>
          <a:prstGeom prst="rect">
            <a:avLst/>
          </a:prstGeom>
        </p:spPr>
      </p:pic>
    </p:spTree>
    <p:extLst>
      <p:ext uri="{BB962C8B-B14F-4D97-AF65-F5344CB8AC3E}">
        <p14:creationId xmlns:p14="http://schemas.microsoft.com/office/powerpoint/2010/main" val="2949568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常见激活函数及其导数</a:t>
            </a:r>
          </a:p>
        </p:txBody>
      </p:sp>
      <p:pic>
        <p:nvPicPr>
          <p:cNvPr id="4" name="图片 3">
            <a:extLst>
              <a:ext uri="{FF2B5EF4-FFF2-40B4-BE49-F238E27FC236}">
                <a16:creationId xmlns:a16="http://schemas.microsoft.com/office/drawing/2014/main" id="{7E8B8A4F-8F1F-4838-A58C-24323133A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286000"/>
            <a:ext cx="6629400" cy="2984231"/>
          </a:xfrm>
          <a:prstGeom prst="rect">
            <a:avLst/>
          </a:prstGeom>
        </p:spPr>
      </p:pic>
    </p:spTree>
    <p:extLst>
      <p:ext uri="{BB962C8B-B14F-4D97-AF65-F5344CB8AC3E}">
        <p14:creationId xmlns:p14="http://schemas.microsoft.com/office/powerpoint/2010/main" val="3785357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人工神经网络</a:t>
            </a:r>
          </a:p>
        </p:txBody>
      </p:sp>
      <p:sp>
        <p:nvSpPr>
          <p:cNvPr id="3" name="内容占位符 2"/>
          <p:cNvSpPr>
            <a:spLocks noGrp="1"/>
          </p:cNvSpPr>
          <p:nvPr>
            <p:ph sz="quarter" idx="1"/>
          </p:nvPr>
        </p:nvSpPr>
        <p:spPr/>
        <p:txBody>
          <a:bodyPr/>
          <a:lstStyle/>
          <a:p>
            <a:r>
              <a:rPr lang="zh-CN" altLang="en-US" dirty="0"/>
              <a:t>人工神经网络主要由大量的神经元以及它们之间的有向连接构成。因此考虑三方面：</a:t>
            </a:r>
            <a:endParaRPr lang="en-US" altLang="zh-CN" dirty="0"/>
          </a:p>
          <a:p>
            <a:endParaRPr lang="zh-CN" altLang="en-US" dirty="0"/>
          </a:p>
          <a:p>
            <a:r>
              <a:rPr lang="zh-CN" altLang="en-US" dirty="0"/>
              <a:t>神经元的激活规则</a:t>
            </a:r>
            <a:endParaRPr lang="en-US" altLang="zh-CN" dirty="0"/>
          </a:p>
          <a:p>
            <a:pPr lvl="1"/>
            <a:r>
              <a:rPr lang="zh-CN" altLang="en-US" dirty="0"/>
              <a:t>主要是指神经元输入到输出之间的映射关系，一般为非线性函数。</a:t>
            </a:r>
          </a:p>
          <a:p>
            <a:r>
              <a:rPr lang="zh-CN" altLang="en-US" dirty="0"/>
              <a:t>网络的拓扑结构</a:t>
            </a:r>
            <a:endParaRPr lang="en-US" altLang="zh-CN" dirty="0"/>
          </a:p>
          <a:p>
            <a:pPr lvl="1"/>
            <a:r>
              <a:rPr lang="zh-CN" altLang="en-US" dirty="0"/>
              <a:t>不同神经元之间的连接关系。</a:t>
            </a:r>
          </a:p>
          <a:p>
            <a:r>
              <a:rPr lang="zh-CN" altLang="en-US" dirty="0"/>
              <a:t>学习算法</a:t>
            </a:r>
            <a:endParaRPr lang="en-US" altLang="zh-CN" dirty="0"/>
          </a:p>
          <a:p>
            <a:pPr lvl="1"/>
            <a:r>
              <a:rPr lang="zh-CN" altLang="en-US" dirty="0"/>
              <a:t>通过训练数据来学习神经网络的参数。</a:t>
            </a:r>
          </a:p>
        </p:txBody>
      </p:sp>
    </p:spTree>
    <p:extLst>
      <p:ext uri="{BB962C8B-B14F-4D97-AF65-F5344CB8AC3E}">
        <p14:creationId xmlns:p14="http://schemas.microsoft.com/office/powerpoint/2010/main" val="149685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网络结构</a:t>
            </a:r>
          </a:p>
        </p:txBody>
      </p:sp>
      <p:sp>
        <p:nvSpPr>
          <p:cNvPr id="3" name="内容占位符 2"/>
          <p:cNvSpPr>
            <a:spLocks noGrp="1"/>
          </p:cNvSpPr>
          <p:nvPr>
            <p:ph sz="quarter" idx="1"/>
          </p:nvPr>
        </p:nvSpPr>
        <p:spPr/>
        <p:txBody>
          <a:bodyPr/>
          <a:lstStyle/>
          <a:p>
            <a:r>
              <a:rPr lang="zh-CN" altLang="en-US"/>
              <a:t>人工神经网络由神经元模型构成，这种由许多神经元组成的信息处理网络具有并行分布结构。</a:t>
            </a:r>
            <a:endParaRPr lang="zh-CN" altLang="en-US" dirty="0"/>
          </a:p>
        </p:txBody>
      </p:sp>
      <p:pic>
        <p:nvPicPr>
          <p:cNvPr id="5" name="图片 4">
            <a:extLst>
              <a:ext uri="{FF2B5EF4-FFF2-40B4-BE49-F238E27FC236}">
                <a16:creationId xmlns:a16="http://schemas.microsoft.com/office/drawing/2014/main" id="{16F9F4CE-B589-4727-9497-9C241AA92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743200"/>
            <a:ext cx="6945267" cy="2253402"/>
          </a:xfrm>
          <a:prstGeom prst="rect">
            <a:avLst/>
          </a:prstGeom>
        </p:spPr>
      </p:pic>
      <p:sp>
        <p:nvSpPr>
          <p:cNvPr id="7" name="矩形 6">
            <a:extLst>
              <a:ext uri="{FF2B5EF4-FFF2-40B4-BE49-F238E27FC236}">
                <a16:creationId xmlns:a16="http://schemas.microsoft.com/office/drawing/2014/main" id="{448F4CB9-3818-4CEB-9306-AE1FFBBDC714}"/>
              </a:ext>
            </a:extLst>
          </p:cNvPr>
          <p:cNvSpPr/>
          <p:nvPr/>
        </p:nvSpPr>
        <p:spPr>
          <a:xfrm>
            <a:off x="3048000" y="5562600"/>
            <a:ext cx="6096000" cy="369332"/>
          </a:xfrm>
          <a:prstGeom prst="rect">
            <a:avLst/>
          </a:prstGeom>
        </p:spPr>
        <p:txBody>
          <a:bodyPr>
            <a:spAutoFit/>
          </a:bodyPr>
          <a:lstStyle/>
          <a:p>
            <a:r>
              <a:rPr lang="zh-CN" altLang="en-US" dirty="0"/>
              <a:t>圆形节点表示一个神经元，方形节点表示一组神经元。</a:t>
            </a:r>
          </a:p>
        </p:txBody>
      </p:sp>
    </p:spTree>
    <p:extLst>
      <p:ext uri="{BB962C8B-B14F-4D97-AF65-F5344CB8AC3E}">
        <p14:creationId xmlns:p14="http://schemas.microsoft.com/office/powerpoint/2010/main" val="1032805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前馈神经网络</a:t>
            </a:r>
          </a:p>
        </p:txBody>
      </p:sp>
    </p:spTree>
    <p:extLst>
      <p:ext uri="{BB962C8B-B14F-4D97-AF65-F5344CB8AC3E}">
        <p14:creationId xmlns:p14="http://schemas.microsoft.com/office/powerpoint/2010/main" val="1837691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网络结构</a:t>
            </a:r>
          </a:p>
        </p:txBody>
      </p:sp>
      <p:sp>
        <p:nvSpPr>
          <p:cNvPr id="3" name="内容占位符 2"/>
          <p:cNvSpPr>
            <a:spLocks noGrp="1"/>
          </p:cNvSpPr>
          <p:nvPr>
            <p:ph sz="quarter" idx="1"/>
          </p:nvPr>
        </p:nvSpPr>
        <p:spPr/>
        <p:txBody>
          <a:bodyPr/>
          <a:lstStyle/>
          <a:p>
            <a:r>
              <a:rPr lang="zh-CN" altLang="en-US" dirty="0"/>
              <a:t>前馈神经网络（全连接神经网络、多层感知器）</a:t>
            </a:r>
            <a:endParaRPr lang="en-US" altLang="zh-CN" dirty="0"/>
          </a:p>
          <a:p>
            <a:pPr lvl="1"/>
            <a:r>
              <a:rPr lang="zh-CN" altLang="en-US" dirty="0"/>
              <a:t>各神经元分别属于不同的</a:t>
            </a:r>
            <a:r>
              <a:rPr lang="zh-CN" altLang="en-US" dirty="0">
                <a:solidFill>
                  <a:srgbClr val="FF0000"/>
                </a:solidFill>
              </a:rPr>
              <a:t>层</a:t>
            </a:r>
            <a:r>
              <a:rPr lang="zh-CN" altLang="en-US" dirty="0"/>
              <a:t>，层内无连接。</a:t>
            </a:r>
            <a:endParaRPr lang="en-US" altLang="zh-CN" dirty="0"/>
          </a:p>
          <a:p>
            <a:pPr lvl="1"/>
            <a:r>
              <a:rPr lang="zh-CN" altLang="en-US" dirty="0"/>
              <a:t>相邻两层之间的神经元全部</a:t>
            </a:r>
            <a:r>
              <a:rPr lang="zh-CN" altLang="en-US" dirty="0">
                <a:solidFill>
                  <a:srgbClr val="FF0000"/>
                </a:solidFill>
              </a:rPr>
              <a:t>两两连接</a:t>
            </a:r>
            <a:r>
              <a:rPr lang="zh-CN" altLang="en-US" dirty="0"/>
              <a:t>。</a:t>
            </a:r>
            <a:endParaRPr lang="en-US" altLang="zh-CN" dirty="0"/>
          </a:p>
          <a:p>
            <a:pPr lvl="1"/>
            <a:r>
              <a:rPr lang="zh-CN" altLang="en-US" dirty="0"/>
              <a:t>整个网络中无反馈，信号从输入层向输出层单向传播，可用一个有向无环图表示。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3886200"/>
            <a:ext cx="3771900" cy="2155371"/>
          </a:xfrm>
          <a:prstGeom prst="rect">
            <a:avLst/>
          </a:prstGeom>
        </p:spPr>
      </p:pic>
    </p:spTree>
    <p:extLst>
      <p:ext uri="{BB962C8B-B14F-4D97-AF65-F5344CB8AC3E}">
        <p14:creationId xmlns:p14="http://schemas.microsoft.com/office/powerpoint/2010/main" val="2922830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1485F-B971-4D6A-B7C8-263E3A49C56F}"/>
              </a:ext>
            </a:extLst>
          </p:cNvPr>
          <p:cNvSpPr>
            <a:spLocks noGrp="1"/>
          </p:cNvSpPr>
          <p:nvPr>
            <p:ph type="title"/>
          </p:nvPr>
        </p:nvSpPr>
        <p:spPr/>
        <p:txBody>
          <a:bodyPr/>
          <a:lstStyle/>
          <a:p>
            <a:r>
              <a:rPr lang="zh-CN" altLang="en-US"/>
              <a:t>前馈网络</a:t>
            </a:r>
            <a:endParaRPr lang="zh-CN" altLang="en-US" dirty="0"/>
          </a:p>
        </p:txBody>
      </p:sp>
      <mc:AlternateContent xmlns:mc="http://schemas.openxmlformats.org/markup-compatibility/2006" xmlns:p14="http://schemas.microsoft.com/office/powerpoint/2010/main">
        <mc:Choice Requires="p14">
          <p:contentPart p14:bwMode="auto" r:id="rId2">
            <p14:nvContentPartPr>
              <p14:cNvPr id="24" name="墨迹 23">
                <a:extLst>
                  <a:ext uri="{FF2B5EF4-FFF2-40B4-BE49-F238E27FC236}">
                    <a16:creationId xmlns:a16="http://schemas.microsoft.com/office/drawing/2014/main" id="{A0200D79-BB66-4248-9059-51A66B3B43CA}"/>
                  </a:ext>
                </a:extLst>
              </p14:cNvPr>
              <p14:cNvContentPartPr/>
              <p14:nvPr/>
            </p14:nvContentPartPr>
            <p14:xfrm>
              <a:off x="12954020" y="5201507"/>
              <a:ext cx="360" cy="360"/>
            </p14:xfrm>
          </p:contentPart>
        </mc:Choice>
        <mc:Fallback xmlns="">
          <p:pic>
            <p:nvPicPr>
              <p:cNvPr id="24" name="墨迹 23">
                <a:extLst>
                  <a:ext uri="{FF2B5EF4-FFF2-40B4-BE49-F238E27FC236}">
                    <a16:creationId xmlns:a16="http://schemas.microsoft.com/office/drawing/2014/main" id="{A0200D79-BB66-4248-9059-51A66B3B43CA}"/>
                  </a:ext>
                </a:extLst>
              </p:cNvPr>
              <p:cNvPicPr/>
              <p:nvPr/>
            </p:nvPicPr>
            <p:blipFill>
              <a:blip r:embed="rId12"/>
              <a:stretch>
                <a:fillRect/>
              </a:stretch>
            </p:blipFill>
            <p:spPr>
              <a:xfrm>
                <a:off x="12945020" y="519250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墨迹 26">
                <a:extLst>
                  <a:ext uri="{FF2B5EF4-FFF2-40B4-BE49-F238E27FC236}">
                    <a16:creationId xmlns:a16="http://schemas.microsoft.com/office/drawing/2014/main" id="{F4A6A8A1-EA0C-43DD-99EE-88DB74B7E701}"/>
                  </a:ext>
                </a:extLst>
              </p14:cNvPr>
              <p14:cNvContentPartPr/>
              <p14:nvPr/>
            </p14:nvContentPartPr>
            <p14:xfrm>
              <a:off x="10413380" y="4736747"/>
              <a:ext cx="11880" cy="15480"/>
            </p14:xfrm>
          </p:contentPart>
        </mc:Choice>
        <mc:Fallback xmlns="">
          <p:pic>
            <p:nvPicPr>
              <p:cNvPr id="27" name="墨迹 26">
                <a:extLst>
                  <a:ext uri="{FF2B5EF4-FFF2-40B4-BE49-F238E27FC236}">
                    <a16:creationId xmlns:a16="http://schemas.microsoft.com/office/drawing/2014/main" id="{F4A6A8A1-EA0C-43DD-99EE-88DB74B7E701}"/>
                  </a:ext>
                </a:extLst>
              </p:cNvPr>
              <p:cNvPicPr/>
              <p:nvPr/>
            </p:nvPicPr>
            <p:blipFill>
              <a:blip r:embed="rId18"/>
              <a:stretch>
                <a:fillRect/>
              </a:stretch>
            </p:blipFill>
            <p:spPr>
              <a:xfrm>
                <a:off x="10404645" y="4727747"/>
                <a:ext cx="29001" cy="33120"/>
              </a:xfrm>
              <a:prstGeom prst="rect">
                <a:avLst/>
              </a:prstGeom>
            </p:spPr>
          </p:pic>
        </mc:Fallback>
      </mc:AlternateContent>
      <p:pic>
        <p:nvPicPr>
          <p:cNvPr id="5" name="图片 4">
            <a:extLst>
              <a:ext uri="{FF2B5EF4-FFF2-40B4-BE49-F238E27FC236}">
                <a16:creationId xmlns:a16="http://schemas.microsoft.com/office/drawing/2014/main" id="{0CD25A89-F253-4FB7-9853-F2AA6FF6A24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90600" y="2414691"/>
            <a:ext cx="4531956" cy="2543010"/>
          </a:xfrm>
          <a:prstGeom prst="rect">
            <a:avLst/>
          </a:prstGeom>
        </p:spPr>
      </p:pic>
      <p:pic>
        <p:nvPicPr>
          <p:cNvPr id="15" name="图片 14">
            <a:extLst>
              <a:ext uri="{FF2B5EF4-FFF2-40B4-BE49-F238E27FC236}">
                <a16:creationId xmlns:a16="http://schemas.microsoft.com/office/drawing/2014/main" id="{8A74FBC3-FA39-4DA5-BE49-35A075AD30B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577059" y="2414691"/>
            <a:ext cx="3848201" cy="2786816"/>
          </a:xfrm>
          <a:prstGeom prst="rect">
            <a:avLst/>
          </a:prstGeom>
        </p:spPr>
      </p:pic>
      <p:sp>
        <p:nvSpPr>
          <p:cNvPr id="6" name="矩形 5">
            <a:extLst>
              <a:ext uri="{FF2B5EF4-FFF2-40B4-BE49-F238E27FC236}">
                <a16:creationId xmlns:a16="http://schemas.microsoft.com/office/drawing/2014/main" id="{13248545-75F6-4DB3-BA95-C957F1AE1223}"/>
              </a:ext>
            </a:extLst>
          </p:cNvPr>
          <p:cNvSpPr/>
          <p:nvPr/>
        </p:nvSpPr>
        <p:spPr>
          <a:xfrm>
            <a:off x="6477000" y="1500617"/>
            <a:ext cx="4114800" cy="646331"/>
          </a:xfrm>
          <a:prstGeom prst="rect">
            <a:avLst/>
          </a:prstGeom>
        </p:spPr>
        <p:txBody>
          <a:bodyPr wrap="square">
            <a:spAutoFit/>
          </a:bodyPr>
          <a:lstStyle/>
          <a:p>
            <a:r>
              <a:rPr lang="zh-CN" altLang="en-US" dirty="0"/>
              <a:t>给定一个前馈神经网络，用下面的记号来描述这样网络：</a:t>
            </a:r>
          </a:p>
        </p:txBody>
      </p:sp>
    </p:spTree>
    <p:extLst>
      <p:ext uri="{BB962C8B-B14F-4D97-AF65-F5344CB8AC3E}">
        <p14:creationId xmlns:p14="http://schemas.microsoft.com/office/powerpoint/2010/main" val="2881734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信息传递过程</a:t>
            </a:r>
          </a:p>
        </p:txBody>
      </p:sp>
      <p:sp>
        <p:nvSpPr>
          <p:cNvPr id="5" name="内容占位符 4"/>
          <p:cNvSpPr>
            <a:spLocks noGrp="1"/>
          </p:cNvSpPr>
          <p:nvPr>
            <p:ph sz="quarter" idx="1"/>
          </p:nvPr>
        </p:nvSpPr>
        <p:spPr/>
        <p:txBody>
          <a:bodyPr/>
          <a:lstStyle/>
          <a:p>
            <a:r>
              <a:rPr lang="zh-CN" altLang="en-US" dirty="0"/>
              <a:t>前馈神经网络通过下面公式进行信息传播。</a:t>
            </a:r>
            <a:endParaRPr lang="en-US" altLang="zh-CN" dirty="0"/>
          </a:p>
          <a:p>
            <a:endParaRPr lang="en-US" altLang="zh-CN" dirty="0"/>
          </a:p>
          <a:p>
            <a:endParaRPr lang="en-US" altLang="zh-CN" dirty="0"/>
          </a:p>
          <a:p>
            <a:endParaRPr lang="en-US" altLang="zh-CN" dirty="0"/>
          </a:p>
          <a:p>
            <a:endParaRPr lang="en-US" altLang="zh-CN" dirty="0"/>
          </a:p>
          <a:p>
            <a:r>
              <a:rPr lang="zh-CN" altLang="en-US" dirty="0"/>
              <a:t>前馈计算：</a:t>
            </a:r>
          </a:p>
        </p:txBody>
      </p:sp>
      <p:pic>
        <p:nvPicPr>
          <p:cNvPr id="8" name="图片 7">
            <a:extLst>
              <a:ext uri="{FF2B5EF4-FFF2-40B4-BE49-F238E27FC236}">
                <a16:creationId xmlns:a16="http://schemas.microsoft.com/office/drawing/2014/main" id="{7245EDA8-072B-4B78-9F7B-888ED3938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2303937"/>
            <a:ext cx="2590800" cy="1025837"/>
          </a:xfrm>
          <a:prstGeom prst="rect">
            <a:avLst/>
          </a:prstGeom>
        </p:spPr>
      </p:pic>
      <p:pic>
        <p:nvPicPr>
          <p:cNvPr id="10" name="图片 9">
            <a:extLst>
              <a:ext uri="{FF2B5EF4-FFF2-40B4-BE49-F238E27FC236}">
                <a16:creationId xmlns:a16="http://schemas.microsoft.com/office/drawing/2014/main" id="{2E3F162C-7BB6-4D16-B66D-A07E593AD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5105400"/>
            <a:ext cx="7877165" cy="571180"/>
          </a:xfrm>
          <a:prstGeom prst="rect">
            <a:avLst/>
          </a:prstGeom>
        </p:spPr>
      </p:pic>
    </p:spTree>
    <p:extLst>
      <p:ext uri="{BB962C8B-B14F-4D97-AF65-F5344CB8AC3E}">
        <p14:creationId xmlns:p14="http://schemas.microsoft.com/office/powerpoint/2010/main" val="202089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385B6-D2EB-4D55-8171-B2199C2371BC}"/>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096036C9-A9BE-478E-AAF8-50677D1E1861}"/>
              </a:ext>
            </a:extLst>
          </p:cNvPr>
          <p:cNvSpPr>
            <a:spLocks noGrp="1"/>
          </p:cNvSpPr>
          <p:nvPr>
            <p:ph idx="1"/>
          </p:nvPr>
        </p:nvSpPr>
        <p:spPr/>
        <p:txBody>
          <a:bodyPr/>
          <a:lstStyle/>
          <a:p>
            <a:r>
              <a:rPr lang="zh-CN" altLang="en-US" dirty="0"/>
              <a:t>神经网络</a:t>
            </a:r>
            <a:endParaRPr lang="en-US" altLang="zh-CN" dirty="0"/>
          </a:p>
          <a:p>
            <a:pPr lvl="1"/>
            <a:r>
              <a:rPr lang="zh-CN" altLang="en-US" dirty="0"/>
              <a:t>神经元</a:t>
            </a:r>
            <a:endParaRPr lang="en-US" altLang="zh-CN" dirty="0"/>
          </a:p>
          <a:p>
            <a:pPr lvl="1"/>
            <a:r>
              <a:rPr lang="zh-CN" altLang="en-US" dirty="0"/>
              <a:t>网络结构</a:t>
            </a:r>
            <a:endParaRPr lang="en-US" altLang="zh-CN" dirty="0"/>
          </a:p>
          <a:p>
            <a:r>
              <a:rPr lang="zh-CN" altLang="en-US" dirty="0"/>
              <a:t>前馈神经网络</a:t>
            </a:r>
            <a:endParaRPr lang="en-US" altLang="zh-CN" dirty="0"/>
          </a:p>
          <a:p>
            <a:pPr lvl="1"/>
            <a:r>
              <a:rPr lang="zh-CN" altLang="en-US" dirty="0"/>
              <a:t>参数学习</a:t>
            </a:r>
            <a:endParaRPr lang="en-US" altLang="zh-CN" dirty="0"/>
          </a:p>
          <a:p>
            <a:pPr lvl="1"/>
            <a:r>
              <a:rPr lang="zh-CN" altLang="en-US" dirty="0"/>
              <a:t>计算图与自动微分</a:t>
            </a:r>
            <a:endParaRPr lang="en-US" altLang="zh-CN" dirty="0"/>
          </a:p>
          <a:p>
            <a:pPr lvl="1"/>
            <a:r>
              <a:rPr lang="zh-CN" altLang="en-US" dirty="0"/>
              <a:t>优化问题</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1205211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深层前馈神经网络</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1" y="1295400"/>
            <a:ext cx="6153647" cy="4944308"/>
          </a:xfrm>
          <a:prstGeom prst="rect">
            <a:avLst/>
          </a:prstGeom>
        </p:spPr>
      </p:pic>
    </p:spTree>
    <p:extLst>
      <p:ext uri="{BB962C8B-B14F-4D97-AF65-F5344CB8AC3E}">
        <p14:creationId xmlns:p14="http://schemas.microsoft.com/office/powerpoint/2010/main" val="682720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通用近似定理</a:t>
            </a:r>
          </a:p>
        </p:txBody>
      </p:sp>
      <p:sp>
        <p:nvSpPr>
          <p:cNvPr id="9" name="矩形 8"/>
          <p:cNvSpPr/>
          <p:nvPr/>
        </p:nvSpPr>
        <p:spPr>
          <a:xfrm>
            <a:off x="2667000" y="5012973"/>
            <a:ext cx="7239000" cy="1200329"/>
          </a:xfrm>
          <a:prstGeom prst="rect">
            <a:avLst/>
          </a:prstGeom>
        </p:spPr>
        <p:txBody>
          <a:bodyPr wrap="square">
            <a:spAutoFit/>
          </a:bodyPr>
          <a:lstStyle/>
          <a:p>
            <a:r>
              <a:rPr lang="zh-CN" altLang="en-US" dirty="0"/>
              <a:t>根据通用近似定理，对于具有线性输出层和至少一个使用“挤压”性质的激活函数的隐藏层组成的前馈神经网络，只要其隐藏层神经元的数量足够，它可以以任意的精度来近似任何从一个定义在实数空间中的有界闭集函数。</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980" y="1183124"/>
            <a:ext cx="5266040" cy="3829848"/>
          </a:xfrm>
          <a:prstGeom prst="rect">
            <a:avLst/>
          </a:prstGeom>
        </p:spPr>
      </p:pic>
    </p:spTree>
    <p:extLst>
      <p:ext uri="{BB962C8B-B14F-4D97-AF65-F5344CB8AC3E}">
        <p14:creationId xmlns:p14="http://schemas.microsoft.com/office/powerpoint/2010/main" val="4043031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应用到机器学习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神经网络可以作为一个“万能”函数来使用，可以用来进行复杂的特征转换，或逼近一个复杂的条件分布。</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zh-CN" altLang="en-US" dirty="0"/>
                  <a:t>如果</a:t>
                </a:r>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m:t>
                    </m:r>
                  </m:oMath>
                </a14:m>
                <a:r>
                  <a:rPr lang="zh-CN" altLang="en-US" dirty="0"/>
                  <a:t>为</a:t>
                </a:r>
                <a:r>
                  <a:rPr lang="en-US" altLang="zh-CN" dirty="0"/>
                  <a:t>Logistic</a:t>
                </a:r>
                <a:r>
                  <a:rPr lang="zh-CN" altLang="en-US" dirty="0"/>
                  <a:t>回归，那么</a:t>
                </a:r>
                <a:r>
                  <a:rPr lang="en-US" altLang="zh-CN" dirty="0"/>
                  <a:t>Logistic</a:t>
                </a:r>
                <a:r>
                  <a:rPr lang="zh-CN" altLang="en-US" dirty="0"/>
                  <a:t>回归分类器可以看成神经网络的最后一层。</a:t>
                </a:r>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4"/>
                <a:stretch>
                  <a:fillRect l="-778" t="-1728" r="-3611"/>
                </a:stretch>
              </a:blipFill>
            </p:spPr>
            <p:txBody>
              <a:bodyPr/>
              <a:lstStyle/>
              <a:p>
                <a:r>
                  <a:rPr lang="zh-CN" altLang="en-US">
                    <a:noFill/>
                  </a:rPr>
                  <a:t> </a:t>
                </a:r>
              </a:p>
            </p:txBody>
          </p:sp>
        </mc:Fallback>
      </mc:AlternateContent>
      <p:pic>
        <p:nvPicPr>
          <p:cNvPr id="19" name="图片 1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3958" y="2873810"/>
            <a:ext cx="3271243" cy="707590"/>
          </a:xfrm>
          <a:prstGeom prst="rect">
            <a:avLst/>
          </a:prstGeom>
        </p:spPr>
      </p:pic>
      <p:cxnSp>
        <p:nvCxnSpPr>
          <p:cNvPr id="7" name="直接连接符 6"/>
          <p:cNvCxnSpPr/>
          <p:nvPr/>
        </p:nvCxnSpPr>
        <p:spPr>
          <a:xfrm>
            <a:off x="5638800" y="3505200"/>
            <a:ext cx="808224" cy="0"/>
          </a:xfrm>
          <a:prstGeom prst="line">
            <a:avLst/>
          </a:prstGeom>
        </p:spPr>
        <p:style>
          <a:lnRef idx="3">
            <a:schemeClr val="accent4"/>
          </a:lnRef>
          <a:fillRef idx="0">
            <a:schemeClr val="accent4"/>
          </a:fillRef>
          <a:effectRef idx="2">
            <a:schemeClr val="accent4"/>
          </a:effectRef>
          <a:fontRef idx="minor">
            <a:schemeClr val="tx1"/>
          </a:fontRef>
        </p:style>
      </p:cxnSp>
      <p:sp>
        <p:nvSpPr>
          <p:cNvPr id="9" name="文本框 8"/>
          <p:cNvSpPr txBox="1"/>
          <p:nvPr/>
        </p:nvSpPr>
        <p:spPr>
          <a:xfrm>
            <a:off x="7315200" y="4343401"/>
            <a:ext cx="1415772" cy="461665"/>
          </a:xfrm>
          <a:prstGeom prst="rect">
            <a:avLst/>
          </a:prstGeom>
          <a:noFill/>
        </p:spPr>
        <p:txBody>
          <a:bodyPr wrap="none" rtlCol="0">
            <a:spAutoFit/>
          </a:bodyPr>
          <a:lstStyle/>
          <a:p>
            <a:r>
              <a:rPr lang="zh-CN" altLang="en-US" sz="2400" dirty="0"/>
              <a:t>神经网络</a:t>
            </a:r>
          </a:p>
        </p:txBody>
      </p:sp>
      <p:cxnSp>
        <p:nvCxnSpPr>
          <p:cNvPr id="11" name="直接连接符 10"/>
          <p:cNvCxnSpPr>
            <a:endCxn id="9" idx="0"/>
          </p:cNvCxnSpPr>
          <p:nvPr/>
        </p:nvCxnSpPr>
        <p:spPr>
          <a:xfrm>
            <a:off x="5943600" y="3505200"/>
            <a:ext cx="2079486"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5158770" y="3581401"/>
            <a:ext cx="2080231" cy="38098"/>
          </a:xfrm>
          <a:prstGeom prst="line">
            <a:avLst/>
          </a:prstGeom>
        </p:spPr>
        <p:style>
          <a:lnRef idx="2">
            <a:schemeClr val="accent2"/>
          </a:lnRef>
          <a:fillRef idx="0">
            <a:schemeClr val="accent2"/>
          </a:fillRef>
          <a:effectRef idx="1">
            <a:schemeClr val="accent2"/>
          </a:effectRef>
          <a:fontRef idx="minor">
            <a:schemeClr val="tx1"/>
          </a:fontRef>
        </p:style>
      </p:cxnSp>
      <p:sp>
        <p:nvSpPr>
          <p:cNvPr id="14" name="文本框 13"/>
          <p:cNvSpPr txBox="1"/>
          <p:nvPr/>
        </p:nvSpPr>
        <p:spPr>
          <a:xfrm>
            <a:off x="4403506" y="4343400"/>
            <a:ext cx="1107996" cy="461665"/>
          </a:xfrm>
          <a:prstGeom prst="rect">
            <a:avLst/>
          </a:prstGeom>
          <a:noFill/>
        </p:spPr>
        <p:txBody>
          <a:bodyPr wrap="none" rtlCol="0">
            <a:spAutoFit/>
          </a:bodyPr>
          <a:lstStyle/>
          <a:p>
            <a:r>
              <a:rPr lang="zh-CN" altLang="en-US" sz="2400" dirty="0"/>
              <a:t>分类器</a:t>
            </a:r>
          </a:p>
        </p:txBody>
      </p:sp>
      <p:cxnSp>
        <p:nvCxnSpPr>
          <p:cNvPr id="16" name="直接连接符 15"/>
          <p:cNvCxnSpPr>
            <a:stCxn id="14" idx="0"/>
          </p:cNvCxnSpPr>
          <p:nvPr/>
        </p:nvCxnSpPr>
        <p:spPr>
          <a:xfrm flipV="1">
            <a:off x="4957505" y="3619499"/>
            <a:ext cx="1037359" cy="7239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405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18C2E-603F-4021-BF58-FD70A37D5FE7}"/>
              </a:ext>
            </a:extLst>
          </p:cNvPr>
          <p:cNvSpPr>
            <a:spLocks noGrp="1"/>
          </p:cNvSpPr>
          <p:nvPr>
            <p:ph type="ctrTitle"/>
          </p:nvPr>
        </p:nvSpPr>
        <p:spPr/>
        <p:txBody>
          <a:bodyPr/>
          <a:lstStyle/>
          <a:p>
            <a:r>
              <a:rPr lang="zh-CN" altLang="en-US" dirty="0"/>
              <a:t>参数学习</a:t>
            </a:r>
          </a:p>
        </p:txBody>
      </p:sp>
    </p:spTree>
    <p:extLst>
      <p:ext uri="{BB962C8B-B14F-4D97-AF65-F5344CB8AC3E}">
        <p14:creationId xmlns:p14="http://schemas.microsoft.com/office/powerpoint/2010/main" val="1824725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应用到机器学习</a:t>
            </a:r>
          </a:p>
        </p:txBody>
      </p:sp>
      <p:sp>
        <p:nvSpPr>
          <p:cNvPr id="3" name="内容占位符 2"/>
          <p:cNvSpPr>
            <a:spLocks noGrp="1"/>
          </p:cNvSpPr>
          <p:nvPr>
            <p:ph sz="quarter" idx="1"/>
          </p:nvPr>
        </p:nvSpPr>
        <p:spPr/>
        <p:txBody>
          <a:bodyPr/>
          <a:lstStyle/>
          <a:p>
            <a:r>
              <a:rPr lang="zh-CN" altLang="en-US" dirty="0"/>
              <a:t>对于多分类问题</a:t>
            </a:r>
            <a:endParaRPr lang="en-US" altLang="zh-CN" dirty="0"/>
          </a:p>
          <a:p>
            <a:pPr lvl="1"/>
            <a:r>
              <a:rPr lang="zh-CN" altLang="en-US" dirty="0"/>
              <a:t>如果使用</a:t>
            </a:r>
            <a:r>
              <a:rPr lang="en-US" altLang="zh-CN" dirty="0"/>
              <a:t>Softmax</a:t>
            </a:r>
            <a:r>
              <a:rPr lang="zh-CN" altLang="en-US" dirty="0"/>
              <a:t>回归分类器，相当于网络最后一层设置</a:t>
            </a:r>
            <a:r>
              <a:rPr lang="en-US" altLang="zh-CN" dirty="0"/>
              <a:t>C </a:t>
            </a:r>
            <a:r>
              <a:rPr lang="zh-CN" altLang="en-US" dirty="0"/>
              <a:t>个神经元，其输出经过</a:t>
            </a:r>
            <a:r>
              <a:rPr lang="en-US" altLang="zh-CN" dirty="0"/>
              <a:t>Softmax</a:t>
            </a:r>
            <a:r>
              <a:rPr lang="zh-CN" altLang="en-US" dirty="0"/>
              <a:t>函数进行归一化后可以作为每个类的条件概率。</a:t>
            </a:r>
            <a:endParaRPr lang="en-US" altLang="zh-CN" dirty="0"/>
          </a:p>
          <a:p>
            <a:endParaRPr lang="en-US" altLang="zh-CN" dirty="0"/>
          </a:p>
          <a:p>
            <a:endParaRPr lang="en-US" altLang="zh-CN" dirty="0"/>
          </a:p>
          <a:p>
            <a:pPr lvl="1"/>
            <a:endParaRPr lang="en-US" altLang="zh-CN" dirty="0"/>
          </a:p>
          <a:p>
            <a:pPr lvl="1"/>
            <a:r>
              <a:rPr lang="zh-CN" altLang="en-US" dirty="0"/>
              <a:t>采用交叉熵损失函数，对于样本</a:t>
            </a:r>
            <a:r>
              <a:rPr lang="en-US" altLang="zh-CN" dirty="0"/>
              <a:t>(</a:t>
            </a:r>
            <a:r>
              <a:rPr lang="en-US" altLang="zh-CN" dirty="0" err="1"/>
              <a:t>x,y</a:t>
            </a:r>
            <a:r>
              <a:rPr lang="en-US" altLang="zh-CN" dirty="0"/>
              <a:t>)</a:t>
            </a:r>
            <a:r>
              <a:rPr lang="zh-CN" altLang="en-US" dirty="0"/>
              <a:t>，其损失函数为</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699" y="2909744"/>
            <a:ext cx="2620400" cy="778336"/>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8394" y="5174138"/>
            <a:ext cx="2825869" cy="480999"/>
          </a:xfrm>
          <a:prstGeom prst="rect">
            <a:avLst/>
          </a:prstGeom>
        </p:spPr>
      </p:pic>
    </p:spTree>
    <p:extLst>
      <p:ext uri="{BB962C8B-B14F-4D97-AF65-F5344CB8AC3E}">
        <p14:creationId xmlns:p14="http://schemas.microsoft.com/office/powerpoint/2010/main" val="337480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参数学习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给定训练集为</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 </m:t>
                    </m:r>
                    <m:sSubSup>
                      <m:sSubSupPr>
                        <m:ctrlPr>
                          <a:rPr lang="en-US" altLang="zh-CN" i="1" dirty="0" smtClean="0">
                            <a:latin typeface="Cambria Math" panose="02040503050406030204" pitchFamily="18" charset="0"/>
                          </a:rPr>
                        </m:ctrlPr>
                      </m:sSubSupPr>
                      <m:e>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𝑦</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 )}</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up>
                        <m:r>
                          <a:rPr lang="en-US" altLang="zh-CN" i="1" dirty="0">
                            <a:latin typeface="Cambria Math" panose="02040503050406030204" pitchFamily="18" charset="0"/>
                          </a:rPr>
                          <m:t>𝑁</m:t>
                        </m:r>
                        <m:r>
                          <m:rPr>
                            <m:nor/>
                          </m:rPr>
                          <a:rPr lang="en-US" altLang="zh-CN" dirty="0"/>
                          <m:t> </m:t>
                        </m:r>
                      </m:sup>
                    </m:sSubSup>
                  </m:oMath>
                </a14:m>
                <a:r>
                  <a:rPr lang="en-US" altLang="zh-CN" dirty="0"/>
                  <a:t> </a:t>
                </a:r>
                <a:r>
                  <a:rPr lang="zh-CN" altLang="en-US" dirty="0"/>
                  <a:t>，将每个样本</a:t>
                </a:r>
                <a14:m>
                  <m:oMath xmlns:m="http://schemas.openxmlformats.org/officeDocument/2006/math">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输入给前馈神经网络，得到网络输出为 </a:t>
                </a:r>
                <a14:m>
                  <m:oMath xmlns:m="http://schemas.openxmlformats.org/officeDocument/2006/math">
                    <m:sSup>
                      <m:sSupPr>
                        <m:ctrlPr>
                          <a:rPr lang="en-US" altLang="zh-CN" i="1" dirty="0">
                            <a:latin typeface="Cambria Math" panose="02040503050406030204" pitchFamily="18" charset="0"/>
                          </a:rPr>
                        </m:ctrlPr>
                      </m:sSupPr>
                      <m:e>
                        <m:acc>
                          <m:accPr>
                            <m:chr m:val="̂"/>
                            <m:ctrlPr>
                              <a:rPr lang="en-US" altLang="zh-CN" b="0" i="1" dirty="0" smtClean="0">
                                <a:latin typeface="Cambria Math" panose="02040503050406030204" pitchFamily="18" charset="0"/>
                              </a:rPr>
                            </m:ctrlPr>
                          </m:accPr>
                          <m:e>
                            <m:r>
                              <a:rPr lang="en-US" altLang="zh-CN" i="1" dirty="0">
                                <a:latin typeface="Cambria Math" panose="02040503050406030204" pitchFamily="18" charset="0"/>
                              </a:rPr>
                              <m:t>𝑦</m:t>
                            </m:r>
                          </m:e>
                        </m:acc>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，其在数据集</a:t>
                </a:r>
                <a:r>
                  <a:rPr lang="en-US" altLang="zh-CN" dirty="0"/>
                  <a:t>D</a:t>
                </a:r>
                <a:r>
                  <a:rPr lang="zh-CN" altLang="en-US" dirty="0"/>
                  <a:t>上的结构化风险函数为：</a:t>
                </a:r>
                <a:endParaRPr lang="en-US" altLang="zh-CN" dirty="0"/>
              </a:p>
              <a:p>
                <a:endParaRPr lang="en-US" altLang="zh-CN" dirty="0"/>
              </a:p>
              <a:p>
                <a:endParaRPr lang="en-US" altLang="zh-CN" dirty="0"/>
              </a:p>
              <a:p>
                <a:r>
                  <a:rPr lang="zh-CN" altLang="en-US" dirty="0"/>
                  <a:t>梯度下降</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4"/>
                <a:stretch>
                  <a:fillRect l="-1037" t="-1111"/>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9000" y="2871478"/>
            <a:ext cx="4789840" cy="832779"/>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8200" y="4442876"/>
            <a:ext cx="3040320" cy="725919"/>
          </a:xfrm>
          <a:prstGeom prst="rect">
            <a:avLst/>
          </a:prstGeom>
        </p:spPr>
      </p:pic>
      <p:pic>
        <p:nvPicPr>
          <p:cNvPr id="8" name="图片 7"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34805" y="5343818"/>
            <a:ext cx="2875851" cy="594697"/>
          </a:xfrm>
          <a:prstGeom prst="rect">
            <a:avLst/>
          </a:prstGeom>
        </p:spPr>
      </p:pic>
    </p:spTree>
    <p:extLst>
      <p:ext uri="{BB962C8B-B14F-4D97-AF65-F5344CB8AC3E}">
        <p14:creationId xmlns:p14="http://schemas.microsoft.com/office/powerpoint/2010/main" val="1270783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梯度下降</a:t>
            </a:r>
            <a:endParaRPr lang="zh-TW" altLang="en-US" dirty="0"/>
          </a:p>
        </p:txBody>
      </p:sp>
      <mc:AlternateContent xmlns:mc="http://schemas.openxmlformats.org/markup-compatibility/2006" xmlns:a14="http://schemas.microsoft.com/office/drawing/2010/main">
        <mc:Choice Requires="a14">
          <p:sp>
            <p:nvSpPr>
              <p:cNvPr id="62" name="文字方塊 61"/>
              <p:cNvSpPr txBox="1"/>
              <p:nvPr/>
            </p:nvSpPr>
            <p:spPr>
              <a:xfrm>
                <a:off x="1411288" y="2429422"/>
                <a:ext cx="1400487" cy="461665"/>
              </a:xfrm>
              <a:prstGeom prst="rect">
                <a:avLst/>
              </a:prstGeom>
              <a:noFill/>
            </p:spPr>
            <p:txBody>
              <a:bodyPr wrap="square" rtlCol="0">
                <a:spAutoFit/>
              </a:bodyPr>
              <a:lstStyle/>
              <a:p>
                <a:pPr algn="ctr"/>
                <a:r>
                  <a:rPr lang="en-US" altLang="zh-TW" sz="2400" dirty="0">
                    <a:latin typeface="STIX Two Math" panose="02020603050405020304" pitchFamily="18" charset="0"/>
                    <a:ea typeface="STIX Two Math" panose="02020603050405020304" pitchFamily="18" charset="0"/>
                    <a:cs typeface="STIX Two Math" panose="02020603050405020304" pitchFamily="18" charset="0"/>
                  </a:rPr>
                  <a:t>Loss </a:t>
                </a:r>
                <a14:m>
                  <m:oMath xmlns:m="http://schemas.openxmlformats.org/officeDocument/2006/math">
                    <m:r>
                      <a:rPr lang="en-US" altLang="zh-TW" sz="2400" i="1">
                        <a:latin typeface="Cambria Math" panose="02040503050406030204" pitchFamily="18" charset="0"/>
                        <a:ea typeface="Cambria Math" panose="02040503050406030204" pitchFamily="18" charset="0"/>
                        <a:cs typeface="STIX Two Math" panose="02020603050405020304" pitchFamily="18" charset="0"/>
                      </a:rPr>
                      <m:t>ℒ</m:t>
                    </m:r>
                  </m:oMath>
                </a14:m>
                <a:endParaRPr lang="zh-TW" altLang="en-US" sz="2400" dirty="0">
                  <a:latin typeface="STIX Two Math" panose="02020603050405020304" pitchFamily="18" charset="0"/>
                  <a:cs typeface="STIX Two Math" panose="02020603050405020304" pitchFamily="18" charset="0"/>
                </a:endParaRPr>
              </a:p>
            </p:txBody>
          </p:sp>
        </mc:Choice>
        <mc:Fallback xmlns="">
          <p:sp>
            <p:nvSpPr>
              <p:cNvPr id="62" name="文字方塊 61"/>
              <p:cNvSpPr txBox="1">
                <a:spLocks noRot="1" noChangeAspect="1" noMove="1" noResize="1" noEditPoints="1" noAdjustHandles="1" noChangeArrowheads="1" noChangeShapeType="1" noTextEdit="1"/>
              </p:cNvSpPr>
              <p:nvPr/>
            </p:nvSpPr>
            <p:spPr>
              <a:xfrm>
                <a:off x="1411288" y="2429422"/>
                <a:ext cx="1400487" cy="461665"/>
              </a:xfrm>
              <a:prstGeom prst="rect">
                <a:avLst/>
              </a:prstGeom>
              <a:blipFill>
                <a:blip r:embed="rId7"/>
                <a:stretch>
                  <a:fillRect t="-4000" b="-37333"/>
                </a:stretch>
              </a:blipFill>
            </p:spPr>
            <p:txBody>
              <a:bodyPr/>
              <a:lstStyle/>
              <a:p>
                <a:r>
                  <a:rPr lang="zh-CN" altLang="en-US">
                    <a:noFill/>
                  </a:rPr>
                  <a:t> </a:t>
                </a:r>
              </a:p>
            </p:txBody>
          </p:sp>
        </mc:Fallback>
      </mc:AlternateContent>
      <p:cxnSp>
        <p:nvCxnSpPr>
          <p:cNvPr id="28" name="直線單箭頭接點 27"/>
          <p:cNvCxnSpPr/>
          <p:nvPr/>
        </p:nvCxnSpPr>
        <p:spPr>
          <a:xfrm>
            <a:off x="2050852" y="5755026"/>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extLst>
              <p:ext uri="{D42A27DB-BD31-4B8C-83A1-F6EECF244321}">
                <p14:modId xmlns:p14="http://schemas.microsoft.com/office/powerpoint/2010/main" val="2562180536"/>
              </p:ext>
            </p:extLst>
          </p:nvPr>
        </p:nvGraphicFramePr>
        <p:xfrm>
          <a:off x="9814383" y="5787884"/>
          <a:ext cx="327025" cy="298450"/>
        </p:xfrm>
        <a:graphic>
          <a:graphicData uri="http://schemas.openxmlformats.org/presentationml/2006/ole">
            <mc:AlternateContent xmlns:mc="http://schemas.openxmlformats.org/markup-compatibility/2006">
              <mc:Choice xmlns:v="urn:schemas-microsoft-com:vml" Requires="v">
                <p:oleObj spid="_x0000_s1225" name="方程式" r:id="rId8" imgW="152280" imgH="139680" progId="Equation.3">
                  <p:embed/>
                </p:oleObj>
              </mc:Choice>
              <mc:Fallback>
                <p:oleObj name="方程式" r:id="rId8" imgW="152280" imgH="139680" progId="Equation.3">
                  <p:embed/>
                  <p:pic>
                    <p:nvPicPr>
                      <p:cNvPr id="29" name="Object 12"/>
                      <p:cNvPicPr>
                        <a:picLocks noChangeAspect="1" noChangeArrowheads="1"/>
                      </p:cNvPicPr>
                      <p:nvPr/>
                    </p:nvPicPr>
                    <p:blipFill>
                      <a:blip r:embed="rId9"/>
                      <a:srcRect/>
                      <a:stretch>
                        <a:fillRect/>
                      </a:stretch>
                    </p:blipFill>
                    <p:spPr bwMode="auto">
                      <a:xfrm>
                        <a:off x="9814383" y="5787884"/>
                        <a:ext cx="327025" cy="298450"/>
                      </a:xfrm>
                      <a:prstGeom prst="rect">
                        <a:avLst/>
                      </a:prstGeom>
                      <a:noFill/>
                      <a:extLst/>
                    </p:spPr>
                  </p:pic>
                </p:oleObj>
              </mc:Fallback>
            </mc:AlternateContent>
          </a:graphicData>
        </a:graphic>
      </p:graphicFrame>
      <p:cxnSp>
        <p:nvCxnSpPr>
          <p:cNvPr id="30" name="直線單箭頭接點 29"/>
          <p:cNvCxnSpPr/>
          <p:nvPr/>
        </p:nvCxnSpPr>
        <p:spPr>
          <a:xfrm flipV="1">
            <a:off x="2863907" y="2201391"/>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3354778" y="1666505"/>
                <a:ext cx="5203253" cy="1569660"/>
              </a:xfrm>
              <a:prstGeom prst="rect">
                <a:avLst/>
              </a:prstGeom>
              <a:noFill/>
            </p:spPr>
            <p:txBody>
              <a:bodyPr wrap="square" rtlCol="0">
                <a:spAutoFit/>
              </a:bodyPr>
              <a:lstStyle/>
              <a:p>
                <a:pPr marL="457200" indent="-457200">
                  <a:buFont typeface="+mj-lt"/>
                  <a:buAutoNum type="arabicPeriod"/>
                </a:pPr>
                <a:r>
                  <a:rPr lang="zh-CN" altLang="en-US" sz="2400" dirty="0">
                    <a:latin typeface="STIX Two Math" panose="02020603050405020304" pitchFamily="18" charset="0"/>
                    <a:cs typeface="STIX Two Math" panose="02020603050405020304" pitchFamily="18" charset="0"/>
                  </a:rPr>
                  <a:t>初始化</a:t>
                </a:r>
                <a:r>
                  <a:rPr lang="en-US" altLang="zh-CN" sz="2400" dirty="0">
                    <a:latin typeface="STIX Two Math" panose="02020603050405020304" pitchFamily="18" charset="0"/>
                    <a:ea typeface="STIX Two Math" panose="02020603050405020304" pitchFamily="18" charset="0"/>
                    <a:cs typeface="STIX Two Math" panose="02020603050405020304" pitchFamily="18" charset="0"/>
                  </a:rPr>
                  <a:t>w</a:t>
                </a:r>
              </a:p>
              <a:p>
                <a:pPr marL="457200" indent="-457200">
                  <a:buFont typeface="+mj-lt"/>
                  <a:buAutoNum type="arabicPeriod"/>
                </a:pPr>
                <a:r>
                  <a:rPr lang="zh-CN" altLang="en-US" sz="2400" dirty="0">
                    <a:latin typeface="STIX Two Math" panose="02020603050405020304" pitchFamily="18" charset="0"/>
                    <a:cs typeface="STIX Two Math" panose="02020603050405020304" pitchFamily="18" charset="0"/>
                  </a:rPr>
                  <a:t>重复</a:t>
                </a:r>
                <a:endParaRPr lang="en-US" altLang="zh-CN" sz="2400" dirty="0">
                  <a:latin typeface="STIX Two Math" panose="02020603050405020304" pitchFamily="18" charset="0"/>
                  <a:ea typeface="STIX Two Math" panose="02020603050405020304" pitchFamily="18" charset="0"/>
                  <a:cs typeface="STIX Two Math" panose="02020603050405020304" pitchFamily="18" charset="0"/>
                </a:endParaRPr>
              </a:p>
              <a:p>
                <a:pPr marL="914400" lvl="1" indent="-457200">
                  <a:buFont typeface="+mj-lt"/>
                  <a:buAutoNum type="arabicPeriod"/>
                </a:pPr>
                <a:r>
                  <a:rPr lang="zh-CN" altLang="en-US" sz="2400" dirty="0">
                    <a:latin typeface="STIX Two Math" panose="02020603050405020304" pitchFamily="18" charset="0"/>
                    <a:cs typeface="STIX Two Math" panose="02020603050405020304" pitchFamily="18" charset="0"/>
                  </a:rPr>
                  <a:t>计算梯度</a:t>
                </a:r>
                <a:r>
                  <a:rPr lang="en-US" altLang="zh-TW" sz="2400" dirty="0">
                    <a:latin typeface="STIX Two Math" panose="02020603050405020304" pitchFamily="18" charset="0"/>
                    <a:ea typeface="STIX Two Math" panose="02020603050405020304" pitchFamily="18" charset="0"/>
                    <a:cs typeface="STIX Two Math" panose="02020603050405020304" pitchFamily="18" charset="0"/>
                  </a:rPr>
                  <a:t> </a:t>
                </a:r>
                <a14:m>
                  <m:oMath xmlns:m="http://schemas.openxmlformats.org/officeDocument/2006/math">
                    <m:f>
                      <m:fPr>
                        <m:type m:val="lin"/>
                        <m:ctrlPr>
                          <a:rPr lang="en-US" altLang="zh-TW" sz="2400" i="1">
                            <a:latin typeface="Cambria Math" panose="02040503050406030204" pitchFamily="18" charset="0"/>
                            <a:ea typeface="STIX Two Math" panose="02020603050405020304" pitchFamily="18" charset="0"/>
                            <a:cs typeface="STIX Two Math" panose="02020603050405020304" pitchFamily="18" charset="0"/>
                          </a:rPr>
                        </m:ctrlPr>
                      </m:fPr>
                      <m:num>
                        <m:r>
                          <a:rPr lang="en-US" altLang="zh-TW" sz="2400" i="1">
                            <a:latin typeface="STIX Two Math" panose="02020603050405020304" pitchFamily="18" charset="0"/>
                            <a:ea typeface="STIX Two Math" panose="02020603050405020304" pitchFamily="18" charset="0"/>
                            <a:cs typeface="STIX Two Math" panose="02020603050405020304" pitchFamily="18" charset="0"/>
                          </a:rPr>
                          <m:t>𝜕</m:t>
                        </m:r>
                        <m:r>
                          <a:rPr lang="en-US" altLang="zh-TW" sz="2400" i="1" smtClean="0">
                            <a:latin typeface="Cambria Math" panose="02040503050406030204" pitchFamily="18" charset="0"/>
                            <a:ea typeface="Cambria Math" panose="02040503050406030204" pitchFamily="18" charset="0"/>
                            <a:cs typeface="STIX Two Math" panose="02020603050405020304" pitchFamily="18" charset="0"/>
                          </a:rPr>
                          <m:t>ℒ</m:t>
                        </m:r>
                      </m:num>
                      <m:den>
                        <m:r>
                          <a:rPr lang="en-US" altLang="zh-TW" sz="2400" i="1">
                            <a:latin typeface="STIX Two Math" panose="02020603050405020304" pitchFamily="18" charset="0"/>
                            <a:ea typeface="STIX Two Math" panose="02020603050405020304" pitchFamily="18" charset="0"/>
                            <a:cs typeface="STIX Two Math" panose="02020603050405020304" pitchFamily="18" charset="0"/>
                          </a:rPr>
                          <m:t>𝜕</m:t>
                        </m:r>
                        <m:r>
                          <a:rPr lang="en-US" altLang="zh-TW" sz="2400" i="1">
                            <a:latin typeface="STIX Two Math" panose="02020603050405020304" pitchFamily="18" charset="0"/>
                            <a:ea typeface="STIX Two Math" panose="02020603050405020304" pitchFamily="18" charset="0"/>
                            <a:cs typeface="STIX Two Math" panose="02020603050405020304" pitchFamily="18" charset="0"/>
                          </a:rPr>
                          <m:t>𝑤</m:t>
                        </m:r>
                      </m:den>
                    </m:f>
                  </m:oMath>
                </a14:m>
                <a:endParaRPr lang="zh-TW" altLang="en-US" sz="2400" dirty="0">
                  <a:latin typeface="STIX Two Math" panose="02020603050405020304" pitchFamily="18" charset="0"/>
                  <a:cs typeface="STIX Two Math" panose="02020603050405020304" pitchFamily="18" charset="0"/>
                </a:endParaRPr>
              </a:p>
              <a:p>
                <a:pPr marL="914400" lvl="1" indent="-457200">
                  <a:buFont typeface="+mj-lt"/>
                  <a:buAutoNum type="arabicPeriod"/>
                </a:pPr>
                <a:r>
                  <a:rPr lang="zh-CN" altLang="en-US" sz="2400" dirty="0">
                    <a:latin typeface="STIX Two Math" panose="02020603050405020304" pitchFamily="18" charset="0"/>
                    <a:cs typeface="STIX Two Math" panose="02020603050405020304" pitchFamily="18" charset="0"/>
                  </a:rPr>
                  <a:t>更新参数</a:t>
                </a:r>
                <a14:m>
                  <m:oMath xmlns:m="http://schemas.openxmlformats.org/officeDocument/2006/math">
                    <m:r>
                      <a:rPr lang="en-US" altLang="zh-TW" sz="2400" i="1">
                        <a:latin typeface="STIX Two Math" panose="02020603050405020304" pitchFamily="18" charset="0"/>
                        <a:ea typeface="STIX Two Math" panose="02020603050405020304" pitchFamily="18" charset="0"/>
                        <a:cs typeface="STIX Two Math" panose="02020603050405020304" pitchFamily="18" charset="0"/>
                      </a:rPr>
                      <m:t>𝑤</m:t>
                    </m:r>
                    <m:r>
                      <a:rPr lang="en-US" altLang="zh-TW" sz="2400" i="1">
                        <a:latin typeface="STIX Two Math" panose="02020603050405020304" pitchFamily="18" charset="0"/>
                        <a:ea typeface="STIX Two Math" panose="02020603050405020304" pitchFamily="18" charset="0"/>
                        <a:cs typeface="STIX Two Math" panose="02020603050405020304" pitchFamily="18" charset="0"/>
                      </a:rPr>
                      <m:t>←</m:t>
                    </m:r>
                    <m:r>
                      <a:rPr lang="en-US" altLang="zh-TW" sz="2400" i="1">
                        <a:latin typeface="STIX Two Math" panose="02020603050405020304" pitchFamily="18" charset="0"/>
                        <a:ea typeface="STIX Two Math" panose="02020603050405020304" pitchFamily="18" charset="0"/>
                        <a:cs typeface="STIX Two Math" panose="02020603050405020304" pitchFamily="18" charset="0"/>
                      </a:rPr>
                      <m:t>𝑤</m:t>
                    </m:r>
                    <m:r>
                      <a:rPr lang="en-US" altLang="zh-TW" sz="2400" i="1">
                        <a:latin typeface="STIX Two Math" panose="02020603050405020304" pitchFamily="18" charset="0"/>
                        <a:ea typeface="STIX Two Math" panose="02020603050405020304" pitchFamily="18" charset="0"/>
                        <a:cs typeface="STIX Two Math" panose="02020603050405020304" pitchFamily="18" charset="0"/>
                      </a:rPr>
                      <m:t>−</m:t>
                    </m:r>
                    <m:r>
                      <a:rPr lang="en-US" altLang="zh-CN" sz="2400" i="1">
                        <a:latin typeface="STIX Two Math" panose="02020603050405020304" pitchFamily="18" charset="0"/>
                        <a:ea typeface="STIX Two Math" panose="02020603050405020304" pitchFamily="18" charset="0"/>
                        <a:cs typeface="STIX Two Math" panose="02020603050405020304" pitchFamily="18" charset="0"/>
                      </a:rPr>
                      <m:t>𝛼</m:t>
                    </m:r>
                    <m:f>
                      <m:fPr>
                        <m:type m:val="lin"/>
                        <m:ctrlPr>
                          <a:rPr lang="en-US" altLang="zh-TW" sz="2400" i="1">
                            <a:latin typeface="Cambria Math" panose="02040503050406030204" pitchFamily="18" charset="0"/>
                            <a:ea typeface="STIX Two Math" panose="02020603050405020304" pitchFamily="18" charset="0"/>
                            <a:cs typeface="STIX Two Math" panose="02020603050405020304" pitchFamily="18" charset="0"/>
                          </a:rPr>
                        </m:ctrlPr>
                      </m:fPr>
                      <m:num>
                        <m:r>
                          <a:rPr lang="en-US" altLang="zh-TW" sz="2400" i="1">
                            <a:latin typeface="STIX Two Math" panose="02020603050405020304" pitchFamily="18" charset="0"/>
                            <a:ea typeface="STIX Two Math" panose="02020603050405020304" pitchFamily="18" charset="0"/>
                            <a:cs typeface="STIX Two Math" panose="02020603050405020304" pitchFamily="18" charset="0"/>
                          </a:rPr>
                          <m:t>𝜕</m:t>
                        </m:r>
                        <m:r>
                          <a:rPr lang="en-US" altLang="zh-TW" sz="2400" i="1">
                            <a:latin typeface="Cambria Math" panose="02040503050406030204" pitchFamily="18" charset="0"/>
                            <a:ea typeface="Cambria Math" panose="02040503050406030204" pitchFamily="18" charset="0"/>
                            <a:cs typeface="STIX Two Math" panose="02020603050405020304" pitchFamily="18" charset="0"/>
                          </a:rPr>
                          <m:t>ℒ</m:t>
                        </m:r>
                      </m:num>
                      <m:den>
                        <m:r>
                          <a:rPr lang="en-US" altLang="zh-TW" sz="2400" i="1">
                            <a:latin typeface="STIX Two Math" panose="02020603050405020304" pitchFamily="18" charset="0"/>
                            <a:ea typeface="STIX Two Math" panose="02020603050405020304" pitchFamily="18" charset="0"/>
                            <a:cs typeface="STIX Two Math" panose="02020603050405020304" pitchFamily="18" charset="0"/>
                          </a:rPr>
                          <m:t>𝜕</m:t>
                        </m:r>
                        <m:r>
                          <a:rPr lang="en-US" altLang="zh-TW" sz="2400" i="1">
                            <a:latin typeface="STIX Two Math" panose="02020603050405020304" pitchFamily="18" charset="0"/>
                            <a:ea typeface="STIX Two Math" panose="02020603050405020304" pitchFamily="18" charset="0"/>
                            <a:cs typeface="STIX Two Math" panose="02020603050405020304" pitchFamily="18" charset="0"/>
                          </a:rPr>
                          <m:t>𝑤</m:t>
                        </m:r>
                      </m:den>
                    </m:f>
                  </m:oMath>
                </a14:m>
                <a:endParaRPr lang="zh-TW" altLang="en-US" sz="2400" dirty="0">
                  <a:latin typeface="STIX Two Math" panose="02020603050405020304" pitchFamily="18" charset="0"/>
                  <a:cs typeface="STIX Two Math" panose="02020603050405020304" pitchFamily="18" charset="0"/>
                </a:endParaRPr>
              </a:p>
            </p:txBody>
          </p:sp>
        </mc:Choice>
        <mc:Fallback xmlns="">
          <p:sp>
            <p:nvSpPr>
              <p:cNvPr id="35" name="文字方塊 34"/>
              <p:cNvSpPr txBox="1">
                <a:spLocks noRot="1" noChangeAspect="1" noMove="1" noResize="1" noEditPoints="1" noAdjustHandles="1" noChangeArrowheads="1" noChangeShapeType="1" noTextEdit="1"/>
              </p:cNvSpPr>
              <p:nvPr/>
            </p:nvSpPr>
            <p:spPr>
              <a:xfrm>
                <a:off x="3354778" y="1666505"/>
                <a:ext cx="5203253" cy="1569660"/>
              </a:xfrm>
              <a:prstGeom prst="rect">
                <a:avLst/>
              </a:prstGeom>
              <a:blipFill>
                <a:blip r:embed="rId10"/>
                <a:stretch>
                  <a:fillRect l="-9719" t="-43798" b="-58915"/>
                </a:stretch>
              </a:blipFill>
            </p:spPr>
            <p:txBody>
              <a:bodyPr/>
              <a:lstStyle/>
              <a:p>
                <a:r>
                  <a:rPr lang="zh-CN" altLang="en-US">
                    <a:noFill/>
                  </a:rPr>
                  <a:t> </a:t>
                </a:r>
              </a:p>
            </p:txBody>
          </p:sp>
        </mc:Fallback>
      </mc:AlternateContent>
      <p:sp>
        <p:nvSpPr>
          <p:cNvPr id="55" name="手繪多邊形 54"/>
          <p:cNvSpPr/>
          <p:nvPr/>
        </p:nvSpPr>
        <p:spPr>
          <a:xfrm>
            <a:off x="2518530" y="2112336"/>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3449063" y="559005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71" name="直線接點 70"/>
          <p:cNvCxnSpPr/>
          <p:nvPr/>
        </p:nvCxnSpPr>
        <p:spPr>
          <a:xfrm>
            <a:off x="3495466" y="4210936"/>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2795970" y="3580784"/>
            <a:ext cx="1591247" cy="1508056"/>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5059535" y="5647863"/>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sp>
        <p:nvSpPr>
          <p:cNvPr id="5" name="左大括弧 4"/>
          <p:cNvSpPr/>
          <p:nvPr/>
        </p:nvSpPr>
        <p:spPr>
          <a:xfrm rot="5400000">
            <a:off x="4170903" y="4668549"/>
            <a:ext cx="312400" cy="1663274"/>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36" name="直線接點 35"/>
          <p:cNvCxnSpPr/>
          <p:nvPr/>
        </p:nvCxnSpPr>
        <p:spPr>
          <a:xfrm>
            <a:off x="5155433" y="4767095"/>
            <a:ext cx="0" cy="97666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4509633" y="4658798"/>
            <a:ext cx="1231903" cy="239227"/>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6119042" y="562854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32" name="直線接點 31"/>
          <p:cNvCxnSpPr/>
          <p:nvPr/>
        </p:nvCxnSpPr>
        <p:spPr>
          <a:xfrm>
            <a:off x="6248400" y="4897549"/>
            <a:ext cx="0" cy="898659"/>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左大括弧 38"/>
          <p:cNvSpPr/>
          <p:nvPr/>
        </p:nvSpPr>
        <p:spPr>
          <a:xfrm rot="5400000">
            <a:off x="5512570" y="5004162"/>
            <a:ext cx="312400" cy="1020060"/>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mc:AlternateContent xmlns:mc="http://schemas.openxmlformats.org/markup-compatibility/2006" xmlns:a14="http://schemas.microsoft.com/office/drawing/2010/main">
        <mc:Choice Requires="a14">
          <p:sp>
            <p:nvSpPr>
              <p:cNvPr id="3" name="矩形 2"/>
              <p:cNvSpPr/>
              <p:nvPr/>
            </p:nvSpPr>
            <p:spPr>
              <a:xfrm>
                <a:off x="6927003" y="1586935"/>
                <a:ext cx="2816156" cy="529312"/>
              </a:xfrm>
              <a:prstGeom prst="rect">
                <a:avLst/>
              </a:prstGeom>
            </p:spPr>
            <p:txBody>
              <a:bodyPr wrap="none">
                <a:spAutoFit/>
              </a:bodyPr>
              <a:lstStyle/>
              <a:p>
                <a:r>
                  <a:rPr lang="zh-CN" altLang="en-US" dirty="0">
                    <a:solidFill>
                      <a:srgbClr val="FF0000"/>
                    </a:solidFill>
                    <a:latin typeface="STIX Two Math" panose="02020603050405020304" pitchFamily="18" charset="0"/>
                    <a:cs typeface="STIX Two Math" panose="02020603050405020304" pitchFamily="18" charset="0"/>
                  </a:rPr>
                  <a:t>梯度：</a:t>
                </a:r>
                <a14:m>
                  <m:oMath xmlns:m="http://schemas.openxmlformats.org/officeDocument/2006/math">
                    <m:f>
                      <m:fPr>
                        <m:ctrlPr>
                          <a:rPr lang="en-US" altLang="zh-CN"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ctrlPr>
                      </m:fPr>
                      <m:num>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r>
                          <a:rPr lang="en-US" altLang="zh-CN" b="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𝑓</m:t>
                        </m:r>
                        <m:r>
                          <a:rPr lang="en-US" altLang="zh-CN"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r>
                          <a:rPr lang="en-US" altLang="zh-CN"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𝑤</m:t>
                        </m:r>
                        <m:r>
                          <a:rPr lang="en-US" altLang="zh-CN"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num>
                      <m:den>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 </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𝑤</m:t>
                        </m:r>
                      </m:den>
                    </m:f>
                    <m:r>
                      <a:rPr lang="en-US" altLang="zh-TW" b="0" i="1" smtClean="0">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func>
                      <m:funcPr>
                        <m:ctrlPr>
                          <a:rPr lang="en-US" altLang="zh-TW"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ctrlPr>
                      </m:funcPr>
                      <m:fName>
                        <m:limLow>
                          <m:limLowPr>
                            <m:ctrlPr>
                              <a:rPr lang="en-US" altLang="zh-TW"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ctrlPr>
                          </m:limLowPr>
                          <m:e>
                            <m:r>
                              <a:rPr lang="en-US" altLang="zh-TW" b="0" i="1" smtClean="0">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𝑙𝑖𝑚</m:t>
                            </m:r>
                          </m:e>
                          <m:lim>
                            <m:r>
                              <a:rPr lang="el-GR"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𝛥</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𝑤</m:t>
                            </m:r>
                            <m:r>
                              <a:rPr lang="en-US" altLang="zh-TW" b="0" i="1" smtClean="0">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→0</m:t>
                            </m:r>
                          </m:lim>
                        </m:limLow>
                      </m:fName>
                      <m:e>
                        <m:f>
                          <m:fPr>
                            <m:ctrlPr>
                              <a:rPr lang="en-US" altLang="zh-TW"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ctrlPr>
                          </m:fPr>
                          <m:num>
                            <m:r>
                              <a:rPr lang="en-US" altLang="zh-TW" b="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𝑓</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𝑤</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r>
                              <a:rPr lang="el-GR"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𝛥</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𝑤</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num>
                          <m:den>
                            <m:r>
                              <a:rPr lang="el-GR"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𝛥</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𝑤</m:t>
                            </m:r>
                          </m:den>
                        </m:f>
                      </m:e>
                    </m:func>
                  </m:oMath>
                </a14:m>
                <a:endParaRPr lang="zh-CN" altLang="en-US" i="1" dirty="0">
                  <a:solidFill>
                    <a:srgbClr val="FF0000"/>
                  </a:solidFill>
                  <a:latin typeface="STIX Two Math" panose="02020603050405020304" pitchFamily="18" charset="0"/>
                  <a:cs typeface="STIX Two Math"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6927003" y="1586935"/>
                <a:ext cx="2816156" cy="529312"/>
              </a:xfrm>
              <a:prstGeom prst="rect">
                <a:avLst/>
              </a:prstGeom>
              <a:blipFill>
                <a:blip r:embed="rId11"/>
                <a:stretch>
                  <a:fillRect l="-1732" b="-3448"/>
                </a:stretch>
              </a:blipFill>
            </p:spPr>
            <p:txBody>
              <a:bodyPr/>
              <a:lstStyle/>
              <a:p>
                <a:r>
                  <a:rPr lang="zh-CN" altLang="en-US">
                    <a:noFill/>
                  </a:rPr>
                  <a:t> </a:t>
                </a:r>
              </a:p>
            </p:txBody>
          </p:sp>
        </mc:Fallback>
      </mc:AlternateContent>
      <p:sp>
        <p:nvSpPr>
          <p:cNvPr id="23" name="左大括弧 38"/>
          <p:cNvSpPr/>
          <p:nvPr/>
        </p:nvSpPr>
        <p:spPr>
          <a:xfrm rot="5400000">
            <a:off x="6746319" y="4957544"/>
            <a:ext cx="319651" cy="1275312"/>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33" name="直線接點 31"/>
          <p:cNvCxnSpPr/>
          <p:nvPr/>
        </p:nvCxnSpPr>
        <p:spPr>
          <a:xfrm>
            <a:off x="7543800" y="5549115"/>
            <a:ext cx="0" cy="290546"/>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橢圓 69"/>
          <p:cNvSpPr/>
          <p:nvPr/>
        </p:nvSpPr>
        <p:spPr>
          <a:xfrm>
            <a:off x="7400500" y="5685953"/>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40" name="直線接點 23"/>
          <p:cNvCxnSpPr/>
          <p:nvPr/>
        </p:nvCxnSpPr>
        <p:spPr>
          <a:xfrm>
            <a:off x="5573080" y="4515757"/>
            <a:ext cx="1361121" cy="745651"/>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1AD7792C-A243-471D-9F34-CB1B0A59F01B}"/>
              </a:ext>
            </a:extLst>
          </p:cNvPr>
          <p:cNvSpPr/>
          <p:nvPr/>
        </p:nvSpPr>
        <p:spPr>
          <a:xfrm>
            <a:off x="9587410" y="5951692"/>
            <a:ext cx="1107996" cy="369332"/>
          </a:xfrm>
          <a:prstGeom prst="rect">
            <a:avLst/>
          </a:prstGeom>
        </p:spPr>
        <p:txBody>
          <a:bodyPr wrap="none">
            <a:spAutoFit/>
          </a:bodyPr>
          <a:lstStyle/>
          <a:p>
            <a:r>
              <a:rPr lang="zh-CN" altLang="en-US" dirty="0">
                <a:latin typeface="STIX Two Math" panose="02020603050405020304" pitchFamily="18" charset="0"/>
                <a:cs typeface="STIX Two Math" panose="02020603050405020304" pitchFamily="18" charset="0"/>
              </a:rPr>
              <a:t>网络参数</a:t>
            </a:r>
            <a:endParaRPr lang="zh-CN" altLang="en-US" dirty="0"/>
          </a:p>
        </p:txBody>
      </p:sp>
    </p:spTree>
    <p:custDataLst>
      <p:tags r:id="rId2"/>
    </p:custDataLst>
    <p:extLst>
      <p:ext uri="{BB962C8B-B14F-4D97-AF65-F5344CB8AC3E}">
        <p14:creationId xmlns:p14="http://schemas.microsoft.com/office/powerpoint/2010/main" val="277718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25" grpId="0" animBg="1"/>
      <p:bldP spid="5" grpId="0" animBg="1"/>
      <p:bldP spid="31" grpId="0" animBg="1"/>
      <p:bldP spid="39" grpId="0" animBg="1"/>
      <p:bldP spid="23" grpId="0" animBg="1"/>
      <p:bldP spid="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如何计算梯度？</a:t>
            </a:r>
          </a:p>
        </p:txBody>
      </p:sp>
      <p:sp>
        <p:nvSpPr>
          <p:cNvPr id="3" name="内容占位符 2"/>
          <p:cNvSpPr>
            <a:spLocks noGrp="1"/>
          </p:cNvSpPr>
          <p:nvPr>
            <p:ph sz="quarter" idx="1"/>
          </p:nvPr>
        </p:nvSpPr>
        <p:spPr/>
        <p:txBody>
          <a:bodyPr/>
          <a:lstStyle/>
          <a:p>
            <a:r>
              <a:rPr lang="zh-CN" altLang="en-US" dirty="0"/>
              <a:t>神经网络为一个复杂的复合函数</a:t>
            </a:r>
            <a:endParaRPr lang="en-US" altLang="zh-CN" dirty="0"/>
          </a:p>
          <a:p>
            <a:pPr lvl="1"/>
            <a:r>
              <a:rPr lang="zh-CN" altLang="en-US" dirty="0"/>
              <a:t>链式法则</a:t>
            </a:r>
            <a:endParaRPr lang="en-US" altLang="zh-CN" dirty="0"/>
          </a:p>
          <a:p>
            <a:pPr marL="0" indent="0">
              <a:buNone/>
            </a:pPr>
            <a:endParaRPr lang="en-US" altLang="zh-CN" dirty="0"/>
          </a:p>
          <a:p>
            <a:endParaRPr lang="en-US" altLang="zh-CN" dirty="0"/>
          </a:p>
          <a:p>
            <a:r>
              <a:rPr lang="zh-CN" altLang="en-US" dirty="0"/>
              <a:t>反向传播算法</a:t>
            </a:r>
            <a:endParaRPr lang="en-US" altLang="zh-CN" dirty="0"/>
          </a:p>
          <a:p>
            <a:pPr lvl="1"/>
            <a:r>
              <a:rPr lang="zh-CN" altLang="en-US" dirty="0"/>
              <a:t>根据前馈网络的特点而设计的高效方法</a:t>
            </a:r>
            <a:endParaRPr lang="en-US" altLang="zh-CN" dirty="0"/>
          </a:p>
          <a:p>
            <a:pPr lvl="1"/>
            <a:endParaRPr lang="en-US" altLang="zh-CN" dirty="0"/>
          </a:p>
          <a:p>
            <a:pPr lvl="1"/>
            <a:endParaRPr lang="en-US" altLang="zh-CN" dirty="0"/>
          </a:p>
          <a:p>
            <a:r>
              <a:rPr lang="zh-CN" altLang="en-US" dirty="0"/>
              <a:t>一个更加通用的计算方法</a:t>
            </a:r>
            <a:endParaRPr lang="en-US" altLang="zh-CN" dirty="0"/>
          </a:p>
          <a:p>
            <a:pPr lvl="1"/>
            <a:r>
              <a:rPr lang="zh-CN" altLang="en-US" dirty="0"/>
              <a:t>自动微分（</a:t>
            </a:r>
            <a:r>
              <a:rPr lang="en-US" altLang="zh-CN" dirty="0"/>
              <a:t>Automatic Differentiation</a:t>
            </a:r>
            <a:r>
              <a:rPr lang="zh-CN" altLang="en-US" dirty="0"/>
              <a:t>，</a:t>
            </a:r>
            <a:r>
              <a:rPr lang="en-US" altLang="zh-CN" dirty="0"/>
              <a:t>AD</a:t>
            </a:r>
            <a:r>
              <a:rPr lang="zh-CN" altLang="en-US" dirty="0"/>
              <a:t>）</a:t>
            </a:r>
          </a:p>
        </p:txBody>
      </p:sp>
      <mc:AlternateContent xmlns:mc="http://schemas.openxmlformats.org/markup-compatibility/2006" xmlns:a14="http://schemas.microsoft.com/office/drawing/2010/main">
        <mc:Choice Requires="a14">
          <p:sp>
            <p:nvSpPr>
              <p:cNvPr id="4" name="文本框 3"/>
              <p:cNvSpPr txBox="1"/>
              <p:nvPr/>
            </p:nvSpPr>
            <p:spPr>
              <a:xfrm flipH="1">
                <a:off x="2057401" y="2362201"/>
                <a:ext cx="7922741" cy="677045"/>
              </a:xfrm>
              <a:prstGeom prst="rect">
                <a:avLst/>
              </a:prstGeom>
              <a:noFill/>
            </p:spPr>
            <p:txBody>
              <a:bodyPr wrap="square" rtlCol="0">
                <a:spAutoFit/>
              </a:bodyPr>
              <a:lstStyle/>
              <a:p>
                <a:pPr algn="ctr"/>
                <a14:m>
                  <m:oMath xmlns:m="http://schemas.openxmlformats.org/officeDocument/2006/math">
                    <m:r>
                      <a:rPr lang="en-US" altLang="zh-CN" sz="2400" i="1">
                        <a:solidFill>
                          <a:srgbClr val="FF0000"/>
                        </a:solidFill>
                        <a:latin typeface="Cambria Math" panose="02040503050406030204" pitchFamily="18" charset="0"/>
                        <a:ea typeface="Cambria Math" panose="02040503050406030204" pitchFamily="18" charset="0"/>
                      </a:rPr>
                      <m:t>𝑦</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r>
                      <a:rPr lang="en-US" altLang="zh-CN" sz="2400" i="1">
                        <a:solidFill>
                          <a:srgbClr val="FF0000"/>
                        </a:solidFill>
                        <a:latin typeface="Cambria Math" panose="02040503050406030204" pitchFamily="18" charset="0"/>
                        <a:ea typeface="Cambria Math" panose="02040503050406030204" pitchFamily="18" charset="0"/>
                      </a:rPr>
                      <m:t>(</m:t>
                    </m:r>
                    <m:r>
                      <a:rPr lang="pt-BR"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d>
                      <m:dPr>
                        <m:ctrlPr>
                          <a:rPr lang="pt-BR" altLang="zh-CN" sz="2400" i="1">
                            <a:solidFill>
                              <a:srgbClr val="FF0000"/>
                            </a:solidFill>
                            <a:latin typeface="Cambria Math" panose="02040503050406030204" pitchFamily="18" charset="0"/>
                            <a:ea typeface="Cambria Math" panose="02040503050406030204" pitchFamily="18" charset="0"/>
                          </a:rPr>
                        </m:ctrlPr>
                      </m:dPr>
                      <m:e>
                        <m:r>
                          <a:rPr lang="pt-BR" altLang="zh-CN" sz="2400" i="1">
                            <a:solidFill>
                              <a:srgbClr val="FF0000"/>
                            </a:solidFill>
                            <a:latin typeface="Cambria Math" panose="02040503050406030204" pitchFamily="18" charset="0"/>
                            <a:ea typeface="Cambria Math" panose="02040503050406030204" pitchFamily="18" charset="0"/>
                          </a:rPr>
                          <m:t>𝑥</m:t>
                        </m:r>
                      </m:e>
                    </m:d>
                    <m:r>
                      <a:rPr lang="en-US" altLang="zh-CN" sz="2400" i="1">
                        <a:solidFill>
                          <a:srgbClr val="FF0000"/>
                        </a:solidFill>
                        <a:latin typeface="Cambria Math" panose="02040503050406030204" pitchFamily="18" charset="0"/>
                        <a:ea typeface="Cambria Math" panose="02040503050406030204" pitchFamily="18" charset="0"/>
                      </a:rPr>
                      <m:t>))))</m:t>
                    </m:r>
                  </m:oMath>
                </a14:m>
                <a:r>
                  <a:rPr lang="zh-CN" altLang="en-US" sz="2400" dirty="0">
                    <a:solidFill>
                      <a:srgbClr val="FF0000"/>
                    </a:solidFill>
                  </a:rPr>
                  <a:t> </a:t>
                </a:r>
                <a:r>
                  <a:rPr lang="en-US" altLang="zh-CN" sz="2400" dirty="0">
                    <a:solidFill>
                      <a:srgbClr val="FF0000"/>
                    </a:solidFill>
                  </a:rPr>
                  <a:t>→</a:t>
                </a:r>
                <a:r>
                  <a:rPr lang="zh-CN" altLang="en-US" sz="2400" dirty="0">
                    <a:solidFill>
                      <a:srgbClr val="FF0000"/>
                    </a:solidFill>
                  </a:rPr>
                  <a:t> </a:t>
                </a:r>
                <a14:m>
                  <m:oMath xmlns:m="http://schemas.openxmlformats.org/officeDocument/2006/math">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𝑦</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𝑥</m:t>
                        </m:r>
                      </m:den>
                    </m:f>
                    <m:r>
                      <a:rPr lang="en-US" altLang="zh-CN" sz="2400" i="1">
                        <a:solidFill>
                          <a:srgbClr val="FF0000"/>
                        </a:solidFill>
                        <a:latin typeface="Cambria Math" panose="02040503050406030204" pitchFamily="18" charset="0"/>
                        <a:ea typeface="Cambria Math" panose="02040503050406030204" pitchFamily="18" charset="0"/>
                      </a:rPr>
                      <m:t>=</m:t>
                    </m:r>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num>
                      <m:den>
                        <m:r>
                          <a:rPr lang="en-US" altLang="zh-CN" sz="2400" i="1">
                            <a:solidFill>
                              <a:srgbClr val="FF0000"/>
                            </a:solidFill>
                            <a:latin typeface="Cambria Math" panose="02040503050406030204" pitchFamily="18" charset="0"/>
                          </a:rPr>
                          <m:t>𝜕</m:t>
                        </m:r>
                        <m:r>
                          <m:rPr>
                            <m:sty m:val="p"/>
                          </m:rPr>
                          <a:rPr lang="en-US" altLang="zh-CN" sz="2400" i="1">
                            <a:solidFill>
                              <a:srgbClr val="FF0000"/>
                            </a:solidFill>
                            <a:latin typeface="Cambria Math" panose="02040503050406030204" pitchFamily="18" charset="0"/>
                            <a:ea typeface="Cambria Math" panose="02040503050406030204" pitchFamily="18" charset="0"/>
                          </a:rPr>
                          <m:t>x</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den>
                    </m:f>
                  </m:oMath>
                </a14:m>
                <a:endParaRPr lang="zh-CN" altLang="en-US" sz="2400" dirty="0">
                  <a:solidFill>
                    <a:srgbClr val="FF0000"/>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flipH="1">
                <a:off x="2057401" y="2362201"/>
                <a:ext cx="7922741" cy="677045"/>
              </a:xfrm>
              <a:prstGeom prst="rect">
                <a:avLst/>
              </a:prstGeom>
              <a:blipFill>
                <a:blip r:embed="rId5"/>
                <a:stretch>
                  <a:fillRect b="-901"/>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2962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2A7D9-9485-4DEC-B5B0-9FA3898B8327}"/>
              </a:ext>
            </a:extLst>
          </p:cNvPr>
          <p:cNvSpPr>
            <a:spLocks noGrp="1"/>
          </p:cNvSpPr>
          <p:nvPr>
            <p:ph type="title"/>
          </p:nvPr>
        </p:nvSpPr>
        <p:spPr/>
        <p:txBody>
          <a:bodyPr/>
          <a:lstStyle/>
          <a:p>
            <a:r>
              <a:rPr lang="zh-CN" altLang="en-US" dirty="0"/>
              <a:t>矩阵微积分</a:t>
            </a:r>
          </a:p>
        </p:txBody>
      </p:sp>
      <p:sp>
        <p:nvSpPr>
          <p:cNvPr id="3" name="内容占位符 2">
            <a:extLst>
              <a:ext uri="{FF2B5EF4-FFF2-40B4-BE49-F238E27FC236}">
                <a16:creationId xmlns:a16="http://schemas.microsoft.com/office/drawing/2014/main" id="{93AF135C-8460-4F7B-97C2-1FF773FE217A}"/>
              </a:ext>
            </a:extLst>
          </p:cNvPr>
          <p:cNvSpPr>
            <a:spLocks noGrp="1"/>
          </p:cNvSpPr>
          <p:nvPr>
            <p:ph sz="quarter" idx="1"/>
          </p:nvPr>
        </p:nvSpPr>
        <p:spPr/>
        <p:txBody>
          <a:bodyPr/>
          <a:lstStyle/>
          <a:p>
            <a:r>
              <a:rPr lang="zh-CN" altLang="en-US" dirty="0"/>
              <a:t>矩阵微积分（</a:t>
            </a:r>
            <a:r>
              <a:rPr lang="en-US" altLang="zh-CN" dirty="0"/>
              <a:t>Matrix Calculus</a:t>
            </a:r>
            <a:r>
              <a:rPr lang="zh-CN" altLang="en-US" dirty="0"/>
              <a:t>）是多元微积分的一种表达方式，即使用矩阵和向量来表示因变量每个成分关于自变量每个成分的偏导数。</a:t>
            </a:r>
            <a:endParaRPr lang="en-US" altLang="zh-CN" dirty="0"/>
          </a:p>
          <a:p>
            <a:r>
              <a:rPr lang="zh-CN" altLang="en-US" dirty="0"/>
              <a:t>分母布局</a:t>
            </a:r>
            <a:endParaRPr lang="en-US" altLang="zh-CN" dirty="0"/>
          </a:p>
          <a:p>
            <a:pPr lvl="1"/>
            <a:r>
              <a:rPr lang="zh-CN" altLang="en-US" dirty="0"/>
              <a:t>标量关于向量的偏导数</a:t>
            </a:r>
            <a:endParaRPr lang="en-US" altLang="zh-CN" dirty="0"/>
          </a:p>
          <a:p>
            <a:pPr lvl="1"/>
            <a:endParaRPr lang="en-US" altLang="zh-CN" dirty="0"/>
          </a:p>
          <a:p>
            <a:pPr lvl="1"/>
            <a:endParaRPr lang="en-US" altLang="zh-CN" dirty="0"/>
          </a:p>
          <a:p>
            <a:pPr lvl="1"/>
            <a:r>
              <a:rPr lang="zh-CN" altLang="en-US" dirty="0"/>
              <a:t>向量关于向量的偏导数</a:t>
            </a:r>
            <a:endParaRPr lang="en-US" altLang="zh-CN" dirty="0"/>
          </a:p>
          <a:p>
            <a:pPr lvl="1"/>
            <a:endParaRPr lang="en-US" altLang="zh-CN" dirty="0"/>
          </a:p>
          <a:p>
            <a:pPr lvl="1"/>
            <a:endParaRPr lang="en-US" altLang="zh-CN" dirty="0"/>
          </a:p>
          <a:p>
            <a:pPr lvl="1"/>
            <a:endParaRPr lang="en-US" altLang="zh-CN" dirty="0"/>
          </a:p>
          <a:p>
            <a:pPr lvl="1"/>
            <a:endParaRPr lang="zh-CN" altLang="en-US" dirty="0"/>
          </a:p>
        </p:txBody>
      </p:sp>
      <p:pic>
        <p:nvPicPr>
          <p:cNvPr id="5" name="图片 4">
            <a:extLst>
              <a:ext uri="{FF2B5EF4-FFF2-40B4-BE49-F238E27FC236}">
                <a16:creationId xmlns:a16="http://schemas.microsoft.com/office/drawing/2014/main" id="{7C1E51F3-A5DE-441E-93A3-6275C63BF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810000"/>
            <a:ext cx="1943151" cy="549743"/>
          </a:xfrm>
          <a:prstGeom prst="rect">
            <a:avLst/>
          </a:prstGeom>
        </p:spPr>
      </p:pic>
      <p:pic>
        <p:nvPicPr>
          <p:cNvPr id="7" name="图片 6">
            <a:extLst>
              <a:ext uri="{FF2B5EF4-FFF2-40B4-BE49-F238E27FC236}">
                <a16:creationId xmlns:a16="http://schemas.microsoft.com/office/drawing/2014/main" id="{D2C6ACA0-FD0C-4600-9F0D-D3300E746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4942096"/>
            <a:ext cx="3146054" cy="1393408"/>
          </a:xfrm>
          <a:prstGeom prst="rect">
            <a:avLst/>
          </a:prstGeom>
        </p:spPr>
      </p:pic>
    </p:spTree>
    <p:extLst>
      <p:ext uri="{BB962C8B-B14F-4D97-AF65-F5344CB8AC3E}">
        <p14:creationId xmlns:p14="http://schemas.microsoft.com/office/powerpoint/2010/main" val="2333086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4EF68-1D9A-45B1-8EF8-357A291E63EC}"/>
              </a:ext>
            </a:extLst>
          </p:cNvPr>
          <p:cNvSpPr>
            <a:spLocks noGrp="1"/>
          </p:cNvSpPr>
          <p:nvPr>
            <p:ph type="title"/>
          </p:nvPr>
        </p:nvSpPr>
        <p:spPr/>
        <p:txBody>
          <a:bodyPr/>
          <a:lstStyle/>
          <a:p>
            <a:r>
              <a:rPr lang="zh-CN" altLang="en-US" dirty="0"/>
              <a:t>链式法则</a:t>
            </a:r>
          </a:p>
        </p:txBody>
      </p:sp>
      <p:sp>
        <p:nvSpPr>
          <p:cNvPr id="3" name="内容占位符 2">
            <a:extLst>
              <a:ext uri="{FF2B5EF4-FFF2-40B4-BE49-F238E27FC236}">
                <a16:creationId xmlns:a16="http://schemas.microsoft.com/office/drawing/2014/main" id="{11299042-2D5C-40A1-84D1-9B9B344C2BB6}"/>
              </a:ext>
            </a:extLst>
          </p:cNvPr>
          <p:cNvSpPr>
            <a:spLocks noGrp="1"/>
          </p:cNvSpPr>
          <p:nvPr>
            <p:ph sz="quarter" idx="1"/>
          </p:nvPr>
        </p:nvSpPr>
        <p:spPr/>
        <p:txBody>
          <a:bodyPr/>
          <a:lstStyle/>
          <a:p>
            <a:r>
              <a:rPr lang="zh-CN" altLang="en-US" dirty="0"/>
              <a:t>链式法则（</a:t>
            </a:r>
            <a:r>
              <a:rPr lang="en-US" altLang="zh-CN" dirty="0"/>
              <a:t>Chain Rule</a:t>
            </a:r>
            <a:r>
              <a:rPr lang="zh-CN" altLang="en-US" dirty="0"/>
              <a:t>）是在微积分中求复合函数导数的一种常用方法。</a:t>
            </a:r>
          </a:p>
        </p:txBody>
      </p:sp>
      <p:pic>
        <p:nvPicPr>
          <p:cNvPr id="5" name="图片 4">
            <a:extLst>
              <a:ext uri="{FF2B5EF4-FFF2-40B4-BE49-F238E27FC236}">
                <a16:creationId xmlns:a16="http://schemas.microsoft.com/office/drawing/2014/main" id="{EAFCD164-26E6-4520-BE21-E975FC5EE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573" y="2362200"/>
            <a:ext cx="4160827" cy="1064266"/>
          </a:xfrm>
          <a:prstGeom prst="rect">
            <a:avLst/>
          </a:prstGeom>
        </p:spPr>
      </p:pic>
      <p:pic>
        <p:nvPicPr>
          <p:cNvPr id="7" name="图片 6">
            <a:extLst>
              <a:ext uri="{FF2B5EF4-FFF2-40B4-BE49-F238E27FC236}">
                <a16:creationId xmlns:a16="http://schemas.microsoft.com/office/drawing/2014/main" id="{A9682330-F571-44BE-AFE6-A12D31CA4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573" y="3688080"/>
            <a:ext cx="4915029" cy="2569096"/>
          </a:xfrm>
          <a:prstGeom prst="rect">
            <a:avLst/>
          </a:prstGeom>
        </p:spPr>
      </p:pic>
    </p:spTree>
    <p:extLst>
      <p:ext uri="{BB962C8B-B14F-4D97-AF65-F5344CB8AC3E}">
        <p14:creationId xmlns:p14="http://schemas.microsoft.com/office/powerpoint/2010/main" val="195552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09F92-8DE2-48CF-9503-E28A23C0D5A6}"/>
              </a:ext>
            </a:extLst>
          </p:cNvPr>
          <p:cNvSpPr>
            <a:spLocks noGrp="1"/>
          </p:cNvSpPr>
          <p:nvPr>
            <p:ph type="ctrTitle"/>
          </p:nvPr>
        </p:nvSpPr>
        <p:spPr/>
        <p:txBody>
          <a:bodyPr/>
          <a:lstStyle/>
          <a:p>
            <a:r>
              <a:rPr lang="zh-CN" altLang="en-US" dirty="0"/>
              <a:t>神经网络</a:t>
            </a:r>
          </a:p>
        </p:txBody>
      </p:sp>
    </p:spTree>
    <p:extLst>
      <p:ext uri="{BB962C8B-B14F-4D97-AF65-F5344CB8AC3E}">
        <p14:creationId xmlns:p14="http://schemas.microsoft.com/office/powerpoint/2010/main" val="3468451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C6771-FF8F-4CB7-A0B6-B8A82DCB9CE8}"/>
              </a:ext>
            </a:extLst>
          </p:cNvPr>
          <p:cNvSpPr>
            <a:spLocks noGrp="1"/>
          </p:cNvSpPr>
          <p:nvPr>
            <p:ph type="title"/>
          </p:nvPr>
        </p:nvSpPr>
        <p:spPr/>
        <p:txBody>
          <a:bodyPr/>
          <a:lstStyle/>
          <a:p>
            <a:r>
              <a:rPr lang="zh-CN" altLang="en-US" dirty="0"/>
              <a:t>反向传播算法</a:t>
            </a:r>
          </a:p>
        </p:txBody>
      </p:sp>
      <p:pic>
        <p:nvPicPr>
          <p:cNvPr id="4" name="图片 3">
            <a:extLst>
              <a:ext uri="{FF2B5EF4-FFF2-40B4-BE49-F238E27FC236}">
                <a16:creationId xmlns:a16="http://schemas.microsoft.com/office/drawing/2014/main" id="{22697552-09BC-45D8-9103-295A7622E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1" y="2626754"/>
            <a:ext cx="2981579" cy="1604493"/>
          </a:xfrm>
          <a:prstGeom prst="rect">
            <a:avLst/>
          </a:prstGeom>
        </p:spPr>
      </p:pic>
      <p:pic>
        <p:nvPicPr>
          <p:cNvPr id="6" name="图片 5">
            <a:extLst>
              <a:ext uri="{FF2B5EF4-FFF2-40B4-BE49-F238E27FC236}">
                <a16:creationId xmlns:a16="http://schemas.microsoft.com/office/drawing/2014/main" id="{4BC1C0EA-DADD-4843-97A5-7E93C4948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23676"/>
            <a:ext cx="4199022" cy="2459427"/>
          </a:xfrm>
          <a:prstGeom prst="rect">
            <a:avLst/>
          </a:prstGeom>
        </p:spPr>
      </p:pic>
      <p:cxnSp>
        <p:nvCxnSpPr>
          <p:cNvPr id="8" name="直接箭头连接符 7">
            <a:extLst>
              <a:ext uri="{FF2B5EF4-FFF2-40B4-BE49-F238E27FC236}">
                <a16:creationId xmlns:a16="http://schemas.microsoft.com/office/drawing/2014/main" id="{3A7B0FB5-4BB1-4C10-8322-8961E0B1F4F6}"/>
              </a:ext>
            </a:extLst>
          </p:cNvPr>
          <p:cNvCxnSpPr>
            <a:cxnSpLocks/>
          </p:cNvCxnSpPr>
          <p:nvPr/>
        </p:nvCxnSpPr>
        <p:spPr>
          <a:xfrm flipV="1">
            <a:off x="3886200" y="1411923"/>
            <a:ext cx="2057400" cy="12148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 name="直接箭头连接符 8">
            <a:extLst>
              <a:ext uri="{FF2B5EF4-FFF2-40B4-BE49-F238E27FC236}">
                <a16:creationId xmlns:a16="http://schemas.microsoft.com/office/drawing/2014/main" id="{7452BA96-F3F6-47D9-AD76-96A2A7E8F916}"/>
              </a:ext>
            </a:extLst>
          </p:cNvPr>
          <p:cNvCxnSpPr>
            <a:cxnSpLocks/>
          </p:cNvCxnSpPr>
          <p:nvPr/>
        </p:nvCxnSpPr>
        <p:spPr>
          <a:xfrm>
            <a:off x="3810000" y="4343399"/>
            <a:ext cx="1676400" cy="12236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3" name="图片 12">
            <a:extLst>
              <a:ext uri="{FF2B5EF4-FFF2-40B4-BE49-F238E27FC236}">
                <a16:creationId xmlns:a16="http://schemas.microsoft.com/office/drawing/2014/main" id="{CE0D4854-2052-47EF-9D70-1C06A704B7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8896" y="5257910"/>
            <a:ext cx="3327933" cy="831984"/>
          </a:xfrm>
          <a:prstGeom prst="rect">
            <a:avLst/>
          </a:prstGeom>
        </p:spPr>
      </p:pic>
      <p:pic>
        <p:nvPicPr>
          <p:cNvPr id="17" name="图片 16">
            <a:extLst>
              <a:ext uri="{FF2B5EF4-FFF2-40B4-BE49-F238E27FC236}">
                <a16:creationId xmlns:a16="http://schemas.microsoft.com/office/drawing/2014/main" id="{DB9464B5-AD85-470B-9C89-7A565A6504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6464" y="3733801"/>
            <a:ext cx="3812796" cy="831983"/>
          </a:xfrm>
          <a:prstGeom prst="rect">
            <a:avLst/>
          </a:prstGeom>
        </p:spPr>
      </p:pic>
      <p:pic>
        <p:nvPicPr>
          <p:cNvPr id="20" name="图片 19">
            <a:extLst>
              <a:ext uri="{FF2B5EF4-FFF2-40B4-BE49-F238E27FC236}">
                <a16:creationId xmlns:a16="http://schemas.microsoft.com/office/drawing/2014/main" id="{AB3E0056-D445-4B90-9457-4113B6480C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2601" y="1254289"/>
            <a:ext cx="3242499" cy="599100"/>
          </a:xfrm>
          <a:prstGeom prst="rect">
            <a:avLst/>
          </a:prstGeom>
          <a:ln>
            <a:solidFill>
              <a:srgbClr val="FF0000"/>
            </a:solidFill>
          </a:ln>
        </p:spPr>
      </p:pic>
      <p:cxnSp>
        <p:nvCxnSpPr>
          <p:cNvPr id="22" name="直接箭头连接符 21">
            <a:extLst>
              <a:ext uri="{FF2B5EF4-FFF2-40B4-BE49-F238E27FC236}">
                <a16:creationId xmlns:a16="http://schemas.microsoft.com/office/drawing/2014/main" id="{E0CA07F2-9B1E-45CC-9644-4CEE5947EEAE}"/>
              </a:ext>
            </a:extLst>
          </p:cNvPr>
          <p:cNvCxnSpPr>
            <a:stCxn id="4" idx="3"/>
          </p:cNvCxnSpPr>
          <p:nvPr/>
        </p:nvCxnSpPr>
        <p:spPr>
          <a:xfrm>
            <a:off x="5115180" y="3429000"/>
            <a:ext cx="980821" cy="457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文本框 2">
            <a:extLst>
              <a:ext uri="{FF2B5EF4-FFF2-40B4-BE49-F238E27FC236}">
                <a16:creationId xmlns:a16="http://schemas.microsoft.com/office/drawing/2014/main" id="{AC831AE6-B8F3-4C57-B60B-42EBFBF6EB8B}"/>
              </a:ext>
            </a:extLst>
          </p:cNvPr>
          <p:cNvSpPr txBox="1"/>
          <p:nvPr/>
        </p:nvSpPr>
        <p:spPr>
          <a:xfrm>
            <a:off x="10151962" y="3965126"/>
            <a:ext cx="877163" cy="369332"/>
          </a:xfrm>
          <a:prstGeom prst="rect">
            <a:avLst/>
          </a:prstGeom>
          <a:noFill/>
        </p:spPr>
        <p:txBody>
          <a:bodyPr wrap="none" rtlCol="0">
            <a:spAutoFit/>
          </a:bodyPr>
          <a:lstStyle/>
          <a:p>
            <a:r>
              <a:rPr lang="zh-CN" altLang="en-US" dirty="0">
                <a:solidFill>
                  <a:srgbClr val="FF0000"/>
                </a:solidFill>
              </a:rPr>
              <a:t>误差项</a:t>
            </a:r>
          </a:p>
        </p:txBody>
      </p:sp>
    </p:spTree>
    <p:extLst>
      <p:ext uri="{BB962C8B-B14F-4D97-AF65-F5344CB8AC3E}">
        <p14:creationId xmlns:p14="http://schemas.microsoft.com/office/powerpoint/2010/main" val="834648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322A38A1-E6D2-406C-9379-DF865F3CAF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900" y="3539013"/>
            <a:ext cx="4803396" cy="2598704"/>
          </a:xfrm>
          <a:prstGeom prst="rect">
            <a:avLst/>
          </a:prstGeom>
        </p:spPr>
      </p:pic>
      <p:sp>
        <p:nvSpPr>
          <p:cNvPr id="2" name="标题 1">
            <a:extLst>
              <a:ext uri="{FF2B5EF4-FFF2-40B4-BE49-F238E27FC236}">
                <a16:creationId xmlns:a16="http://schemas.microsoft.com/office/drawing/2014/main" id="{AA2C6771-FF8F-4CB7-A0B6-B8A82DCB9CE8}"/>
              </a:ext>
            </a:extLst>
          </p:cNvPr>
          <p:cNvSpPr>
            <a:spLocks noGrp="1"/>
          </p:cNvSpPr>
          <p:nvPr>
            <p:ph type="title"/>
          </p:nvPr>
        </p:nvSpPr>
        <p:spPr/>
        <p:txBody>
          <a:bodyPr/>
          <a:lstStyle/>
          <a:p>
            <a:r>
              <a:rPr lang="zh-CN" altLang="en-US" dirty="0"/>
              <a:t>计算</a:t>
            </a:r>
          </a:p>
        </p:txBody>
      </p:sp>
      <p:pic>
        <p:nvPicPr>
          <p:cNvPr id="17" name="图片 16">
            <a:extLst>
              <a:ext uri="{FF2B5EF4-FFF2-40B4-BE49-F238E27FC236}">
                <a16:creationId xmlns:a16="http://schemas.microsoft.com/office/drawing/2014/main" id="{DB9464B5-AD85-470B-9C89-7A565A650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3530" y="376136"/>
            <a:ext cx="3200400" cy="698353"/>
          </a:xfrm>
          <a:prstGeom prst="rect">
            <a:avLst/>
          </a:prstGeom>
        </p:spPr>
      </p:pic>
      <p:cxnSp>
        <p:nvCxnSpPr>
          <p:cNvPr id="22" name="直接箭头连接符 21">
            <a:extLst>
              <a:ext uri="{FF2B5EF4-FFF2-40B4-BE49-F238E27FC236}">
                <a16:creationId xmlns:a16="http://schemas.microsoft.com/office/drawing/2014/main" id="{E0CA07F2-9B1E-45CC-9644-4CEE5947EEAE}"/>
              </a:ext>
            </a:extLst>
          </p:cNvPr>
          <p:cNvCxnSpPr>
            <a:cxnSpLocks/>
            <a:endCxn id="12" idx="2"/>
          </p:cNvCxnSpPr>
          <p:nvPr/>
        </p:nvCxnSpPr>
        <p:spPr>
          <a:xfrm flipH="1" flipV="1">
            <a:off x="2078510" y="4075396"/>
            <a:ext cx="2097786" cy="4204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 name="图片 4">
            <a:extLst>
              <a:ext uri="{FF2B5EF4-FFF2-40B4-BE49-F238E27FC236}">
                <a16:creationId xmlns:a16="http://schemas.microsoft.com/office/drawing/2014/main" id="{2ACA4FCC-6572-4080-A5D2-BF0F334A6F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1997268"/>
            <a:ext cx="3728248" cy="477585"/>
          </a:xfrm>
          <a:prstGeom prst="rect">
            <a:avLst/>
          </a:prstGeom>
          <a:ln>
            <a:solidFill>
              <a:schemeClr val="accent3"/>
            </a:solidFill>
          </a:ln>
        </p:spPr>
      </p:pic>
      <p:pic>
        <p:nvPicPr>
          <p:cNvPr id="10" name="图片 9">
            <a:extLst>
              <a:ext uri="{FF2B5EF4-FFF2-40B4-BE49-F238E27FC236}">
                <a16:creationId xmlns:a16="http://schemas.microsoft.com/office/drawing/2014/main" id="{EA1C7B16-4C30-4E60-A7CB-D0C1C9FB1D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1287498"/>
            <a:ext cx="1919706" cy="609600"/>
          </a:xfrm>
          <a:prstGeom prst="rect">
            <a:avLst/>
          </a:prstGeom>
          <a:ln>
            <a:solidFill>
              <a:schemeClr val="accent3"/>
            </a:solidFill>
          </a:ln>
        </p:spPr>
      </p:pic>
      <p:pic>
        <p:nvPicPr>
          <p:cNvPr id="12" name="图片 11">
            <a:extLst>
              <a:ext uri="{FF2B5EF4-FFF2-40B4-BE49-F238E27FC236}">
                <a16:creationId xmlns:a16="http://schemas.microsoft.com/office/drawing/2014/main" id="{2FA104C6-F808-45B6-850C-D65B59129C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400" y="3293563"/>
            <a:ext cx="2328220" cy="781833"/>
          </a:xfrm>
          <a:prstGeom prst="rect">
            <a:avLst/>
          </a:prstGeom>
        </p:spPr>
      </p:pic>
      <p:pic>
        <p:nvPicPr>
          <p:cNvPr id="15" name="图片 14">
            <a:extLst>
              <a:ext uri="{FF2B5EF4-FFF2-40B4-BE49-F238E27FC236}">
                <a16:creationId xmlns:a16="http://schemas.microsoft.com/office/drawing/2014/main" id="{254538A3-37C4-44C1-8B9E-02ED054D64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42555" y="2592222"/>
            <a:ext cx="2917170" cy="1402681"/>
          </a:xfrm>
          <a:prstGeom prst="rect">
            <a:avLst/>
          </a:prstGeom>
        </p:spPr>
      </p:pic>
      <p:cxnSp>
        <p:nvCxnSpPr>
          <p:cNvPr id="21" name="直接箭头连接符 20">
            <a:extLst>
              <a:ext uri="{FF2B5EF4-FFF2-40B4-BE49-F238E27FC236}">
                <a16:creationId xmlns:a16="http://schemas.microsoft.com/office/drawing/2014/main" id="{017ACAF0-E47D-4A15-B5AE-685DB8C57FD1}"/>
              </a:ext>
            </a:extLst>
          </p:cNvPr>
          <p:cNvCxnSpPr>
            <a:cxnSpLocks/>
          </p:cNvCxnSpPr>
          <p:nvPr/>
        </p:nvCxnSpPr>
        <p:spPr>
          <a:xfrm flipV="1">
            <a:off x="5791200" y="3124200"/>
            <a:ext cx="1752600" cy="11804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65368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D8E6C-3E1F-4375-A566-4E10FDE17C90}"/>
              </a:ext>
            </a:extLst>
          </p:cNvPr>
          <p:cNvSpPr>
            <a:spLocks noGrp="1"/>
          </p:cNvSpPr>
          <p:nvPr>
            <p:ph type="title"/>
          </p:nvPr>
        </p:nvSpPr>
        <p:spPr/>
        <p:txBody>
          <a:bodyPr/>
          <a:lstStyle/>
          <a:p>
            <a:r>
              <a:rPr lang="zh-CN" altLang="en-US" dirty="0"/>
              <a:t>反向传播算法</a:t>
            </a:r>
          </a:p>
        </p:txBody>
      </p:sp>
      <p:pic>
        <p:nvPicPr>
          <p:cNvPr id="4" name="图片 3">
            <a:extLst>
              <a:ext uri="{FF2B5EF4-FFF2-40B4-BE49-F238E27FC236}">
                <a16:creationId xmlns:a16="http://schemas.microsoft.com/office/drawing/2014/main" id="{036659C5-FC01-4590-98FD-6234D79484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0" y="1600200"/>
            <a:ext cx="5969373" cy="3833714"/>
          </a:xfrm>
          <a:prstGeom prst="rect">
            <a:avLst/>
          </a:prstGeom>
        </p:spPr>
      </p:pic>
    </p:spTree>
    <p:extLst>
      <p:ext uri="{BB962C8B-B14F-4D97-AF65-F5344CB8AC3E}">
        <p14:creationId xmlns:p14="http://schemas.microsoft.com/office/powerpoint/2010/main" val="1830680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CF62D-8C6C-4770-A077-C0AB52B78AEE}"/>
              </a:ext>
            </a:extLst>
          </p:cNvPr>
          <p:cNvSpPr>
            <a:spLocks noGrp="1"/>
          </p:cNvSpPr>
          <p:nvPr>
            <p:ph type="ctrTitle"/>
          </p:nvPr>
        </p:nvSpPr>
        <p:spPr/>
        <p:txBody>
          <a:bodyPr/>
          <a:lstStyle/>
          <a:p>
            <a:r>
              <a:rPr lang="zh-CN" altLang="en-US" dirty="0"/>
              <a:t>计算图与自动微分</a:t>
            </a:r>
          </a:p>
        </p:txBody>
      </p:sp>
    </p:spTree>
    <p:extLst>
      <p:ext uri="{BB962C8B-B14F-4D97-AF65-F5344CB8AC3E}">
        <p14:creationId xmlns:p14="http://schemas.microsoft.com/office/powerpoint/2010/main" val="4248489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计算图与自动微分</a:t>
            </a:r>
          </a:p>
        </p:txBody>
      </p:sp>
      <p:sp>
        <p:nvSpPr>
          <p:cNvPr id="3" name="内容占位符 2"/>
          <p:cNvSpPr>
            <a:spLocks noGrp="1"/>
          </p:cNvSpPr>
          <p:nvPr>
            <p:ph sz="quarter" idx="1"/>
          </p:nvPr>
        </p:nvSpPr>
        <p:spPr/>
        <p:txBody>
          <a:bodyPr/>
          <a:lstStyle/>
          <a:p>
            <a:r>
              <a:rPr lang="zh-CN" altLang="en-US" dirty="0"/>
              <a:t>自动微分是利用链式法则来自动计算一个复合函数的梯度。</a:t>
            </a:r>
            <a:endParaRPr lang="en-US" altLang="zh-CN" dirty="0"/>
          </a:p>
          <a:p>
            <a:endParaRPr lang="en-US" altLang="zh-CN" dirty="0"/>
          </a:p>
          <a:p>
            <a:endParaRPr lang="en-US" altLang="zh-CN" dirty="0"/>
          </a:p>
          <a:p>
            <a:r>
              <a:rPr lang="zh-CN" altLang="en-US" dirty="0"/>
              <a:t>计算图</a:t>
            </a: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2057400"/>
            <a:ext cx="3696056" cy="762000"/>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4267200"/>
            <a:ext cx="6846016" cy="1600200"/>
          </a:xfrm>
          <a:prstGeom prst="rect">
            <a:avLst/>
          </a:prstGeom>
        </p:spPr>
      </p:pic>
    </p:spTree>
    <p:extLst>
      <p:ext uri="{BB962C8B-B14F-4D97-AF65-F5344CB8AC3E}">
        <p14:creationId xmlns:p14="http://schemas.microsoft.com/office/powerpoint/2010/main" val="3229195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计算图</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12055"/>
            <a:ext cx="6007816" cy="140427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6508" y="1680144"/>
            <a:ext cx="4660996" cy="2901720"/>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5473" y="5055197"/>
            <a:ext cx="5424055" cy="1288830"/>
          </a:xfrm>
          <a:prstGeom prst="rect">
            <a:avLst/>
          </a:prstGeom>
        </p:spPr>
      </p:pic>
      <p:sp>
        <p:nvSpPr>
          <p:cNvPr id="8" name="矩形 7"/>
          <p:cNvSpPr/>
          <p:nvPr/>
        </p:nvSpPr>
        <p:spPr>
          <a:xfrm>
            <a:off x="1905000" y="4595719"/>
            <a:ext cx="3512500" cy="369332"/>
          </a:xfrm>
          <a:prstGeom prst="rect">
            <a:avLst/>
          </a:prstGeom>
        </p:spPr>
        <p:txBody>
          <a:bodyPr wrap="none">
            <a:spAutoFit/>
          </a:bodyPr>
          <a:lstStyle/>
          <a:p>
            <a:r>
              <a:rPr lang="zh-CN" altLang="en-US" dirty="0"/>
              <a:t>当</a:t>
            </a:r>
            <a:r>
              <a:rPr lang="en-US" altLang="zh-CN" dirty="0"/>
              <a:t>x = 1,w = 0,b = 0</a:t>
            </a:r>
            <a:r>
              <a:rPr lang="zh-CN" altLang="en-US" dirty="0"/>
              <a:t>时，可以得到</a:t>
            </a:r>
            <a:endParaRPr lang="en-US" altLang="zh-CN" dirty="0"/>
          </a:p>
        </p:txBody>
      </p:sp>
    </p:spTree>
    <p:extLst>
      <p:ext uri="{BB962C8B-B14F-4D97-AF65-F5344CB8AC3E}">
        <p14:creationId xmlns:p14="http://schemas.microsoft.com/office/powerpoint/2010/main" val="2029964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自动微分</a:t>
            </a:r>
            <a:endParaRPr lang="zh-CN" altLang="en-US" dirty="0"/>
          </a:p>
        </p:txBody>
      </p:sp>
      <p:sp>
        <p:nvSpPr>
          <p:cNvPr id="3" name="内容占位符 2"/>
          <p:cNvSpPr>
            <a:spLocks noGrp="1"/>
          </p:cNvSpPr>
          <p:nvPr>
            <p:ph sz="quarter" idx="1"/>
          </p:nvPr>
        </p:nvSpPr>
        <p:spPr/>
        <p:txBody>
          <a:bodyPr/>
          <a:lstStyle/>
          <a:p>
            <a:r>
              <a:rPr lang="zh-CN" altLang="en-US" dirty="0"/>
              <a:t>前向模式和反向模式</a:t>
            </a:r>
            <a:endParaRPr lang="en-US" altLang="zh-CN" dirty="0"/>
          </a:p>
          <a:p>
            <a:pPr lvl="1"/>
            <a:r>
              <a:rPr lang="zh-CN" altLang="en-US" dirty="0"/>
              <a:t>反向模式和反向传播的计算梯度的方式相同</a:t>
            </a:r>
            <a:endParaRPr lang="en-US" altLang="zh-CN" dirty="0"/>
          </a:p>
          <a:p>
            <a:endParaRPr lang="en-US" altLang="zh-CN" dirty="0"/>
          </a:p>
          <a:p>
            <a:r>
              <a:rPr lang="zh-CN" altLang="en-US" dirty="0"/>
              <a:t>如果函数和参数之间有多条路径，可以将这多条路径上的导数再进行相加，得到最终的梯度。</a:t>
            </a:r>
          </a:p>
        </p:txBody>
      </p:sp>
    </p:spTree>
    <p:extLst>
      <p:ext uri="{BB962C8B-B14F-4D97-AF65-F5344CB8AC3E}">
        <p14:creationId xmlns:p14="http://schemas.microsoft.com/office/powerpoint/2010/main" val="15804734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反向传播算法 </a:t>
            </a:r>
            <a:r>
              <a:rPr lang="en-US" altLang="zh-CN" dirty="0"/>
              <a:t>(</a:t>
            </a:r>
            <a:r>
              <a:rPr lang="zh-CN" altLang="en-US" dirty="0"/>
              <a:t>自动微分的反向模式）</a:t>
            </a:r>
          </a:p>
        </p:txBody>
      </p:sp>
      <p:sp>
        <p:nvSpPr>
          <p:cNvPr id="3" name="内容占位符 2"/>
          <p:cNvSpPr>
            <a:spLocks noGrp="1"/>
          </p:cNvSpPr>
          <p:nvPr>
            <p:ph sz="quarter" idx="1"/>
          </p:nvPr>
        </p:nvSpPr>
        <p:spPr/>
        <p:txBody>
          <a:bodyPr/>
          <a:lstStyle/>
          <a:p>
            <a:r>
              <a:rPr lang="zh-CN" altLang="en-US" dirty="0"/>
              <a:t>前馈神经网络的训练过程可以分为以下三步</a:t>
            </a:r>
          </a:p>
          <a:p>
            <a:pPr lvl="1"/>
            <a:r>
              <a:rPr lang="zh-CN" altLang="en-US" sz="2800" dirty="0">
                <a:solidFill>
                  <a:srgbClr val="FF0000"/>
                </a:solidFill>
              </a:rPr>
              <a:t>前向计算</a:t>
            </a:r>
            <a:r>
              <a:rPr lang="zh-CN" altLang="en-US" sz="2800" dirty="0"/>
              <a:t>每一层的状态和激活值，直到最后一层</a:t>
            </a:r>
          </a:p>
          <a:p>
            <a:pPr lvl="1"/>
            <a:r>
              <a:rPr lang="zh-CN" altLang="en-US" sz="2800" dirty="0">
                <a:solidFill>
                  <a:srgbClr val="FF0000"/>
                </a:solidFill>
              </a:rPr>
              <a:t>反向计算</a:t>
            </a:r>
            <a:r>
              <a:rPr lang="zh-CN" altLang="en-US" sz="2800" dirty="0"/>
              <a:t>每一层的参数的偏导数</a:t>
            </a:r>
            <a:endParaRPr lang="en-US" altLang="zh-CN" sz="2800" dirty="0"/>
          </a:p>
          <a:p>
            <a:pPr lvl="1"/>
            <a:r>
              <a:rPr lang="zh-CN" altLang="en-US" sz="2800" dirty="0">
                <a:solidFill>
                  <a:srgbClr val="FF0000"/>
                </a:solidFill>
              </a:rPr>
              <a:t>更新参数</a:t>
            </a:r>
          </a:p>
        </p:txBody>
      </p:sp>
    </p:spTree>
    <p:extLst>
      <p:ext uri="{BB962C8B-B14F-4D97-AF65-F5344CB8AC3E}">
        <p14:creationId xmlns:p14="http://schemas.microsoft.com/office/powerpoint/2010/main" val="34408841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静态计算图和动态计算图</a:t>
            </a:r>
          </a:p>
        </p:txBody>
      </p:sp>
      <p:sp>
        <p:nvSpPr>
          <p:cNvPr id="3" name="内容占位符 2"/>
          <p:cNvSpPr>
            <a:spLocks noGrp="1"/>
          </p:cNvSpPr>
          <p:nvPr>
            <p:ph sz="quarter" idx="1"/>
          </p:nvPr>
        </p:nvSpPr>
        <p:spPr/>
        <p:txBody>
          <a:bodyPr/>
          <a:lstStyle/>
          <a:p>
            <a:r>
              <a:rPr lang="zh-CN" altLang="en-US" sz="2800" dirty="0"/>
              <a:t>静态计算图是在编译时构建计算图，计算图构建好之后在程序运行时不能改变。</a:t>
            </a:r>
            <a:endParaRPr lang="en-US" altLang="zh-CN" sz="2800" dirty="0"/>
          </a:p>
          <a:p>
            <a:pPr lvl="1"/>
            <a:r>
              <a:rPr lang="en-US" altLang="zh-CN" sz="2000" dirty="0" err="1"/>
              <a:t>Theano</a:t>
            </a:r>
            <a:r>
              <a:rPr lang="zh-CN" altLang="en-US" sz="2000" dirty="0"/>
              <a:t>和</a:t>
            </a:r>
            <a:r>
              <a:rPr lang="en-US" altLang="zh-CN" sz="2000" dirty="0" err="1"/>
              <a:t>Tensorflow</a:t>
            </a:r>
            <a:endParaRPr lang="en-US" altLang="zh-CN" sz="2000" dirty="0"/>
          </a:p>
          <a:p>
            <a:r>
              <a:rPr lang="zh-CN" altLang="en-US" sz="2800" dirty="0"/>
              <a:t>动态计算图是在程序运行时动态构建。两种构建方式各有优缺点。</a:t>
            </a:r>
            <a:endParaRPr lang="en-US" altLang="zh-CN" sz="2800" dirty="0"/>
          </a:p>
          <a:p>
            <a:pPr lvl="1"/>
            <a:r>
              <a:rPr lang="en-US" altLang="zh-CN" sz="2000" dirty="0" err="1"/>
              <a:t>DyNet</a:t>
            </a:r>
            <a:r>
              <a:rPr lang="zh-CN" altLang="en-US" sz="2000" dirty="0"/>
              <a:t>，</a:t>
            </a:r>
            <a:r>
              <a:rPr lang="en-US" altLang="zh-CN" sz="2000" dirty="0" err="1"/>
              <a:t>Chainer</a:t>
            </a:r>
            <a:r>
              <a:rPr lang="zh-CN" altLang="en-US" sz="2000" dirty="0"/>
              <a:t>和</a:t>
            </a:r>
            <a:r>
              <a:rPr lang="en-US" altLang="zh-CN" sz="2000" dirty="0" err="1"/>
              <a:t>PyTorch</a:t>
            </a:r>
            <a:endParaRPr lang="en-US" altLang="zh-CN" sz="2000" dirty="0"/>
          </a:p>
          <a:p>
            <a:endParaRPr lang="en-US" altLang="zh-CN" sz="2800" dirty="0"/>
          </a:p>
          <a:p>
            <a:r>
              <a:rPr lang="zh-CN" altLang="en-US" sz="2800" dirty="0"/>
              <a:t>静态计算图在构建时可以进行优化，并行能力强，但灵活性比较差低。动态计算图则不容易优化，当不同输入的网络结构不一致时，难以并行计算，但是灵活性比较高。</a:t>
            </a:r>
            <a:endParaRPr lang="en-US" altLang="zh-CN" sz="2800" dirty="0"/>
          </a:p>
        </p:txBody>
      </p:sp>
    </p:spTree>
    <p:extLst>
      <p:ext uri="{BB962C8B-B14F-4D97-AF65-F5344CB8AC3E}">
        <p14:creationId xmlns:p14="http://schemas.microsoft.com/office/powerpoint/2010/main" val="3072051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如何实现？</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371600"/>
            <a:ext cx="6553200" cy="4594898"/>
          </a:xfrm>
          <a:prstGeom prst="rect">
            <a:avLst/>
          </a:prstGeom>
        </p:spPr>
      </p:pic>
    </p:spTree>
    <p:extLst>
      <p:ext uri="{BB962C8B-B14F-4D97-AF65-F5344CB8AC3E}">
        <p14:creationId xmlns:p14="http://schemas.microsoft.com/office/powerpoint/2010/main" val="2025964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7FE42-6D2C-4776-9DD0-3D1EBABA4758}"/>
              </a:ext>
            </a:extLst>
          </p:cNvPr>
          <p:cNvSpPr>
            <a:spLocks noGrp="1"/>
          </p:cNvSpPr>
          <p:nvPr>
            <p:ph type="title"/>
          </p:nvPr>
        </p:nvSpPr>
        <p:spPr/>
        <p:txBody>
          <a:bodyPr/>
          <a:lstStyle/>
          <a:p>
            <a:r>
              <a:rPr lang="zh-CN" altLang="en-US" dirty="0"/>
              <a:t>神经网络</a:t>
            </a:r>
          </a:p>
        </p:txBody>
      </p:sp>
      <p:sp>
        <p:nvSpPr>
          <p:cNvPr id="3" name="内容占位符 2">
            <a:extLst>
              <a:ext uri="{FF2B5EF4-FFF2-40B4-BE49-F238E27FC236}">
                <a16:creationId xmlns:a16="http://schemas.microsoft.com/office/drawing/2014/main" id="{085AC8C5-F627-4938-95BE-E60C27BB047F}"/>
              </a:ext>
            </a:extLst>
          </p:cNvPr>
          <p:cNvSpPr>
            <a:spLocks noGrp="1"/>
          </p:cNvSpPr>
          <p:nvPr>
            <p:ph sz="quarter" idx="1"/>
          </p:nvPr>
        </p:nvSpPr>
        <p:spPr/>
        <p:txBody>
          <a:bodyPr/>
          <a:lstStyle/>
          <a:p>
            <a:r>
              <a:rPr lang="zh-CN" altLang="en-US" dirty="0"/>
              <a:t>神经网络最早是作为一种主要的连接主义模型。</a:t>
            </a:r>
            <a:endParaRPr lang="en-US" altLang="zh-CN" dirty="0"/>
          </a:p>
          <a:p>
            <a:pPr lvl="1"/>
            <a:r>
              <a:rPr lang="en-US" altLang="zh-CN" dirty="0"/>
              <a:t>20</a:t>
            </a:r>
            <a:r>
              <a:rPr lang="zh-CN" altLang="en-US" dirty="0"/>
              <a:t>世纪</a:t>
            </a:r>
            <a:r>
              <a:rPr lang="en-US" altLang="zh-CN" dirty="0"/>
              <a:t>80</a:t>
            </a:r>
            <a:r>
              <a:rPr lang="zh-CN" altLang="en-US" dirty="0"/>
              <a:t>年代后期，最流行的一种连接主义模型是分布式并行处理（</a:t>
            </a:r>
            <a:r>
              <a:rPr lang="en-US" altLang="zh-CN" dirty="0"/>
              <a:t>Parallel Distributed Processing</a:t>
            </a:r>
            <a:r>
              <a:rPr lang="zh-CN" altLang="en-US" dirty="0"/>
              <a:t>，</a:t>
            </a:r>
            <a:r>
              <a:rPr lang="en-US" altLang="zh-CN" dirty="0"/>
              <a:t>PDP</a:t>
            </a:r>
            <a:r>
              <a:rPr lang="zh-CN" altLang="en-US" dirty="0"/>
              <a:t>）网络，其有</a:t>
            </a:r>
            <a:r>
              <a:rPr lang="en-US" altLang="zh-CN" dirty="0"/>
              <a:t>3</a:t>
            </a:r>
            <a:r>
              <a:rPr lang="zh-CN" altLang="en-US" dirty="0"/>
              <a:t>个主要特性：</a:t>
            </a:r>
            <a:endParaRPr lang="en-US" altLang="zh-CN" dirty="0"/>
          </a:p>
          <a:p>
            <a:pPr lvl="2"/>
            <a:r>
              <a:rPr lang="en-US" altLang="zh-CN" dirty="0"/>
              <a:t>1</a:t>
            </a:r>
            <a:r>
              <a:rPr lang="zh-CN" altLang="en-US" dirty="0"/>
              <a:t>）信息表示是分布式的（非局部的）； </a:t>
            </a:r>
            <a:endParaRPr lang="en-US" altLang="zh-CN" dirty="0"/>
          </a:p>
          <a:p>
            <a:pPr lvl="2"/>
            <a:r>
              <a:rPr lang="en-US" altLang="zh-CN" dirty="0"/>
              <a:t>2</a:t>
            </a:r>
            <a:r>
              <a:rPr lang="zh-CN" altLang="en-US" dirty="0"/>
              <a:t>）记忆和知识是存储在单元之间的连接上；</a:t>
            </a:r>
            <a:endParaRPr lang="en-US" altLang="zh-CN" dirty="0"/>
          </a:p>
          <a:p>
            <a:pPr lvl="2"/>
            <a:r>
              <a:rPr lang="en-US" altLang="zh-CN" dirty="0"/>
              <a:t>3</a:t>
            </a:r>
            <a:r>
              <a:rPr lang="zh-CN" altLang="en-US" dirty="0"/>
              <a:t>）通过逐渐改变单元之间的连接强度来学习新的知识。</a:t>
            </a:r>
            <a:endParaRPr lang="en-US" altLang="zh-CN" dirty="0"/>
          </a:p>
          <a:p>
            <a:pPr lvl="1"/>
            <a:endParaRPr lang="en-US" altLang="zh-CN" dirty="0"/>
          </a:p>
          <a:p>
            <a:pPr lvl="1"/>
            <a:r>
              <a:rPr lang="zh-CN" altLang="en-US" dirty="0"/>
              <a:t>引入误差反向传播来改进其学习能力之后，神经网络也越来越多地应用在各种机器学习任务上。</a:t>
            </a:r>
          </a:p>
        </p:txBody>
      </p:sp>
    </p:spTree>
    <p:extLst>
      <p:ext uri="{BB962C8B-B14F-4D97-AF65-F5344CB8AC3E}">
        <p14:creationId xmlns:p14="http://schemas.microsoft.com/office/powerpoint/2010/main" val="507988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Getting started: 30 seconds to </a:t>
            </a:r>
            <a:r>
              <a:rPr lang="en-US" altLang="zh-CN" dirty="0" err="1"/>
              <a:t>Keras</a:t>
            </a:r>
            <a:endParaRPr lang="zh-CN" altLang="en-US" dirty="0"/>
          </a:p>
        </p:txBody>
      </p:sp>
      <p:sp>
        <p:nvSpPr>
          <p:cNvPr id="5" name="内容占位符 4"/>
          <p:cNvSpPr>
            <a:spLocks noGrp="1"/>
          </p:cNvSpPr>
          <p:nvPr>
            <p:ph sz="quarter" idx="1"/>
          </p:nvPr>
        </p:nvSpPr>
        <p:spPr/>
        <p:txBody>
          <a:bodyPr/>
          <a:lstStyle/>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keras.models</a:t>
            </a:r>
            <a:r>
              <a:rPr lang="en-US" altLang="zh-CN" sz="1600" dirty="0">
                <a:latin typeface="Arial" panose="020B0604020202020204" pitchFamily="34" charset="0"/>
              </a:rPr>
              <a:t> import Sequential</a:t>
            </a:r>
          </a:p>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keras.layers</a:t>
            </a:r>
            <a:r>
              <a:rPr lang="en-US" altLang="zh-CN" sz="1600" dirty="0">
                <a:latin typeface="Arial" panose="020B0604020202020204" pitchFamily="34" charset="0"/>
              </a:rPr>
              <a:t> import Dense, Activation</a:t>
            </a:r>
          </a:p>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keras.optimizers</a:t>
            </a:r>
            <a:r>
              <a:rPr lang="en-US" altLang="zh-CN" sz="1600" dirty="0">
                <a:latin typeface="Arial" panose="020B0604020202020204" pitchFamily="34" charset="0"/>
              </a:rPr>
              <a:t> import SGD</a:t>
            </a:r>
          </a:p>
          <a:p>
            <a:pPr marL="0" indent="0">
              <a:buNone/>
            </a:pPr>
            <a:endParaRPr lang="en-US" altLang="zh-CN" sz="1600" dirty="0">
              <a:latin typeface="Arial" panose="020B0604020202020204" pitchFamily="34" charset="0"/>
            </a:endParaRPr>
          </a:p>
          <a:p>
            <a:pPr marL="0" indent="0">
              <a:buNone/>
            </a:pPr>
            <a:r>
              <a:rPr lang="en-US" altLang="zh-CN" sz="1600" dirty="0">
                <a:latin typeface="Arial" panose="020B0604020202020204" pitchFamily="34" charset="0"/>
              </a:rPr>
              <a:t>model = Sequential()</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(Dense(</a:t>
            </a:r>
            <a:r>
              <a:rPr lang="en-US" altLang="zh-CN" sz="1600" dirty="0" err="1">
                <a:latin typeface="Arial" panose="020B0604020202020204" pitchFamily="34" charset="0"/>
              </a:rPr>
              <a:t>output_dim</a:t>
            </a:r>
            <a:r>
              <a:rPr lang="en-US" altLang="zh-CN" sz="1600" dirty="0">
                <a:latin typeface="Arial" panose="020B0604020202020204" pitchFamily="34" charset="0"/>
              </a:rPr>
              <a:t>=64, </a:t>
            </a:r>
            <a:r>
              <a:rPr lang="en-US" altLang="zh-CN" sz="1600" dirty="0" err="1">
                <a:latin typeface="Arial" panose="020B0604020202020204" pitchFamily="34" charset="0"/>
              </a:rPr>
              <a:t>input_dim</a:t>
            </a:r>
            <a:r>
              <a:rPr lang="en-US" altLang="zh-CN" sz="1600" dirty="0">
                <a:latin typeface="Arial" panose="020B0604020202020204" pitchFamily="34" charset="0"/>
              </a:rPr>
              <a:t>=100))</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(Activation("</a:t>
            </a:r>
            <a:r>
              <a:rPr lang="en-US" altLang="zh-CN" sz="1600" dirty="0" err="1">
                <a:latin typeface="Arial" panose="020B0604020202020204" pitchFamily="34" charset="0"/>
              </a:rPr>
              <a:t>relu</a:t>
            </a:r>
            <a:r>
              <a:rPr lang="en-US" altLang="zh-CN" sz="1600" dirty="0">
                <a:latin typeface="Arial" panose="020B0604020202020204" pitchFamily="34" charset="0"/>
              </a:rPr>
              <a:t>"))</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(Dense(</a:t>
            </a:r>
            <a:r>
              <a:rPr lang="en-US" altLang="zh-CN" sz="1600" dirty="0" err="1">
                <a:latin typeface="Arial" panose="020B0604020202020204" pitchFamily="34" charset="0"/>
              </a:rPr>
              <a:t>output_dim</a:t>
            </a:r>
            <a:r>
              <a:rPr lang="en-US" altLang="zh-CN" sz="1600" dirty="0">
                <a:latin typeface="Arial" panose="020B0604020202020204" pitchFamily="34" charset="0"/>
              </a:rPr>
              <a:t>=10))</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(Activation("softmax"))</a:t>
            </a:r>
          </a:p>
          <a:p>
            <a:pPr marL="0" indent="0">
              <a:buNone/>
            </a:pPr>
            <a:endParaRPr lang="en-US" altLang="zh-CN" sz="1600" dirty="0">
              <a:latin typeface="Arial" panose="020B0604020202020204" pitchFamily="34" charset="0"/>
            </a:endParaRPr>
          </a:p>
          <a:p>
            <a:pPr marL="0" indent="0">
              <a:buNone/>
            </a:pPr>
            <a:r>
              <a:rPr lang="en-US" altLang="zh-CN" sz="1600" dirty="0" err="1">
                <a:latin typeface="Arial" panose="020B0604020202020204" pitchFamily="34" charset="0"/>
              </a:rPr>
              <a:t>model.compile</a:t>
            </a:r>
            <a:r>
              <a:rPr lang="en-US" altLang="zh-CN" sz="1600" dirty="0">
                <a:latin typeface="Arial" panose="020B0604020202020204" pitchFamily="34" charset="0"/>
              </a:rPr>
              <a:t>(loss='</a:t>
            </a:r>
            <a:r>
              <a:rPr lang="en-US" altLang="zh-CN" sz="1600" dirty="0" err="1">
                <a:latin typeface="Arial" panose="020B0604020202020204" pitchFamily="34" charset="0"/>
              </a:rPr>
              <a:t>categorical_crossentropy</a:t>
            </a:r>
            <a:r>
              <a:rPr lang="en-US" altLang="zh-CN" sz="1600" dirty="0">
                <a:latin typeface="Arial" panose="020B0604020202020204" pitchFamily="34" charset="0"/>
              </a:rPr>
              <a:t>', </a:t>
            </a:r>
          </a:p>
          <a:p>
            <a:pPr marL="0" indent="0">
              <a:buNone/>
            </a:pPr>
            <a:r>
              <a:rPr lang="en-US" altLang="zh-CN" sz="1600" dirty="0">
                <a:latin typeface="Arial" panose="020B0604020202020204" pitchFamily="34" charset="0"/>
              </a:rPr>
              <a:t>   optimizer='</a:t>
            </a:r>
            <a:r>
              <a:rPr lang="en-US" altLang="zh-CN" sz="1600" dirty="0" err="1">
                <a:latin typeface="Arial" panose="020B0604020202020204" pitchFamily="34" charset="0"/>
              </a:rPr>
              <a:t>sgd</a:t>
            </a:r>
            <a:r>
              <a:rPr lang="en-US" altLang="zh-CN" sz="1600" dirty="0">
                <a:latin typeface="Arial" panose="020B0604020202020204" pitchFamily="34" charset="0"/>
              </a:rPr>
              <a:t>', metrics=['accuracy'])</a:t>
            </a:r>
          </a:p>
          <a:p>
            <a:pPr marL="0" indent="0">
              <a:buNone/>
            </a:pPr>
            <a:endParaRPr lang="en-US" altLang="zh-CN" sz="1600" dirty="0">
              <a:latin typeface="Arial" panose="020B0604020202020204" pitchFamily="34" charset="0"/>
            </a:endParaRPr>
          </a:p>
          <a:p>
            <a:pPr marL="0" indent="0">
              <a:buNone/>
            </a:pPr>
            <a:r>
              <a:rPr lang="en-US" altLang="zh-CN" sz="1600" dirty="0" err="1">
                <a:latin typeface="Arial" panose="020B0604020202020204" pitchFamily="34" charset="0"/>
              </a:rPr>
              <a:t>model.fit</a:t>
            </a:r>
            <a:r>
              <a:rPr lang="en-US" altLang="zh-CN" sz="1600" dirty="0">
                <a:latin typeface="Arial" panose="020B0604020202020204" pitchFamily="34" charset="0"/>
              </a:rPr>
              <a:t>(</a:t>
            </a:r>
            <a:r>
              <a:rPr lang="en-US" altLang="zh-CN" sz="1600" dirty="0" err="1">
                <a:latin typeface="Arial" panose="020B0604020202020204" pitchFamily="34" charset="0"/>
              </a:rPr>
              <a:t>X_train</a:t>
            </a:r>
            <a:r>
              <a:rPr lang="en-US" altLang="zh-CN" sz="1600" dirty="0">
                <a:latin typeface="Arial" panose="020B0604020202020204" pitchFamily="34" charset="0"/>
              </a:rPr>
              <a:t>, </a:t>
            </a:r>
            <a:r>
              <a:rPr lang="en-US" altLang="zh-CN" sz="1600" dirty="0" err="1">
                <a:latin typeface="Arial" panose="020B0604020202020204" pitchFamily="34" charset="0"/>
              </a:rPr>
              <a:t>Y_train</a:t>
            </a:r>
            <a:r>
              <a:rPr lang="en-US" altLang="zh-CN" sz="1600" dirty="0">
                <a:latin typeface="Arial" panose="020B0604020202020204" pitchFamily="34" charset="0"/>
              </a:rPr>
              <a:t>, </a:t>
            </a:r>
            <a:r>
              <a:rPr lang="en-US" altLang="zh-CN" sz="1600" dirty="0" err="1">
                <a:latin typeface="Arial" panose="020B0604020202020204" pitchFamily="34" charset="0"/>
              </a:rPr>
              <a:t>nb_epoch</a:t>
            </a:r>
            <a:r>
              <a:rPr lang="en-US" altLang="zh-CN" sz="1600" dirty="0">
                <a:latin typeface="Arial" panose="020B0604020202020204" pitchFamily="34" charset="0"/>
              </a:rPr>
              <a:t>=5, </a:t>
            </a:r>
            <a:r>
              <a:rPr lang="en-US" altLang="zh-CN" sz="1600" dirty="0" err="1">
                <a:latin typeface="Arial" panose="020B0604020202020204" pitchFamily="34" charset="0"/>
              </a:rPr>
              <a:t>batch_size</a:t>
            </a:r>
            <a:r>
              <a:rPr lang="en-US" altLang="zh-CN" sz="1600" dirty="0">
                <a:latin typeface="Arial" panose="020B0604020202020204" pitchFamily="34" charset="0"/>
              </a:rPr>
              <a:t>=32)</a:t>
            </a:r>
          </a:p>
          <a:p>
            <a:pPr marL="0" indent="0">
              <a:buNone/>
            </a:pPr>
            <a:endParaRPr lang="en-US" altLang="zh-CN" sz="1600" dirty="0">
              <a:latin typeface="Arial" panose="020B0604020202020204" pitchFamily="34" charset="0"/>
            </a:endParaRPr>
          </a:p>
          <a:p>
            <a:pPr marL="0" indent="0">
              <a:buNone/>
            </a:pPr>
            <a:r>
              <a:rPr lang="en-US" altLang="zh-CN" sz="1600" dirty="0">
                <a:latin typeface="Arial" panose="020B0604020202020204" pitchFamily="34" charset="0"/>
              </a:rPr>
              <a:t>loss = </a:t>
            </a:r>
            <a:r>
              <a:rPr lang="en-US" altLang="zh-CN" sz="1600" dirty="0" err="1">
                <a:latin typeface="Arial" panose="020B0604020202020204" pitchFamily="34" charset="0"/>
              </a:rPr>
              <a:t>model.evaluate</a:t>
            </a:r>
            <a:r>
              <a:rPr lang="en-US" altLang="zh-CN" sz="1600" dirty="0">
                <a:latin typeface="Arial" panose="020B0604020202020204" pitchFamily="34" charset="0"/>
              </a:rPr>
              <a:t>(</a:t>
            </a:r>
            <a:r>
              <a:rPr lang="en-US" altLang="zh-CN" sz="1600" dirty="0" err="1">
                <a:latin typeface="Arial" panose="020B0604020202020204" pitchFamily="34" charset="0"/>
              </a:rPr>
              <a:t>X_test</a:t>
            </a:r>
            <a:r>
              <a:rPr lang="en-US" altLang="zh-CN" sz="1600" dirty="0">
                <a:latin typeface="Arial" panose="020B0604020202020204" pitchFamily="34" charset="0"/>
              </a:rPr>
              <a:t>, </a:t>
            </a:r>
            <a:r>
              <a:rPr lang="en-US" altLang="zh-CN" sz="1600" dirty="0" err="1">
                <a:latin typeface="Arial" panose="020B0604020202020204" pitchFamily="34" charset="0"/>
              </a:rPr>
              <a:t>Y_test</a:t>
            </a:r>
            <a:r>
              <a:rPr lang="en-US" altLang="zh-CN" sz="1600" dirty="0">
                <a:latin typeface="Arial" panose="020B0604020202020204" pitchFamily="34" charset="0"/>
              </a:rPr>
              <a:t>, </a:t>
            </a:r>
            <a:r>
              <a:rPr lang="en-US" altLang="zh-CN" sz="1600" dirty="0" err="1">
                <a:latin typeface="Arial" panose="020B0604020202020204" pitchFamily="34" charset="0"/>
              </a:rPr>
              <a:t>batch_size</a:t>
            </a:r>
            <a:r>
              <a:rPr lang="en-US" altLang="zh-CN" sz="1600" dirty="0">
                <a:latin typeface="Arial" panose="020B0604020202020204" pitchFamily="34" charset="0"/>
              </a:rPr>
              <a:t>=32)</a:t>
            </a:r>
            <a:endParaRPr lang="zh-CN" altLang="en-US" sz="1600" dirty="0">
              <a:latin typeface="Arial" panose="020B0604020202020204" pitchFamily="34" charset="0"/>
            </a:endParaRPr>
          </a:p>
        </p:txBody>
      </p:sp>
    </p:spTree>
    <p:extLst>
      <p:ext uri="{BB962C8B-B14F-4D97-AF65-F5344CB8AC3E}">
        <p14:creationId xmlns:p14="http://schemas.microsoft.com/office/powerpoint/2010/main" val="750610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深度学习的三个步骤</a:t>
            </a:r>
            <a:endParaRPr lang="zh-TW" altLang="en-US" dirty="0"/>
          </a:p>
        </p:txBody>
      </p:sp>
      <p:graphicFrame>
        <p:nvGraphicFramePr>
          <p:cNvPr id="4" name="內容版面配置區 3"/>
          <p:cNvGraphicFramePr>
            <a:graphicFrameLocks noGrp="1"/>
          </p:cNvGraphicFramePr>
          <p:nvPr>
            <p:ph idx="4294967295"/>
            <p:extLst>
              <p:ext uri="{D42A27DB-BD31-4B8C-83A1-F6EECF244321}">
                <p14:modId xmlns:p14="http://schemas.microsoft.com/office/powerpoint/2010/main" val="3371533253"/>
              </p:ext>
            </p:extLst>
          </p:nvPr>
        </p:nvGraphicFramePr>
        <p:xfrm>
          <a:off x="2751676" y="457994"/>
          <a:ext cx="6511925" cy="3503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矩形 5"/>
          <p:cNvSpPr/>
          <p:nvPr/>
        </p:nvSpPr>
        <p:spPr>
          <a:xfrm>
            <a:off x="1676401" y="3276600"/>
            <a:ext cx="5343129" cy="523220"/>
          </a:xfrm>
          <a:prstGeom prst="rect">
            <a:avLst/>
          </a:prstGeom>
        </p:spPr>
        <p:txBody>
          <a:bodyPr wrap="none">
            <a:spAutoFit/>
          </a:bodyPr>
          <a:lstStyle/>
          <a:p>
            <a:r>
              <a:rPr lang="en-US" altLang="zh-TW" sz="2800" dirty="0"/>
              <a:t>Deep Learning is so simple ……</a:t>
            </a:r>
            <a:endParaRPr lang="zh-TW" altLang="en-US" sz="2800" dirty="0"/>
          </a:p>
        </p:txBody>
      </p:sp>
      <p:pic>
        <p:nvPicPr>
          <p:cNvPr id="9" name="Picture 2" descr="http://cdc.tencent.com/wp-content/uploads/2011/03/banner12.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25148" y="3832951"/>
            <a:ext cx="6868678" cy="243265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39400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18C2E-603F-4021-BF58-FD70A37D5FE7}"/>
              </a:ext>
            </a:extLst>
          </p:cNvPr>
          <p:cNvSpPr>
            <a:spLocks noGrp="1"/>
          </p:cNvSpPr>
          <p:nvPr>
            <p:ph type="ctrTitle"/>
          </p:nvPr>
        </p:nvSpPr>
        <p:spPr/>
        <p:txBody>
          <a:bodyPr/>
          <a:lstStyle/>
          <a:p>
            <a:r>
              <a:rPr lang="zh-CN" altLang="en-US" dirty="0"/>
              <a:t>优化问题</a:t>
            </a:r>
          </a:p>
        </p:txBody>
      </p:sp>
    </p:spTree>
    <p:extLst>
      <p:ext uri="{BB962C8B-B14F-4D97-AF65-F5344CB8AC3E}">
        <p14:creationId xmlns:p14="http://schemas.microsoft.com/office/powerpoint/2010/main" val="11080106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难点</a:t>
            </a:r>
            <a:endParaRPr lang="en-US" altLang="zh-CN" dirty="0"/>
          </a:p>
          <a:p>
            <a:pPr lvl="1"/>
            <a:r>
              <a:rPr lang="zh-CN" altLang="en-US" dirty="0"/>
              <a:t>参数过多，影响训练</a:t>
            </a:r>
          </a:p>
          <a:p>
            <a:pPr lvl="1"/>
            <a:r>
              <a:rPr lang="zh-CN" altLang="en-US" dirty="0"/>
              <a:t>非凸优化问题：即存在局部最优而非全局最优解，影响迭代</a:t>
            </a:r>
          </a:p>
          <a:p>
            <a:pPr lvl="1"/>
            <a:r>
              <a:rPr lang="zh-CN" altLang="en-US" dirty="0"/>
              <a:t>梯度消失问题，下层参数比较难调</a:t>
            </a:r>
          </a:p>
          <a:p>
            <a:pPr lvl="1"/>
            <a:r>
              <a:rPr lang="zh-CN" altLang="en-US" dirty="0"/>
              <a:t>参数解释起来比较困难</a:t>
            </a:r>
          </a:p>
          <a:p>
            <a:r>
              <a:rPr lang="zh-CN" altLang="en-US" dirty="0"/>
              <a:t>需求</a:t>
            </a:r>
          </a:p>
          <a:p>
            <a:pPr lvl="1"/>
            <a:r>
              <a:rPr lang="zh-CN" altLang="en-US" dirty="0"/>
              <a:t>计算资源要大</a:t>
            </a:r>
          </a:p>
          <a:p>
            <a:pPr lvl="1"/>
            <a:r>
              <a:rPr lang="zh-CN" altLang="en-US" dirty="0"/>
              <a:t>数据要多</a:t>
            </a:r>
          </a:p>
          <a:p>
            <a:pPr lvl="1"/>
            <a:r>
              <a:rPr lang="zh-CN" altLang="en-US" dirty="0"/>
              <a:t>算法效率要好：即收敛快</a:t>
            </a:r>
          </a:p>
        </p:txBody>
      </p:sp>
    </p:spTree>
    <p:extLst>
      <p:ext uri="{BB962C8B-B14F-4D97-AF65-F5344CB8AC3E}">
        <p14:creationId xmlns:p14="http://schemas.microsoft.com/office/powerpoint/2010/main" val="2332967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非凸优化问题</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286000"/>
            <a:ext cx="5325921" cy="2838127"/>
          </a:xfrm>
          <a:prstGeom prst="rect">
            <a:avLst/>
          </a:prstGeom>
        </p:spPr>
      </p:pic>
    </p:spTree>
    <p:extLst>
      <p:ext uri="{BB962C8B-B14F-4D97-AF65-F5344CB8AC3E}">
        <p14:creationId xmlns:p14="http://schemas.microsoft.com/office/powerpoint/2010/main" val="3227197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梯度消失问题（</a:t>
            </a:r>
            <a:r>
              <a:rPr lang="en-US" altLang="zh-CN" dirty="0"/>
              <a:t>Vanishing Gradient Problem</a:t>
            </a:r>
            <a:r>
              <a:rPr lang="zh-CN" altLang="en-US" dirty="0"/>
              <a:t>）</a:t>
            </a:r>
            <a:endParaRPr lang="en-US" altLang="zh-CN" sz="2000" i="1" dirty="0">
              <a:latin typeface="Cambria Math" panose="02040503050406030204" pitchFamily="18" charset="0"/>
            </a:endParaRPr>
          </a:p>
          <a:p>
            <a:pPr lvl="0"/>
            <a:endParaRPr lang="zh-CN" altLang="zh-CN" sz="2000" i="1" dirty="0">
              <a:latin typeface="Cambria Math" panose="02040503050406030204" pitchFamily="18" charset="0"/>
            </a:endParaRPr>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4287308"/>
            <a:ext cx="4463260" cy="1937708"/>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flipH="1">
                <a:off x="3352801" y="2129896"/>
                <a:ext cx="5027141" cy="1848904"/>
              </a:xfrm>
              <a:prstGeom prst="rect">
                <a:avLst/>
              </a:prstGeom>
              <a:noFill/>
            </p:spPr>
            <p:txBody>
              <a:bodyPr wrap="square" rtlCol="0">
                <a:spAutoFit/>
              </a:bodyPr>
              <a:lstStyle/>
              <a:p>
                <a:pPr algn="ctr"/>
                <a14:m>
                  <m:oMath xmlns:m="http://schemas.openxmlformats.org/officeDocument/2006/math">
                    <m:r>
                      <a:rPr lang="en-US" altLang="zh-CN" sz="2800" i="1">
                        <a:latin typeface="Cambria Math" panose="02040503050406030204" pitchFamily="18" charset="0"/>
                        <a:ea typeface="Cambria Math" panose="02040503050406030204" pitchFamily="18" charset="0"/>
                      </a:rPr>
                      <m:t>𝑦</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m:t>
                    </m:r>
                    <m:r>
                      <a:rPr lang="pt-BR"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d>
                      <m:dPr>
                        <m:ctrlPr>
                          <a:rPr lang="pt-BR" altLang="zh-CN" sz="2800" i="1">
                            <a:latin typeface="Cambria Math" panose="02040503050406030204" pitchFamily="18" charset="0"/>
                            <a:ea typeface="Cambria Math" panose="02040503050406030204" pitchFamily="18" charset="0"/>
                          </a:rPr>
                        </m:ctrlPr>
                      </m:dPr>
                      <m:e>
                        <m:r>
                          <a:rPr lang="pt-BR"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oMath>
                </a14:m>
                <a:r>
                  <a:rPr lang="zh-CN" altLang="en-US" sz="2800" dirty="0"/>
                  <a:t> </a:t>
                </a:r>
                <a:endParaRPr lang="en-US" altLang="zh-CN" sz="2800" dirty="0"/>
              </a:p>
              <a:p>
                <a:pPr algn="ctr"/>
                <a:r>
                  <a:rPr lang="zh-CN" altLang="en-US" sz="2800" dirty="0"/>
                  <a:t> </a:t>
                </a:r>
                <a:endParaRPr lang="en-US" altLang="zh-CN" sz="2800" dirty="0"/>
              </a:p>
              <a:p>
                <a:pPr/>
                <a14:m>
                  <m:oMathPara xmlns:m="http://schemas.openxmlformats.org/officeDocument/2006/math">
                    <m:oMathParaPr>
                      <m:jc m:val="centerGroup"/>
                    </m:oMathParaPr>
                    <m:oMath xmlns:m="http://schemas.openxmlformats.org/officeDocument/2006/math">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rPr>
                            <m:t>𝑦</m:t>
                          </m:r>
                        </m:num>
                        <m:den>
                          <m:r>
                            <a:rPr lang="en-US" altLang="zh-CN" sz="2800" i="1">
                              <a:latin typeface="Cambria Math" panose="02040503050406030204" pitchFamily="18" charset="0"/>
                            </a:rPr>
                            <m:t>𝜕</m:t>
                          </m:r>
                          <m:r>
                            <a:rPr lang="en-US" altLang="zh-CN" sz="2800" i="1">
                              <a:latin typeface="Cambria Math" panose="02040503050406030204" pitchFamily="18" charset="0"/>
                            </a:rPr>
                            <m:t>𝑥</m:t>
                          </m:r>
                        </m:den>
                      </m:f>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rPr>
                            <m:t>𝜕</m:t>
                          </m:r>
                          <m:r>
                            <m:rPr>
                              <m:sty m:val="p"/>
                            </m:rPr>
                            <a:rPr lang="en-US" altLang="zh-CN" sz="2800" i="1">
                              <a:latin typeface="Cambria Math" panose="02040503050406030204" pitchFamily="18" charset="0"/>
                              <a:ea typeface="Cambria Math" panose="02040503050406030204" pitchFamily="18" charset="0"/>
                            </a:rPr>
                            <m:t>x</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den>
                      </m:f>
                    </m:oMath>
                  </m:oMathPara>
                </a14:m>
                <a:endParaRPr lang="zh-CN" altLang="en-US" sz="2800" dirty="0"/>
              </a:p>
            </p:txBody>
          </p:sp>
        </mc:Choice>
        <mc:Fallback xmlns="">
          <p:sp>
            <p:nvSpPr>
              <p:cNvPr id="7" name="文本框 6"/>
              <p:cNvSpPr txBox="1">
                <a:spLocks noRot="1" noChangeAspect="1" noMove="1" noResize="1" noEditPoints="1" noAdjustHandles="1" noChangeArrowheads="1" noChangeShapeType="1" noTextEdit="1"/>
              </p:cNvSpPr>
              <p:nvPr/>
            </p:nvSpPr>
            <p:spPr>
              <a:xfrm flipH="1">
                <a:off x="3352801" y="2129896"/>
                <a:ext cx="5027141" cy="184890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4462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课后练习</a:t>
            </a:r>
            <a:endParaRPr lang="zh-CN" altLang="en-US" dirty="0"/>
          </a:p>
        </p:txBody>
      </p:sp>
      <p:sp>
        <p:nvSpPr>
          <p:cNvPr id="3" name="内容占位符 2"/>
          <p:cNvSpPr>
            <a:spLocks noGrp="1"/>
          </p:cNvSpPr>
          <p:nvPr>
            <p:ph sz="quarter" idx="1"/>
          </p:nvPr>
        </p:nvSpPr>
        <p:spPr/>
        <p:txBody>
          <a:bodyPr/>
          <a:lstStyle/>
          <a:p>
            <a:r>
              <a:rPr lang="zh-CN" altLang="en-US" dirty="0"/>
              <a:t>知识点</a:t>
            </a:r>
            <a:endParaRPr lang="en-US" altLang="zh-CN" dirty="0"/>
          </a:p>
          <a:p>
            <a:pPr lvl="1"/>
            <a:r>
              <a:rPr lang="zh-CN" altLang="en-US" dirty="0"/>
              <a:t>激活函数</a:t>
            </a:r>
            <a:endParaRPr lang="en-US" altLang="zh-CN" dirty="0"/>
          </a:p>
          <a:p>
            <a:pPr lvl="1"/>
            <a:r>
              <a:rPr lang="zh-CN" altLang="en-US" dirty="0"/>
              <a:t>误差反向传播</a:t>
            </a:r>
            <a:endParaRPr lang="en-US" altLang="zh-CN" dirty="0"/>
          </a:p>
          <a:p>
            <a:pPr lvl="1"/>
            <a:r>
              <a:rPr lang="zh-CN" altLang="en-US" dirty="0"/>
              <a:t>自动微分与计算图</a:t>
            </a:r>
            <a:endParaRPr lang="en-US" altLang="zh-CN" dirty="0"/>
          </a:p>
          <a:p>
            <a:r>
              <a:rPr lang="zh-CN" altLang="en-US" dirty="0"/>
              <a:t>编程练习</a:t>
            </a:r>
            <a:r>
              <a:rPr lang="en-US" altLang="zh-CN" dirty="0"/>
              <a:t>1</a:t>
            </a:r>
          </a:p>
          <a:p>
            <a:pPr lvl="1"/>
            <a:r>
              <a:rPr lang="zh-CN" altLang="en-US" dirty="0"/>
              <a:t>使用</a:t>
            </a:r>
            <a:r>
              <a:rPr lang="en-US" altLang="zh-CN" dirty="0" err="1"/>
              <a:t>Numpy</a:t>
            </a:r>
            <a:r>
              <a:rPr lang="zh-CN" altLang="en-US" dirty="0"/>
              <a:t>实现前馈神经网络</a:t>
            </a:r>
            <a:endParaRPr lang="en-US" altLang="zh-CN" dirty="0"/>
          </a:p>
          <a:p>
            <a:pPr lvl="1"/>
            <a:r>
              <a:rPr lang="en-US" altLang="zh-CN" dirty="0">
                <a:hlinkClick r:id="rId2" tooltip="chap4_ simple neural network"/>
              </a:rPr>
              <a:t>chap4_ simple neural network</a:t>
            </a:r>
            <a:endParaRPr lang="en-US" altLang="zh-CN" dirty="0"/>
          </a:p>
          <a:p>
            <a:r>
              <a:rPr lang="zh-CN" altLang="en-US" dirty="0"/>
              <a:t>编程练习</a:t>
            </a:r>
            <a:r>
              <a:rPr lang="en-US" altLang="zh-CN" dirty="0"/>
              <a:t>2</a:t>
            </a:r>
          </a:p>
          <a:p>
            <a:pPr lvl="1"/>
            <a:r>
              <a:rPr lang="zh-CN" altLang="en-US" dirty="0"/>
              <a:t>理论和实验证明，一个两层的</a:t>
            </a:r>
            <a:r>
              <a:rPr lang="en-US" altLang="zh-CN" dirty="0" err="1"/>
              <a:t>ReLU</a:t>
            </a:r>
            <a:r>
              <a:rPr lang="zh-CN" altLang="en-US" dirty="0"/>
              <a:t>网络可以模拟任何有界闭集函数。</a:t>
            </a:r>
            <a:endParaRPr lang="en-US" altLang="zh-CN" dirty="0"/>
          </a:p>
          <a:p>
            <a:pPr lvl="1"/>
            <a:r>
              <a:rPr lang="en-US" altLang="zh-CN" dirty="0">
                <a:hlinkClick r:id="rId2" tooltip="chap4_ simple neural network"/>
              </a:rPr>
              <a:t>chap4_ simple neural network</a:t>
            </a:r>
            <a:endParaRPr lang="en-US" altLang="zh-CN" dirty="0"/>
          </a:p>
          <a:p>
            <a:endParaRPr lang="en-US" altLang="zh-CN" dirty="0"/>
          </a:p>
        </p:txBody>
      </p:sp>
    </p:spTree>
    <p:extLst>
      <p:ext uri="{BB962C8B-B14F-4D97-AF65-F5344CB8AC3E}">
        <p14:creationId xmlns:p14="http://schemas.microsoft.com/office/powerpoint/2010/main" val="2196806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48200" y="39624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09F92-8DE2-48CF-9503-E28A23C0D5A6}"/>
              </a:ext>
            </a:extLst>
          </p:cNvPr>
          <p:cNvSpPr>
            <a:spLocks noGrp="1"/>
          </p:cNvSpPr>
          <p:nvPr>
            <p:ph type="ctrTitle"/>
          </p:nvPr>
        </p:nvSpPr>
        <p:spPr/>
        <p:txBody>
          <a:bodyPr/>
          <a:lstStyle/>
          <a:p>
            <a:r>
              <a:rPr lang="zh-CN" altLang="en-US" dirty="0"/>
              <a:t>神经元</a:t>
            </a:r>
          </a:p>
        </p:txBody>
      </p:sp>
    </p:spTree>
    <p:extLst>
      <p:ext uri="{BB962C8B-B14F-4D97-AF65-F5344CB8AC3E}">
        <p14:creationId xmlns:p14="http://schemas.microsoft.com/office/powerpoint/2010/main" val="3314473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生物神经元</a:t>
            </a:r>
          </a:p>
        </p:txBody>
      </p:sp>
      <p:pic>
        <p:nvPicPr>
          <p:cNvPr id="4" name="内容占位符 3"/>
          <p:cNvPicPr>
            <a:picLocks noGrp="1" noChangeAspect="1"/>
          </p:cNvPicPr>
          <p:nvPr>
            <p:ph sz="quarter" idx="1"/>
          </p:nvPr>
        </p:nvPicPr>
        <p:blipFill>
          <a:blip r:embed="rId3">
            <a:extLst>
              <a:ext uri="{28A0092B-C50C-407E-A947-70E740481C1C}">
                <a14:useLocalDpi xmlns:a14="http://schemas.microsoft.com/office/drawing/2010/main"/>
              </a:ext>
            </a:extLst>
          </a:blip>
          <a:stretch>
            <a:fillRect/>
          </a:stretch>
        </p:blipFill>
        <p:spPr>
          <a:xfrm>
            <a:off x="1981200" y="1379996"/>
            <a:ext cx="7106612" cy="4580434"/>
          </a:xfrm>
        </p:spPr>
      </p:pic>
      <p:sp>
        <p:nvSpPr>
          <p:cNvPr id="5" name="矩形 4"/>
          <p:cNvSpPr/>
          <p:nvPr/>
        </p:nvSpPr>
        <p:spPr>
          <a:xfrm>
            <a:off x="6096000" y="4495801"/>
            <a:ext cx="4114800" cy="954107"/>
          </a:xfrm>
          <a:prstGeom prst="rect">
            <a:avLst/>
          </a:prstGeom>
        </p:spPr>
        <p:txBody>
          <a:bodyPr wrap="square">
            <a:spAutoFit/>
          </a:bodyPr>
          <a:lstStyle/>
          <a:p>
            <a:r>
              <a:rPr lang="zh-CN" altLang="en-US" sz="2800" dirty="0"/>
              <a:t>单个神经细胞只有两种状态：兴奋和抑制</a:t>
            </a:r>
          </a:p>
        </p:txBody>
      </p:sp>
      <p:sp>
        <p:nvSpPr>
          <p:cNvPr id="8" name="矩形 7"/>
          <p:cNvSpPr/>
          <p:nvPr/>
        </p:nvSpPr>
        <p:spPr>
          <a:xfrm>
            <a:off x="7772400" y="512782"/>
            <a:ext cx="2595582" cy="369332"/>
          </a:xfrm>
          <a:prstGeom prst="rect">
            <a:avLst/>
          </a:prstGeom>
        </p:spPr>
        <p:txBody>
          <a:bodyPr wrap="none">
            <a:spAutoFit/>
          </a:bodyPr>
          <a:lstStyle/>
          <a:p>
            <a:r>
              <a:rPr lang="en-US" altLang="zh-CN" dirty="0">
                <a:hlinkClick r:id="rId4" action="ppaction://hlinkfile"/>
              </a:rPr>
              <a:t>video:</a:t>
            </a:r>
            <a:r>
              <a:rPr lang="zh-CN" altLang="en-US" dirty="0">
                <a:hlinkClick r:id="rId4" action="ppaction://hlinkfile"/>
              </a:rPr>
              <a:t> structure of brain</a:t>
            </a:r>
            <a:endParaRPr lang="zh-CN" altLang="en-US" dirty="0"/>
          </a:p>
        </p:txBody>
      </p:sp>
      <mc:AlternateContent xmlns:mc="http://schemas.openxmlformats.org/markup-compatibility/2006" xmlns:p14="http://schemas.microsoft.com/office/powerpoint/2010/main">
        <mc:Choice Requires="p14">
          <p:contentPart p14:bwMode="auto" r:id="rId5">
            <p14:nvContentPartPr>
              <p14:cNvPr id="7" name="墨迹 6">
                <a:extLst>
                  <a:ext uri="{FF2B5EF4-FFF2-40B4-BE49-F238E27FC236}">
                    <a16:creationId xmlns:a16="http://schemas.microsoft.com/office/drawing/2014/main" id="{7D19D77C-2407-4E1E-8D64-46971C122407}"/>
                  </a:ext>
                </a:extLst>
              </p14:cNvPr>
              <p14:cNvContentPartPr/>
              <p14:nvPr/>
            </p14:nvContentPartPr>
            <p14:xfrm>
              <a:off x="9720720" y="661320"/>
              <a:ext cx="163080" cy="89640"/>
            </p14:xfrm>
          </p:contentPart>
        </mc:Choice>
        <mc:Fallback xmlns="">
          <p:pic>
            <p:nvPicPr>
              <p:cNvPr id="7" name="墨迹 6">
                <a:extLst>
                  <a:ext uri="{FF2B5EF4-FFF2-40B4-BE49-F238E27FC236}">
                    <a16:creationId xmlns:a16="http://schemas.microsoft.com/office/drawing/2014/main" id="{7D19D77C-2407-4E1E-8D64-46971C122407}"/>
                  </a:ext>
                </a:extLst>
              </p:cNvPr>
              <p:cNvPicPr/>
              <p:nvPr/>
            </p:nvPicPr>
            <p:blipFill>
              <a:blip r:embed="rId8"/>
              <a:stretch>
                <a:fillRect/>
              </a:stretch>
            </p:blipFill>
            <p:spPr>
              <a:xfrm>
                <a:off x="9711360" y="651960"/>
                <a:ext cx="181800" cy="108360"/>
              </a:xfrm>
              <a:prstGeom prst="rect">
                <a:avLst/>
              </a:prstGeom>
            </p:spPr>
          </p:pic>
        </mc:Fallback>
      </mc:AlternateContent>
    </p:spTree>
    <p:extLst>
      <p:ext uri="{BB962C8B-B14F-4D97-AF65-F5344CB8AC3E}">
        <p14:creationId xmlns:p14="http://schemas.microsoft.com/office/powerpoint/2010/main" val="335436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83034532-044F-48EF-AA0B-4D187FE94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7892" y="2057400"/>
            <a:ext cx="4883577" cy="3802361"/>
          </a:xfrm>
          <a:prstGeom prst="rect">
            <a:avLst/>
          </a:prstGeom>
        </p:spPr>
      </p:pic>
      <p:sp>
        <p:nvSpPr>
          <p:cNvPr id="2" name="标题 1"/>
          <p:cNvSpPr>
            <a:spLocks noGrp="1"/>
          </p:cNvSpPr>
          <p:nvPr>
            <p:ph type="title"/>
          </p:nvPr>
        </p:nvSpPr>
        <p:spPr/>
        <p:txBody>
          <a:bodyPr/>
          <a:lstStyle/>
          <a:p>
            <a:r>
              <a:rPr lang="zh-CN" altLang="en-US" dirty="0"/>
              <a:t>人工神经元</a:t>
            </a:r>
          </a:p>
        </p:txBody>
      </p:sp>
      <p:sp>
        <p:nvSpPr>
          <p:cNvPr id="3" name="文本框 2">
            <a:extLst>
              <a:ext uri="{FF2B5EF4-FFF2-40B4-BE49-F238E27FC236}">
                <a16:creationId xmlns:a16="http://schemas.microsoft.com/office/drawing/2014/main" id="{B2F6D778-6AA8-4F64-BF44-499071509A6D}"/>
              </a:ext>
            </a:extLst>
          </p:cNvPr>
          <p:cNvSpPr txBox="1"/>
          <p:nvPr/>
        </p:nvSpPr>
        <p:spPr>
          <a:xfrm>
            <a:off x="6270010" y="5181600"/>
            <a:ext cx="2492990" cy="369332"/>
          </a:xfrm>
          <a:prstGeom prst="rect">
            <a:avLst/>
          </a:prstGeom>
          <a:noFill/>
        </p:spPr>
        <p:txBody>
          <a:bodyPr wrap="none" rtlCol="0">
            <a:spAutoFit/>
          </a:bodyPr>
          <a:lstStyle/>
          <a:p>
            <a:r>
              <a:rPr lang="zh-CN" altLang="en-US" dirty="0">
                <a:solidFill>
                  <a:srgbClr val="FF0000"/>
                </a:solidFill>
              </a:rPr>
              <a:t>一个简单的线性模型！</a:t>
            </a:r>
          </a:p>
        </p:txBody>
      </p:sp>
      <p:pic>
        <p:nvPicPr>
          <p:cNvPr id="6" name="图片 5">
            <a:extLst>
              <a:ext uri="{FF2B5EF4-FFF2-40B4-BE49-F238E27FC236}">
                <a16:creationId xmlns:a16="http://schemas.microsoft.com/office/drawing/2014/main" id="{2F01A7F6-6621-47B1-9BD1-02C64B4875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0961" y="1197927"/>
            <a:ext cx="1758097" cy="1261748"/>
          </a:xfrm>
          <a:prstGeom prst="rect">
            <a:avLst/>
          </a:prstGeom>
        </p:spPr>
      </p:pic>
      <p:pic>
        <p:nvPicPr>
          <p:cNvPr id="8" name="图片 7">
            <a:extLst>
              <a:ext uri="{FF2B5EF4-FFF2-40B4-BE49-F238E27FC236}">
                <a16:creationId xmlns:a16="http://schemas.microsoft.com/office/drawing/2014/main" id="{606A4CF6-EA17-4B69-A42E-7AE378F9A0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9716" y="2002473"/>
            <a:ext cx="1023284" cy="473541"/>
          </a:xfrm>
          <a:prstGeom prst="rect">
            <a:avLst/>
          </a:prstGeom>
        </p:spPr>
      </p:pic>
      <p:cxnSp>
        <p:nvCxnSpPr>
          <p:cNvPr id="10" name="直接箭头连接符 9">
            <a:extLst>
              <a:ext uri="{FF2B5EF4-FFF2-40B4-BE49-F238E27FC236}">
                <a16:creationId xmlns:a16="http://schemas.microsoft.com/office/drawing/2014/main" id="{46038E41-BE83-498F-9284-0E0917F5B7E7}"/>
              </a:ext>
            </a:extLst>
          </p:cNvPr>
          <p:cNvCxnSpPr>
            <a:cxnSpLocks/>
          </p:cNvCxnSpPr>
          <p:nvPr/>
        </p:nvCxnSpPr>
        <p:spPr>
          <a:xfrm flipV="1">
            <a:off x="5334000" y="2459675"/>
            <a:ext cx="485681" cy="588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AB4CED1-09CB-43F0-811F-9723990C7BB3}"/>
              </a:ext>
            </a:extLst>
          </p:cNvPr>
          <p:cNvCxnSpPr>
            <a:cxnSpLocks/>
          </p:cNvCxnSpPr>
          <p:nvPr/>
        </p:nvCxnSpPr>
        <p:spPr>
          <a:xfrm flipV="1">
            <a:off x="7149058" y="2459675"/>
            <a:ext cx="623342" cy="935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84951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BC911-2219-4A8F-B197-119C16218CD3}"/>
              </a:ext>
            </a:extLst>
          </p:cNvPr>
          <p:cNvSpPr>
            <a:spLocks noGrp="1"/>
          </p:cNvSpPr>
          <p:nvPr>
            <p:ph type="title"/>
          </p:nvPr>
        </p:nvSpPr>
        <p:spPr/>
        <p:txBody>
          <a:bodyPr/>
          <a:lstStyle/>
          <a:p>
            <a:r>
              <a:rPr lang="zh-CN" altLang="en-US" dirty="0"/>
              <a:t>激活函数的性质</a:t>
            </a:r>
          </a:p>
        </p:txBody>
      </p:sp>
      <p:sp>
        <p:nvSpPr>
          <p:cNvPr id="3" name="内容占位符 2">
            <a:extLst>
              <a:ext uri="{FF2B5EF4-FFF2-40B4-BE49-F238E27FC236}">
                <a16:creationId xmlns:a16="http://schemas.microsoft.com/office/drawing/2014/main" id="{0DC6B594-104B-4694-A05B-3F355C9FAC99}"/>
              </a:ext>
            </a:extLst>
          </p:cNvPr>
          <p:cNvSpPr>
            <a:spLocks noGrp="1"/>
          </p:cNvSpPr>
          <p:nvPr>
            <p:ph sz="quarter" idx="1"/>
          </p:nvPr>
        </p:nvSpPr>
        <p:spPr/>
        <p:txBody>
          <a:bodyPr/>
          <a:lstStyle/>
          <a:p>
            <a:r>
              <a:rPr lang="zh-CN" altLang="en-US" dirty="0"/>
              <a:t>连续并可导（允许少数点上不可导）的非线性函数。</a:t>
            </a:r>
            <a:endParaRPr lang="en-US" altLang="zh-CN" dirty="0"/>
          </a:p>
          <a:p>
            <a:pPr lvl="1"/>
            <a:r>
              <a:rPr lang="zh-CN" altLang="en-US" dirty="0"/>
              <a:t>可导的激活函数可以直接利用数值优化的方法来学习网络参数。</a:t>
            </a:r>
            <a:endParaRPr lang="en-US" altLang="zh-CN" dirty="0"/>
          </a:p>
          <a:p>
            <a:r>
              <a:rPr lang="zh-CN" altLang="en-US" dirty="0"/>
              <a:t>激活函数及其导函数要尽可能的简单</a:t>
            </a:r>
            <a:endParaRPr lang="en-US" altLang="zh-CN" dirty="0"/>
          </a:p>
          <a:p>
            <a:pPr lvl="1"/>
            <a:r>
              <a:rPr lang="zh-CN" altLang="en-US" dirty="0"/>
              <a:t>有利于提高网络计算效率。  </a:t>
            </a:r>
            <a:endParaRPr lang="en-US" altLang="zh-CN" dirty="0"/>
          </a:p>
          <a:p>
            <a:r>
              <a:rPr lang="zh-CN" altLang="en-US" dirty="0"/>
              <a:t>激活函数的导函数的值域要在一个合适的区间内</a:t>
            </a:r>
            <a:endParaRPr lang="en-US" altLang="zh-CN" dirty="0"/>
          </a:p>
          <a:p>
            <a:pPr lvl="1"/>
            <a:r>
              <a:rPr lang="zh-CN" altLang="en-US" dirty="0"/>
              <a:t>不能太大也不能太小，否则会影响训练的效率和稳定性。</a:t>
            </a:r>
            <a:endParaRPr lang="en-US" altLang="zh-CN" dirty="0"/>
          </a:p>
          <a:p>
            <a:r>
              <a:rPr lang="zh-CN" altLang="en-US" dirty="0"/>
              <a:t>单调递增</a:t>
            </a:r>
            <a:endParaRPr lang="en-US" altLang="zh-CN" dirty="0"/>
          </a:p>
          <a:p>
            <a:pPr lvl="1"/>
            <a:r>
              <a:rPr lang="en-US" altLang="zh-CN" dirty="0">
                <a:latin typeface="+mn-lt"/>
              </a:rPr>
              <a:t>???</a:t>
            </a:r>
            <a:endParaRPr lang="zh-CN" altLang="en-US" dirty="0">
              <a:latin typeface="+mn-lt"/>
            </a:endParaRPr>
          </a:p>
        </p:txBody>
      </p:sp>
    </p:spTree>
    <p:extLst>
      <p:ext uri="{BB962C8B-B14F-4D97-AF65-F5344CB8AC3E}">
        <p14:creationId xmlns:p14="http://schemas.microsoft.com/office/powerpoint/2010/main" val="428203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a:t>
            </a:r>
          </a:p>
        </p:txBody>
      </p:sp>
      <p:sp>
        <p:nvSpPr>
          <p:cNvPr id="4" name="内容占位符 3">
            <a:extLst>
              <a:ext uri="{FF2B5EF4-FFF2-40B4-BE49-F238E27FC236}">
                <a16:creationId xmlns:a16="http://schemas.microsoft.com/office/drawing/2014/main" id="{86F72E8B-B43C-493E-9235-AE951AF96108}"/>
              </a:ext>
            </a:extLst>
          </p:cNvPr>
          <p:cNvSpPr>
            <a:spLocks noGrp="1"/>
          </p:cNvSpPr>
          <p:nvPr>
            <p:ph sz="quarter"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性质：</a:t>
            </a:r>
            <a:endParaRPr lang="en-US" altLang="zh-CN" dirty="0"/>
          </a:p>
          <a:p>
            <a:pPr lvl="1"/>
            <a:r>
              <a:rPr lang="zh-CN" altLang="en-US" dirty="0"/>
              <a:t>饱和函数</a:t>
            </a:r>
            <a:endParaRPr lang="en-US" altLang="zh-CN" dirty="0"/>
          </a:p>
          <a:p>
            <a:pPr lvl="1"/>
            <a:r>
              <a:rPr lang="en-US" altLang="zh-CN" dirty="0"/>
              <a:t>Tanh</a:t>
            </a:r>
            <a:r>
              <a:rPr lang="zh-CN" altLang="en-US" dirty="0"/>
              <a:t>函数是零中心化的，而</a:t>
            </a:r>
            <a:r>
              <a:rPr lang="en-US" altLang="zh-CN" dirty="0"/>
              <a:t>logistic</a:t>
            </a:r>
            <a:r>
              <a:rPr lang="zh-CN" altLang="en-US" dirty="0"/>
              <a:t>函数的输出恒大于</a:t>
            </a:r>
            <a:r>
              <a:rPr lang="en-US" altLang="zh-CN" dirty="0"/>
              <a:t>0</a:t>
            </a:r>
          </a:p>
          <a:p>
            <a:pPr lvl="1"/>
            <a:endParaRPr lang="zh-CN" altLang="en-US" dirty="0"/>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230" y="1752600"/>
            <a:ext cx="2260023" cy="763732"/>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3048000"/>
            <a:ext cx="3249757" cy="685800"/>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600" y="1371600"/>
            <a:ext cx="3810000" cy="2938738"/>
          </a:xfrm>
          <a:prstGeom prst="rect">
            <a:avLst/>
          </a:prstGeom>
        </p:spPr>
      </p:pic>
      <p:sp>
        <p:nvSpPr>
          <p:cNvPr id="6" name="矩形 5">
            <a:extLst>
              <a:ext uri="{FF2B5EF4-FFF2-40B4-BE49-F238E27FC236}">
                <a16:creationId xmlns:a16="http://schemas.microsoft.com/office/drawing/2014/main" id="{F62E730C-1100-46C0-8BFD-870826845783}"/>
              </a:ext>
            </a:extLst>
          </p:cNvPr>
          <p:cNvSpPr/>
          <p:nvPr/>
        </p:nvSpPr>
        <p:spPr>
          <a:xfrm>
            <a:off x="7239000" y="3810000"/>
            <a:ext cx="4572000" cy="830997"/>
          </a:xfrm>
          <a:prstGeom prst="rect">
            <a:avLst/>
          </a:prstGeom>
        </p:spPr>
        <p:txBody>
          <a:bodyPr wrap="square">
            <a:spAutoFit/>
          </a:bodyPr>
          <a:lstStyle/>
          <a:p>
            <a:r>
              <a:rPr lang="zh-CN" altLang="en-US" sz="1600" dirty="0">
                <a:solidFill>
                  <a:srgbClr val="FF0000"/>
                </a:solidFill>
              </a:rPr>
              <a:t>非零中心化的输出会使得其后一层的神经元的输入发生偏置偏移（</a:t>
            </a:r>
            <a:r>
              <a:rPr lang="en-US" altLang="zh-CN" sz="1600" dirty="0">
                <a:solidFill>
                  <a:srgbClr val="FF0000"/>
                </a:solidFill>
              </a:rPr>
              <a:t>bias shift</a:t>
            </a:r>
            <a:r>
              <a:rPr lang="zh-CN" altLang="en-US" sz="1600" dirty="0">
                <a:solidFill>
                  <a:srgbClr val="FF0000"/>
                </a:solidFill>
              </a:rPr>
              <a:t>），并进一步使得梯度下降的收敛速度变慢。</a:t>
            </a:r>
          </a:p>
        </p:txBody>
      </p:sp>
    </p:spTree>
    <p:extLst>
      <p:ext uri="{BB962C8B-B14F-4D97-AF65-F5344CB8AC3E}">
        <p14:creationId xmlns:p14="http://schemas.microsoft.com/office/powerpoint/2010/main" val="20065336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03.5"/>
</p:tagLst>
</file>

<file path=ppt/tags/tag2.xml><?xml version="1.0" encoding="utf-8"?>
<p:tagLst xmlns:a="http://schemas.openxmlformats.org/drawingml/2006/main" xmlns:r="http://schemas.openxmlformats.org/officeDocument/2006/relationships" xmlns:p="http://schemas.openxmlformats.org/presentationml/2006/main">
  <p:tag name="TIMING" val="|38|6.5|9.5|5.3|0.8|2.6|2.1"/>
</p:tagLst>
</file>

<file path=ppt/tags/tag3.xml><?xml version="1.0" encoding="utf-8"?>
<p:tagLst xmlns:a="http://schemas.openxmlformats.org/drawingml/2006/main" xmlns:r="http://schemas.openxmlformats.org/officeDocument/2006/relationships" xmlns:p="http://schemas.openxmlformats.org/presentationml/2006/main">
  <p:tag name="TIMING" val="|52.7|55"/>
</p:tagLst>
</file>

<file path=ppt/tags/tag4.xml><?xml version="1.0" encoding="utf-8"?>
<p:tagLst xmlns:a="http://schemas.openxmlformats.org/drawingml/2006/main" xmlns:r="http://schemas.openxmlformats.org/officeDocument/2006/relationships" xmlns:p="http://schemas.openxmlformats.org/presentationml/2006/main">
  <p:tag name="TIMING" val="|5.6|22|149.9|0.8"/>
</p:tagLst>
</file>

<file path=ppt/tags/tag5.xml><?xml version="1.0" encoding="utf-8"?>
<p:tagLst xmlns:a="http://schemas.openxmlformats.org/drawingml/2006/main" xmlns:r="http://schemas.openxmlformats.org/officeDocument/2006/relationships" xmlns:p="http://schemas.openxmlformats.org/presentationml/2006/main">
  <p:tag name="TIMING" val="|48.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my">
      <a:majorFont>
        <a:latin typeface="Helvetica"/>
        <a:ea typeface="微软雅黑"/>
        <a:cs typeface=""/>
      </a:majorFont>
      <a:minorFont>
        <a:latin typeface="STIX Two Text"/>
        <a:ea typeface="华文楷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extLst>
    <a:ext uri="{05A4C25C-085E-4340-85A3-A5531E510DB2}">
      <thm15:themeFamily xmlns:thm15="http://schemas.microsoft.com/office/thememl/2012/main" name="my" id="{147B83F4-2ECD-437A-8E72-F07AE3B1732A}" vid="{3A2FF28C-E62C-424C-841A-93209351F9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emplate>
  <TotalTime>18200</TotalTime>
  <Words>1689</Words>
  <Application>Microsoft Office PowerPoint</Application>
  <PresentationFormat>宽屏</PresentationFormat>
  <Paragraphs>247</Paragraphs>
  <Slides>47</Slides>
  <Notes>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63" baseType="lpstr">
      <vt:lpstr>新細明體</vt:lpstr>
      <vt:lpstr>华文楷体</vt:lpstr>
      <vt:lpstr>华文细黑</vt:lpstr>
      <vt:lpstr>宋体</vt:lpstr>
      <vt:lpstr>微软雅黑</vt:lpstr>
      <vt:lpstr>Arial</vt:lpstr>
      <vt:lpstr>Calibri</vt:lpstr>
      <vt:lpstr>Cambria</vt:lpstr>
      <vt:lpstr>Cambria Math</vt:lpstr>
      <vt:lpstr>Helvetica</vt:lpstr>
      <vt:lpstr>STIX Two Math</vt:lpstr>
      <vt:lpstr>STIX Two Text</vt:lpstr>
      <vt:lpstr>Wingdings</vt:lpstr>
      <vt:lpstr>Wingdings 3</vt:lpstr>
      <vt:lpstr>my</vt:lpstr>
      <vt:lpstr>方程式</vt:lpstr>
      <vt:lpstr>前馈神经网络</vt:lpstr>
      <vt:lpstr>内容</vt:lpstr>
      <vt:lpstr>神经网络</vt:lpstr>
      <vt:lpstr>神经网络</vt:lpstr>
      <vt:lpstr>神经元</vt:lpstr>
      <vt:lpstr>生物神经元</vt:lpstr>
      <vt:lpstr>人工神经元</vt:lpstr>
      <vt:lpstr>激活函数的性质</vt:lpstr>
      <vt:lpstr>常见激活函数</vt:lpstr>
      <vt:lpstr>常见激活函数</vt:lpstr>
      <vt:lpstr>常见激活函数</vt:lpstr>
      <vt:lpstr>常见激活函数</vt:lpstr>
      <vt:lpstr>常见激活函数及其导数</vt:lpstr>
      <vt:lpstr>人工神经网络</vt:lpstr>
      <vt:lpstr>网络结构</vt:lpstr>
      <vt:lpstr>前馈神经网络</vt:lpstr>
      <vt:lpstr>网络结构</vt:lpstr>
      <vt:lpstr>前馈网络</vt:lpstr>
      <vt:lpstr>信息传递过程</vt:lpstr>
      <vt:lpstr>深层前馈神经网络</vt:lpstr>
      <vt:lpstr>通用近似定理</vt:lpstr>
      <vt:lpstr>应用到机器学习</vt:lpstr>
      <vt:lpstr>参数学习</vt:lpstr>
      <vt:lpstr>应用到机器学习</vt:lpstr>
      <vt:lpstr>参数学习</vt:lpstr>
      <vt:lpstr>梯度下降</vt:lpstr>
      <vt:lpstr>如何计算梯度？</vt:lpstr>
      <vt:lpstr>矩阵微积分</vt:lpstr>
      <vt:lpstr>链式法则</vt:lpstr>
      <vt:lpstr>反向传播算法</vt:lpstr>
      <vt:lpstr>计算</vt:lpstr>
      <vt:lpstr>反向传播算法</vt:lpstr>
      <vt:lpstr>计算图与自动微分</vt:lpstr>
      <vt:lpstr>计算图与自动微分</vt:lpstr>
      <vt:lpstr>计算图</vt:lpstr>
      <vt:lpstr>自动微分</vt:lpstr>
      <vt:lpstr>反向传播算法 (自动微分的反向模式）</vt:lpstr>
      <vt:lpstr>静态计算图和动态计算图</vt:lpstr>
      <vt:lpstr>如何实现？</vt:lpstr>
      <vt:lpstr>Getting started: 30 seconds to Keras</vt:lpstr>
      <vt:lpstr>深度学习的三个步骤</vt:lpstr>
      <vt:lpstr>优化问题</vt:lpstr>
      <vt:lpstr>优化问题</vt:lpstr>
      <vt:lpstr>优化问题</vt:lpstr>
      <vt:lpstr>优化问题</vt:lpstr>
      <vt:lpstr>课后练习</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1914</cp:revision>
  <dcterms:created xsi:type="dcterms:W3CDTF">2009-03-19T21:17:53Z</dcterms:created>
  <dcterms:modified xsi:type="dcterms:W3CDTF">2020-03-22T21:02:08Z</dcterms:modified>
</cp:coreProperties>
</file>