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notesMasterIdLst>
    <p:notesMasterId r:id="rId30"/>
  </p:notesMasterIdLst>
  <p:sldIdLst>
    <p:sldId id="256" r:id="rId2"/>
    <p:sldId id="473" r:id="rId3"/>
    <p:sldId id="450" r:id="rId4"/>
    <p:sldId id="452" r:id="rId5"/>
    <p:sldId id="451" r:id="rId6"/>
    <p:sldId id="453" r:id="rId7"/>
    <p:sldId id="454" r:id="rId8"/>
    <p:sldId id="455" r:id="rId9"/>
    <p:sldId id="456" r:id="rId10"/>
    <p:sldId id="457" r:id="rId11"/>
    <p:sldId id="458" r:id="rId12"/>
    <p:sldId id="459" r:id="rId13"/>
    <p:sldId id="448" r:id="rId14"/>
    <p:sldId id="460" r:id="rId15"/>
    <p:sldId id="449" r:id="rId16"/>
    <p:sldId id="461" r:id="rId17"/>
    <p:sldId id="475" r:id="rId18"/>
    <p:sldId id="476" r:id="rId19"/>
    <p:sldId id="477" r:id="rId20"/>
    <p:sldId id="464" r:id="rId21"/>
    <p:sldId id="467" r:id="rId22"/>
    <p:sldId id="469" r:id="rId23"/>
    <p:sldId id="470" r:id="rId24"/>
    <p:sldId id="472" r:id="rId25"/>
    <p:sldId id="482" r:id="rId26"/>
    <p:sldId id="358" r:id="rId27"/>
    <p:sldId id="483" r:id="rId28"/>
    <p:sldId id="447"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109" d="100"/>
          <a:sy n="109" d="100"/>
        </p:scale>
        <p:origin x="1241" y="55"/>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4/27/2020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315153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Rectangle 10"/>
          <p:cNvSpPr/>
          <p:nvPr/>
        </p:nvSpPr>
        <p:spPr>
          <a:xfrm>
            <a:off x="999067" y="2438405"/>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999067" y="2438405"/>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1418167" y="2676528"/>
            <a:ext cx="9144000" cy="1514475"/>
          </a:xfrm>
        </p:spPr>
        <p:txBody>
          <a:bodyPr anchor="ctr"/>
          <a:lstStyle>
            <a:lvl1pPr algn="ctr">
              <a:defRPr sz="27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18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2946403" y="4800600"/>
            <a:ext cx="6737351" cy="1600200"/>
          </a:xfrm>
        </p:spPr>
        <p:txBody>
          <a:bodyPr/>
          <a:lstStyle>
            <a:lvl1pPr marL="0" indent="0" algn="ctr">
              <a:buNone/>
              <a:defRPr sz="18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31083957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sp>
        <p:nvSpPr>
          <p:cNvPr id="4" name="Rectangle 10"/>
          <p:cNvSpPr/>
          <p:nvPr/>
        </p:nvSpPr>
        <p:spPr>
          <a:xfrm>
            <a:off x="999067" y="2438405"/>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5"/>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Title 7">
            <a:extLst>
              <a:ext uri="{FF2B5EF4-FFF2-40B4-BE49-F238E27FC236}">
                <a16:creationId xmlns:a16="http://schemas.microsoft.com/office/drawing/2014/main" id="{BFA67C34-BF26-437B-A691-AD2670BC144D}"/>
              </a:ext>
            </a:extLst>
          </p:cNvPr>
          <p:cNvSpPr>
            <a:spLocks noGrp="1"/>
          </p:cNvSpPr>
          <p:nvPr>
            <p:ph type="ctrTitle"/>
          </p:nvPr>
        </p:nvSpPr>
        <p:spPr>
          <a:xfrm>
            <a:off x="1418167" y="2676528"/>
            <a:ext cx="9144000" cy="1514475"/>
          </a:xfrm>
        </p:spPr>
        <p:txBody>
          <a:bodyPr anchor="ctr"/>
          <a:lstStyle>
            <a:lvl1pPr algn="ctr">
              <a:defRPr sz="27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30316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1066800"/>
            <a:ext cx="10972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174487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1044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800"/>
            <a:ext cx="54864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050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内容-图">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800"/>
            <a:ext cx="54864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9826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42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247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solidFill>
                  <a:schemeClr val="accent2"/>
                </a:solidFill>
                <a:latin typeface="+mn-lt"/>
                <a:ea typeface="华文楷体" panose="02010600040101010101" pitchFamily="2" charset="-122"/>
              </a:defRPr>
            </a:lvl1pPr>
            <a:lvl2pPr>
              <a:defRPr sz="2400">
                <a:latin typeface="+mn-lt"/>
                <a:ea typeface="华文楷体" panose="02010600040101010101" pitchFamily="2" charset="-122"/>
              </a:defRPr>
            </a:lvl2pPr>
            <a:lvl3pPr>
              <a:defRPr sz="2400">
                <a:latin typeface="+mn-lt"/>
                <a:ea typeface="华文楷体" panose="02010600040101010101" pitchFamily="2" charset="-122"/>
              </a:defRPr>
            </a:lvl3pPr>
            <a:lvl4pPr>
              <a:defRPr sz="1800">
                <a:latin typeface="+mn-lt"/>
                <a:ea typeface="华文楷体" panose="02010600040101010101" pitchFamily="2" charset="-122"/>
              </a:defRPr>
            </a:lvl4pPr>
            <a:lvl5pPr>
              <a:defRPr sz="1600">
                <a:latin typeface="+mn-lt"/>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907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84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1066801"/>
            <a:ext cx="10972800" cy="518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endParaRPr lang="en-US" altLang="zh-CN" dirty="0"/>
          </a:p>
        </p:txBody>
      </p:sp>
      <p:sp>
        <p:nvSpPr>
          <p:cNvPr id="1032" name="Straight Connector 28"/>
          <p:cNvSpPr>
            <a:spLocks noChangeShapeType="1"/>
          </p:cNvSpPr>
          <p:nvPr/>
        </p:nvSpPr>
        <p:spPr bwMode="auto">
          <a:xfrm>
            <a:off x="609600" y="9906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latin typeface="+mn-ea"/>
              <a:ea typeface="+mn-ea"/>
            </a:endParaRPr>
          </a:p>
        </p:txBody>
      </p:sp>
      <p:sp>
        <p:nvSpPr>
          <p:cNvPr id="8" name="Straight Connector 27">
            <a:extLst>
              <a:ext uri="{FF2B5EF4-FFF2-40B4-BE49-F238E27FC236}">
                <a16:creationId xmlns:a16="http://schemas.microsoft.com/office/drawing/2014/main" id="{AD870F7F-1CCC-4321-970F-12B70306405B}"/>
              </a:ext>
            </a:extLst>
          </p:cNvPr>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1" name="Straight Connector 27">
            <a:extLst>
              <a:ext uri="{FF2B5EF4-FFF2-40B4-BE49-F238E27FC236}">
                <a16:creationId xmlns:a16="http://schemas.microsoft.com/office/drawing/2014/main" id="{A837BCC5-C144-42D1-B299-B96CCF100C71}"/>
              </a:ext>
            </a:extLst>
          </p:cNvPr>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3" name="Rectangle 17">
            <a:extLst>
              <a:ext uri="{FF2B5EF4-FFF2-40B4-BE49-F238E27FC236}">
                <a16:creationId xmlns:a16="http://schemas.microsoft.com/office/drawing/2014/main" id="{BA3ABBA9-E849-4E02-9CE7-1482680DB7A1}"/>
              </a:ext>
            </a:extLst>
          </p:cNvPr>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extLst>
      <p:ext uri="{BB962C8B-B14F-4D97-AF65-F5344CB8AC3E}">
        <p14:creationId xmlns:p14="http://schemas.microsoft.com/office/powerpoint/2010/main" val="123144528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2" r:id="rId8"/>
    <p:sldLayoutId id="2147483843" r:id="rId9"/>
  </p:sldLayoutIdLst>
  <p:hf hdr="0" ftr="0" dt="0"/>
  <p:txStyles>
    <p:titleStyle>
      <a:lvl1pPr algn="l" rtl="0" eaLnBrk="1" fontAlgn="base" hangingPunct="1">
        <a:spcBef>
          <a:spcPct val="0"/>
        </a:spcBef>
        <a:spcAft>
          <a:spcPct val="0"/>
        </a:spcAft>
        <a:defRPr sz="2400" kern="1200">
          <a:solidFill>
            <a:schemeClr val="tx2"/>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chemeClr val="accent1"/>
        </a:buClr>
        <a:buSzPct val="76000"/>
        <a:buFont typeface="Wingdings 3" panose="05040102010807070707" pitchFamily="18" charset="2"/>
        <a:buChar char=""/>
        <a:defRPr lang="en-US" altLang="zh-CN" sz="2400" kern="1200" baseline="0" dirty="0" smtClean="0">
          <a:solidFill>
            <a:srgbClr val="AD470F"/>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chemeClr val="accent2"/>
        </a:buClr>
        <a:buSzPct val="76000"/>
        <a:buFont typeface="Wingdings 3" panose="05040102010807070707" pitchFamily="18" charset="2"/>
        <a:buChar char=""/>
        <a:defRPr sz="2100" kern="1200" baseline="0">
          <a:solidFill>
            <a:schemeClr val="tx2"/>
          </a:solidFill>
          <a:latin typeface="+mn-lt"/>
          <a:ea typeface="+mn-ea"/>
          <a:cs typeface="+mn-cs"/>
        </a:defRPr>
      </a:lvl2pPr>
      <a:lvl3pPr marL="462558" indent="-128588" algn="l" rtl="0" eaLnBrk="1" fontAlgn="base" hangingPunct="1">
        <a:spcBef>
          <a:spcPts val="281"/>
        </a:spcBef>
        <a:spcAft>
          <a:spcPct val="0"/>
        </a:spcAft>
        <a:buClr>
          <a:srgbClr val="BCBCBC"/>
        </a:buClr>
        <a:buSzPct val="76000"/>
        <a:buFont typeface="Wingdings 3" panose="05040102010807070707" pitchFamily="18" charset="2"/>
        <a:buChar char=""/>
        <a:defRPr sz="1800" kern="1200" baseline="0">
          <a:solidFill>
            <a:schemeClr val="tx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15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tmp"/><Relationship Id="rId7" Type="http://schemas.openxmlformats.org/officeDocument/2006/relationships/image" Target="../media/image16.tmp"/><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5.tmp"/><Relationship Id="rId5" Type="http://schemas.openxmlformats.org/officeDocument/2006/relationships/image" Target="../media/image170.png"/><Relationship Id="rId10" Type="http://schemas.openxmlformats.org/officeDocument/2006/relationships/image" Target="../media/image19.tmp"/><Relationship Id="rId9" Type="http://schemas.openxmlformats.org/officeDocument/2006/relationships/image" Target="../media/image18.tmp"/></Relationships>
</file>

<file path=ppt/slides/_rels/slide1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5.xml"/><Relationship Id="rId4" Type="http://schemas.openxmlformats.org/officeDocument/2006/relationships/image" Target="../media/image23.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6" Type="http://schemas.openxmlformats.org/officeDocument/2006/relationships/image" Target="../media/image25.tmp"/><Relationship Id="rId5" Type="http://schemas.openxmlformats.org/officeDocument/2006/relationships/image" Target="../media/image24.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5" Type="http://schemas.openxmlformats.org/officeDocument/2006/relationships/image" Target="../media/image26.tmp"/><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0.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34.tmp"/><Relationship Id="rId7" Type="http://schemas.openxmlformats.org/officeDocument/2006/relationships/image" Target="../media/image33.tmp"/><Relationship Id="rId1" Type="http://schemas.openxmlformats.org/officeDocument/2006/relationships/slideLayout" Target="../slideLayouts/slideLayout5.xml"/><Relationship Id="rId6" Type="http://schemas.openxmlformats.org/officeDocument/2006/relationships/image" Target="../media/image32.tmp"/><Relationship Id="rId5" Type="http://schemas.openxmlformats.org/officeDocument/2006/relationships/image" Target="../media/image31.tmp"/><Relationship Id="rId4" Type="http://schemas.openxmlformats.org/officeDocument/2006/relationships/image" Target="../media/image49.png"/><Relationship Id="rId9" Type="http://schemas.openxmlformats.org/officeDocument/2006/relationships/image" Target="../media/image35.tmp"/></Relationships>
</file>

<file path=ppt/slides/_rels/slide22.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7" Type="http://schemas.openxmlformats.org/officeDocument/2006/relationships/image" Target="../media/image39.tmp"/><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38.tmp"/><Relationship Id="rId5" Type="http://schemas.openxmlformats.org/officeDocument/2006/relationships/image" Target="../media/image4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tmp"/><Relationship Id="rId7"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60.png"/><Relationship Id="rId9"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6" Type="http://schemas.openxmlformats.org/officeDocument/2006/relationships/image" Target="../media/image14.tmp"/><Relationship Id="rId5" Type="http://schemas.openxmlformats.org/officeDocument/2006/relationships/image" Target="../media/image13.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无监督学习</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7B125-15F2-48EE-87B1-C8F1B962677F}"/>
              </a:ext>
            </a:extLst>
          </p:cNvPr>
          <p:cNvSpPr>
            <a:spLocks noGrp="1"/>
          </p:cNvSpPr>
          <p:nvPr>
            <p:ph type="title"/>
          </p:nvPr>
        </p:nvSpPr>
        <p:spPr/>
        <p:txBody>
          <a:bodyPr/>
          <a:lstStyle/>
          <a:p>
            <a:r>
              <a:rPr lang="zh-CN" altLang="en-US" dirty="0"/>
              <a:t>稀疏编码（</a:t>
            </a:r>
            <a:r>
              <a:rPr lang="en-US" altLang="zh-CN" dirty="0"/>
              <a:t>Sparse Coding</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A00AD2-CF03-485F-A7A2-AA69AB092149}"/>
                  </a:ext>
                </a:extLst>
              </p:cNvPr>
              <p:cNvSpPr>
                <a:spLocks noGrp="1"/>
              </p:cNvSpPr>
              <p:nvPr>
                <p:ph idx="1"/>
              </p:nvPr>
            </p:nvSpPr>
            <p:spPr/>
            <p:txBody>
              <a:bodyPr/>
              <a:lstStyle/>
              <a:p>
                <a:r>
                  <a:rPr lang="zh-CN" altLang="en-US" dirty="0"/>
                  <a:t>给定一组</a:t>
                </a:r>
                <a:r>
                  <a:rPr lang="en-US" altLang="zh-CN" dirty="0"/>
                  <a:t>N </a:t>
                </a:r>
                <a:r>
                  <a:rPr lang="zh-CN" altLang="en-US" dirty="0"/>
                  <a:t>个输入向量</a:t>
                </a:r>
                <a14:m>
                  <m:oMath xmlns:m="http://schemas.openxmlformats.org/officeDocument/2006/math">
                    <m:r>
                      <a:rPr lang="en-US" altLang="zh-CN" b="1" i="1" dirty="0" smtClean="0">
                        <a:latin typeface="Cambria Math" panose="02040503050406030204" pitchFamily="18" charset="0"/>
                      </a:rPr>
                      <m:t>𝒙</m:t>
                    </m:r>
                    <m:d>
                      <m:dPr>
                        <m:ctrlPr>
                          <a:rPr lang="en-US" altLang="zh-CN" b="1" i="1" baseline="30000" dirty="0" smtClean="0">
                            <a:latin typeface="Cambria Math" panose="02040503050406030204" pitchFamily="18" charset="0"/>
                          </a:rPr>
                        </m:ctrlPr>
                      </m:dPr>
                      <m:e>
                        <m:r>
                          <a:rPr lang="en-US" altLang="zh-CN" b="1" i="1" baseline="30000" dirty="0" smtClean="0">
                            <a:latin typeface="Cambria Math" panose="02040503050406030204" pitchFamily="18" charset="0"/>
                          </a:rPr>
                          <m:t>𝟏</m:t>
                        </m:r>
                      </m:e>
                    </m:d>
                    <m:r>
                      <a:rPr lang="en-US" altLang="zh-CN" b="1" i="1" dirty="0" smtClean="0">
                        <a:latin typeface="Cambria Math" panose="02040503050406030204" pitchFamily="18" charset="0"/>
                      </a:rPr>
                      <m:t>,…,</m:t>
                    </m:r>
                    <m:r>
                      <a:rPr lang="en-US" altLang="zh-CN" b="1" i="1" dirty="0">
                        <a:latin typeface="Cambria Math" panose="02040503050406030204" pitchFamily="18" charset="0"/>
                      </a:rPr>
                      <m:t>𝒙</m:t>
                    </m:r>
                    <m:r>
                      <a:rPr lang="en-US" altLang="zh-CN" b="1" i="1" baseline="30000" dirty="0" smtClean="0">
                        <a:latin typeface="Cambria Math" panose="02040503050406030204" pitchFamily="18" charset="0"/>
                      </a:rPr>
                      <m:t>(</m:t>
                    </m:r>
                    <m:r>
                      <a:rPr lang="en-US" altLang="zh-CN" b="1" i="1" baseline="30000" dirty="0" smtClean="0">
                        <a:latin typeface="Cambria Math" panose="02040503050406030204" pitchFamily="18" charset="0"/>
                      </a:rPr>
                      <m:t>𝑵</m:t>
                    </m:r>
                    <m:r>
                      <a:rPr lang="en-US" altLang="zh-CN" b="1" i="1" baseline="30000" dirty="0" smtClean="0">
                        <a:latin typeface="Cambria Math" panose="02040503050406030204" pitchFamily="18" charset="0"/>
                      </a:rPr>
                      <m:t>)</m:t>
                    </m:r>
                  </m:oMath>
                </a14:m>
                <a:r>
                  <a:rPr lang="zh-CN" altLang="en-US" dirty="0"/>
                  <a:t>，其稀疏编码的目标函数定义为</a:t>
                </a:r>
                <a:endParaRPr lang="en-US" altLang="zh-CN" dirty="0"/>
              </a:p>
              <a:p>
                <a:endParaRPr lang="en-US" altLang="zh-CN" dirty="0"/>
              </a:p>
              <a:p>
                <a:endParaRPr lang="en-US" altLang="zh-CN" dirty="0"/>
              </a:p>
              <a:p>
                <a:pPr lvl="1"/>
                <a:endParaRPr lang="en-US" altLang="zh-CN" i="1" dirty="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𝜌</m:t>
                    </m:r>
                    <m:r>
                      <a:rPr lang="en-US" altLang="zh-CN" i="1" dirty="0" smtClean="0">
                        <a:latin typeface="Cambria Math" panose="02040503050406030204" pitchFamily="18" charset="0"/>
                      </a:rPr>
                      <m:t>(·)</m:t>
                    </m:r>
                  </m:oMath>
                </a14:m>
                <a:r>
                  <a:rPr lang="zh-CN" altLang="en-US" dirty="0"/>
                  <a:t>是一个稀疏性衡量函数，</a:t>
                </a:r>
                <a14:m>
                  <m:oMath xmlns:m="http://schemas.openxmlformats.org/officeDocument/2006/math">
                    <m:r>
                      <a:rPr lang="en-US" altLang="zh-CN" i="1" dirty="0" smtClean="0">
                        <a:latin typeface="Cambria Math" panose="02040503050406030204" pitchFamily="18" charset="0"/>
                      </a:rPr>
                      <m:t>𝜂</m:t>
                    </m:r>
                  </m:oMath>
                </a14:m>
                <a:r>
                  <a:rPr lang="zh-CN" altLang="en-US" dirty="0"/>
                  <a:t>是一个超参数，用来控制稀疏性的强度。</a:t>
                </a:r>
              </a:p>
            </p:txBody>
          </p:sp>
        </mc:Choice>
        <mc:Fallback xmlns="">
          <p:sp>
            <p:nvSpPr>
              <p:cNvPr id="3" name="内容占位符 2">
                <a:extLst>
                  <a:ext uri="{FF2B5EF4-FFF2-40B4-BE49-F238E27FC236}">
                    <a16:creationId xmlns:a16="http://schemas.microsoft.com/office/drawing/2014/main" id="{DCA00AD2-CF03-485F-A7A2-AA69AB092149}"/>
                  </a:ext>
                </a:extLst>
              </p:cNvPr>
              <p:cNvSpPr>
                <a:spLocks noGrp="1" noRot="1" noChangeAspect="1" noMove="1" noResize="1" noEditPoints="1" noAdjustHandles="1" noChangeArrowheads="1" noChangeShapeType="1" noTextEdit="1"/>
              </p:cNvSpPr>
              <p:nvPr>
                <p:ph idx="1"/>
              </p:nvPr>
            </p:nvSpPr>
            <p:spPr>
              <a:blipFill>
                <a:blip r:embed="rId5"/>
                <a:stretch>
                  <a:fillRect l="-389" t="-108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21FFCFE-72EE-41E3-8DD2-BD191995A0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4336216"/>
            <a:ext cx="1981200" cy="906550"/>
          </a:xfrm>
          <a:prstGeom prst="rect">
            <a:avLst/>
          </a:prstGeom>
          <a:ln>
            <a:solidFill>
              <a:schemeClr val="accent2"/>
            </a:solidFill>
          </a:ln>
        </p:spPr>
      </p:pic>
      <p:pic>
        <p:nvPicPr>
          <p:cNvPr id="9" name="图片 8">
            <a:extLst>
              <a:ext uri="{FF2B5EF4-FFF2-40B4-BE49-F238E27FC236}">
                <a16:creationId xmlns:a16="http://schemas.microsoft.com/office/drawing/2014/main" id="{25D0A418-3983-406C-842A-411F262640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3229963"/>
            <a:ext cx="2511845" cy="914400"/>
          </a:xfrm>
          <a:prstGeom prst="rect">
            <a:avLst/>
          </a:prstGeom>
          <a:ln>
            <a:solidFill>
              <a:schemeClr val="accent2"/>
            </a:solidFill>
          </a:ln>
        </p:spPr>
      </p:pic>
      <p:pic>
        <p:nvPicPr>
          <p:cNvPr id="11" name="图片 10">
            <a:extLst>
              <a:ext uri="{FF2B5EF4-FFF2-40B4-BE49-F238E27FC236}">
                <a16:creationId xmlns:a16="http://schemas.microsoft.com/office/drawing/2014/main" id="{0385EBD6-267F-4647-848F-BCD5B12A6A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6428" y="4313852"/>
            <a:ext cx="2390155" cy="986414"/>
          </a:xfrm>
          <a:prstGeom prst="rect">
            <a:avLst/>
          </a:prstGeom>
          <a:ln>
            <a:solidFill>
              <a:schemeClr val="accent2"/>
            </a:solidFill>
          </a:ln>
        </p:spPr>
      </p:pic>
      <p:pic>
        <p:nvPicPr>
          <p:cNvPr id="13" name="图片 12">
            <a:extLst>
              <a:ext uri="{FF2B5EF4-FFF2-40B4-BE49-F238E27FC236}">
                <a16:creationId xmlns:a16="http://schemas.microsoft.com/office/drawing/2014/main" id="{A88423FF-6A18-48D8-B1CF-898B9750B3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29400" y="3335860"/>
            <a:ext cx="2340160" cy="906549"/>
          </a:xfrm>
          <a:prstGeom prst="rect">
            <a:avLst/>
          </a:prstGeom>
          <a:ln>
            <a:solidFill>
              <a:schemeClr val="accent2"/>
            </a:solidFill>
          </a:ln>
        </p:spPr>
      </p:pic>
      <p:pic>
        <p:nvPicPr>
          <p:cNvPr id="6" name="图片 5">
            <a:extLst>
              <a:ext uri="{FF2B5EF4-FFF2-40B4-BE49-F238E27FC236}">
                <a16:creationId xmlns:a16="http://schemas.microsoft.com/office/drawing/2014/main" id="{D0E80D2D-2F99-4B16-94A5-431EE9548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33800" y="1615234"/>
            <a:ext cx="3505292" cy="740248"/>
          </a:xfrm>
          <a:prstGeom prst="rect">
            <a:avLst/>
          </a:prstGeom>
        </p:spPr>
      </p:pic>
    </p:spTree>
    <p:custDataLst>
      <p:tags r:id="rId1"/>
    </p:custDataLst>
    <p:extLst>
      <p:ext uri="{BB962C8B-B14F-4D97-AF65-F5344CB8AC3E}">
        <p14:creationId xmlns:p14="http://schemas.microsoft.com/office/powerpoint/2010/main" val="31040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E70F9-F039-4B0B-98E9-3BB6763BC82D}"/>
              </a:ext>
            </a:extLst>
          </p:cNvPr>
          <p:cNvSpPr>
            <a:spLocks noGrp="1"/>
          </p:cNvSpPr>
          <p:nvPr>
            <p:ph type="title"/>
          </p:nvPr>
        </p:nvSpPr>
        <p:spPr/>
        <p:txBody>
          <a:bodyPr/>
          <a:lstStyle/>
          <a:p>
            <a:r>
              <a:rPr lang="zh-CN" altLang="en-US" dirty="0"/>
              <a:t>训练过程</a:t>
            </a:r>
          </a:p>
        </p:txBody>
      </p:sp>
      <p:sp>
        <p:nvSpPr>
          <p:cNvPr id="3" name="内容占位符 2">
            <a:extLst>
              <a:ext uri="{FF2B5EF4-FFF2-40B4-BE49-F238E27FC236}">
                <a16:creationId xmlns:a16="http://schemas.microsoft.com/office/drawing/2014/main" id="{932FC682-43A2-4307-AF9B-968FB337F2B3}"/>
              </a:ext>
            </a:extLst>
          </p:cNvPr>
          <p:cNvSpPr>
            <a:spLocks noGrp="1"/>
          </p:cNvSpPr>
          <p:nvPr>
            <p:ph idx="1"/>
          </p:nvPr>
        </p:nvSpPr>
        <p:spPr/>
        <p:txBody>
          <a:bodyPr/>
          <a:lstStyle/>
          <a:p>
            <a:r>
              <a:rPr lang="zh-CN" altLang="en-US" dirty="0"/>
              <a:t>稀疏编码的训练过程一般用交替优化的方法进行。</a:t>
            </a:r>
          </a:p>
        </p:txBody>
      </p:sp>
      <p:pic>
        <p:nvPicPr>
          <p:cNvPr id="6" name="图片 5">
            <a:extLst>
              <a:ext uri="{FF2B5EF4-FFF2-40B4-BE49-F238E27FC236}">
                <a16:creationId xmlns:a16="http://schemas.microsoft.com/office/drawing/2014/main" id="{BB37CFBE-0219-431A-AAB6-4DCE6108B1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752600"/>
            <a:ext cx="5236069" cy="2413017"/>
          </a:xfrm>
          <a:prstGeom prst="rect">
            <a:avLst/>
          </a:prstGeom>
        </p:spPr>
      </p:pic>
    </p:spTree>
    <p:extLst>
      <p:ext uri="{BB962C8B-B14F-4D97-AF65-F5344CB8AC3E}">
        <p14:creationId xmlns:p14="http://schemas.microsoft.com/office/powerpoint/2010/main" val="76050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D8759-611D-46A5-90C7-6F6E7BCCD946}"/>
              </a:ext>
            </a:extLst>
          </p:cNvPr>
          <p:cNvSpPr>
            <a:spLocks noGrp="1"/>
          </p:cNvSpPr>
          <p:nvPr>
            <p:ph type="title"/>
          </p:nvPr>
        </p:nvSpPr>
        <p:spPr/>
        <p:txBody>
          <a:bodyPr/>
          <a:lstStyle/>
          <a:p>
            <a:r>
              <a:rPr lang="zh-CN" altLang="en-US" dirty="0"/>
              <a:t>稀疏编码的优点</a:t>
            </a:r>
          </a:p>
        </p:txBody>
      </p:sp>
      <p:sp>
        <p:nvSpPr>
          <p:cNvPr id="3" name="内容占位符 2">
            <a:extLst>
              <a:ext uri="{FF2B5EF4-FFF2-40B4-BE49-F238E27FC236}">
                <a16:creationId xmlns:a16="http://schemas.microsoft.com/office/drawing/2014/main" id="{90948273-4C00-4DFA-89B7-12FE0A8F785E}"/>
              </a:ext>
            </a:extLst>
          </p:cNvPr>
          <p:cNvSpPr>
            <a:spLocks noGrp="1"/>
          </p:cNvSpPr>
          <p:nvPr>
            <p:ph idx="1"/>
          </p:nvPr>
        </p:nvSpPr>
        <p:spPr/>
        <p:txBody>
          <a:bodyPr/>
          <a:lstStyle/>
          <a:p>
            <a:r>
              <a:rPr lang="zh-CN" altLang="en-US" dirty="0"/>
              <a:t>计算量</a:t>
            </a:r>
            <a:endParaRPr lang="en-US" altLang="zh-CN" dirty="0"/>
          </a:p>
          <a:p>
            <a:pPr lvl="1"/>
            <a:r>
              <a:rPr lang="zh-CN" altLang="en-US" dirty="0"/>
              <a:t>稀疏性带来的最大好处就是可以极大地降低计算量。</a:t>
            </a:r>
          </a:p>
          <a:p>
            <a:r>
              <a:rPr lang="zh-CN" altLang="en-US" dirty="0"/>
              <a:t>可解释性</a:t>
            </a:r>
            <a:endParaRPr lang="en-US" altLang="zh-CN" dirty="0"/>
          </a:p>
          <a:p>
            <a:pPr lvl="1"/>
            <a:r>
              <a:rPr lang="zh-CN" altLang="en-US" dirty="0"/>
              <a:t>因为稀疏编码只有少数的非零元素，相当于将一个输入样本表示为少数几个相关的特征。这样我们可以更好地描述其特征，并易于理解。</a:t>
            </a:r>
          </a:p>
          <a:p>
            <a:r>
              <a:rPr lang="zh-CN" altLang="en-US" dirty="0"/>
              <a:t>特征选择</a:t>
            </a:r>
            <a:endParaRPr lang="en-US" altLang="zh-CN" dirty="0"/>
          </a:p>
          <a:p>
            <a:pPr lvl="1"/>
            <a:r>
              <a:rPr lang="zh-CN" altLang="en-US" dirty="0"/>
              <a:t>稀疏性带来的另外一个好处是可以实现特征的自动选择，只选择和输入样本相关的最少特征，从而可以更好地表示输入样本，降低噪声并减轻过拟合。</a:t>
            </a:r>
          </a:p>
        </p:txBody>
      </p:sp>
    </p:spTree>
    <p:extLst>
      <p:ext uri="{BB962C8B-B14F-4D97-AF65-F5344CB8AC3E}">
        <p14:creationId xmlns:p14="http://schemas.microsoft.com/office/powerpoint/2010/main" val="401628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编码器（</a:t>
            </a:r>
            <a:r>
              <a:rPr lang="en-US" altLang="zh-CN" dirty="0"/>
              <a:t>Encoder</a:t>
            </a:r>
            <a:r>
              <a:rPr lang="zh-CN" altLang="en-US" dirty="0"/>
              <a:t>）</a:t>
            </a:r>
            <a:endParaRPr lang="en-US" altLang="zh-CN" dirty="0"/>
          </a:p>
          <a:p>
            <a:r>
              <a:rPr lang="zh-CN" altLang="en-US" dirty="0"/>
              <a:t>解码器（</a:t>
            </a:r>
            <a:r>
              <a:rPr lang="en-US" altLang="zh-CN" dirty="0"/>
              <a:t>Decoder</a:t>
            </a:r>
            <a:r>
              <a:rPr lang="zh-CN" altLang="en-US" dirty="0"/>
              <a:t>）</a:t>
            </a:r>
            <a:endParaRPr lang="en-US" altLang="zh-CN" dirty="0"/>
          </a:p>
          <a:p>
            <a:endParaRPr lang="en-US" altLang="zh-CN" dirty="0"/>
          </a:p>
          <a:p>
            <a:endParaRPr lang="en-US" altLang="zh-CN" dirty="0"/>
          </a:p>
          <a:p>
            <a:r>
              <a:rPr lang="zh-CN" altLang="en-US" dirty="0"/>
              <a:t>目标函数：重构错误</a:t>
            </a:r>
          </a:p>
        </p:txBody>
      </p:sp>
      <p:sp>
        <p:nvSpPr>
          <p:cNvPr id="14" name="内容占位符 13">
            <a:extLst>
              <a:ext uri="{FF2B5EF4-FFF2-40B4-BE49-F238E27FC236}">
                <a16:creationId xmlns:a16="http://schemas.microsoft.com/office/drawing/2014/main" id="{878260FA-F1FB-4686-ABE6-C68F94E2D2E1}"/>
              </a:ext>
            </a:extLst>
          </p:cNvPr>
          <p:cNvSpPr>
            <a:spLocks noGrp="1"/>
          </p:cNvSpPr>
          <p:nvPr>
            <p:ph idx="10"/>
          </p:nvPr>
        </p:nvSpPr>
        <p:spPr/>
        <p:txBody>
          <a:bodyPr/>
          <a:lstStyle/>
          <a:p>
            <a:r>
              <a:rPr lang="zh-CN" altLang="en-US" dirty="0"/>
              <a:t>两层网络结构的自编码器</a:t>
            </a:r>
          </a:p>
        </p:txBody>
      </p:sp>
      <p:sp>
        <p:nvSpPr>
          <p:cNvPr id="2" name="标题 1"/>
          <p:cNvSpPr>
            <a:spLocks noGrp="1"/>
          </p:cNvSpPr>
          <p:nvPr>
            <p:ph type="title"/>
          </p:nvPr>
        </p:nvSpPr>
        <p:spPr/>
        <p:txBody>
          <a:bodyPr/>
          <a:lstStyle/>
          <a:p>
            <a:r>
              <a:rPr lang="zh-CN" altLang="en-US" dirty="0"/>
              <a:t>自编码器（</a:t>
            </a:r>
            <a:r>
              <a:rPr lang="en-US" altLang="zh-CN" dirty="0"/>
              <a:t> Auto-Encoder </a:t>
            </a:r>
            <a:r>
              <a:rPr lang="zh-CN" altLang="en-US" dirty="0"/>
              <a:t>）</a:t>
            </a:r>
          </a:p>
        </p:txBody>
      </p:sp>
      <p:pic>
        <p:nvPicPr>
          <p:cNvPr id="5" name="图片 4">
            <a:extLst>
              <a:ext uri="{FF2B5EF4-FFF2-40B4-BE49-F238E27FC236}">
                <a16:creationId xmlns:a16="http://schemas.microsoft.com/office/drawing/2014/main" id="{E1CC8254-3C5F-4F5E-9D09-00F33448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183074"/>
            <a:ext cx="1170245" cy="625945"/>
          </a:xfrm>
          <a:prstGeom prst="rect">
            <a:avLst/>
          </a:prstGeom>
        </p:spPr>
      </p:pic>
      <p:pic>
        <p:nvPicPr>
          <p:cNvPr id="7" name="图片 6">
            <a:extLst>
              <a:ext uri="{FF2B5EF4-FFF2-40B4-BE49-F238E27FC236}">
                <a16:creationId xmlns:a16="http://schemas.microsoft.com/office/drawing/2014/main" id="{A22442C2-D5AA-4C43-9215-3ED1A843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505200"/>
            <a:ext cx="2936473" cy="1604009"/>
          </a:xfrm>
          <a:prstGeom prst="rect">
            <a:avLst/>
          </a:prstGeom>
        </p:spPr>
      </p:pic>
      <p:pic>
        <p:nvPicPr>
          <p:cNvPr id="12" name="图片 11">
            <a:extLst>
              <a:ext uri="{FF2B5EF4-FFF2-40B4-BE49-F238E27FC236}">
                <a16:creationId xmlns:a16="http://schemas.microsoft.com/office/drawing/2014/main" id="{BE8C4E73-DE56-4204-8C4B-132817D0A4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2209800"/>
            <a:ext cx="3048000" cy="2809342"/>
          </a:xfrm>
          <a:prstGeom prst="rect">
            <a:avLst/>
          </a:prstGeom>
        </p:spPr>
      </p:pic>
    </p:spTree>
    <p:extLst>
      <p:ext uri="{BB962C8B-B14F-4D97-AF65-F5344CB8AC3E}">
        <p14:creationId xmlns:p14="http://schemas.microsoft.com/office/powerpoint/2010/main" val="353834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EC9A1C-A212-4C91-9A8C-1EBC6D8BBD20}"/>
                  </a:ext>
                </a:extLst>
              </p:cNvPr>
              <p:cNvSpPr>
                <a:spLocks noGrp="1"/>
              </p:cNvSpPr>
              <p:nvPr>
                <p:ph idx="1"/>
              </p:nvPr>
            </p:nvSpPr>
            <p:spPr/>
            <p:txBody>
              <a:bodyPr/>
              <a:lstStyle/>
              <a:p>
                <a:r>
                  <a:rPr lang="zh-CN" altLang="en-US" dirty="0"/>
                  <a:t>通过给自编码器中隐藏层单元</a:t>
                </a:r>
                <a:r>
                  <a:rPr lang="en-US" altLang="zh-CN" dirty="0"/>
                  <a:t>z</a:t>
                </a:r>
                <a:r>
                  <a:rPr lang="zh-CN" altLang="en-US" dirty="0"/>
                  <a:t>加上稀疏性限制，自编码器可以学习到数据中一些有用的结构。</a:t>
                </a:r>
                <a:endParaRPr lang="en-US" altLang="zh-CN" dirty="0"/>
              </a:p>
              <a:p>
                <a:endParaRPr lang="en-US" altLang="zh-CN" dirty="0"/>
              </a:p>
              <a:p>
                <a:r>
                  <a:rPr lang="zh-CN" altLang="en-US" dirty="0"/>
                  <a:t>目标函数</a:t>
                </a:r>
                <a:endParaRPr lang="en-US" altLang="zh-CN" dirty="0"/>
              </a:p>
              <a:p>
                <a:endParaRPr lang="en-US" altLang="zh-CN" dirty="0"/>
              </a:p>
              <a:p>
                <a:endParaRPr lang="en-US" altLang="zh-CN" dirty="0"/>
              </a:p>
              <a:p>
                <a:endParaRPr lang="en-US" altLang="zh-CN" dirty="0"/>
              </a:p>
              <a:p>
                <a:pPr lvl="1"/>
                <a14:m>
                  <m:oMath xmlns:m="http://schemas.openxmlformats.org/officeDocument/2006/math">
                    <m:r>
                      <a:rPr lang="en-US" altLang="zh-CN" b="1" i="1" dirty="0" smtClean="0">
                        <a:latin typeface="Cambria Math" panose="02040503050406030204" pitchFamily="18" charset="0"/>
                      </a:rPr>
                      <m:t>𝑾</m:t>
                    </m:r>
                  </m:oMath>
                </a14:m>
                <a:r>
                  <a:rPr lang="zh-CN" altLang="en-US" dirty="0"/>
                  <a:t>表示自编码器中的参数</a:t>
                </a:r>
                <a:endParaRPr lang="en-US" altLang="zh-CN" dirty="0"/>
              </a:p>
              <a:p>
                <a:pPr lvl="1"/>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5EC9A1C-A212-4C91-9A8C-1EBC6D8BBD20}"/>
                  </a:ext>
                </a:extLst>
              </p:cNvPr>
              <p:cNvSpPr>
                <a:spLocks noGrp="1" noRot="1" noChangeAspect="1" noMove="1" noResize="1" noEditPoints="1" noAdjustHandles="1" noChangeArrowheads="1" noChangeShapeType="1" noTextEdit="1"/>
              </p:cNvSpPr>
              <p:nvPr>
                <p:ph idx="1"/>
              </p:nvPr>
            </p:nvSpPr>
            <p:spPr>
              <a:blipFill>
                <a:blip r:embed="rId4"/>
                <a:stretch>
                  <a:fillRect l="-778" t="-1084"/>
                </a:stretch>
              </a:blipFill>
            </p:spPr>
            <p:txBody>
              <a:bodyPr/>
              <a:lstStyle/>
              <a:p>
                <a:r>
                  <a:rPr lang="zh-CN" altLang="en-US">
                    <a:noFill/>
                  </a:rPr>
                  <a:t> </a:t>
                </a:r>
              </a:p>
            </p:txBody>
          </p:sp>
        </mc:Fallback>
      </mc:AlternateContent>
      <p:sp>
        <p:nvSpPr>
          <p:cNvPr id="7" name="内容占位符 6">
            <a:extLst>
              <a:ext uri="{FF2B5EF4-FFF2-40B4-BE49-F238E27FC236}">
                <a16:creationId xmlns:a16="http://schemas.microsoft.com/office/drawing/2014/main" id="{394E7F1D-0815-45AF-B8AC-F5B6A0758312}"/>
              </a:ext>
            </a:extLst>
          </p:cNvPr>
          <p:cNvSpPr>
            <a:spLocks noGrp="1"/>
          </p:cNvSpPr>
          <p:nvPr>
            <p:ph idx="10"/>
          </p:nvPr>
        </p:nvSpPr>
        <p:spPr/>
        <p:txBody>
          <a:bodyPr/>
          <a:lstStyle/>
          <a:p>
            <a:r>
              <a:rPr lang="zh-CN" altLang="en-US" dirty="0"/>
              <a:t>和稀疏编码一样，稀疏自编码器的优点是有很高的可解释性，并同时进行了隐式的特征选择．</a:t>
            </a:r>
            <a:endParaRPr lang="en-US" altLang="zh-CN" dirty="0"/>
          </a:p>
          <a:p>
            <a:endParaRPr lang="zh-CN" altLang="en-US" dirty="0"/>
          </a:p>
        </p:txBody>
      </p:sp>
      <p:sp>
        <p:nvSpPr>
          <p:cNvPr id="2" name="标题 1">
            <a:extLst>
              <a:ext uri="{FF2B5EF4-FFF2-40B4-BE49-F238E27FC236}">
                <a16:creationId xmlns:a16="http://schemas.microsoft.com/office/drawing/2014/main" id="{60CF966A-ADF3-48DE-8571-652F3C59A9A7}"/>
              </a:ext>
            </a:extLst>
          </p:cNvPr>
          <p:cNvSpPr>
            <a:spLocks noGrp="1"/>
          </p:cNvSpPr>
          <p:nvPr>
            <p:ph type="title"/>
          </p:nvPr>
        </p:nvSpPr>
        <p:spPr/>
        <p:txBody>
          <a:bodyPr/>
          <a:lstStyle/>
          <a:p>
            <a:r>
              <a:rPr lang="zh-CN" altLang="en-US" dirty="0"/>
              <a:t>稀疏自编码器</a:t>
            </a:r>
          </a:p>
        </p:txBody>
      </p:sp>
      <p:pic>
        <p:nvPicPr>
          <p:cNvPr id="2050" name="Picture 2" descr="Dimension Reduction - Autoencoders">
            <a:extLst>
              <a:ext uri="{FF2B5EF4-FFF2-40B4-BE49-F238E27FC236}">
                <a16:creationId xmlns:a16="http://schemas.microsoft.com/office/drawing/2014/main" id="{B7EFEEC0-B456-48FC-8FFB-669DF7C55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705100"/>
            <a:ext cx="3512524" cy="342423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1739D35-0799-40E6-AB03-3AD3F9C708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0" y="3094787"/>
            <a:ext cx="4350327" cy="838200"/>
          </a:xfrm>
          <a:prstGeom prst="rect">
            <a:avLst/>
          </a:prstGeom>
        </p:spPr>
      </p:pic>
    </p:spTree>
    <p:extLst>
      <p:ext uri="{BB962C8B-B14F-4D97-AF65-F5344CB8AC3E}">
        <p14:creationId xmlns:p14="http://schemas.microsoft.com/office/powerpoint/2010/main" val="90929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降噪自编码器</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CDA7B4D-E994-46F9-B1E2-84EC519B1BC1}"/>
                  </a:ext>
                </a:extLst>
              </p:cNvPr>
              <p:cNvSpPr>
                <a:spLocks noGrp="1"/>
              </p:cNvSpPr>
              <p:nvPr>
                <p:ph idx="1"/>
              </p:nvPr>
            </p:nvSpPr>
            <p:spPr/>
            <p:txBody>
              <a:bodyPr/>
              <a:lstStyle/>
              <a:p>
                <a:r>
                  <a:rPr lang="zh-CN" altLang="en-US" dirty="0"/>
                  <a:t>通过引入噪声来增加编码鲁棒性的自编码器</a:t>
                </a:r>
                <a:endParaRPr lang="en-US" altLang="zh-CN" dirty="0"/>
              </a:p>
              <a:p>
                <a:pPr lvl="1"/>
                <a:r>
                  <a:rPr lang="zh-CN" altLang="en-US" dirty="0"/>
                  <a:t>对于一个向量</a:t>
                </a:r>
                <a14:m>
                  <m:oMath xmlns:m="http://schemas.openxmlformats.org/officeDocument/2006/math">
                    <m:r>
                      <a:rPr lang="en-US" altLang="zh-CN" b="1" i="1" dirty="0" smtClean="0">
                        <a:latin typeface="Cambria Math" panose="02040503050406030204" pitchFamily="18" charset="0"/>
                      </a:rPr>
                      <m:t>𝒙</m:t>
                    </m:r>
                  </m:oMath>
                </a14:m>
                <a:r>
                  <a:rPr lang="zh-CN" altLang="en-US" dirty="0"/>
                  <a:t>，我们首先根据一个比例</a:t>
                </a:r>
                <a:r>
                  <a:rPr lang="en-US" altLang="zh-CN" dirty="0"/>
                  <a:t>µ</a:t>
                </a:r>
                <a:r>
                  <a:rPr lang="zh-CN" altLang="en-US" dirty="0"/>
                  <a:t>随机将</a:t>
                </a:r>
                <a14:m>
                  <m:oMath xmlns:m="http://schemas.openxmlformats.org/officeDocument/2006/math">
                    <m:r>
                      <a:rPr lang="en-US" altLang="zh-CN" b="1" i="1" dirty="0">
                        <a:latin typeface="Cambria Math" panose="02040503050406030204" pitchFamily="18" charset="0"/>
                      </a:rPr>
                      <m:t>𝒙</m:t>
                    </m:r>
                  </m:oMath>
                </a14:m>
                <a:r>
                  <a:rPr lang="zh-CN" altLang="en-US" dirty="0"/>
                  <a:t>的一些维度的值设置为</a:t>
                </a:r>
                <a:r>
                  <a:rPr lang="en-US" altLang="zh-CN" dirty="0"/>
                  <a:t>0</a:t>
                </a:r>
                <a:r>
                  <a:rPr lang="zh-CN" altLang="en-US" dirty="0"/>
                  <a:t>，得到一个被损坏的向量</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1" i="1" dirty="0" smtClean="0">
                            <a:latin typeface="Cambria Math" panose="02040503050406030204" pitchFamily="18" charset="0"/>
                          </a:rPr>
                          <m:t>𝒙</m:t>
                        </m:r>
                      </m:e>
                    </m:acc>
                  </m:oMath>
                </a14:m>
                <a:r>
                  <a:rPr lang="zh-CN" altLang="en-US" dirty="0"/>
                  <a:t>。</a:t>
                </a:r>
                <a:endParaRPr lang="en-US" altLang="zh-CN" dirty="0"/>
              </a:p>
              <a:p>
                <a:pPr lvl="1"/>
                <a:r>
                  <a:rPr lang="zh-CN" altLang="en-US" dirty="0"/>
                  <a:t>然后将被损坏的向量</a:t>
                </a:r>
                <a14:m>
                  <m:oMath xmlns:m="http://schemas.openxmlformats.org/officeDocument/2006/math">
                    <m:acc>
                      <m:accPr>
                        <m:chr m:val="̃"/>
                        <m:ctrlPr>
                          <a:rPr lang="en-US" altLang="zh-CN" i="1" dirty="0">
                            <a:latin typeface="Cambria Math" panose="02040503050406030204" pitchFamily="18" charset="0"/>
                          </a:rPr>
                        </m:ctrlPr>
                      </m:accPr>
                      <m:e>
                        <m:r>
                          <a:rPr lang="en-US" altLang="zh-CN" b="1" i="1" dirty="0">
                            <a:latin typeface="Cambria Math" panose="02040503050406030204" pitchFamily="18" charset="0"/>
                          </a:rPr>
                          <m:t>𝒙</m:t>
                        </m:r>
                      </m:e>
                    </m:acc>
                  </m:oMath>
                </a14:m>
                <a:r>
                  <a:rPr lang="zh-CN" altLang="en-US" dirty="0"/>
                  <a:t>输入给自编码器得到编码</a:t>
                </a:r>
                <a14:m>
                  <m:oMath xmlns:m="http://schemas.openxmlformats.org/officeDocument/2006/math">
                    <m:r>
                      <a:rPr lang="en-US" altLang="zh-CN" b="1" i="1" dirty="0" smtClean="0">
                        <a:latin typeface="Cambria Math" panose="02040503050406030204" pitchFamily="18" charset="0"/>
                      </a:rPr>
                      <m:t>𝒛</m:t>
                    </m:r>
                  </m:oMath>
                </a14:m>
                <a:r>
                  <a:rPr lang="zh-CN" altLang="en-US" dirty="0"/>
                  <a:t>，并重构出原始的无损输入</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a:t>
                </a:r>
              </a:p>
            </p:txBody>
          </p:sp>
        </mc:Choice>
        <mc:Fallback xmlns="">
          <p:sp>
            <p:nvSpPr>
              <p:cNvPr id="5" name="内容占位符 4">
                <a:extLst>
                  <a:ext uri="{FF2B5EF4-FFF2-40B4-BE49-F238E27FC236}">
                    <a16:creationId xmlns:a16="http://schemas.microsoft.com/office/drawing/2014/main" id="{2CDA7B4D-E994-46F9-B1E2-84EC519B1BC1}"/>
                  </a:ext>
                </a:extLst>
              </p:cNvPr>
              <p:cNvSpPr>
                <a:spLocks noGrp="1" noRot="1" noChangeAspect="1" noMove="1" noResize="1" noEditPoints="1" noAdjustHandles="1" noChangeArrowheads="1" noChangeShapeType="1" noTextEdit="1"/>
              </p:cNvSpPr>
              <p:nvPr>
                <p:ph sz="quarter" idx="1"/>
              </p:nvPr>
            </p:nvSpPr>
            <p:spPr>
              <a:blipFill>
                <a:blip r:embed="rId4"/>
                <a:stretch>
                  <a:fillRect l="-1037" t="-1728" r="-6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EB64ABF-5085-45BE-ABE5-1EFC2124EB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7158" y="3124200"/>
            <a:ext cx="5377684" cy="2541881"/>
          </a:xfrm>
          <a:prstGeom prst="rect">
            <a:avLst/>
          </a:prstGeom>
        </p:spPr>
      </p:pic>
    </p:spTree>
    <p:extLst>
      <p:ext uri="{BB962C8B-B14F-4D97-AF65-F5344CB8AC3E}">
        <p14:creationId xmlns:p14="http://schemas.microsoft.com/office/powerpoint/2010/main" val="287864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6D23D-D033-472E-A7DB-7ACE4953D5F8}"/>
              </a:ext>
            </a:extLst>
          </p:cNvPr>
          <p:cNvSpPr>
            <a:spLocks noGrp="1"/>
          </p:cNvSpPr>
          <p:nvPr>
            <p:ph type="ctrTitle"/>
          </p:nvPr>
        </p:nvSpPr>
        <p:spPr/>
        <p:txBody>
          <a:bodyPr/>
          <a:lstStyle/>
          <a:p>
            <a:r>
              <a:rPr lang="zh-CN" altLang="en-US" dirty="0"/>
              <a:t>概率密度估计</a:t>
            </a:r>
          </a:p>
        </p:txBody>
      </p:sp>
    </p:spTree>
    <p:extLst>
      <p:ext uri="{BB962C8B-B14F-4D97-AF65-F5344CB8AC3E}">
        <p14:creationId xmlns:p14="http://schemas.microsoft.com/office/powerpoint/2010/main" val="316857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83A7D-7A09-4B27-93A1-7E2B67968E50}"/>
              </a:ext>
            </a:extLst>
          </p:cNvPr>
          <p:cNvSpPr>
            <a:spLocks noGrp="1"/>
          </p:cNvSpPr>
          <p:nvPr>
            <p:ph type="title"/>
          </p:nvPr>
        </p:nvSpPr>
        <p:spPr/>
        <p:txBody>
          <a:bodyPr/>
          <a:lstStyle/>
          <a:p>
            <a:r>
              <a:rPr lang="zh-CN" altLang="en-US" dirty="0"/>
              <a:t>概率密度估计</a:t>
            </a:r>
          </a:p>
        </p:txBody>
      </p:sp>
      <p:sp>
        <p:nvSpPr>
          <p:cNvPr id="3" name="内容占位符 2">
            <a:extLst>
              <a:ext uri="{FF2B5EF4-FFF2-40B4-BE49-F238E27FC236}">
                <a16:creationId xmlns:a16="http://schemas.microsoft.com/office/drawing/2014/main" id="{C4B6D067-6667-44FD-856E-656116081F0E}"/>
              </a:ext>
            </a:extLst>
          </p:cNvPr>
          <p:cNvSpPr>
            <a:spLocks noGrp="1"/>
          </p:cNvSpPr>
          <p:nvPr>
            <p:ph idx="1"/>
          </p:nvPr>
        </p:nvSpPr>
        <p:spPr/>
        <p:txBody>
          <a:bodyPr/>
          <a:lstStyle/>
          <a:p>
            <a:r>
              <a:rPr lang="zh-CN" altLang="en-US" dirty="0"/>
              <a:t>参数密度估计（</a:t>
            </a:r>
            <a:r>
              <a:rPr lang="en-US" altLang="zh-CN" dirty="0"/>
              <a:t>Parametric Density Estimation</a:t>
            </a:r>
            <a:r>
              <a:rPr lang="zh-CN" altLang="en-US" dirty="0"/>
              <a:t>）</a:t>
            </a:r>
            <a:endParaRPr lang="en-US" altLang="zh-CN" dirty="0"/>
          </a:p>
          <a:p>
            <a:pPr lvl="1"/>
            <a:r>
              <a:rPr lang="zh-CN" altLang="en-US" dirty="0"/>
              <a:t>根据先验知识假设随机变量服从某种分布，然后通过训练样本来估计分布的参数．</a:t>
            </a:r>
            <a:endParaRPr lang="en-US" altLang="zh-CN" dirty="0"/>
          </a:p>
          <a:p>
            <a:pPr lvl="1"/>
            <a:r>
              <a:rPr lang="zh-CN" altLang="en-US" dirty="0"/>
              <a:t>估计方法：最大似然估计</a:t>
            </a:r>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非参数密度估计（</a:t>
            </a:r>
            <a:r>
              <a:rPr lang="en-US" altLang="zh-CN" dirty="0"/>
              <a:t>Nonparametric Density Estimation</a:t>
            </a:r>
            <a:r>
              <a:rPr lang="zh-CN" altLang="en-US" dirty="0"/>
              <a:t>）</a:t>
            </a:r>
            <a:endParaRPr lang="en-US" altLang="zh-CN" dirty="0"/>
          </a:p>
          <a:p>
            <a:pPr lvl="1"/>
            <a:r>
              <a:rPr lang="zh-CN" altLang="en-US" dirty="0"/>
              <a:t>不假设数据服从某种分布，通过将样本空间划分为不同的区域并估计每个区域的概率来近似数据的概率密度函数。</a:t>
            </a:r>
          </a:p>
          <a:p>
            <a:pPr lvl="1"/>
            <a:endParaRPr lang="zh-CN" altLang="en-US" dirty="0"/>
          </a:p>
        </p:txBody>
      </p:sp>
      <p:pic>
        <p:nvPicPr>
          <p:cNvPr id="5" name="图片 4">
            <a:extLst>
              <a:ext uri="{FF2B5EF4-FFF2-40B4-BE49-F238E27FC236}">
                <a16:creationId xmlns:a16="http://schemas.microsoft.com/office/drawing/2014/main" id="{E00F5C83-4149-41D6-AB6D-8FF1E1E140B9}"/>
              </a:ext>
            </a:extLst>
          </p:cNvPr>
          <p:cNvPicPr>
            <a:picLocks noChangeAspect="1"/>
          </p:cNvPicPr>
          <p:nvPr/>
        </p:nvPicPr>
        <p:blipFill>
          <a:blip r:embed="rId2"/>
          <a:stretch>
            <a:fillRect/>
          </a:stretch>
        </p:blipFill>
        <p:spPr>
          <a:xfrm>
            <a:off x="4267200" y="2514600"/>
            <a:ext cx="2514600" cy="693364"/>
          </a:xfrm>
          <a:prstGeom prst="rect">
            <a:avLst/>
          </a:prstGeom>
        </p:spPr>
      </p:pic>
    </p:spTree>
    <p:extLst>
      <p:ext uri="{BB962C8B-B14F-4D97-AF65-F5344CB8AC3E}">
        <p14:creationId xmlns:p14="http://schemas.microsoft.com/office/powerpoint/2010/main" val="306494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B5916-740D-4CC5-A649-93F73C8BBE16}"/>
              </a:ext>
            </a:extLst>
          </p:cNvPr>
          <p:cNvSpPr>
            <a:spLocks noGrp="1"/>
          </p:cNvSpPr>
          <p:nvPr>
            <p:ph type="title"/>
          </p:nvPr>
        </p:nvSpPr>
        <p:spPr/>
        <p:txBody>
          <a:bodyPr/>
          <a:lstStyle/>
          <a:p>
            <a:r>
              <a:rPr lang="zh-CN" altLang="en-US"/>
              <a:t>参数密度估计</a:t>
            </a:r>
            <a:endParaRPr lang="zh-CN" altLang="en-US" dirty="0"/>
          </a:p>
        </p:txBody>
      </p:sp>
      <p:sp>
        <p:nvSpPr>
          <p:cNvPr id="3" name="内容占位符 2">
            <a:extLst>
              <a:ext uri="{FF2B5EF4-FFF2-40B4-BE49-F238E27FC236}">
                <a16:creationId xmlns:a16="http://schemas.microsoft.com/office/drawing/2014/main" id="{51952127-876D-4748-93F5-F3B7F3A99A33}"/>
              </a:ext>
            </a:extLst>
          </p:cNvPr>
          <p:cNvSpPr>
            <a:spLocks noGrp="1"/>
          </p:cNvSpPr>
          <p:nvPr>
            <p:ph idx="1"/>
          </p:nvPr>
        </p:nvSpPr>
        <p:spPr/>
        <p:txBody>
          <a:bodyPr/>
          <a:lstStyle/>
          <a:p>
            <a:r>
              <a:rPr lang="zh-CN" altLang="en-US" dirty="0"/>
              <a:t>正态分布</a:t>
            </a:r>
          </a:p>
        </p:txBody>
      </p:sp>
      <p:pic>
        <p:nvPicPr>
          <p:cNvPr id="7" name="图片 6">
            <a:extLst>
              <a:ext uri="{FF2B5EF4-FFF2-40B4-BE49-F238E27FC236}">
                <a16:creationId xmlns:a16="http://schemas.microsoft.com/office/drawing/2014/main" id="{C836A1EE-B224-4767-82F3-19F55145F36B}"/>
              </a:ext>
            </a:extLst>
          </p:cNvPr>
          <p:cNvPicPr>
            <a:picLocks noChangeAspect="1"/>
          </p:cNvPicPr>
          <p:nvPr/>
        </p:nvPicPr>
        <p:blipFill>
          <a:blip r:embed="rId2"/>
          <a:stretch>
            <a:fillRect/>
          </a:stretch>
        </p:blipFill>
        <p:spPr>
          <a:xfrm>
            <a:off x="2667000" y="1828800"/>
            <a:ext cx="5486400" cy="3930692"/>
          </a:xfrm>
          <a:prstGeom prst="rect">
            <a:avLst/>
          </a:prstGeom>
        </p:spPr>
      </p:pic>
    </p:spTree>
    <p:extLst>
      <p:ext uri="{BB962C8B-B14F-4D97-AF65-F5344CB8AC3E}">
        <p14:creationId xmlns:p14="http://schemas.microsoft.com/office/powerpoint/2010/main" val="427040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B5916-740D-4CC5-A649-93F73C8BBE16}"/>
              </a:ext>
            </a:extLst>
          </p:cNvPr>
          <p:cNvSpPr>
            <a:spLocks noGrp="1"/>
          </p:cNvSpPr>
          <p:nvPr>
            <p:ph type="title"/>
          </p:nvPr>
        </p:nvSpPr>
        <p:spPr/>
        <p:txBody>
          <a:bodyPr/>
          <a:lstStyle/>
          <a:p>
            <a:r>
              <a:rPr lang="zh-CN" altLang="en-US"/>
              <a:t>参数密度估计</a:t>
            </a:r>
            <a:endParaRPr lang="zh-CN" altLang="en-US" dirty="0"/>
          </a:p>
        </p:txBody>
      </p:sp>
      <p:sp>
        <p:nvSpPr>
          <p:cNvPr id="3" name="内容占位符 2">
            <a:extLst>
              <a:ext uri="{FF2B5EF4-FFF2-40B4-BE49-F238E27FC236}">
                <a16:creationId xmlns:a16="http://schemas.microsoft.com/office/drawing/2014/main" id="{51952127-876D-4748-93F5-F3B7F3A99A33}"/>
              </a:ext>
            </a:extLst>
          </p:cNvPr>
          <p:cNvSpPr>
            <a:spLocks noGrp="1"/>
          </p:cNvSpPr>
          <p:nvPr>
            <p:ph idx="1"/>
          </p:nvPr>
        </p:nvSpPr>
        <p:spPr/>
        <p:txBody>
          <a:bodyPr/>
          <a:lstStyle/>
          <a:p>
            <a:r>
              <a:rPr lang="zh-CN" altLang="en-US"/>
              <a:t>多项分布</a:t>
            </a:r>
            <a:endParaRPr lang="zh-CN" altLang="en-US" dirty="0"/>
          </a:p>
        </p:txBody>
      </p:sp>
      <p:pic>
        <p:nvPicPr>
          <p:cNvPr id="8" name="图片 7">
            <a:extLst>
              <a:ext uri="{FF2B5EF4-FFF2-40B4-BE49-F238E27FC236}">
                <a16:creationId xmlns:a16="http://schemas.microsoft.com/office/drawing/2014/main" id="{CD9DBCD7-8B42-4460-B2CA-F923ECD0BE11}"/>
              </a:ext>
            </a:extLst>
          </p:cNvPr>
          <p:cNvPicPr>
            <a:picLocks noChangeAspect="1"/>
          </p:cNvPicPr>
          <p:nvPr/>
        </p:nvPicPr>
        <p:blipFill>
          <a:blip r:embed="rId3"/>
          <a:stretch>
            <a:fillRect/>
          </a:stretch>
        </p:blipFill>
        <p:spPr>
          <a:xfrm>
            <a:off x="2286000" y="1915186"/>
            <a:ext cx="5382389" cy="2199614"/>
          </a:xfrm>
          <a:prstGeom prst="rect">
            <a:avLst/>
          </a:prstGeom>
        </p:spPr>
      </p:pic>
      <p:pic>
        <p:nvPicPr>
          <p:cNvPr id="10" name="图片 9">
            <a:extLst>
              <a:ext uri="{FF2B5EF4-FFF2-40B4-BE49-F238E27FC236}">
                <a16:creationId xmlns:a16="http://schemas.microsoft.com/office/drawing/2014/main" id="{99F97EC8-631F-4FB4-9168-78CEF3A084E7}"/>
              </a:ext>
            </a:extLst>
          </p:cNvPr>
          <p:cNvPicPr>
            <a:picLocks noChangeAspect="1"/>
          </p:cNvPicPr>
          <p:nvPr/>
        </p:nvPicPr>
        <p:blipFill>
          <a:blip r:embed="rId4"/>
          <a:stretch>
            <a:fillRect/>
          </a:stretch>
        </p:blipFill>
        <p:spPr>
          <a:xfrm>
            <a:off x="2514600" y="4495800"/>
            <a:ext cx="5227424" cy="1143000"/>
          </a:xfrm>
          <a:prstGeom prst="rect">
            <a:avLst/>
          </a:prstGeom>
        </p:spPr>
      </p:pic>
    </p:spTree>
    <p:custDataLst>
      <p:tags r:id="rId1"/>
    </p:custDataLst>
    <p:extLst>
      <p:ext uri="{BB962C8B-B14F-4D97-AF65-F5344CB8AC3E}">
        <p14:creationId xmlns:p14="http://schemas.microsoft.com/office/powerpoint/2010/main" val="20941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417E4-97CD-4C5E-A4C0-342B76463C62}"/>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5FFAACD3-0929-4F7C-841D-EFC4F60AFCD9}"/>
              </a:ext>
            </a:extLst>
          </p:cNvPr>
          <p:cNvSpPr>
            <a:spLocks noGrp="1"/>
          </p:cNvSpPr>
          <p:nvPr>
            <p:ph idx="1"/>
          </p:nvPr>
        </p:nvSpPr>
        <p:spPr/>
        <p:txBody>
          <a:bodyPr/>
          <a:lstStyle/>
          <a:p>
            <a:r>
              <a:rPr lang="zh-CN" altLang="en-US" dirty="0"/>
              <a:t>无监督学习</a:t>
            </a:r>
            <a:endParaRPr lang="en-US" altLang="zh-CN" dirty="0"/>
          </a:p>
          <a:p>
            <a:r>
              <a:rPr lang="zh-CN" altLang="en-US" dirty="0"/>
              <a:t>无监督特征学习</a:t>
            </a:r>
            <a:endParaRPr lang="en-US" altLang="zh-CN" dirty="0"/>
          </a:p>
          <a:p>
            <a:pPr lvl="1"/>
            <a:r>
              <a:rPr lang="zh-CN" altLang="en-US" dirty="0"/>
              <a:t>主成分分析</a:t>
            </a:r>
            <a:endParaRPr lang="en-US" altLang="zh-CN" dirty="0"/>
          </a:p>
          <a:p>
            <a:pPr lvl="1"/>
            <a:r>
              <a:rPr lang="zh-CN" altLang="en-US" dirty="0"/>
              <a:t>稀疏编码</a:t>
            </a:r>
            <a:endParaRPr lang="en-US" altLang="zh-CN" dirty="0"/>
          </a:p>
          <a:p>
            <a:pPr lvl="1"/>
            <a:r>
              <a:rPr lang="zh-CN" altLang="en-US" dirty="0"/>
              <a:t>自编码器</a:t>
            </a:r>
            <a:endParaRPr lang="en-US" altLang="zh-CN" dirty="0"/>
          </a:p>
          <a:p>
            <a:pPr lvl="1"/>
            <a:r>
              <a:rPr lang="zh-CN" altLang="en-US" dirty="0"/>
              <a:t>稀疏自编码器</a:t>
            </a:r>
            <a:endParaRPr lang="en-US" altLang="zh-CN" dirty="0"/>
          </a:p>
          <a:p>
            <a:pPr lvl="1"/>
            <a:r>
              <a:rPr lang="zh-CN" altLang="en-US" dirty="0"/>
              <a:t>降噪自编码器</a:t>
            </a:r>
            <a:endParaRPr lang="en-US" altLang="zh-CN" dirty="0"/>
          </a:p>
          <a:p>
            <a:r>
              <a:rPr lang="zh-CN" altLang="en-US" dirty="0"/>
              <a:t>概率密度估计</a:t>
            </a:r>
            <a:endParaRPr lang="en-US" altLang="zh-CN" dirty="0"/>
          </a:p>
          <a:p>
            <a:pPr lvl="1"/>
            <a:r>
              <a:rPr lang="zh-CN" altLang="en-US" dirty="0"/>
              <a:t>参数密度估计</a:t>
            </a:r>
            <a:endParaRPr lang="en-US" altLang="zh-CN" dirty="0"/>
          </a:p>
          <a:p>
            <a:pPr lvl="1"/>
            <a:r>
              <a:rPr lang="zh-CN" altLang="en-US" dirty="0"/>
              <a:t>非参数密度估计</a:t>
            </a:r>
            <a:endParaRPr lang="en-US" altLang="zh-CN" dirty="0"/>
          </a:p>
          <a:p>
            <a:pPr lvl="2"/>
            <a:r>
              <a:rPr lang="zh-CN" altLang="en-US" dirty="0"/>
              <a:t>核方法</a:t>
            </a:r>
            <a:endParaRPr lang="en-US" altLang="zh-CN" dirty="0"/>
          </a:p>
          <a:p>
            <a:pPr lvl="2"/>
            <a:r>
              <a:rPr lang="en-US" altLang="zh-CN" dirty="0"/>
              <a:t>K</a:t>
            </a:r>
            <a:r>
              <a:rPr lang="zh-CN" altLang="en-US" dirty="0"/>
              <a:t>近邻方法</a:t>
            </a:r>
            <a:endParaRPr lang="en-US" altLang="zh-CN" dirty="0"/>
          </a:p>
          <a:p>
            <a:endParaRPr lang="zh-CN" altLang="en-US" dirty="0"/>
          </a:p>
        </p:txBody>
      </p:sp>
    </p:spTree>
    <p:extLst>
      <p:ext uri="{BB962C8B-B14F-4D97-AF65-F5344CB8AC3E}">
        <p14:creationId xmlns:p14="http://schemas.microsoft.com/office/powerpoint/2010/main" val="371218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EADFC-5006-474C-B043-F434D4ED93B8}"/>
              </a:ext>
            </a:extLst>
          </p:cNvPr>
          <p:cNvSpPr>
            <a:spLocks noGrp="1"/>
          </p:cNvSpPr>
          <p:nvPr>
            <p:ph type="title"/>
          </p:nvPr>
        </p:nvSpPr>
        <p:spPr/>
        <p:txBody>
          <a:bodyPr/>
          <a:lstStyle/>
          <a:p>
            <a:r>
              <a:rPr lang="zh-CN" altLang="en-US" dirty="0"/>
              <a:t>参数密度估计一般存在以下问题</a:t>
            </a:r>
          </a:p>
        </p:txBody>
      </p:sp>
      <p:sp>
        <p:nvSpPr>
          <p:cNvPr id="3" name="内容占位符 2">
            <a:extLst>
              <a:ext uri="{FF2B5EF4-FFF2-40B4-BE49-F238E27FC236}">
                <a16:creationId xmlns:a16="http://schemas.microsoft.com/office/drawing/2014/main" id="{7767D147-B88E-431D-95D8-EB2371919B82}"/>
              </a:ext>
            </a:extLst>
          </p:cNvPr>
          <p:cNvSpPr>
            <a:spLocks noGrp="1"/>
          </p:cNvSpPr>
          <p:nvPr>
            <p:ph idx="1"/>
          </p:nvPr>
        </p:nvSpPr>
        <p:spPr/>
        <p:txBody>
          <a:bodyPr/>
          <a:lstStyle/>
          <a:p>
            <a:r>
              <a:rPr lang="zh-CN" altLang="en-US" dirty="0"/>
              <a:t>模型选择问题</a:t>
            </a:r>
            <a:endParaRPr lang="en-US" altLang="zh-CN" dirty="0"/>
          </a:p>
          <a:p>
            <a:pPr lvl="1"/>
            <a:r>
              <a:rPr lang="zh-CN" altLang="en-US" dirty="0"/>
              <a:t>如何选择数据分布的密度函数？</a:t>
            </a:r>
            <a:endParaRPr lang="en-US" altLang="zh-CN" dirty="0"/>
          </a:p>
          <a:p>
            <a:pPr lvl="1"/>
            <a:r>
              <a:rPr lang="zh-CN" altLang="en-US" dirty="0"/>
              <a:t>实际数据的分布往往是非常复杂的，而不是简单的正态分布或多项分布。</a:t>
            </a:r>
            <a:endParaRPr lang="en-US" altLang="zh-CN" dirty="0"/>
          </a:p>
          <a:p>
            <a:r>
              <a:rPr lang="zh-CN" altLang="en-US" dirty="0"/>
              <a:t>不可观测变量问题</a:t>
            </a:r>
            <a:endParaRPr lang="en-US" altLang="zh-CN" dirty="0"/>
          </a:p>
          <a:p>
            <a:pPr lvl="1"/>
            <a:r>
              <a:rPr lang="zh-CN" altLang="en-US" dirty="0"/>
              <a:t>即我们用来训练的样本只包含部分的可观测变量，还有一些非常关键的变量是无法观测的，这导致我们很难准确估计数据的真实分布。</a:t>
            </a:r>
            <a:endParaRPr lang="en-US" altLang="zh-CN" dirty="0"/>
          </a:p>
          <a:p>
            <a:r>
              <a:rPr lang="zh-CN" altLang="en-US" dirty="0"/>
              <a:t>维度灾难问题</a:t>
            </a:r>
            <a:endParaRPr lang="en-US" altLang="zh-CN" dirty="0"/>
          </a:p>
          <a:p>
            <a:pPr lvl="1"/>
            <a:r>
              <a:rPr lang="zh-CN" altLang="en-US" dirty="0"/>
              <a:t>高维数据的参数估计十分困难</a:t>
            </a:r>
            <a:endParaRPr lang="en-US" altLang="zh-CN" dirty="0"/>
          </a:p>
          <a:p>
            <a:pPr lvl="1"/>
            <a:r>
              <a:rPr lang="zh-CN" altLang="en-US" dirty="0"/>
              <a:t>随着维度的增加，估计参数所需要的样本数量指数增加。在样本不足时会出现过拟合。</a:t>
            </a:r>
          </a:p>
        </p:txBody>
      </p:sp>
    </p:spTree>
    <p:extLst>
      <p:ext uri="{BB962C8B-B14F-4D97-AF65-F5344CB8AC3E}">
        <p14:creationId xmlns:p14="http://schemas.microsoft.com/office/powerpoint/2010/main" val="168058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A3E8EE-F23C-4925-9458-88A7EE9FFEBA}"/>
                  </a:ext>
                </a:extLst>
              </p:cNvPr>
              <p:cNvSpPr>
                <a:spLocks noGrp="1"/>
              </p:cNvSpPr>
              <p:nvPr>
                <p:ph idx="1"/>
              </p:nvPr>
            </p:nvSpPr>
            <p:spPr/>
            <p:txBody>
              <a:bodyPr/>
              <a:lstStyle/>
              <a:p>
                <a:r>
                  <a:rPr lang="zh-CN" altLang="en-US" dirty="0"/>
                  <a:t>对于高维空间中的一个随机向量</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，假设其服从一个未知分布</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b="1" i="1" dirty="0" err="1">
                        <a:latin typeface="Cambria Math" panose="02040503050406030204" pitchFamily="18" charset="0"/>
                      </a:rPr>
                      <m:t>𝒙</m:t>
                    </m:r>
                    <m:r>
                      <a:rPr lang="en-US" altLang="zh-CN" i="1" dirty="0">
                        <a:latin typeface="Cambria Math" panose="02040503050406030204" pitchFamily="18" charset="0"/>
                      </a:rPr>
                      <m:t>) </m:t>
                    </m:r>
                  </m:oMath>
                </a14:m>
                <a:r>
                  <a:rPr lang="zh-CN" altLang="en-US" dirty="0"/>
                  <a:t>，则</a:t>
                </a:r>
                <a14:m>
                  <m:oMath xmlns:m="http://schemas.openxmlformats.org/officeDocument/2006/math">
                    <m:r>
                      <a:rPr lang="en-US" altLang="zh-CN" b="1" i="1" dirty="0">
                        <a:latin typeface="Cambria Math" panose="02040503050406030204" pitchFamily="18" charset="0"/>
                      </a:rPr>
                      <m:t>𝒙</m:t>
                    </m:r>
                  </m:oMath>
                </a14:m>
                <a:r>
                  <a:rPr lang="zh-CN" altLang="en-US" dirty="0"/>
                  <a:t>落入空间中的小区域</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ℛ</m:t>
                    </m:r>
                    <m:r>
                      <a:rPr lang="en-US" altLang="zh-CN" b="1" i="1" dirty="0">
                        <a:latin typeface="Cambria Math" panose="02040503050406030204" pitchFamily="18" charset="0"/>
                      </a:rPr>
                      <m:t> </m:t>
                    </m:r>
                  </m:oMath>
                </a14:m>
                <a:r>
                  <a:rPr lang="zh-CN" altLang="en-US" dirty="0"/>
                  <a:t>的概率为</a:t>
                </a:r>
                <a:endParaRPr lang="en-US" altLang="zh-CN" dirty="0"/>
              </a:p>
              <a:p>
                <a:endParaRPr lang="en-US" altLang="zh-CN" dirty="0"/>
              </a:p>
              <a:p>
                <a:endParaRPr lang="en-US" altLang="zh-CN" dirty="0"/>
              </a:p>
              <a:p>
                <a:endParaRPr lang="en-US" altLang="zh-CN" dirty="0"/>
              </a:p>
              <a:p>
                <a:r>
                  <a:rPr lang="zh-CN" altLang="en-US" dirty="0"/>
                  <a:t>给定</a:t>
                </a:r>
                <a14:m>
                  <m:oMath xmlns:m="http://schemas.openxmlformats.org/officeDocument/2006/math">
                    <m:r>
                      <a:rPr lang="en-US" altLang="zh-CN" i="1" dirty="0">
                        <a:latin typeface="Cambria Math" panose="02040503050406030204" pitchFamily="18" charset="0"/>
                      </a:rPr>
                      <m:t>𝑁</m:t>
                    </m:r>
                  </m:oMath>
                </a14:m>
                <a:r>
                  <a:rPr lang="en-US" altLang="zh-CN" dirty="0"/>
                  <a:t> </a:t>
                </a:r>
                <a:r>
                  <a:rPr lang="zh-CN" altLang="en-US" dirty="0"/>
                  <a:t>个训练样本</a:t>
                </a:r>
                <a14:m>
                  <m:oMath xmlns:m="http://schemas.openxmlformats.org/officeDocument/2006/math">
                    <m:r>
                      <a:rPr lang="en-US" altLang="zh-CN" i="1" dirty="0">
                        <a:latin typeface="Cambria Math" panose="02040503050406030204" pitchFamily="18" charset="0"/>
                      </a:rPr>
                      <m:t>𝐷</m:t>
                    </m:r>
                    <m:r>
                      <a:rPr lang="en-US" altLang="zh-CN" i="1" dirty="0">
                        <a:latin typeface="Cambria Math" panose="02040503050406030204" pitchFamily="18" charset="0"/>
                      </a:rPr>
                      <m:t>= </m:t>
                    </m:r>
                    <m:sSubSup>
                      <m:sSubSupPr>
                        <m:ctrlPr>
                          <a:rPr lang="en-US" altLang="zh-CN" i="1" dirty="0">
                            <a:latin typeface="Cambria Math" panose="02040503050406030204" pitchFamily="18" charset="0"/>
                          </a:rPr>
                        </m:ctrlPr>
                      </m:sSubSupPr>
                      <m:e>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sup>
                            </m:sSup>
                          </m:e>
                        </m:d>
                      </m:e>
                      <m:sub>
                        <m:r>
                          <a:rPr lang="en-US" altLang="zh-CN" b="0" i="1" dirty="0" smtClean="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sup>
                    </m:sSubSup>
                  </m:oMath>
                </a14:m>
                <a:r>
                  <a:rPr lang="en-US" altLang="zh-CN" dirty="0"/>
                  <a:t>,</a:t>
                </a:r>
                <a:r>
                  <a:rPr lang="zh-CN" altLang="en-US" dirty="0"/>
                  <a:t>落入区域</a:t>
                </a:r>
                <a:r>
                  <a:rPr lang="en-US" altLang="zh-CN" dirty="0"/>
                  <a:t>R</a:t>
                </a:r>
                <a:r>
                  <a:rPr lang="zh-CN" altLang="en-US" dirty="0"/>
                  <a:t>的样本数量</a:t>
                </a:r>
                <a:r>
                  <a:rPr lang="en-US" altLang="zh-CN" dirty="0"/>
                  <a:t>K</a:t>
                </a:r>
                <a:r>
                  <a:rPr lang="zh-CN" altLang="en-US" dirty="0"/>
                  <a:t>服从二项分布</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DA3E8EE-F23C-4925-9458-88A7EE9FFEBA}"/>
                  </a:ext>
                </a:extLst>
              </p:cNvPr>
              <p:cNvSpPr>
                <a:spLocks noGrp="1" noRot="1" noChangeAspect="1" noMove="1" noResize="1" noEditPoints="1" noAdjustHandles="1" noChangeArrowheads="1" noChangeShapeType="1" noTextEdit="1"/>
              </p:cNvSpPr>
              <p:nvPr>
                <p:ph idx="1"/>
              </p:nvPr>
            </p:nvSpPr>
            <p:spPr>
              <a:blipFill>
                <a:blip r:embed="rId4"/>
                <a:stretch>
                  <a:fillRect l="-778" t="-964" r="-1111"/>
                </a:stretch>
              </a:blipFill>
            </p:spPr>
            <p:txBody>
              <a:bodyPr/>
              <a:lstStyle/>
              <a:p>
                <a:r>
                  <a:rPr lang="zh-CN" altLang="en-US">
                    <a:noFill/>
                  </a:rPr>
                  <a:t> </a:t>
                </a:r>
              </a:p>
            </p:txBody>
          </p:sp>
        </mc:Fallback>
      </mc:AlternateContent>
      <p:sp>
        <p:nvSpPr>
          <p:cNvPr id="10" name="内容占位符 9">
            <a:extLst>
              <a:ext uri="{FF2B5EF4-FFF2-40B4-BE49-F238E27FC236}">
                <a16:creationId xmlns:a16="http://schemas.microsoft.com/office/drawing/2014/main" id="{50AC4021-BBA0-4BCE-BCE6-48A5A81EFA30}"/>
              </a:ext>
            </a:extLst>
          </p:cNvPr>
          <p:cNvSpPr>
            <a:spLocks noGrp="1"/>
          </p:cNvSpPr>
          <p:nvPr>
            <p:ph idx="10"/>
          </p:nvPr>
        </p:nvSpPr>
        <p:spPr/>
        <p:txBody>
          <a:bodyPr/>
          <a:lstStyle/>
          <a:p>
            <a:r>
              <a:rPr lang="zh-CN" altLang="en-US" dirty="0"/>
              <a:t>当</a:t>
            </a:r>
            <a:r>
              <a:rPr lang="en-US" altLang="zh-CN" dirty="0"/>
              <a:t>N </a:t>
            </a:r>
            <a:r>
              <a:rPr lang="zh-CN" altLang="en-US" dirty="0"/>
              <a:t>非常大时，我们可以近似认为</a:t>
            </a:r>
            <a:endParaRPr lang="en-US" altLang="zh-CN" dirty="0"/>
          </a:p>
          <a:p>
            <a:endParaRPr lang="en-US" altLang="zh-CN" dirty="0"/>
          </a:p>
          <a:p>
            <a:endParaRPr lang="en-US" altLang="zh-CN" dirty="0"/>
          </a:p>
          <a:p>
            <a:r>
              <a:rPr lang="zh-CN" altLang="en-US" dirty="0"/>
              <a:t>假设区域</a:t>
            </a:r>
            <a:r>
              <a:rPr lang="en-US" altLang="zh-CN" dirty="0"/>
              <a:t>R</a:t>
            </a:r>
            <a:r>
              <a:rPr lang="zh-CN" altLang="en-US" dirty="0"/>
              <a:t>足够小，其内部的概率密度是相同的，则有</a:t>
            </a:r>
            <a:endParaRPr lang="en-US" altLang="zh-CN" dirty="0"/>
          </a:p>
          <a:p>
            <a:endParaRPr lang="en-US" altLang="zh-CN" dirty="0"/>
          </a:p>
          <a:p>
            <a:endParaRPr lang="en-US" altLang="zh-CN" dirty="0"/>
          </a:p>
          <a:p>
            <a:r>
              <a:rPr lang="zh-CN" altLang="en-US" dirty="0"/>
              <a:t>结合上述两个公式，得到</a:t>
            </a:r>
            <a:endParaRPr lang="en-US" altLang="zh-CN" dirty="0"/>
          </a:p>
          <a:p>
            <a:endParaRPr lang="en-US" altLang="zh-CN" dirty="0"/>
          </a:p>
          <a:p>
            <a:endParaRPr lang="en-US" altLang="zh-CN" dirty="0"/>
          </a:p>
          <a:p>
            <a:endParaRPr lang="zh-CN" altLang="en-US" dirty="0"/>
          </a:p>
        </p:txBody>
      </p:sp>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非参数密度估计</a:t>
            </a:r>
          </a:p>
        </p:txBody>
      </p:sp>
      <p:pic>
        <p:nvPicPr>
          <p:cNvPr id="6" name="图片 5">
            <a:extLst>
              <a:ext uri="{FF2B5EF4-FFF2-40B4-BE49-F238E27FC236}">
                <a16:creationId xmlns:a16="http://schemas.microsoft.com/office/drawing/2014/main" id="{3CED1E71-D82C-4DBD-9562-7665006D09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2438400"/>
            <a:ext cx="1819301" cy="796401"/>
          </a:xfrm>
          <a:prstGeom prst="rect">
            <a:avLst/>
          </a:prstGeom>
        </p:spPr>
      </p:pic>
      <p:pic>
        <p:nvPicPr>
          <p:cNvPr id="9" name="图片 8">
            <a:extLst>
              <a:ext uri="{FF2B5EF4-FFF2-40B4-BE49-F238E27FC236}">
                <a16:creationId xmlns:a16="http://schemas.microsoft.com/office/drawing/2014/main" id="{9D18CBB6-C642-437C-992B-0A4E75F3C9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4800600"/>
            <a:ext cx="2581955" cy="838200"/>
          </a:xfrm>
          <a:prstGeom prst="rect">
            <a:avLst/>
          </a:prstGeom>
        </p:spPr>
      </p:pic>
      <p:pic>
        <p:nvPicPr>
          <p:cNvPr id="12" name="图片 11">
            <a:extLst>
              <a:ext uri="{FF2B5EF4-FFF2-40B4-BE49-F238E27FC236}">
                <a16:creationId xmlns:a16="http://schemas.microsoft.com/office/drawing/2014/main" id="{AB9C8233-C443-4BBA-A1A2-DEB58A1FFC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9600" y="1524000"/>
            <a:ext cx="914400" cy="835269"/>
          </a:xfrm>
          <a:prstGeom prst="rect">
            <a:avLst/>
          </a:prstGeom>
        </p:spPr>
      </p:pic>
      <p:pic>
        <p:nvPicPr>
          <p:cNvPr id="14" name="图片 13">
            <a:extLst>
              <a:ext uri="{FF2B5EF4-FFF2-40B4-BE49-F238E27FC236}">
                <a16:creationId xmlns:a16="http://schemas.microsoft.com/office/drawing/2014/main" id="{7FF1F428-CFD9-4E4A-8976-BCEEB05E89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4189" y="3132998"/>
            <a:ext cx="1192007" cy="592003"/>
          </a:xfrm>
          <a:prstGeom prst="rect">
            <a:avLst/>
          </a:prstGeom>
        </p:spPr>
      </p:pic>
      <p:pic>
        <p:nvPicPr>
          <p:cNvPr id="16" name="图片 15">
            <a:extLst>
              <a:ext uri="{FF2B5EF4-FFF2-40B4-BE49-F238E27FC236}">
                <a16:creationId xmlns:a16="http://schemas.microsoft.com/office/drawing/2014/main" id="{032CA76F-BF27-41A1-93E4-223512A617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9282" y="4648200"/>
            <a:ext cx="1383329" cy="814721"/>
          </a:xfrm>
          <a:prstGeom prst="rect">
            <a:avLst/>
          </a:prstGeom>
        </p:spPr>
      </p:pic>
    </p:spTree>
    <p:extLst>
      <p:ext uri="{BB962C8B-B14F-4D97-AF65-F5344CB8AC3E}">
        <p14:creationId xmlns:p14="http://schemas.microsoft.com/office/powerpoint/2010/main" val="142016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283BC-A549-42AC-88D2-0D3AFCE6C57F}"/>
              </a:ext>
            </a:extLst>
          </p:cNvPr>
          <p:cNvSpPr>
            <a:spLocks noGrp="1"/>
          </p:cNvSpPr>
          <p:nvPr>
            <p:ph type="title"/>
          </p:nvPr>
        </p:nvSpPr>
        <p:spPr/>
        <p:txBody>
          <a:bodyPr/>
          <a:lstStyle/>
          <a:p>
            <a:r>
              <a:rPr lang="zh-CN" altLang="en-US" dirty="0"/>
              <a:t>直方图方法（</a:t>
            </a:r>
            <a:r>
              <a:rPr lang="en-US" altLang="zh-CN" dirty="0"/>
              <a:t>Histogram Method</a:t>
            </a:r>
            <a:r>
              <a:rPr lang="zh-CN" altLang="en-US" dirty="0"/>
              <a:t>）</a:t>
            </a:r>
          </a:p>
        </p:txBody>
      </p:sp>
      <p:sp>
        <p:nvSpPr>
          <p:cNvPr id="3" name="内容占位符 2">
            <a:extLst>
              <a:ext uri="{FF2B5EF4-FFF2-40B4-BE49-F238E27FC236}">
                <a16:creationId xmlns:a16="http://schemas.microsoft.com/office/drawing/2014/main" id="{367F0424-AE85-4C85-BC07-E1009F12391E}"/>
              </a:ext>
            </a:extLst>
          </p:cNvPr>
          <p:cNvSpPr>
            <a:spLocks noGrp="1"/>
          </p:cNvSpPr>
          <p:nvPr>
            <p:ph idx="1"/>
          </p:nvPr>
        </p:nvSpPr>
        <p:spPr/>
        <p:txBody>
          <a:bodyPr/>
          <a:lstStyle/>
          <a:p>
            <a:r>
              <a:rPr lang="zh-CN" altLang="en-US" dirty="0"/>
              <a:t>一种非常直观的估计连续变量密度函数的方法，可以表示为一种柱状图。</a:t>
            </a:r>
          </a:p>
        </p:txBody>
      </p:sp>
      <p:pic>
        <p:nvPicPr>
          <p:cNvPr id="7" name="图片 6">
            <a:extLst>
              <a:ext uri="{FF2B5EF4-FFF2-40B4-BE49-F238E27FC236}">
                <a16:creationId xmlns:a16="http://schemas.microsoft.com/office/drawing/2014/main" id="{FDD0642C-83C4-4959-BEC1-4530827C84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3598069"/>
            <a:ext cx="5211908" cy="1732501"/>
          </a:xfrm>
          <a:prstGeom prst="rect">
            <a:avLst/>
          </a:prstGeom>
        </p:spPr>
      </p:pic>
      <p:pic>
        <p:nvPicPr>
          <p:cNvPr id="9" name="图片 8">
            <a:extLst>
              <a:ext uri="{FF2B5EF4-FFF2-40B4-BE49-F238E27FC236}">
                <a16:creationId xmlns:a16="http://schemas.microsoft.com/office/drawing/2014/main" id="{7994F216-2664-410A-A47D-11402FA83146}"/>
              </a:ext>
            </a:extLst>
          </p:cNvPr>
          <p:cNvPicPr>
            <a:picLocks noChangeAspect="1"/>
          </p:cNvPicPr>
          <p:nvPr/>
        </p:nvPicPr>
        <p:blipFill>
          <a:blip r:embed="rId3"/>
          <a:stretch>
            <a:fillRect/>
          </a:stretch>
        </p:blipFill>
        <p:spPr>
          <a:xfrm>
            <a:off x="2362200" y="2057400"/>
            <a:ext cx="6954011" cy="990600"/>
          </a:xfrm>
          <a:prstGeom prst="rect">
            <a:avLst/>
          </a:prstGeom>
        </p:spPr>
      </p:pic>
    </p:spTree>
    <p:extLst>
      <p:ext uri="{BB962C8B-B14F-4D97-AF65-F5344CB8AC3E}">
        <p14:creationId xmlns:p14="http://schemas.microsoft.com/office/powerpoint/2010/main" val="192863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2C071-369D-4749-8542-636788085312}"/>
              </a:ext>
            </a:extLst>
          </p:cNvPr>
          <p:cNvSpPr>
            <a:spLocks noGrp="1"/>
          </p:cNvSpPr>
          <p:nvPr>
            <p:ph type="title"/>
          </p:nvPr>
        </p:nvSpPr>
        <p:spPr/>
        <p:txBody>
          <a:bodyPr/>
          <a:lstStyle/>
          <a:p>
            <a:r>
              <a:rPr lang="zh-CN" altLang="en-US" dirty="0"/>
              <a:t>核密度估计（</a:t>
            </a:r>
            <a:r>
              <a:rPr lang="en-US" altLang="zh-CN" dirty="0"/>
              <a:t>Kernel Density Estimation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7D4A74-FBE8-4608-913C-C2B24B1D1C6E}"/>
                  </a:ext>
                </a:extLst>
              </p:cNvPr>
              <p:cNvSpPr>
                <a:spLocks noGrp="1"/>
              </p:cNvSpPr>
              <p:nvPr>
                <p:ph idx="1"/>
              </p:nvPr>
            </p:nvSpPr>
            <p:spPr/>
            <p:txBody>
              <a:bodyPr/>
              <a:lstStyle/>
              <a:p>
                <a:r>
                  <a:rPr lang="zh-CN" altLang="en-US" dirty="0"/>
                  <a:t>核密度估计是一种直方图方法的改进。</a:t>
                </a:r>
                <a:endParaRPr lang="en-US" altLang="zh-CN" dirty="0"/>
              </a:p>
              <a:p>
                <a:pPr lvl="1"/>
                <a:r>
                  <a:rPr lang="zh-CN" altLang="en-US" dirty="0"/>
                  <a:t>也叫</a:t>
                </a:r>
                <a:r>
                  <a:rPr lang="en-US" altLang="zh-CN" dirty="0" err="1"/>
                  <a:t>Parzen</a:t>
                </a:r>
                <a:r>
                  <a:rPr lang="zh-CN" altLang="en-US" dirty="0"/>
                  <a:t>窗方法</a:t>
                </a:r>
                <a:endParaRPr lang="en-US" altLang="zh-CN" dirty="0"/>
              </a:p>
              <a:p>
                <a:endParaRPr lang="en-US" altLang="zh-CN" dirty="0"/>
              </a:p>
              <a:p>
                <a:r>
                  <a:rPr lang="zh-CN" altLang="en-US" dirty="0"/>
                  <a:t>假设</a:t>
                </a:r>
                <a14:m>
                  <m:oMath xmlns:m="http://schemas.openxmlformats.org/officeDocument/2006/math">
                    <m:r>
                      <a:rPr lang="en-US" altLang="zh-CN" b="1" i="1" dirty="0">
                        <a:latin typeface="Cambria Math" panose="02040503050406030204" pitchFamily="18" charset="0"/>
                        <a:ea typeface="Cambria Math" panose="02040503050406030204" pitchFamily="18" charset="0"/>
                      </a:rPr>
                      <m:t>ℛ</m:t>
                    </m:r>
                  </m:oMath>
                </a14:m>
                <a:r>
                  <a:rPr lang="zh-CN" altLang="en-US" dirty="0"/>
                  <a:t>为</a:t>
                </a:r>
                <a:r>
                  <a:rPr lang="en-US" altLang="zh-CN" dirty="0"/>
                  <a:t>d</a:t>
                </a:r>
                <a:r>
                  <a:rPr lang="zh-CN" altLang="en-US" dirty="0"/>
                  <a:t>维空间中的一个以点</a:t>
                </a:r>
                <a14:m>
                  <m:oMath xmlns:m="http://schemas.openxmlformats.org/officeDocument/2006/math">
                    <m:r>
                      <a:rPr lang="en-US" altLang="zh-CN" b="1" i="1" dirty="0">
                        <a:latin typeface="Cambria Math" panose="02040503050406030204" pitchFamily="18" charset="0"/>
                      </a:rPr>
                      <m:t>𝒙</m:t>
                    </m:r>
                  </m:oMath>
                </a14:m>
                <a:r>
                  <a:rPr lang="zh-CN" altLang="en-US" dirty="0"/>
                  <a:t>为中心的“超立方体”，并定义</a:t>
                </a:r>
                <a:r>
                  <a:rPr lang="zh-CN" altLang="en-US" dirty="0">
                    <a:solidFill>
                      <a:srgbClr val="FF0000"/>
                    </a:solidFill>
                  </a:rPr>
                  <a:t>核函数</a:t>
                </a:r>
                <a:r>
                  <a:rPr lang="zh-CN" altLang="en-US" dirty="0"/>
                  <a:t>来表示一个样本</a:t>
                </a:r>
                <a14:m>
                  <m:oMath xmlns:m="http://schemas.openxmlformats.org/officeDocument/2006/math">
                    <m:r>
                      <a:rPr lang="en-US" altLang="zh-CN" b="1" i="1" dirty="0" smtClean="0">
                        <a:latin typeface="Cambria Math" panose="02040503050406030204" pitchFamily="18" charset="0"/>
                      </a:rPr>
                      <m:t>𝒛</m:t>
                    </m:r>
                  </m:oMath>
                </a14:m>
                <a:r>
                  <a:rPr lang="zh-CN" altLang="en-US" dirty="0"/>
                  <a:t>是否落入该超立方体中</a:t>
                </a:r>
                <a:endParaRPr lang="en-US" altLang="zh-CN" dirty="0"/>
              </a:p>
              <a:p>
                <a:endParaRPr lang="en-US" altLang="zh-CN" dirty="0"/>
              </a:p>
              <a:p>
                <a:endParaRPr lang="en-US" altLang="zh-CN" dirty="0"/>
              </a:p>
              <a:p>
                <a:endParaRPr lang="en-US" altLang="zh-CN" dirty="0"/>
              </a:p>
              <a:p>
                <a:r>
                  <a:rPr lang="zh-CN" altLang="en-US" dirty="0"/>
                  <a:t>点 </a:t>
                </a:r>
                <a:r>
                  <a:rPr lang="en-US" altLang="zh-CN" b="1" i="1" dirty="0"/>
                  <a:t>x</a:t>
                </a:r>
                <a:r>
                  <a:rPr lang="zh-CN" altLang="en-US" dirty="0"/>
                  <a:t> 的密度估计为</a:t>
                </a:r>
              </a:p>
            </p:txBody>
          </p:sp>
        </mc:Choice>
        <mc:Fallback xmlns="">
          <p:sp>
            <p:nvSpPr>
              <p:cNvPr id="3" name="内容占位符 2">
                <a:extLst>
                  <a:ext uri="{FF2B5EF4-FFF2-40B4-BE49-F238E27FC236}">
                    <a16:creationId xmlns:a16="http://schemas.microsoft.com/office/drawing/2014/main" id="{8E7D4A74-FBE8-4608-913C-C2B24B1D1C6E}"/>
                  </a:ext>
                </a:extLst>
              </p:cNvPr>
              <p:cNvSpPr>
                <a:spLocks noGrp="1" noRot="1" noChangeAspect="1" noMove="1" noResize="1" noEditPoints="1" noAdjustHandles="1" noChangeArrowheads="1" noChangeShapeType="1" noTextEdit="1"/>
              </p:cNvSpPr>
              <p:nvPr>
                <p:ph idx="1"/>
              </p:nvPr>
            </p:nvSpPr>
            <p:spPr>
              <a:blipFill>
                <a:blip r:embed="rId5"/>
                <a:stretch>
                  <a:fillRect l="-389" t="-843" r="-72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60A0D29-A16C-4952-8362-6126FD389277}"/>
              </a:ext>
            </a:extLst>
          </p:cNvPr>
          <p:cNvPicPr>
            <a:picLocks noChangeAspect="1"/>
          </p:cNvPicPr>
          <p:nvPr/>
        </p:nvPicPr>
        <p:blipFill>
          <a:blip r:embed="rId6"/>
          <a:stretch>
            <a:fillRect/>
          </a:stretch>
        </p:blipFill>
        <p:spPr>
          <a:xfrm>
            <a:off x="3657601" y="3352800"/>
            <a:ext cx="4038600" cy="883638"/>
          </a:xfrm>
          <a:prstGeom prst="rect">
            <a:avLst/>
          </a:prstGeom>
        </p:spPr>
      </p:pic>
      <p:pic>
        <p:nvPicPr>
          <p:cNvPr id="8" name="图片 7">
            <a:extLst>
              <a:ext uri="{FF2B5EF4-FFF2-40B4-BE49-F238E27FC236}">
                <a16:creationId xmlns:a16="http://schemas.microsoft.com/office/drawing/2014/main" id="{297A22B3-AF87-496F-8590-C81CBB47D192}"/>
              </a:ext>
            </a:extLst>
          </p:cNvPr>
          <p:cNvPicPr>
            <a:picLocks noChangeAspect="1"/>
          </p:cNvPicPr>
          <p:nvPr/>
        </p:nvPicPr>
        <p:blipFill>
          <a:blip r:embed="rId7"/>
          <a:stretch>
            <a:fillRect/>
          </a:stretch>
        </p:blipFill>
        <p:spPr>
          <a:xfrm>
            <a:off x="3794108" y="4944481"/>
            <a:ext cx="3765586" cy="850528"/>
          </a:xfrm>
          <a:prstGeom prst="rect">
            <a:avLst/>
          </a:prstGeom>
        </p:spPr>
      </p:pic>
      <p:pic>
        <p:nvPicPr>
          <p:cNvPr id="3074" name="Picture 2" descr="Kernel Density—Help | ArcGIS for Desktop">
            <a:extLst>
              <a:ext uri="{FF2B5EF4-FFF2-40B4-BE49-F238E27FC236}">
                <a16:creationId xmlns:a16="http://schemas.microsoft.com/office/drawing/2014/main" id="{63F13445-324F-47B9-9566-F7FFC746B6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737" y="393767"/>
            <a:ext cx="4815124" cy="15480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8684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E4E1C-C40B-4D1E-8E21-CCFBF2CCB5BA}"/>
              </a:ext>
            </a:extLst>
          </p:cNvPr>
          <p:cNvSpPr>
            <a:spLocks noGrp="1"/>
          </p:cNvSpPr>
          <p:nvPr>
            <p:ph type="title"/>
          </p:nvPr>
        </p:nvSpPr>
        <p:spPr/>
        <p:txBody>
          <a:bodyPr/>
          <a:lstStyle/>
          <a:p>
            <a:r>
              <a:rPr lang="en-US" altLang="zh-CN" dirty="0"/>
              <a:t>K</a:t>
            </a:r>
            <a:r>
              <a:rPr lang="zh-CN" altLang="en-US" dirty="0"/>
              <a:t>近邻方法</a:t>
            </a:r>
          </a:p>
        </p:txBody>
      </p:sp>
      <p:sp>
        <p:nvSpPr>
          <p:cNvPr id="3" name="内容占位符 2">
            <a:extLst>
              <a:ext uri="{FF2B5EF4-FFF2-40B4-BE49-F238E27FC236}">
                <a16:creationId xmlns:a16="http://schemas.microsoft.com/office/drawing/2014/main" id="{62B6A816-8279-4570-A51F-C0688BA7CCB1}"/>
              </a:ext>
            </a:extLst>
          </p:cNvPr>
          <p:cNvSpPr>
            <a:spLocks noGrp="1"/>
          </p:cNvSpPr>
          <p:nvPr>
            <p:ph idx="1"/>
          </p:nvPr>
        </p:nvSpPr>
        <p:spPr/>
        <p:txBody>
          <a:bodyPr/>
          <a:lstStyle/>
          <a:p>
            <a:r>
              <a:rPr lang="zh-CN" altLang="en-US" dirty="0"/>
              <a:t>核密度估计方法中的核宽度是固定的，因此同一个宽度可能对高密度的区域过大，而对低密度区域过小。</a:t>
            </a:r>
            <a:endParaRPr lang="en-US" altLang="zh-CN" dirty="0"/>
          </a:p>
          <a:p>
            <a:r>
              <a:rPr lang="zh-CN" altLang="en-US" dirty="0"/>
              <a:t>一种更灵活的方式是设置一种可变宽度的区域，并使得落入每个区域中样本数量为固定的</a:t>
            </a:r>
            <a:r>
              <a:rPr lang="en-US" altLang="zh-CN" dirty="0"/>
              <a:t>K</a:t>
            </a:r>
            <a:r>
              <a:rPr lang="zh-CN" altLang="en-US" dirty="0"/>
              <a:t>。</a:t>
            </a:r>
            <a:endParaRPr lang="en-US" altLang="zh-CN" dirty="0"/>
          </a:p>
          <a:p>
            <a:r>
              <a:rPr lang="zh-CN" altLang="en-US" dirty="0"/>
              <a:t>要估计点</a:t>
            </a:r>
            <a:r>
              <a:rPr lang="en-US" altLang="zh-CN" dirty="0"/>
              <a:t>x</a:t>
            </a:r>
            <a:r>
              <a:rPr lang="zh-CN" altLang="en-US" dirty="0"/>
              <a:t>的密度，首先找到一个以</a:t>
            </a:r>
            <a:r>
              <a:rPr lang="en-US" altLang="zh-CN" dirty="0"/>
              <a:t>x</a:t>
            </a:r>
            <a:r>
              <a:rPr lang="zh-CN" altLang="en-US" dirty="0"/>
              <a:t>为中心的球体，使得落入球体的样本数量为</a:t>
            </a:r>
            <a:r>
              <a:rPr lang="en-US" altLang="zh-CN" dirty="0"/>
              <a:t>K</a:t>
            </a:r>
            <a:r>
              <a:rPr lang="zh-CN" altLang="en-US" dirty="0"/>
              <a:t>，就可以计算出点</a:t>
            </a:r>
            <a:r>
              <a:rPr lang="en-US" altLang="zh-CN" dirty="0"/>
              <a:t>x</a:t>
            </a:r>
            <a:r>
              <a:rPr lang="zh-CN" altLang="en-US" dirty="0"/>
              <a:t>的密度。</a:t>
            </a:r>
          </a:p>
        </p:txBody>
      </p:sp>
    </p:spTree>
    <p:extLst>
      <p:ext uri="{BB962C8B-B14F-4D97-AF65-F5344CB8AC3E}">
        <p14:creationId xmlns:p14="http://schemas.microsoft.com/office/powerpoint/2010/main" val="2349822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8B82-B374-4F94-BCF3-D9E3ABB4F208}"/>
              </a:ext>
            </a:extLst>
          </p:cNvPr>
          <p:cNvSpPr>
            <a:spLocks noGrp="1"/>
          </p:cNvSpPr>
          <p:nvPr>
            <p:ph type="title"/>
          </p:nvPr>
        </p:nvSpPr>
        <p:spPr/>
        <p:txBody>
          <a:bodyPr/>
          <a:lstStyle/>
          <a:p>
            <a:r>
              <a:rPr lang="zh-CN" altLang="en-US" dirty="0"/>
              <a:t>思考题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72D037-E7B0-42E8-B756-C465A982FBAC}"/>
                  </a:ext>
                </a:extLst>
              </p:cNvPr>
              <p:cNvSpPr>
                <a:spLocks noGrp="1"/>
              </p:cNvSpPr>
              <p:nvPr>
                <p:ph idx="1"/>
              </p:nvPr>
            </p:nvSpPr>
            <p:spPr/>
            <p:txBody>
              <a:bodyPr/>
              <a:lstStyle/>
              <a:p>
                <a:r>
                  <a:rPr lang="zh-CN" altLang="en-US" dirty="0"/>
                  <a:t>估计以下三种密度函数的区别：</a:t>
                </a:r>
                <a:r>
                  <a:rPr lang="en-US" altLang="zh-CN" dirty="0"/>
                  <a:t>p(x), p(</a:t>
                </a:r>
                <a:r>
                  <a:rPr lang="en-US" altLang="zh-CN" dirty="0" err="1"/>
                  <a:t>y|x</a:t>
                </a:r>
                <a:r>
                  <a:rPr lang="en-US" altLang="zh-CN" dirty="0"/>
                  <a:t>) and p(</a:t>
                </a:r>
                <a:r>
                  <a:rPr lang="en-US" altLang="zh-CN" dirty="0" err="1"/>
                  <a:t>x|y</a:t>
                </a:r>
                <a:r>
                  <a:rPr lang="en-US" altLang="zh-CN" dirty="0"/>
                  <a:t>)?</a:t>
                </a:r>
              </a:p>
              <a:p>
                <a:pPr lvl="1"/>
                <a:r>
                  <a:rPr lang="zh-CN" altLang="en-US" dirty="0"/>
                  <a:t>生成模型</a:t>
                </a:r>
                <a:r>
                  <a:rPr lang="en-US" altLang="zh-CN" dirty="0"/>
                  <a:t>Generative model</a:t>
                </a:r>
              </a:p>
              <a:p>
                <a:pPr lvl="1"/>
                <a:r>
                  <a:rPr lang="zh-CN" altLang="en-US" dirty="0"/>
                  <a:t>判别式模型</a:t>
                </a:r>
                <a:r>
                  <a:rPr lang="en-US" altLang="zh-CN" dirty="0"/>
                  <a:t>Discriminative model</a:t>
                </a:r>
              </a:p>
              <a:p>
                <a:endParaRPr lang="en-US" altLang="zh-CN" dirty="0"/>
              </a:p>
              <a:p>
                <a:r>
                  <a:rPr lang="zh-CN" altLang="en-US" dirty="0"/>
                  <a:t>最大似然函数的本质是什么？</a:t>
                </a:r>
                <a:endParaRPr lang="en-US" altLang="zh-CN" dirty="0"/>
              </a:p>
              <a:p>
                <a:pPr lvl="1"/>
                <a:r>
                  <a:rPr lang="zh-CN" altLang="en-US" dirty="0"/>
                  <a:t>真实数据分布</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b="0" i="1" dirty="0" smtClean="0">
                            <a:latin typeface="Cambria Math" panose="02040503050406030204" pitchFamily="18" charset="0"/>
                          </a:rPr>
                          <m:t>𝑟</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en-US" altLang="zh-CN" dirty="0"/>
              </a:p>
              <a:p>
                <a:pPr lvl="1"/>
                <a:r>
                  <a:rPr lang="zh-CN" altLang="en-US" dirty="0"/>
                  <a:t>模型数据分布</a:t>
                </a:r>
                <a14:m>
                  <m:oMath xmlns:m="http://schemas.openxmlformats.org/officeDocument/2006/math">
                    <m:r>
                      <a:rPr lang="en-US" altLang="zh-CN" b="0" i="0"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b="0" i="1" dirty="0" smtClean="0">
                            <a:latin typeface="Cambria Math" panose="02040503050406030204" pitchFamily="18" charset="0"/>
                          </a:rPr>
                          <m:t>𝜃</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F72D037-E7B0-42E8-B756-C465A982FBAC}"/>
                  </a:ext>
                </a:extLst>
              </p:cNvPr>
              <p:cNvSpPr>
                <a:spLocks noGrp="1" noRot="1" noChangeAspect="1" noMove="1" noResize="1" noEditPoints="1" noAdjustHandles="1" noChangeArrowheads="1" noChangeShapeType="1" noTextEdit="1"/>
              </p:cNvSpPr>
              <p:nvPr>
                <p:ph idx="1"/>
              </p:nvPr>
            </p:nvSpPr>
            <p:spPr>
              <a:blipFill>
                <a:blip r:embed="rId4"/>
                <a:stretch>
                  <a:fillRect l="-389" t="-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363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1D0172FD-316E-4EED-855E-475E874788F2}"/>
              </a:ext>
            </a:extLst>
          </p:cNvPr>
          <p:cNvSpPr>
            <a:spLocks noGrp="1"/>
          </p:cNvSpPr>
          <p:nvPr>
            <p:ph type="title"/>
          </p:nvPr>
        </p:nvSpPr>
        <p:spPr/>
        <p:txBody>
          <a:bodyPr/>
          <a:lstStyle/>
          <a:p>
            <a:r>
              <a:rPr lang="zh-CN" altLang="en-US" dirty="0"/>
              <a:t>非参数密度估计</a:t>
            </a:r>
            <a:endParaRPr lang="en-GB" altLang="zh-CN" dirty="0"/>
          </a:p>
        </p:txBody>
      </p:sp>
      <p:sp>
        <p:nvSpPr>
          <p:cNvPr id="92163" name="Content Placeholder 2">
            <a:extLst>
              <a:ext uri="{FF2B5EF4-FFF2-40B4-BE49-F238E27FC236}">
                <a16:creationId xmlns:a16="http://schemas.microsoft.com/office/drawing/2014/main" id="{B728392C-DEB1-4BB8-892F-D05A7D41F03D}"/>
              </a:ext>
            </a:extLst>
          </p:cNvPr>
          <p:cNvSpPr>
            <a:spLocks noGrp="1"/>
          </p:cNvSpPr>
          <p:nvPr>
            <p:ph idx="1"/>
          </p:nvPr>
        </p:nvSpPr>
        <p:spPr/>
        <p:txBody>
          <a:bodyPr/>
          <a:lstStyle/>
          <a:p>
            <a:r>
              <a:rPr lang="zh-CN" altLang="en-US" dirty="0"/>
              <a:t>非参数密度估计</a:t>
            </a:r>
            <a:r>
              <a:rPr lang="en-GB" altLang="zh-CN" dirty="0"/>
              <a:t>(</a:t>
            </a:r>
            <a:r>
              <a:rPr lang="zh-CN" altLang="en-US" dirty="0"/>
              <a:t>直方图方法除外</a:t>
            </a:r>
            <a:r>
              <a:rPr lang="en-GB" altLang="zh-CN" dirty="0"/>
              <a:t>)</a:t>
            </a:r>
            <a:r>
              <a:rPr lang="zh-CN" altLang="en-US" dirty="0"/>
              <a:t>需要保留整个训练集。</a:t>
            </a:r>
            <a:endParaRPr lang="en-GB" altLang="zh-CN" dirty="0"/>
          </a:p>
          <a:p>
            <a:r>
              <a:rPr lang="zh-CN" altLang="en-US" dirty="0"/>
              <a:t>而参数密度估计不需要保留整个训练集，因此在存储和计算上更加高效。</a:t>
            </a:r>
            <a:endParaRPr lang="en-GB"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417E4-97CD-4C5E-A4C0-342B76463C62}"/>
              </a:ext>
            </a:extLst>
          </p:cNvPr>
          <p:cNvSpPr>
            <a:spLocks noGrp="1"/>
          </p:cNvSpPr>
          <p:nvPr>
            <p:ph type="title"/>
          </p:nvPr>
        </p:nvSpPr>
        <p:spPr/>
        <p:txBody>
          <a:bodyPr/>
          <a:lstStyle/>
          <a:p>
            <a:r>
              <a:rPr lang="zh-CN" altLang="en-US" dirty="0"/>
              <a:t>知识点</a:t>
            </a:r>
          </a:p>
        </p:txBody>
      </p:sp>
      <p:sp>
        <p:nvSpPr>
          <p:cNvPr id="3" name="内容占位符 2">
            <a:extLst>
              <a:ext uri="{FF2B5EF4-FFF2-40B4-BE49-F238E27FC236}">
                <a16:creationId xmlns:a16="http://schemas.microsoft.com/office/drawing/2014/main" id="{5FFAACD3-0929-4F7C-841D-EFC4F60AFCD9}"/>
              </a:ext>
            </a:extLst>
          </p:cNvPr>
          <p:cNvSpPr>
            <a:spLocks noGrp="1"/>
          </p:cNvSpPr>
          <p:nvPr>
            <p:ph idx="1"/>
          </p:nvPr>
        </p:nvSpPr>
        <p:spPr/>
        <p:txBody>
          <a:bodyPr/>
          <a:lstStyle/>
          <a:p>
            <a:r>
              <a:rPr lang="zh-CN" altLang="en-US" dirty="0"/>
              <a:t>无监督特征学习</a:t>
            </a:r>
            <a:endParaRPr lang="en-US" altLang="zh-CN" dirty="0"/>
          </a:p>
          <a:p>
            <a:pPr lvl="1"/>
            <a:r>
              <a:rPr lang="zh-CN" altLang="en-US" dirty="0"/>
              <a:t>稀疏编码</a:t>
            </a:r>
            <a:endParaRPr lang="en-US" altLang="zh-CN" dirty="0"/>
          </a:p>
          <a:p>
            <a:pPr lvl="1"/>
            <a:r>
              <a:rPr lang="zh-CN" altLang="en-US" dirty="0"/>
              <a:t>自编码器</a:t>
            </a:r>
            <a:endParaRPr lang="en-US" altLang="zh-CN" dirty="0"/>
          </a:p>
          <a:p>
            <a:pPr lvl="1"/>
            <a:r>
              <a:rPr lang="zh-CN" altLang="en-US" dirty="0"/>
              <a:t>稀疏自编码器</a:t>
            </a:r>
            <a:endParaRPr lang="en-US" altLang="zh-CN" dirty="0"/>
          </a:p>
          <a:p>
            <a:pPr lvl="1"/>
            <a:r>
              <a:rPr lang="zh-CN" altLang="en-US" dirty="0"/>
              <a:t>降噪自编码器</a:t>
            </a:r>
            <a:endParaRPr lang="en-US" altLang="zh-CN" dirty="0"/>
          </a:p>
          <a:p>
            <a:r>
              <a:rPr lang="zh-CN" altLang="en-US" dirty="0"/>
              <a:t>概率密度估计</a:t>
            </a:r>
            <a:endParaRPr lang="en-US" altLang="zh-CN" dirty="0"/>
          </a:p>
          <a:p>
            <a:pPr lvl="1"/>
            <a:r>
              <a:rPr lang="zh-CN" altLang="en-US" dirty="0"/>
              <a:t>参数密度估计</a:t>
            </a:r>
            <a:endParaRPr lang="en-US" altLang="zh-CN" dirty="0"/>
          </a:p>
          <a:p>
            <a:pPr lvl="1"/>
            <a:r>
              <a:rPr lang="zh-CN" altLang="en-US" dirty="0"/>
              <a:t>非参数密度估计</a:t>
            </a:r>
            <a:endParaRPr lang="en-US" altLang="zh-CN" dirty="0"/>
          </a:p>
          <a:p>
            <a:pPr lvl="2"/>
            <a:r>
              <a:rPr lang="zh-CN" altLang="en-US" dirty="0"/>
              <a:t>核方法</a:t>
            </a:r>
            <a:endParaRPr lang="en-US" altLang="zh-CN" dirty="0"/>
          </a:p>
          <a:p>
            <a:pPr lvl="2"/>
            <a:r>
              <a:rPr lang="en-US" altLang="zh-CN" dirty="0"/>
              <a:t>K</a:t>
            </a:r>
            <a:r>
              <a:rPr lang="zh-CN" altLang="en-US" dirty="0"/>
              <a:t>近邻方法</a:t>
            </a:r>
            <a:endParaRPr lang="en-US" altLang="zh-CN" dirty="0"/>
          </a:p>
          <a:p>
            <a:endParaRPr lang="zh-CN" altLang="en-US" dirty="0"/>
          </a:p>
        </p:txBody>
      </p:sp>
    </p:spTree>
    <p:extLst>
      <p:ext uri="{BB962C8B-B14F-4D97-AF65-F5344CB8AC3E}">
        <p14:creationId xmlns:p14="http://schemas.microsoft.com/office/powerpoint/2010/main" val="210352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9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9B84E-C7DB-4CA6-803F-103546BABD8E}"/>
              </a:ext>
            </a:extLst>
          </p:cNvPr>
          <p:cNvSpPr>
            <a:spLocks noGrp="1"/>
          </p:cNvSpPr>
          <p:nvPr>
            <p:ph type="title"/>
          </p:nvPr>
        </p:nvSpPr>
        <p:spPr/>
        <p:txBody>
          <a:bodyPr/>
          <a:lstStyle/>
          <a:p>
            <a:r>
              <a:rPr lang="zh-CN" altLang="en-US" sz="3200" dirty="0"/>
              <a:t>无监督学习（</a:t>
            </a:r>
            <a:r>
              <a:rPr lang="en-US" altLang="zh-CN" sz="3200" dirty="0"/>
              <a:t> Unsupervised Learning </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943ADE-6938-48DD-A37E-89FB3F7436D5}"/>
                  </a:ext>
                </a:extLst>
              </p:cNvPr>
              <p:cNvSpPr>
                <a:spLocks noGrp="1"/>
              </p:cNvSpPr>
              <p:nvPr>
                <p:ph idx="1"/>
              </p:nvPr>
            </p:nvSpPr>
            <p:spPr/>
            <p:txBody>
              <a:bodyPr/>
              <a:lstStyle/>
              <a:p>
                <a:r>
                  <a:rPr lang="zh-CN" altLang="en-US" dirty="0"/>
                  <a:t>监督学习</a:t>
                </a:r>
                <a:endParaRPr lang="en-US" altLang="zh-CN" dirty="0"/>
              </a:p>
              <a:p>
                <a:pPr lvl="1"/>
                <a:r>
                  <a:rPr lang="zh-CN" altLang="en-US" dirty="0"/>
                  <a:t>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endParaRPr lang="en-US" altLang="zh-CN" dirty="0"/>
              </a:p>
              <a:p>
                <a:r>
                  <a:rPr lang="zh-CN" altLang="en-US" dirty="0"/>
                  <a:t>无监督学习</a:t>
                </a:r>
                <a:endParaRPr lang="en-US" altLang="zh-CN" dirty="0"/>
              </a:p>
              <a:p>
                <a:pPr lvl="1"/>
                <a:r>
                  <a:rPr lang="zh-CN" altLang="en-US" dirty="0"/>
                  <a:t>指从无标签的数据中学习出一些有用的模式。</a:t>
                </a:r>
                <a:endParaRPr lang="en-US" altLang="zh-CN" dirty="0"/>
              </a:p>
              <a:p>
                <a:pPr lvl="1"/>
                <a:endParaRPr lang="en-US" altLang="zh-CN" dirty="0"/>
              </a:p>
              <a:p>
                <a:pPr lvl="1"/>
                <a:r>
                  <a:rPr lang="zh-CN" altLang="en-US" dirty="0"/>
                  <a:t>聚类：建立映射关系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pPr lvl="2"/>
                <a:r>
                  <a:rPr lang="zh-CN" altLang="en-US" dirty="0"/>
                  <a:t>不借助于任何人工给出标签或者反馈等指导信息</a:t>
                </a:r>
                <a:endParaRPr lang="en-US" altLang="zh-CN" dirty="0"/>
              </a:p>
              <a:p>
                <a:pPr lvl="1"/>
                <a:r>
                  <a:rPr lang="zh-CN" altLang="en-US" dirty="0"/>
                  <a:t>特征学习</a:t>
                </a:r>
                <a:endParaRPr lang="en-US" altLang="zh-CN" dirty="0"/>
              </a:p>
              <a:p>
                <a:pPr lvl="1"/>
                <a:r>
                  <a:rPr lang="zh-CN" altLang="en-US" dirty="0"/>
                  <a:t>密度估计 </a:t>
                </a:r>
                <a14:m>
                  <m:oMath xmlns:m="http://schemas.openxmlformats.org/officeDocument/2006/math">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i="1" dirty="0">
                        <a:latin typeface="Cambria Math" panose="02040503050406030204" pitchFamily="18" charset="0"/>
                      </a:rPr>
                      <m:t>𝑥</m:t>
                    </m:r>
                    <m:r>
                      <a:rPr lang="en-US" altLang="zh-CN" b="0"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F2943ADE-6938-48DD-A37E-89FB3F7436D5}"/>
                  </a:ext>
                </a:extLst>
              </p:cNvPr>
              <p:cNvSpPr>
                <a:spLocks noGrp="1" noRot="1" noChangeAspect="1" noMove="1" noResize="1" noEditPoints="1" noAdjustHandles="1" noChangeArrowheads="1" noChangeShapeType="1" noTextEdit="1"/>
              </p:cNvSpPr>
              <p:nvPr>
                <p:ph idx="1"/>
              </p:nvPr>
            </p:nvSpPr>
            <p:spPr>
              <a:blipFill>
                <a:blip r:embed="rId4"/>
                <a:stretch>
                  <a:fillRect l="-389" t="-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05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C022-531F-4EA0-B8D6-DBBE4BD49D40}"/>
              </a:ext>
            </a:extLst>
          </p:cNvPr>
          <p:cNvSpPr>
            <a:spLocks noGrp="1"/>
          </p:cNvSpPr>
          <p:nvPr>
            <p:ph type="title"/>
          </p:nvPr>
        </p:nvSpPr>
        <p:spPr/>
        <p:txBody>
          <a:bodyPr/>
          <a:lstStyle/>
          <a:p>
            <a:r>
              <a:rPr lang="zh-CN" altLang="en-US" dirty="0"/>
              <a:t>典型的无监督学习问题</a:t>
            </a:r>
          </a:p>
        </p:txBody>
      </p:sp>
      <p:pic>
        <p:nvPicPr>
          <p:cNvPr id="5" name="图片 4">
            <a:extLst>
              <a:ext uri="{FF2B5EF4-FFF2-40B4-BE49-F238E27FC236}">
                <a16:creationId xmlns:a16="http://schemas.microsoft.com/office/drawing/2014/main" id="{6F62AC3F-7D94-4BF4-9752-251E51FCB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7009" y="2253823"/>
            <a:ext cx="2266542" cy="1923497"/>
          </a:xfrm>
          <a:prstGeom prst="rect">
            <a:avLst/>
          </a:prstGeom>
        </p:spPr>
      </p:pic>
      <p:sp>
        <p:nvSpPr>
          <p:cNvPr id="6" name="矩形 5">
            <a:extLst>
              <a:ext uri="{FF2B5EF4-FFF2-40B4-BE49-F238E27FC236}">
                <a16:creationId xmlns:a16="http://schemas.microsoft.com/office/drawing/2014/main" id="{1090E1DD-6BFD-4AC2-A675-C4B5DAC089AE}"/>
              </a:ext>
            </a:extLst>
          </p:cNvPr>
          <p:cNvSpPr/>
          <p:nvPr/>
        </p:nvSpPr>
        <p:spPr>
          <a:xfrm>
            <a:off x="1603449" y="4800601"/>
            <a:ext cx="2438400" cy="461665"/>
          </a:xfrm>
          <a:prstGeom prst="rect">
            <a:avLst/>
          </a:prstGeom>
        </p:spPr>
        <p:txBody>
          <a:bodyPr wrap="square">
            <a:spAutoFit/>
          </a:bodyPr>
          <a:lstStyle/>
          <a:p>
            <a:pPr algn="ctr"/>
            <a:r>
              <a:rPr lang="zh-CN" altLang="en-US" sz="2400" dirty="0"/>
              <a:t>无监督特征学习</a:t>
            </a:r>
            <a:endParaRPr lang="en-US" altLang="zh-CN" sz="2400" dirty="0"/>
          </a:p>
        </p:txBody>
      </p:sp>
      <p:sp>
        <p:nvSpPr>
          <p:cNvPr id="7" name="矩形 6">
            <a:extLst>
              <a:ext uri="{FF2B5EF4-FFF2-40B4-BE49-F238E27FC236}">
                <a16:creationId xmlns:a16="http://schemas.microsoft.com/office/drawing/2014/main" id="{F67BA454-F4D5-445B-A98C-1C32131F4C51}"/>
              </a:ext>
            </a:extLst>
          </p:cNvPr>
          <p:cNvSpPr/>
          <p:nvPr/>
        </p:nvSpPr>
        <p:spPr>
          <a:xfrm>
            <a:off x="8686801" y="4800601"/>
            <a:ext cx="1066959" cy="461665"/>
          </a:xfrm>
          <a:prstGeom prst="rect">
            <a:avLst/>
          </a:prstGeom>
        </p:spPr>
        <p:txBody>
          <a:bodyPr wrap="square">
            <a:spAutoFit/>
          </a:bodyPr>
          <a:lstStyle/>
          <a:p>
            <a:pPr algn="ctr"/>
            <a:r>
              <a:rPr lang="zh-CN" altLang="en-US" sz="2400" dirty="0"/>
              <a:t>聚类</a:t>
            </a:r>
          </a:p>
        </p:txBody>
      </p:sp>
      <p:sp>
        <p:nvSpPr>
          <p:cNvPr id="8" name="矩形 7">
            <a:extLst>
              <a:ext uri="{FF2B5EF4-FFF2-40B4-BE49-F238E27FC236}">
                <a16:creationId xmlns:a16="http://schemas.microsoft.com/office/drawing/2014/main" id="{5B77A7D5-095B-408F-A5C7-BDF6C1EA622A}"/>
              </a:ext>
            </a:extLst>
          </p:cNvPr>
          <p:cNvSpPr/>
          <p:nvPr/>
        </p:nvSpPr>
        <p:spPr>
          <a:xfrm>
            <a:off x="4953000" y="4800601"/>
            <a:ext cx="1887696" cy="461665"/>
          </a:xfrm>
          <a:prstGeom prst="rect">
            <a:avLst/>
          </a:prstGeom>
        </p:spPr>
        <p:txBody>
          <a:bodyPr wrap="square">
            <a:spAutoFit/>
          </a:bodyPr>
          <a:lstStyle/>
          <a:p>
            <a:pPr algn="ctr"/>
            <a:r>
              <a:rPr lang="zh-CN" altLang="en-US" sz="2400" dirty="0"/>
              <a:t>密度估计</a:t>
            </a:r>
            <a:endParaRPr lang="en-US" altLang="zh-CN" sz="2400" dirty="0"/>
          </a:p>
        </p:txBody>
      </p:sp>
      <p:pic>
        <p:nvPicPr>
          <p:cNvPr id="10" name="图片 9">
            <a:extLst>
              <a:ext uri="{FF2B5EF4-FFF2-40B4-BE49-F238E27FC236}">
                <a16:creationId xmlns:a16="http://schemas.microsoft.com/office/drawing/2014/main" id="{464790F5-059E-4721-B641-73086FFF7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450" y="1981200"/>
            <a:ext cx="2266542" cy="2219969"/>
          </a:xfrm>
          <a:prstGeom prst="rect">
            <a:avLst/>
          </a:prstGeom>
        </p:spPr>
      </p:pic>
      <p:pic>
        <p:nvPicPr>
          <p:cNvPr id="12" name="图片 11">
            <a:extLst>
              <a:ext uri="{FF2B5EF4-FFF2-40B4-BE49-F238E27FC236}">
                <a16:creationId xmlns:a16="http://schemas.microsoft.com/office/drawing/2014/main" id="{3028CE2A-C143-45C5-B395-FD31DBBE38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7690" y="2138068"/>
            <a:ext cx="2758321" cy="2155004"/>
          </a:xfrm>
          <a:prstGeom prst="rect">
            <a:avLst/>
          </a:prstGeom>
        </p:spPr>
      </p:pic>
    </p:spTree>
    <p:extLst>
      <p:ext uri="{BB962C8B-B14F-4D97-AF65-F5344CB8AC3E}">
        <p14:creationId xmlns:p14="http://schemas.microsoft.com/office/powerpoint/2010/main" val="32538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14FCF2-5487-46C6-A8E0-73720E9DBAD2}"/>
              </a:ext>
            </a:extLst>
          </p:cNvPr>
          <p:cNvSpPr>
            <a:spLocks noGrp="1"/>
          </p:cNvSpPr>
          <p:nvPr>
            <p:ph type="title"/>
          </p:nvPr>
        </p:nvSpPr>
        <p:spPr/>
        <p:txBody>
          <a:bodyPr/>
          <a:lstStyle/>
          <a:p>
            <a:r>
              <a:rPr lang="zh-CN" altLang="en-US"/>
              <a:t>为什么要无监督学习？</a:t>
            </a:r>
            <a:endParaRPr lang="zh-CN" altLang="en-US" dirty="0"/>
          </a:p>
        </p:txBody>
      </p:sp>
      <p:sp>
        <p:nvSpPr>
          <p:cNvPr id="5" name="文本框 4">
            <a:extLst>
              <a:ext uri="{FF2B5EF4-FFF2-40B4-BE49-F238E27FC236}">
                <a16:creationId xmlns:a16="http://schemas.microsoft.com/office/drawing/2014/main" id="{290AC328-DFC1-42D9-A678-9D07EB63178A}"/>
              </a:ext>
            </a:extLst>
          </p:cNvPr>
          <p:cNvSpPr txBox="1"/>
          <p:nvPr/>
        </p:nvSpPr>
        <p:spPr>
          <a:xfrm>
            <a:off x="1981200" y="1981200"/>
            <a:ext cx="7048437" cy="1938992"/>
          </a:xfrm>
          <a:prstGeom prst="rect">
            <a:avLst/>
          </a:prstGeom>
          <a:noFill/>
        </p:spPr>
        <p:txBody>
          <a:bodyPr wrap="square" rtlCol="0">
            <a:spAutoFit/>
          </a:bodyPr>
          <a:lstStyle/>
          <a:p>
            <a:r>
              <a:rPr lang="zh-CN" altLang="en-US" sz="2000" dirty="0"/>
              <a:t>大脑有大约</a:t>
            </a:r>
            <a:r>
              <a:rPr lang="en-US" altLang="zh-CN" sz="2000" dirty="0"/>
              <a:t>10</a:t>
            </a:r>
            <a:r>
              <a:rPr lang="en-US" altLang="zh-CN" sz="2000" baseline="30000" dirty="0"/>
              <a:t>14</a:t>
            </a:r>
            <a:r>
              <a:rPr lang="zh-CN" altLang="en-US" sz="2000" dirty="0"/>
              <a:t>个突触，我们只能活大约</a:t>
            </a:r>
            <a:r>
              <a:rPr lang="en-US" altLang="zh-CN" sz="2000" dirty="0"/>
              <a:t>10</a:t>
            </a:r>
            <a:r>
              <a:rPr lang="en-US" altLang="zh-CN" sz="2000" baseline="30000" dirty="0"/>
              <a:t>9</a:t>
            </a:r>
            <a:r>
              <a:rPr lang="zh-CN" altLang="en-US" sz="2000" dirty="0"/>
              <a:t>秒。所以我们有比数据更多的参数。这启发了我们必须进行大量无监督学习的想法，因为感知输入（包括本体感受）是我们可以获得每秒</a:t>
            </a:r>
            <a:r>
              <a:rPr lang="en-US" altLang="zh-CN" sz="2000" dirty="0"/>
              <a:t>10</a:t>
            </a:r>
            <a:r>
              <a:rPr lang="en-US" altLang="zh-CN" sz="2000" baseline="30000" dirty="0"/>
              <a:t>5</a:t>
            </a:r>
            <a:r>
              <a:rPr lang="zh-CN" altLang="en-US" sz="2000" dirty="0"/>
              <a:t>维约束的唯一途径。</a:t>
            </a:r>
            <a:endParaRPr lang="en-US" altLang="zh-CN" sz="2000" dirty="0"/>
          </a:p>
          <a:p>
            <a:endParaRPr lang="en-US" altLang="zh-CN" sz="2000" dirty="0"/>
          </a:p>
          <a:p>
            <a:pPr algn="r"/>
            <a:r>
              <a:rPr lang="en-US" altLang="zh-CN" dirty="0"/>
              <a:t>-- Geoffrey Hinton, 2014 AMA on Reddit</a:t>
            </a:r>
            <a:endParaRPr lang="zh-CN" altLang="en-US" dirty="0"/>
          </a:p>
        </p:txBody>
      </p:sp>
    </p:spTree>
    <p:extLst>
      <p:ext uri="{BB962C8B-B14F-4D97-AF65-F5344CB8AC3E}">
        <p14:creationId xmlns:p14="http://schemas.microsoft.com/office/powerpoint/2010/main" val="406785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1CBC1-EE68-4D9F-AA78-C28D7010DDA9}"/>
              </a:ext>
            </a:extLst>
          </p:cNvPr>
          <p:cNvSpPr>
            <a:spLocks noGrp="1"/>
          </p:cNvSpPr>
          <p:nvPr>
            <p:ph type="ctrTitle"/>
          </p:nvPr>
        </p:nvSpPr>
        <p:spPr/>
        <p:txBody>
          <a:bodyPr/>
          <a:lstStyle/>
          <a:p>
            <a:r>
              <a:rPr lang="zh-CN" altLang="en-US" dirty="0"/>
              <a:t>无监督特征学习</a:t>
            </a:r>
          </a:p>
        </p:txBody>
      </p:sp>
    </p:spTree>
    <p:extLst>
      <p:ext uri="{BB962C8B-B14F-4D97-AF65-F5344CB8AC3E}">
        <p14:creationId xmlns:p14="http://schemas.microsoft.com/office/powerpoint/2010/main" val="12067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453A35-41F7-4AB7-9E07-57942DD46250}"/>
                  </a:ext>
                </a:extLst>
              </p:cNvPr>
              <p:cNvSpPr>
                <a:spLocks noGrp="1"/>
              </p:cNvSpPr>
              <p:nvPr>
                <p:ph idx="1"/>
              </p:nvPr>
            </p:nvSpPr>
            <p:spPr/>
            <p:txBody>
              <a:bodyPr/>
              <a:lstStyle/>
              <a:p>
                <a:r>
                  <a:rPr lang="zh-CN" altLang="en-US" dirty="0"/>
                  <a:t>一种最常用的数据降维方法，使得在转换后的空间中数据的方差最大。</a:t>
                </a:r>
                <a:endParaRPr lang="en-US" altLang="zh-CN" dirty="0"/>
              </a:p>
              <a:p>
                <a:pPr lvl="1"/>
                <a:r>
                  <a:rPr lang="zh-CN" altLang="en-US" dirty="0"/>
                  <a:t>样本点 </a:t>
                </a:r>
                <a14:m>
                  <m:oMath xmlns:m="http://schemas.openxmlformats.org/officeDocument/2006/math">
                    <m:sSup>
                      <m:sSupPr>
                        <m:ctrlPr>
                          <a:rPr lang="en-US" altLang="zh-CN" i="1" dirty="0" smtClean="0">
                            <a:latin typeface="Cambria Math" panose="02040503050406030204" pitchFamily="18" charset="0"/>
                          </a:rPr>
                        </m:ctrlPr>
                      </m:sSupPr>
                      <m:e>
                        <m:r>
                          <a:rPr lang="en-US" altLang="zh-CN" dirty="0" smtClean="0">
                            <a:latin typeface="Cambria Math" panose="02040503050406030204" pitchFamily="18" charset="0"/>
                          </a:rPr>
                          <m:t>𝒙</m:t>
                        </m:r>
                      </m:e>
                      <m:sup>
                        <m:r>
                          <a:rPr lang="en-US" altLang="zh-CN" dirty="0" smtClean="0">
                            <a:latin typeface="Cambria Math" panose="02040503050406030204" pitchFamily="18" charset="0"/>
                          </a:rPr>
                          <m:t>(</m:t>
                        </m:r>
                        <m:r>
                          <a:rPr lang="en-US" altLang="zh-CN" dirty="0" smtClean="0">
                            <a:latin typeface="Cambria Math" panose="02040503050406030204" pitchFamily="18" charset="0"/>
                          </a:rPr>
                          <m:t>𝑛</m:t>
                        </m:r>
                        <m:r>
                          <a:rPr lang="en-US" altLang="zh-CN" dirty="0" smtClean="0">
                            <a:latin typeface="Cambria Math" panose="02040503050406030204" pitchFamily="18" charset="0"/>
                          </a:rPr>
                          <m:t>)</m:t>
                        </m:r>
                      </m:sup>
                    </m:sSup>
                  </m:oMath>
                </a14:m>
                <a:r>
                  <a:rPr lang="zh-CN" altLang="en-US" dirty="0"/>
                  <a:t>投影之后的表示为</a:t>
                </a:r>
                <a:endParaRPr lang="en-US" altLang="zh-CN" dirty="0"/>
              </a:p>
              <a:p>
                <a:pPr lvl="1"/>
                <a:endParaRPr lang="en-US" altLang="zh-CN" dirty="0"/>
              </a:p>
              <a:p>
                <a:pPr lvl="1"/>
                <a:endParaRPr lang="en-US" altLang="zh-CN" dirty="0"/>
              </a:p>
              <a:p>
                <a:pPr lvl="1"/>
                <a:r>
                  <a:rPr lang="zh-CN" altLang="en-US" dirty="0"/>
                  <a:t>所有样本投影后的方差为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目标函数</a:t>
                </a:r>
              </a:p>
            </p:txBody>
          </p:sp>
        </mc:Choice>
        <mc:Fallback xmlns="">
          <p:sp>
            <p:nvSpPr>
              <p:cNvPr id="3" name="内容占位符 2">
                <a:extLst>
                  <a:ext uri="{FF2B5EF4-FFF2-40B4-BE49-F238E27FC236}">
                    <a16:creationId xmlns:a16="http://schemas.microsoft.com/office/drawing/2014/main" id="{95453A35-41F7-4AB7-9E07-57942DD46250}"/>
                  </a:ext>
                </a:extLst>
              </p:cNvPr>
              <p:cNvSpPr>
                <a:spLocks noGrp="1" noRot="1" noChangeAspect="1" noMove="1" noResize="1" noEditPoints="1" noAdjustHandles="1" noChangeArrowheads="1" noChangeShapeType="1" noTextEdit="1"/>
              </p:cNvSpPr>
              <p:nvPr>
                <p:ph idx="1"/>
              </p:nvPr>
            </p:nvSpPr>
            <p:spPr>
              <a:blipFill>
                <a:blip r:embed="rId4"/>
                <a:stretch>
                  <a:fillRect l="-778" t="-964"/>
                </a:stretch>
              </a:blipFill>
            </p:spPr>
            <p:txBody>
              <a:bodyPr/>
              <a:lstStyle/>
              <a:p>
                <a:r>
                  <a:rPr lang="zh-CN" altLang="en-US">
                    <a:noFill/>
                  </a:rPr>
                  <a:t> </a:t>
                </a:r>
              </a:p>
            </p:txBody>
          </p:sp>
        </mc:Fallback>
      </mc:AlternateContent>
      <p:sp>
        <p:nvSpPr>
          <p:cNvPr id="9" name="内容占位符 8">
            <a:extLst>
              <a:ext uri="{FF2B5EF4-FFF2-40B4-BE49-F238E27FC236}">
                <a16:creationId xmlns:a16="http://schemas.microsoft.com/office/drawing/2014/main" id="{B2E6EF5E-1C1B-40F2-ABAF-981E401B3252}"/>
              </a:ext>
            </a:extLst>
          </p:cNvPr>
          <p:cNvSpPr>
            <a:spLocks noGrp="1"/>
          </p:cNvSpPr>
          <p:nvPr>
            <p:ph idx="10"/>
          </p:nvPr>
        </p:nvSpPr>
        <p:spPr/>
        <p:txBody>
          <a:bodyPr/>
          <a:lstStyle/>
          <a:p>
            <a:pPr lvl="1"/>
            <a:r>
              <a:rPr lang="zh-CN" altLang="en-US"/>
              <a:t>对目标函数求导并令导数等于 </a:t>
            </a:r>
            <a:r>
              <a:rPr lang="en-US" altLang="zh-CN"/>
              <a:t>0 </a:t>
            </a:r>
            <a:r>
              <a:rPr lang="zh-CN" altLang="en-US"/>
              <a:t>，可得</a:t>
            </a:r>
            <a:endParaRPr lang="zh-CN" altLang="en-US" dirty="0"/>
          </a:p>
        </p:txBody>
      </p:sp>
      <p:sp>
        <p:nvSpPr>
          <p:cNvPr id="2" name="标题 1">
            <a:extLst>
              <a:ext uri="{FF2B5EF4-FFF2-40B4-BE49-F238E27FC236}">
                <a16:creationId xmlns:a16="http://schemas.microsoft.com/office/drawing/2014/main" id="{7727367A-E351-4CD0-9349-5D7592A3F70B}"/>
              </a:ext>
            </a:extLst>
          </p:cNvPr>
          <p:cNvSpPr>
            <a:spLocks noGrp="1"/>
          </p:cNvSpPr>
          <p:nvPr>
            <p:ph type="title"/>
          </p:nvPr>
        </p:nvSpPr>
        <p:spPr/>
        <p:txBody>
          <a:bodyPr/>
          <a:lstStyle/>
          <a:p>
            <a:r>
              <a:rPr lang="zh-CN" altLang="fr-FR"/>
              <a:t>主成份分析（</a:t>
            </a:r>
            <a:r>
              <a:rPr lang="fr-FR" altLang="zh-CN"/>
              <a:t>Principal Component Analysis</a:t>
            </a:r>
            <a:r>
              <a:rPr lang="zh-CN" altLang="fr-FR"/>
              <a:t>，</a:t>
            </a:r>
            <a:r>
              <a:rPr lang="fr-FR" altLang="zh-CN"/>
              <a:t>PCA</a:t>
            </a:r>
            <a:r>
              <a:rPr lang="zh-CN" altLang="fr-FR"/>
              <a:t>）</a:t>
            </a:r>
            <a:endParaRPr lang="zh-CN" altLang="en-US" dirty="0"/>
          </a:p>
        </p:txBody>
      </p:sp>
      <p:pic>
        <p:nvPicPr>
          <p:cNvPr id="6" name="图片 5">
            <a:extLst>
              <a:ext uri="{FF2B5EF4-FFF2-40B4-BE49-F238E27FC236}">
                <a16:creationId xmlns:a16="http://schemas.microsoft.com/office/drawing/2014/main" id="{E82033F5-43AC-4EAD-B555-10A41B4BD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2362200"/>
            <a:ext cx="1545812" cy="566072"/>
          </a:xfrm>
          <a:prstGeom prst="rect">
            <a:avLst/>
          </a:prstGeom>
        </p:spPr>
      </p:pic>
      <p:pic>
        <p:nvPicPr>
          <p:cNvPr id="8" name="图片 7">
            <a:extLst>
              <a:ext uri="{FF2B5EF4-FFF2-40B4-BE49-F238E27FC236}">
                <a16:creationId xmlns:a16="http://schemas.microsoft.com/office/drawing/2014/main" id="{5BE189DD-BC6C-431F-83D1-51B40EC897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3382547"/>
            <a:ext cx="3832802" cy="1682250"/>
          </a:xfrm>
          <a:prstGeom prst="rect">
            <a:avLst/>
          </a:prstGeom>
        </p:spPr>
      </p:pic>
      <p:pic>
        <p:nvPicPr>
          <p:cNvPr id="10" name="图片 9">
            <a:extLst>
              <a:ext uri="{FF2B5EF4-FFF2-40B4-BE49-F238E27FC236}">
                <a16:creationId xmlns:a16="http://schemas.microsoft.com/office/drawing/2014/main" id="{BACC1AAD-1BBD-45E6-A0E0-59DA5779C3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2349" y="3382547"/>
            <a:ext cx="3226101" cy="2520468"/>
          </a:xfrm>
          <a:prstGeom prst="rect">
            <a:avLst/>
          </a:prstGeom>
        </p:spPr>
      </p:pic>
      <p:pic>
        <p:nvPicPr>
          <p:cNvPr id="12" name="图片 11">
            <a:extLst>
              <a:ext uri="{FF2B5EF4-FFF2-40B4-BE49-F238E27FC236}">
                <a16:creationId xmlns:a16="http://schemas.microsoft.com/office/drawing/2014/main" id="{F8F389B6-8E09-47F9-A17C-E122650DBB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1200" y="5518578"/>
            <a:ext cx="2879347" cy="762020"/>
          </a:xfrm>
          <a:prstGeom prst="rect">
            <a:avLst/>
          </a:prstGeom>
        </p:spPr>
      </p:pic>
      <p:pic>
        <p:nvPicPr>
          <p:cNvPr id="14" name="图片 13">
            <a:extLst>
              <a:ext uri="{FF2B5EF4-FFF2-40B4-BE49-F238E27FC236}">
                <a16:creationId xmlns:a16="http://schemas.microsoft.com/office/drawing/2014/main" id="{D7CA5FEF-A971-4325-98FC-043C3CE176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65657" y="1721537"/>
            <a:ext cx="1099486" cy="429997"/>
          </a:xfrm>
          <a:prstGeom prst="rect">
            <a:avLst/>
          </a:prstGeom>
        </p:spPr>
      </p:pic>
    </p:spTree>
    <p:extLst>
      <p:ext uri="{BB962C8B-B14F-4D97-AF65-F5344CB8AC3E}">
        <p14:creationId xmlns:p14="http://schemas.microsoft.com/office/powerpoint/2010/main" val="133909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E9E45BD-8A7F-46F3-97CC-5F7235BB6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667000"/>
            <a:ext cx="1774418" cy="1387965"/>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B73D16-4CAB-4367-ADDB-ABEE90550C67}"/>
                  </a:ext>
                </a:extLst>
              </p:cNvPr>
              <p:cNvSpPr>
                <a:spLocks noGrp="1"/>
              </p:cNvSpPr>
              <p:nvPr>
                <p:ph idx="1"/>
              </p:nvPr>
            </p:nvSpPr>
            <p:spPr/>
            <p:txBody>
              <a:bodyPr/>
              <a:lstStyle/>
              <a:p>
                <a:r>
                  <a:rPr lang="zh-CN" altLang="en-US" dirty="0"/>
                  <a:t>给定一组基向量</a:t>
                </a:r>
                <a14:m>
                  <m:oMath xmlns:m="http://schemas.openxmlformats.org/officeDocument/2006/math">
                    <m:r>
                      <a:rPr lang="en-US" altLang="zh-CN" dirty="0" smtClean="0">
                        <a:latin typeface="Cambria Math" panose="02040503050406030204" pitchFamily="18" charset="0"/>
                      </a:rPr>
                      <m:t>𝐴</m:t>
                    </m:r>
                    <m:r>
                      <a:rPr lang="en-US" altLang="zh-CN"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dirty="0" smtClean="0">
                            <a:latin typeface="Cambria Math" panose="02040503050406030204" pitchFamily="18" charset="0"/>
                          </a:rPr>
                          <m:t>𝒂</m:t>
                        </m:r>
                      </m:e>
                      <m:sub>
                        <m:r>
                          <a:rPr lang="en-US" altLang="zh-CN" dirty="0" smtClean="0">
                            <a:latin typeface="Cambria Math" panose="02040503050406030204" pitchFamily="18" charset="0"/>
                          </a:rPr>
                          <m:t>𝟏</m:t>
                        </m:r>
                      </m:sub>
                    </m:sSub>
                    <m:r>
                      <a:rPr lang="en-US" altLang="zh-CN"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dirty="0" smtClean="0">
                            <a:latin typeface="Cambria Math" panose="02040503050406030204" pitchFamily="18" charset="0"/>
                          </a:rPr>
                          <m:t>𝒂</m:t>
                        </m:r>
                      </m:e>
                      <m:sub>
                        <m:r>
                          <a:rPr lang="en-US" altLang="zh-CN" b="0" i="1" dirty="0" smtClean="0">
                            <a:latin typeface="Cambria Math" panose="02040503050406030204" pitchFamily="18" charset="0"/>
                          </a:rPr>
                          <m:t>𝑀</m:t>
                        </m:r>
                      </m:sub>
                    </m:sSub>
                    <m:r>
                      <a:rPr lang="en-US" altLang="zh-CN" dirty="0" smtClean="0">
                        <a:latin typeface="Cambria Math" panose="02040503050406030204" pitchFamily="18" charset="0"/>
                      </a:rPr>
                      <m:t>]</m:t>
                    </m:r>
                  </m:oMath>
                </a14:m>
                <a:r>
                  <a:rPr lang="zh-CN" altLang="en-US" dirty="0"/>
                  <a:t>，将输入样本</a:t>
                </a:r>
                <a14:m>
                  <m:oMath xmlns:m="http://schemas.openxmlformats.org/officeDocument/2006/math">
                    <m:r>
                      <a:rPr lang="en-US" altLang="zh-CN" dirty="0" smtClean="0">
                        <a:latin typeface="Cambria Math" panose="02040503050406030204" pitchFamily="18" charset="0"/>
                      </a:rPr>
                      <m:t>𝒙</m:t>
                    </m:r>
                  </m:oMath>
                </a14:m>
                <a:r>
                  <a:rPr lang="en-US" altLang="zh-CN" dirty="0"/>
                  <a:t> </a:t>
                </a:r>
                <a:r>
                  <a:rPr lang="zh-CN" altLang="en-US" dirty="0"/>
                  <a:t>表示为这些基向量的线性组合</a:t>
                </a:r>
              </a:p>
            </p:txBody>
          </p:sp>
        </mc:Choice>
        <mc:Fallback xmlns="">
          <p:sp>
            <p:nvSpPr>
              <p:cNvPr id="3" name="内容占位符 2">
                <a:extLst>
                  <a:ext uri="{FF2B5EF4-FFF2-40B4-BE49-F238E27FC236}">
                    <a16:creationId xmlns:a16="http://schemas.microsoft.com/office/drawing/2014/main" id="{B1B73D16-4CAB-4367-ADDB-ABEE90550C67}"/>
                  </a:ext>
                </a:extLst>
              </p:cNvPr>
              <p:cNvSpPr>
                <a:spLocks noGrp="1" noRot="1" noChangeAspect="1" noMove="1" noResize="1" noEditPoints="1" noAdjustHandles="1" noChangeArrowheads="1" noChangeShapeType="1" noTextEdit="1"/>
              </p:cNvSpPr>
              <p:nvPr>
                <p:ph idx="1"/>
              </p:nvPr>
            </p:nvSpPr>
            <p:spPr>
              <a:blipFill>
                <a:blip r:embed="rId6"/>
                <a:stretch>
                  <a:fillRect l="-778" t="-964" r="-122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2589A237-2748-4178-800E-FC4CA1429969}"/>
              </a:ext>
            </a:extLst>
          </p:cNvPr>
          <p:cNvSpPr>
            <a:spLocks noGrp="1"/>
          </p:cNvSpPr>
          <p:nvPr>
            <p:ph type="title"/>
          </p:nvPr>
        </p:nvSpPr>
        <p:spPr/>
        <p:txBody>
          <a:bodyPr/>
          <a:lstStyle/>
          <a:p>
            <a:r>
              <a:rPr lang="zh-CN" altLang="en-US" dirty="0"/>
              <a:t>（线性）编码</a:t>
            </a:r>
          </a:p>
        </p:txBody>
      </p:sp>
      <p:sp>
        <p:nvSpPr>
          <p:cNvPr id="6" name="矩形 5">
            <a:extLst>
              <a:ext uri="{FF2B5EF4-FFF2-40B4-BE49-F238E27FC236}">
                <a16:creationId xmlns:a16="http://schemas.microsoft.com/office/drawing/2014/main" id="{F77A18D7-D224-445A-B572-F82CDCB44733}"/>
              </a:ext>
            </a:extLst>
          </p:cNvPr>
          <p:cNvSpPr/>
          <p:nvPr/>
        </p:nvSpPr>
        <p:spPr>
          <a:xfrm>
            <a:off x="3139820" y="4482800"/>
            <a:ext cx="2044149" cy="369332"/>
          </a:xfrm>
          <a:prstGeom prst="rect">
            <a:avLst/>
          </a:prstGeom>
          <a:ln>
            <a:solidFill>
              <a:schemeClr val="accent2"/>
            </a:solidFill>
          </a:ln>
        </p:spPr>
        <p:txBody>
          <a:bodyPr wrap="none">
            <a:spAutoFit/>
          </a:bodyPr>
          <a:lstStyle/>
          <a:p>
            <a:r>
              <a:rPr lang="zh-CN" altLang="en-US" dirty="0"/>
              <a:t>编码（encoding）</a:t>
            </a:r>
          </a:p>
        </p:txBody>
      </p:sp>
      <p:sp>
        <p:nvSpPr>
          <p:cNvPr id="7" name="矩形 6">
            <a:extLst>
              <a:ext uri="{FF2B5EF4-FFF2-40B4-BE49-F238E27FC236}">
                <a16:creationId xmlns:a16="http://schemas.microsoft.com/office/drawing/2014/main" id="{864CD3E2-B433-468B-A44B-08A64328EFD2}"/>
              </a:ext>
            </a:extLst>
          </p:cNvPr>
          <p:cNvSpPr/>
          <p:nvPr/>
        </p:nvSpPr>
        <p:spPr>
          <a:xfrm>
            <a:off x="696765" y="4486533"/>
            <a:ext cx="2095445" cy="369332"/>
          </a:xfrm>
          <a:prstGeom prst="rect">
            <a:avLst/>
          </a:prstGeom>
          <a:ln>
            <a:solidFill>
              <a:schemeClr val="accent2"/>
            </a:solidFill>
          </a:ln>
        </p:spPr>
        <p:txBody>
          <a:bodyPr wrap="none">
            <a:spAutoFit/>
          </a:bodyPr>
          <a:lstStyle/>
          <a:p>
            <a:r>
              <a:rPr lang="zh-CN" altLang="en-US" dirty="0"/>
              <a:t>字典（dictionary）</a:t>
            </a:r>
          </a:p>
        </p:txBody>
      </p:sp>
      <p:cxnSp>
        <p:nvCxnSpPr>
          <p:cNvPr id="9" name="直接连接符 8">
            <a:extLst>
              <a:ext uri="{FF2B5EF4-FFF2-40B4-BE49-F238E27FC236}">
                <a16:creationId xmlns:a16="http://schemas.microsoft.com/office/drawing/2014/main" id="{B5D116CF-FD75-4E38-B5D8-D95D0BA4125F}"/>
              </a:ext>
            </a:extLst>
          </p:cNvPr>
          <p:cNvCxnSpPr>
            <a:cxnSpLocks/>
            <a:endCxn id="7" idx="0"/>
          </p:cNvCxnSpPr>
          <p:nvPr/>
        </p:nvCxnSpPr>
        <p:spPr>
          <a:xfrm flipH="1">
            <a:off x="1744488" y="4012774"/>
            <a:ext cx="819121" cy="47375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AB44419-0819-4B1C-8DAE-059111D839F3}"/>
              </a:ext>
            </a:extLst>
          </p:cNvPr>
          <p:cNvCxnSpPr>
            <a:cxnSpLocks/>
            <a:stCxn id="12" idx="2"/>
            <a:endCxn id="6" idx="0"/>
          </p:cNvCxnSpPr>
          <p:nvPr/>
        </p:nvCxnSpPr>
        <p:spPr>
          <a:xfrm>
            <a:off x="2792209" y="4054965"/>
            <a:ext cx="1369686" cy="42783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C7C2CE87-18CD-42DF-BFEF-9645337EAD31}"/>
              </a:ext>
            </a:extLst>
          </p:cNvPr>
          <p:cNvPicPr>
            <a:picLocks noChangeAspect="1"/>
          </p:cNvPicPr>
          <p:nvPr/>
        </p:nvPicPr>
        <p:blipFill>
          <a:blip r:embed="rId7"/>
          <a:stretch>
            <a:fillRect/>
          </a:stretch>
        </p:blipFill>
        <p:spPr>
          <a:xfrm>
            <a:off x="6644541" y="2362200"/>
            <a:ext cx="4453607" cy="2623099"/>
          </a:xfrm>
          <a:prstGeom prst="rect">
            <a:avLst/>
          </a:prstGeom>
        </p:spPr>
      </p:pic>
    </p:spTree>
    <p:extLst>
      <p:ext uri="{BB962C8B-B14F-4D97-AF65-F5344CB8AC3E}">
        <p14:creationId xmlns:p14="http://schemas.microsoft.com/office/powerpoint/2010/main" val="42208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80EFDC-774F-4DF0-AEDB-DB98D961A663}"/>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稀疏编码</a:t>
                </a:r>
                <a:endParaRPr lang="en-US" altLang="zh-CN" dirty="0"/>
              </a:p>
              <a:p>
                <a:pPr lvl="1"/>
                <a:r>
                  <a:rPr lang="zh-CN" altLang="en-US" dirty="0"/>
                  <a:t>找到一组“过完备”的基向量（即</a:t>
                </a:r>
                <a14:m>
                  <m:oMath xmlns:m="http://schemas.openxmlformats.org/officeDocument/2006/math">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𝐷</m:t>
                    </m:r>
                  </m:oMath>
                </a14:m>
                <a:r>
                  <a:rPr lang="zh-CN" altLang="en-US" dirty="0"/>
                  <a:t>）来进行编码。</a:t>
                </a:r>
              </a:p>
              <a:p>
                <a:endParaRPr lang="zh-CN" altLang="en-US" dirty="0"/>
              </a:p>
            </p:txBody>
          </p:sp>
        </mc:Choice>
        <mc:Fallback xmlns="">
          <p:sp>
            <p:nvSpPr>
              <p:cNvPr id="3" name="内容占位符 2">
                <a:extLst>
                  <a:ext uri="{FF2B5EF4-FFF2-40B4-BE49-F238E27FC236}">
                    <a16:creationId xmlns:a16="http://schemas.microsoft.com/office/drawing/2014/main" id="{7980EFDC-774F-4DF0-AEDB-DB98D961A663}"/>
                  </a:ext>
                </a:extLst>
              </p:cNvPr>
              <p:cNvSpPr>
                <a:spLocks noGrp="1" noRot="1" noChangeAspect="1" noMove="1" noResize="1" noEditPoints="1" noAdjustHandles="1" noChangeArrowheads="1" noChangeShapeType="1" noTextEdit="1"/>
              </p:cNvSpPr>
              <p:nvPr>
                <p:ph idx="1"/>
              </p:nvPr>
            </p:nvSpPr>
            <p:spPr>
              <a:blipFill>
                <a:blip r:embed="rId4"/>
                <a:stretch>
                  <a:fillRect l="-778" r="-622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2C2A5019-25DE-43C8-91E5-6DFFB0984E9D}"/>
              </a:ext>
            </a:extLst>
          </p:cNvPr>
          <p:cNvSpPr>
            <a:spLocks noGrp="1"/>
          </p:cNvSpPr>
          <p:nvPr>
            <p:ph type="title"/>
          </p:nvPr>
        </p:nvSpPr>
        <p:spPr/>
        <p:txBody>
          <a:bodyPr/>
          <a:lstStyle/>
          <a:p>
            <a:r>
              <a:rPr lang="zh-CN" altLang="en-US"/>
              <a:t>完备性</a:t>
            </a:r>
            <a:endParaRPr lang="zh-CN" altLang="en-US" dirty="0"/>
          </a:p>
        </p:txBody>
      </p:sp>
      <p:pic>
        <p:nvPicPr>
          <p:cNvPr id="8" name="图片 7">
            <a:extLst>
              <a:ext uri="{FF2B5EF4-FFF2-40B4-BE49-F238E27FC236}">
                <a16:creationId xmlns:a16="http://schemas.microsoft.com/office/drawing/2014/main" id="{CD120116-3699-40C6-A89F-35FC888FF776}"/>
              </a:ext>
            </a:extLst>
          </p:cNvPr>
          <p:cNvPicPr>
            <a:picLocks noChangeAspect="1"/>
          </p:cNvPicPr>
          <p:nvPr/>
        </p:nvPicPr>
        <p:blipFill>
          <a:blip r:embed="rId5"/>
          <a:stretch>
            <a:fillRect/>
          </a:stretch>
        </p:blipFill>
        <p:spPr>
          <a:xfrm>
            <a:off x="6324600" y="1828800"/>
            <a:ext cx="5150094" cy="3771900"/>
          </a:xfrm>
          <a:prstGeom prst="rect">
            <a:avLst/>
          </a:prstGeom>
        </p:spPr>
      </p:pic>
      <p:pic>
        <p:nvPicPr>
          <p:cNvPr id="13" name="图片 12">
            <a:extLst>
              <a:ext uri="{FF2B5EF4-FFF2-40B4-BE49-F238E27FC236}">
                <a16:creationId xmlns:a16="http://schemas.microsoft.com/office/drawing/2014/main" id="{2120BD0E-F337-416B-AE22-1CD6019EED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243" y="1229363"/>
            <a:ext cx="4819124" cy="1676400"/>
          </a:xfrm>
          <a:prstGeom prst="rect">
            <a:avLst/>
          </a:prstGeom>
        </p:spPr>
      </p:pic>
    </p:spTree>
    <p:extLst>
      <p:ext uri="{BB962C8B-B14F-4D97-AF65-F5344CB8AC3E}">
        <p14:creationId xmlns:p14="http://schemas.microsoft.com/office/powerpoint/2010/main" val="2952290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3.4|1.4|1.1"/>
</p:tagLst>
</file>

<file path=ppt/tags/tag2.xml><?xml version="1.0" encoding="utf-8"?>
<p:tagLst xmlns:a="http://schemas.openxmlformats.org/drawingml/2006/main" xmlns:r="http://schemas.openxmlformats.org/officeDocument/2006/relationships" xmlns:p="http://schemas.openxmlformats.org/presentationml/2006/main">
  <p:tag name="TIMING" val="|109.4"/>
</p:tagLst>
</file>

<file path=ppt/tags/tag3.xml><?xml version="1.0" encoding="utf-8"?>
<p:tagLst xmlns:a="http://schemas.openxmlformats.org/drawingml/2006/main" xmlns:r="http://schemas.openxmlformats.org/officeDocument/2006/relationships" xmlns:p="http://schemas.openxmlformats.org/presentationml/2006/main">
  <p:tag name="TIMING" val="|10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B8706E51-85D1-4208-8AD4-B6592867848C}" vid="{BF9D5D0F-7751-44E7-A62A-12F43CC68E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18043</TotalTime>
  <Words>1195</Words>
  <Application>Microsoft Office PowerPoint</Application>
  <PresentationFormat>宽屏</PresentationFormat>
  <Paragraphs>179</Paragraphs>
  <Slides>28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华文楷体</vt:lpstr>
      <vt:lpstr>宋体</vt:lpstr>
      <vt:lpstr>微软雅黑</vt:lpstr>
      <vt:lpstr>Arial</vt:lpstr>
      <vt:lpstr>Calibri</vt:lpstr>
      <vt:lpstr>Cambria</vt:lpstr>
      <vt:lpstr>Cambria Math</vt:lpstr>
      <vt:lpstr>Helvetica</vt:lpstr>
      <vt:lpstr>Times New Roman</vt:lpstr>
      <vt:lpstr>Wingdings</vt:lpstr>
      <vt:lpstr>Wingdings 3</vt:lpstr>
      <vt:lpstr>my</vt:lpstr>
      <vt:lpstr>无监督学习</vt:lpstr>
      <vt:lpstr>内容</vt:lpstr>
      <vt:lpstr>无监督学习（ Unsupervised Learning ）</vt:lpstr>
      <vt:lpstr>典型的无监督学习问题</vt:lpstr>
      <vt:lpstr>为什么要无监督学习？</vt:lpstr>
      <vt:lpstr>无监督特征学习</vt:lpstr>
      <vt:lpstr>主成份分析（Principal Component Analysis，PCA）</vt:lpstr>
      <vt:lpstr>（线性）编码</vt:lpstr>
      <vt:lpstr>完备性</vt:lpstr>
      <vt:lpstr>稀疏编码（Sparse Coding）</vt:lpstr>
      <vt:lpstr>训练过程</vt:lpstr>
      <vt:lpstr>稀疏编码的优点</vt:lpstr>
      <vt:lpstr>自编码器（ Auto-Encoder ）</vt:lpstr>
      <vt:lpstr>稀疏自编码器</vt:lpstr>
      <vt:lpstr>降噪自编码器</vt:lpstr>
      <vt:lpstr>概率密度估计</vt:lpstr>
      <vt:lpstr>概率密度估计</vt:lpstr>
      <vt:lpstr>参数密度估计</vt:lpstr>
      <vt:lpstr>参数密度估计</vt:lpstr>
      <vt:lpstr>参数密度估计一般存在以下问题</vt:lpstr>
      <vt:lpstr>非参数密度估计</vt:lpstr>
      <vt:lpstr>直方图方法（Histogram Method）</vt:lpstr>
      <vt:lpstr>核密度估计（Kernel Density Estimation）</vt:lpstr>
      <vt:lpstr>K近邻方法</vt:lpstr>
      <vt:lpstr>思考题</vt:lpstr>
      <vt:lpstr>非参数密度估计</vt:lpstr>
      <vt:lpstr>知识点</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Windows 用户</cp:lastModifiedBy>
  <cp:revision>1847</cp:revision>
  <dcterms:created xsi:type="dcterms:W3CDTF">2009-03-19T21:17:53Z</dcterms:created>
  <dcterms:modified xsi:type="dcterms:W3CDTF">2020-04-27T07:34:17Z</dcterms:modified>
</cp:coreProperties>
</file>