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9" r:id="rId4"/>
    <p:sldId id="272" r:id="rId5"/>
    <p:sldId id="276" r:id="rId6"/>
    <p:sldId id="277" r:id="rId7"/>
    <p:sldId id="279" r:id="rId8"/>
    <p:sldId id="280" r:id="rId9"/>
    <p:sldId id="274" r:id="rId10"/>
    <p:sldId id="281" r:id="rId11"/>
    <p:sldId id="262" r:id="rId12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14"/>
      <p:bold r:id="rId15"/>
    </p:embeddedFont>
    <p:embeddedFont>
      <p:font typeface="나눔바른고딕" panose="020B0600000101010101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FF"/>
    <a:srgbClr val="D7CA1F"/>
    <a:srgbClr val="E5DA4D"/>
    <a:srgbClr val="EDE687"/>
    <a:srgbClr val="A2E2E0"/>
    <a:srgbClr val="53C9C6"/>
    <a:srgbClr val="79D5D3"/>
    <a:srgbClr val="6AC3F0"/>
    <a:srgbClr val="1436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78199" autoAdjust="0"/>
  </p:normalViewPr>
  <p:slideViewPr>
    <p:cSldViewPr>
      <p:cViewPr varScale="1">
        <p:scale>
          <a:sx n="67" d="100"/>
          <a:sy n="67" d="100"/>
        </p:scale>
        <p:origin x="1906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F7AE5E-5B0B-4C25-B437-965764DD8F26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7620C7-B59C-4CD8-B030-7138EC8B4A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270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7620C7-B59C-4CD8-B030-7138EC8B4A9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4988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예상되는 기본기능 구현화면</a:t>
            </a:r>
            <a:endParaRPr lang="en-US" altLang="ko-KR" dirty="0"/>
          </a:p>
          <a:p>
            <a:r>
              <a:rPr lang="ko-KR" altLang="en-US" dirty="0"/>
              <a:t>현재 바라보는 방향표시</a:t>
            </a:r>
            <a:endParaRPr lang="en-US" altLang="ko-KR" dirty="0"/>
          </a:p>
          <a:p>
            <a:r>
              <a:rPr lang="ko-KR" altLang="en-US" dirty="0"/>
              <a:t>현재 목적지까지 남은 거리</a:t>
            </a:r>
            <a:endParaRPr lang="en-US" altLang="ko-KR" dirty="0"/>
          </a:p>
          <a:p>
            <a:r>
              <a:rPr lang="ko-KR" altLang="en-US" dirty="0"/>
              <a:t>가는 경로까지의 </a:t>
            </a:r>
            <a:r>
              <a:rPr lang="en-US" altLang="ko-KR" dirty="0" err="1"/>
              <a:t>ARCore</a:t>
            </a:r>
            <a:r>
              <a:rPr lang="en-US" altLang="ko-KR" dirty="0"/>
              <a:t> UI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7620C7-B59C-4CD8-B030-7138EC8B4A9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147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목차읽고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7620C7-B59C-4CD8-B030-7138EC8B4A9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658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걍읽고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7620C7-B59C-4CD8-B030-7138EC8B4A9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534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구글</a:t>
            </a:r>
            <a:r>
              <a:rPr lang="en-US" altLang="ko-KR" dirty="0"/>
              <a:t>: </a:t>
            </a:r>
            <a:r>
              <a:rPr lang="ko-KR" altLang="en-US" dirty="0"/>
              <a:t>가장 많이 사용되는 </a:t>
            </a:r>
            <a:r>
              <a:rPr lang="en-US" altLang="ko-KR" dirty="0"/>
              <a:t>OPEN API/</a:t>
            </a:r>
            <a:r>
              <a:rPr lang="en-US" altLang="ko-KR" baseline="0" dirty="0"/>
              <a:t> API</a:t>
            </a:r>
            <a:r>
              <a:rPr lang="ko-KR" altLang="en-US" baseline="0" dirty="0"/>
              <a:t>에 대한 접근성이 가장 좋음</a:t>
            </a:r>
            <a:r>
              <a:rPr lang="en-US" altLang="ko-KR" baseline="0" dirty="0"/>
              <a:t>/</a:t>
            </a:r>
          </a:p>
          <a:p>
            <a:r>
              <a:rPr lang="en-US" altLang="ko-KR" baseline="0" dirty="0"/>
              <a:t>BUT</a:t>
            </a:r>
            <a:r>
              <a:rPr lang="ko-KR" altLang="en-US" baseline="0" dirty="0"/>
              <a:t> 한국 내 지도의 최신화가 이루어지지 않아 실제로 이용할 때 불편함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7620C7-B59C-4CD8-B030-7138EC8B4A9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837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웹 브라우저 호환 코드를 내장하고 별도의 </a:t>
            </a:r>
            <a:r>
              <a:rPr lang="en-US" altLang="ko-KR" dirty="0"/>
              <a:t>CSS</a:t>
            </a:r>
            <a:r>
              <a:rPr lang="ko-KR" altLang="en-US" dirty="0"/>
              <a:t>를 필요로 하지 않도록 설계 </a:t>
            </a:r>
            <a:r>
              <a:rPr lang="en-US" altLang="ko-KR" dirty="0"/>
              <a:t>/ </a:t>
            </a:r>
          </a:p>
          <a:p>
            <a:r>
              <a:rPr lang="ko-KR" altLang="en-US" dirty="0"/>
              <a:t>모바일 최적화 </a:t>
            </a:r>
            <a:r>
              <a:rPr lang="en-US" altLang="ko-KR" dirty="0"/>
              <a:t>-&gt; </a:t>
            </a:r>
            <a:r>
              <a:rPr lang="ko-KR" altLang="en-US" dirty="0"/>
              <a:t>대부분의 모바일 단말기에서도 최적의 성능으로 동작할 수 있도록 설계</a:t>
            </a:r>
            <a:r>
              <a:rPr lang="en-US" altLang="ko-KR" baseline="0" dirty="0"/>
              <a:t>/ </a:t>
            </a:r>
          </a:p>
          <a:p>
            <a:r>
              <a:rPr lang="ko-KR" altLang="en-US" baseline="0" dirty="0"/>
              <a:t>주소 정보만 알면 원하는 위치를 지도 상에서 쉽게 확인 할 수 있다</a:t>
            </a:r>
            <a:r>
              <a:rPr lang="en-US" altLang="ko-KR" baseline="0" dirty="0"/>
              <a:t>/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But </a:t>
            </a:r>
            <a:r>
              <a:rPr lang="ko-KR" altLang="en-US" baseline="0" dirty="0"/>
              <a:t>도보 </a:t>
            </a:r>
            <a:r>
              <a:rPr lang="ko-KR" altLang="en-US" baseline="0" dirty="0" err="1"/>
              <a:t>길찾기를</a:t>
            </a:r>
            <a:r>
              <a:rPr lang="ko-KR" altLang="en-US" baseline="0" dirty="0"/>
              <a:t> 구현해보려 했으나 애초에 인도에 대한 값을 읽어낼 수 없었다</a:t>
            </a:r>
            <a:r>
              <a:rPr lang="en-US" altLang="ko-KR" baseline="0" dirty="0"/>
              <a:t>.</a:t>
            </a:r>
            <a:endParaRPr lang="ko-KR" altLang="en-US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7620C7-B59C-4CD8-B030-7138EC8B4A9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167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>
                <a:effectLst/>
              </a:rPr>
              <a:t>그래서 다음 대안으로  </a:t>
            </a:r>
            <a:r>
              <a:rPr lang="en-US" altLang="ko-KR" b="1" dirty="0">
                <a:effectLst/>
              </a:rPr>
              <a:t>T-map</a:t>
            </a:r>
            <a:r>
              <a:rPr lang="ko-KR" altLang="en-US" b="1" dirty="0">
                <a:effectLst/>
              </a:rPr>
              <a:t>을 생각했습니다</a:t>
            </a:r>
            <a:r>
              <a:rPr lang="en-US" altLang="ko-KR" b="1" dirty="0">
                <a:effectLst/>
              </a:rPr>
              <a:t>. t-map</a:t>
            </a:r>
            <a:r>
              <a:rPr lang="ko-KR" altLang="en-US" b="1" dirty="0">
                <a:effectLst/>
              </a:rPr>
              <a:t>은 국내의 지도가 최신화 되어있고 </a:t>
            </a:r>
            <a:endParaRPr lang="en-US" altLang="ko-KR" b="1" dirty="0">
              <a:effectLst/>
            </a:endParaRPr>
          </a:p>
          <a:p>
            <a:r>
              <a:rPr lang="ko-KR" altLang="en-US" b="1" dirty="0">
                <a:effectLst/>
              </a:rPr>
              <a:t>인도 길 찾기 메소드가 구현되어 있어서 찾은 길안내에 대한 부분을 필요에 따라 </a:t>
            </a:r>
            <a:r>
              <a:rPr lang="en-US" altLang="ko-KR" b="1" dirty="0">
                <a:effectLst/>
              </a:rPr>
              <a:t>xml</a:t>
            </a:r>
            <a:r>
              <a:rPr lang="ko-KR" altLang="en-US" b="1" dirty="0">
                <a:effectLst/>
              </a:rPr>
              <a:t>로 파싱 및 저장이 가능하다</a:t>
            </a:r>
            <a:r>
              <a:rPr lang="en-US" altLang="ko-KR" b="1" dirty="0">
                <a:effectLst/>
              </a:rPr>
              <a:t>.</a:t>
            </a:r>
          </a:p>
          <a:p>
            <a:r>
              <a:rPr lang="ko-KR" altLang="en-US" b="1" dirty="0">
                <a:effectLst/>
              </a:rPr>
              <a:t>위도경도를 주소로 </a:t>
            </a:r>
            <a:r>
              <a:rPr lang="en-US" altLang="ko-KR" b="1" dirty="0">
                <a:effectLst/>
              </a:rPr>
              <a:t>, </a:t>
            </a:r>
            <a:r>
              <a:rPr lang="ko-KR" altLang="en-US" b="1" dirty="0">
                <a:effectLst/>
              </a:rPr>
              <a:t>주소를 위도경도로 쉽게 </a:t>
            </a:r>
            <a:r>
              <a:rPr lang="ko-KR" altLang="en-US" b="1" dirty="0" err="1">
                <a:effectLst/>
              </a:rPr>
              <a:t>바꿀수</a:t>
            </a:r>
            <a:r>
              <a:rPr lang="ko-KR" altLang="en-US" b="1" dirty="0">
                <a:effectLst/>
              </a:rPr>
              <a:t> 있다</a:t>
            </a:r>
            <a:r>
              <a:rPr lang="en-US" altLang="ko-KR" b="1" dirty="0">
                <a:effectLst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경유지 최적화 기능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 </a:t>
            </a:r>
            <a:r>
              <a:rPr lang="ko-KR" alt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여러곳을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방문하여야 </a:t>
            </a:r>
            <a:r>
              <a:rPr lang="ko-KR" alt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하는경우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방문지를 어디부터 방문하여야 하는지 최적으로 산출하여 제공합니다</a:t>
            </a:r>
            <a:endParaRPr lang="en-US" altLang="ko-KR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7620C7-B59C-4CD8-B030-7138EC8B4A9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657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T-map </a:t>
            </a:r>
            <a:r>
              <a:rPr lang="en-US" altLang="ko-KR" dirty="0" err="1"/>
              <a:t>api</a:t>
            </a:r>
            <a:r>
              <a:rPr lang="en-US" altLang="ko-KR" dirty="0"/>
              <a:t> </a:t>
            </a:r>
            <a:r>
              <a:rPr lang="ko-KR" altLang="en-US" dirty="0"/>
              <a:t>내에 보행자용 </a:t>
            </a:r>
            <a:r>
              <a:rPr lang="ko-KR" altLang="en-US" dirty="0" err="1"/>
              <a:t>길찾기</a:t>
            </a:r>
            <a:r>
              <a:rPr lang="ko-KR" altLang="en-US" dirty="0"/>
              <a:t> </a:t>
            </a:r>
            <a:r>
              <a:rPr lang="ko-KR" altLang="en-US" dirty="0" err="1"/>
              <a:t>메소드를</a:t>
            </a:r>
            <a:r>
              <a:rPr lang="ko-KR" altLang="en-US" dirty="0"/>
              <a:t> 이용해 한글로 안내해주는 로그를 찍어본 모습입니다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저희가 </a:t>
            </a:r>
            <a:r>
              <a:rPr lang="ko-KR" altLang="en-US" dirty="0" err="1"/>
              <a:t>사용하게될</a:t>
            </a:r>
            <a:r>
              <a:rPr lang="ko-KR" altLang="en-US" dirty="0"/>
              <a:t> </a:t>
            </a:r>
            <a:r>
              <a:rPr lang="ko-KR" altLang="en-US" dirty="0" err="1"/>
              <a:t>길찾기</a:t>
            </a:r>
            <a:r>
              <a:rPr lang="ko-KR" altLang="en-US" dirty="0"/>
              <a:t> 좌표 값은 대략 위의 </a:t>
            </a:r>
            <a:r>
              <a:rPr lang="ko-KR" altLang="en-US" dirty="0" err="1"/>
              <a:t>한줄</a:t>
            </a:r>
            <a:r>
              <a:rPr lang="ko-KR" altLang="en-US" dirty="0"/>
              <a:t> </a:t>
            </a:r>
            <a:r>
              <a:rPr lang="ko-KR" altLang="en-US" dirty="0" err="1"/>
              <a:t>한줄에</a:t>
            </a:r>
            <a:r>
              <a:rPr lang="ko-KR" altLang="en-US" dirty="0"/>
              <a:t> 대한 위도 경도 값입니다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7620C7-B59C-4CD8-B030-7138EC8B4A9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627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7620C7-B59C-4CD8-B030-7138EC8B4A9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7450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예상되는 기본기능 구현화면</a:t>
            </a:r>
            <a:endParaRPr lang="en-US" altLang="ko-KR" dirty="0"/>
          </a:p>
          <a:p>
            <a:r>
              <a:rPr lang="ko-KR" altLang="en-US" dirty="0"/>
              <a:t>현재 바라보는 방향표시</a:t>
            </a:r>
            <a:endParaRPr lang="en-US" altLang="ko-KR" dirty="0"/>
          </a:p>
          <a:p>
            <a:r>
              <a:rPr lang="ko-KR" altLang="en-US" dirty="0"/>
              <a:t>현재 목적지까지 남은 거리</a:t>
            </a:r>
            <a:endParaRPr lang="en-US" altLang="ko-KR" dirty="0"/>
          </a:p>
          <a:p>
            <a:r>
              <a:rPr lang="ko-KR" altLang="en-US" dirty="0"/>
              <a:t>가는 경로까지의 </a:t>
            </a:r>
            <a:r>
              <a:rPr lang="en-US" altLang="ko-KR" dirty="0" err="1"/>
              <a:t>ARCore</a:t>
            </a:r>
            <a:r>
              <a:rPr lang="en-US" altLang="ko-KR" dirty="0"/>
              <a:t> UI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7620C7-B59C-4CD8-B030-7138EC8B4A9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623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5D1D-27F9-4FE9-8029-0612A4601ED4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C3FA-ECAC-4E4A-8EDE-112A4F8FB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878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5D1D-27F9-4FE9-8029-0612A4601ED4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C3FA-ECAC-4E4A-8EDE-112A4F8FB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624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5D1D-27F9-4FE9-8029-0612A4601ED4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C3FA-ECAC-4E4A-8EDE-112A4F8FB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06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5D1D-27F9-4FE9-8029-0612A4601ED4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C3FA-ECAC-4E4A-8EDE-112A4F8FB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97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5D1D-27F9-4FE9-8029-0612A4601ED4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C3FA-ECAC-4E4A-8EDE-112A4F8FB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498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5D1D-27F9-4FE9-8029-0612A4601ED4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C3FA-ECAC-4E4A-8EDE-112A4F8FB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431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5D1D-27F9-4FE9-8029-0612A4601ED4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C3FA-ECAC-4E4A-8EDE-112A4F8FB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655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5D1D-27F9-4FE9-8029-0612A4601ED4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C3FA-ECAC-4E4A-8EDE-112A4F8FB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228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5D1D-27F9-4FE9-8029-0612A4601ED4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C3FA-ECAC-4E4A-8EDE-112A4F8FB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89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5D1D-27F9-4FE9-8029-0612A4601ED4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C3FA-ECAC-4E4A-8EDE-112A4F8FB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487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5D1D-27F9-4FE9-8029-0612A4601ED4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C3FA-ECAC-4E4A-8EDE-112A4F8FB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517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D5D1D-27F9-4FE9-8029-0612A4601ED4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FC3FA-ECAC-4E4A-8EDE-112A4F8FB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05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1475656" y="2348880"/>
            <a:ext cx="6192688" cy="1440160"/>
            <a:chOff x="1475656" y="2512931"/>
            <a:chExt cx="6192688" cy="1440160"/>
          </a:xfrm>
        </p:grpSpPr>
        <p:sp>
          <p:nvSpPr>
            <p:cNvPr id="29" name="TextBox 28"/>
            <p:cNvSpPr txBox="1"/>
            <p:nvPr/>
          </p:nvSpPr>
          <p:spPr>
            <a:xfrm>
              <a:off x="2087724" y="3593051"/>
              <a:ext cx="4968552" cy="360040"/>
            </a:xfrm>
            <a:prstGeom prst="rect">
              <a:avLst/>
            </a:prstGeom>
            <a:noFill/>
            <a:effectLst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6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1</a:t>
              </a:r>
              <a:r>
                <a:rPr lang="ko-KR" altLang="en-US" sz="16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조 김지수 김용현 김원호 </a:t>
              </a:r>
              <a:r>
                <a:rPr lang="ko-KR" altLang="en-US" sz="16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이용탁</a:t>
              </a:r>
              <a:r>
                <a:rPr lang="ko-KR" altLang="en-US" sz="16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 윤지훈</a:t>
              </a:r>
              <a:endPara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2512931"/>
              <a:ext cx="6192688" cy="756084"/>
            </a:xfrm>
            <a:prstGeom prst="rect">
              <a:avLst/>
            </a:prstGeom>
            <a:noFill/>
            <a:effectLst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54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HERMES</a:t>
              </a:r>
            </a:p>
          </p:txBody>
        </p:sp>
      </p:grpSp>
      <p:pic>
        <p:nvPicPr>
          <p:cNvPr id="1026" name="Picture 2" descr="C:\Users\Samsung\Downloads\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901080"/>
            <a:ext cx="28575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5358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/>
          <p:cNvGrpSpPr/>
          <p:nvPr/>
        </p:nvGrpSpPr>
        <p:grpSpPr>
          <a:xfrm>
            <a:off x="385108" y="6165304"/>
            <a:ext cx="8373785" cy="360040"/>
            <a:chOff x="385108" y="5517232"/>
            <a:chExt cx="8373785" cy="360040"/>
          </a:xfrm>
        </p:grpSpPr>
        <p:cxnSp>
          <p:nvCxnSpPr>
            <p:cNvPr id="46" name="직선 연결선 45"/>
            <p:cNvCxnSpPr/>
            <p:nvPr/>
          </p:nvCxnSpPr>
          <p:spPr>
            <a:xfrm>
              <a:off x="385108" y="5517232"/>
              <a:ext cx="8373785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6372200" y="5589240"/>
              <a:ext cx="2386693" cy="288032"/>
            </a:xfrm>
            <a:prstGeom prst="rect">
              <a:avLst/>
            </a:prstGeom>
            <a:noFill/>
            <a:effectLst/>
          </p:spPr>
          <p:txBody>
            <a:bodyPr wrap="square" rtlCol="0">
              <a:noAutofit/>
            </a:bodyPr>
            <a:lstStyle/>
            <a:p>
              <a:pPr algn="r"/>
              <a:r>
                <a:rPr lang="en-US" altLang="ko-KR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D7CA1F"/>
                  </a:solidFill>
                  <a:latin typeface="나눔바른고딕" pitchFamily="50" charset="-127"/>
                  <a:ea typeface="나눔바른고딕" pitchFamily="50" charset="-127"/>
                </a:rPr>
                <a:t>06</a:t>
              </a:r>
              <a:r>
                <a:rPr lang="en-US" altLang="ko-KR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ko-KR" altLang="en-US" sz="10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ㅣ</a:t>
              </a:r>
              <a:r>
                <a:rPr lang="en-US" altLang="ko-KR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en-US" altLang="ko-KR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08</a:t>
              </a:r>
              <a:r>
                <a:rPr lang="ko-KR" altLang="en-US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　　</a:t>
              </a:r>
              <a:r>
                <a:rPr lang="en-US" altLang="ko-KR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By  Hermes </a:t>
              </a:r>
              <a:r>
                <a:rPr lang="ko-KR" altLang="en-US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조</a:t>
              </a:r>
              <a:endPara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78D9E97-08C2-4BFB-82C6-B036A50BFEAC}"/>
              </a:ext>
            </a:extLst>
          </p:cNvPr>
          <p:cNvSpPr txBox="1"/>
          <p:nvPr/>
        </p:nvSpPr>
        <p:spPr>
          <a:xfrm>
            <a:off x="374678" y="607179"/>
            <a:ext cx="8055542" cy="459037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Hermes -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위치 인식 기반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AR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길 찾기 보조 어플리케이션  </a:t>
            </a:r>
            <a:endParaRPr lang="en-US" altLang="ko-KR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7B4D6D-F502-4584-8CF4-CDF03378DFC3}"/>
              </a:ext>
            </a:extLst>
          </p:cNvPr>
          <p:cNvSpPr txBox="1"/>
          <p:nvPr/>
        </p:nvSpPr>
        <p:spPr>
          <a:xfrm>
            <a:off x="357399" y="54913"/>
            <a:ext cx="5277441" cy="558062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r>
              <a:rPr lang="en-US" altLang="ko-KR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/>
                </a:solidFill>
                <a:latin typeface="나눔바른고딕" pitchFamily="50" charset="-127"/>
                <a:ea typeface="나눔바른고딕" pitchFamily="50" charset="-127"/>
              </a:rPr>
              <a:t>4. </a:t>
            </a:r>
            <a:r>
              <a:rPr lang="ko-KR" altLang="en-US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/>
                </a:solidFill>
                <a:latin typeface="나눔바른고딕" pitchFamily="50" charset="-127"/>
                <a:ea typeface="나눔바른고딕" pitchFamily="50" charset="-127"/>
              </a:rPr>
              <a:t>추가 개발해야 할 기능 소개</a:t>
            </a:r>
            <a:endParaRPr lang="en-US" altLang="ko-KR" sz="2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4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0" y="1104657"/>
            <a:ext cx="9144000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C:\Users\Samsung\Downloads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0874" y="111459"/>
            <a:ext cx="1552056" cy="78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2B3F30E-8D6F-452B-B2C6-D0AC8C8C63F4}"/>
              </a:ext>
            </a:extLst>
          </p:cNvPr>
          <p:cNvSpPr txBox="1"/>
          <p:nvPr/>
        </p:nvSpPr>
        <p:spPr>
          <a:xfrm>
            <a:off x="961171" y="4994775"/>
            <a:ext cx="7211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해당 위치의 값을 이용해 주변 맛집 </a:t>
            </a:r>
            <a:r>
              <a:rPr lang="en-US" altLang="ko-KR" dirty="0"/>
              <a:t>API</a:t>
            </a:r>
            <a:r>
              <a:rPr lang="ko-KR" altLang="en-US" dirty="0"/>
              <a:t>로 검색하여 저장한 뒤 </a:t>
            </a:r>
            <a:r>
              <a:rPr lang="ko-KR" altLang="en-US" dirty="0" err="1"/>
              <a:t>텐서플로우를</a:t>
            </a:r>
            <a:r>
              <a:rPr lang="ko-KR" altLang="en-US"/>
              <a:t> 활용해 입맛에 맞게 </a:t>
            </a:r>
            <a:r>
              <a:rPr lang="ko-KR" altLang="en-US" dirty="0"/>
              <a:t>추천해 주거나</a:t>
            </a:r>
            <a:r>
              <a:rPr lang="en-US" altLang="ko-KR" dirty="0"/>
              <a:t>, </a:t>
            </a:r>
            <a:r>
              <a:rPr lang="ko-KR" altLang="en-US" dirty="0"/>
              <a:t>주변 정류장</a:t>
            </a:r>
            <a:r>
              <a:rPr lang="en-US" altLang="ko-KR" dirty="0"/>
              <a:t>(</a:t>
            </a:r>
            <a:r>
              <a:rPr lang="ko-KR" altLang="en-US" dirty="0"/>
              <a:t>버스</a:t>
            </a:r>
            <a:r>
              <a:rPr lang="en-US" altLang="ko-KR" dirty="0"/>
              <a:t>, </a:t>
            </a:r>
            <a:r>
              <a:rPr lang="ko-KR" altLang="en-US" dirty="0"/>
              <a:t>지하철 등</a:t>
            </a:r>
            <a:r>
              <a:rPr lang="en-US" altLang="ko-KR" dirty="0"/>
              <a:t>)</a:t>
            </a:r>
            <a:r>
              <a:rPr lang="ko-KR" altLang="en-US" dirty="0"/>
              <a:t>에 대한 정보를 제공하는 기능도 고려하고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77C7320-A29C-4083-BA75-9D2B6A68A4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1208663"/>
            <a:ext cx="7200800" cy="373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283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YOONYJ\Desktop\photo-1439761414027-4f4ebeeda3a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81" r="28518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직사각형 23"/>
          <p:cNvSpPr/>
          <p:nvPr/>
        </p:nvSpPr>
        <p:spPr>
          <a:xfrm>
            <a:off x="0" y="1334294"/>
            <a:ext cx="5143500" cy="2072233"/>
          </a:xfrm>
          <a:prstGeom prst="rect">
            <a:avLst/>
          </a:prstGeom>
          <a:solidFill>
            <a:schemeClr val="tx1">
              <a:lumMod val="75000"/>
              <a:lumOff val="2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851920" y="2983353"/>
            <a:ext cx="4464496" cy="360040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감사합니다</a:t>
            </a:r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.</a:t>
            </a:r>
            <a:endParaRPr lang="en-US" altLang="ko-KR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724128" y="1484784"/>
            <a:ext cx="2592288" cy="360040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endParaRPr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1584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74679" y="404664"/>
            <a:ext cx="4629369" cy="648072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r>
              <a:rPr lang="en-US" altLang="ko-KR" sz="4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D7CA1F"/>
                </a:solidFill>
                <a:latin typeface="나눔바른고딕" pitchFamily="50" charset="-127"/>
                <a:ea typeface="나눔바른고딕" pitchFamily="50" charset="-127"/>
              </a:rPr>
              <a:t>INDEX</a:t>
            </a:r>
            <a:endParaRPr lang="en-US" altLang="ko-KR" sz="3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D7CA1F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2" name="직사각형 23"/>
          <p:cNvSpPr/>
          <p:nvPr/>
        </p:nvSpPr>
        <p:spPr>
          <a:xfrm>
            <a:off x="-9381" y="3843046"/>
            <a:ext cx="2353690" cy="1152128"/>
          </a:xfrm>
          <a:prstGeom prst="rect">
            <a:avLst/>
          </a:prstGeom>
          <a:solidFill>
            <a:srgbClr val="E5DA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3" name="직사각형 23"/>
          <p:cNvSpPr/>
          <p:nvPr/>
        </p:nvSpPr>
        <p:spPr>
          <a:xfrm rot="10800000">
            <a:off x="-9381" y="4995174"/>
            <a:ext cx="651933" cy="360040"/>
          </a:xfrm>
          <a:prstGeom prst="rtTriangle">
            <a:avLst/>
          </a:prstGeom>
          <a:solidFill>
            <a:srgbClr val="D7CA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9" name="직사각형 23"/>
          <p:cNvSpPr/>
          <p:nvPr/>
        </p:nvSpPr>
        <p:spPr>
          <a:xfrm>
            <a:off x="1692375" y="3483006"/>
            <a:ext cx="2353690" cy="1152128"/>
          </a:xfrm>
          <a:prstGeom prst="rect">
            <a:avLst/>
          </a:prstGeom>
          <a:solidFill>
            <a:srgbClr val="EDE6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0" name="직사각형 23"/>
          <p:cNvSpPr/>
          <p:nvPr/>
        </p:nvSpPr>
        <p:spPr>
          <a:xfrm rot="10800000">
            <a:off x="1692375" y="4635134"/>
            <a:ext cx="651933" cy="360040"/>
          </a:xfrm>
          <a:prstGeom prst="rtTriangle">
            <a:avLst/>
          </a:prstGeom>
          <a:solidFill>
            <a:srgbClr val="D7CA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3" name="직사각형 23"/>
          <p:cNvSpPr/>
          <p:nvPr/>
        </p:nvSpPr>
        <p:spPr>
          <a:xfrm>
            <a:off x="3395155" y="3122966"/>
            <a:ext cx="2353690" cy="1152128"/>
          </a:xfrm>
          <a:prstGeom prst="rect">
            <a:avLst/>
          </a:prstGeom>
          <a:solidFill>
            <a:srgbClr val="E5DA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4" name="직사각형 23"/>
          <p:cNvSpPr/>
          <p:nvPr/>
        </p:nvSpPr>
        <p:spPr>
          <a:xfrm rot="10800000">
            <a:off x="3395155" y="4275094"/>
            <a:ext cx="651933" cy="360040"/>
          </a:xfrm>
          <a:prstGeom prst="rtTriangle">
            <a:avLst/>
          </a:prstGeom>
          <a:solidFill>
            <a:srgbClr val="D7CA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6" name="직사각형 23"/>
          <p:cNvSpPr/>
          <p:nvPr/>
        </p:nvSpPr>
        <p:spPr>
          <a:xfrm>
            <a:off x="5096912" y="2762926"/>
            <a:ext cx="2353690" cy="1152128"/>
          </a:xfrm>
          <a:prstGeom prst="rect">
            <a:avLst/>
          </a:prstGeom>
          <a:solidFill>
            <a:srgbClr val="EDE6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7" name="직사각형 23"/>
          <p:cNvSpPr/>
          <p:nvPr/>
        </p:nvSpPr>
        <p:spPr>
          <a:xfrm rot="10800000">
            <a:off x="5096912" y="3915054"/>
            <a:ext cx="651933" cy="360040"/>
          </a:xfrm>
          <a:prstGeom prst="rtTriangle">
            <a:avLst/>
          </a:prstGeom>
          <a:solidFill>
            <a:srgbClr val="D7CA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9" name="직사각형 23"/>
          <p:cNvSpPr/>
          <p:nvPr/>
        </p:nvSpPr>
        <p:spPr>
          <a:xfrm>
            <a:off x="6799692" y="2402886"/>
            <a:ext cx="2353690" cy="1152128"/>
          </a:xfrm>
          <a:prstGeom prst="rect">
            <a:avLst/>
          </a:prstGeom>
          <a:solidFill>
            <a:srgbClr val="E5DA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0" name="직사각형 23"/>
          <p:cNvSpPr/>
          <p:nvPr/>
        </p:nvSpPr>
        <p:spPr>
          <a:xfrm rot="10800000">
            <a:off x="6799692" y="3555014"/>
            <a:ext cx="651933" cy="360040"/>
          </a:xfrm>
          <a:prstGeom prst="rtTriangle">
            <a:avLst/>
          </a:prstGeom>
          <a:solidFill>
            <a:srgbClr val="D7CA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91625" y="2913727"/>
            <a:ext cx="648072" cy="648072"/>
            <a:chOff x="642553" y="2618910"/>
            <a:chExt cx="648072" cy="648072"/>
          </a:xfrm>
        </p:grpSpPr>
        <p:sp>
          <p:nvSpPr>
            <p:cNvPr id="33" name="타원 32"/>
            <p:cNvSpPr/>
            <p:nvPr/>
          </p:nvSpPr>
          <p:spPr>
            <a:xfrm>
              <a:off x="642553" y="2618910"/>
              <a:ext cx="648072" cy="64807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EDE6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79D5D3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39604" y="2758280"/>
              <a:ext cx="4539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01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798875" y="2923433"/>
            <a:ext cx="2194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j-ea"/>
                <a:ea typeface="+mj-ea"/>
              </a:rPr>
              <a:t>프로젝트 설계 목적</a:t>
            </a:r>
            <a:endParaRPr lang="ko-KR" altLang="en-US" dirty="0">
              <a:latin typeface="+mj-ea"/>
              <a:ea typeface="+mj-ea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E02103E9-1148-4907-AF00-07A3E6DE30B1}"/>
              </a:ext>
            </a:extLst>
          </p:cNvPr>
          <p:cNvGrpSpPr/>
          <p:nvPr/>
        </p:nvGrpSpPr>
        <p:grpSpPr>
          <a:xfrm>
            <a:off x="2675141" y="2166021"/>
            <a:ext cx="648072" cy="648072"/>
            <a:chOff x="642553" y="2618910"/>
            <a:chExt cx="648072" cy="648072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9D2D8F2B-3306-4E00-89C9-A34853E6470B}"/>
                </a:ext>
              </a:extLst>
            </p:cNvPr>
            <p:cNvSpPr/>
            <p:nvPr/>
          </p:nvSpPr>
          <p:spPr>
            <a:xfrm>
              <a:off x="642553" y="2618910"/>
              <a:ext cx="648072" cy="64807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EDE6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79D5D3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DB9D3B30-A50B-40F4-BDB9-CC466A0FE903}"/>
                </a:ext>
              </a:extLst>
            </p:cNvPr>
            <p:cNvSpPr/>
            <p:nvPr/>
          </p:nvSpPr>
          <p:spPr>
            <a:xfrm>
              <a:off x="739604" y="2758280"/>
              <a:ext cx="4539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02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E1757DD-1B05-40C6-8C6C-DDFA49CB7BE0}"/>
              </a:ext>
            </a:extLst>
          </p:cNvPr>
          <p:cNvSpPr/>
          <p:nvPr/>
        </p:nvSpPr>
        <p:spPr>
          <a:xfrm>
            <a:off x="3420264" y="2263225"/>
            <a:ext cx="2194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프로젝트 개발 과정</a:t>
            </a: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27896664-1ED1-4711-B1D9-9888CC4F6A73}"/>
              </a:ext>
            </a:extLst>
          </p:cNvPr>
          <p:cNvGrpSpPr/>
          <p:nvPr/>
        </p:nvGrpSpPr>
        <p:grpSpPr>
          <a:xfrm>
            <a:off x="6031618" y="1695011"/>
            <a:ext cx="648072" cy="648072"/>
            <a:chOff x="642553" y="2618910"/>
            <a:chExt cx="648072" cy="648072"/>
          </a:xfrm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67BC4EF8-8185-4B2A-ABBE-817E4C1D6D5A}"/>
                </a:ext>
              </a:extLst>
            </p:cNvPr>
            <p:cNvSpPr/>
            <p:nvPr/>
          </p:nvSpPr>
          <p:spPr>
            <a:xfrm>
              <a:off x="642553" y="2618910"/>
              <a:ext cx="648072" cy="64807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EDE6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79D5D3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92D7ACD4-E0B3-4549-A2C9-3F9AA30617C3}"/>
                </a:ext>
              </a:extLst>
            </p:cNvPr>
            <p:cNvSpPr/>
            <p:nvPr/>
          </p:nvSpPr>
          <p:spPr>
            <a:xfrm>
              <a:off x="739604" y="2758280"/>
              <a:ext cx="4539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03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799691" y="1834381"/>
            <a:ext cx="22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j-ea"/>
              </a:rPr>
              <a:t>개발 완료 기능 소개</a:t>
            </a:r>
            <a:endParaRPr lang="ko-KR" altLang="en-US" dirty="0">
              <a:latin typeface="+mj-ea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7896664-1ED1-4711-B1D9-9888CC4F6A73}"/>
              </a:ext>
            </a:extLst>
          </p:cNvPr>
          <p:cNvGrpSpPr/>
          <p:nvPr/>
        </p:nvGrpSpPr>
        <p:grpSpPr>
          <a:xfrm>
            <a:off x="318610" y="5447420"/>
            <a:ext cx="648072" cy="648072"/>
            <a:chOff x="642553" y="2618910"/>
            <a:chExt cx="648072" cy="648072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67BC4EF8-8185-4B2A-ABBE-817E4C1D6D5A}"/>
                </a:ext>
              </a:extLst>
            </p:cNvPr>
            <p:cNvSpPr/>
            <p:nvPr/>
          </p:nvSpPr>
          <p:spPr>
            <a:xfrm>
              <a:off x="642553" y="2618910"/>
              <a:ext cx="648072" cy="64807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EDE6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79D5D3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2D7ACD4-E0B3-4549-A2C9-3F9AA30617C3}"/>
                </a:ext>
              </a:extLst>
            </p:cNvPr>
            <p:cNvSpPr/>
            <p:nvPr/>
          </p:nvSpPr>
          <p:spPr>
            <a:xfrm>
              <a:off x="739604" y="2758280"/>
              <a:ext cx="4539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04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7896664-1ED1-4711-B1D9-9888CC4F6A73}"/>
              </a:ext>
            </a:extLst>
          </p:cNvPr>
          <p:cNvGrpSpPr/>
          <p:nvPr/>
        </p:nvGrpSpPr>
        <p:grpSpPr>
          <a:xfrm>
            <a:off x="4218481" y="4362349"/>
            <a:ext cx="648072" cy="648072"/>
            <a:chOff x="642553" y="2634157"/>
            <a:chExt cx="648072" cy="648072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67BC4EF8-8185-4B2A-ABBE-817E4C1D6D5A}"/>
                </a:ext>
              </a:extLst>
            </p:cNvPr>
            <p:cNvSpPr/>
            <p:nvPr/>
          </p:nvSpPr>
          <p:spPr>
            <a:xfrm>
              <a:off x="642553" y="2634157"/>
              <a:ext cx="648072" cy="64807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EDE6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79D5D3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2D7ACD4-E0B3-4549-A2C9-3F9AA30617C3}"/>
                </a:ext>
              </a:extLst>
            </p:cNvPr>
            <p:cNvSpPr/>
            <p:nvPr/>
          </p:nvSpPr>
          <p:spPr>
            <a:xfrm>
              <a:off x="739604" y="2758280"/>
              <a:ext cx="4539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05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966682" y="5586790"/>
            <a:ext cx="3054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추가 개발 기능 소개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955894" y="4474267"/>
            <a:ext cx="746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Q&amp;A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98624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/>
          <p:cNvGrpSpPr/>
          <p:nvPr/>
        </p:nvGrpSpPr>
        <p:grpSpPr>
          <a:xfrm>
            <a:off x="385108" y="6165304"/>
            <a:ext cx="8373785" cy="360040"/>
            <a:chOff x="385108" y="5517232"/>
            <a:chExt cx="8373785" cy="360040"/>
          </a:xfrm>
        </p:grpSpPr>
        <p:cxnSp>
          <p:nvCxnSpPr>
            <p:cNvPr id="46" name="직선 연결선 45"/>
            <p:cNvCxnSpPr/>
            <p:nvPr/>
          </p:nvCxnSpPr>
          <p:spPr>
            <a:xfrm>
              <a:off x="385108" y="5517232"/>
              <a:ext cx="8373785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6372200" y="5589240"/>
              <a:ext cx="2386693" cy="288032"/>
            </a:xfrm>
            <a:prstGeom prst="rect">
              <a:avLst/>
            </a:prstGeom>
            <a:noFill/>
            <a:effectLst/>
          </p:spPr>
          <p:txBody>
            <a:bodyPr wrap="square" rtlCol="0">
              <a:noAutofit/>
            </a:bodyPr>
            <a:lstStyle/>
            <a:p>
              <a:pPr algn="r"/>
              <a:r>
                <a:rPr lang="en-US" altLang="ko-KR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D7CA1F"/>
                  </a:solidFill>
                  <a:latin typeface="나눔바른고딕" pitchFamily="50" charset="-127"/>
                  <a:ea typeface="나눔바른고딕" pitchFamily="50" charset="-127"/>
                </a:rPr>
                <a:t>03</a:t>
              </a:r>
              <a:r>
                <a:rPr lang="en-US" altLang="ko-KR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ko-KR" altLang="en-US" sz="10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ㅣ</a:t>
              </a:r>
              <a:r>
                <a:rPr lang="en-US" altLang="ko-KR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en-US" altLang="ko-KR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08</a:t>
              </a:r>
              <a:r>
                <a:rPr lang="ko-KR" altLang="en-US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　　</a:t>
              </a:r>
              <a:r>
                <a:rPr lang="en-US" altLang="ko-KR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By  Hermes </a:t>
              </a:r>
              <a:r>
                <a:rPr lang="ko-KR" altLang="en-US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조</a:t>
              </a:r>
              <a:endPara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78D9E97-08C2-4BFB-82C6-B036A50BFEAC}"/>
              </a:ext>
            </a:extLst>
          </p:cNvPr>
          <p:cNvSpPr txBox="1"/>
          <p:nvPr/>
        </p:nvSpPr>
        <p:spPr>
          <a:xfrm>
            <a:off x="374678" y="607179"/>
            <a:ext cx="8055542" cy="459037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Hermes -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위치 인식 기반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AR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길 찾기 보조 어플리케이션  </a:t>
            </a:r>
            <a:endParaRPr lang="en-US" altLang="ko-KR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7B4D6D-F502-4584-8CF4-CDF03378DFC3}"/>
              </a:ext>
            </a:extLst>
          </p:cNvPr>
          <p:cNvSpPr txBox="1"/>
          <p:nvPr/>
        </p:nvSpPr>
        <p:spPr>
          <a:xfrm>
            <a:off x="374678" y="49117"/>
            <a:ext cx="5277441" cy="558062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r>
              <a:rPr lang="en-US" altLang="ko-KR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나눔바른고딕" pitchFamily="50" charset="-127"/>
                <a:ea typeface="나눔바른고딕" pitchFamily="50" charset="-127"/>
              </a:rPr>
              <a:t>1. </a:t>
            </a:r>
            <a:r>
              <a:rPr lang="ko-KR" altLang="en-US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나눔바른고딕" pitchFamily="50" charset="-127"/>
                <a:ea typeface="나눔바른고딕" pitchFamily="50" charset="-127"/>
              </a:rPr>
              <a:t>프로젝트 설계 목적</a:t>
            </a:r>
            <a:endParaRPr lang="en-US" altLang="ko-KR" sz="2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B050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0" y="1104657"/>
            <a:ext cx="9144000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165240"/>
            <a:ext cx="3798497" cy="50000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27784" y="1684209"/>
            <a:ext cx="6455146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 fontAlgn="base">
              <a:lnSpc>
                <a:spcPct val="130000"/>
              </a:lnSpc>
              <a:buFont typeface="굴림" panose="020B0600000101010101" pitchFamily="50" charset="-127"/>
              <a:buChar char="-"/>
            </a:pPr>
            <a:r>
              <a:rPr lang="ko-KR" altLang="ko-KR" b="1" kern="0" dirty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주변 건물 및 환경을 정확히 나타내고</a:t>
            </a:r>
            <a:r>
              <a:rPr lang="en-US" altLang="ko-KR" b="1" kern="0" dirty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, </a:t>
            </a:r>
            <a:r>
              <a:rPr lang="ko-KR" altLang="ko-KR" b="1" kern="0" dirty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업데이트 해야 </a:t>
            </a:r>
            <a:r>
              <a:rPr lang="ko-KR" altLang="en-US" b="1" kern="0" dirty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한다</a:t>
            </a:r>
            <a:r>
              <a:rPr lang="en-US" altLang="ko-KR" b="1" kern="0" dirty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27784" y="2345634"/>
            <a:ext cx="6336704" cy="770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 fontAlgn="base">
              <a:lnSpc>
                <a:spcPct val="130000"/>
              </a:lnSpc>
              <a:buFont typeface="굴림" panose="020B0600000101010101" pitchFamily="50" charset="-127"/>
              <a:buChar char="-"/>
            </a:pPr>
            <a:r>
              <a:rPr lang="ko-KR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현재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, </a:t>
            </a:r>
            <a:r>
              <a:rPr lang="ko-KR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목적 위치를 정확히 표시한 다음 해당 목적지에 정확한 길을 </a:t>
            </a:r>
            <a:r>
              <a:rPr lang="ko-KR" altLang="en-US" b="1" kern="0" dirty="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표현</a:t>
            </a:r>
            <a:r>
              <a:rPr lang="ko-KR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해야 한다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58572" y="3284410"/>
            <a:ext cx="598709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 fontAlgn="base">
              <a:lnSpc>
                <a:spcPct val="130000"/>
              </a:lnSpc>
              <a:buFont typeface="굴림" panose="020B0600000101010101" pitchFamily="50" charset="-127"/>
              <a:buChar char="-"/>
            </a:pPr>
            <a:r>
              <a:rPr lang="ko-KR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보행자의 이동에 따른 </a:t>
            </a:r>
            <a:r>
              <a:rPr lang="ko-KR" altLang="ko-KR" b="1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마커의</a:t>
            </a:r>
            <a:r>
              <a:rPr lang="ko-KR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변화를 구현해야 한다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. (</a:t>
            </a:r>
            <a:r>
              <a:rPr lang="ko-KR" altLang="ko-KR" b="1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자이로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, </a:t>
            </a:r>
            <a:r>
              <a:rPr lang="ko-KR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수평 센서 활용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43808" y="5085184"/>
            <a:ext cx="580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211240" y="4484562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- </a:t>
            </a:r>
            <a:r>
              <a:rPr lang="ko-KR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처음 사용하는 사람들도 활용하기 쉽도록 해야 한다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.</a:t>
            </a:r>
            <a:endParaRPr lang="ko-KR" altLang="ko-KR" b="1" kern="100" dirty="0">
              <a:latin typeface="맑은 고딕" panose="020B0503020000020004" pitchFamily="50" charset="-127"/>
              <a:cs typeface="굴림" panose="020B0600000101010101" pitchFamily="50" charset="-127"/>
            </a:endParaRPr>
          </a:p>
          <a:p>
            <a:endParaRPr lang="ko-KR" altLang="en-US" dirty="0"/>
          </a:p>
        </p:txBody>
      </p:sp>
      <p:pic>
        <p:nvPicPr>
          <p:cNvPr id="16" name="Picture 2" descr="C:\Users\Samsung\Downloads\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0874" y="111459"/>
            <a:ext cx="1552056" cy="78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1842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/>
          <p:cNvGrpSpPr/>
          <p:nvPr/>
        </p:nvGrpSpPr>
        <p:grpSpPr>
          <a:xfrm>
            <a:off x="385108" y="6165304"/>
            <a:ext cx="8373785" cy="360040"/>
            <a:chOff x="385108" y="5517232"/>
            <a:chExt cx="8373785" cy="360040"/>
          </a:xfrm>
        </p:grpSpPr>
        <p:cxnSp>
          <p:nvCxnSpPr>
            <p:cNvPr id="46" name="직선 연결선 45"/>
            <p:cNvCxnSpPr/>
            <p:nvPr/>
          </p:nvCxnSpPr>
          <p:spPr>
            <a:xfrm>
              <a:off x="385108" y="5517232"/>
              <a:ext cx="8373785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6372200" y="5589240"/>
              <a:ext cx="2386693" cy="288032"/>
            </a:xfrm>
            <a:prstGeom prst="rect">
              <a:avLst/>
            </a:prstGeom>
            <a:noFill/>
            <a:effectLst/>
          </p:spPr>
          <p:txBody>
            <a:bodyPr wrap="square" rtlCol="0">
              <a:noAutofit/>
            </a:bodyPr>
            <a:lstStyle/>
            <a:p>
              <a:pPr algn="r"/>
              <a:r>
                <a:rPr lang="en-US" altLang="ko-KR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D7CA1F"/>
                  </a:solidFill>
                  <a:latin typeface="나눔바른고딕" pitchFamily="50" charset="-127"/>
                  <a:ea typeface="나눔바른고딕" pitchFamily="50" charset="-127"/>
                </a:rPr>
                <a:t>04</a:t>
              </a:r>
              <a:r>
                <a:rPr lang="en-US" altLang="ko-KR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ko-KR" altLang="en-US" sz="10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ㅣ</a:t>
              </a:r>
              <a:r>
                <a:rPr lang="en-US" altLang="ko-KR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en-US" altLang="ko-KR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08</a:t>
              </a:r>
              <a:r>
                <a:rPr lang="ko-KR" altLang="en-US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　　</a:t>
              </a:r>
              <a:r>
                <a:rPr lang="en-US" altLang="ko-KR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By  Hermes </a:t>
              </a:r>
              <a:r>
                <a:rPr lang="ko-KR" altLang="en-US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조</a:t>
              </a:r>
              <a:endPara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78D9E97-08C2-4BFB-82C6-B036A50BFEAC}"/>
              </a:ext>
            </a:extLst>
          </p:cNvPr>
          <p:cNvSpPr txBox="1"/>
          <p:nvPr/>
        </p:nvSpPr>
        <p:spPr>
          <a:xfrm>
            <a:off x="374678" y="607179"/>
            <a:ext cx="8055542" cy="459037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Hermes -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위치 인식 기반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AR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길 찾기 보조 어플리케이션  </a:t>
            </a:r>
            <a:endParaRPr lang="en-US" altLang="ko-KR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7B4D6D-F502-4584-8CF4-CDF03378DFC3}"/>
              </a:ext>
            </a:extLst>
          </p:cNvPr>
          <p:cNvSpPr txBox="1"/>
          <p:nvPr/>
        </p:nvSpPr>
        <p:spPr>
          <a:xfrm>
            <a:off x="357399" y="116632"/>
            <a:ext cx="5277441" cy="558062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r>
              <a:rPr lang="en-US" altLang="ko-KR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2. </a:t>
            </a:r>
            <a:r>
              <a:rPr lang="ko-KR" altLang="en-US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프로젝트 개발 과정 </a:t>
            </a:r>
            <a:endParaRPr lang="en-US" altLang="ko-KR" sz="2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0000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0" y="1104657"/>
            <a:ext cx="9144000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89" r="16842" b="9281"/>
          <a:stretch/>
        </p:blipFill>
        <p:spPr>
          <a:xfrm>
            <a:off x="179512" y="1190501"/>
            <a:ext cx="1584176" cy="172819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67" y="1157085"/>
            <a:ext cx="3972233" cy="1902314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1763688" y="1804232"/>
            <a:ext cx="3672408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20" y="3213960"/>
            <a:ext cx="4568774" cy="226893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71" y="1243589"/>
            <a:ext cx="8698199" cy="4715034"/>
          </a:xfrm>
          <a:prstGeom prst="rect">
            <a:avLst/>
          </a:prstGeom>
        </p:spPr>
      </p:pic>
      <p:pic>
        <p:nvPicPr>
          <p:cNvPr id="15" name="Picture 2" descr="C:\Users\Samsung\Downloads\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0874" y="111459"/>
            <a:ext cx="1552056" cy="78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826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/>
          <p:cNvGrpSpPr/>
          <p:nvPr/>
        </p:nvGrpSpPr>
        <p:grpSpPr>
          <a:xfrm>
            <a:off x="385108" y="6165304"/>
            <a:ext cx="8373785" cy="360040"/>
            <a:chOff x="385108" y="5517232"/>
            <a:chExt cx="8373785" cy="360040"/>
          </a:xfrm>
        </p:grpSpPr>
        <p:cxnSp>
          <p:nvCxnSpPr>
            <p:cNvPr id="46" name="직선 연결선 45"/>
            <p:cNvCxnSpPr/>
            <p:nvPr/>
          </p:nvCxnSpPr>
          <p:spPr>
            <a:xfrm>
              <a:off x="385108" y="5517232"/>
              <a:ext cx="8373785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6372200" y="5589240"/>
              <a:ext cx="2386693" cy="288032"/>
            </a:xfrm>
            <a:prstGeom prst="rect">
              <a:avLst/>
            </a:prstGeom>
            <a:noFill/>
            <a:effectLst/>
          </p:spPr>
          <p:txBody>
            <a:bodyPr wrap="square" rtlCol="0">
              <a:noAutofit/>
            </a:bodyPr>
            <a:lstStyle/>
            <a:p>
              <a:pPr algn="r"/>
              <a:r>
                <a:rPr lang="en-US" altLang="ko-KR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D7CA1F"/>
                  </a:solidFill>
                  <a:latin typeface="나눔바른고딕" pitchFamily="50" charset="-127"/>
                  <a:ea typeface="나눔바른고딕" pitchFamily="50" charset="-127"/>
                </a:rPr>
                <a:t>04</a:t>
              </a:r>
              <a:r>
                <a:rPr lang="en-US" altLang="ko-KR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ko-KR" altLang="en-US" sz="10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ㅣ</a:t>
              </a:r>
              <a:r>
                <a:rPr lang="en-US" altLang="ko-KR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en-US" altLang="ko-KR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08</a:t>
              </a:r>
              <a:r>
                <a:rPr lang="ko-KR" altLang="en-US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　　</a:t>
              </a:r>
              <a:r>
                <a:rPr lang="en-US" altLang="ko-KR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By  Hermes </a:t>
              </a:r>
              <a:r>
                <a:rPr lang="ko-KR" altLang="en-US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조</a:t>
              </a:r>
              <a:endPara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78D9E97-08C2-4BFB-82C6-B036A50BFEAC}"/>
              </a:ext>
            </a:extLst>
          </p:cNvPr>
          <p:cNvSpPr txBox="1"/>
          <p:nvPr/>
        </p:nvSpPr>
        <p:spPr>
          <a:xfrm>
            <a:off x="374678" y="607179"/>
            <a:ext cx="8055542" cy="459037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Hermes -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위치 인식 기반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AR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길 찾기 보조 어플리케이션  </a:t>
            </a:r>
            <a:endParaRPr lang="en-US" altLang="ko-KR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7B4D6D-F502-4584-8CF4-CDF03378DFC3}"/>
              </a:ext>
            </a:extLst>
          </p:cNvPr>
          <p:cNvSpPr txBox="1"/>
          <p:nvPr/>
        </p:nvSpPr>
        <p:spPr>
          <a:xfrm>
            <a:off x="357399" y="54913"/>
            <a:ext cx="5277441" cy="558062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r>
              <a:rPr lang="en-US" altLang="ko-KR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2. </a:t>
            </a:r>
            <a:r>
              <a:rPr lang="ko-KR" altLang="en-US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프로젝트 개발 과정</a:t>
            </a:r>
            <a:endParaRPr lang="en-US" altLang="ko-KR" sz="2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0000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0" y="1104657"/>
            <a:ext cx="9144000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3" y="1184229"/>
            <a:ext cx="1905000" cy="1905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053" y="1252592"/>
            <a:ext cx="5634840" cy="4421029"/>
          </a:xfrm>
          <a:prstGeom prst="rect">
            <a:avLst/>
          </a:prstGeom>
        </p:spPr>
      </p:pic>
      <p:pic>
        <p:nvPicPr>
          <p:cNvPr id="10" name="Picture 2" descr="C:\Users\Samsung\Downloads\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0874" y="111459"/>
            <a:ext cx="1552056" cy="78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5410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/>
          <p:cNvGrpSpPr/>
          <p:nvPr/>
        </p:nvGrpSpPr>
        <p:grpSpPr>
          <a:xfrm>
            <a:off x="385108" y="6165304"/>
            <a:ext cx="8373785" cy="360040"/>
            <a:chOff x="385108" y="5517232"/>
            <a:chExt cx="8373785" cy="360040"/>
          </a:xfrm>
        </p:grpSpPr>
        <p:cxnSp>
          <p:nvCxnSpPr>
            <p:cNvPr id="46" name="직선 연결선 45"/>
            <p:cNvCxnSpPr/>
            <p:nvPr/>
          </p:nvCxnSpPr>
          <p:spPr>
            <a:xfrm>
              <a:off x="385108" y="5517232"/>
              <a:ext cx="8373785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6372200" y="5589240"/>
              <a:ext cx="2386693" cy="288032"/>
            </a:xfrm>
            <a:prstGeom prst="rect">
              <a:avLst/>
            </a:prstGeom>
            <a:noFill/>
            <a:effectLst/>
          </p:spPr>
          <p:txBody>
            <a:bodyPr wrap="square" rtlCol="0">
              <a:noAutofit/>
            </a:bodyPr>
            <a:lstStyle/>
            <a:p>
              <a:pPr algn="r"/>
              <a:r>
                <a:rPr lang="en-US" altLang="ko-KR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D7CA1F"/>
                  </a:solidFill>
                  <a:latin typeface="나눔바른고딕" pitchFamily="50" charset="-127"/>
                  <a:ea typeface="나눔바른고딕" pitchFamily="50" charset="-127"/>
                </a:rPr>
                <a:t>04</a:t>
              </a:r>
              <a:r>
                <a:rPr lang="en-US" altLang="ko-KR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ko-KR" altLang="en-US" sz="10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ㅣ</a:t>
              </a:r>
              <a:r>
                <a:rPr lang="en-US" altLang="ko-KR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en-US" altLang="ko-KR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08</a:t>
              </a:r>
              <a:r>
                <a:rPr lang="ko-KR" altLang="en-US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　　</a:t>
              </a:r>
              <a:r>
                <a:rPr lang="en-US" altLang="ko-KR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By  Hermes </a:t>
              </a:r>
              <a:r>
                <a:rPr lang="ko-KR" altLang="en-US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조</a:t>
              </a:r>
              <a:endPara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78D9E97-08C2-4BFB-82C6-B036A50BFEAC}"/>
              </a:ext>
            </a:extLst>
          </p:cNvPr>
          <p:cNvSpPr txBox="1"/>
          <p:nvPr/>
        </p:nvSpPr>
        <p:spPr>
          <a:xfrm>
            <a:off x="374678" y="607179"/>
            <a:ext cx="8055542" cy="459037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Hermes -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위치 인식 기반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AR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길 찾기 보조 어플리케이션  </a:t>
            </a:r>
            <a:endParaRPr lang="en-US" altLang="ko-KR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7B4D6D-F502-4584-8CF4-CDF03378DFC3}"/>
              </a:ext>
            </a:extLst>
          </p:cNvPr>
          <p:cNvSpPr txBox="1"/>
          <p:nvPr/>
        </p:nvSpPr>
        <p:spPr>
          <a:xfrm>
            <a:off x="357399" y="54913"/>
            <a:ext cx="5277441" cy="558062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r>
              <a:rPr lang="en-US" altLang="ko-KR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2. </a:t>
            </a:r>
            <a:r>
              <a:rPr lang="ko-KR" altLang="en-US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프로젝트 개발 과정</a:t>
            </a:r>
            <a:endParaRPr lang="en-US" altLang="ko-KR" sz="2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0000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0" y="1104657"/>
            <a:ext cx="9144000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27" y="1341406"/>
            <a:ext cx="4587617" cy="451026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9" y="1197447"/>
            <a:ext cx="3600400" cy="237556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460" y="3665548"/>
            <a:ext cx="3577658" cy="2469094"/>
          </a:xfrm>
          <a:prstGeom prst="rect">
            <a:avLst/>
          </a:prstGeom>
        </p:spPr>
      </p:pic>
      <p:pic>
        <p:nvPicPr>
          <p:cNvPr id="14" name="Picture 2" descr="C:\Users\Samsung\Downloads\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0874" y="111459"/>
            <a:ext cx="1552056" cy="78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2945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/>
          <p:cNvGrpSpPr/>
          <p:nvPr/>
        </p:nvGrpSpPr>
        <p:grpSpPr>
          <a:xfrm>
            <a:off x="385108" y="6165304"/>
            <a:ext cx="8373785" cy="360040"/>
            <a:chOff x="385108" y="5517232"/>
            <a:chExt cx="8373785" cy="360040"/>
          </a:xfrm>
        </p:grpSpPr>
        <p:cxnSp>
          <p:nvCxnSpPr>
            <p:cNvPr id="46" name="직선 연결선 45"/>
            <p:cNvCxnSpPr/>
            <p:nvPr/>
          </p:nvCxnSpPr>
          <p:spPr>
            <a:xfrm>
              <a:off x="385108" y="5517232"/>
              <a:ext cx="8373785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6372200" y="5589240"/>
              <a:ext cx="2386693" cy="288032"/>
            </a:xfrm>
            <a:prstGeom prst="rect">
              <a:avLst/>
            </a:prstGeom>
            <a:noFill/>
            <a:effectLst/>
          </p:spPr>
          <p:txBody>
            <a:bodyPr wrap="square" rtlCol="0">
              <a:noAutofit/>
            </a:bodyPr>
            <a:lstStyle/>
            <a:p>
              <a:pPr algn="r"/>
              <a:r>
                <a:rPr lang="en-US" altLang="ko-KR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D7CA1F"/>
                  </a:solidFill>
                  <a:latin typeface="나눔바른고딕" pitchFamily="50" charset="-127"/>
                  <a:ea typeface="나눔바른고딕" pitchFamily="50" charset="-127"/>
                </a:rPr>
                <a:t>04</a:t>
              </a:r>
              <a:r>
                <a:rPr lang="en-US" altLang="ko-KR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ko-KR" altLang="en-US" sz="10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ㅣ</a:t>
              </a:r>
              <a:r>
                <a:rPr lang="en-US" altLang="ko-KR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en-US" altLang="ko-KR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05</a:t>
              </a:r>
              <a:r>
                <a:rPr lang="ko-KR" altLang="en-US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　　</a:t>
              </a:r>
              <a:r>
                <a:rPr lang="en-US" altLang="ko-KR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By  Hermes </a:t>
              </a:r>
              <a:r>
                <a:rPr lang="ko-KR" altLang="en-US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조</a:t>
              </a:r>
              <a:endPara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78D9E97-08C2-4BFB-82C6-B036A50BFEAC}"/>
              </a:ext>
            </a:extLst>
          </p:cNvPr>
          <p:cNvSpPr txBox="1"/>
          <p:nvPr/>
        </p:nvSpPr>
        <p:spPr>
          <a:xfrm>
            <a:off x="374678" y="607179"/>
            <a:ext cx="8055542" cy="459037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Hermes -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위치 인식 기반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AR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길 찾기 보조 어플리케이션  </a:t>
            </a:r>
            <a:endParaRPr lang="en-US" altLang="ko-KR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7B4D6D-F502-4584-8CF4-CDF03378DFC3}"/>
              </a:ext>
            </a:extLst>
          </p:cNvPr>
          <p:cNvSpPr txBox="1"/>
          <p:nvPr/>
        </p:nvSpPr>
        <p:spPr>
          <a:xfrm>
            <a:off x="374678" y="49117"/>
            <a:ext cx="5277441" cy="558062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r>
              <a:rPr lang="en-US" altLang="ko-KR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3CCFF"/>
                </a:solidFill>
                <a:latin typeface="나눔바른고딕" pitchFamily="50" charset="-127"/>
                <a:ea typeface="나눔바른고딕" pitchFamily="50" charset="-127"/>
              </a:rPr>
              <a:t>3. </a:t>
            </a:r>
            <a:r>
              <a:rPr lang="ko-KR" altLang="en-US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3CCFF"/>
                </a:solidFill>
                <a:latin typeface="나눔바른고딕" pitchFamily="50" charset="-127"/>
                <a:ea typeface="나눔바른고딕" pitchFamily="50" charset="-127"/>
              </a:rPr>
              <a:t>개발 완료한 기능 소개</a:t>
            </a:r>
            <a:endParaRPr lang="en-US" altLang="ko-KR" sz="2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3CCFF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0" y="1104657"/>
            <a:ext cx="9144000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94" y="1391033"/>
            <a:ext cx="8373784" cy="4054191"/>
          </a:xfrm>
          <a:prstGeom prst="rect">
            <a:avLst/>
          </a:prstGeom>
        </p:spPr>
      </p:pic>
      <p:pic>
        <p:nvPicPr>
          <p:cNvPr id="10" name="Picture 2" descr="C:\Users\Samsung\Downloads\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0874" y="111459"/>
            <a:ext cx="1552056" cy="78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1943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/>
          <p:cNvGrpSpPr/>
          <p:nvPr/>
        </p:nvGrpSpPr>
        <p:grpSpPr>
          <a:xfrm>
            <a:off x="385108" y="6165304"/>
            <a:ext cx="8373785" cy="360040"/>
            <a:chOff x="385108" y="5517232"/>
            <a:chExt cx="8373785" cy="360040"/>
          </a:xfrm>
        </p:grpSpPr>
        <p:cxnSp>
          <p:nvCxnSpPr>
            <p:cNvPr id="46" name="직선 연결선 45"/>
            <p:cNvCxnSpPr/>
            <p:nvPr/>
          </p:nvCxnSpPr>
          <p:spPr>
            <a:xfrm>
              <a:off x="385108" y="5517232"/>
              <a:ext cx="8373785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6372200" y="5589240"/>
              <a:ext cx="2386693" cy="288032"/>
            </a:xfrm>
            <a:prstGeom prst="rect">
              <a:avLst/>
            </a:prstGeom>
            <a:noFill/>
            <a:effectLst/>
          </p:spPr>
          <p:txBody>
            <a:bodyPr wrap="square" rtlCol="0">
              <a:noAutofit/>
            </a:bodyPr>
            <a:lstStyle/>
            <a:p>
              <a:pPr algn="r"/>
              <a:r>
                <a:rPr lang="en-US" altLang="ko-KR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D7CA1F"/>
                  </a:solidFill>
                  <a:latin typeface="나눔바른고딕" pitchFamily="50" charset="-127"/>
                  <a:ea typeface="나눔바른고딕" pitchFamily="50" charset="-127"/>
                </a:rPr>
                <a:t>04</a:t>
              </a:r>
              <a:r>
                <a:rPr lang="en-US" altLang="ko-KR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ko-KR" altLang="en-US" sz="10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ㅣ</a:t>
              </a:r>
              <a:r>
                <a:rPr lang="en-US" altLang="ko-KR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en-US" altLang="ko-KR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05</a:t>
              </a:r>
              <a:r>
                <a:rPr lang="ko-KR" altLang="en-US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　　</a:t>
              </a:r>
              <a:r>
                <a:rPr lang="en-US" altLang="ko-KR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By  Hermes </a:t>
              </a:r>
              <a:r>
                <a:rPr lang="ko-KR" altLang="en-US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조</a:t>
              </a:r>
              <a:endPara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78D9E97-08C2-4BFB-82C6-B036A50BFEAC}"/>
              </a:ext>
            </a:extLst>
          </p:cNvPr>
          <p:cNvSpPr txBox="1"/>
          <p:nvPr/>
        </p:nvSpPr>
        <p:spPr>
          <a:xfrm>
            <a:off x="374678" y="607179"/>
            <a:ext cx="8055542" cy="459037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Hermes -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위치 인식 기반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AR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길 찾기 보조 어플리케이션  </a:t>
            </a:r>
            <a:endParaRPr lang="en-US" altLang="ko-KR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7B4D6D-F502-4584-8CF4-CDF03378DFC3}"/>
              </a:ext>
            </a:extLst>
          </p:cNvPr>
          <p:cNvSpPr txBox="1"/>
          <p:nvPr/>
        </p:nvSpPr>
        <p:spPr>
          <a:xfrm>
            <a:off x="374678" y="49117"/>
            <a:ext cx="5277441" cy="558062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r>
              <a:rPr lang="en-US" altLang="ko-KR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3CCFF"/>
                </a:solidFill>
                <a:latin typeface="나눔바른고딕" pitchFamily="50" charset="-127"/>
                <a:ea typeface="나눔바른고딕" pitchFamily="50" charset="-127"/>
              </a:rPr>
              <a:t>3. </a:t>
            </a:r>
            <a:r>
              <a:rPr lang="ko-KR" altLang="en-US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3CCFF"/>
                </a:solidFill>
                <a:latin typeface="나눔바른고딕" pitchFamily="50" charset="-127"/>
                <a:ea typeface="나눔바른고딕" pitchFamily="50" charset="-127"/>
              </a:rPr>
              <a:t>개발 완료한 기능 소개</a:t>
            </a:r>
            <a:endParaRPr lang="en-US" altLang="ko-KR" sz="2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3CCFF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0" y="1104657"/>
            <a:ext cx="9144000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C:\Users\Samsung\Downloads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0874" y="111459"/>
            <a:ext cx="1552056" cy="78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611464B-919C-439E-B553-C1721EC5BB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909" y="1386552"/>
            <a:ext cx="2618018" cy="40541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5A5E9F2-D52B-477E-BE55-5A33E891671C}"/>
              </a:ext>
            </a:extLst>
          </p:cNvPr>
          <p:cNvSpPr txBox="1"/>
          <p:nvPr/>
        </p:nvSpPr>
        <p:spPr>
          <a:xfrm>
            <a:off x="3181751" y="1348110"/>
            <a:ext cx="52263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현재 위치에 해당하는 </a:t>
            </a:r>
            <a:r>
              <a:rPr lang="en-US" altLang="ko-KR" dirty="0"/>
              <a:t>GPS</a:t>
            </a:r>
            <a:r>
              <a:rPr lang="ko-KR" altLang="en-US" dirty="0"/>
              <a:t>좌표를 이용하여 현재 위치 파악 및 위치에 따른 지도 표현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개발 단계에서의 기초적인 </a:t>
            </a:r>
            <a:r>
              <a:rPr lang="en-US" altLang="ko-KR" dirty="0"/>
              <a:t>UI </a:t>
            </a:r>
            <a:r>
              <a:rPr lang="ko-KR" altLang="en-US" dirty="0"/>
              <a:t>구현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4442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/>
          <p:cNvGrpSpPr/>
          <p:nvPr/>
        </p:nvGrpSpPr>
        <p:grpSpPr>
          <a:xfrm>
            <a:off x="385108" y="6165304"/>
            <a:ext cx="8373785" cy="360040"/>
            <a:chOff x="385108" y="5517232"/>
            <a:chExt cx="8373785" cy="360040"/>
          </a:xfrm>
        </p:grpSpPr>
        <p:cxnSp>
          <p:nvCxnSpPr>
            <p:cNvPr id="46" name="직선 연결선 45"/>
            <p:cNvCxnSpPr/>
            <p:nvPr/>
          </p:nvCxnSpPr>
          <p:spPr>
            <a:xfrm>
              <a:off x="385108" y="5517232"/>
              <a:ext cx="8373785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6372200" y="5589240"/>
              <a:ext cx="2386693" cy="288032"/>
            </a:xfrm>
            <a:prstGeom prst="rect">
              <a:avLst/>
            </a:prstGeom>
            <a:noFill/>
            <a:effectLst/>
          </p:spPr>
          <p:txBody>
            <a:bodyPr wrap="square" rtlCol="0">
              <a:noAutofit/>
            </a:bodyPr>
            <a:lstStyle/>
            <a:p>
              <a:pPr algn="r"/>
              <a:r>
                <a:rPr lang="en-US" altLang="ko-KR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D7CA1F"/>
                  </a:solidFill>
                  <a:latin typeface="나눔바른고딕" pitchFamily="50" charset="-127"/>
                  <a:ea typeface="나눔바른고딕" pitchFamily="50" charset="-127"/>
                </a:rPr>
                <a:t>06</a:t>
              </a:r>
              <a:r>
                <a:rPr lang="en-US" altLang="ko-KR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ko-KR" altLang="en-US" sz="10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ㅣ</a:t>
              </a:r>
              <a:r>
                <a:rPr lang="en-US" altLang="ko-KR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en-US" altLang="ko-KR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08</a:t>
              </a:r>
              <a:r>
                <a:rPr lang="ko-KR" altLang="en-US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　　</a:t>
              </a:r>
              <a:r>
                <a:rPr lang="en-US" altLang="ko-KR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By  Hermes </a:t>
              </a:r>
              <a:r>
                <a:rPr lang="ko-KR" altLang="en-US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조</a:t>
              </a:r>
              <a:endPara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78D9E97-08C2-4BFB-82C6-B036A50BFEAC}"/>
              </a:ext>
            </a:extLst>
          </p:cNvPr>
          <p:cNvSpPr txBox="1"/>
          <p:nvPr/>
        </p:nvSpPr>
        <p:spPr>
          <a:xfrm>
            <a:off x="374678" y="607179"/>
            <a:ext cx="8055542" cy="459037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Hermes -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위치 인식 기반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AR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길 찾기 보조 어플리케이션  </a:t>
            </a:r>
            <a:endParaRPr lang="en-US" altLang="ko-KR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7B4D6D-F502-4584-8CF4-CDF03378DFC3}"/>
              </a:ext>
            </a:extLst>
          </p:cNvPr>
          <p:cNvSpPr txBox="1"/>
          <p:nvPr/>
        </p:nvSpPr>
        <p:spPr>
          <a:xfrm>
            <a:off x="357399" y="54913"/>
            <a:ext cx="5277441" cy="558062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r>
              <a:rPr lang="en-US" altLang="ko-KR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/>
                </a:solidFill>
                <a:latin typeface="나눔바른고딕" pitchFamily="50" charset="-127"/>
                <a:ea typeface="나눔바른고딕" pitchFamily="50" charset="-127"/>
              </a:rPr>
              <a:t>4. </a:t>
            </a:r>
            <a:r>
              <a:rPr lang="ko-KR" altLang="en-US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/>
                </a:solidFill>
                <a:latin typeface="나눔바른고딕" pitchFamily="50" charset="-127"/>
                <a:ea typeface="나눔바른고딕" pitchFamily="50" charset="-127"/>
              </a:rPr>
              <a:t>추가 개발해야 할 기능 소개</a:t>
            </a:r>
            <a:endParaRPr lang="en-US" altLang="ko-KR" sz="2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4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0" y="1104657"/>
            <a:ext cx="9144000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C:\Users\Samsung\Downloads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0874" y="111459"/>
            <a:ext cx="1552056" cy="78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4A52F31-C590-4CC1-93C3-E4E27C597F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8843" y="1293189"/>
            <a:ext cx="6375810" cy="4051563"/>
          </a:xfrm>
          <a:prstGeom prst="rect">
            <a:avLst/>
          </a:prstGeom>
        </p:spPr>
      </p:pic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F3D294C4-3776-4AAD-A843-70B91E4B2B5A}"/>
              </a:ext>
            </a:extLst>
          </p:cNvPr>
          <p:cNvSpPr/>
          <p:nvPr/>
        </p:nvSpPr>
        <p:spPr>
          <a:xfrm>
            <a:off x="1208843" y="2606118"/>
            <a:ext cx="5379381" cy="450376"/>
          </a:xfrm>
          <a:custGeom>
            <a:avLst/>
            <a:gdLst>
              <a:gd name="connsiteX0" fmla="*/ 5213445 w 5213445"/>
              <a:gd name="connsiteY0" fmla="*/ 423081 h 450376"/>
              <a:gd name="connsiteX1" fmla="*/ 0 w 5213445"/>
              <a:gd name="connsiteY1" fmla="*/ 450376 h 450376"/>
              <a:gd name="connsiteX2" fmla="*/ 40944 w 5213445"/>
              <a:gd name="connsiteY2" fmla="*/ 13648 h 450376"/>
              <a:gd name="connsiteX3" fmla="*/ 4885899 w 5213445"/>
              <a:gd name="connsiteY3" fmla="*/ 0 h 450376"/>
              <a:gd name="connsiteX4" fmla="*/ 5213445 w 5213445"/>
              <a:gd name="connsiteY4" fmla="*/ 423081 h 45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13445" h="450376">
                <a:moveTo>
                  <a:pt x="5213445" y="423081"/>
                </a:moveTo>
                <a:lnTo>
                  <a:pt x="0" y="450376"/>
                </a:lnTo>
                <a:lnTo>
                  <a:pt x="40944" y="13648"/>
                </a:lnTo>
                <a:lnTo>
                  <a:pt x="4885899" y="0"/>
                </a:lnTo>
                <a:lnTo>
                  <a:pt x="5213445" y="423081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3E88B200-4298-4D06-94B6-2A384B01DF31}"/>
              </a:ext>
            </a:extLst>
          </p:cNvPr>
          <p:cNvSpPr/>
          <p:nvPr/>
        </p:nvSpPr>
        <p:spPr>
          <a:xfrm>
            <a:off x="1208843" y="3019296"/>
            <a:ext cx="6366843" cy="2088175"/>
          </a:xfrm>
          <a:custGeom>
            <a:avLst/>
            <a:gdLst>
              <a:gd name="connsiteX0" fmla="*/ 5201920 w 6197600"/>
              <a:gd name="connsiteY0" fmla="*/ 0 h 2113280"/>
              <a:gd name="connsiteX1" fmla="*/ 6197600 w 6197600"/>
              <a:gd name="connsiteY1" fmla="*/ 1412240 h 2113280"/>
              <a:gd name="connsiteX2" fmla="*/ 6177280 w 6197600"/>
              <a:gd name="connsiteY2" fmla="*/ 2113280 h 2113280"/>
              <a:gd name="connsiteX3" fmla="*/ 0 w 6197600"/>
              <a:gd name="connsiteY3" fmla="*/ 2103120 h 2113280"/>
              <a:gd name="connsiteX4" fmla="*/ 0 w 6197600"/>
              <a:gd name="connsiteY4" fmla="*/ 660400 h 2113280"/>
              <a:gd name="connsiteX5" fmla="*/ 1899920 w 6197600"/>
              <a:gd name="connsiteY5" fmla="*/ 30480 h 2113280"/>
              <a:gd name="connsiteX6" fmla="*/ 5201920 w 6197600"/>
              <a:gd name="connsiteY6" fmla="*/ 0 h 2113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97600" h="2113280">
                <a:moveTo>
                  <a:pt x="5201920" y="0"/>
                </a:moveTo>
                <a:lnTo>
                  <a:pt x="6197600" y="1412240"/>
                </a:lnTo>
                <a:lnTo>
                  <a:pt x="6177280" y="2113280"/>
                </a:lnTo>
                <a:lnTo>
                  <a:pt x="0" y="2103120"/>
                </a:lnTo>
                <a:lnTo>
                  <a:pt x="0" y="660400"/>
                </a:lnTo>
                <a:lnTo>
                  <a:pt x="1899920" y="30480"/>
                </a:lnTo>
                <a:lnTo>
                  <a:pt x="5201920" y="0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B3F30E-8D6F-452B-B2C6-D0AC8C8C63F4}"/>
              </a:ext>
            </a:extLst>
          </p:cNvPr>
          <p:cNvSpPr txBox="1"/>
          <p:nvPr/>
        </p:nvSpPr>
        <p:spPr>
          <a:xfrm>
            <a:off x="1119324" y="5430177"/>
            <a:ext cx="7211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- </a:t>
            </a:r>
            <a:r>
              <a:rPr lang="ko-KR" altLang="en-US" dirty="0"/>
              <a:t>길 찾기 경로에 해당하는 경로를</a:t>
            </a:r>
            <a:r>
              <a:rPr lang="en-US" altLang="ko-KR" dirty="0"/>
              <a:t> </a:t>
            </a:r>
            <a:r>
              <a:rPr lang="en-US" altLang="ko-KR" dirty="0" err="1"/>
              <a:t>ARCore</a:t>
            </a:r>
            <a:r>
              <a:rPr lang="ko-KR" altLang="en-US" dirty="0"/>
              <a:t>를 사용하여 시각적적으로 명확하게 표기</a:t>
            </a:r>
          </a:p>
        </p:txBody>
      </p:sp>
      <p:pic>
        <p:nvPicPr>
          <p:cNvPr id="23" name="그래픽 22" descr="나침반">
            <a:extLst>
              <a:ext uri="{FF2B5EF4-FFF2-40B4-BE49-F238E27FC236}">
                <a16:creationId xmlns:a16="http://schemas.microsoft.com/office/drawing/2014/main" id="{34DABE82-3373-419C-8294-6360007644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08843" y="1311481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6810586-3515-46A4-B366-7AEAB304922A}"/>
              </a:ext>
            </a:extLst>
          </p:cNvPr>
          <p:cNvSpPr txBox="1"/>
          <p:nvPr/>
        </p:nvSpPr>
        <p:spPr>
          <a:xfrm>
            <a:off x="2890604" y="4052299"/>
            <a:ext cx="273630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목적지 까지 남은 거리</a:t>
            </a:r>
            <a:endParaRPr lang="en-US" altLang="ko-KR" sz="1600" dirty="0"/>
          </a:p>
          <a:p>
            <a:pPr algn="ctr"/>
            <a:r>
              <a:rPr lang="en-US" altLang="ko-KR" sz="3600" dirty="0"/>
              <a:t>130M</a:t>
            </a:r>
            <a:endParaRPr lang="ko-KR" altLang="en-US" sz="3600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4AC116EE-3E5F-43D0-8537-D51EFD1211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 flipH="1" flipV="1">
            <a:off x="6374514" y="1190070"/>
            <a:ext cx="1010032" cy="13026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6" name="타원 25">
            <a:extLst>
              <a:ext uri="{FF2B5EF4-FFF2-40B4-BE49-F238E27FC236}">
                <a16:creationId xmlns:a16="http://schemas.microsoft.com/office/drawing/2014/main" id="{571E5662-69C6-4A54-A79D-E661A9146829}"/>
              </a:ext>
            </a:extLst>
          </p:cNvPr>
          <p:cNvSpPr>
            <a:spLocks noChangeAspect="1"/>
          </p:cNvSpPr>
          <p:nvPr/>
        </p:nvSpPr>
        <p:spPr>
          <a:xfrm>
            <a:off x="7001843" y="1915034"/>
            <a:ext cx="140742" cy="160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123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1495</TotalTime>
  <Words>508</Words>
  <Application>Microsoft Office PowerPoint</Application>
  <PresentationFormat>화면 슬라이드 쇼(4:3)</PresentationFormat>
  <Paragraphs>83</Paragraphs>
  <Slides>11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굴림</vt:lpstr>
      <vt:lpstr>나눔바른고딕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YOONYJ</dc:creator>
  <cp:lastModifiedBy>김지수</cp:lastModifiedBy>
  <cp:revision>123</cp:revision>
  <dcterms:created xsi:type="dcterms:W3CDTF">2015-12-23T04:52:35Z</dcterms:created>
  <dcterms:modified xsi:type="dcterms:W3CDTF">2018-05-01T07:38:20Z</dcterms:modified>
</cp:coreProperties>
</file>