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4" r:id="rId3"/>
    <p:sldId id="273" r:id="rId4"/>
    <p:sldId id="271" r:id="rId5"/>
    <p:sldId id="261" r:id="rId6"/>
    <p:sldId id="275" r:id="rId7"/>
    <p:sldId id="267" r:id="rId8"/>
    <p:sldId id="270" r:id="rId9"/>
    <p:sldId id="268" r:id="rId10"/>
    <p:sldId id="272" r:id="rId11"/>
    <p:sldId id="269" r:id="rId12"/>
    <p:sldId id="258" r:id="rId13"/>
    <p:sldId id="260" r:id="rId14"/>
    <p:sldId id="263" r:id="rId15"/>
    <p:sldId id="262" r:id="rId1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나눔바른고딕" panose="020B0600000101010101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B6B5"/>
    <a:srgbClr val="963D3B"/>
    <a:srgbClr val="33CCFF"/>
    <a:srgbClr val="D7CA1F"/>
    <a:srgbClr val="E5DA4D"/>
    <a:srgbClr val="EDE687"/>
    <a:srgbClr val="A2E2E0"/>
    <a:srgbClr val="53C9C6"/>
    <a:srgbClr val="79D5D3"/>
    <a:srgbClr val="6AC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700" autoAdjust="0"/>
  </p:normalViewPr>
  <p:slideViewPr>
    <p:cSldViewPr>
      <p:cViewPr varScale="1">
        <p:scale>
          <a:sx n="82" d="100"/>
          <a:sy n="82" d="100"/>
        </p:scale>
        <p:origin x="91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7B-4884-A408-36AA85F1400C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27B-4884-A408-36AA85F1400C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27B-4884-A408-36AA85F1400C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27B-4884-A408-36AA85F1400C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27B-4884-A408-36AA85F14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7B-4884-A408-36AA85F1400C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27B-4884-A408-36AA85F1400C}"/>
              </c:ext>
            </c:extLst>
          </c:dPt>
          <c:dPt>
            <c:idx val="2"/>
            <c:bubble3D val="0"/>
            <c:spPr>
              <a:solidFill>
                <a:srgbClr val="DDB6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27B-4884-A408-36AA85F1400C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27B-4884-A408-36AA85F1400C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27B-4884-A408-36AA85F14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7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2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7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49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3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5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2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8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1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5D1D-27F9-4FE9-8029-0612A4601ED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475656" y="2348880"/>
            <a:ext cx="6192688" cy="1440160"/>
            <a:chOff x="1475656" y="2512931"/>
            <a:chExt cx="6192688" cy="1440160"/>
          </a:xfrm>
        </p:grpSpPr>
        <p:sp>
          <p:nvSpPr>
            <p:cNvPr id="29" name="TextBox 28"/>
            <p:cNvSpPr txBox="1"/>
            <p:nvPr/>
          </p:nvSpPr>
          <p:spPr>
            <a:xfrm>
              <a:off x="2087724" y="3593051"/>
              <a:ext cx="4968552" cy="360040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1</a:t>
              </a: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조 김지수 김용현 김원호 </a:t>
              </a:r>
              <a:r>
                <a:rPr lang="ko-KR" altLang="en-US" sz="16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이용탁</a:t>
              </a: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 윤지훈</a:t>
              </a:r>
              <a:endPara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2512931"/>
              <a:ext cx="6192688" cy="756084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HERMES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535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54121" y="6299325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09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10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1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cxnSp>
        <p:nvCxnSpPr>
          <p:cNvPr id="50" name="직선 연결선 49"/>
          <p:cNvCxnSpPr/>
          <p:nvPr/>
        </p:nvCxnSpPr>
        <p:spPr>
          <a:xfrm>
            <a:off x="4219717" y="2335897"/>
            <a:ext cx="0" cy="614713"/>
          </a:xfrm>
          <a:prstGeom prst="line">
            <a:avLst/>
          </a:prstGeom>
          <a:ln w="38100">
            <a:solidFill>
              <a:srgbClr val="EDE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43303" y="2135031"/>
            <a:ext cx="4588844" cy="10059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E687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지도 해석 간편화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40%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-129723" y="1787749"/>
            <a:ext cx="4538735" cy="3522306"/>
            <a:chOff x="508983" y="1747279"/>
            <a:chExt cx="4538735" cy="3522306"/>
          </a:xfrm>
        </p:grpSpPr>
        <p:grpSp>
          <p:nvGrpSpPr>
            <p:cNvPr id="6" name="그룹 5"/>
            <p:cNvGrpSpPr/>
            <p:nvPr/>
          </p:nvGrpSpPr>
          <p:grpSpPr>
            <a:xfrm>
              <a:off x="508983" y="1747279"/>
              <a:ext cx="4538735" cy="3522306"/>
              <a:chOff x="374678" y="2066437"/>
              <a:chExt cx="4168226" cy="3234771"/>
            </a:xfrm>
          </p:grpSpPr>
          <p:graphicFrame>
            <p:nvGraphicFramePr>
              <p:cNvPr id="2" name="차트 1"/>
              <p:cNvGraphicFramePr/>
              <p:nvPr>
                <p:extLst/>
              </p:nvPr>
            </p:nvGraphicFramePr>
            <p:xfrm>
              <a:off x="374678" y="2066437"/>
              <a:ext cx="4168226" cy="32347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6" name="타원 35"/>
              <p:cNvSpPr/>
              <p:nvPr/>
            </p:nvSpPr>
            <p:spPr>
              <a:xfrm>
                <a:off x="1601634" y="2843923"/>
                <a:ext cx="1674210" cy="167421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79D5D3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2054241" y="3182223"/>
              <a:ext cx="14045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100%</a:t>
              </a:r>
              <a:endParaRPr lang="ko-KR" altLang="en-US" sz="3600" dirty="0"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19717" y="3022617"/>
            <a:ext cx="4744771" cy="977194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E687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상세한 길 안내 필요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30%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9716" y="3935231"/>
            <a:ext cx="4744771" cy="10059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E687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인도 위주의 길안내 필요 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30%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4219717" y="3209898"/>
            <a:ext cx="0" cy="614713"/>
          </a:xfrm>
          <a:prstGeom prst="line">
            <a:avLst/>
          </a:prstGeom>
          <a:ln w="38100">
            <a:solidFill>
              <a:srgbClr val="EDE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219717" y="4107353"/>
            <a:ext cx="0" cy="614713"/>
          </a:xfrm>
          <a:prstGeom prst="line">
            <a:avLst/>
          </a:prstGeom>
          <a:ln w="38100">
            <a:solidFill>
              <a:srgbClr val="EDE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20AD67-1DBB-4A19-8775-8675272ED88E}"/>
              </a:ext>
            </a:extLst>
          </p:cNvPr>
          <p:cNvSpPr txBox="1"/>
          <p:nvPr/>
        </p:nvSpPr>
        <p:spPr>
          <a:xfrm>
            <a:off x="381241" y="584613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길 찾기 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DDC4EE-BD63-46C1-AC3C-2717DE544397}"/>
              </a:ext>
            </a:extLst>
          </p:cNvPr>
          <p:cNvSpPr txBox="1"/>
          <p:nvPr/>
        </p:nvSpPr>
        <p:spPr>
          <a:xfrm>
            <a:off x="354121" y="78327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CC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CCFF"/>
                </a:solidFill>
                <a:latin typeface="나눔바른고딕" pitchFamily="50" charset="-127"/>
                <a:ea typeface="나눔바른고딕" pitchFamily="50" charset="-127"/>
              </a:rPr>
              <a:t>설문 조사 결과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CC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-30986" y="1035909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6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10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10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 1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89856"/>
            <a:ext cx="2162175" cy="21621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69679" y="2314813"/>
            <a:ext cx="7198865" cy="90269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AR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사용한 길 안내 앱이 있다면 사용하겠는가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그렇다 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: 100%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EA27DD-33AA-4B12-AF15-6606D8408975}"/>
              </a:ext>
            </a:extLst>
          </p:cNvPr>
          <p:cNvSpPr txBox="1"/>
          <p:nvPr/>
        </p:nvSpPr>
        <p:spPr>
          <a:xfrm>
            <a:off x="691225" y="3874670"/>
            <a:ext cx="7745558" cy="1498541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설문 결과 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기존 지도 어플을 사용하는 사용자 중 길을 찾는데 어려운 점 파악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현재 지도 어플의 구체적 문제점을 파악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프로젝트의 방향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목표 확립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72D735-F64C-499B-A779-5CA3144C8D7D}"/>
              </a:ext>
            </a:extLst>
          </p:cNvPr>
          <p:cNvSpPr txBox="1"/>
          <p:nvPr/>
        </p:nvSpPr>
        <p:spPr>
          <a:xfrm>
            <a:off x="381241" y="584613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길 찾기 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9FFBEC-43B5-43BD-A8B5-B56AC50F4239}"/>
              </a:ext>
            </a:extLst>
          </p:cNvPr>
          <p:cNvSpPr txBox="1"/>
          <p:nvPr/>
        </p:nvSpPr>
        <p:spPr>
          <a:xfrm>
            <a:off x="354121" y="78327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CC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CCFF"/>
                </a:solidFill>
                <a:latin typeface="나눔바른고딕" pitchFamily="50" charset="-127"/>
                <a:ea typeface="나눔바른고딕" pitchFamily="50" charset="-127"/>
              </a:rPr>
              <a:t>설문 조사 결과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CC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C715FE1-9913-4CC2-B783-CED8A69DBCB8}"/>
              </a:ext>
            </a:extLst>
          </p:cNvPr>
          <p:cNvCxnSpPr/>
          <p:nvPr/>
        </p:nvCxnSpPr>
        <p:spPr>
          <a:xfrm>
            <a:off x="-30986" y="1035909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84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8" y="179593"/>
            <a:ext cx="4629369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나눔바른고딕" pitchFamily="50" charset="-127"/>
                <a:ea typeface="나눔바른고딕" pitchFamily="50" charset="-127"/>
              </a:rPr>
              <a:t>4. Hermes 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나눔바른고딕" pitchFamily="50" charset="-127"/>
                <a:ea typeface="나눔바른고딕" pitchFamily="50" charset="-127"/>
              </a:rPr>
              <a:t>소개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B05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4678" y="787212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길 찾기 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0" y="1439764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88" name="직선 연결선 87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03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10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 1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2D64B54-6645-4D6C-A2F7-B4DCF91C7DD5}"/>
              </a:ext>
            </a:extLst>
          </p:cNvPr>
          <p:cNvSpPr txBox="1"/>
          <p:nvPr/>
        </p:nvSpPr>
        <p:spPr>
          <a:xfrm>
            <a:off x="385108" y="1511771"/>
            <a:ext cx="7900173" cy="364481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b="1" dirty="0"/>
              <a:t>장점 </a:t>
            </a:r>
            <a:r>
              <a:rPr lang="en-US" altLang="ko-KR" b="1" dirty="0"/>
              <a:t>: </a:t>
            </a:r>
            <a:r>
              <a:rPr lang="ko-KR" altLang="en-US" b="1" dirty="0"/>
              <a:t>스마트폰 카메라를 통해 실제 길을 보면서 장소 위치 안내 서비스를 받아 지도 이해에 어려움을 겪는 사람들이 길을 쉽게 찾을 수 있는 서비스를 제공할 수 있으며</a:t>
            </a:r>
            <a:r>
              <a:rPr lang="en-US" altLang="ko-KR" b="1" dirty="0"/>
              <a:t>, </a:t>
            </a:r>
            <a:r>
              <a:rPr lang="ko-KR" altLang="en-US" b="1" dirty="0"/>
              <a:t>커스터마이징 또한 지원한다</a:t>
            </a:r>
            <a:r>
              <a:rPr lang="en-US" altLang="ko-KR" b="1" dirty="0"/>
              <a:t>.</a:t>
            </a:r>
          </a:p>
          <a:p>
            <a:endParaRPr lang="en-US" altLang="ko-KR" sz="14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8458011-A8E3-40F3-93B9-65052B07F40E}"/>
              </a:ext>
            </a:extLst>
          </p:cNvPr>
          <p:cNvCxnSpPr/>
          <p:nvPr/>
        </p:nvCxnSpPr>
        <p:spPr>
          <a:xfrm>
            <a:off x="0" y="4034203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CA394ED1-DA55-4A3A-A400-F1B92CB05D9A}"/>
              </a:ext>
            </a:extLst>
          </p:cNvPr>
          <p:cNvSpPr/>
          <p:nvPr/>
        </p:nvSpPr>
        <p:spPr>
          <a:xfrm>
            <a:off x="6341322" y="3197110"/>
            <a:ext cx="1674186" cy="1674186"/>
          </a:xfrm>
          <a:prstGeom prst="ellipse">
            <a:avLst/>
          </a:prstGeom>
          <a:solidFill>
            <a:srgbClr val="E5DA4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BE91409-D318-4AA0-A439-C699D27550E6}"/>
              </a:ext>
            </a:extLst>
          </p:cNvPr>
          <p:cNvSpPr/>
          <p:nvPr/>
        </p:nvSpPr>
        <p:spPr>
          <a:xfrm>
            <a:off x="6453526" y="3309314"/>
            <a:ext cx="1449778" cy="1449778"/>
          </a:xfrm>
          <a:prstGeom prst="ellipse">
            <a:avLst/>
          </a:prstGeom>
          <a:noFill/>
          <a:ln w="5715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82AC69-C70E-4C95-B534-4DEFE1930B77}"/>
              </a:ext>
            </a:extLst>
          </p:cNvPr>
          <p:cNvSpPr/>
          <p:nvPr/>
        </p:nvSpPr>
        <p:spPr>
          <a:xfrm>
            <a:off x="6701363" y="383414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확장성</a:t>
            </a:r>
            <a:endParaRPr lang="ko-KR" altLang="en-US" sz="2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2016C0-0053-460A-8F3E-261283D8E07B}"/>
              </a:ext>
            </a:extLst>
          </p:cNvPr>
          <p:cNvSpPr txBox="1"/>
          <p:nvPr/>
        </p:nvSpPr>
        <p:spPr>
          <a:xfrm>
            <a:off x="6303914" y="5031193"/>
            <a:ext cx="2114082" cy="774086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특정 장소에 대한 적용을 </a:t>
            </a:r>
            <a:r>
              <a:rPr lang="ko-KR" altLang="en-US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확장시켜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문화재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공공시설 또는 일상 생활에서도 사용할 수 있도록 할 수 있다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679C931-23FF-4FAC-B319-ECA8EEF87CAB}"/>
              </a:ext>
            </a:extLst>
          </p:cNvPr>
          <p:cNvSpPr/>
          <p:nvPr/>
        </p:nvSpPr>
        <p:spPr>
          <a:xfrm>
            <a:off x="1128492" y="3197110"/>
            <a:ext cx="1674186" cy="1674186"/>
          </a:xfrm>
          <a:prstGeom prst="ellipse">
            <a:avLst/>
          </a:prstGeom>
          <a:solidFill>
            <a:srgbClr val="E5DA4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063C65A-58D5-4C09-B645-5B461A77E791}"/>
              </a:ext>
            </a:extLst>
          </p:cNvPr>
          <p:cNvSpPr/>
          <p:nvPr/>
        </p:nvSpPr>
        <p:spPr>
          <a:xfrm>
            <a:off x="1240696" y="3309314"/>
            <a:ext cx="1449778" cy="1449778"/>
          </a:xfrm>
          <a:prstGeom prst="ellipse">
            <a:avLst/>
          </a:prstGeom>
          <a:noFill/>
          <a:ln w="5715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2026EB-F2DE-43C2-8D4E-56903CEC4E20}"/>
              </a:ext>
            </a:extLst>
          </p:cNvPr>
          <p:cNvSpPr/>
          <p:nvPr/>
        </p:nvSpPr>
        <p:spPr>
          <a:xfrm>
            <a:off x="1488534" y="383414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직관성</a:t>
            </a:r>
            <a:endParaRPr lang="ko-KR" altLang="en-US" sz="2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6A4457-5CD7-4362-95E1-2E2FCE18305C}"/>
              </a:ext>
            </a:extLst>
          </p:cNvPr>
          <p:cNvSpPr txBox="1"/>
          <p:nvPr/>
        </p:nvSpPr>
        <p:spPr>
          <a:xfrm>
            <a:off x="908544" y="5009087"/>
            <a:ext cx="2114082" cy="774086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직접 길을 찾게 되므로 지도를 보는 것보다 더욱 직관적으로 길을 찾을 수 있다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E87DB6D-8565-4EAA-8433-3BE02DB66182}"/>
              </a:ext>
            </a:extLst>
          </p:cNvPr>
          <p:cNvSpPr/>
          <p:nvPr/>
        </p:nvSpPr>
        <p:spPr>
          <a:xfrm>
            <a:off x="3734907" y="3197110"/>
            <a:ext cx="1674186" cy="1674186"/>
          </a:xfrm>
          <a:prstGeom prst="ellipse">
            <a:avLst/>
          </a:prstGeom>
          <a:solidFill>
            <a:srgbClr val="E5DA4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70EC511-5C11-4DDB-8928-B9CDEEB04853}"/>
              </a:ext>
            </a:extLst>
          </p:cNvPr>
          <p:cNvSpPr/>
          <p:nvPr/>
        </p:nvSpPr>
        <p:spPr>
          <a:xfrm>
            <a:off x="3847111" y="3309314"/>
            <a:ext cx="1449778" cy="1449778"/>
          </a:xfrm>
          <a:prstGeom prst="ellipse">
            <a:avLst/>
          </a:prstGeom>
          <a:noFill/>
          <a:ln w="5715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DC6CA7C-157D-466B-B7D8-FDF47C8AE65B}"/>
              </a:ext>
            </a:extLst>
          </p:cNvPr>
          <p:cNvSpPr/>
          <p:nvPr/>
        </p:nvSpPr>
        <p:spPr>
          <a:xfrm>
            <a:off x="4094948" y="383414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편의성</a:t>
            </a:r>
            <a:endParaRPr lang="ko-KR" altLang="en-US" sz="2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D9D5C55-99C8-496C-946C-29541CE73DBF}"/>
              </a:ext>
            </a:extLst>
          </p:cNvPr>
          <p:cNvSpPr/>
          <p:nvPr/>
        </p:nvSpPr>
        <p:spPr>
          <a:xfrm>
            <a:off x="8235456" y="3936821"/>
            <a:ext cx="194764" cy="194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B7714C4-A078-4B01-BB1B-2E60A91139A7}"/>
              </a:ext>
            </a:extLst>
          </p:cNvPr>
          <p:cNvSpPr/>
          <p:nvPr/>
        </p:nvSpPr>
        <p:spPr>
          <a:xfrm>
            <a:off x="611560" y="3936821"/>
            <a:ext cx="194764" cy="194764"/>
          </a:xfrm>
          <a:prstGeom prst="ellipse">
            <a:avLst/>
          </a:prstGeom>
          <a:solidFill>
            <a:srgbClr val="E5DA4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909DB77-8B87-4619-A127-AF3CBF201811}"/>
              </a:ext>
            </a:extLst>
          </p:cNvPr>
          <p:cNvSpPr/>
          <p:nvPr/>
        </p:nvSpPr>
        <p:spPr>
          <a:xfrm>
            <a:off x="3054981" y="3936821"/>
            <a:ext cx="194764" cy="194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0BC8583-EEC2-4A71-BFA2-DF5E87BF005A}"/>
              </a:ext>
            </a:extLst>
          </p:cNvPr>
          <p:cNvSpPr/>
          <p:nvPr/>
        </p:nvSpPr>
        <p:spPr>
          <a:xfrm>
            <a:off x="5926610" y="3936821"/>
            <a:ext cx="194764" cy="194764"/>
          </a:xfrm>
          <a:prstGeom prst="ellipse">
            <a:avLst/>
          </a:prstGeom>
          <a:solidFill>
            <a:srgbClr val="E5DA4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8EB48D-AC09-47C0-A370-74C237B53027}"/>
              </a:ext>
            </a:extLst>
          </p:cNvPr>
          <p:cNvSpPr txBox="1"/>
          <p:nvPr/>
        </p:nvSpPr>
        <p:spPr>
          <a:xfrm>
            <a:off x="3408149" y="5004366"/>
            <a:ext cx="2713225" cy="774086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기존 지도 앱으로 길을 찾을 시 자신의 위치를 주변 건물을 통해 찾게 되지만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AR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기능을 활용하면 내가 카메라로 보는 방향에 따라 안내를 달리 하게 되어 더욱 편리하다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979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6178" y="206641"/>
            <a:ext cx="4629369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바른고딕" pitchFamily="50" charset="-127"/>
                <a:ea typeface="나눔바른고딕" pitchFamily="50" charset="-127"/>
              </a:rPr>
              <a:t>5. 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바른고딕" pitchFamily="50" charset="-127"/>
                <a:ea typeface="나눔바른고딕" pitchFamily="50" charset="-127"/>
              </a:rPr>
              <a:t>프로젝트 적용 기술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030A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4679" y="980728"/>
            <a:ext cx="6933626" cy="28803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endParaRPr lang="en-US" altLang="ko-KR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 rot="2700000">
            <a:off x="224496" y="1506867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 rot="2700000">
            <a:off x="6838925" y="5002341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6688" y="4365104"/>
            <a:ext cx="8408374" cy="1728193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en-US" altLang="ko-KR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Arcore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로 구현해본 예제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Kotlin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으로 앱의 컨테이너 부분을 구현하고 카메라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API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를 포함한 </a:t>
            </a:r>
            <a:r>
              <a:rPr lang="en-US" altLang="ko-KR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ARcore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로 카메라를 활용할 수 있도록 한다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그 후 사용되는 애니메이션의 모양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동작들을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Unity, Unreal, Open GL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을 통해 만든다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04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10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 1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93A6E44-2884-4CB4-884A-B2BF63C54F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7" y="1589739"/>
            <a:ext cx="8229769" cy="2559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BDC6A1-DF11-4394-A215-B199FB17EEE7}"/>
              </a:ext>
            </a:extLst>
          </p:cNvPr>
          <p:cNvSpPr txBox="1"/>
          <p:nvPr/>
        </p:nvSpPr>
        <p:spPr>
          <a:xfrm>
            <a:off x="389107" y="764703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길 찾기 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4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3881" y="135768"/>
            <a:ext cx="5781497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itchFamily="50" charset="-127"/>
                <a:ea typeface="나눔바른고딕" pitchFamily="50" charset="-127"/>
              </a:rPr>
              <a:t>5. 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itchFamily="50" charset="-127"/>
                <a:ea typeface="나눔바른고딕" pitchFamily="50" charset="-127"/>
              </a:rPr>
              <a:t>적용 핵심 기술 설명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06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10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 1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004048" y="4489164"/>
            <a:ext cx="3843118" cy="158407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구글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코어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SDK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포 유니티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유니티는 블로그에서 “개발자들이 직면한 과제는 ‘가장 넓은 잠재 이용자층에 개발자의 애플리케이션과 경험이 전달되도록 하는 </a:t>
            </a:r>
            <a:r>
              <a:rPr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것’인데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“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 문제를 해결하려면 모바일과 같이 사용자가 이미 가지고 있는 하드웨어를 바탕으로 작업이 돼야 </a:t>
            </a:r>
            <a:r>
              <a:rPr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한다”라며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코어 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SDK 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기술이 적용되게 된 배경을 설명했다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코어는 모바일 개발을 위한 새로운 기능을 제공한다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실제 환경을 이해해 가상 개체를 물리적으로 배치하고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움직임을 추적해 사용자가 가상 콘텐츠와 상호작용할 수 있게 한다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빛을 인지해 조명 환경에 따라 동적으로 반응하는 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AR 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기능도 구현할 수 있다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63864" y="3285432"/>
            <a:ext cx="2439827" cy="158407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AR core</a:t>
            </a:r>
          </a:p>
          <a:p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ARCore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는 자바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/OpenGL, Unity 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및 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Unreal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과 연동되며 다음 세 가지 사항에 중점을 둡니다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모션 추적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ARCore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는 휴대폰의 카메라를 사용하여 실내의 특징 점을 관찰하고 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IMU 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센서 데이터를 활용함으로써 휴대폰의 움직임에 따른 휴대폰의 위치와 방향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포즈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을 결정합니다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이에 따라 가상 물체가 계속 정확하게 배치됩니다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환경 이해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일반적으로 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AR 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물체는 바닥이나 탁자 위에 놓입니다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en-US" altLang="ko-KR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ARCore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는 모션 추적에 사용하는 것과 동일한 특징 점을 활용하여 수평면을 감지할 수 있습니다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조명 추정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ARCore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는 환경에서 주변 조명을 관찰하고 개발자들이 주변 환경에 맞추는 방식으로 가상 물체에 빛을 비추어 가상 물체의 모습을 훨씬 더 사실적으로 구현합니다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18089" y="1413224"/>
            <a:ext cx="4078247" cy="158407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Kotlin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Kotlin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의 장점으로는 보통 간결함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안전함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다재다능함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호환성등을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이야기합니다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로 개발하는 것보다 비약적으로 코드의 양이 줄어들고 널 포인트 예외에 대한 안전성이 증가합니다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또한 </a:t>
            </a:r>
            <a:r>
              <a:rPr lang="en-US" altLang="ko-KR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Kotlin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은 인텔리제이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안드로이드 스튜디오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와 강력하게 </a:t>
            </a:r>
            <a:r>
              <a:rPr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통합되어있습니다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안드로이드스튜디오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3.0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에 기본으로 포함되며 </a:t>
            </a:r>
            <a:r>
              <a:rPr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같은회사에서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만들었으니 자연스럽게 빌드가 되어 디버깅이 되어 불편함이나 부담이 없습니다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또한 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Java -&gt; </a:t>
            </a:r>
            <a:r>
              <a:rPr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코틀린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변환이 강력한데요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소스 파일 통채로도 가능하고 자바 코드를 복사해서 </a:t>
            </a:r>
            <a:r>
              <a:rPr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코틀린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코드로 </a:t>
            </a:r>
            <a:r>
              <a:rPr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붙여넣을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때도 변환이 이루어집니다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223D12-F2C0-4114-A122-6C4C12D2EC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9" y="1556896"/>
            <a:ext cx="2974903" cy="15598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EB4E01-BD90-4E0B-A734-46DC30781C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91" y="2958684"/>
            <a:ext cx="2492645" cy="14674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F36BC6-9D8A-4744-9727-3E34FF82E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8" y="3752292"/>
            <a:ext cx="2242676" cy="15579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05125B-653A-4145-A7E2-2F1287E69F77}"/>
              </a:ext>
            </a:extLst>
          </p:cNvPr>
          <p:cNvSpPr txBox="1"/>
          <p:nvPr/>
        </p:nvSpPr>
        <p:spPr>
          <a:xfrm>
            <a:off x="372265" y="693880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길 찾기 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9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OONYJ\Desktop\photo-1439761414027-4f4ebeeda3a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2851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23"/>
          <p:cNvSpPr/>
          <p:nvPr/>
        </p:nvSpPr>
        <p:spPr>
          <a:xfrm>
            <a:off x="0" y="1334294"/>
            <a:ext cx="5143500" cy="2072233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51920" y="2983353"/>
            <a:ext cx="4464496" cy="36004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감사합니다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724128" y="1484784"/>
            <a:ext cx="2592288" cy="36004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58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4629369" cy="64807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en-US" altLang="ko-KR" sz="3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7CA1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직사각형 23"/>
          <p:cNvSpPr/>
          <p:nvPr/>
        </p:nvSpPr>
        <p:spPr>
          <a:xfrm>
            <a:off x="-9381" y="3843046"/>
            <a:ext cx="2353690" cy="1152128"/>
          </a:xfrm>
          <a:prstGeom prst="rect">
            <a:avLst/>
          </a:prstGeom>
          <a:solidFill>
            <a:srgbClr val="E5D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직사각형 23"/>
          <p:cNvSpPr/>
          <p:nvPr/>
        </p:nvSpPr>
        <p:spPr>
          <a:xfrm rot="10800000">
            <a:off x="-9381" y="4995174"/>
            <a:ext cx="651933" cy="360040"/>
          </a:xfrm>
          <a:prstGeom prst="rtTriangle">
            <a:avLst/>
          </a:prstGeom>
          <a:solidFill>
            <a:srgbClr val="D7C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23"/>
          <p:cNvSpPr/>
          <p:nvPr/>
        </p:nvSpPr>
        <p:spPr>
          <a:xfrm>
            <a:off x="1692375" y="3483006"/>
            <a:ext cx="2353690" cy="1152128"/>
          </a:xfrm>
          <a:prstGeom prst="rect">
            <a:avLst/>
          </a:prstGeom>
          <a:solidFill>
            <a:srgbClr val="EDE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직사각형 23"/>
          <p:cNvSpPr/>
          <p:nvPr/>
        </p:nvSpPr>
        <p:spPr>
          <a:xfrm rot="10800000">
            <a:off x="1692375" y="4635134"/>
            <a:ext cx="651933" cy="360040"/>
          </a:xfrm>
          <a:prstGeom prst="rtTriangle">
            <a:avLst/>
          </a:prstGeom>
          <a:solidFill>
            <a:srgbClr val="D7C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23"/>
          <p:cNvSpPr/>
          <p:nvPr/>
        </p:nvSpPr>
        <p:spPr>
          <a:xfrm>
            <a:off x="3395155" y="3122966"/>
            <a:ext cx="2353690" cy="1152128"/>
          </a:xfrm>
          <a:prstGeom prst="rect">
            <a:avLst/>
          </a:prstGeom>
          <a:solidFill>
            <a:srgbClr val="E5D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23"/>
          <p:cNvSpPr/>
          <p:nvPr/>
        </p:nvSpPr>
        <p:spPr>
          <a:xfrm rot="10800000">
            <a:off x="3395155" y="4275094"/>
            <a:ext cx="651933" cy="360040"/>
          </a:xfrm>
          <a:prstGeom prst="rtTriangle">
            <a:avLst/>
          </a:prstGeom>
          <a:solidFill>
            <a:srgbClr val="D7C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직사각형 23"/>
          <p:cNvSpPr/>
          <p:nvPr/>
        </p:nvSpPr>
        <p:spPr>
          <a:xfrm>
            <a:off x="5096912" y="2762926"/>
            <a:ext cx="2353690" cy="1152128"/>
          </a:xfrm>
          <a:prstGeom prst="rect">
            <a:avLst/>
          </a:prstGeom>
          <a:solidFill>
            <a:srgbClr val="EDE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직사각형 23"/>
          <p:cNvSpPr/>
          <p:nvPr/>
        </p:nvSpPr>
        <p:spPr>
          <a:xfrm rot="10800000">
            <a:off x="5096912" y="3915054"/>
            <a:ext cx="651933" cy="360040"/>
          </a:xfrm>
          <a:prstGeom prst="rtTriangle">
            <a:avLst/>
          </a:prstGeom>
          <a:solidFill>
            <a:srgbClr val="D7C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직사각형 23"/>
          <p:cNvSpPr/>
          <p:nvPr/>
        </p:nvSpPr>
        <p:spPr>
          <a:xfrm>
            <a:off x="6799692" y="2402886"/>
            <a:ext cx="2353690" cy="1152128"/>
          </a:xfrm>
          <a:prstGeom prst="rect">
            <a:avLst/>
          </a:prstGeom>
          <a:solidFill>
            <a:srgbClr val="E5D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직사각형 23"/>
          <p:cNvSpPr/>
          <p:nvPr/>
        </p:nvSpPr>
        <p:spPr>
          <a:xfrm rot="10800000">
            <a:off x="6799692" y="3555014"/>
            <a:ext cx="651933" cy="360040"/>
          </a:xfrm>
          <a:prstGeom prst="rtTriangle">
            <a:avLst/>
          </a:prstGeom>
          <a:solidFill>
            <a:srgbClr val="D7C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2553" y="2690918"/>
            <a:ext cx="648072" cy="648072"/>
            <a:chOff x="642553" y="2618910"/>
            <a:chExt cx="648072" cy="648072"/>
          </a:xfrm>
        </p:grpSpPr>
        <p:sp>
          <p:nvSpPr>
            <p:cNvPr id="33" name="타원 32"/>
            <p:cNvSpPr/>
            <p:nvPr/>
          </p:nvSpPr>
          <p:spPr>
            <a:xfrm>
              <a:off x="642553" y="2618910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DE6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6929" y="2758280"/>
              <a:ext cx="319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340999" y="283899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조원 및 경험 소개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92C7BC7-A063-4B7C-A1F8-E1014BE28B9F}"/>
              </a:ext>
            </a:extLst>
          </p:cNvPr>
          <p:cNvGrpSpPr/>
          <p:nvPr/>
        </p:nvGrpSpPr>
        <p:grpSpPr>
          <a:xfrm>
            <a:off x="2433394" y="4904677"/>
            <a:ext cx="648072" cy="648072"/>
            <a:chOff x="642553" y="2618910"/>
            <a:chExt cx="648072" cy="648072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03FDD69-002A-4CCC-B2C0-EBAB1473758E}"/>
                </a:ext>
              </a:extLst>
            </p:cNvPr>
            <p:cNvSpPr/>
            <p:nvPr/>
          </p:nvSpPr>
          <p:spPr>
            <a:xfrm>
              <a:off x="642553" y="2618910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DE6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5748842-5275-4F69-9A44-D28D4CBA10C1}"/>
                </a:ext>
              </a:extLst>
            </p:cNvPr>
            <p:cNvSpPr/>
            <p:nvPr/>
          </p:nvSpPr>
          <p:spPr>
            <a:xfrm>
              <a:off x="806928" y="2758280"/>
              <a:ext cx="319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4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E6B53A-EE0F-4AE3-8AEC-EBA4D1D5A36A}"/>
              </a:ext>
            </a:extLst>
          </p:cNvPr>
          <p:cNvSpPr/>
          <p:nvPr/>
        </p:nvSpPr>
        <p:spPr>
          <a:xfrm>
            <a:off x="3131840" y="5052757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프로젝트 소개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/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장점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02103E9-1148-4907-AF00-07A3E6DE30B1}"/>
              </a:ext>
            </a:extLst>
          </p:cNvPr>
          <p:cNvGrpSpPr/>
          <p:nvPr/>
        </p:nvGrpSpPr>
        <p:grpSpPr>
          <a:xfrm>
            <a:off x="3393769" y="2037911"/>
            <a:ext cx="648072" cy="648072"/>
            <a:chOff x="642553" y="2618910"/>
            <a:chExt cx="648072" cy="648072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D2D8F2B-3306-4E00-89C9-A34853E6470B}"/>
                </a:ext>
              </a:extLst>
            </p:cNvPr>
            <p:cNvSpPr/>
            <p:nvPr/>
          </p:nvSpPr>
          <p:spPr>
            <a:xfrm>
              <a:off x="642553" y="2618910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DE6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B9D3B30-A50B-40F4-BDB9-CC466A0FE903}"/>
                </a:ext>
              </a:extLst>
            </p:cNvPr>
            <p:cNvSpPr/>
            <p:nvPr/>
          </p:nvSpPr>
          <p:spPr>
            <a:xfrm>
              <a:off x="806929" y="2758280"/>
              <a:ext cx="319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2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E1757DD-1B05-40C6-8C6C-DDFA49CB7BE0}"/>
              </a:ext>
            </a:extLst>
          </p:cNvPr>
          <p:cNvSpPr/>
          <p:nvPr/>
        </p:nvSpPr>
        <p:spPr>
          <a:xfrm>
            <a:off x="4092215" y="2185991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브레인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스토밍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과정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896664-1ED1-4711-B1D9-9888CC4F6A73}"/>
              </a:ext>
            </a:extLst>
          </p:cNvPr>
          <p:cNvGrpSpPr/>
          <p:nvPr/>
        </p:nvGrpSpPr>
        <p:grpSpPr>
          <a:xfrm>
            <a:off x="6022612" y="1389839"/>
            <a:ext cx="648072" cy="648072"/>
            <a:chOff x="642553" y="2618910"/>
            <a:chExt cx="648072" cy="648072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7BC4EF8-8185-4B2A-ABBE-817E4C1D6D5A}"/>
                </a:ext>
              </a:extLst>
            </p:cNvPr>
            <p:cNvSpPr/>
            <p:nvPr/>
          </p:nvSpPr>
          <p:spPr>
            <a:xfrm>
              <a:off x="642553" y="2618910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DE6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2D7ACD4-E0B3-4549-A2C9-3F9AA30617C3}"/>
                </a:ext>
              </a:extLst>
            </p:cNvPr>
            <p:cNvSpPr/>
            <p:nvPr/>
          </p:nvSpPr>
          <p:spPr>
            <a:xfrm>
              <a:off x="806929" y="2758280"/>
              <a:ext cx="319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3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18DF91F-ECC9-4F38-A3DA-689D9D1547C1}"/>
              </a:ext>
            </a:extLst>
          </p:cNvPr>
          <p:cNvSpPr/>
          <p:nvPr/>
        </p:nvSpPr>
        <p:spPr>
          <a:xfrm>
            <a:off x="6721058" y="1537919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설문조사 결과 및 반영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79D0C13-4E50-4C7C-BB13-C4AF62A959F4}"/>
              </a:ext>
            </a:extLst>
          </p:cNvPr>
          <p:cNvGrpSpPr/>
          <p:nvPr/>
        </p:nvGrpSpPr>
        <p:grpSpPr>
          <a:xfrm>
            <a:off x="5738500" y="4422764"/>
            <a:ext cx="648072" cy="648072"/>
            <a:chOff x="642553" y="2618910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02344A7-BBED-4655-B0C8-F636066048DC}"/>
                </a:ext>
              </a:extLst>
            </p:cNvPr>
            <p:cNvSpPr/>
            <p:nvPr/>
          </p:nvSpPr>
          <p:spPr>
            <a:xfrm>
              <a:off x="642553" y="2618910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DE6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E1223D6-6DB2-4766-A015-E5B02D519687}"/>
                </a:ext>
              </a:extLst>
            </p:cNvPr>
            <p:cNvSpPr/>
            <p:nvPr/>
          </p:nvSpPr>
          <p:spPr>
            <a:xfrm>
              <a:off x="806929" y="2758280"/>
              <a:ext cx="319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5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6C21867-3256-4ED7-A052-90444786F9EB}"/>
              </a:ext>
            </a:extLst>
          </p:cNvPr>
          <p:cNvSpPr/>
          <p:nvPr/>
        </p:nvSpPr>
        <p:spPr>
          <a:xfrm>
            <a:off x="6436946" y="4570844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적용 핵심 기술 설명     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81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D98C5A-5563-4D9C-BA78-F8C2C743F3A1}"/>
              </a:ext>
            </a:extLst>
          </p:cNvPr>
          <p:cNvSpPr/>
          <p:nvPr/>
        </p:nvSpPr>
        <p:spPr>
          <a:xfrm>
            <a:off x="871484" y="3676201"/>
            <a:ext cx="1975539" cy="18045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0239" y="409135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/>
                </a:solidFill>
                <a:latin typeface="나눔바른고딕" pitchFamily="50" charset="-127"/>
                <a:ea typeface="나눔바른고딕" pitchFamily="50" charset="-127"/>
              </a:rPr>
              <a:t>조원 및 경험 소개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6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08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10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 1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74678" y="1531528"/>
            <a:ext cx="2472345" cy="1988861"/>
            <a:chOff x="803511" y="1988840"/>
            <a:chExt cx="2472345" cy="2520280"/>
          </a:xfrm>
        </p:grpSpPr>
        <p:grpSp>
          <p:nvGrpSpPr>
            <p:cNvPr id="34" name="그룹 33"/>
            <p:cNvGrpSpPr/>
            <p:nvPr/>
          </p:nvGrpSpPr>
          <p:grpSpPr>
            <a:xfrm>
              <a:off x="1161774" y="2204864"/>
              <a:ext cx="2114082" cy="2304256"/>
              <a:chOff x="1161774" y="2204864"/>
              <a:chExt cx="2114082" cy="2304256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1161774" y="2204864"/>
                <a:ext cx="2114082" cy="2304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099615" y="2279532"/>
                <a:ext cx="1123574" cy="215492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noAutofit/>
              </a:bodyPr>
              <a:lstStyle/>
              <a:p>
                <a:pPr algn="r"/>
                <a:endParaRPr lang="en-US" altLang="ko-KR" sz="11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03511" y="1988840"/>
              <a:ext cx="1292190" cy="157199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그룹 38"/>
          <p:cNvGrpSpPr/>
          <p:nvPr/>
        </p:nvGrpSpPr>
        <p:grpSpPr>
          <a:xfrm>
            <a:off x="1765478" y="1702002"/>
            <a:ext cx="4105504" cy="1818387"/>
            <a:chOff x="-829648" y="2204864"/>
            <a:chExt cx="4105504" cy="2304256"/>
          </a:xfrm>
        </p:grpSpPr>
        <p:sp>
          <p:nvSpPr>
            <p:cNvPr id="40" name="직사각형 39"/>
            <p:cNvSpPr/>
            <p:nvPr/>
          </p:nvSpPr>
          <p:spPr>
            <a:xfrm>
              <a:off x="1161774" y="2204864"/>
              <a:ext cx="2114082" cy="2304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829648" y="2230989"/>
              <a:ext cx="1030181" cy="2154921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ko-KR" altLang="en-US" sz="9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팀장 김지수</a:t>
              </a:r>
              <a:endPara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r"/>
              <a:endPara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r"/>
              <a:r>
                <a:rPr lang="en-US" altLang="ko-KR" sz="9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JAVA </a:t>
              </a:r>
              <a:r>
                <a:rPr lang="ko-KR" altLang="en-US" sz="9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및 </a:t>
              </a:r>
              <a:r>
                <a:rPr lang="en-US" altLang="ko-KR" sz="9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UNITY , PHYTHON </a:t>
              </a:r>
              <a:r>
                <a:rPr lang="ko-KR" altLang="en-US" sz="9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경험 있음</a:t>
              </a:r>
            </a:p>
            <a:p>
              <a:pPr algn="r"/>
              <a:r>
                <a:rPr lang="en-US" altLang="ko-KR" sz="9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ARCORE</a:t>
              </a:r>
              <a:r>
                <a:rPr lang="ko-KR" altLang="en-US" sz="9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와 </a:t>
              </a:r>
              <a:r>
                <a:rPr lang="en-US" altLang="ko-KR" sz="9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Kotlin</a:t>
              </a:r>
              <a:r>
                <a:rPr lang="ko-KR" altLang="en-US" sz="9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을 </a:t>
              </a:r>
              <a:r>
                <a:rPr lang="ko-KR" altLang="en-US" sz="9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학습중</a:t>
              </a:r>
              <a:r>
                <a:rPr lang="ko-KR" altLang="en-US" sz="9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endPara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634382" y="1722435"/>
            <a:ext cx="2114082" cy="1818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64536" y="1756102"/>
            <a:ext cx="1123574" cy="1700541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r"/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팀원 윤지훈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JAVA 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경험 및 기타 프로젝트 있음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r"/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 베이스 및 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ARCORE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Kotlin</a:t>
            </a:r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학습 중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6435" y="1565954"/>
            <a:ext cx="1178998" cy="124053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61"/>
          <p:cNvSpPr/>
          <p:nvPr/>
        </p:nvSpPr>
        <p:spPr>
          <a:xfrm rot="18900000">
            <a:off x="6359962" y="3248034"/>
            <a:ext cx="423574" cy="537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 rot="18900000">
            <a:off x="570286" y="3251737"/>
            <a:ext cx="423574" cy="537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 rot="18900000">
            <a:off x="3607639" y="3251737"/>
            <a:ext cx="423574" cy="537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6759" y="1412776"/>
            <a:ext cx="1178998" cy="147297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622659" y="1806258"/>
            <a:ext cx="1123574" cy="215492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r"/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팀원 </a:t>
            </a: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이용탁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C++, JAVA</a:t>
            </a:r>
          </a:p>
          <a:p>
            <a:pPr algn="r"/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참여</a:t>
            </a:r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경험 있음</a:t>
            </a:r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웹과 데이터베이스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구축 경험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ARCORE, </a:t>
            </a:r>
            <a:r>
              <a:rPr lang="en-US" altLang="ko-KR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Kotlin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학습 중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8016489F-579A-408D-932F-6203182C9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239" y="3493095"/>
            <a:ext cx="1228566" cy="123204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1978DE2-2026-4103-87CB-F372E55F23D0}"/>
              </a:ext>
            </a:extLst>
          </p:cNvPr>
          <p:cNvSpPr txBox="1"/>
          <p:nvPr/>
        </p:nvSpPr>
        <p:spPr>
          <a:xfrm>
            <a:off x="1907345" y="3647684"/>
            <a:ext cx="962931" cy="215492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r"/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팀원 김원호</a:t>
            </a:r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JAVA 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안드로이드 관련 프로젝트 경험 있음</a:t>
            </a:r>
          </a:p>
          <a:p>
            <a:pPr algn="r"/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ARCORE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Kotlin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을 </a:t>
            </a:r>
            <a:r>
              <a:rPr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학습중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 rot="18900000">
            <a:off x="755330" y="5033062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1D98C5A-5563-4D9C-BA78-F8C2C743F3A1}"/>
              </a:ext>
            </a:extLst>
          </p:cNvPr>
          <p:cNvSpPr/>
          <p:nvPr/>
        </p:nvSpPr>
        <p:spPr>
          <a:xfrm>
            <a:off x="3756900" y="3675553"/>
            <a:ext cx="1975539" cy="18045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978DE2-2026-4103-87CB-F372E55F23D0}"/>
              </a:ext>
            </a:extLst>
          </p:cNvPr>
          <p:cNvSpPr txBox="1"/>
          <p:nvPr/>
        </p:nvSpPr>
        <p:spPr>
          <a:xfrm>
            <a:off x="4768576" y="3670663"/>
            <a:ext cx="962931" cy="215492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r"/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팀원 김용현</a:t>
            </a:r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프로젝트</a:t>
            </a:r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JAVA 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이용한 웹 </a:t>
            </a:r>
            <a:r>
              <a:rPr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어플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프로젝트 </a:t>
            </a:r>
            <a:r>
              <a:rPr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경험있음</a:t>
            </a:r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ARCORE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Kotlin</a:t>
            </a:r>
            <a:r>
              <a:rPr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학습중</a:t>
            </a:r>
            <a:r>
              <a:rPr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5969" y="3362044"/>
            <a:ext cx="1259728" cy="130645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B488FF9-8F48-4B51-800D-7009B4E7816A}"/>
              </a:ext>
            </a:extLst>
          </p:cNvPr>
          <p:cNvSpPr txBox="1"/>
          <p:nvPr/>
        </p:nvSpPr>
        <p:spPr>
          <a:xfrm>
            <a:off x="418991" y="951753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길 찾기 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9F92D66-B35A-4F1B-BD31-1776E8A9975B}"/>
              </a:ext>
            </a:extLst>
          </p:cNvPr>
          <p:cNvCxnSpPr/>
          <p:nvPr/>
        </p:nvCxnSpPr>
        <p:spPr>
          <a:xfrm>
            <a:off x="0" y="1439764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3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5133425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2. Brain Storming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05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10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1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CAFCE0D-6031-40CB-9CD2-89488818702D}"/>
              </a:ext>
            </a:extLst>
          </p:cNvPr>
          <p:cNvSpPr txBox="1"/>
          <p:nvPr/>
        </p:nvSpPr>
        <p:spPr>
          <a:xfrm>
            <a:off x="385108" y="962726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길 찾기 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0" y="1439764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435"/>
            <a:ext cx="9144000" cy="45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3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05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10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 1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451942" y="941896"/>
            <a:ext cx="10650759" cy="1415272"/>
            <a:chOff x="1706345" y="1470068"/>
            <a:chExt cx="10650759" cy="1009477"/>
          </a:xfrm>
        </p:grpSpPr>
        <p:sp>
          <p:nvSpPr>
            <p:cNvPr id="14" name="TextBox 13"/>
            <p:cNvSpPr txBox="1"/>
            <p:nvPr/>
          </p:nvSpPr>
          <p:spPr>
            <a:xfrm>
              <a:off x="10025798" y="1470068"/>
              <a:ext cx="2331306" cy="567287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endPara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06345" y="1936887"/>
              <a:ext cx="2495093" cy="542658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r>
                <a:rPr lang="en-US" altLang="ko-KR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1. </a:t>
              </a: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온도에 따라 옷을 추천해 주는 </a:t>
              </a:r>
              <a:r>
                <a:rPr lang="en-US" altLang="ko-KR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Application</a:t>
              </a:r>
            </a:p>
            <a:p>
              <a:endPara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452578" y="2628062"/>
            <a:ext cx="2495093" cy="76079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자신이 선호하는 영화 장르에 따라  영화를 추천해주는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VR</a:t>
            </a:r>
          </a:p>
          <a:p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24127" y="2604550"/>
            <a:ext cx="2790700" cy="76079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4.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카메라로 물체를 확인하면 번역해 주는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Application</a:t>
            </a:r>
          </a:p>
          <a:p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52578" y="3657477"/>
            <a:ext cx="2495093" cy="76079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5.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신경망의 원리를 구현 및 응용하는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Application</a:t>
            </a:r>
          </a:p>
          <a:p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84679" y="3657477"/>
            <a:ext cx="2495093" cy="76079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6. IOT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활용 한 개발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– Home Automation</a:t>
            </a:r>
          </a:p>
          <a:p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52578" y="4669589"/>
            <a:ext cx="2495093" cy="76079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7.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모바일 슈팅 게임 개발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7CA1F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4679" y="4656649"/>
            <a:ext cx="2495093" cy="76079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8.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노트북 터치패드 개선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7CA1F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3" y="1536853"/>
            <a:ext cx="798660" cy="7986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641" y="1571306"/>
            <a:ext cx="974853" cy="7642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91" y="2552769"/>
            <a:ext cx="1022015" cy="9113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54" y="2467054"/>
            <a:ext cx="969917" cy="9699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8" y="3584806"/>
            <a:ext cx="1121521" cy="9775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641" y="3579447"/>
            <a:ext cx="1033038" cy="9772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9" y="4756512"/>
            <a:ext cx="1131950" cy="9317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640" y="4628670"/>
            <a:ext cx="1072487" cy="10595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6A7D2F1-E367-4408-A758-62080DAB094A}"/>
              </a:ext>
            </a:extLst>
          </p:cNvPr>
          <p:cNvSpPr txBox="1"/>
          <p:nvPr/>
        </p:nvSpPr>
        <p:spPr>
          <a:xfrm>
            <a:off x="374679" y="404664"/>
            <a:ext cx="5133425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2. Brain Storming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40A059-69B7-48F6-B300-30C759CAA28F}"/>
              </a:ext>
            </a:extLst>
          </p:cNvPr>
          <p:cNvSpPr txBox="1"/>
          <p:nvPr/>
        </p:nvSpPr>
        <p:spPr>
          <a:xfrm>
            <a:off x="385108" y="962726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길 찾기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59B323-46AA-4688-B77C-0AC40ACA6A8F}"/>
              </a:ext>
            </a:extLst>
          </p:cNvPr>
          <p:cNvCxnSpPr/>
          <p:nvPr/>
        </p:nvCxnSpPr>
        <p:spPr>
          <a:xfrm>
            <a:off x="0" y="1439764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56EAAF-E759-4D08-A843-AD521AAF0ABF}"/>
              </a:ext>
            </a:extLst>
          </p:cNvPr>
          <p:cNvSpPr/>
          <p:nvPr/>
        </p:nvSpPr>
        <p:spPr>
          <a:xfrm>
            <a:off x="5671491" y="1556841"/>
            <a:ext cx="3220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여행 지역에 따라 관광 명소를 추천해주는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168110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05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10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 1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6A7D2F1-E367-4408-A758-62080DAB094A}"/>
              </a:ext>
            </a:extLst>
          </p:cNvPr>
          <p:cNvSpPr txBox="1"/>
          <p:nvPr/>
        </p:nvSpPr>
        <p:spPr>
          <a:xfrm>
            <a:off x="374679" y="404664"/>
            <a:ext cx="5133425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2. Brain Storming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40A059-69B7-48F6-B300-30C759CAA28F}"/>
              </a:ext>
            </a:extLst>
          </p:cNvPr>
          <p:cNvSpPr txBox="1"/>
          <p:nvPr/>
        </p:nvSpPr>
        <p:spPr>
          <a:xfrm>
            <a:off x="385108" y="962726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길 찾기 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59B323-46AA-4688-B77C-0AC40ACA6A8F}"/>
              </a:ext>
            </a:extLst>
          </p:cNvPr>
          <p:cNvCxnSpPr/>
          <p:nvPr/>
        </p:nvCxnSpPr>
        <p:spPr>
          <a:xfrm>
            <a:off x="0" y="1439764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51D57-927D-4B4D-91EE-5D91AC0C4DEC}"/>
              </a:ext>
            </a:extLst>
          </p:cNvPr>
          <p:cNvSpPr/>
          <p:nvPr/>
        </p:nvSpPr>
        <p:spPr>
          <a:xfrm>
            <a:off x="1505683" y="2644170"/>
            <a:ext cx="58143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C000"/>
                </a:solidFill>
              </a:rPr>
              <a:t>Hermes- AR</a:t>
            </a:r>
            <a:r>
              <a:rPr lang="ko-KR" altLang="en-US" sz="3200" b="1" dirty="0">
                <a:solidFill>
                  <a:srgbClr val="FFC000"/>
                </a:solidFill>
              </a:rPr>
              <a:t>을 활용한 길 안내 서비스 제공 및 커스터마이징 어플리케이션</a:t>
            </a:r>
            <a:endParaRPr lang="en-US" altLang="ko-KR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07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10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1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83635" y="1358666"/>
            <a:ext cx="8762094" cy="216024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네이버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구글 지도 등의 앱을 사용하여 길을 찾아보신 적이 있으십니까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지도를 보고 길을 찾는데 어려움을 겪으신 적이 있으십니까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만약 그렇다면 길 찾는데 어려움을 가져오는 요인이 무엇이라고 생각하십니까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현재 위치 및 방향 파악이 어렵다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2)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학교 교내처럼 지도에서 상세하게 나오지 않는 곳에서 길 찾기가 어렵다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3)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네이버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다음에서 제공하는 거리뷰가 보여주지 못하는 길이 있다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4)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지도 해석이 어렵다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4.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기존 길 찾기 앱에서 부족했던 점이나 추가를 원하는 기능이 있다면 무엇입니까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지도에서의 화살표만으로는 지도 해석이 어려울 때가 있다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2)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실제 길 화면에 안내 표시가 뜨면 더욱 편할 것 같다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3)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차도 길 안내에 비해 인도 길 안내 기능이 부족한 것 같다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5. AR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을 사용하여 길을 안내하는 앱이 있다면 사용하시겠습니까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                                                     10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명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0579-69A6-4BC0-A9F7-CC4FB3A479B4}"/>
              </a:ext>
            </a:extLst>
          </p:cNvPr>
          <p:cNvSpPr txBox="1"/>
          <p:nvPr/>
        </p:nvSpPr>
        <p:spPr>
          <a:xfrm>
            <a:off x="385108" y="63527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CC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CCFF"/>
                </a:solidFill>
                <a:latin typeface="나눔바른고딕" pitchFamily="50" charset="-127"/>
                <a:ea typeface="나눔바른고딕" pitchFamily="50" charset="-127"/>
              </a:rPr>
              <a:t>설문 조사 결과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CC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44C8-B955-466F-B58B-4661B9DDAD4A}"/>
              </a:ext>
            </a:extLst>
          </p:cNvPr>
          <p:cNvSpPr txBox="1"/>
          <p:nvPr/>
        </p:nvSpPr>
        <p:spPr>
          <a:xfrm>
            <a:off x="361500" y="549594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길 찾기 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8317232-5AA5-4600-9EC4-3999D5A74EB0}"/>
              </a:ext>
            </a:extLst>
          </p:cNvPr>
          <p:cNvCxnSpPr/>
          <p:nvPr/>
        </p:nvCxnSpPr>
        <p:spPr>
          <a:xfrm>
            <a:off x="-78989" y="1000890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9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5108" y="63527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CC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CCFF"/>
                </a:solidFill>
                <a:latin typeface="나눔바른고딕" pitchFamily="50" charset="-127"/>
                <a:ea typeface="나눔바른고딕" pitchFamily="50" charset="-127"/>
              </a:rPr>
              <a:t>설문 조사 결과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CC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07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10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 1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1" y="1124465"/>
            <a:ext cx="2028825" cy="2124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287347"/>
            <a:ext cx="2209800" cy="2095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83768" y="1663107"/>
            <a:ext cx="5650514" cy="90269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◎지도 어플리케이션을 사용해 본 적이 있는가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그렇다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: 90%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0811" y="3697692"/>
            <a:ext cx="6584199" cy="90269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◎앱을 사용하여 길을 찾는데 어려움을 겪은 적이 있는가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그렇다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: 80%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9C508-B32A-4044-A860-CA364FE6613D}"/>
              </a:ext>
            </a:extLst>
          </p:cNvPr>
          <p:cNvSpPr txBox="1"/>
          <p:nvPr/>
        </p:nvSpPr>
        <p:spPr>
          <a:xfrm>
            <a:off x="361500" y="549594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길 찾기 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-78989" y="1000890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64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54121" y="6299325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08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10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1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cxnSp>
        <p:nvCxnSpPr>
          <p:cNvPr id="50" name="직선 연결선 49"/>
          <p:cNvCxnSpPr/>
          <p:nvPr/>
        </p:nvCxnSpPr>
        <p:spPr>
          <a:xfrm>
            <a:off x="4219717" y="1896421"/>
            <a:ext cx="0" cy="614713"/>
          </a:xfrm>
          <a:prstGeom prst="line">
            <a:avLst/>
          </a:prstGeom>
          <a:ln w="38100">
            <a:solidFill>
              <a:srgbClr val="EDE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43303" y="1645426"/>
            <a:ext cx="4588844" cy="10059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E687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현재 위치 및 방향 파악의 어려움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40%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-129723" y="1787749"/>
            <a:ext cx="4538735" cy="3522306"/>
            <a:chOff x="508983" y="1747279"/>
            <a:chExt cx="4538735" cy="3522306"/>
          </a:xfrm>
        </p:grpSpPr>
        <p:grpSp>
          <p:nvGrpSpPr>
            <p:cNvPr id="6" name="그룹 5"/>
            <p:cNvGrpSpPr/>
            <p:nvPr/>
          </p:nvGrpSpPr>
          <p:grpSpPr>
            <a:xfrm>
              <a:off x="508983" y="1747279"/>
              <a:ext cx="4538735" cy="3522306"/>
              <a:chOff x="374678" y="2066437"/>
              <a:chExt cx="4168226" cy="3234771"/>
            </a:xfrm>
          </p:grpSpPr>
          <p:graphicFrame>
            <p:nvGraphicFramePr>
              <p:cNvPr id="2" name="차트 1"/>
              <p:cNvGraphicFramePr/>
              <p:nvPr>
                <p:extLst>
                  <p:ext uri="{D42A27DB-BD31-4B8C-83A1-F6EECF244321}">
                    <p14:modId xmlns:p14="http://schemas.microsoft.com/office/powerpoint/2010/main" val="1937282177"/>
                  </p:ext>
                </p:extLst>
              </p:nvPr>
            </p:nvGraphicFramePr>
            <p:xfrm>
              <a:off x="374678" y="2066437"/>
              <a:ext cx="4168226" cy="32347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6" name="타원 35"/>
              <p:cNvSpPr/>
              <p:nvPr/>
            </p:nvSpPr>
            <p:spPr>
              <a:xfrm>
                <a:off x="1601634" y="2843923"/>
                <a:ext cx="1674210" cy="167421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79D5D3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2054241" y="3182223"/>
              <a:ext cx="14045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100%</a:t>
              </a:r>
              <a:endParaRPr lang="ko-KR" altLang="en-US" sz="3600" dirty="0"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19717" y="2583141"/>
            <a:ext cx="4744771" cy="977194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상세하지 못한 길 안내 존재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30%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9716" y="3495755"/>
            <a:ext cx="4744771" cy="10059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E687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지도 해석의 어려움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20%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9716" y="4314975"/>
            <a:ext cx="4744771" cy="10059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E687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기타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E687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10%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4219717" y="2770422"/>
            <a:ext cx="0" cy="614713"/>
          </a:xfrm>
          <a:prstGeom prst="line">
            <a:avLst/>
          </a:prstGeom>
          <a:ln w="38100">
            <a:solidFill>
              <a:srgbClr val="EDE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219717" y="4531973"/>
            <a:ext cx="0" cy="614713"/>
          </a:xfrm>
          <a:prstGeom prst="line">
            <a:avLst/>
          </a:prstGeom>
          <a:ln w="38100">
            <a:solidFill>
              <a:srgbClr val="EDE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219717" y="3667877"/>
            <a:ext cx="0" cy="614713"/>
          </a:xfrm>
          <a:prstGeom prst="line">
            <a:avLst/>
          </a:prstGeom>
          <a:ln w="38100">
            <a:solidFill>
              <a:srgbClr val="EDE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20AD67-1DBB-4A19-8775-8675272ED88E}"/>
              </a:ext>
            </a:extLst>
          </p:cNvPr>
          <p:cNvSpPr txBox="1"/>
          <p:nvPr/>
        </p:nvSpPr>
        <p:spPr>
          <a:xfrm>
            <a:off x="381241" y="584613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길 찾기 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DDC4EE-BD63-46C1-AC3C-2717DE544397}"/>
              </a:ext>
            </a:extLst>
          </p:cNvPr>
          <p:cNvSpPr txBox="1"/>
          <p:nvPr/>
        </p:nvSpPr>
        <p:spPr>
          <a:xfrm>
            <a:off x="354121" y="78327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CC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CCFF"/>
                </a:solidFill>
                <a:latin typeface="나눔바른고딕" pitchFamily="50" charset="-127"/>
                <a:ea typeface="나눔바른고딕" pitchFamily="50" charset="-127"/>
              </a:rPr>
              <a:t>설문 조사 결과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CC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-30986" y="1035909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9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1078</Words>
  <Application>Microsoft Office PowerPoint</Application>
  <PresentationFormat>화면 슬라이드 쇼(4:3)</PresentationFormat>
  <Paragraphs>155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YOONYJ</dc:creator>
  <cp:lastModifiedBy>김지수</cp:lastModifiedBy>
  <cp:revision>89</cp:revision>
  <dcterms:created xsi:type="dcterms:W3CDTF">2015-12-23T04:52:35Z</dcterms:created>
  <dcterms:modified xsi:type="dcterms:W3CDTF">2018-03-13T06:19:08Z</dcterms:modified>
</cp:coreProperties>
</file>