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1"/>
  </p:notesMasterIdLst>
  <p:handoutMasterIdLst>
    <p:handoutMasterId r:id="rId32"/>
  </p:handoutMasterIdLst>
  <p:sldIdLst>
    <p:sldId id="257" r:id="rId5"/>
    <p:sldId id="258" r:id="rId6"/>
    <p:sldId id="260" r:id="rId7"/>
    <p:sldId id="259" r:id="rId8"/>
    <p:sldId id="261" r:id="rId9"/>
    <p:sldId id="265" r:id="rId10"/>
    <p:sldId id="262" r:id="rId11"/>
    <p:sldId id="263" r:id="rId12"/>
    <p:sldId id="264" r:id="rId13"/>
    <p:sldId id="266" r:id="rId14"/>
    <p:sldId id="267" r:id="rId15"/>
    <p:sldId id="268" r:id="rId16"/>
    <p:sldId id="269" r:id="rId17"/>
    <p:sldId id="270" r:id="rId18"/>
    <p:sldId id="271" r:id="rId19"/>
    <p:sldId id="282" r:id="rId20"/>
    <p:sldId id="272" r:id="rId21"/>
    <p:sldId id="273" r:id="rId22"/>
    <p:sldId id="274" r:id="rId23"/>
    <p:sldId id="275" r:id="rId24"/>
    <p:sldId id="276" r:id="rId25"/>
    <p:sldId id="277" r:id="rId26"/>
    <p:sldId id="278" r:id="rId27"/>
    <p:sldId id="279" r:id="rId28"/>
    <p:sldId id="280" r:id="rId29"/>
    <p:sldId id="28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0E0"/>
    <a:srgbClr val="9E3611"/>
    <a:srgbClr val="C00000"/>
    <a:srgbClr val="711E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94704" autoAdjust="0"/>
  </p:normalViewPr>
  <p:slideViewPr>
    <p:cSldViewPr snapToGrid="0">
      <p:cViewPr>
        <p:scale>
          <a:sx n="73" d="100"/>
          <a:sy n="73" d="100"/>
        </p:scale>
        <p:origin x="-96" y="-390"/>
      </p:cViewPr>
      <p:guideLst>
        <p:guide orient="horz" pos="2160"/>
        <p:guide pos="3840"/>
      </p:guideLst>
    </p:cSldViewPr>
  </p:slideViewPr>
  <p:notesTextViewPr>
    <p:cViewPr>
      <p:scale>
        <a:sx n="1" d="1"/>
        <a:sy n="1" d="1"/>
      </p:scale>
      <p:origin x="0" y="0"/>
    </p:cViewPr>
  </p:notesTextViewPr>
  <p:notesViewPr>
    <p:cSldViewPr snapToGrid="0" showGuides="1">
      <p:cViewPr varScale="1">
        <p:scale>
          <a:sx n="100" d="100"/>
          <a:sy n="100" d="100"/>
        </p:scale>
        <p:origin x="355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微軟正黑體" panose="020B0604030504040204" pitchFamily="34" charset="-120"/>
              <a:ea typeface="微軟正黑體" panose="020B0604030504040204" pitchFamily="34" charset="-120"/>
            </a:endParaRPr>
          </a:p>
        </p:txBody>
      </p:sp>
      <p:sp>
        <p:nvSpPr>
          <p:cNvPr id="3" name="日期預留位置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AADCAB4-2B0B-4691-8578-50D52EEBA9B4}" type="datetime2">
              <a:rPr lang="zh-TW" altLang="en-US" smtClean="0">
                <a:latin typeface="微軟正黑體" panose="020B0604030504040204" pitchFamily="34" charset="-120"/>
                <a:ea typeface="微軟正黑體" panose="020B0604030504040204" pitchFamily="34" charset="-120"/>
              </a:rPr>
              <a:t>2020年2月25日</a:t>
            </a:fld>
            <a:endParaRPr lang="zh-TW" altLang="en-US" dirty="0">
              <a:latin typeface="微軟正黑體" panose="020B0604030504040204" pitchFamily="34" charset="-120"/>
              <a:ea typeface="微軟正黑體" panose="020B0604030504040204" pitchFamily="34" charset="-120"/>
            </a:endParaRPr>
          </a:p>
        </p:txBody>
      </p:sp>
      <p:sp>
        <p:nvSpPr>
          <p:cNvPr id="4" name="頁尾預留位置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微軟正黑體" panose="020B0604030504040204" pitchFamily="34" charset="-120"/>
              <a:ea typeface="微軟正黑體"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E286890-466E-41CD-A28A-B1EBDF22CA33}" type="slidenum">
              <a:rPr lang="en-US" altLang="zh-TW" smtClean="0">
                <a:latin typeface="微軟正黑體" panose="020B0604030504040204" pitchFamily="34" charset="-120"/>
                <a:ea typeface="微軟正黑體" panose="020B0604030504040204" pitchFamily="34" charset="-120"/>
              </a:rPr>
              <a:t>‹#›</a:t>
            </a:fld>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86294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軟正黑體" panose="020B0604030504040204" pitchFamily="34" charset="-120"/>
                <a:ea typeface="微軟正黑體" panose="020B0604030504040204" pitchFamily="34" charset="-120"/>
              </a:defRPr>
            </a:lvl1pPr>
          </a:lstStyle>
          <a:p>
            <a:endParaRPr lang="zh-TW" altLang="en-US" dirty="0"/>
          </a:p>
        </p:txBody>
      </p:sp>
      <p:sp>
        <p:nvSpPr>
          <p:cNvPr id="3" name="日期預留位置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軟正黑體" panose="020B0604030504040204" pitchFamily="34" charset="-120"/>
                <a:ea typeface="微軟正黑體" panose="020B0604030504040204" pitchFamily="34" charset="-120"/>
              </a:defRPr>
            </a:lvl1pPr>
          </a:lstStyle>
          <a:p>
            <a:fld id="{EEC55259-8E2B-46C3-B11C-5C7B1A8A69FD}" type="datetime2">
              <a:rPr lang="zh-TW" altLang="en-US" smtClean="0"/>
              <a:pPr/>
              <a:t>2020年2月25日</a:t>
            </a:fld>
            <a:endParaRPr lang="zh-TW" altLang="en-US" dirty="0"/>
          </a:p>
        </p:txBody>
      </p:sp>
      <p:sp>
        <p:nvSpPr>
          <p:cNvPr id="4" name="投影片影像預留位置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dirty="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smtClean="0"/>
              <a:t>按一下以編輯母片文字樣式</a:t>
            </a:r>
          </a:p>
          <a:p>
            <a:pPr lvl="1" rtl="0"/>
            <a:r>
              <a:rPr lang="zh-TW" altLang="en-US" noProof="0" dirty="0" smtClean="0"/>
              <a:t>第二層</a:t>
            </a:r>
          </a:p>
          <a:p>
            <a:pPr lvl="2" rtl="0"/>
            <a:r>
              <a:rPr lang="zh-TW" altLang="en-US" noProof="0" dirty="0" smtClean="0"/>
              <a:t>第三層</a:t>
            </a:r>
          </a:p>
          <a:p>
            <a:pPr lvl="3" rtl="0"/>
            <a:r>
              <a:rPr lang="zh-TW" altLang="en-US" noProof="0" dirty="0" smtClean="0"/>
              <a:t>第四層</a:t>
            </a:r>
          </a:p>
          <a:p>
            <a:pPr lvl="4" rtl="0"/>
            <a:r>
              <a:rPr lang="zh-TW" altLang="en-US" noProof="0" dirty="0" smtClean="0"/>
              <a:t>第五層</a:t>
            </a:r>
            <a:endParaRPr lang="zh-TW" altLang="en-US" noProof="0" dirty="0"/>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軟正黑體" panose="020B0604030504040204" pitchFamily="34" charset="-120"/>
                <a:ea typeface="微軟正黑體" panose="020B0604030504040204" pitchFamily="34" charset="-120"/>
              </a:defRPr>
            </a:lvl1pPr>
          </a:lstStyle>
          <a:p>
            <a:endParaRPr lang="zh-TW" altLang="en-US"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軟正黑體" panose="020B0604030504040204" pitchFamily="34" charset="-120"/>
                <a:ea typeface="微軟正黑體" panose="020B0604030504040204" pitchFamily="34" charset="-120"/>
              </a:defRPr>
            </a:lvl1pPr>
          </a:lstStyle>
          <a:p>
            <a:fld id="{927CD11A-EED3-40CE-98A3-28FEE84867B3}" type="slidenum">
              <a:rPr lang="en-US" altLang="zh-TW" smtClean="0"/>
              <a:pPr/>
              <a:t>‹#›</a:t>
            </a:fld>
            <a:endParaRPr lang="zh-TW" altLang="en-US" dirty="0"/>
          </a:p>
        </p:txBody>
      </p:sp>
    </p:spTree>
    <p:extLst>
      <p:ext uri="{BB962C8B-B14F-4D97-AF65-F5344CB8AC3E}">
        <p14:creationId xmlns:p14="http://schemas.microsoft.com/office/powerpoint/2010/main" val="199576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軟正黑體" panose="020B0604030504040204" pitchFamily="34" charset="-120"/>
        <a:ea typeface="微軟正黑體" panose="020B0604030504040204" pitchFamily="34" charset="-120"/>
        <a:cs typeface="+mn-cs"/>
      </a:defRPr>
    </a:lvl1pPr>
    <a:lvl2pPr marL="457200" algn="l" defTabSz="914400" rtl="0" eaLnBrk="1" latinLnBrk="0" hangingPunct="1">
      <a:defRPr sz="1200" kern="1200">
        <a:solidFill>
          <a:schemeClr val="tx1"/>
        </a:solidFill>
        <a:latin typeface="+mn-lt"/>
        <a:ea typeface="微軟正黑體" panose="020B0604030504040204" pitchFamily="34" charset="-120"/>
        <a:cs typeface="+mn-cs"/>
      </a:defRPr>
    </a:lvl2pPr>
    <a:lvl3pPr marL="914400" algn="l" defTabSz="914400" rtl="0" eaLnBrk="1" latinLnBrk="0" hangingPunct="1">
      <a:defRPr sz="1200" kern="1200">
        <a:solidFill>
          <a:schemeClr val="tx1"/>
        </a:solidFill>
        <a:latin typeface="+mn-lt"/>
        <a:ea typeface="微軟正黑體" panose="020B0604030504040204" pitchFamily="34" charset="-120"/>
        <a:cs typeface="+mn-cs"/>
      </a:defRPr>
    </a:lvl3pPr>
    <a:lvl4pPr marL="1371600" algn="l" defTabSz="914400" rtl="0" eaLnBrk="1" latinLnBrk="0" hangingPunct="1">
      <a:defRPr sz="1200" kern="1200">
        <a:solidFill>
          <a:schemeClr val="tx1"/>
        </a:solidFill>
        <a:latin typeface="+mn-lt"/>
        <a:ea typeface="微軟正黑體" panose="020B0604030504040204" pitchFamily="34" charset="-120"/>
        <a:cs typeface="+mn-cs"/>
      </a:defRPr>
    </a:lvl4pPr>
    <a:lvl5pPr marL="1828800" algn="l" defTabSz="914400" rtl="0" eaLnBrk="1" latinLnBrk="0" hangingPunct="1">
      <a:defRPr sz="1200" kern="1200">
        <a:solidFill>
          <a:schemeClr val="tx1"/>
        </a:solidFill>
        <a:latin typeface="+mn-lt"/>
        <a:ea typeface="微軟正黑體"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rtlCol="0"/>
          <a:lstStyle/>
          <a:p>
            <a:pPr rtl="0"/>
            <a:fld id="{927CD11A-EED3-40CE-98A3-28FEE84867B3}" type="slidenum">
              <a:rPr lang="en-US" altLang="zh-TW" smtClean="0"/>
              <a:t>1</a:t>
            </a:fld>
            <a:endParaRPr lang="zh-TW" altLang="en-US" dirty="0"/>
          </a:p>
        </p:txBody>
      </p:sp>
    </p:spTree>
    <p:extLst>
      <p:ext uri="{BB962C8B-B14F-4D97-AF65-F5344CB8AC3E}">
        <p14:creationId xmlns:p14="http://schemas.microsoft.com/office/powerpoint/2010/main" val="2491160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rtlCol="0"/>
          <a:lstStyle/>
          <a:p>
            <a:pPr rtl="0"/>
            <a:fld id="{927CD11A-EED3-40CE-98A3-28FEE84867B3}" type="slidenum">
              <a:rPr lang="en-US" altLang="zh-TW" smtClean="0"/>
              <a:t>10</a:t>
            </a:fld>
            <a:endParaRPr lang="zh-TW" altLang="en-US" dirty="0"/>
          </a:p>
        </p:txBody>
      </p:sp>
    </p:spTree>
    <p:extLst>
      <p:ext uri="{BB962C8B-B14F-4D97-AF65-F5344CB8AC3E}">
        <p14:creationId xmlns:p14="http://schemas.microsoft.com/office/powerpoint/2010/main" val="2031992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rtlCol="0"/>
          <a:lstStyle/>
          <a:p>
            <a:pPr rtl="0"/>
            <a:fld id="{927CD11A-EED3-40CE-98A3-28FEE84867B3}" type="slidenum">
              <a:rPr lang="en-US" altLang="zh-TW" smtClean="0"/>
              <a:t>11</a:t>
            </a:fld>
            <a:endParaRPr lang="zh-TW" altLang="en-US" dirty="0"/>
          </a:p>
        </p:txBody>
      </p:sp>
    </p:spTree>
    <p:extLst>
      <p:ext uri="{BB962C8B-B14F-4D97-AF65-F5344CB8AC3E}">
        <p14:creationId xmlns:p14="http://schemas.microsoft.com/office/powerpoint/2010/main" val="1980372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rtlCol="0"/>
          <a:lstStyle/>
          <a:p>
            <a:pPr rtl="0"/>
            <a:fld id="{927CD11A-EED3-40CE-98A3-28FEE84867B3}" type="slidenum">
              <a:rPr lang="en-US" altLang="zh-TW" smtClean="0"/>
              <a:t>12</a:t>
            </a:fld>
            <a:endParaRPr lang="zh-TW" altLang="en-US" dirty="0"/>
          </a:p>
        </p:txBody>
      </p:sp>
    </p:spTree>
    <p:extLst>
      <p:ext uri="{BB962C8B-B14F-4D97-AF65-F5344CB8AC3E}">
        <p14:creationId xmlns:p14="http://schemas.microsoft.com/office/powerpoint/2010/main" val="3358062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rtlCol="0"/>
          <a:lstStyle/>
          <a:p>
            <a:pPr rtl="0"/>
            <a:fld id="{927CD11A-EED3-40CE-98A3-28FEE84867B3}" type="slidenum">
              <a:rPr lang="en-US" altLang="zh-TW" smtClean="0"/>
              <a:t>13</a:t>
            </a:fld>
            <a:endParaRPr lang="zh-TW" altLang="en-US" dirty="0"/>
          </a:p>
        </p:txBody>
      </p:sp>
    </p:spTree>
    <p:extLst>
      <p:ext uri="{BB962C8B-B14F-4D97-AF65-F5344CB8AC3E}">
        <p14:creationId xmlns:p14="http://schemas.microsoft.com/office/powerpoint/2010/main" val="3185556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rtlCol="0"/>
          <a:lstStyle/>
          <a:p>
            <a:pPr rtl="0"/>
            <a:fld id="{927CD11A-EED3-40CE-98A3-28FEE84867B3}" type="slidenum">
              <a:rPr lang="en-US" altLang="zh-TW" smtClean="0"/>
              <a:t>14</a:t>
            </a:fld>
            <a:endParaRPr lang="zh-TW" altLang="en-US" dirty="0"/>
          </a:p>
        </p:txBody>
      </p:sp>
    </p:spTree>
    <p:extLst>
      <p:ext uri="{BB962C8B-B14F-4D97-AF65-F5344CB8AC3E}">
        <p14:creationId xmlns:p14="http://schemas.microsoft.com/office/powerpoint/2010/main" val="2240485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rtlCol="0"/>
          <a:lstStyle/>
          <a:p>
            <a:pPr rtl="0"/>
            <a:fld id="{927CD11A-EED3-40CE-98A3-28FEE84867B3}" type="slidenum">
              <a:rPr lang="en-US" altLang="zh-TW" smtClean="0"/>
              <a:t>15</a:t>
            </a:fld>
            <a:endParaRPr lang="zh-TW" altLang="en-US" dirty="0"/>
          </a:p>
        </p:txBody>
      </p:sp>
    </p:spTree>
    <p:extLst>
      <p:ext uri="{BB962C8B-B14F-4D97-AF65-F5344CB8AC3E}">
        <p14:creationId xmlns:p14="http://schemas.microsoft.com/office/powerpoint/2010/main" val="1906367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rtlCol="0"/>
          <a:lstStyle/>
          <a:p>
            <a:pPr rtl="0"/>
            <a:fld id="{927CD11A-EED3-40CE-98A3-28FEE84867B3}" type="slidenum">
              <a:rPr lang="en-US" altLang="zh-TW" smtClean="0"/>
              <a:t>16</a:t>
            </a:fld>
            <a:endParaRPr lang="zh-TW" altLang="en-US" dirty="0"/>
          </a:p>
        </p:txBody>
      </p:sp>
    </p:spTree>
    <p:extLst>
      <p:ext uri="{BB962C8B-B14F-4D97-AF65-F5344CB8AC3E}">
        <p14:creationId xmlns:p14="http://schemas.microsoft.com/office/powerpoint/2010/main" val="2491160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rtlCol="0"/>
          <a:lstStyle/>
          <a:p>
            <a:pPr rtl="0"/>
            <a:fld id="{927CD11A-EED3-40CE-98A3-28FEE84867B3}" type="slidenum">
              <a:rPr lang="en-US" altLang="zh-TW" smtClean="0"/>
              <a:t>17</a:t>
            </a:fld>
            <a:endParaRPr lang="zh-TW" altLang="en-US" dirty="0"/>
          </a:p>
        </p:txBody>
      </p:sp>
    </p:spTree>
    <p:extLst>
      <p:ext uri="{BB962C8B-B14F-4D97-AF65-F5344CB8AC3E}">
        <p14:creationId xmlns:p14="http://schemas.microsoft.com/office/powerpoint/2010/main" val="1089794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rtlCol="0"/>
          <a:lstStyle/>
          <a:p>
            <a:pPr rtl="0"/>
            <a:fld id="{927CD11A-EED3-40CE-98A3-28FEE84867B3}" type="slidenum">
              <a:rPr lang="en-US" altLang="zh-TW" smtClean="0"/>
              <a:t>18</a:t>
            </a:fld>
            <a:endParaRPr lang="zh-TW" altLang="en-US" dirty="0"/>
          </a:p>
        </p:txBody>
      </p:sp>
    </p:spTree>
    <p:extLst>
      <p:ext uri="{BB962C8B-B14F-4D97-AF65-F5344CB8AC3E}">
        <p14:creationId xmlns:p14="http://schemas.microsoft.com/office/powerpoint/2010/main" val="4002886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rtlCol="0"/>
          <a:lstStyle/>
          <a:p>
            <a:pPr rtl="0"/>
            <a:fld id="{927CD11A-EED3-40CE-98A3-28FEE84867B3}" type="slidenum">
              <a:rPr lang="en-US" altLang="zh-TW" smtClean="0"/>
              <a:t>19</a:t>
            </a:fld>
            <a:endParaRPr lang="zh-TW" altLang="en-US" dirty="0"/>
          </a:p>
        </p:txBody>
      </p:sp>
    </p:spTree>
    <p:extLst>
      <p:ext uri="{BB962C8B-B14F-4D97-AF65-F5344CB8AC3E}">
        <p14:creationId xmlns:p14="http://schemas.microsoft.com/office/powerpoint/2010/main" val="336168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rtlCol="0"/>
          <a:lstStyle/>
          <a:p>
            <a:pPr rtl="0"/>
            <a:fld id="{927CD11A-EED3-40CE-98A3-28FEE84867B3}" type="slidenum">
              <a:rPr lang="en-US" altLang="zh-TW" smtClean="0"/>
              <a:t>2</a:t>
            </a:fld>
            <a:endParaRPr lang="zh-TW" altLang="en-US" dirty="0"/>
          </a:p>
        </p:txBody>
      </p:sp>
    </p:spTree>
    <p:extLst>
      <p:ext uri="{BB962C8B-B14F-4D97-AF65-F5344CB8AC3E}">
        <p14:creationId xmlns:p14="http://schemas.microsoft.com/office/powerpoint/2010/main" val="2151692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rtlCol="0"/>
          <a:lstStyle/>
          <a:p>
            <a:pPr rtl="0"/>
            <a:fld id="{927CD11A-EED3-40CE-98A3-28FEE84867B3}" type="slidenum">
              <a:rPr lang="en-US" altLang="zh-TW" smtClean="0"/>
              <a:t>20</a:t>
            </a:fld>
            <a:endParaRPr lang="zh-TW" altLang="en-US" dirty="0"/>
          </a:p>
        </p:txBody>
      </p:sp>
    </p:spTree>
    <p:extLst>
      <p:ext uri="{BB962C8B-B14F-4D97-AF65-F5344CB8AC3E}">
        <p14:creationId xmlns:p14="http://schemas.microsoft.com/office/powerpoint/2010/main" val="698102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rtlCol="0"/>
          <a:lstStyle/>
          <a:p>
            <a:pPr rtl="0"/>
            <a:fld id="{927CD11A-EED3-40CE-98A3-28FEE84867B3}" type="slidenum">
              <a:rPr lang="en-US" altLang="zh-TW" smtClean="0"/>
              <a:t>21</a:t>
            </a:fld>
            <a:endParaRPr lang="zh-TW" altLang="en-US" dirty="0"/>
          </a:p>
        </p:txBody>
      </p:sp>
    </p:spTree>
    <p:extLst>
      <p:ext uri="{BB962C8B-B14F-4D97-AF65-F5344CB8AC3E}">
        <p14:creationId xmlns:p14="http://schemas.microsoft.com/office/powerpoint/2010/main" val="4136345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rtlCol="0"/>
          <a:lstStyle/>
          <a:p>
            <a:pPr rtl="0"/>
            <a:fld id="{927CD11A-EED3-40CE-98A3-28FEE84867B3}" type="slidenum">
              <a:rPr lang="en-US" altLang="zh-TW" smtClean="0"/>
              <a:t>22</a:t>
            </a:fld>
            <a:endParaRPr lang="zh-TW" altLang="en-US" dirty="0"/>
          </a:p>
        </p:txBody>
      </p:sp>
    </p:spTree>
    <p:extLst>
      <p:ext uri="{BB962C8B-B14F-4D97-AF65-F5344CB8AC3E}">
        <p14:creationId xmlns:p14="http://schemas.microsoft.com/office/powerpoint/2010/main" val="1538014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rtlCol="0"/>
          <a:lstStyle/>
          <a:p>
            <a:pPr rtl="0"/>
            <a:fld id="{927CD11A-EED3-40CE-98A3-28FEE84867B3}" type="slidenum">
              <a:rPr lang="en-US" altLang="zh-TW" smtClean="0"/>
              <a:t>23</a:t>
            </a:fld>
            <a:endParaRPr lang="zh-TW" altLang="en-US" dirty="0"/>
          </a:p>
        </p:txBody>
      </p:sp>
    </p:spTree>
    <p:extLst>
      <p:ext uri="{BB962C8B-B14F-4D97-AF65-F5344CB8AC3E}">
        <p14:creationId xmlns:p14="http://schemas.microsoft.com/office/powerpoint/2010/main" val="1465306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rtlCol="0"/>
          <a:lstStyle/>
          <a:p>
            <a:pPr rtl="0"/>
            <a:fld id="{927CD11A-EED3-40CE-98A3-28FEE84867B3}" type="slidenum">
              <a:rPr lang="en-US" altLang="zh-TW" smtClean="0"/>
              <a:t>24</a:t>
            </a:fld>
            <a:endParaRPr lang="zh-TW" altLang="en-US" dirty="0"/>
          </a:p>
        </p:txBody>
      </p:sp>
    </p:spTree>
    <p:extLst>
      <p:ext uri="{BB962C8B-B14F-4D97-AF65-F5344CB8AC3E}">
        <p14:creationId xmlns:p14="http://schemas.microsoft.com/office/powerpoint/2010/main" val="1227969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rtlCol="0"/>
          <a:lstStyle/>
          <a:p>
            <a:pPr rtl="0"/>
            <a:fld id="{927CD11A-EED3-40CE-98A3-28FEE84867B3}" type="slidenum">
              <a:rPr lang="en-US" altLang="zh-TW" smtClean="0"/>
              <a:t>25</a:t>
            </a:fld>
            <a:endParaRPr lang="zh-TW" altLang="en-US" dirty="0"/>
          </a:p>
        </p:txBody>
      </p:sp>
    </p:spTree>
    <p:extLst>
      <p:ext uri="{BB962C8B-B14F-4D97-AF65-F5344CB8AC3E}">
        <p14:creationId xmlns:p14="http://schemas.microsoft.com/office/powerpoint/2010/main" val="7062393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rtlCol="0"/>
          <a:lstStyle/>
          <a:p>
            <a:pPr rtl="0"/>
            <a:fld id="{927CD11A-EED3-40CE-98A3-28FEE84867B3}" type="slidenum">
              <a:rPr lang="en-US" altLang="zh-TW" smtClean="0"/>
              <a:t>26</a:t>
            </a:fld>
            <a:endParaRPr lang="zh-TW" altLang="en-US" dirty="0"/>
          </a:p>
        </p:txBody>
      </p:sp>
    </p:spTree>
    <p:extLst>
      <p:ext uri="{BB962C8B-B14F-4D97-AF65-F5344CB8AC3E}">
        <p14:creationId xmlns:p14="http://schemas.microsoft.com/office/powerpoint/2010/main" val="2236079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rtlCol="0"/>
          <a:lstStyle/>
          <a:p>
            <a:pPr rtl="0"/>
            <a:fld id="{927CD11A-EED3-40CE-98A3-28FEE84867B3}" type="slidenum">
              <a:rPr lang="en-US" altLang="zh-TW" smtClean="0"/>
              <a:t>3</a:t>
            </a:fld>
            <a:endParaRPr lang="zh-TW" altLang="en-US" dirty="0"/>
          </a:p>
        </p:txBody>
      </p:sp>
    </p:spTree>
    <p:extLst>
      <p:ext uri="{BB962C8B-B14F-4D97-AF65-F5344CB8AC3E}">
        <p14:creationId xmlns:p14="http://schemas.microsoft.com/office/powerpoint/2010/main" val="1394796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rtlCol="0"/>
          <a:lstStyle/>
          <a:p>
            <a:pPr rtl="0"/>
            <a:fld id="{927CD11A-EED3-40CE-98A3-28FEE84867B3}" type="slidenum">
              <a:rPr lang="en-US" altLang="zh-TW" smtClean="0"/>
              <a:t>4</a:t>
            </a:fld>
            <a:endParaRPr lang="zh-TW" altLang="en-US" dirty="0"/>
          </a:p>
        </p:txBody>
      </p:sp>
    </p:spTree>
    <p:extLst>
      <p:ext uri="{BB962C8B-B14F-4D97-AF65-F5344CB8AC3E}">
        <p14:creationId xmlns:p14="http://schemas.microsoft.com/office/powerpoint/2010/main" val="3922696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rtlCol="0"/>
          <a:lstStyle/>
          <a:p>
            <a:pPr rtl="0"/>
            <a:fld id="{927CD11A-EED3-40CE-98A3-28FEE84867B3}" type="slidenum">
              <a:rPr lang="en-US" altLang="zh-TW" smtClean="0"/>
              <a:t>5</a:t>
            </a:fld>
            <a:endParaRPr lang="zh-TW" altLang="en-US" dirty="0"/>
          </a:p>
        </p:txBody>
      </p:sp>
    </p:spTree>
    <p:extLst>
      <p:ext uri="{BB962C8B-B14F-4D97-AF65-F5344CB8AC3E}">
        <p14:creationId xmlns:p14="http://schemas.microsoft.com/office/powerpoint/2010/main" val="3779607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rtlCol="0"/>
          <a:lstStyle/>
          <a:p>
            <a:pPr rtl="0"/>
            <a:fld id="{927CD11A-EED3-40CE-98A3-28FEE84867B3}" type="slidenum">
              <a:rPr lang="en-US" altLang="zh-TW" smtClean="0"/>
              <a:t>6</a:t>
            </a:fld>
            <a:endParaRPr lang="zh-TW" altLang="en-US" dirty="0"/>
          </a:p>
        </p:txBody>
      </p:sp>
    </p:spTree>
    <p:extLst>
      <p:ext uri="{BB962C8B-B14F-4D97-AF65-F5344CB8AC3E}">
        <p14:creationId xmlns:p14="http://schemas.microsoft.com/office/powerpoint/2010/main" val="3704221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rtlCol="0"/>
          <a:lstStyle/>
          <a:p>
            <a:pPr rtl="0"/>
            <a:fld id="{927CD11A-EED3-40CE-98A3-28FEE84867B3}" type="slidenum">
              <a:rPr lang="en-US" altLang="zh-TW" smtClean="0"/>
              <a:t>7</a:t>
            </a:fld>
            <a:endParaRPr lang="zh-TW" altLang="en-US" dirty="0"/>
          </a:p>
        </p:txBody>
      </p:sp>
    </p:spTree>
    <p:extLst>
      <p:ext uri="{BB962C8B-B14F-4D97-AF65-F5344CB8AC3E}">
        <p14:creationId xmlns:p14="http://schemas.microsoft.com/office/powerpoint/2010/main" val="1807129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rtlCol="0"/>
          <a:lstStyle/>
          <a:p>
            <a:pPr rtl="0"/>
            <a:fld id="{927CD11A-EED3-40CE-98A3-28FEE84867B3}" type="slidenum">
              <a:rPr lang="en-US" altLang="zh-TW" smtClean="0"/>
              <a:t>8</a:t>
            </a:fld>
            <a:endParaRPr lang="zh-TW" altLang="en-US" dirty="0"/>
          </a:p>
        </p:txBody>
      </p:sp>
    </p:spTree>
    <p:extLst>
      <p:ext uri="{BB962C8B-B14F-4D97-AF65-F5344CB8AC3E}">
        <p14:creationId xmlns:p14="http://schemas.microsoft.com/office/powerpoint/2010/main" val="2219323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rtlCol="0"/>
          <a:lstStyle/>
          <a:p>
            <a:pPr rtl="0"/>
            <a:fld id="{927CD11A-EED3-40CE-98A3-28FEE84867B3}" type="slidenum">
              <a:rPr lang="en-US" altLang="zh-TW" smtClean="0"/>
              <a:t>9</a:t>
            </a:fld>
            <a:endParaRPr lang="zh-TW" altLang="en-US" dirty="0"/>
          </a:p>
        </p:txBody>
      </p:sp>
    </p:spTree>
    <p:extLst>
      <p:ext uri="{BB962C8B-B14F-4D97-AF65-F5344CB8AC3E}">
        <p14:creationId xmlns:p14="http://schemas.microsoft.com/office/powerpoint/2010/main" val="375835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5CA7D917-1A6B-47E7-A20C-36DD61CE3EBC}" type="datetime2">
              <a:rPr lang="zh-TW" altLang="en-US" smtClean="0"/>
              <a:pPr/>
              <a:t>2020年2月25日</a:t>
            </a:fld>
            <a:endParaRPr lang="zh-TW" altLang="en-US" dirty="0"/>
          </a:p>
        </p:txBody>
      </p:sp>
      <p:sp>
        <p:nvSpPr>
          <p:cNvPr id="5" name="Footer Placeholder 4"/>
          <p:cNvSpPr>
            <a:spLocks noGrp="1"/>
          </p:cNvSpPr>
          <p:nvPr>
            <p:ph type="ftr" sz="quarter" idx="11"/>
          </p:nvPr>
        </p:nvSpPr>
        <p:spPr/>
        <p:txBody>
          <a:bodyPr/>
          <a:lstStyle/>
          <a:p>
            <a:pPr rtl="0"/>
            <a:r>
              <a:rPr lang="zh-TW" altLang="en-US" noProof="0" smtClean="0"/>
              <a:t>新增頁尾</a:t>
            </a:r>
            <a:endParaRPr lang="zh-TW" altLang="en-US" noProof="0" dirty="0"/>
          </a:p>
        </p:txBody>
      </p:sp>
      <p:sp>
        <p:nvSpPr>
          <p:cNvPr id="6" name="Slide Number Placeholder 5"/>
          <p:cNvSpPr>
            <a:spLocks noGrp="1"/>
          </p:cNvSpPr>
          <p:nvPr>
            <p:ph type="sldNum" sz="quarter" idx="12"/>
          </p:nvPr>
        </p:nvSpPr>
        <p:spPr/>
        <p:txBody>
          <a:bodyPr/>
          <a:lstStyle/>
          <a:p>
            <a:pPr rtl="0"/>
            <a:fld id="{E5B29C50-D6F1-4DB6-9B68-F4CD3996E9CF}" type="slidenum">
              <a:rPr lang="en-US" altLang="zh-TW" noProof="0" smtClean="0"/>
              <a:t>‹#›</a:t>
            </a:fld>
            <a:endParaRPr lang="zh-TW" altLang="en-US" noProof="0" dirty="0"/>
          </a:p>
        </p:txBody>
      </p:sp>
    </p:spTree>
    <p:extLst>
      <p:ext uri="{BB962C8B-B14F-4D97-AF65-F5344CB8AC3E}">
        <p14:creationId xmlns:p14="http://schemas.microsoft.com/office/powerpoint/2010/main" val="2903784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8070680-2FF2-4996-A8FA-F549D4CE5F3F}" type="datetime2">
              <a:rPr lang="zh-TW" altLang="en-US" smtClean="0"/>
              <a:pPr/>
              <a:t>2020年2月25日</a:t>
            </a:fld>
            <a:endParaRPr lang="zh-TW" altLang="en-US" dirty="0"/>
          </a:p>
        </p:txBody>
      </p:sp>
      <p:sp>
        <p:nvSpPr>
          <p:cNvPr id="6" name="Footer Placeholder 5"/>
          <p:cNvSpPr>
            <a:spLocks noGrp="1"/>
          </p:cNvSpPr>
          <p:nvPr>
            <p:ph type="ftr" sz="quarter" idx="11"/>
          </p:nvPr>
        </p:nvSpPr>
        <p:spPr/>
        <p:txBody>
          <a:bodyPr/>
          <a:lstStyle/>
          <a:p>
            <a:r>
              <a:rPr lang="zh-TW" altLang="en-US" noProof="0" smtClean="0"/>
              <a:t>新增頁尾</a:t>
            </a:r>
            <a:endParaRPr lang="zh-TW" altLang="en-US" noProof="0" dirty="0"/>
          </a:p>
        </p:txBody>
      </p:sp>
      <p:sp>
        <p:nvSpPr>
          <p:cNvPr id="7" name="Slide Number Placeholder 6"/>
          <p:cNvSpPr>
            <a:spLocks noGrp="1"/>
          </p:cNvSpPr>
          <p:nvPr>
            <p:ph type="sldNum" sz="quarter" idx="12"/>
          </p:nvPr>
        </p:nvSpPr>
        <p:spPr/>
        <p:txBody>
          <a:bodyPr/>
          <a:lstStyle/>
          <a:p>
            <a:fld id="{E5B29C50-D6F1-4DB6-9B68-F4CD3996E9CF}" type="slidenum">
              <a:rPr lang="en-US" altLang="zh-TW" noProof="0" smtClean="0"/>
              <a:pPr/>
              <a:t>‹#›</a:t>
            </a:fld>
            <a:endParaRPr lang="zh-TW" altLang="en-US" noProof="0" dirty="0"/>
          </a:p>
        </p:txBody>
      </p:sp>
    </p:spTree>
    <p:extLst>
      <p:ext uri="{BB962C8B-B14F-4D97-AF65-F5344CB8AC3E}">
        <p14:creationId xmlns:p14="http://schemas.microsoft.com/office/powerpoint/2010/main" val="4444090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TW" altLang="en-US" smtClean="0"/>
              <a:t>按一下以編輯母片標題樣式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A8070680-2FF2-4996-A8FA-F549D4CE5F3F}" type="datetime2">
              <a:rPr lang="zh-TW" altLang="en-US" smtClean="0"/>
              <a:pPr/>
              <a:t>2020年2月25日</a:t>
            </a:fld>
            <a:endParaRPr lang="zh-TW" altLang="en-US" dirty="0"/>
          </a:p>
        </p:txBody>
      </p:sp>
      <p:sp>
        <p:nvSpPr>
          <p:cNvPr id="5" name="Footer Placeholder 4"/>
          <p:cNvSpPr>
            <a:spLocks noGrp="1"/>
          </p:cNvSpPr>
          <p:nvPr>
            <p:ph type="ftr" sz="quarter" idx="11"/>
          </p:nvPr>
        </p:nvSpPr>
        <p:spPr/>
        <p:txBody>
          <a:bodyPr/>
          <a:lstStyle/>
          <a:p>
            <a:r>
              <a:rPr lang="zh-TW" altLang="en-US" noProof="0" smtClean="0"/>
              <a:t>新增頁尾</a:t>
            </a:r>
            <a:endParaRPr lang="zh-TW" altLang="en-US" noProof="0" dirty="0"/>
          </a:p>
        </p:txBody>
      </p:sp>
      <p:sp>
        <p:nvSpPr>
          <p:cNvPr id="6" name="Slide Number Placeholder 5"/>
          <p:cNvSpPr>
            <a:spLocks noGrp="1"/>
          </p:cNvSpPr>
          <p:nvPr>
            <p:ph type="sldNum" sz="quarter" idx="12"/>
          </p:nvPr>
        </p:nvSpPr>
        <p:spPr/>
        <p:txBody>
          <a:bodyPr/>
          <a:lstStyle/>
          <a:p>
            <a:fld id="{E5B29C50-D6F1-4DB6-9B68-F4CD3996E9CF}" type="slidenum">
              <a:rPr lang="en-US" altLang="zh-TW" noProof="0" smtClean="0"/>
              <a:pPr/>
              <a:t>‹#›</a:t>
            </a:fld>
            <a:endParaRPr lang="zh-TW" altLang="en-US" noProof="0" dirty="0"/>
          </a:p>
        </p:txBody>
      </p:sp>
    </p:spTree>
    <p:extLst>
      <p:ext uri="{BB962C8B-B14F-4D97-AF65-F5344CB8AC3E}">
        <p14:creationId xmlns:p14="http://schemas.microsoft.com/office/powerpoint/2010/main" val="6469035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TW" altLang="en-US" smtClean="0"/>
              <a:t>按一下以編輯母片標題樣式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TW" altLang="en-US" smtClean="0"/>
              <a:t>編輯母片文字樣式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A8070680-2FF2-4996-A8FA-F549D4CE5F3F}" type="datetime2">
              <a:rPr lang="zh-TW" altLang="en-US" smtClean="0"/>
              <a:pPr/>
              <a:t>2020年2月25日</a:t>
            </a:fld>
            <a:endParaRPr lang="zh-TW" altLang="en-US" dirty="0"/>
          </a:p>
        </p:txBody>
      </p:sp>
      <p:sp>
        <p:nvSpPr>
          <p:cNvPr id="5" name="Footer Placeholder 4"/>
          <p:cNvSpPr>
            <a:spLocks noGrp="1"/>
          </p:cNvSpPr>
          <p:nvPr>
            <p:ph type="ftr" sz="quarter" idx="11"/>
          </p:nvPr>
        </p:nvSpPr>
        <p:spPr/>
        <p:txBody>
          <a:bodyPr/>
          <a:lstStyle/>
          <a:p>
            <a:r>
              <a:rPr lang="zh-TW" altLang="en-US" noProof="0" smtClean="0"/>
              <a:t>新增頁尾</a:t>
            </a:r>
            <a:endParaRPr lang="zh-TW" altLang="en-US" noProof="0" dirty="0"/>
          </a:p>
        </p:txBody>
      </p:sp>
      <p:sp>
        <p:nvSpPr>
          <p:cNvPr id="6" name="Slide Number Placeholder 5"/>
          <p:cNvSpPr>
            <a:spLocks noGrp="1"/>
          </p:cNvSpPr>
          <p:nvPr>
            <p:ph type="sldNum" sz="quarter" idx="12"/>
          </p:nvPr>
        </p:nvSpPr>
        <p:spPr/>
        <p:txBody>
          <a:bodyPr/>
          <a:lstStyle/>
          <a:p>
            <a:fld id="{E5B29C50-D6F1-4DB6-9B68-F4CD3996E9CF}" type="slidenum">
              <a:rPr lang="en-US" altLang="zh-TW" noProof="0" smtClean="0"/>
              <a:pPr/>
              <a:t>‹#›</a:t>
            </a:fld>
            <a:endParaRPr lang="zh-TW" altLang="en-US" noProof="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5466783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A8070680-2FF2-4996-A8FA-F549D4CE5F3F}" type="datetime2">
              <a:rPr lang="zh-TW" altLang="en-US" smtClean="0"/>
              <a:pPr/>
              <a:t>2020年2月25日</a:t>
            </a:fld>
            <a:endParaRPr lang="zh-TW" altLang="en-US" dirty="0"/>
          </a:p>
        </p:txBody>
      </p:sp>
      <p:sp>
        <p:nvSpPr>
          <p:cNvPr id="5" name="Footer Placeholder 4"/>
          <p:cNvSpPr>
            <a:spLocks noGrp="1"/>
          </p:cNvSpPr>
          <p:nvPr>
            <p:ph type="ftr" sz="quarter" idx="11"/>
          </p:nvPr>
        </p:nvSpPr>
        <p:spPr/>
        <p:txBody>
          <a:bodyPr/>
          <a:lstStyle/>
          <a:p>
            <a:r>
              <a:rPr lang="zh-TW" altLang="en-US" noProof="0" smtClean="0"/>
              <a:t>新增頁尾</a:t>
            </a:r>
            <a:endParaRPr lang="zh-TW" altLang="en-US" noProof="0" dirty="0"/>
          </a:p>
        </p:txBody>
      </p:sp>
      <p:sp>
        <p:nvSpPr>
          <p:cNvPr id="6" name="Slide Number Placeholder 5"/>
          <p:cNvSpPr>
            <a:spLocks noGrp="1"/>
          </p:cNvSpPr>
          <p:nvPr>
            <p:ph type="sldNum" sz="quarter" idx="12"/>
          </p:nvPr>
        </p:nvSpPr>
        <p:spPr/>
        <p:txBody>
          <a:bodyPr/>
          <a:lstStyle/>
          <a:p>
            <a:fld id="{E5B29C50-D6F1-4DB6-9B68-F4CD3996E9CF}" type="slidenum">
              <a:rPr lang="en-US" altLang="zh-TW" noProof="0" smtClean="0"/>
              <a:pPr/>
              <a:t>‹#›</a:t>
            </a:fld>
            <a:endParaRPr lang="zh-TW" altLang="en-US" noProof="0" dirty="0"/>
          </a:p>
        </p:txBody>
      </p:sp>
    </p:spTree>
    <p:extLst>
      <p:ext uri="{BB962C8B-B14F-4D97-AF65-F5344CB8AC3E}">
        <p14:creationId xmlns:p14="http://schemas.microsoft.com/office/powerpoint/2010/main" val="77450200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8070680-2FF2-4996-A8FA-F549D4CE5F3F}" type="datetime2">
              <a:rPr lang="zh-TW" altLang="en-US" smtClean="0"/>
              <a:pPr/>
              <a:t>2020年2月25日</a:t>
            </a:fld>
            <a:endParaRPr lang="zh-TW" altLang="en-US" dirty="0"/>
          </a:p>
        </p:txBody>
      </p:sp>
      <p:sp>
        <p:nvSpPr>
          <p:cNvPr id="4" name="Footer Placeholder 4"/>
          <p:cNvSpPr>
            <a:spLocks noGrp="1"/>
          </p:cNvSpPr>
          <p:nvPr>
            <p:ph type="ftr" sz="quarter" idx="11"/>
          </p:nvPr>
        </p:nvSpPr>
        <p:spPr/>
        <p:txBody>
          <a:bodyPr/>
          <a:lstStyle/>
          <a:p>
            <a:r>
              <a:rPr lang="zh-TW" altLang="en-US" noProof="0" smtClean="0"/>
              <a:t>新增頁尾</a:t>
            </a:r>
            <a:endParaRPr lang="zh-TW" altLang="en-US" noProof="0" dirty="0"/>
          </a:p>
        </p:txBody>
      </p:sp>
      <p:sp>
        <p:nvSpPr>
          <p:cNvPr id="6" name="Slide Number Placeholder 5"/>
          <p:cNvSpPr>
            <a:spLocks noGrp="1"/>
          </p:cNvSpPr>
          <p:nvPr>
            <p:ph type="sldNum" sz="quarter" idx="12"/>
          </p:nvPr>
        </p:nvSpPr>
        <p:spPr/>
        <p:txBody>
          <a:bodyPr/>
          <a:lstStyle/>
          <a:p>
            <a:fld id="{E5B29C50-D6F1-4DB6-9B68-F4CD3996E9CF}" type="slidenum">
              <a:rPr lang="en-US" altLang="zh-TW" noProof="0" smtClean="0"/>
              <a:pPr/>
              <a:t>‹#›</a:t>
            </a:fld>
            <a:endParaRPr lang="zh-TW" altLang="en-US" noProof="0" dirty="0"/>
          </a:p>
        </p:txBody>
      </p:sp>
    </p:spTree>
    <p:extLst>
      <p:ext uri="{BB962C8B-B14F-4D97-AF65-F5344CB8AC3E}">
        <p14:creationId xmlns:p14="http://schemas.microsoft.com/office/powerpoint/2010/main" val="312428865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8070680-2FF2-4996-A8FA-F549D4CE5F3F}" type="datetime2">
              <a:rPr lang="zh-TW" altLang="en-US" smtClean="0"/>
              <a:pPr/>
              <a:t>2020年2月25日</a:t>
            </a:fld>
            <a:endParaRPr lang="zh-TW" altLang="en-US" dirty="0"/>
          </a:p>
        </p:txBody>
      </p:sp>
      <p:sp>
        <p:nvSpPr>
          <p:cNvPr id="4" name="Footer Placeholder 4"/>
          <p:cNvSpPr>
            <a:spLocks noGrp="1"/>
          </p:cNvSpPr>
          <p:nvPr>
            <p:ph type="ftr" sz="quarter" idx="11"/>
          </p:nvPr>
        </p:nvSpPr>
        <p:spPr/>
        <p:txBody>
          <a:bodyPr/>
          <a:lstStyle/>
          <a:p>
            <a:r>
              <a:rPr lang="zh-TW" altLang="en-US" noProof="0" smtClean="0"/>
              <a:t>新增頁尾</a:t>
            </a:r>
            <a:endParaRPr lang="zh-TW" altLang="en-US" noProof="0" dirty="0"/>
          </a:p>
        </p:txBody>
      </p:sp>
      <p:sp>
        <p:nvSpPr>
          <p:cNvPr id="6" name="Slide Number Placeholder 5"/>
          <p:cNvSpPr>
            <a:spLocks noGrp="1"/>
          </p:cNvSpPr>
          <p:nvPr>
            <p:ph type="sldNum" sz="quarter" idx="12"/>
          </p:nvPr>
        </p:nvSpPr>
        <p:spPr/>
        <p:txBody>
          <a:bodyPr/>
          <a:lstStyle/>
          <a:p>
            <a:fld id="{E5B29C50-D6F1-4DB6-9B68-F4CD3996E9CF}" type="slidenum">
              <a:rPr lang="en-US" altLang="zh-TW" noProof="0" smtClean="0"/>
              <a:pPr/>
              <a:t>‹#›</a:t>
            </a:fld>
            <a:endParaRPr lang="zh-TW" altLang="en-US" noProof="0" dirty="0"/>
          </a:p>
        </p:txBody>
      </p:sp>
    </p:spTree>
    <p:extLst>
      <p:ext uri="{BB962C8B-B14F-4D97-AF65-F5344CB8AC3E}">
        <p14:creationId xmlns:p14="http://schemas.microsoft.com/office/powerpoint/2010/main" val="268238733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nchorCtr="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7999A11A-1B1F-4A30-A4BB-E4FAD690AB14}" type="datetime2">
              <a:rPr lang="zh-TW" altLang="en-US" smtClean="0"/>
              <a:pPr/>
              <a:t>2020年2月25日</a:t>
            </a:fld>
            <a:endParaRPr lang="zh-TW" altLang="en-US" dirty="0"/>
          </a:p>
        </p:txBody>
      </p:sp>
      <p:sp>
        <p:nvSpPr>
          <p:cNvPr id="5" name="Footer Placeholder 4"/>
          <p:cNvSpPr>
            <a:spLocks noGrp="1"/>
          </p:cNvSpPr>
          <p:nvPr>
            <p:ph type="ftr" sz="quarter" idx="11"/>
          </p:nvPr>
        </p:nvSpPr>
        <p:spPr/>
        <p:txBody>
          <a:bodyPr/>
          <a:lstStyle/>
          <a:p>
            <a:pPr rtl="0"/>
            <a:r>
              <a:rPr lang="zh-TW" altLang="en-US" noProof="0" smtClean="0"/>
              <a:t>新增頁尾</a:t>
            </a:r>
            <a:endParaRPr lang="zh-TW" altLang="en-US" noProof="0" dirty="0"/>
          </a:p>
        </p:txBody>
      </p:sp>
      <p:sp>
        <p:nvSpPr>
          <p:cNvPr id="6" name="Slide Number Placeholder 5"/>
          <p:cNvSpPr>
            <a:spLocks noGrp="1"/>
          </p:cNvSpPr>
          <p:nvPr>
            <p:ph type="sldNum" sz="quarter" idx="12"/>
          </p:nvPr>
        </p:nvSpPr>
        <p:spPr/>
        <p:txBody>
          <a:bodyPr/>
          <a:lstStyle/>
          <a:p>
            <a:pPr rtl="0"/>
            <a:fld id="{E5B29C50-D6F1-4DB6-9B68-F4CD3996E9CF}" type="slidenum">
              <a:rPr lang="en-US" altLang="zh-TW" noProof="0" smtClean="0"/>
              <a:t>‹#›</a:t>
            </a:fld>
            <a:endParaRPr lang="zh-TW" altLang="en-US" noProof="0" dirty="0"/>
          </a:p>
        </p:txBody>
      </p:sp>
    </p:spTree>
    <p:extLst>
      <p:ext uri="{BB962C8B-B14F-4D97-AF65-F5344CB8AC3E}">
        <p14:creationId xmlns:p14="http://schemas.microsoft.com/office/powerpoint/2010/main" val="1055914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1076BEC-1B48-4498-AC43-64B9C3C87559}" type="datetime2">
              <a:rPr lang="zh-TW" altLang="en-US" smtClean="0"/>
              <a:pPr/>
              <a:t>2020年2月25日</a:t>
            </a:fld>
            <a:endParaRPr lang="zh-TW" altLang="en-US" dirty="0"/>
          </a:p>
        </p:txBody>
      </p:sp>
      <p:sp>
        <p:nvSpPr>
          <p:cNvPr id="5" name="Footer Placeholder 4"/>
          <p:cNvSpPr>
            <a:spLocks noGrp="1"/>
          </p:cNvSpPr>
          <p:nvPr>
            <p:ph type="ftr" sz="quarter" idx="11"/>
          </p:nvPr>
        </p:nvSpPr>
        <p:spPr/>
        <p:txBody>
          <a:bodyPr/>
          <a:lstStyle/>
          <a:p>
            <a:pPr rtl="0"/>
            <a:r>
              <a:rPr lang="zh-TW" altLang="en-US" noProof="0" smtClean="0"/>
              <a:t>新增頁尾</a:t>
            </a:r>
            <a:endParaRPr lang="zh-TW" altLang="en-US" noProof="0" dirty="0"/>
          </a:p>
        </p:txBody>
      </p:sp>
      <p:sp>
        <p:nvSpPr>
          <p:cNvPr id="6" name="Slide Number Placeholder 5"/>
          <p:cNvSpPr>
            <a:spLocks noGrp="1"/>
          </p:cNvSpPr>
          <p:nvPr>
            <p:ph type="sldNum" sz="quarter" idx="12"/>
          </p:nvPr>
        </p:nvSpPr>
        <p:spPr/>
        <p:txBody>
          <a:bodyPr/>
          <a:lstStyle/>
          <a:p>
            <a:pPr rtl="0"/>
            <a:fld id="{E5B29C50-D6F1-4DB6-9B68-F4CD3996E9CF}" type="slidenum">
              <a:rPr lang="en-US" altLang="zh-TW" noProof="0" smtClean="0"/>
              <a:t>‹#›</a:t>
            </a:fld>
            <a:endParaRPr lang="zh-TW" altLang="en-US" noProof="0" dirty="0"/>
          </a:p>
        </p:txBody>
      </p:sp>
    </p:spTree>
    <p:extLst>
      <p:ext uri="{BB962C8B-B14F-4D97-AF65-F5344CB8AC3E}">
        <p14:creationId xmlns:p14="http://schemas.microsoft.com/office/powerpoint/2010/main" val="72336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3"/>
          <p:cNvSpPr>
            <a:spLocks noGrp="1"/>
          </p:cNvSpPr>
          <p:nvPr>
            <p:ph type="dt" sz="half" idx="10"/>
          </p:nvPr>
        </p:nvSpPr>
        <p:spPr/>
        <p:txBody>
          <a:bodyPr/>
          <a:lstStyle/>
          <a:p>
            <a:fld id="{A8070680-2FF2-4996-A8FA-F549D4CE5F3F}" type="datetime2">
              <a:rPr lang="zh-TW" altLang="en-US" smtClean="0"/>
              <a:pPr/>
              <a:t>2020年2月25日</a:t>
            </a:fld>
            <a:endParaRPr lang="zh-TW" altLang="en-US" dirty="0"/>
          </a:p>
        </p:txBody>
      </p:sp>
      <p:sp>
        <p:nvSpPr>
          <p:cNvPr id="5" name="Footer Placeholder 4"/>
          <p:cNvSpPr>
            <a:spLocks noGrp="1"/>
          </p:cNvSpPr>
          <p:nvPr>
            <p:ph type="ftr" sz="quarter" idx="11"/>
          </p:nvPr>
        </p:nvSpPr>
        <p:spPr/>
        <p:txBody>
          <a:bodyPr/>
          <a:lstStyle/>
          <a:p>
            <a:r>
              <a:rPr lang="zh-TW" altLang="en-US" noProof="0" smtClean="0"/>
              <a:t>新增頁尾</a:t>
            </a:r>
            <a:endParaRPr lang="zh-TW" altLang="en-US" noProof="0" dirty="0"/>
          </a:p>
        </p:txBody>
      </p:sp>
      <p:sp>
        <p:nvSpPr>
          <p:cNvPr id="6" name="Slide Number Placeholder 5"/>
          <p:cNvSpPr>
            <a:spLocks noGrp="1"/>
          </p:cNvSpPr>
          <p:nvPr>
            <p:ph type="sldNum" sz="quarter" idx="12"/>
          </p:nvPr>
        </p:nvSpPr>
        <p:spPr/>
        <p:txBody>
          <a:bodyPr/>
          <a:lstStyle/>
          <a:p>
            <a:fld id="{E5B29C50-D6F1-4DB6-9B68-F4CD3996E9CF}" type="slidenum">
              <a:rPr lang="en-US" altLang="zh-TW" noProof="0" smtClean="0"/>
              <a:pPr/>
              <a:t>‹#›</a:t>
            </a:fld>
            <a:endParaRPr lang="zh-TW" altLang="en-US" noProof="0" dirty="0"/>
          </a:p>
        </p:txBody>
      </p:sp>
    </p:spTree>
    <p:extLst>
      <p:ext uri="{BB962C8B-B14F-4D97-AF65-F5344CB8AC3E}">
        <p14:creationId xmlns:p14="http://schemas.microsoft.com/office/powerpoint/2010/main" val="374239826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03B1EC4D-6CCC-4886-B735-AD7F1E234392}" type="datetime2">
              <a:rPr lang="zh-TW" altLang="en-US" smtClean="0"/>
              <a:pPr/>
              <a:t>2020年2月25日</a:t>
            </a:fld>
            <a:endParaRPr lang="zh-TW" altLang="en-US" dirty="0"/>
          </a:p>
        </p:txBody>
      </p:sp>
      <p:sp>
        <p:nvSpPr>
          <p:cNvPr id="5" name="Footer Placeholder 4"/>
          <p:cNvSpPr>
            <a:spLocks noGrp="1"/>
          </p:cNvSpPr>
          <p:nvPr>
            <p:ph type="ftr" sz="quarter" idx="11"/>
          </p:nvPr>
        </p:nvSpPr>
        <p:spPr/>
        <p:txBody>
          <a:bodyPr/>
          <a:lstStyle/>
          <a:p>
            <a:pPr rtl="0"/>
            <a:r>
              <a:rPr lang="zh-TW" altLang="en-US" noProof="0" smtClean="0"/>
              <a:t>新增頁尾</a:t>
            </a:r>
            <a:endParaRPr lang="zh-TW" altLang="en-US" noProof="0" dirty="0"/>
          </a:p>
        </p:txBody>
      </p:sp>
      <p:sp>
        <p:nvSpPr>
          <p:cNvPr id="6" name="Slide Number Placeholder 5"/>
          <p:cNvSpPr>
            <a:spLocks noGrp="1"/>
          </p:cNvSpPr>
          <p:nvPr>
            <p:ph type="sldNum" sz="quarter" idx="12"/>
          </p:nvPr>
        </p:nvSpPr>
        <p:spPr/>
        <p:txBody>
          <a:bodyPr/>
          <a:lstStyle/>
          <a:p>
            <a:pPr rtl="0"/>
            <a:fld id="{E5B29C50-D6F1-4DB6-9B68-F4CD3996E9CF}" type="slidenum">
              <a:rPr lang="en-US" altLang="zh-TW" noProof="0" smtClean="0"/>
              <a:t>‹#›</a:t>
            </a:fld>
            <a:endParaRPr lang="zh-TW" altLang="en-US" noProof="0" dirty="0"/>
          </a:p>
        </p:txBody>
      </p:sp>
    </p:spTree>
    <p:extLst>
      <p:ext uri="{BB962C8B-B14F-4D97-AF65-F5344CB8AC3E}">
        <p14:creationId xmlns:p14="http://schemas.microsoft.com/office/powerpoint/2010/main" val="1808161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A8070680-2FF2-4996-A8FA-F549D4CE5F3F}" type="datetime2">
              <a:rPr lang="zh-TW" altLang="en-US" smtClean="0"/>
              <a:pPr/>
              <a:t>2020年2月25日</a:t>
            </a:fld>
            <a:endParaRPr lang="zh-TW" altLang="en-US" dirty="0"/>
          </a:p>
        </p:txBody>
      </p:sp>
      <p:sp>
        <p:nvSpPr>
          <p:cNvPr id="6" name="Footer Placeholder 5"/>
          <p:cNvSpPr>
            <a:spLocks noGrp="1"/>
          </p:cNvSpPr>
          <p:nvPr>
            <p:ph type="ftr" sz="quarter" idx="11"/>
          </p:nvPr>
        </p:nvSpPr>
        <p:spPr/>
        <p:txBody>
          <a:bodyPr/>
          <a:lstStyle/>
          <a:p>
            <a:r>
              <a:rPr lang="zh-TW" altLang="en-US" noProof="0" smtClean="0"/>
              <a:t>新增頁尾</a:t>
            </a:r>
            <a:endParaRPr lang="zh-TW" altLang="en-US" noProof="0" dirty="0"/>
          </a:p>
        </p:txBody>
      </p:sp>
      <p:sp>
        <p:nvSpPr>
          <p:cNvPr id="7" name="Slide Number Placeholder 6"/>
          <p:cNvSpPr>
            <a:spLocks noGrp="1"/>
          </p:cNvSpPr>
          <p:nvPr>
            <p:ph type="sldNum" sz="quarter" idx="12"/>
          </p:nvPr>
        </p:nvSpPr>
        <p:spPr/>
        <p:txBody>
          <a:bodyPr/>
          <a:lstStyle/>
          <a:p>
            <a:fld id="{E5B29C50-D6F1-4DB6-9B68-F4CD3996E9CF}" type="slidenum">
              <a:rPr lang="en-US" altLang="zh-TW" noProof="0" smtClean="0"/>
              <a:pPr/>
              <a:t>‹#›</a:t>
            </a:fld>
            <a:endParaRPr lang="zh-TW" altLang="en-US" noProof="0" dirty="0"/>
          </a:p>
        </p:txBody>
      </p:sp>
    </p:spTree>
    <p:extLst>
      <p:ext uri="{BB962C8B-B14F-4D97-AF65-F5344CB8AC3E}">
        <p14:creationId xmlns:p14="http://schemas.microsoft.com/office/powerpoint/2010/main" val="298547273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A8070680-2FF2-4996-A8FA-F549D4CE5F3F}" type="datetime2">
              <a:rPr lang="zh-TW" altLang="en-US" smtClean="0"/>
              <a:pPr/>
              <a:t>2020年2月25日</a:t>
            </a:fld>
            <a:endParaRPr lang="zh-TW" altLang="en-US" dirty="0"/>
          </a:p>
        </p:txBody>
      </p:sp>
      <p:sp>
        <p:nvSpPr>
          <p:cNvPr id="8" name="Footer Placeholder 7"/>
          <p:cNvSpPr>
            <a:spLocks noGrp="1"/>
          </p:cNvSpPr>
          <p:nvPr>
            <p:ph type="ftr" sz="quarter" idx="11"/>
          </p:nvPr>
        </p:nvSpPr>
        <p:spPr/>
        <p:txBody>
          <a:bodyPr/>
          <a:lstStyle/>
          <a:p>
            <a:r>
              <a:rPr lang="zh-TW" altLang="en-US" noProof="0" smtClean="0"/>
              <a:t>新增頁尾</a:t>
            </a:r>
            <a:endParaRPr lang="zh-TW" altLang="en-US" noProof="0" dirty="0"/>
          </a:p>
        </p:txBody>
      </p:sp>
      <p:sp>
        <p:nvSpPr>
          <p:cNvPr id="9" name="Slide Number Placeholder 8"/>
          <p:cNvSpPr>
            <a:spLocks noGrp="1"/>
          </p:cNvSpPr>
          <p:nvPr>
            <p:ph type="sldNum" sz="quarter" idx="12"/>
          </p:nvPr>
        </p:nvSpPr>
        <p:spPr/>
        <p:txBody>
          <a:bodyPr/>
          <a:lstStyle/>
          <a:p>
            <a:fld id="{E5B29C50-D6F1-4DB6-9B68-F4CD3996E9CF}" type="slidenum">
              <a:rPr lang="en-US" altLang="zh-TW" noProof="0" smtClean="0"/>
              <a:pPr/>
              <a:t>‹#›</a:t>
            </a:fld>
            <a:endParaRPr lang="zh-TW" altLang="en-US" noProof="0" dirty="0"/>
          </a:p>
        </p:txBody>
      </p:sp>
    </p:spTree>
    <p:extLst>
      <p:ext uri="{BB962C8B-B14F-4D97-AF65-F5344CB8AC3E}">
        <p14:creationId xmlns:p14="http://schemas.microsoft.com/office/powerpoint/2010/main" val="4292811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7" name="Date Placeholder 2"/>
          <p:cNvSpPr>
            <a:spLocks noGrp="1"/>
          </p:cNvSpPr>
          <p:nvPr>
            <p:ph type="dt" sz="half" idx="10"/>
          </p:nvPr>
        </p:nvSpPr>
        <p:spPr/>
        <p:txBody>
          <a:bodyPr/>
          <a:lstStyle/>
          <a:p>
            <a:fld id="{09767FF4-3E10-430D-8B48-C80F8525EEB4}" type="datetime2">
              <a:rPr lang="zh-TW" altLang="en-US" smtClean="0"/>
              <a:pPr/>
              <a:t>2020年2月25日</a:t>
            </a:fld>
            <a:endParaRPr lang="zh-TW" altLang="en-US" dirty="0"/>
          </a:p>
        </p:txBody>
      </p:sp>
      <p:sp>
        <p:nvSpPr>
          <p:cNvPr id="5" name="Footer Placeholder 3"/>
          <p:cNvSpPr>
            <a:spLocks noGrp="1"/>
          </p:cNvSpPr>
          <p:nvPr>
            <p:ph type="ftr" sz="quarter" idx="11"/>
          </p:nvPr>
        </p:nvSpPr>
        <p:spPr/>
        <p:txBody>
          <a:bodyPr/>
          <a:lstStyle/>
          <a:p>
            <a:pPr rtl="0"/>
            <a:r>
              <a:rPr lang="zh-TW" altLang="en-US" noProof="0" smtClean="0"/>
              <a:t>新增頁尾</a:t>
            </a:r>
            <a:endParaRPr lang="zh-TW" altLang="en-US" noProof="0" dirty="0"/>
          </a:p>
        </p:txBody>
      </p:sp>
      <p:sp>
        <p:nvSpPr>
          <p:cNvPr id="6" name="Slide Number Placeholder 4"/>
          <p:cNvSpPr>
            <a:spLocks noGrp="1"/>
          </p:cNvSpPr>
          <p:nvPr>
            <p:ph type="sldNum" sz="quarter" idx="12"/>
          </p:nvPr>
        </p:nvSpPr>
        <p:spPr/>
        <p:txBody>
          <a:bodyPr/>
          <a:lstStyle/>
          <a:p>
            <a:pPr rtl="0"/>
            <a:fld id="{E5B29C50-D6F1-4DB6-9B68-F4CD3996E9CF}" type="slidenum">
              <a:rPr lang="en-US" altLang="zh-TW" noProof="0" smtClean="0"/>
              <a:t>‹#›</a:t>
            </a:fld>
            <a:endParaRPr lang="zh-TW" altLang="en-US" noProof="0" dirty="0"/>
          </a:p>
        </p:txBody>
      </p:sp>
    </p:spTree>
    <p:extLst>
      <p:ext uri="{BB962C8B-B14F-4D97-AF65-F5344CB8AC3E}">
        <p14:creationId xmlns:p14="http://schemas.microsoft.com/office/powerpoint/2010/main" val="187491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F3F4A4B-FEC0-4CD8-895B-177EE564F462}" type="datetime2">
              <a:rPr lang="zh-TW" altLang="en-US" smtClean="0"/>
              <a:pPr/>
              <a:t>2020年2月25日</a:t>
            </a:fld>
            <a:endParaRPr lang="zh-TW" altLang="en-US" dirty="0"/>
          </a:p>
        </p:txBody>
      </p:sp>
      <p:sp>
        <p:nvSpPr>
          <p:cNvPr id="5" name="Footer Placeholder 2"/>
          <p:cNvSpPr>
            <a:spLocks noGrp="1"/>
          </p:cNvSpPr>
          <p:nvPr>
            <p:ph type="ftr" sz="quarter" idx="11"/>
          </p:nvPr>
        </p:nvSpPr>
        <p:spPr/>
        <p:txBody>
          <a:bodyPr/>
          <a:lstStyle/>
          <a:p>
            <a:r>
              <a:rPr lang="zh-TW" altLang="en-US" smtClean="0"/>
              <a:t>新增頁尾</a:t>
            </a:r>
            <a:endParaRPr lang="zh-TW" altLang="en-US" dirty="0"/>
          </a:p>
        </p:txBody>
      </p:sp>
      <p:sp>
        <p:nvSpPr>
          <p:cNvPr id="6" name="Slide Number Placeholder 3"/>
          <p:cNvSpPr>
            <a:spLocks noGrp="1"/>
          </p:cNvSpPr>
          <p:nvPr>
            <p:ph type="sldNum" sz="quarter" idx="12"/>
          </p:nvPr>
        </p:nvSpPr>
        <p:spPr/>
        <p:txBody>
          <a:bodyPr/>
          <a:lstStyle/>
          <a:p>
            <a:fld id="{E5B29C50-D6F1-4DB6-9B68-F4CD3996E9CF}" type="slidenum">
              <a:rPr lang="en-US" altLang="zh-TW" smtClean="0"/>
              <a:pPr/>
              <a:t>‹#›</a:t>
            </a:fld>
            <a:endParaRPr lang="zh-TW" altLang="en-US" dirty="0"/>
          </a:p>
        </p:txBody>
      </p:sp>
    </p:spTree>
    <p:extLst>
      <p:ext uri="{BB962C8B-B14F-4D97-AF65-F5344CB8AC3E}">
        <p14:creationId xmlns:p14="http://schemas.microsoft.com/office/powerpoint/2010/main" val="774384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7" name="Date Placeholder 4"/>
          <p:cNvSpPr>
            <a:spLocks noGrp="1"/>
          </p:cNvSpPr>
          <p:nvPr>
            <p:ph type="dt" sz="half" idx="10"/>
          </p:nvPr>
        </p:nvSpPr>
        <p:spPr/>
        <p:txBody>
          <a:bodyPr/>
          <a:lstStyle/>
          <a:p>
            <a:fld id="{8493B21C-8A09-46D2-A548-4464281F3326}" type="datetime2">
              <a:rPr lang="zh-TW" altLang="en-US" smtClean="0"/>
              <a:pPr/>
              <a:t>2020年2月25日</a:t>
            </a:fld>
            <a:endParaRPr lang="zh-TW" altLang="en-US" dirty="0"/>
          </a:p>
        </p:txBody>
      </p:sp>
      <p:sp>
        <p:nvSpPr>
          <p:cNvPr id="5" name="Footer Placeholder 5"/>
          <p:cNvSpPr>
            <a:spLocks noGrp="1"/>
          </p:cNvSpPr>
          <p:nvPr>
            <p:ph type="ftr" sz="quarter" idx="11"/>
          </p:nvPr>
        </p:nvSpPr>
        <p:spPr/>
        <p:txBody>
          <a:bodyPr/>
          <a:lstStyle/>
          <a:p>
            <a:pPr rtl="0"/>
            <a:r>
              <a:rPr lang="zh-TW" altLang="en-US" smtClean="0"/>
              <a:t>新增頁尾</a:t>
            </a:r>
            <a:endParaRPr lang="zh-TW" altLang="en-US" dirty="0"/>
          </a:p>
        </p:txBody>
      </p:sp>
      <p:sp>
        <p:nvSpPr>
          <p:cNvPr id="6" name="Slide Number Placeholder 6"/>
          <p:cNvSpPr>
            <a:spLocks noGrp="1"/>
          </p:cNvSpPr>
          <p:nvPr>
            <p:ph type="sldNum" sz="quarter" idx="12"/>
          </p:nvPr>
        </p:nvSpPr>
        <p:spPr/>
        <p:txBody>
          <a:bodyPr/>
          <a:lstStyle/>
          <a:p>
            <a:pPr rtl="0"/>
            <a:fld id="{E5B29C50-D6F1-4DB6-9B68-F4CD3996E9CF}" type="slidenum">
              <a:rPr lang="en-US" altLang="zh-TW" smtClean="0"/>
              <a:t>‹#›</a:t>
            </a:fld>
            <a:endParaRPr lang="zh-TW" altLang="en-US" dirty="0"/>
          </a:p>
        </p:txBody>
      </p:sp>
    </p:spTree>
    <p:extLst>
      <p:ext uri="{BB962C8B-B14F-4D97-AF65-F5344CB8AC3E}">
        <p14:creationId xmlns:p14="http://schemas.microsoft.com/office/powerpoint/2010/main" val="788115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E69A2C96-3AAA-46B1-AE0E-275A13DA51C9}" type="datetime2">
              <a:rPr lang="zh-TW" altLang="en-US" smtClean="0"/>
              <a:pPr/>
              <a:t>2020年2月25日</a:t>
            </a:fld>
            <a:endParaRPr lang="zh-TW" altLang="en-US" dirty="0"/>
          </a:p>
        </p:txBody>
      </p:sp>
      <p:sp>
        <p:nvSpPr>
          <p:cNvPr id="6" name="Footer Placeholder 5"/>
          <p:cNvSpPr>
            <a:spLocks noGrp="1"/>
          </p:cNvSpPr>
          <p:nvPr>
            <p:ph type="ftr" sz="quarter" idx="11"/>
          </p:nvPr>
        </p:nvSpPr>
        <p:spPr/>
        <p:txBody>
          <a:bodyPr/>
          <a:lstStyle/>
          <a:p>
            <a:pPr rtl="0"/>
            <a:r>
              <a:rPr lang="zh-TW" altLang="en-US" noProof="0" smtClean="0"/>
              <a:t>新增頁尾</a:t>
            </a:r>
            <a:endParaRPr lang="zh-TW" altLang="en-US" noProof="0" dirty="0"/>
          </a:p>
        </p:txBody>
      </p:sp>
      <p:sp>
        <p:nvSpPr>
          <p:cNvPr id="7" name="Slide Number Placeholder 6"/>
          <p:cNvSpPr>
            <a:spLocks noGrp="1"/>
          </p:cNvSpPr>
          <p:nvPr>
            <p:ph type="sldNum" sz="quarter" idx="12"/>
          </p:nvPr>
        </p:nvSpPr>
        <p:spPr/>
        <p:txBody>
          <a:bodyPr/>
          <a:lstStyle/>
          <a:p>
            <a:pPr rtl="0"/>
            <a:fld id="{E5B29C50-D6F1-4DB6-9B68-F4CD3996E9CF}" type="slidenum">
              <a:rPr lang="en-US" altLang="zh-TW" noProof="0" smtClean="0"/>
              <a:t>‹#›</a:t>
            </a:fld>
            <a:endParaRPr lang="zh-TW" altLang="en-US" noProof="0" dirty="0"/>
          </a:p>
        </p:txBody>
      </p:sp>
    </p:spTree>
    <p:extLst>
      <p:ext uri="{BB962C8B-B14F-4D97-AF65-F5344CB8AC3E}">
        <p14:creationId xmlns:p14="http://schemas.microsoft.com/office/powerpoint/2010/main" val="1777067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8070680-2FF2-4996-A8FA-F549D4CE5F3F}" type="datetime2">
              <a:rPr lang="zh-TW" altLang="en-US" smtClean="0"/>
              <a:pPr/>
              <a:t>2020年2月25日</a:t>
            </a:fld>
            <a:endParaRPr lang="zh-TW" alt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zh-TW" altLang="en-US" noProof="0" smtClean="0"/>
              <a:t>新增頁尾</a:t>
            </a:r>
            <a:endParaRPr lang="zh-TW" altLang="en-US" noProof="0"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5B29C50-D6F1-4DB6-9B68-F4CD3996E9CF}" type="slidenum">
              <a:rPr lang="en-US" altLang="zh-TW" noProof="0" smtClean="0"/>
              <a:pPr/>
              <a:t>‹#›</a:t>
            </a:fld>
            <a:endParaRPr lang="zh-TW" altLang="en-US" noProof="0" dirty="0"/>
          </a:p>
        </p:txBody>
      </p:sp>
    </p:spTree>
    <p:extLst>
      <p:ext uri="{BB962C8B-B14F-4D97-AF65-F5344CB8AC3E}">
        <p14:creationId xmlns:p14="http://schemas.microsoft.com/office/powerpoint/2010/main" val="59262743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pos="288" userDrawn="1">
          <p15:clr>
            <a:srgbClr val="F26B43"/>
          </p15:clr>
        </p15:guide>
        <p15:guide id="4" pos="6648" userDrawn="1">
          <p15:clr>
            <a:srgbClr val="F26B43"/>
          </p15:clr>
        </p15:guide>
        <p15:guide id="5" orient="horz" pos="3528" userDrawn="1">
          <p15:clr>
            <a:srgbClr val="F26B43"/>
          </p15:clr>
        </p15:guide>
        <p15:guide id="6" orient="horz" pos="1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JPG"/><Relationship Id="rId7"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 Id="rId9" Type="http://schemas.openxmlformats.org/officeDocument/2006/relationships/image" Target="../media/image19.JPG"/></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2.JPG"/><Relationship Id="rId4" Type="http://schemas.openxmlformats.org/officeDocument/2006/relationships/image" Target="../media/image21.JPG"/></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4.JPG"/><Relationship Id="rId4" Type="http://schemas.openxmlformats.org/officeDocument/2006/relationships/image" Target="../media/image23.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blog.frost.tw/posts/2014/01/03/unity3d-component-of-game-production/"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8.JPG"/><Relationship Id="rId4" Type="http://schemas.openxmlformats.org/officeDocument/2006/relationships/hyperlink" Target="https://gameinstitute.qq.com/community/detail/116626"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hyperlink" Target="https://docs.unity3d.com/Manual/class-MeshRenderer.html" TargetMode="External"/><Relationship Id="rId4" Type="http://schemas.openxmlformats.org/officeDocument/2006/relationships/image" Target="../media/image30.JPG"/></Relationships>
</file>

<file path=ppt/slides/_rels/slide21.xml.rels><?xml version="1.0" encoding="UTF-8" standalone="yes"?>
<Relationships xmlns="http://schemas.openxmlformats.org/package/2006/relationships"><Relationship Id="rId3" Type="http://schemas.openxmlformats.org/officeDocument/2006/relationships/image" Target="../media/image31.JPG"/><Relationship Id="rId7" Type="http://schemas.openxmlformats.org/officeDocument/2006/relationships/hyperlink" Target="https://home.gamer.com.tw/creationDetail.php?sn=2300960"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4.JPG"/><Relationship Id="rId5" Type="http://schemas.openxmlformats.org/officeDocument/2006/relationships/image" Target="../media/image33.JPG"/><Relationship Id="rId4" Type="http://schemas.openxmlformats.org/officeDocument/2006/relationships/image" Target="../media/image32.JPG"/></Relationships>
</file>

<file path=ppt/slides/_rels/slide22.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6.JPG"/></Relationships>
</file>

<file path=ppt/slides/_rels/slide23.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40.JPG"/><Relationship Id="rId4" Type="http://schemas.openxmlformats.org/officeDocument/2006/relationships/image" Target="../media/image39.JPG"/></Relationships>
</file>

<file path=ppt/slides/_rels/slide25.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73877" y="1645920"/>
            <a:ext cx="9144000" cy="4139737"/>
          </a:xfrm>
        </p:spPr>
        <p:txBody>
          <a:bodyPr rtlCol="0" anchor="ctr">
            <a:normAutofit/>
          </a:bodyPr>
          <a:lstStyle/>
          <a:p>
            <a:pPr rtl="0"/>
            <a:r>
              <a:rPr lang="en-US" altLang="zh-TW" sz="9600" dirty="0" smtClean="0">
                <a:latin typeface="Arial" panose="020B0604020202020204" pitchFamily="34" charset="0"/>
                <a:sym typeface="Arial" panose="020B0604020202020204" pitchFamily="34" charset="0"/>
              </a:rPr>
              <a:t>Unity </a:t>
            </a:r>
            <a:r>
              <a:rPr lang="zh-TW" altLang="en-US" sz="9600" dirty="0" smtClean="0">
                <a:latin typeface="Arial" panose="020B0604020202020204" pitchFamily="34" charset="0"/>
                <a:sym typeface="Arial" panose="020B0604020202020204" pitchFamily="34" charset="0"/>
              </a:rPr>
              <a:t>基本介紹</a:t>
            </a:r>
            <a:endParaRPr lang="zh-TW" altLang="en-US" sz="9600" dirty="0">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990881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68440" y="636093"/>
            <a:ext cx="9144000" cy="923892"/>
          </a:xfrm>
        </p:spPr>
        <p:txBody>
          <a:bodyPr rtlCol="0"/>
          <a:lstStyle/>
          <a:p>
            <a:r>
              <a:rPr lang="en-US" altLang="zh-TW" dirty="0" smtClean="0">
                <a:latin typeface="Arial" panose="020B0604020202020204" pitchFamily="34" charset="0"/>
                <a:ea typeface="微軟正黑體" panose="020B0604030504040204" pitchFamily="34" charset="-120"/>
                <a:sym typeface="Arial" panose="020B0604020202020204" pitchFamily="34" charset="0"/>
              </a:rPr>
              <a:t>Unity </a:t>
            </a:r>
            <a:r>
              <a:rPr lang="zh-TW" altLang="en-US" dirty="0" smtClean="0">
                <a:latin typeface="Adobe 楷体 Std R" panose="02020400000000000000" pitchFamily="18" charset="-128"/>
                <a:ea typeface="Adobe 楷体 Std R" panose="02020400000000000000" pitchFamily="18" charset="-128"/>
              </a:rPr>
              <a:t>工具列</a:t>
            </a:r>
            <a:r>
              <a:rPr lang="zh-TW" altLang="en-US" dirty="0" smtClean="0">
                <a:latin typeface="Arial" panose="020B0604020202020204" pitchFamily="34" charset="0"/>
                <a:ea typeface="微軟正黑體" panose="020B0604030504040204" pitchFamily="34" charset="-120"/>
                <a:sym typeface="Arial" panose="020B0604020202020204" pitchFamily="34" charset="0"/>
              </a:rPr>
              <a:t>介紹</a:t>
            </a:r>
            <a:endParaRPr lang="zh-TW" altLang="en-US" dirty="0">
              <a:latin typeface="Arial" panose="020B0604020202020204" pitchFamily="34" charset="0"/>
              <a:ea typeface="微軟正黑體" panose="020B0604030504040204" pitchFamily="34" charset="-120"/>
              <a:sym typeface="Arial" panose="020B0604020202020204" pitchFamily="34" charset="0"/>
            </a:endParaRPr>
          </a:p>
        </p:txBody>
      </p:sp>
      <p:sp>
        <p:nvSpPr>
          <p:cNvPr id="4" name="文字方塊 3"/>
          <p:cNvSpPr txBox="1"/>
          <p:nvPr/>
        </p:nvSpPr>
        <p:spPr>
          <a:xfrm>
            <a:off x="432261" y="1646487"/>
            <a:ext cx="10465724" cy="1678536"/>
          </a:xfrm>
          <a:prstGeom prst="rect">
            <a:avLst/>
          </a:prstGeom>
          <a:noFill/>
          <a:ln>
            <a:noFill/>
          </a:ln>
        </p:spPr>
        <p:txBody>
          <a:bodyPr wrap="square" rtlCol="0">
            <a:spAutoFit/>
          </a:bodyPr>
          <a:lstStyle/>
          <a:p>
            <a:pPr>
              <a:lnSpc>
                <a:spcPct val="200000"/>
              </a:lnSpc>
            </a:pPr>
            <a:r>
              <a:rPr lang="zh-TW" altLang="en-US" dirty="0" smtClean="0">
                <a:latin typeface="Adobe 黑体 Std R" panose="020B0400000000000000" pitchFamily="34" charset="-128"/>
                <a:ea typeface="Adobe 黑体 Std R" panose="020B0400000000000000" pitchFamily="34" charset="-128"/>
              </a:rPr>
              <a:t>工具列</a:t>
            </a:r>
            <a:endParaRPr lang="en-US" altLang="zh-TW" dirty="0" smtClean="0">
              <a:latin typeface="Adobe 黑体 Std R" panose="020B0400000000000000" pitchFamily="34" charset="-128"/>
              <a:ea typeface="Adobe 黑体 Std R" panose="020B0400000000000000" pitchFamily="34" charset="-128"/>
            </a:endParaRPr>
          </a:p>
          <a:p>
            <a:pPr>
              <a:lnSpc>
                <a:spcPct val="200000"/>
              </a:lnSpc>
            </a:pPr>
            <a:r>
              <a:rPr lang="zh-TW" altLang="en-US" dirty="0" smtClean="0">
                <a:latin typeface="Adobe 黑体 Std R" panose="020B0400000000000000" pitchFamily="34" charset="-128"/>
                <a:ea typeface="Adobe 黑体 Std R" panose="020B0400000000000000" pitchFamily="34" charset="-128"/>
              </a:rPr>
              <a:t> 用來方便編輯場景中的物件用</a:t>
            </a:r>
            <a:endParaRPr lang="en-US" altLang="zh-TW" dirty="0" smtClean="0">
              <a:latin typeface="Adobe 黑体 Std R" panose="020B0400000000000000" pitchFamily="34" charset="-128"/>
              <a:ea typeface="Adobe 黑体 Std R" panose="020B0400000000000000" pitchFamily="34" charset="-128"/>
            </a:endParaRPr>
          </a:p>
          <a:p>
            <a:pPr>
              <a:lnSpc>
                <a:spcPct val="200000"/>
              </a:lnSpc>
            </a:pPr>
            <a:endParaRPr lang="en-US" altLang="zh-TW" dirty="0" smtClean="0">
              <a:latin typeface="Adobe 黑体 Std R" panose="020B0400000000000000" pitchFamily="34" charset="-128"/>
              <a:ea typeface="Adobe 黑体 Std R" panose="020B0400000000000000" pitchFamily="34" charset="-128"/>
            </a:endParaRP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201" y="3116250"/>
            <a:ext cx="1990725" cy="295275"/>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5818" y="2083585"/>
            <a:ext cx="2040582" cy="2010573"/>
          </a:xfrm>
          <a:prstGeom prst="rect">
            <a:avLst/>
          </a:prstGeom>
        </p:spPr>
      </p:pic>
      <p:sp>
        <p:nvSpPr>
          <p:cNvPr id="7" name="文字方塊 6"/>
          <p:cNvSpPr txBox="1"/>
          <p:nvPr/>
        </p:nvSpPr>
        <p:spPr>
          <a:xfrm>
            <a:off x="4265818" y="1592839"/>
            <a:ext cx="2556463" cy="369332"/>
          </a:xfrm>
          <a:prstGeom prst="rect">
            <a:avLst/>
          </a:prstGeom>
          <a:noFill/>
        </p:spPr>
        <p:txBody>
          <a:bodyPr wrap="square" rtlCol="0">
            <a:spAutoFit/>
          </a:bodyPr>
          <a:lstStyle/>
          <a:p>
            <a:r>
              <a:rPr lang="zh-TW" altLang="en-US" dirty="0" smtClean="0"/>
              <a:t>視窗平移</a:t>
            </a:r>
            <a:endParaRPr lang="zh-TW" altLang="en-US" dirty="0"/>
          </a:p>
        </p:txBody>
      </p:sp>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2281" y="2089051"/>
            <a:ext cx="1997869" cy="2005107"/>
          </a:xfrm>
          <a:prstGeom prst="rect">
            <a:avLst/>
          </a:prstGeom>
        </p:spPr>
      </p:pic>
      <p:sp>
        <p:nvSpPr>
          <p:cNvPr id="10" name="文字方塊 9"/>
          <p:cNvSpPr txBox="1"/>
          <p:nvPr/>
        </p:nvSpPr>
        <p:spPr>
          <a:xfrm>
            <a:off x="6703821" y="1559985"/>
            <a:ext cx="2776451" cy="369332"/>
          </a:xfrm>
          <a:prstGeom prst="rect">
            <a:avLst/>
          </a:prstGeom>
          <a:noFill/>
        </p:spPr>
        <p:txBody>
          <a:bodyPr wrap="square" rtlCol="0">
            <a:spAutoFit/>
          </a:bodyPr>
          <a:lstStyle/>
          <a:p>
            <a:r>
              <a:rPr lang="zh-TW" altLang="en-US" dirty="0" smtClean="0"/>
              <a:t>移動點擊物件</a:t>
            </a:r>
            <a:endParaRPr lang="zh-TW" altLang="en-US" dirty="0"/>
          </a:p>
        </p:txBody>
      </p:sp>
      <p:pic>
        <p:nvPicPr>
          <p:cNvPr id="11" name="圖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73284" y="2083585"/>
            <a:ext cx="2040582" cy="2018240"/>
          </a:xfrm>
          <a:prstGeom prst="rect">
            <a:avLst/>
          </a:prstGeom>
        </p:spPr>
      </p:pic>
      <p:pic>
        <p:nvPicPr>
          <p:cNvPr id="12" name="圖片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65818" y="4782958"/>
            <a:ext cx="2070814" cy="2010573"/>
          </a:xfrm>
          <a:prstGeom prst="rect">
            <a:avLst/>
          </a:prstGeom>
        </p:spPr>
      </p:pic>
      <p:pic>
        <p:nvPicPr>
          <p:cNvPr id="13" name="圖片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98920" y="4748391"/>
            <a:ext cx="2021230" cy="1991723"/>
          </a:xfrm>
          <a:prstGeom prst="rect">
            <a:avLst/>
          </a:prstGeom>
        </p:spPr>
      </p:pic>
      <p:pic>
        <p:nvPicPr>
          <p:cNvPr id="14" name="圖片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25532" y="4748391"/>
            <a:ext cx="2028471" cy="1991723"/>
          </a:xfrm>
          <a:prstGeom prst="rect">
            <a:avLst/>
          </a:prstGeom>
        </p:spPr>
      </p:pic>
      <p:sp>
        <p:nvSpPr>
          <p:cNvPr id="16" name="文字方塊 15"/>
          <p:cNvSpPr txBox="1"/>
          <p:nvPr/>
        </p:nvSpPr>
        <p:spPr>
          <a:xfrm>
            <a:off x="9257554" y="1559985"/>
            <a:ext cx="2776451" cy="369332"/>
          </a:xfrm>
          <a:prstGeom prst="rect">
            <a:avLst/>
          </a:prstGeom>
          <a:noFill/>
        </p:spPr>
        <p:txBody>
          <a:bodyPr wrap="square" rtlCol="0">
            <a:spAutoFit/>
          </a:bodyPr>
          <a:lstStyle/>
          <a:p>
            <a:r>
              <a:rPr lang="zh-TW" altLang="en-US" dirty="0" smtClean="0"/>
              <a:t>旋轉點擊物件</a:t>
            </a:r>
            <a:endParaRPr lang="zh-TW" altLang="en-US" dirty="0"/>
          </a:p>
        </p:txBody>
      </p:sp>
      <p:sp>
        <p:nvSpPr>
          <p:cNvPr id="17" name="文字方塊 16"/>
          <p:cNvSpPr txBox="1"/>
          <p:nvPr/>
        </p:nvSpPr>
        <p:spPr>
          <a:xfrm>
            <a:off x="4265818" y="4253892"/>
            <a:ext cx="2776451" cy="369332"/>
          </a:xfrm>
          <a:prstGeom prst="rect">
            <a:avLst/>
          </a:prstGeom>
          <a:noFill/>
        </p:spPr>
        <p:txBody>
          <a:bodyPr wrap="square" rtlCol="0">
            <a:spAutoFit/>
          </a:bodyPr>
          <a:lstStyle/>
          <a:p>
            <a:r>
              <a:rPr lang="zh-TW" altLang="en-US" dirty="0" smtClean="0"/>
              <a:t>縮放點擊物件</a:t>
            </a:r>
            <a:endParaRPr lang="zh-TW" altLang="en-US" dirty="0"/>
          </a:p>
        </p:txBody>
      </p:sp>
      <p:sp>
        <p:nvSpPr>
          <p:cNvPr id="18" name="文字方塊 17"/>
          <p:cNvSpPr txBox="1"/>
          <p:nvPr/>
        </p:nvSpPr>
        <p:spPr>
          <a:xfrm>
            <a:off x="6549081" y="4261400"/>
            <a:ext cx="2776451" cy="369332"/>
          </a:xfrm>
          <a:prstGeom prst="rect">
            <a:avLst/>
          </a:prstGeom>
          <a:noFill/>
        </p:spPr>
        <p:txBody>
          <a:bodyPr wrap="square" rtlCol="0">
            <a:spAutoFit/>
          </a:bodyPr>
          <a:lstStyle/>
          <a:p>
            <a:r>
              <a:rPr lang="zh-TW" altLang="en-US" dirty="0" smtClean="0"/>
              <a:t>移動</a:t>
            </a:r>
            <a:r>
              <a:rPr lang="en-US" altLang="zh-TW" dirty="0" smtClean="0"/>
              <a:t>,</a:t>
            </a:r>
            <a:r>
              <a:rPr lang="zh-TW" altLang="en-US" dirty="0" smtClean="0"/>
              <a:t>旋轉</a:t>
            </a:r>
            <a:r>
              <a:rPr lang="en-US" altLang="zh-TW" dirty="0" smtClean="0"/>
              <a:t>,</a:t>
            </a:r>
            <a:r>
              <a:rPr lang="zh-TW" altLang="en-US" dirty="0" smtClean="0"/>
              <a:t>縮放 三合一</a:t>
            </a:r>
            <a:endParaRPr lang="zh-TW" altLang="en-US" dirty="0"/>
          </a:p>
        </p:txBody>
      </p:sp>
      <p:sp>
        <p:nvSpPr>
          <p:cNvPr id="19" name="文字方塊 18"/>
          <p:cNvSpPr txBox="1"/>
          <p:nvPr/>
        </p:nvSpPr>
        <p:spPr>
          <a:xfrm>
            <a:off x="9283189" y="4261400"/>
            <a:ext cx="2776451" cy="369332"/>
          </a:xfrm>
          <a:prstGeom prst="rect">
            <a:avLst/>
          </a:prstGeom>
          <a:noFill/>
        </p:spPr>
        <p:txBody>
          <a:bodyPr wrap="square" rtlCol="0">
            <a:spAutoFit/>
          </a:bodyPr>
          <a:lstStyle/>
          <a:p>
            <a:r>
              <a:rPr lang="zh-TW" altLang="en-US" dirty="0" smtClean="0"/>
              <a:t>矩形工具 </a:t>
            </a:r>
            <a:r>
              <a:rPr lang="en-US" altLang="zh-TW" dirty="0" smtClean="0"/>
              <a:t>(2d,Ui</a:t>
            </a:r>
            <a:r>
              <a:rPr lang="zh-TW" altLang="en-US" dirty="0" smtClean="0"/>
              <a:t>用</a:t>
            </a:r>
            <a:r>
              <a:rPr lang="en-US" altLang="zh-TW" dirty="0" smtClean="0"/>
              <a:t>)</a:t>
            </a:r>
            <a:endParaRPr lang="zh-TW" altLang="en-US" dirty="0"/>
          </a:p>
        </p:txBody>
      </p:sp>
    </p:spTree>
    <p:extLst>
      <p:ext uri="{BB962C8B-B14F-4D97-AF65-F5344CB8AC3E}">
        <p14:creationId xmlns:p14="http://schemas.microsoft.com/office/powerpoint/2010/main" val="24881276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68440" y="636093"/>
            <a:ext cx="9144000" cy="923892"/>
          </a:xfrm>
        </p:spPr>
        <p:txBody>
          <a:bodyPr rtlCol="0"/>
          <a:lstStyle/>
          <a:p>
            <a:r>
              <a:rPr lang="en-US" altLang="zh-TW" dirty="0" smtClean="0">
                <a:latin typeface="Arial" panose="020B0604020202020204" pitchFamily="34" charset="0"/>
                <a:ea typeface="微軟正黑體" panose="020B0604030504040204" pitchFamily="34" charset="-120"/>
                <a:sym typeface="Arial" panose="020B0604020202020204" pitchFamily="34" charset="0"/>
              </a:rPr>
              <a:t>Unity </a:t>
            </a:r>
            <a:r>
              <a:rPr lang="zh-TW" altLang="en-US" dirty="0" smtClean="0">
                <a:latin typeface="Adobe 楷体 Std R" panose="02020400000000000000" pitchFamily="18" charset="-128"/>
                <a:ea typeface="Adobe 楷体 Std R" panose="02020400000000000000" pitchFamily="18" charset="-128"/>
              </a:rPr>
              <a:t>工具列</a:t>
            </a:r>
            <a:r>
              <a:rPr lang="zh-TW" altLang="en-US" dirty="0" smtClean="0">
                <a:latin typeface="Arial" panose="020B0604020202020204" pitchFamily="34" charset="0"/>
                <a:ea typeface="微軟正黑體" panose="020B0604030504040204" pitchFamily="34" charset="-120"/>
                <a:sym typeface="Arial" panose="020B0604020202020204" pitchFamily="34" charset="0"/>
              </a:rPr>
              <a:t>介紹</a:t>
            </a:r>
            <a:r>
              <a:rPr lang="en-US" altLang="zh-TW" dirty="0" smtClean="0">
                <a:latin typeface="Arial" panose="020B0604020202020204" pitchFamily="34" charset="0"/>
                <a:ea typeface="微軟正黑體" panose="020B0604030504040204" pitchFamily="34" charset="-120"/>
                <a:sym typeface="Arial" panose="020B0604020202020204" pitchFamily="34" charset="0"/>
              </a:rPr>
              <a:t>2</a:t>
            </a:r>
            <a:endParaRPr lang="zh-TW" altLang="en-US" dirty="0">
              <a:latin typeface="Arial" panose="020B0604020202020204" pitchFamily="34" charset="0"/>
              <a:ea typeface="微軟正黑體" panose="020B0604030504040204" pitchFamily="34" charset="-120"/>
              <a:sym typeface="Arial" panose="020B0604020202020204" pitchFamily="34" charset="0"/>
            </a:endParaRPr>
          </a:p>
        </p:txBody>
      </p:sp>
      <p:sp>
        <p:nvSpPr>
          <p:cNvPr id="4" name="文字方塊 3"/>
          <p:cNvSpPr txBox="1"/>
          <p:nvPr/>
        </p:nvSpPr>
        <p:spPr>
          <a:xfrm>
            <a:off x="432261" y="1646487"/>
            <a:ext cx="10465724" cy="1678536"/>
          </a:xfrm>
          <a:prstGeom prst="rect">
            <a:avLst/>
          </a:prstGeom>
          <a:noFill/>
          <a:ln>
            <a:noFill/>
          </a:ln>
        </p:spPr>
        <p:txBody>
          <a:bodyPr wrap="square" rtlCol="0">
            <a:spAutoFit/>
          </a:bodyPr>
          <a:lstStyle/>
          <a:p>
            <a:pPr>
              <a:lnSpc>
                <a:spcPct val="200000"/>
              </a:lnSpc>
            </a:pPr>
            <a:r>
              <a:rPr lang="zh-TW" altLang="en-US" dirty="0" smtClean="0">
                <a:latin typeface="Adobe 黑体 Std R" panose="020B0400000000000000" pitchFamily="34" charset="-128"/>
                <a:ea typeface="Adobe 黑体 Std R" panose="020B0400000000000000" pitchFamily="34" charset="-128"/>
              </a:rPr>
              <a:t>工具列</a:t>
            </a:r>
            <a:endParaRPr lang="en-US" altLang="zh-TW" dirty="0" smtClean="0">
              <a:latin typeface="Adobe 黑体 Std R" panose="020B0400000000000000" pitchFamily="34" charset="-128"/>
              <a:ea typeface="Adobe 黑体 Std R" panose="020B0400000000000000" pitchFamily="34" charset="-128"/>
            </a:endParaRPr>
          </a:p>
          <a:p>
            <a:pPr>
              <a:lnSpc>
                <a:spcPct val="200000"/>
              </a:lnSpc>
            </a:pPr>
            <a:r>
              <a:rPr lang="zh-TW" altLang="en-US" dirty="0" smtClean="0">
                <a:latin typeface="Adobe 黑体 Std R" panose="020B0400000000000000" pitchFamily="34" charset="-128"/>
                <a:ea typeface="Adobe 黑体 Std R" panose="020B0400000000000000" pitchFamily="34" charset="-128"/>
              </a:rPr>
              <a:t> 用來方便編輯場景中的物件用</a:t>
            </a:r>
            <a:endParaRPr lang="en-US" altLang="zh-TW" dirty="0" smtClean="0">
              <a:latin typeface="Adobe 黑体 Std R" panose="020B0400000000000000" pitchFamily="34" charset="-128"/>
              <a:ea typeface="Adobe 黑体 Std R" panose="020B0400000000000000" pitchFamily="34" charset="-128"/>
            </a:endParaRPr>
          </a:p>
          <a:p>
            <a:pPr>
              <a:lnSpc>
                <a:spcPct val="200000"/>
              </a:lnSpc>
            </a:pPr>
            <a:endParaRPr lang="en-US" altLang="zh-TW" dirty="0" smtClean="0">
              <a:latin typeface="Adobe 黑体 Std R" panose="020B0400000000000000" pitchFamily="34" charset="-128"/>
              <a:ea typeface="Adobe 黑体 Std R" panose="020B0400000000000000" pitchFamily="34" charset="-128"/>
            </a:endParaRP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056" y="3029748"/>
            <a:ext cx="1636315" cy="295275"/>
          </a:xfrm>
          <a:prstGeom prst="rect">
            <a:avLst/>
          </a:prstGeom>
        </p:spPr>
      </p:pic>
      <p:sp>
        <p:nvSpPr>
          <p:cNvPr id="3" name="矩形 2"/>
          <p:cNvSpPr/>
          <p:nvPr/>
        </p:nvSpPr>
        <p:spPr>
          <a:xfrm>
            <a:off x="614056" y="3029748"/>
            <a:ext cx="833744" cy="2952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432261" y="3543300"/>
            <a:ext cx="5452134" cy="369332"/>
          </a:xfrm>
          <a:prstGeom prst="rect">
            <a:avLst/>
          </a:prstGeom>
          <a:noFill/>
        </p:spPr>
        <p:txBody>
          <a:bodyPr wrap="none" rtlCol="0">
            <a:spAutoFit/>
          </a:bodyPr>
          <a:lstStyle/>
          <a:p>
            <a:r>
              <a:rPr lang="zh-TW" altLang="en-US" dirty="0" smtClean="0">
                <a:latin typeface="Adobe 黑体 Std R" panose="020B0400000000000000" pitchFamily="34" charset="-128"/>
                <a:ea typeface="Adobe 黑体 Std R" panose="020B0400000000000000" pitchFamily="34" charset="-128"/>
              </a:rPr>
              <a:t>座標位置為 </a:t>
            </a:r>
            <a:r>
              <a:rPr lang="en-US" altLang="zh-TW" dirty="0" smtClean="0">
                <a:latin typeface="Adobe 黑体 Std R" panose="020B0400000000000000" pitchFamily="34" charset="-128"/>
                <a:ea typeface="Adobe 黑体 Std R" panose="020B0400000000000000" pitchFamily="34" charset="-128"/>
              </a:rPr>
              <a:t>Pivot </a:t>
            </a:r>
            <a:r>
              <a:rPr lang="zh-TW" altLang="en-US" dirty="0" smtClean="0">
                <a:latin typeface="Adobe 黑体 Std R" panose="020B0400000000000000" pitchFamily="34" charset="-128"/>
                <a:ea typeface="Adobe 黑体 Std R" panose="020B0400000000000000" pitchFamily="34" charset="-128"/>
              </a:rPr>
              <a:t>軸心點位置和 </a:t>
            </a:r>
            <a:r>
              <a:rPr lang="en-US" altLang="zh-TW" dirty="0" smtClean="0">
                <a:latin typeface="Adobe 黑体 Std R" panose="020B0400000000000000" pitchFamily="34" charset="-128"/>
                <a:ea typeface="Adobe 黑体 Std R" panose="020B0400000000000000" pitchFamily="34" charset="-128"/>
              </a:rPr>
              <a:t>Center </a:t>
            </a:r>
            <a:r>
              <a:rPr lang="zh-TW" altLang="en-US" dirty="0" smtClean="0">
                <a:latin typeface="Adobe 黑体 Std R" panose="020B0400000000000000" pitchFamily="34" charset="-128"/>
                <a:ea typeface="Adobe 黑体 Std R" panose="020B0400000000000000" pitchFamily="34" charset="-128"/>
              </a:rPr>
              <a:t>中心點位置</a:t>
            </a:r>
            <a:endParaRPr lang="zh-TW" altLang="en-US" dirty="0">
              <a:latin typeface="Adobe 黑体 Std R" panose="020B0400000000000000" pitchFamily="34" charset="-128"/>
              <a:ea typeface="Adobe 黑体 Std R" panose="020B0400000000000000" pitchFamily="34" charset="-128"/>
            </a:endParaRPr>
          </a:p>
        </p:txBody>
      </p:sp>
      <p:pic>
        <p:nvPicPr>
          <p:cNvPr id="15" name="圖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5207" y="2748085"/>
            <a:ext cx="3837391" cy="2329093"/>
          </a:xfrm>
          <a:prstGeom prst="rect">
            <a:avLst/>
          </a:prstGeom>
        </p:spPr>
      </p:pic>
      <p:pic>
        <p:nvPicPr>
          <p:cNvPr id="20" name="圖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0822" y="4257243"/>
            <a:ext cx="2765285" cy="2446214"/>
          </a:xfrm>
          <a:prstGeom prst="rect">
            <a:avLst/>
          </a:prstGeom>
        </p:spPr>
      </p:pic>
      <p:sp>
        <p:nvSpPr>
          <p:cNvPr id="21" name="文字方塊 20"/>
          <p:cNvSpPr txBox="1"/>
          <p:nvPr/>
        </p:nvSpPr>
        <p:spPr>
          <a:xfrm>
            <a:off x="5696609" y="1929317"/>
            <a:ext cx="4292336" cy="923330"/>
          </a:xfrm>
          <a:prstGeom prst="rect">
            <a:avLst/>
          </a:prstGeom>
          <a:noFill/>
        </p:spPr>
        <p:txBody>
          <a:bodyPr wrap="square" rtlCol="0">
            <a:spAutoFit/>
          </a:bodyPr>
          <a:lstStyle/>
          <a:p>
            <a:r>
              <a:rPr lang="en-US" altLang="zh-TW" dirty="0" smtClean="0">
                <a:latin typeface="Adobe 黑体 Std R" panose="020B0400000000000000" pitchFamily="34" charset="-128"/>
                <a:ea typeface="Adobe 黑体 Std R" panose="020B0400000000000000" pitchFamily="34" charset="-128"/>
              </a:rPr>
              <a:t>Pivot : </a:t>
            </a:r>
            <a:r>
              <a:rPr lang="zh-TW" altLang="en-US" dirty="0" smtClean="0">
                <a:latin typeface="Adobe 黑体 Std R" panose="020B0400000000000000" pitchFamily="34" charset="-128"/>
                <a:ea typeface="Adobe 黑体 Std R" panose="020B0400000000000000" pitchFamily="34" charset="-128"/>
              </a:rPr>
              <a:t>當同時選中</a:t>
            </a:r>
            <a:r>
              <a:rPr lang="en-US" altLang="zh-TW" dirty="0" smtClean="0">
                <a:latin typeface="Adobe 黑体 Std R" panose="020B0400000000000000" pitchFamily="34" charset="-128"/>
                <a:ea typeface="Adobe 黑体 Std R" panose="020B0400000000000000" pitchFamily="34" charset="-128"/>
              </a:rPr>
              <a:t>2</a:t>
            </a:r>
            <a:r>
              <a:rPr lang="zh-TW" altLang="en-US" dirty="0" smtClean="0">
                <a:latin typeface="Adobe 黑体 Std R" panose="020B0400000000000000" pitchFamily="34" charset="-128"/>
                <a:ea typeface="Adobe 黑体 Std R" panose="020B0400000000000000" pitchFamily="34" charset="-128"/>
              </a:rPr>
              <a:t>個以上的物件時，</a:t>
            </a:r>
            <a:r>
              <a:rPr lang="en-US" altLang="zh-TW" dirty="0" smtClean="0">
                <a:latin typeface="Adobe 黑体 Std R" panose="020B0400000000000000" pitchFamily="34" charset="-128"/>
                <a:ea typeface="Adobe 黑体 Std R" panose="020B0400000000000000" pitchFamily="34" charset="-128"/>
              </a:rPr>
              <a:t>Pivot</a:t>
            </a:r>
            <a:r>
              <a:rPr lang="zh-TW" altLang="en-US" dirty="0" smtClean="0">
                <a:latin typeface="Adobe 黑体 Std R" panose="020B0400000000000000" pitchFamily="34" charset="-128"/>
                <a:ea typeface="Adobe 黑体 Std R" panose="020B0400000000000000" pitchFamily="34" charset="-128"/>
              </a:rPr>
              <a:t>軸心點的座標位置，會做落在最後選定的物件上</a:t>
            </a:r>
            <a:endParaRPr lang="zh-TW" altLang="en-US" dirty="0">
              <a:latin typeface="Adobe 黑体 Std R" panose="020B0400000000000000" pitchFamily="34" charset="-128"/>
              <a:ea typeface="Adobe 黑体 Std R" panose="020B0400000000000000" pitchFamily="34" charset="-128"/>
            </a:endParaRPr>
          </a:p>
        </p:txBody>
      </p:sp>
      <p:sp>
        <p:nvSpPr>
          <p:cNvPr id="22" name="文字方塊 21"/>
          <p:cNvSpPr txBox="1"/>
          <p:nvPr/>
        </p:nvSpPr>
        <p:spPr>
          <a:xfrm>
            <a:off x="432261" y="4708284"/>
            <a:ext cx="3001229" cy="646331"/>
          </a:xfrm>
          <a:prstGeom prst="rect">
            <a:avLst/>
          </a:prstGeom>
          <a:noFill/>
        </p:spPr>
        <p:txBody>
          <a:bodyPr wrap="square" rtlCol="0">
            <a:spAutoFit/>
          </a:bodyPr>
          <a:lstStyle/>
          <a:p>
            <a:r>
              <a:rPr lang="en-US" altLang="zh-TW" dirty="0" smtClean="0">
                <a:latin typeface="Adobe 黑体 Std R" panose="020B0400000000000000" pitchFamily="34" charset="-128"/>
                <a:ea typeface="Adobe 黑体 Std R" panose="020B0400000000000000" pitchFamily="34" charset="-128"/>
              </a:rPr>
              <a:t>Center : </a:t>
            </a:r>
            <a:r>
              <a:rPr lang="zh-TW" altLang="en-US" dirty="0" smtClean="0">
                <a:latin typeface="Adobe 黑体 Std R" panose="020B0400000000000000" pitchFamily="34" charset="-128"/>
                <a:ea typeface="Adobe 黑体 Std R" panose="020B0400000000000000" pitchFamily="34" charset="-128"/>
              </a:rPr>
              <a:t>座標位置落在所有物件的幾何中心點的位置</a:t>
            </a:r>
            <a:endParaRPr lang="zh-TW" altLang="en-US" dirty="0">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40760479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68440" y="636093"/>
            <a:ext cx="9144000" cy="923892"/>
          </a:xfrm>
        </p:spPr>
        <p:txBody>
          <a:bodyPr rtlCol="0"/>
          <a:lstStyle/>
          <a:p>
            <a:r>
              <a:rPr lang="en-US" altLang="zh-TW" dirty="0" smtClean="0">
                <a:latin typeface="Arial" panose="020B0604020202020204" pitchFamily="34" charset="0"/>
                <a:ea typeface="微軟正黑體" panose="020B0604030504040204" pitchFamily="34" charset="-120"/>
                <a:sym typeface="Arial" panose="020B0604020202020204" pitchFamily="34" charset="0"/>
              </a:rPr>
              <a:t>Unity </a:t>
            </a:r>
            <a:r>
              <a:rPr lang="zh-TW" altLang="en-US" dirty="0" smtClean="0">
                <a:latin typeface="Adobe 楷体 Std R" panose="02020400000000000000" pitchFamily="18" charset="-128"/>
                <a:ea typeface="Adobe 楷体 Std R" panose="02020400000000000000" pitchFamily="18" charset="-128"/>
              </a:rPr>
              <a:t>工具列</a:t>
            </a:r>
            <a:r>
              <a:rPr lang="zh-TW" altLang="en-US" dirty="0" smtClean="0">
                <a:latin typeface="Arial" panose="020B0604020202020204" pitchFamily="34" charset="0"/>
                <a:ea typeface="微軟正黑體" panose="020B0604030504040204" pitchFamily="34" charset="-120"/>
                <a:sym typeface="Arial" panose="020B0604020202020204" pitchFamily="34" charset="0"/>
              </a:rPr>
              <a:t>介紹</a:t>
            </a:r>
            <a:r>
              <a:rPr lang="en-US" altLang="zh-TW" dirty="0">
                <a:latin typeface="Arial" panose="020B0604020202020204" pitchFamily="34" charset="0"/>
                <a:ea typeface="微軟正黑體" panose="020B0604030504040204" pitchFamily="34" charset="-120"/>
                <a:sym typeface="Arial" panose="020B0604020202020204" pitchFamily="34" charset="0"/>
              </a:rPr>
              <a:t>3</a:t>
            </a:r>
            <a:endParaRPr lang="zh-TW" altLang="en-US" dirty="0">
              <a:latin typeface="Arial" panose="020B0604020202020204" pitchFamily="34" charset="0"/>
              <a:ea typeface="微軟正黑體" panose="020B0604030504040204" pitchFamily="34" charset="-120"/>
              <a:sym typeface="Arial" panose="020B0604020202020204" pitchFamily="34" charset="0"/>
            </a:endParaRPr>
          </a:p>
        </p:txBody>
      </p:sp>
      <p:sp>
        <p:nvSpPr>
          <p:cNvPr id="4" name="文字方塊 3"/>
          <p:cNvSpPr txBox="1"/>
          <p:nvPr/>
        </p:nvSpPr>
        <p:spPr>
          <a:xfrm>
            <a:off x="432261" y="1646487"/>
            <a:ext cx="10465724" cy="1678536"/>
          </a:xfrm>
          <a:prstGeom prst="rect">
            <a:avLst/>
          </a:prstGeom>
          <a:noFill/>
          <a:ln>
            <a:noFill/>
          </a:ln>
        </p:spPr>
        <p:txBody>
          <a:bodyPr wrap="square" rtlCol="0">
            <a:spAutoFit/>
          </a:bodyPr>
          <a:lstStyle/>
          <a:p>
            <a:pPr>
              <a:lnSpc>
                <a:spcPct val="200000"/>
              </a:lnSpc>
            </a:pPr>
            <a:r>
              <a:rPr lang="zh-TW" altLang="en-US" dirty="0" smtClean="0">
                <a:latin typeface="Adobe 黑体 Std R" panose="020B0400000000000000" pitchFamily="34" charset="-128"/>
                <a:ea typeface="Adobe 黑体 Std R" panose="020B0400000000000000" pitchFamily="34" charset="-128"/>
              </a:rPr>
              <a:t>工具列</a:t>
            </a:r>
            <a:endParaRPr lang="en-US" altLang="zh-TW" dirty="0" smtClean="0">
              <a:latin typeface="Adobe 黑体 Std R" panose="020B0400000000000000" pitchFamily="34" charset="-128"/>
              <a:ea typeface="Adobe 黑体 Std R" panose="020B0400000000000000" pitchFamily="34" charset="-128"/>
            </a:endParaRPr>
          </a:p>
          <a:p>
            <a:pPr>
              <a:lnSpc>
                <a:spcPct val="200000"/>
              </a:lnSpc>
            </a:pPr>
            <a:r>
              <a:rPr lang="zh-TW" altLang="en-US" dirty="0" smtClean="0">
                <a:latin typeface="Adobe 黑体 Std R" panose="020B0400000000000000" pitchFamily="34" charset="-128"/>
                <a:ea typeface="Adobe 黑体 Std R" panose="020B0400000000000000" pitchFamily="34" charset="-128"/>
              </a:rPr>
              <a:t> 用來方便編輯場景中的物件用</a:t>
            </a:r>
            <a:endParaRPr lang="en-US" altLang="zh-TW" dirty="0" smtClean="0">
              <a:latin typeface="Adobe 黑体 Std R" panose="020B0400000000000000" pitchFamily="34" charset="-128"/>
              <a:ea typeface="Adobe 黑体 Std R" panose="020B0400000000000000" pitchFamily="34" charset="-128"/>
            </a:endParaRPr>
          </a:p>
          <a:p>
            <a:pPr>
              <a:lnSpc>
                <a:spcPct val="200000"/>
              </a:lnSpc>
            </a:pPr>
            <a:endParaRPr lang="en-US" altLang="zh-TW" dirty="0" smtClean="0">
              <a:latin typeface="Adobe 黑体 Std R" panose="020B0400000000000000" pitchFamily="34" charset="-128"/>
              <a:ea typeface="Adobe 黑体 Std R" panose="020B0400000000000000" pitchFamily="34" charset="-128"/>
            </a:endParaRP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056" y="3029748"/>
            <a:ext cx="1636315" cy="295275"/>
          </a:xfrm>
          <a:prstGeom prst="rect">
            <a:avLst/>
          </a:prstGeom>
        </p:spPr>
      </p:pic>
      <p:sp>
        <p:nvSpPr>
          <p:cNvPr id="3" name="矩形 2"/>
          <p:cNvSpPr/>
          <p:nvPr/>
        </p:nvSpPr>
        <p:spPr>
          <a:xfrm>
            <a:off x="1416627" y="3029748"/>
            <a:ext cx="833744" cy="2952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432261" y="3543300"/>
            <a:ext cx="4730782" cy="369332"/>
          </a:xfrm>
          <a:prstGeom prst="rect">
            <a:avLst/>
          </a:prstGeom>
          <a:noFill/>
        </p:spPr>
        <p:txBody>
          <a:bodyPr wrap="none" rtlCol="0">
            <a:spAutoFit/>
          </a:bodyPr>
          <a:lstStyle/>
          <a:p>
            <a:r>
              <a:rPr lang="zh-TW" altLang="en-US" dirty="0" smtClean="0">
                <a:latin typeface="Adobe 黑体 Std R" panose="020B0400000000000000" pitchFamily="34" charset="-128"/>
                <a:ea typeface="Adobe 黑体 Std R" panose="020B0400000000000000" pitchFamily="34" charset="-128"/>
              </a:rPr>
              <a:t>座標定位為 </a:t>
            </a:r>
            <a:r>
              <a:rPr lang="en-US" altLang="zh-TW" dirty="0" smtClean="0">
                <a:latin typeface="Adobe 黑体 Std R" panose="020B0400000000000000" pitchFamily="34" charset="-128"/>
                <a:ea typeface="Adobe 黑体 Std R" panose="020B0400000000000000" pitchFamily="34" charset="-128"/>
              </a:rPr>
              <a:t>Local </a:t>
            </a:r>
            <a:r>
              <a:rPr lang="zh-TW" altLang="en-US" dirty="0" smtClean="0">
                <a:latin typeface="Adobe 黑体 Std R" panose="020B0400000000000000" pitchFamily="34" charset="-128"/>
                <a:ea typeface="Adobe 黑体 Std R" panose="020B0400000000000000" pitchFamily="34" charset="-128"/>
              </a:rPr>
              <a:t>自身座標和</a:t>
            </a:r>
            <a:r>
              <a:rPr lang="en-US" altLang="zh-TW" dirty="0" err="1" smtClean="0">
                <a:latin typeface="Adobe 黑体 Std R" panose="020B0400000000000000" pitchFamily="34" charset="-128"/>
                <a:ea typeface="Adobe 黑体 Std R" panose="020B0400000000000000" pitchFamily="34" charset="-128"/>
              </a:rPr>
              <a:t>Clobal</a:t>
            </a:r>
            <a:r>
              <a:rPr lang="zh-TW" altLang="en-US" dirty="0" smtClean="0">
                <a:latin typeface="Adobe 黑体 Std R" panose="020B0400000000000000" pitchFamily="34" charset="-128"/>
                <a:ea typeface="Adobe 黑体 Std R" panose="020B0400000000000000" pitchFamily="34" charset="-128"/>
              </a:rPr>
              <a:t>世界座標</a:t>
            </a:r>
            <a:endParaRPr lang="zh-TW" altLang="en-US" dirty="0">
              <a:latin typeface="Adobe 黑体 Std R" panose="020B0400000000000000" pitchFamily="34" charset="-128"/>
              <a:ea typeface="Adobe 黑体 Std R" panose="020B0400000000000000" pitchFamily="34" charset="-128"/>
            </a:endParaRPr>
          </a:p>
        </p:txBody>
      </p:sp>
      <p:sp>
        <p:nvSpPr>
          <p:cNvPr id="21" name="文字方塊 20"/>
          <p:cNvSpPr txBox="1"/>
          <p:nvPr/>
        </p:nvSpPr>
        <p:spPr>
          <a:xfrm>
            <a:off x="5818610" y="4240498"/>
            <a:ext cx="3592090" cy="369332"/>
          </a:xfrm>
          <a:prstGeom prst="rect">
            <a:avLst/>
          </a:prstGeom>
          <a:noFill/>
        </p:spPr>
        <p:txBody>
          <a:bodyPr wrap="square" rtlCol="0">
            <a:spAutoFit/>
          </a:bodyPr>
          <a:lstStyle/>
          <a:p>
            <a:r>
              <a:rPr lang="en-US" altLang="zh-TW" dirty="0" smtClean="0">
                <a:latin typeface="Adobe 黑体 Std R" panose="020B0400000000000000" pitchFamily="34" charset="-128"/>
                <a:ea typeface="Adobe 黑体 Std R" panose="020B0400000000000000" pitchFamily="34" charset="-128"/>
              </a:rPr>
              <a:t>Global</a:t>
            </a:r>
            <a:r>
              <a:rPr lang="zh-TW" altLang="en-US" dirty="0" smtClean="0">
                <a:latin typeface="Adobe 黑体 Std R" panose="020B0400000000000000" pitchFamily="34" charset="-128"/>
                <a:ea typeface="Adobe 黑体 Std R" panose="020B0400000000000000" pitchFamily="34" charset="-128"/>
              </a:rPr>
              <a:t>世界座標 </a:t>
            </a:r>
            <a:r>
              <a:rPr lang="en-US" altLang="zh-TW" dirty="0" smtClean="0">
                <a:latin typeface="Adobe 黑体 Std R" panose="020B0400000000000000" pitchFamily="34" charset="-128"/>
                <a:ea typeface="Adobe 黑体 Std R" panose="020B0400000000000000" pitchFamily="34" charset="-128"/>
              </a:rPr>
              <a:t>:</a:t>
            </a:r>
            <a:r>
              <a:rPr lang="zh-TW" altLang="en-US" dirty="0" smtClean="0">
                <a:latin typeface="Adobe 黑体 Std R" panose="020B0400000000000000" pitchFamily="34" charset="-128"/>
                <a:ea typeface="Adobe 黑体 Std R" panose="020B0400000000000000" pitchFamily="34" charset="-128"/>
              </a:rPr>
              <a:t> 座標恆定不改變</a:t>
            </a:r>
            <a:endParaRPr lang="zh-TW" altLang="en-US" dirty="0">
              <a:latin typeface="Adobe 黑体 Std R" panose="020B0400000000000000" pitchFamily="34" charset="-128"/>
              <a:ea typeface="Adobe 黑体 Std R" panose="020B0400000000000000" pitchFamily="34" charset="-128"/>
            </a:endParaRPr>
          </a:p>
        </p:txBody>
      </p:sp>
      <p:sp>
        <p:nvSpPr>
          <p:cNvPr id="22" name="文字方塊 21"/>
          <p:cNvSpPr txBox="1"/>
          <p:nvPr/>
        </p:nvSpPr>
        <p:spPr>
          <a:xfrm>
            <a:off x="5818610" y="1856569"/>
            <a:ext cx="3001229" cy="923330"/>
          </a:xfrm>
          <a:prstGeom prst="rect">
            <a:avLst/>
          </a:prstGeom>
          <a:noFill/>
        </p:spPr>
        <p:txBody>
          <a:bodyPr wrap="square" rtlCol="0">
            <a:spAutoFit/>
          </a:bodyPr>
          <a:lstStyle/>
          <a:p>
            <a:r>
              <a:rPr lang="en-US" altLang="zh-TW" dirty="0" smtClean="0">
                <a:latin typeface="Adobe 黑体 Std R" panose="020B0400000000000000" pitchFamily="34" charset="-128"/>
                <a:ea typeface="Adobe 黑体 Std R" panose="020B0400000000000000" pitchFamily="34" charset="-128"/>
              </a:rPr>
              <a:t>Local</a:t>
            </a:r>
            <a:r>
              <a:rPr lang="zh-TW" altLang="en-US" dirty="0" smtClean="0">
                <a:latin typeface="Adobe 黑体 Std R" panose="020B0400000000000000" pitchFamily="34" charset="-128"/>
                <a:ea typeface="Adobe 黑体 Std R" panose="020B0400000000000000" pitchFamily="34" charset="-128"/>
              </a:rPr>
              <a:t>自身座標</a:t>
            </a:r>
            <a:r>
              <a:rPr lang="en-US" altLang="zh-TW" dirty="0" smtClean="0">
                <a:latin typeface="Adobe 黑体 Std R" panose="020B0400000000000000" pitchFamily="34" charset="-128"/>
                <a:ea typeface="Adobe 黑体 Std R" panose="020B0400000000000000" pitchFamily="34" charset="-128"/>
              </a:rPr>
              <a:t>:</a:t>
            </a:r>
            <a:r>
              <a:rPr lang="zh-TW" altLang="en-US" dirty="0" smtClean="0">
                <a:latin typeface="Adobe 黑体 Std R" panose="020B0400000000000000" pitchFamily="34" charset="-128"/>
                <a:ea typeface="Adobe 黑体 Std R" panose="020B0400000000000000" pitchFamily="34" charset="-128"/>
              </a:rPr>
              <a:t> 將選取物件進行移動旋轉等操作時座標指向也會跟這改變</a:t>
            </a:r>
            <a:endParaRPr lang="zh-TW" altLang="en-US" dirty="0">
              <a:latin typeface="Adobe 黑体 Std R" panose="020B0400000000000000" pitchFamily="34" charset="-128"/>
              <a:ea typeface="Adobe 黑体 Std R" panose="020B0400000000000000" pitchFamily="34" charset="-128"/>
            </a:endParaRPr>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3974" y="1856569"/>
            <a:ext cx="1835806" cy="1776412"/>
          </a:xfrm>
          <a:prstGeom prst="rect">
            <a:avLst/>
          </a:prstGeom>
        </p:spPr>
      </p:pic>
      <p:pic>
        <p:nvPicPr>
          <p:cNvPr id="7" name="圖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8414" y="4898430"/>
            <a:ext cx="1766926" cy="1750911"/>
          </a:xfrm>
          <a:prstGeom prst="rect">
            <a:avLst/>
          </a:prstGeom>
        </p:spPr>
      </p:pic>
    </p:spTree>
    <p:extLst>
      <p:ext uri="{BB962C8B-B14F-4D97-AF65-F5344CB8AC3E}">
        <p14:creationId xmlns:p14="http://schemas.microsoft.com/office/powerpoint/2010/main" val="1710340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68440" y="636093"/>
            <a:ext cx="9144000" cy="923892"/>
          </a:xfrm>
        </p:spPr>
        <p:txBody>
          <a:bodyPr rtlCol="0"/>
          <a:lstStyle/>
          <a:p>
            <a:r>
              <a:rPr lang="en-US" altLang="zh-TW" dirty="0" smtClean="0">
                <a:latin typeface="Arial" panose="020B0604020202020204" pitchFamily="34" charset="0"/>
                <a:ea typeface="微軟正黑體" panose="020B0604030504040204" pitchFamily="34" charset="-120"/>
                <a:sym typeface="Arial" panose="020B0604020202020204" pitchFamily="34" charset="0"/>
              </a:rPr>
              <a:t>Unity </a:t>
            </a:r>
            <a:r>
              <a:rPr lang="en-US" altLang="zh-TW" dirty="0" smtClean="0">
                <a:latin typeface="Adobe 繁黑體 Std B" panose="020B0700000000000000" pitchFamily="34" charset="-120"/>
                <a:ea typeface="Adobe 繁黑體 Std B" panose="020B0700000000000000" pitchFamily="34" charset="-120"/>
              </a:rPr>
              <a:t>Scene</a:t>
            </a:r>
            <a:r>
              <a:rPr lang="zh-TW" altLang="en-US" dirty="0" smtClean="0">
                <a:latin typeface="Arial" panose="020B0604020202020204" pitchFamily="34" charset="0"/>
                <a:ea typeface="微軟正黑體" panose="020B0604030504040204" pitchFamily="34" charset="-120"/>
                <a:sym typeface="Arial" panose="020B0604020202020204" pitchFamily="34" charset="0"/>
              </a:rPr>
              <a:t>介紹</a:t>
            </a:r>
            <a:endParaRPr lang="zh-TW" altLang="en-US" dirty="0">
              <a:latin typeface="Arial" panose="020B0604020202020204" pitchFamily="34" charset="0"/>
              <a:ea typeface="微軟正黑體" panose="020B0604030504040204" pitchFamily="34" charset="-120"/>
              <a:sym typeface="Arial" panose="020B0604020202020204" pitchFamily="34" charset="0"/>
            </a:endParaRPr>
          </a:p>
        </p:txBody>
      </p:sp>
      <p:sp>
        <p:nvSpPr>
          <p:cNvPr id="11" name="文字方塊 10"/>
          <p:cNvSpPr txBox="1"/>
          <p:nvPr/>
        </p:nvSpPr>
        <p:spPr>
          <a:xfrm>
            <a:off x="368440" y="1559985"/>
            <a:ext cx="2388697" cy="2308324"/>
          </a:xfrm>
          <a:prstGeom prst="rect">
            <a:avLst/>
          </a:prstGeom>
          <a:noFill/>
          <a:ln>
            <a:noFill/>
          </a:ln>
        </p:spPr>
        <p:txBody>
          <a:bodyPr wrap="square" rtlCol="0">
            <a:spAutoFit/>
          </a:bodyPr>
          <a:lstStyle/>
          <a:p>
            <a:pPr>
              <a:lnSpc>
                <a:spcPct val="200000"/>
              </a:lnSpc>
            </a:pPr>
            <a:r>
              <a:rPr lang="zh-TW" altLang="en-US" dirty="0" smtClean="0">
                <a:latin typeface="Adobe 黑体 Std R" panose="020B0400000000000000" pitchFamily="34" charset="-128"/>
                <a:ea typeface="Adobe 黑体 Std R" panose="020B0400000000000000" pitchFamily="34" charset="-128"/>
              </a:rPr>
              <a:t>場景視窗</a:t>
            </a:r>
            <a:endParaRPr lang="en-US" altLang="zh-TW" dirty="0" smtClean="0">
              <a:latin typeface="Adobe 黑体 Std R" panose="020B0400000000000000" pitchFamily="34" charset="-128"/>
              <a:ea typeface="Adobe 黑体 Std R" panose="020B0400000000000000" pitchFamily="34" charset="-128"/>
            </a:endParaRPr>
          </a:p>
          <a:p>
            <a:pPr>
              <a:lnSpc>
                <a:spcPct val="200000"/>
              </a:lnSpc>
            </a:pPr>
            <a:r>
              <a:rPr lang="zh-TW" altLang="en-US" dirty="0" smtClean="0">
                <a:latin typeface="Adobe 黑体 Std R" panose="020B0400000000000000" pitchFamily="34" charset="-128"/>
                <a:ea typeface="Adobe 黑体 Std R" panose="020B0400000000000000" pitchFamily="34" charset="-128"/>
              </a:rPr>
              <a:t>用來</a:t>
            </a:r>
            <a:r>
              <a:rPr lang="zh-TW" altLang="en-US" dirty="0">
                <a:latin typeface="Adobe 黑体 Std R" panose="020B0400000000000000" pitchFamily="34" charset="-128"/>
                <a:ea typeface="Adobe 黑体 Std R" panose="020B0400000000000000" pitchFamily="34" charset="-128"/>
              </a:rPr>
              <a:t>布</a:t>
            </a:r>
            <a:r>
              <a:rPr lang="zh-TW" altLang="en-US" dirty="0" smtClean="0">
                <a:latin typeface="Adobe 黑体 Std R" panose="020B0400000000000000" pitchFamily="34" charset="-128"/>
                <a:ea typeface="Adobe 黑体 Std R" panose="020B0400000000000000" pitchFamily="34" charset="-128"/>
              </a:rPr>
              <a:t>置環境</a:t>
            </a:r>
            <a:r>
              <a:rPr lang="en-US" altLang="zh-TW" dirty="0" smtClean="0">
                <a:latin typeface="Adobe 黑体 Std R" panose="020B0400000000000000" pitchFamily="34" charset="-128"/>
                <a:ea typeface="Adobe 黑体 Std R" panose="020B0400000000000000" pitchFamily="34" charset="-128"/>
              </a:rPr>
              <a:t>,</a:t>
            </a:r>
            <a:r>
              <a:rPr lang="zh-TW" altLang="en-US" dirty="0" smtClean="0">
                <a:latin typeface="Adobe 黑体 Std R" panose="020B0400000000000000" pitchFamily="34" charset="-128"/>
                <a:ea typeface="Adobe 黑体 Std R" panose="020B0400000000000000" pitchFamily="34" charset="-128"/>
              </a:rPr>
              <a:t>角色</a:t>
            </a:r>
            <a:r>
              <a:rPr lang="en-US" altLang="zh-TW" dirty="0" smtClean="0">
                <a:latin typeface="Adobe 黑体 Std R" panose="020B0400000000000000" pitchFamily="34" charset="-128"/>
                <a:ea typeface="Adobe 黑体 Std R" panose="020B0400000000000000" pitchFamily="34" charset="-128"/>
              </a:rPr>
              <a:t>,</a:t>
            </a:r>
            <a:r>
              <a:rPr lang="zh-TW" altLang="en-US" dirty="0" smtClean="0">
                <a:latin typeface="Adobe 黑体 Std R" panose="020B0400000000000000" pitchFamily="34" charset="-128"/>
                <a:ea typeface="Adobe 黑体 Std R" panose="020B0400000000000000" pitchFamily="34" charset="-128"/>
              </a:rPr>
              <a:t>相機等等遊戲物件的地方</a:t>
            </a:r>
          </a:p>
        </p:txBody>
      </p:sp>
      <p:graphicFrame>
        <p:nvGraphicFramePr>
          <p:cNvPr id="12" name="表格 11"/>
          <p:cNvGraphicFramePr>
            <a:graphicFrameLocks noGrp="1"/>
          </p:cNvGraphicFramePr>
          <p:nvPr>
            <p:extLst>
              <p:ext uri="{D42A27DB-BD31-4B8C-83A1-F6EECF244321}">
                <p14:modId xmlns:p14="http://schemas.microsoft.com/office/powerpoint/2010/main" val="3839498691"/>
              </p:ext>
            </p:extLst>
          </p:nvPr>
        </p:nvGraphicFramePr>
        <p:xfrm>
          <a:off x="3297728" y="2176991"/>
          <a:ext cx="8456122" cy="4237574"/>
        </p:xfrm>
        <a:graphic>
          <a:graphicData uri="http://schemas.openxmlformats.org/drawingml/2006/table">
            <a:tbl>
              <a:tblPr firstRow="1" bandRow="1">
                <a:tableStyleId>{F5AB1C69-6EDB-4FF4-983F-18BD219EF322}</a:tableStyleId>
              </a:tblPr>
              <a:tblGrid>
                <a:gridCol w="2068927">
                  <a:extLst>
                    <a:ext uri="{9D8B030D-6E8A-4147-A177-3AD203B41FA5}">
                      <a16:colId xmlns:a16="http://schemas.microsoft.com/office/drawing/2014/main" xmlns="" val="3470466359"/>
                    </a:ext>
                  </a:extLst>
                </a:gridCol>
                <a:gridCol w="6387195">
                  <a:extLst>
                    <a:ext uri="{9D8B030D-6E8A-4147-A177-3AD203B41FA5}">
                      <a16:colId xmlns:a16="http://schemas.microsoft.com/office/drawing/2014/main" xmlns="" val="2530890644"/>
                    </a:ext>
                  </a:extLst>
                </a:gridCol>
              </a:tblGrid>
              <a:tr h="385234">
                <a:tc>
                  <a:txBody>
                    <a:bodyPr/>
                    <a:lstStyle/>
                    <a:p>
                      <a:pPr algn="ctr"/>
                      <a:r>
                        <a:rPr lang="zh-TW" altLang="en-US" dirty="0" smtClean="0">
                          <a:solidFill>
                            <a:schemeClr val="bg2"/>
                          </a:solidFill>
                          <a:latin typeface="Adobe 繁黑體 Std B" panose="020B0700000000000000" pitchFamily="34" charset="-120"/>
                          <a:ea typeface="Adobe 繁黑體 Std B" panose="020B0700000000000000" pitchFamily="34" charset="-120"/>
                        </a:rPr>
                        <a:t>按鍵</a:t>
                      </a:r>
                      <a:endParaRPr lang="zh-TW" altLang="en-US" dirty="0">
                        <a:solidFill>
                          <a:schemeClr val="bg2"/>
                        </a:solidFill>
                        <a:latin typeface="Adobe 繁黑體 Std B" panose="020B0700000000000000" pitchFamily="34" charset="-120"/>
                        <a:ea typeface="Adobe 繁黑體 Std B" panose="020B0700000000000000" pitchFamily="34" charset="-12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l"/>
                      <a:r>
                        <a:rPr lang="zh-TW" altLang="en-US" dirty="0" smtClean="0">
                          <a:solidFill>
                            <a:schemeClr val="bg2"/>
                          </a:solidFill>
                          <a:latin typeface="Adobe 繁黑體 Std B" panose="020B0700000000000000" pitchFamily="34" charset="-120"/>
                          <a:ea typeface="Adobe 繁黑體 Std B" panose="020B0700000000000000" pitchFamily="34" charset="-120"/>
                        </a:rPr>
                        <a:t>功能</a:t>
                      </a:r>
                      <a:endParaRPr lang="zh-TW" altLang="en-US" dirty="0">
                        <a:solidFill>
                          <a:schemeClr val="bg2"/>
                        </a:solidFill>
                        <a:latin typeface="Adobe 繁黑體 Std B" panose="020B0700000000000000" pitchFamily="34" charset="-120"/>
                        <a:ea typeface="Adobe 繁黑體 Std B" panose="020B0700000000000000" pitchFamily="34" charset="-12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77788535"/>
                  </a:ext>
                </a:extLst>
              </a:tr>
              <a:tr h="385234">
                <a:tc>
                  <a:txBody>
                    <a:bodyPr/>
                    <a:lstStyle/>
                    <a:p>
                      <a:pPr algn="ctr"/>
                      <a:r>
                        <a:rPr lang="zh-TW" altLang="en-US" dirty="0" smtClean="0">
                          <a:latin typeface="Adobe 繁黑體 Std B" panose="020B0700000000000000" pitchFamily="34" charset="-120"/>
                          <a:ea typeface="Adobe 繁黑體 Std B" panose="020B0700000000000000" pitchFamily="34" charset="-120"/>
                        </a:rPr>
                        <a:t>滑鼠左鍵</a:t>
                      </a:r>
                      <a:endParaRPr lang="zh-TW" altLang="en-US" dirty="0">
                        <a:latin typeface="Adobe 繁黑體 Std B" panose="020B0700000000000000" pitchFamily="34" charset="-120"/>
                        <a:ea typeface="Adobe 繁黑體 Std B" panose="020B0700000000000000" pitchFamily="34" charset="-12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l"/>
                      <a:r>
                        <a:rPr lang="zh-TW" altLang="en-US" dirty="0" smtClean="0">
                          <a:latin typeface="Adobe 繁黑體 Std B" panose="020B0700000000000000" pitchFamily="34" charset="-120"/>
                          <a:ea typeface="Adobe 繁黑體 Std B" panose="020B0700000000000000" pitchFamily="34" charset="-120"/>
                        </a:rPr>
                        <a:t>選取物件</a:t>
                      </a:r>
                      <a:endParaRPr lang="zh-TW" altLang="en-US" dirty="0">
                        <a:latin typeface="Adobe 繁黑體 Std B" panose="020B0700000000000000" pitchFamily="34" charset="-120"/>
                        <a:ea typeface="Adobe 繁黑體 Std B" panose="020B0700000000000000" pitchFamily="34" charset="-12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323122234"/>
                  </a:ext>
                </a:extLst>
              </a:tr>
              <a:tr h="385234">
                <a:tc>
                  <a:txBody>
                    <a:bodyPr/>
                    <a:lstStyle/>
                    <a:p>
                      <a:pPr algn="ctr"/>
                      <a:r>
                        <a:rPr lang="zh-TW" altLang="en-US" dirty="0" smtClean="0">
                          <a:latin typeface="Adobe 繁黑體 Std B" panose="020B0700000000000000" pitchFamily="34" charset="-120"/>
                          <a:ea typeface="Adobe 繁黑體 Std B" panose="020B0700000000000000" pitchFamily="34" charset="-120"/>
                        </a:rPr>
                        <a:t>滑鼠中鍵滾輪</a:t>
                      </a:r>
                      <a:endParaRPr lang="zh-TW" altLang="en-US" dirty="0">
                        <a:latin typeface="Adobe 繁黑體 Std B" panose="020B0700000000000000" pitchFamily="34" charset="-120"/>
                        <a:ea typeface="Adobe 繁黑體 Std B" panose="020B0700000000000000" pitchFamily="34" charset="-12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l"/>
                      <a:r>
                        <a:rPr lang="zh-TW" altLang="en-US" dirty="0" smtClean="0">
                          <a:latin typeface="Adobe 繁黑體 Std B" panose="020B0700000000000000" pitchFamily="34" charset="-120"/>
                          <a:ea typeface="Adobe 繁黑體 Std B" panose="020B0700000000000000" pitchFamily="34" charset="-120"/>
                        </a:rPr>
                        <a:t>前滾</a:t>
                      </a:r>
                      <a:r>
                        <a:rPr lang="en-US" altLang="zh-TW" dirty="0" smtClean="0">
                          <a:latin typeface="Adobe 繁黑體 Std B" panose="020B0700000000000000" pitchFamily="34" charset="-120"/>
                          <a:ea typeface="Adobe 繁黑體 Std B" panose="020B0700000000000000" pitchFamily="34" charset="-120"/>
                        </a:rPr>
                        <a:t>/</a:t>
                      </a:r>
                      <a:r>
                        <a:rPr lang="zh-TW" altLang="en-US" dirty="0" smtClean="0">
                          <a:latin typeface="Adobe 繁黑體 Std B" panose="020B0700000000000000" pitchFamily="34" charset="-120"/>
                          <a:ea typeface="Adobe 繁黑體 Std B" panose="020B0700000000000000" pitchFamily="34" charset="-120"/>
                        </a:rPr>
                        <a:t>將視窗放大            後滾</a:t>
                      </a:r>
                      <a:r>
                        <a:rPr lang="en-US" altLang="zh-TW" dirty="0" smtClean="0">
                          <a:latin typeface="Adobe 繁黑體 Std B" panose="020B0700000000000000" pitchFamily="34" charset="-120"/>
                          <a:ea typeface="Adobe 繁黑體 Std B" panose="020B0700000000000000" pitchFamily="34" charset="-120"/>
                        </a:rPr>
                        <a:t>/</a:t>
                      </a:r>
                      <a:r>
                        <a:rPr lang="zh-TW" altLang="en-US" dirty="0" smtClean="0">
                          <a:latin typeface="Adobe 繁黑體 Std B" panose="020B0700000000000000" pitchFamily="34" charset="-120"/>
                          <a:ea typeface="Adobe 繁黑體 Std B" panose="020B0700000000000000" pitchFamily="34" charset="-120"/>
                        </a:rPr>
                        <a:t>將視窗縮小</a:t>
                      </a:r>
                      <a:endParaRPr lang="zh-TW" altLang="en-US" dirty="0">
                        <a:latin typeface="Adobe 繁黑體 Std B" panose="020B0700000000000000" pitchFamily="34" charset="-120"/>
                        <a:ea typeface="Adobe 繁黑體 Std B" panose="020B0700000000000000" pitchFamily="34" charset="-12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3995392821"/>
                  </a:ext>
                </a:extLst>
              </a:tr>
              <a:tr h="385234">
                <a:tc>
                  <a:txBody>
                    <a:bodyPr/>
                    <a:lstStyle/>
                    <a:p>
                      <a:pPr algn="ctr"/>
                      <a:r>
                        <a:rPr lang="zh-TW" altLang="en-US" dirty="0" smtClean="0">
                          <a:latin typeface="Adobe 繁黑體 Std B" panose="020B0700000000000000" pitchFamily="34" charset="-120"/>
                          <a:ea typeface="Adobe 繁黑體 Std B" panose="020B0700000000000000" pitchFamily="34" charset="-120"/>
                        </a:rPr>
                        <a:t>壓滑鼠中鍵</a:t>
                      </a:r>
                      <a:endParaRPr lang="zh-TW" altLang="en-US" dirty="0">
                        <a:latin typeface="Adobe 繁黑體 Std B" panose="020B0700000000000000" pitchFamily="34" charset="-120"/>
                        <a:ea typeface="Adobe 繁黑體 Std B" panose="020B0700000000000000" pitchFamily="34" charset="-12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l"/>
                      <a:r>
                        <a:rPr lang="zh-TW" altLang="en-US" dirty="0" smtClean="0">
                          <a:latin typeface="Adobe 繁黑體 Std B" panose="020B0700000000000000" pitchFamily="34" charset="-120"/>
                          <a:ea typeface="Adobe 繁黑體 Std B" panose="020B0700000000000000" pitchFamily="34" charset="-120"/>
                        </a:rPr>
                        <a:t>視窗平移</a:t>
                      </a:r>
                      <a:endParaRPr lang="en-US" altLang="zh-TW" dirty="0" smtClean="0">
                        <a:latin typeface="Adobe 繁黑體 Std B" panose="020B0700000000000000" pitchFamily="34" charset="-120"/>
                        <a:ea typeface="Adobe 繁黑體 Std B" panose="020B0700000000000000" pitchFamily="34" charset="-12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594986212"/>
                  </a:ext>
                </a:extLst>
              </a:tr>
              <a:tr h="385234">
                <a:tc>
                  <a:txBody>
                    <a:bodyPr/>
                    <a:lstStyle/>
                    <a:p>
                      <a:pPr algn="ctr"/>
                      <a:r>
                        <a:rPr lang="zh-TW" altLang="en-US" dirty="0" smtClean="0">
                          <a:latin typeface="Adobe 繁黑體 Std B" panose="020B0700000000000000" pitchFamily="34" charset="-120"/>
                          <a:ea typeface="Adobe 繁黑體 Std B" panose="020B0700000000000000" pitchFamily="34" charset="-120"/>
                        </a:rPr>
                        <a:t>滑鼠右鍵 </a:t>
                      </a:r>
                      <a:r>
                        <a:rPr lang="en-US" altLang="zh-TW" dirty="0" smtClean="0">
                          <a:latin typeface="Adobe 繁黑體 Std B" panose="020B0700000000000000" pitchFamily="34" charset="-120"/>
                          <a:ea typeface="Adobe 繁黑體 Std B" panose="020B0700000000000000" pitchFamily="34" charset="-120"/>
                        </a:rPr>
                        <a:t>+</a:t>
                      </a:r>
                      <a:r>
                        <a:rPr lang="zh-TW" altLang="en-US" dirty="0" smtClean="0">
                          <a:latin typeface="Adobe 繁黑體 Std B" panose="020B0700000000000000" pitchFamily="34" charset="-120"/>
                          <a:ea typeface="Adobe 繁黑體 Std B" panose="020B0700000000000000" pitchFamily="34" charset="-120"/>
                        </a:rPr>
                        <a:t> 移動</a:t>
                      </a:r>
                      <a:endParaRPr lang="zh-TW" altLang="en-US" dirty="0">
                        <a:latin typeface="Adobe 繁黑體 Std B" panose="020B0700000000000000" pitchFamily="34" charset="-120"/>
                        <a:ea typeface="Adobe 繁黑體 Std B" panose="020B0700000000000000" pitchFamily="34" charset="-12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l"/>
                      <a:r>
                        <a:rPr lang="zh-TW" altLang="en-US" dirty="0" smtClean="0">
                          <a:latin typeface="Adobe 繁黑體 Std B" panose="020B0700000000000000" pitchFamily="34" charset="-120"/>
                          <a:ea typeface="Adobe 繁黑體 Std B" panose="020B0700000000000000" pitchFamily="34" charset="-120"/>
                        </a:rPr>
                        <a:t>旋轉視窗</a:t>
                      </a:r>
                      <a:r>
                        <a:rPr lang="en-US" altLang="zh-TW" dirty="0" smtClean="0">
                          <a:latin typeface="Adobe 繁黑體 Std B" panose="020B0700000000000000" pitchFamily="34" charset="-120"/>
                          <a:ea typeface="Adobe 繁黑體 Std B" panose="020B0700000000000000" pitchFamily="34" charset="-120"/>
                        </a:rPr>
                        <a:t>(</a:t>
                      </a:r>
                      <a:r>
                        <a:rPr lang="zh-TW" altLang="en-US" dirty="0" smtClean="0">
                          <a:latin typeface="Adobe 繁黑體 Std B" panose="020B0700000000000000" pitchFamily="34" charset="-120"/>
                          <a:ea typeface="Adobe 繁黑體 Std B" panose="020B0700000000000000" pitchFamily="34" charset="-120"/>
                        </a:rPr>
                        <a:t>原地旋轉</a:t>
                      </a:r>
                      <a:r>
                        <a:rPr lang="en-US" altLang="zh-TW" dirty="0" smtClean="0">
                          <a:latin typeface="Adobe 繁黑體 Std B" panose="020B0700000000000000" pitchFamily="34" charset="-120"/>
                          <a:ea typeface="Adobe 繁黑體 Std B" panose="020B0700000000000000" pitchFamily="34" charset="-120"/>
                        </a:rPr>
                        <a:t>)</a:t>
                      </a:r>
                      <a:endParaRPr lang="zh-TW" altLang="en-US" dirty="0">
                        <a:latin typeface="Adobe 繁黑體 Std B" panose="020B0700000000000000" pitchFamily="34" charset="-120"/>
                        <a:ea typeface="Adobe 繁黑體 Std B" panose="020B0700000000000000" pitchFamily="34" charset="-12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3438284420"/>
                  </a:ext>
                </a:extLst>
              </a:tr>
              <a:tr h="385234">
                <a:tc>
                  <a:txBody>
                    <a:bodyPr/>
                    <a:lstStyle/>
                    <a:p>
                      <a:pPr algn="ctr"/>
                      <a:r>
                        <a:rPr lang="en-US" altLang="zh-TW" dirty="0" smtClean="0">
                          <a:latin typeface="Adobe 繁黑體 Std B" panose="020B0700000000000000" pitchFamily="34" charset="-120"/>
                          <a:ea typeface="Adobe 繁黑體 Std B" panose="020B0700000000000000" pitchFamily="34" charset="-120"/>
                        </a:rPr>
                        <a:t>Alt + </a:t>
                      </a:r>
                      <a:r>
                        <a:rPr lang="zh-TW" altLang="en-US" dirty="0" smtClean="0">
                          <a:latin typeface="Adobe 繁黑體 Std B" panose="020B0700000000000000" pitchFamily="34" charset="-120"/>
                          <a:ea typeface="Adobe 繁黑體 Std B" panose="020B0700000000000000" pitchFamily="34" charset="-120"/>
                        </a:rPr>
                        <a:t>滑鼠左鍵</a:t>
                      </a:r>
                      <a:endParaRPr lang="zh-TW" altLang="en-US" dirty="0">
                        <a:latin typeface="Adobe 繁黑體 Std B" panose="020B0700000000000000" pitchFamily="34" charset="-120"/>
                        <a:ea typeface="Adobe 繁黑體 Std B" panose="020B0700000000000000" pitchFamily="34" charset="-12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l"/>
                      <a:r>
                        <a:rPr lang="zh-TW" altLang="en-US" dirty="0" smtClean="0">
                          <a:latin typeface="Adobe 繁黑體 Std B" panose="020B0700000000000000" pitchFamily="34" charset="-120"/>
                          <a:ea typeface="Adobe 繁黑體 Std B" panose="020B0700000000000000" pitchFamily="34" charset="-120"/>
                        </a:rPr>
                        <a:t>旋轉視窗</a:t>
                      </a:r>
                      <a:endParaRPr lang="zh-TW" altLang="en-US" dirty="0">
                        <a:latin typeface="Adobe 繁黑體 Std B" panose="020B0700000000000000" pitchFamily="34" charset="-120"/>
                        <a:ea typeface="Adobe 繁黑體 Std B" panose="020B0700000000000000" pitchFamily="34" charset="-12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2183461427"/>
                  </a:ext>
                </a:extLst>
              </a:tr>
              <a:tr h="385234">
                <a:tc>
                  <a:txBody>
                    <a:bodyPr/>
                    <a:lstStyle/>
                    <a:p>
                      <a:pPr algn="ctr"/>
                      <a:r>
                        <a:rPr lang="en-US" altLang="zh-TW" dirty="0" smtClean="0">
                          <a:latin typeface="Adobe 繁黑體 Std B" panose="020B0700000000000000" pitchFamily="34" charset="-120"/>
                          <a:ea typeface="Adobe 繁黑體 Std B" panose="020B0700000000000000" pitchFamily="34" charset="-120"/>
                        </a:rPr>
                        <a:t>Alt + </a:t>
                      </a:r>
                      <a:r>
                        <a:rPr lang="zh-TW" altLang="en-US" dirty="0" smtClean="0">
                          <a:latin typeface="Adobe 繁黑體 Std B" panose="020B0700000000000000" pitchFamily="34" charset="-120"/>
                          <a:ea typeface="Adobe 繁黑體 Std B" panose="020B0700000000000000" pitchFamily="34" charset="-120"/>
                        </a:rPr>
                        <a:t>滑鼠中鍵</a:t>
                      </a:r>
                      <a:endParaRPr lang="zh-TW" altLang="en-US" dirty="0">
                        <a:latin typeface="Adobe 繁黑體 Std B" panose="020B0700000000000000" pitchFamily="34" charset="-120"/>
                        <a:ea typeface="Adobe 繁黑體 Std B" panose="020B0700000000000000" pitchFamily="34" charset="-12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l"/>
                      <a:r>
                        <a:rPr lang="zh-TW" altLang="en-US" dirty="0" smtClean="0">
                          <a:latin typeface="Adobe 繁黑體 Std B" panose="020B0700000000000000" pitchFamily="34" charset="-120"/>
                          <a:ea typeface="Adobe 繁黑體 Std B" panose="020B0700000000000000" pitchFamily="34" charset="-120"/>
                        </a:rPr>
                        <a:t>上下平移視窗</a:t>
                      </a:r>
                      <a:endParaRPr lang="zh-TW" altLang="en-US" dirty="0">
                        <a:latin typeface="Adobe 繁黑體 Std B" panose="020B0700000000000000" pitchFamily="34" charset="-120"/>
                        <a:ea typeface="Adobe 繁黑體 Std B" panose="020B0700000000000000" pitchFamily="34" charset="-12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371924848"/>
                  </a:ext>
                </a:extLst>
              </a:tr>
              <a:tr h="38523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dirty="0" smtClean="0">
                          <a:latin typeface="Adobe 繁黑體 Std B" panose="020B0700000000000000" pitchFamily="34" charset="-120"/>
                          <a:ea typeface="Adobe 繁黑體 Std B" panose="020B0700000000000000" pitchFamily="34" charset="-120"/>
                        </a:rPr>
                        <a:t>Alt + </a:t>
                      </a:r>
                      <a:r>
                        <a:rPr lang="zh-TW" altLang="en-US" dirty="0" smtClean="0">
                          <a:latin typeface="Adobe 繁黑體 Std B" panose="020B0700000000000000" pitchFamily="34" charset="-120"/>
                          <a:ea typeface="Adobe 繁黑體 Std B" panose="020B0700000000000000" pitchFamily="34" charset="-120"/>
                        </a:rPr>
                        <a:t>滑鼠右鍵</a:t>
                      </a:r>
                    </a:p>
                  </a:txBody>
                  <a:tcPr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l"/>
                      <a:r>
                        <a:rPr lang="zh-TW" altLang="en-US" dirty="0" smtClean="0">
                          <a:latin typeface="Adobe 繁黑體 Std B" panose="020B0700000000000000" pitchFamily="34" charset="-120"/>
                          <a:ea typeface="Adobe 繁黑體 Std B" panose="020B0700000000000000" pitchFamily="34" charset="-120"/>
                        </a:rPr>
                        <a:t>縮放視窗</a:t>
                      </a:r>
                      <a:endParaRPr lang="zh-TW" altLang="en-US" dirty="0">
                        <a:latin typeface="Adobe 繁黑體 Std B" panose="020B0700000000000000" pitchFamily="34" charset="-120"/>
                        <a:ea typeface="Adobe 繁黑體 Std B" panose="020B0700000000000000" pitchFamily="34" charset="-12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3289924224"/>
                  </a:ext>
                </a:extLst>
              </a:tr>
              <a:tr h="385234">
                <a:tc>
                  <a:txBody>
                    <a:bodyPr/>
                    <a:lstStyle/>
                    <a:p>
                      <a:pPr algn="ctr"/>
                      <a:r>
                        <a:rPr lang="en-US" altLang="zh-TW" dirty="0" smtClean="0">
                          <a:latin typeface="Adobe 繁黑體 Std B" panose="020B0700000000000000" pitchFamily="34" charset="-120"/>
                          <a:ea typeface="Adobe 繁黑體 Std B" panose="020B0700000000000000" pitchFamily="34" charset="-120"/>
                        </a:rPr>
                        <a:t>F</a:t>
                      </a:r>
                      <a:r>
                        <a:rPr lang="zh-TW" altLang="en-US" dirty="0" smtClean="0">
                          <a:latin typeface="Adobe 繁黑體 Std B" panose="020B0700000000000000" pitchFamily="34" charset="-120"/>
                          <a:ea typeface="Adobe 繁黑體 Std B" panose="020B0700000000000000" pitchFamily="34" charset="-120"/>
                        </a:rPr>
                        <a:t>鍵</a:t>
                      </a:r>
                      <a:endParaRPr lang="zh-TW" altLang="en-US" dirty="0">
                        <a:latin typeface="Adobe 繁黑體 Std B" panose="020B0700000000000000" pitchFamily="34" charset="-120"/>
                        <a:ea typeface="Adobe 繁黑體 Std B" panose="020B0700000000000000" pitchFamily="34" charset="-12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l"/>
                      <a:r>
                        <a:rPr lang="zh-TW" altLang="en-US" dirty="0" smtClean="0">
                          <a:latin typeface="Adobe 繁黑體 Std B" panose="020B0700000000000000" pitchFamily="34" charset="-120"/>
                          <a:ea typeface="Adobe 繁黑體 Std B" panose="020B0700000000000000" pitchFamily="34" charset="-120"/>
                        </a:rPr>
                        <a:t>將所選的物件放大到全視窗</a:t>
                      </a:r>
                      <a:endParaRPr lang="zh-TW" altLang="en-US" dirty="0">
                        <a:latin typeface="Adobe 繁黑體 Std B" panose="020B0700000000000000" pitchFamily="34" charset="-120"/>
                        <a:ea typeface="Adobe 繁黑體 Std B" panose="020B0700000000000000" pitchFamily="34" charset="-12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3307481400"/>
                  </a:ext>
                </a:extLst>
              </a:tr>
              <a:tr h="385234">
                <a:tc>
                  <a:txBody>
                    <a:bodyPr/>
                    <a:lstStyle/>
                    <a:p>
                      <a:pPr algn="ctr"/>
                      <a:r>
                        <a:rPr lang="en-US" altLang="zh-TW" dirty="0" smtClean="0">
                          <a:latin typeface="Adobe 繁黑體 Std B" panose="020B0700000000000000" pitchFamily="34" charset="-120"/>
                          <a:ea typeface="Adobe 繁黑體 Std B" panose="020B0700000000000000" pitchFamily="34" charset="-120"/>
                        </a:rPr>
                        <a:t>Ctrl + D</a:t>
                      </a:r>
                      <a:endParaRPr lang="zh-TW" altLang="en-US" dirty="0">
                        <a:latin typeface="Adobe 繁黑體 Std B" panose="020B0700000000000000" pitchFamily="34" charset="-120"/>
                        <a:ea typeface="Adobe 繁黑體 Std B" panose="020B0700000000000000" pitchFamily="34" charset="-12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l"/>
                      <a:r>
                        <a:rPr lang="zh-TW" altLang="en-US" dirty="0" smtClean="0">
                          <a:latin typeface="Adobe 繁黑體 Std B" panose="020B0700000000000000" pitchFamily="34" charset="-120"/>
                          <a:ea typeface="Adobe 繁黑體 Std B" panose="020B0700000000000000" pitchFamily="34" charset="-120"/>
                        </a:rPr>
                        <a:t>複製物件</a:t>
                      </a:r>
                      <a:endParaRPr lang="zh-TW" altLang="en-US" dirty="0">
                        <a:latin typeface="Adobe 繁黑體 Std B" panose="020B0700000000000000" pitchFamily="34" charset="-120"/>
                        <a:ea typeface="Adobe 繁黑體 Std B" panose="020B0700000000000000" pitchFamily="34" charset="-12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56399940"/>
                  </a:ext>
                </a:extLst>
              </a:tr>
              <a:tr h="385234">
                <a:tc>
                  <a:txBody>
                    <a:bodyPr/>
                    <a:lstStyle/>
                    <a:p>
                      <a:pPr algn="ctr"/>
                      <a:r>
                        <a:rPr lang="en-US" altLang="zh-TW" dirty="0" smtClean="0">
                          <a:latin typeface="Adobe 繁黑體 Std B" panose="020B0700000000000000" pitchFamily="34" charset="-120"/>
                          <a:ea typeface="Adobe 繁黑體 Std B" panose="020B0700000000000000" pitchFamily="34" charset="-120"/>
                        </a:rPr>
                        <a:t>Q, W,</a:t>
                      </a:r>
                      <a:r>
                        <a:rPr lang="zh-TW" altLang="en-US" dirty="0" smtClean="0">
                          <a:latin typeface="Adobe 繁黑體 Std B" panose="020B0700000000000000" pitchFamily="34" charset="-120"/>
                          <a:ea typeface="Adobe 繁黑體 Std B" panose="020B0700000000000000" pitchFamily="34" charset="-120"/>
                        </a:rPr>
                        <a:t> </a:t>
                      </a:r>
                      <a:r>
                        <a:rPr lang="en-US" altLang="zh-TW" dirty="0" smtClean="0">
                          <a:latin typeface="Adobe 繁黑體 Std B" panose="020B0700000000000000" pitchFamily="34" charset="-120"/>
                          <a:ea typeface="Adobe 繁黑體 Std B" panose="020B0700000000000000" pitchFamily="34" charset="-120"/>
                        </a:rPr>
                        <a:t>E, R, T, Y</a:t>
                      </a:r>
                      <a:endParaRPr lang="zh-TW" altLang="en-US" dirty="0">
                        <a:latin typeface="Adobe 繁黑體 Std B" panose="020B0700000000000000" pitchFamily="34" charset="-120"/>
                        <a:ea typeface="Adobe 繁黑體 Std B" panose="020B0700000000000000" pitchFamily="34" charset="-12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l"/>
                      <a:r>
                        <a:rPr lang="zh-TW" altLang="en-US" dirty="0" smtClean="0">
                          <a:latin typeface="Adobe 繁黑體 Std B" panose="020B0700000000000000" pitchFamily="34" charset="-120"/>
                          <a:ea typeface="Adobe 繁黑體 Std B" panose="020B0700000000000000" pitchFamily="34" charset="-120"/>
                        </a:rPr>
                        <a:t>視窗平移</a:t>
                      </a:r>
                      <a:r>
                        <a:rPr lang="en-US" altLang="zh-TW" dirty="0" smtClean="0">
                          <a:latin typeface="Adobe 繁黑體 Std B" panose="020B0700000000000000" pitchFamily="34" charset="-120"/>
                          <a:ea typeface="Adobe 繁黑體 Std B" panose="020B0700000000000000" pitchFamily="34" charset="-120"/>
                        </a:rPr>
                        <a:t>/</a:t>
                      </a:r>
                      <a:r>
                        <a:rPr lang="zh-TW" altLang="en-US" dirty="0" smtClean="0">
                          <a:latin typeface="Adobe 繁黑體 Std B" panose="020B0700000000000000" pitchFamily="34" charset="-120"/>
                          <a:ea typeface="Adobe 繁黑體 Std B" panose="020B0700000000000000" pitchFamily="34" charset="-120"/>
                        </a:rPr>
                        <a:t>物件移動</a:t>
                      </a:r>
                      <a:r>
                        <a:rPr lang="en-US" altLang="zh-TW" dirty="0" smtClean="0">
                          <a:latin typeface="Adobe 繁黑體 Std B" panose="020B0700000000000000" pitchFamily="34" charset="-120"/>
                          <a:ea typeface="Adobe 繁黑體 Std B" panose="020B0700000000000000" pitchFamily="34" charset="-120"/>
                        </a:rPr>
                        <a:t>/</a:t>
                      </a:r>
                      <a:r>
                        <a:rPr lang="zh-TW" altLang="en-US" dirty="0" smtClean="0">
                          <a:latin typeface="Adobe 繁黑體 Std B" panose="020B0700000000000000" pitchFamily="34" charset="-120"/>
                          <a:ea typeface="Adobe 繁黑體 Std B" panose="020B0700000000000000" pitchFamily="34" charset="-120"/>
                        </a:rPr>
                        <a:t>物件旋轉</a:t>
                      </a:r>
                      <a:r>
                        <a:rPr lang="en-US" altLang="zh-TW" dirty="0" smtClean="0">
                          <a:latin typeface="Adobe 繁黑體 Std B" panose="020B0700000000000000" pitchFamily="34" charset="-120"/>
                          <a:ea typeface="Adobe 繁黑體 Std B" panose="020B0700000000000000" pitchFamily="34" charset="-120"/>
                        </a:rPr>
                        <a:t>/</a:t>
                      </a:r>
                      <a:r>
                        <a:rPr lang="zh-TW" altLang="en-US" dirty="0" smtClean="0">
                          <a:latin typeface="Adobe 繁黑體 Std B" panose="020B0700000000000000" pitchFamily="34" charset="-120"/>
                          <a:ea typeface="Adobe 繁黑體 Std B" panose="020B0700000000000000" pitchFamily="34" charset="-120"/>
                        </a:rPr>
                        <a:t>物件縮放</a:t>
                      </a:r>
                      <a:r>
                        <a:rPr lang="en-US" altLang="zh-TW" dirty="0" smtClean="0">
                          <a:latin typeface="Adobe 繁黑體 Std B" panose="020B0700000000000000" pitchFamily="34" charset="-120"/>
                          <a:ea typeface="Adobe 繁黑體 Std B" panose="020B0700000000000000" pitchFamily="34" charset="-120"/>
                        </a:rPr>
                        <a:t>/</a:t>
                      </a:r>
                      <a:r>
                        <a:rPr lang="zh-TW" altLang="en-US" dirty="0" smtClean="0">
                          <a:latin typeface="Adobe 繁黑體 Std B" panose="020B0700000000000000" pitchFamily="34" charset="-120"/>
                          <a:ea typeface="Adobe 繁黑體 Std B" panose="020B0700000000000000" pitchFamily="34" charset="-120"/>
                        </a:rPr>
                        <a:t>矩形工具</a:t>
                      </a:r>
                      <a:r>
                        <a:rPr lang="en-US" altLang="zh-TW" dirty="0" smtClean="0">
                          <a:latin typeface="Adobe 繁黑體 Std B" panose="020B0700000000000000" pitchFamily="34" charset="-120"/>
                          <a:ea typeface="Adobe 繁黑體 Std B" panose="020B0700000000000000" pitchFamily="34" charset="-120"/>
                        </a:rPr>
                        <a:t>/</a:t>
                      </a:r>
                      <a:r>
                        <a:rPr lang="zh-TW" altLang="en-US" dirty="0" smtClean="0">
                          <a:latin typeface="Adobe 繁黑體 Std B" panose="020B0700000000000000" pitchFamily="34" charset="-120"/>
                          <a:ea typeface="Adobe 繁黑體 Std B" panose="020B0700000000000000" pitchFamily="34" charset="-120"/>
                        </a:rPr>
                        <a:t>三合一工具</a:t>
                      </a:r>
                      <a:endParaRPr lang="zh-TW" altLang="en-US" dirty="0">
                        <a:latin typeface="Adobe 繁黑體 Std B" panose="020B0700000000000000" pitchFamily="34" charset="-120"/>
                        <a:ea typeface="Adobe 繁黑體 Std B" panose="020B0700000000000000" pitchFamily="34" charset="-12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128725032"/>
                  </a:ext>
                </a:extLst>
              </a:tr>
            </a:tbl>
          </a:graphicData>
        </a:graphic>
      </p:graphicFrame>
      <p:sp>
        <p:nvSpPr>
          <p:cNvPr id="14" name="文字方塊 13"/>
          <p:cNvSpPr txBox="1"/>
          <p:nvPr/>
        </p:nvSpPr>
        <p:spPr>
          <a:xfrm>
            <a:off x="3297728" y="1660528"/>
            <a:ext cx="2712547" cy="461665"/>
          </a:xfrm>
          <a:prstGeom prst="rect">
            <a:avLst/>
          </a:prstGeom>
          <a:noFill/>
        </p:spPr>
        <p:txBody>
          <a:bodyPr wrap="square" rtlCol="0">
            <a:spAutoFit/>
          </a:bodyPr>
          <a:lstStyle/>
          <a:p>
            <a:r>
              <a:rPr lang="zh-TW" altLang="en-US" sz="2400" b="1" dirty="0" smtClean="0">
                <a:latin typeface="Adobe 繁黑體 Std B" panose="020B0700000000000000" pitchFamily="34" charset="-120"/>
                <a:ea typeface="Adobe 繁黑體 Std B" panose="020B0700000000000000" pitchFamily="34" charset="-120"/>
              </a:rPr>
              <a:t>部分快捷鍵介紹</a:t>
            </a:r>
            <a:endParaRPr lang="zh-TW" altLang="en-US" sz="2400" b="1" dirty="0">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1864917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68440" y="636093"/>
            <a:ext cx="9144000" cy="923892"/>
          </a:xfrm>
        </p:spPr>
        <p:txBody>
          <a:bodyPr rtlCol="0"/>
          <a:lstStyle/>
          <a:p>
            <a:r>
              <a:rPr lang="en-US" altLang="zh-TW" dirty="0" smtClean="0">
                <a:latin typeface="Arial" panose="020B0604020202020204" pitchFamily="34" charset="0"/>
                <a:ea typeface="微軟正黑體" panose="020B0604030504040204" pitchFamily="34" charset="-120"/>
                <a:sym typeface="Arial" panose="020B0604020202020204" pitchFamily="34" charset="0"/>
              </a:rPr>
              <a:t>Unity </a:t>
            </a:r>
            <a:r>
              <a:rPr lang="en-US" altLang="zh-TW" dirty="0" smtClean="0">
                <a:latin typeface="Adobe 繁黑體 Std B" panose="020B0700000000000000" pitchFamily="34" charset="-120"/>
                <a:ea typeface="Adobe 繁黑體 Std B" panose="020B0700000000000000" pitchFamily="34" charset="-120"/>
              </a:rPr>
              <a:t>Game</a:t>
            </a:r>
            <a:r>
              <a:rPr lang="zh-TW" altLang="en-US" dirty="0" smtClean="0">
                <a:latin typeface="Arial" panose="020B0604020202020204" pitchFamily="34" charset="0"/>
                <a:ea typeface="微軟正黑體" panose="020B0604030504040204" pitchFamily="34" charset="-120"/>
                <a:sym typeface="Arial" panose="020B0604020202020204" pitchFamily="34" charset="0"/>
              </a:rPr>
              <a:t>介紹</a:t>
            </a:r>
            <a:endParaRPr lang="zh-TW" altLang="en-US" dirty="0">
              <a:latin typeface="Arial" panose="020B0604020202020204" pitchFamily="34" charset="0"/>
              <a:ea typeface="微軟正黑體" panose="020B0604030504040204" pitchFamily="34" charset="-120"/>
              <a:sym typeface="Arial" panose="020B0604020202020204" pitchFamily="34" charset="0"/>
            </a:endParaRPr>
          </a:p>
        </p:txBody>
      </p:sp>
      <p:sp>
        <p:nvSpPr>
          <p:cNvPr id="11" name="文字方塊 10"/>
          <p:cNvSpPr txBox="1"/>
          <p:nvPr/>
        </p:nvSpPr>
        <p:spPr>
          <a:xfrm>
            <a:off x="368440" y="1449216"/>
            <a:ext cx="6822935" cy="2308324"/>
          </a:xfrm>
          <a:prstGeom prst="rect">
            <a:avLst/>
          </a:prstGeom>
          <a:noFill/>
          <a:ln>
            <a:noFill/>
          </a:ln>
        </p:spPr>
        <p:txBody>
          <a:bodyPr wrap="square" rtlCol="0">
            <a:spAutoFit/>
          </a:bodyPr>
          <a:lstStyle/>
          <a:p>
            <a:pPr>
              <a:lnSpc>
                <a:spcPct val="200000"/>
              </a:lnSpc>
            </a:pPr>
            <a:r>
              <a:rPr lang="zh-TW" altLang="en-US" dirty="0">
                <a:latin typeface="Adobe 黑体 Std R" panose="020B0400000000000000" pitchFamily="34" charset="-128"/>
                <a:ea typeface="Adobe 黑体 Std R" panose="020B0400000000000000" pitchFamily="34" charset="-128"/>
              </a:rPr>
              <a:t>遊戲</a:t>
            </a:r>
            <a:r>
              <a:rPr lang="zh-TW" altLang="en-US" dirty="0" smtClean="0">
                <a:latin typeface="Adobe 黑体 Std R" panose="020B0400000000000000" pitchFamily="34" charset="-128"/>
                <a:ea typeface="Adobe 黑体 Std R" panose="020B0400000000000000" pitchFamily="34" charset="-128"/>
              </a:rPr>
              <a:t>視窗</a:t>
            </a:r>
            <a:endParaRPr lang="en-US" altLang="zh-TW" dirty="0" smtClean="0">
              <a:latin typeface="Adobe 黑体 Std R" panose="020B0400000000000000" pitchFamily="34" charset="-128"/>
              <a:ea typeface="Adobe 黑体 Std R" panose="020B0400000000000000" pitchFamily="34" charset="-128"/>
            </a:endParaRPr>
          </a:p>
          <a:p>
            <a:pPr>
              <a:lnSpc>
                <a:spcPct val="200000"/>
              </a:lnSpc>
            </a:pPr>
            <a:r>
              <a:rPr lang="zh-TW" altLang="en-US" dirty="0" smtClean="0">
                <a:latin typeface="Adobe 黑体 Std R" panose="020B0400000000000000" pitchFamily="34" charset="-128"/>
                <a:ea typeface="Adobe 黑体 Std R" panose="020B0400000000000000" pitchFamily="34" charset="-128"/>
              </a:rPr>
              <a:t>用來測試遊戲執行時候的模樣</a:t>
            </a:r>
            <a:endParaRPr lang="en-US" altLang="zh-TW" dirty="0" smtClean="0">
              <a:latin typeface="Adobe 黑体 Std R" panose="020B0400000000000000" pitchFamily="34" charset="-128"/>
              <a:ea typeface="Adobe 黑体 Std R" panose="020B0400000000000000" pitchFamily="34" charset="-128"/>
            </a:endParaRPr>
          </a:p>
          <a:p>
            <a:pPr marL="285750" indent="-285750">
              <a:lnSpc>
                <a:spcPct val="200000"/>
              </a:lnSpc>
              <a:buFont typeface="Wingdings" panose="05000000000000000000" pitchFamily="2" charset="2"/>
              <a:buChar char="l"/>
            </a:pPr>
            <a:r>
              <a:rPr lang="zh-TW" altLang="en-US" dirty="0" smtClean="0">
                <a:latin typeface="Adobe 黑体 Std R" panose="020B0400000000000000" pitchFamily="34" charset="-128"/>
                <a:ea typeface="Adobe 黑体 Std R" panose="020B0400000000000000" pitchFamily="34" charset="-128"/>
              </a:rPr>
              <a:t>注意事項 </a:t>
            </a:r>
            <a:r>
              <a:rPr lang="en-US" altLang="zh-TW" dirty="0" smtClean="0">
                <a:latin typeface="Adobe 黑体 Std R" panose="020B0400000000000000" pitchFamily="34" charset="-128"/>
                <a:ea typeface="Adobe 黑体 Std R" panose="020B0400000000000000" pitchFamily="34" charset="-128"/>
              </a:rPr>
              <a:t>:</a:t>
            </a:r>
            <a:r>
              <a:rPr lang="zh-TW" altLang="en-US" dirty="0" smtClean="0">
                <a:latin typeface="Adobe 黑体 Std R" panose="020B0400000000000000" pitchFamily="34" charset="-128"/>
                <a:ea typeface="Adobe 黑体 Std R" panose="020B0400000000000000" pitchFamily="34" charset="-128"/>
              </a:rPr>
              <a:t> 遊戲播放後的所有修改都會在結束播放後還原所以請勿必記得不要再播放期間進行編輯遊戲物件</a:t>
            </a: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0965" y="2598356"/>
            <a:ext cx="971550" cy="276225"/>
          </a:xfrm>
          <a:prstGeom prst="rect">
            <a:avLst/>
          </a:prstGeom>
        </p:spPr>
      </p:pic>
      <p:sp>
        <p:nvSpPr>
          <p:cNvPr id="4" name="文字方塊 3"/>
          <p:cNvSpPr txBox="1"/>
          <p:nvPr/>
        </p:nvSpPr>
        <p:spPr>
          <a:xfrm>
            <a:off x="9140965" y="2956512"/>
            <a:ext cx="1107996" cy="369332"/>
          </a:xfrm>
          <a:prstGeom prst="rect">
            <a:avLst/>
          </a:prstGeom>
          <a:noFill/>
        </p:spPr>
        <p:txBody>
          <a:bodyPr wrap="none" rtlCol="0">
            <a:spAutoFit/>
          </a:bodyPr>
          <a:lstStyle/>
          <a:p>
            <a:r>
              <a:rPr lang="zh-TW" altLang="en-US" dirty="0"/>
              <a:t>播</a:t>
            </a:r>
            <a:r>
              <a:rPr lang="zh-TW" altLang="en-US" dirty="0" smtClean="0"/>
              <a:t>放遊戲</a:t>
            </a:r>
            <a:endParaRPr lang="zh-TW" altLang="en-US" dirty="0"/>
          </a:p>
        </p:txBody>
      </p:sp>
      <p:sp>
        <p:nvSpPr>
          <p:cNvPr id="5" name="矩形 4"/>
          <p:cNvSpPr/>
          <p:nvPr/>
        </p:nvSpPr>
        <p:spPr>
          <a:xfrm>
            <a:off x="9140965" y="2598356"/>
            <a:ext cx="387429" cy="2762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0965" y="3592685"/>
            <a:ext cx="971550" cy="276225"/>
          </a:xfrm>
          <a:prstGeom prst="rect">
            <a:avLst/>
          </a:prstGeom>
        </p:spPr>
      </p:pic>
      <p:sp>
        <p:nvSpPr>
          <p:cNvPr id="13" name="文字方塊 12"/>
          <p:cNvSpPr txBox="1"/>
          <p:nvPr/>
        </p:nvSpPr>
        <p:spPr>
          <a:xfrm>
            <a:off x="9140965" y="3950841"/>
            <a:ext cx="1107996" cy="369332"/>
          </a:xfrm>
          <a:prstGeom prst="rect">
            <a:avLst/>
          </a:prstGeom>
          <a:noFill/>
        </p:spPr>
        <p:txBody>
          <a:bodyPr wrap="none" rtlCol="0">
            <a:spAutoFit/>
          </a:bodyPr>
          <a:lstStyle/>
          <a:p>
            <a:r>
              <a:rPr lang="zh-TW" altLang="en-US" dirty="0"/>
              <a:t>暫停</a:t>
            </a:r>
            <a:r>
              <a:rPr lang="zh-TW" altLang="en-US" dirty="0" smtClean="0"/>
              <a:t>遊戲</a:t>
            </a:r>
            <a:endParaRPr lang="zh-TW" altLang="en-US" dirty="0"/>
          </a:p>
        </p:txBody>
      </p:sp>
      <p:sp>
        <p:nvSpPr>
          <p:cNvPr id="15" name="矩形 14"/>
          <p:cNvSpPr/>
          <p:nvPr/>
        </p:nvSpPr>
        <p:spPr>
          <a:xfrm>
            <a:off x="9433025" y="3592684"/>
            <a:ext cx="387429" cy="2762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6" name="圖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0965" y="4592810"/>
            <a:ext cx="971550" cy="276225"/>
          </a:xfrm>
          <a:prstGeom prst="rect">
            <a:avLst/>
          </a:prstGeom>
        </p:spPr>
      </p:pic>
      <p:sp>
        <p:nvSpPr>
          <p:cNvPr id="17" name="文字方塊 16"/>
          <p:cNvSpPr txBox="1"/>
          <p:nvPr/>
        </p:nvSpPr>
        <p:spPr>
          <a:xfrm>
            <a:off x="9140965" y="4950966"/>
            <a:ext cx="1107996" cy="369332"/>
          </a:xfrm>
          <a:prstGeom prst="rect">
            <a:avLst/>
          </a:prstGeom>
          <a:noFill/>
        </p:spPr>
        <p:txBody>
          <a:bodyPr wrap="none" rtlCol="0">
            <a:spAutoFit/>
          </a:bodyPr>
          <a:lstStyle/>
          <a:p>
            <a:r>
              <a:rPr lang="zh-TW" altLang="en-US" dirty="0" smtClean="0"/>
              <a:t>遊戲下禎</a:t>
            </a:r>
            <a:endParaRPr lang="en-US" altLang="zh-TW" dirty="0" smtClean="0"/>
          </a:p>
        </p:txBody>
      </p:sp>
      <p:sp>
        <p:nvSpPr>
          <p:cNvPr id="18" name="矩形 17"/>
          <p:cNvSpPr/>
          <p:nvPr/>
        </p:nvSpPr>
        <p:spPr>
          <a:xfrm>
            <a:off x="9725086" y="4592809"/>
            <a:ext cx="387429" cy="2762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98809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534787" y="565266"/>
            <a:ext cx="9144000" cy="1338349"/>
          </a:xfrm>
        </p:spPr>
        <p:txBody>
          <a:bodyPr rtlCol="0" anchor="ctr">
            <a:normAutofit fontScale="90000"/>
          </a:bodyPr>
          <a:lstStyle/>
          <a:p>
            <a:pPr rtl="0"/>
            <a:r>
              <a:rPr lang="en-US" altLang="zh-TW" sz="9600" b="1" dirty="0" smtClean="0">
                <a:latin typeface="Adobe 黑体 Std R" panose="020B0400000000000000" pitchFamily="34" charset="-128"/>
                <a:ea typeface="Adobe 黑体 Std R" panose="020B0400000000000000" pitchFamily="34" charset="-128"/>
                <a:sym typeface="Arial" panose="020B0604020202020204" pitchFamily="34" charset="0"/>
              </a:rPr>
              <a:t>Unity </a:t>
            </a:r>
            <a:r>
              <a:rPr lang="zh-TW" altLang="en-US" sz="9600" b="1" dirty="0" smtClean="0">
                <a:latin typeface="Adobe 黑体 Std R" panose="020B0400000000000000" pitchFamily="34" charset="-128"/>
                <a:ea typeface="Adobe 黑体 Std R" panose="020B0400000000000000" pitchFamily="34" charset="-128"/>
                <a:sym typeface="Arial" panose="020B0604020202020204" pitchFamily="34" charset="0"/>
              </a:rPr>
              <a:t>元件概念</a:t>
            </a:r>
            <a:endParaRPr lang="zh-TW" altLang="en-US" sz="9600" b="1" dirty="0">
              <a:latin typeface="Adobe 黑体 Std R" panose="020B0400000000000000" pitchFamily="34" charset="-128"/>
              <a:ea typeface="Adobe 黑体 Std R" panose="020B0400000000000000" pitchFamily="34" charset="-128"/>
              <a:sym typeface="Arial" panose="020B0604020202020204" pitchFamily="34" charset="0"/>
            </a:endParaRPr>
          </a:p>
        </p:txBody>
      </p:sp>
      <p:sp>
        <p:nvSpPr>
          <p:cNvPr id="3" name="矩形 2"/>
          <p:cNvSpPr/>
          <p:nvPr/>
        </p:nvSpPr>
        <p:spPr>
          <a:xfrm>
            <a:off x="534787" y="2510136"/>
            <a:ext cx="8465128" cy="1754326"/>
          </a:xfrm>
          <a:prstGeom prst="rect">
            <a:avLst/>
          </a:prstGeom>
        </p:spPr>
        <p:txBody>
          <a:bodyPr wrap="square">
            <a:spAutoFit/>
          </a:bodyPr>
          <a:lstStyle/>
          <a:p>
            <a:pPr>
              <a:lnSpc>
                <a:spcPct val="150000"/>
              </a:lnSpc>
            </a:pPr>
            <a:r>
              <a:rPr lang="zh-TW" altLang="en-US" sz="2400" dirty="0" smtClean="0">
                <a:solidFill>
                  <a:srgbClr val="D1CBC7"/>
                </a:solidFill>
                <a:latin typeface="Adobe 繁黑體 Std B" panose="020B0700000000000000" pitchFamily="34" charset="-120"/>
                <a:ea typeface="Adobe 繁黑體 Std B" panose="020B0700000000000000" pitchFamily="34" charset="-120"/>
              </a:rPr>
              <a:t>某一個物件因為經常需要擴充或者調整功能，或者是某一個物件類型因為需要應對不同的變化，所以從原本較為固定的方式衍生出一種相對彈性的方式</a:t>
            </a:r>
            <a:endParaRPr lang="zh-TW" altLang="en-US" sz="2400" dirty="0">
              <a:latin typeface="Adobe 繁黑體 Std B" panose="020B0700000000000000" pitchFamily="34" charset="-120"/>
              <a:ea typeface="Adobe 繁黑體 Std B" panose="020B0700000000000000" pitchFamily="34" charset="-120"/>
            </a:endParaRPr>
          </a:p>
        </p:txBody>
      </p:sp>
      <p:sp>
        <p:nvSpPr>
          <p:cNvPr id="4" name="矩形 3"/>
          <p:cNvSpPr/>
          <p:nvPr/>
        </p:nvSpPr>
        <p:spPr>
          <a:xfrm>
            <a:off x="3028603" y="6372737"/>
            <a:ext cx="9096895" cy="369332"/>
          </a:xfrm>
          <a:prstGeom prst="rect">
            <a:avLst/>
          </a:prstGeom>
        </p:spPr>
        <p:txBody>
          <a:bodyPr wrap="square">
            <a:spAutoFit/>
          </a:bodyPr>
          <a:lstStyle/>
          <a:p>
            <a:r>
              <a:rPr lang="en-US" altLang="zh-TW" dirty="0">
                <a:solidFill>
                  <a:srgbClr val="00B0F0"/>
                </a:solidFill>
                <a:hlinkClick r:id="rId3"/>
              </a:rPr>
              <a:t>https://blog.frost.tw/posts/2014/01/03/unity3d-component-of-game-production/</a:t>
            </a:r>
            <a:endParaRPr lang="zh-TW" altLang="en-US" dirty="0">
              <a:solidFill>
                <a:srgbClr val="00B0F0"/>
              </a:solidFill>
            </a:endParaRPr>
          </a:p>
        </p:txBody>
      </p:sp>
    </p:spTree>
    <p:extLst>
      <p:ext uri="{BB962C8B-B14F-4D97-AF65-F5344CB8AC3E}">
        <p14:creationId xmlns:p14="http://schemas.microsoft.com/office/powerpoint/2010/main" val="12617771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73877" y="1645920"/>
            <a:ext cx="9144000" cy="4139737"/>
          </a:xfrm>
        </p:spPr>
        <p:txBody>
          <a:bodyPr rtlCol="0" anchor="ctr">
            <a:normAutofit/>
          </a:bodyPr>
          <a:lstStyle/>
          <a:p>
            <a:pPr rtl="0"/>
            <a:r>
              <a:rPr lang="en-US" altLang="zh-TW" sz="9600" dirty="0" smtClean="0">
                <a:latin typeface="Arial" panose="020B0604020202020204" pitchFamily="34" charset="0"/>
                <a:sym typeface="Arial" panose="020B0604020202020204" pitchFamily="34" charset="0"/>
              </a:rPr>
              <a:t>Unity </a:t>
            </a:r>
            <a:r>
              <a:rPr lang="zh-TW" altLang="en-US" sz="9600" dirty="0" smtClean="0">
                <a:latin typeface="Arial" panose="020B0604020202020204" pitchFamily="34" charset="0"/>
                <a:sym typeface="Arial" panose="020B0604020202020204" pitchFamily="34" charset="0"/>
              </a:rPr>
              <a:t>元件介紹</a:t>
            </a:r>
            <a:endParaRPr lang="zh-TW" altLang="en-US" sz="9600" dirty="0">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3421634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534787" y="565266"/>
            <a:ext cx="9144000" cy="1338349"/>
          </a:xfrm>
        </p:spPr>
        <p:txBody>
          <a:bodyPr rtlCol="0" anchor="ctr">
            <a:normAutofit fontScale="90000"/>
          </a:bodyPr>
          <a:lstStyle/>
          <a:p>
            <a:pPr rtl="0"/>
            <a:r>
              <a:rPr lang="en-US" altLang="zh-TW" sz="9600" b="1" dirty="0" smtClean="0">
                <a:latin typeface="Adobe 黑体 Std R" panose="020B0400000000000000" pitchFamily="34" charset="-128"/>
                <a:ea typeface="Adobe 黑体 Std R" panose="020B0400000000000000" pitchFamily="34" charset="-128"/>
                <a:sym typeface="Arial" panose="020B0604020202020204" pitchFamily="34" charset="0"/>
              </a:rPr>
              <a:t>Unity </a:t>
            </a:r>
            <a:r>
              <a:rPr lang="zh-TW" altLang="en-US" sz="9600" b="1" dirty="0" smtClean="0">
                <a:latin typeface="Adobe 黑体 Std R" panose="020B0400000000000000" pitchFamily="34" charset="-128"/>
                <a:ea typeface="Adobe 黑体 Std R" panose="020B0400000000000000" pitchFamily="34" charset="-128"/>
                <a:sym typeface="Arial" panose="020B0604020202020204" pitchFamily="34" charset="0"/>
              </a:rPr>
              <a:t>常見元件</a:t>
            </a:r>
            <a:endParaRPr lang="zh-TW" altLang="en-US" sz="9600" b="1" dirty="0">
              <a:latin typeface="Adobe 黑体 Std R" panose="020B0400000000000000" pitchFamily="34" charset="-128"/>
              <a:ea typeface="Adobe 黑体 Std R" panose="020B0400000000000000" pitchFamily="34" charset="-128"/>
              <a:sym typeface="Arial" panose="020B0604020202020204" pitchFamily="34" charset="0"/>
            </a:endParaRPr>
          </a:p>
        </p:txBody>
      </p:sp>
      <p:sp>
        <p:nvSpPr>
          <p:cNvPr id="3" name="矩形 2"/>
          <p:cNvSpPr/>
          <p:nvPr/>
        </p:nvSpPr>
        <p:spPr>
          <a:xfrm>
            <a:off x="1748445" y="2385844"/>
            <a:ext cx="1127758" cy="923330"/>
          </a:xfrm>
          <a:prstGeom prst="rect">
            <a:avLst/>
          </a:prstGeom>
        </p:spPr>
        <p:txBody>
          <a:bodyPr wrap="square" anchor="ctr">
            <a:spAutoFit/>
          </a:bodyPr>
          <a:lstStyle/>
          <a:p>
            <a:pPr algn="ctr">
              <a:lnSpc>
                <a:spcPct val="150000"/>
              </a:lnSpc>
            </a:pPr>
            <a:r>
              <a:rPr lang="zh-TW" altLang="en-US" sz="3600" dirty="0" smtClean="0">
                <a:solidFill>
                  <a:srgbClr val="D1CBC7"/>
                </a:solidFill>
                <a:latin typeface="Adobe 繁黑體 Std B" panose="020B0700000000000000" pitchFamily="34" charset="-120"/>
                <a:ea typeface="Adobe 繁黑體 Std B" panose="020B0700000000000000" pitchFamily="34" charset="-120"/>
              </a:rPr>
              <a:t>目錄</a:t>
            </a:r>
            <a:endParaRPr lang="zh-TW" altLang="en-US" sz="3600" dirty="0">
              <a:latin typeface="Adobe 繁黑體 Std B" panose="020B0700000000000000" pitchFamily="34" charset="-120"/>
              <a:ea typeface="Adobe 繁黑體 Std B" panose="020B0700000000000000" pitchFamily="34" charset="-120"/>
            </a:endParaRPr>
          </a:p>
        </p:txBody>
      </p:sp>
      <p:sp>
        <p:nvSpPr>
          <p:cNvPr id="5" name="文字方塊 4"/>
          <p:cNvSpPr txBox="1"/>
          <p:nvPr/>
        </p:nvSpPr>
        <p:spPr>
          <a:xfrm>
            <a:off x="2576945" y="3309174"/>
            <a:ext cx="4509568" cy="3000821"/>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en-US" altLang="zh-TW" dirty="0" smtClean="0">
                <a:latin typeface="Adobe 黑体 Std R" panose="020B0400000000000000" pitchFamily="34" charset="-128"/>
                <a:ea typeface="Adobe 黑体 Std R" panose="020B0400000000000000" pitchFamily="34" charset="-128"/>
              </a:rPr>
              <a:t>Transform</a:t>
            </a:r>
            <a:r>
              <a:rPr lang="zh-TW" altLang="en-US" dirty="0" smtClean="0">
                <a:latin typeface="Adobe 黑体 Std R" panose="020B0400000000000000" pitchFamily="34" charset="-128"/>
                <a:ea typeface="Adobe 黑体 Std R" panose="020B0400000000000000" pitchFamily="34" charset="-128"/>
              </a:rPr>
              <a:t>元件</a:t>
            </a:r>
            <a:r>
              <a:rPr lang="en-US" altLang="zh-TW" dirty="0" smtClean="0">
                <a:latin typeface="Adobe 黑体 Std R" panose="020B0400000000000000" pitchFamily="34" charset="-128"/>
                <a:ea typeface="Adobe 黑体 Std R" panose="020B0400000000000000" pitchFamily="34" charset="-128"/>
              </a:rPr>
              <a:t>					4p</a:t>
            </a:r>
            <a:r>
              <a:rPr lang="zh-TW" altLang="en-US" dirty="0" smtClean="0">
                <a:latin typeface="Adobe 黑体 Std R" panose="020B0400000000000000" pitchFamily="34" charset="-128"/>
                <a:ea typeface="Adobe 黑体 Std R" panose="020B0400000000000000" pitchFamily="34" charset="-128"/>
              </a:rPr>
              <a:t>頁</a:t>
            </a:r>
            <a:endParaRPr lang="en-US" altLang="zh-TW" dirty="0" smtClean="0">
              <a:latin typeface="Adobe 黑体 Std R" panose="020B0400000000000000" pitchFamily="34" charset="-128"/>
              <a:ea typeface="Adobe 黑体 Std R" panose="020B0400000000000000" pitchFamily="34" charset="-128"/>
            </a:endParaRPr>
          </a:p>
          <a:p>
            <a:pPr marL="285750" indent="-285750">
              <a:lnSpc>
                <a:spcPct val="150000"/>
              </a:lnSpc>
              <a:buFont typeface="Wingdings" panose="05000000000000000000" pitchFamily="2" charset="2"/>
              <a:buChar char="Ø"/>
            </a:pPr>
            <a:r>
              <a:rPr lang="en-US" altLang="zh-TW" dirty="0" smtClean="0">
                <a:latin typeface="Adobe 黑体 Std R" panose="020B0400000000000000" pitchFamily="34" charset="-128"/>
                <a:ea typeface="Adobe 黑体 Std R" panose="020B0400000000000000" pitchFamily="34" charset="-128"/>
              </a:rPr>
              <a:t>Mesh Filter</a:t>
            </a:r>
            <a:r>
              <a:rPr lang="zh-TW" altLang="en-US" dirty="0" smtClean="0">
                <a:latin typeface="Adobe 黑体 Std R" panose="020B0400000000000000" pitchFamily="34" charset="-128"/>
                <a:ea typeface="Adobe 黑体 Std R" panose="020B0400000000000000" pitchFamily="34" charset="-128"/>
              </a:rPr>
              <a:t>元件</a:t>
            </a:r>
            <a:r>
              <a:rPr lang="en-US" altLang="zh-TW" dirty="0" smtClean="0">
                <a:latin typeface="Adobe 黑体 Std R" panose="020B0400000000000000" pitchFamily="34" charset="-128"/>
                <a:ea typeface="Adobe 黑体 Std R" panose="020B0400000000000000" pitchFamily="34" charset="-128"/>
              </a:rPr>
              <a:t>				5p</a:t>
            </a:r>
            <a:r>
              <a:rPr lang="zh-TW" altLang="en-US" dirty="0" smtClean="0">
                <a:latin typeface="Adobe 黑体 Std R" panose="020B0400000000000000" pitchFamily="34" charset="-128"/>
                <a:ea typeface="Adobe 黑体 Std R" panose="020B0400000000000000" pitchFamily="34" charset="-128"/>
              </a:rPr>
              <a:t>頁</a:t>
            </a:r>
            <a:endParaRPr lang="en-US" altLang="zh-TW" dirty="0" smtClean="0">
              <a:latin typeface="Adobe 黑体 Std R" panose="020B0400000000000000" pitchFamily="34" charset="-128"/>
              <a:ea typeface="Adobe 黑体 Std R" panose="020B0400000000000000" pitchFamily="34" charset="-128"/>
            </a:endParaRPr>
          </a:p>
          <a:p>
            <a:pPr marL="285750" indent="-285750">
              <a:lnSpc>
                <a:spcPct val="150000"/>
              </a:lnSpc>
              <a:buFont typeface="Wingdings" panose="05000000000000000000" pitchFamily="2" charset="2"/>
              <a:buChar char="Ø"/>
            </a:pPr>
            <a:r>
              <a:rPr lang="en-US" altLang="zh-TW" dirty="0" err="1" smtClean="0">
                <a:latin typeface="Adobe 黑体 Std R" panose="020B0400000000000000" pitchFamily="34" charset="-128"/>
                <a:ea typeface="Adobe 黑体 Std R" panose="020B0400000000000000" pitchFamily="34" charset="-128"/>
              </a:rPr>
              <a:t>MeshRenderer</a:t>
            </a:r>
            <a:r>
              <a:rPr lang="zh-TW" altLang="en-US" dirty="0" smtClean="0">
                <a:latin typeface="Adobe 黑体 Std R" panose="020B0400000000000000" pitchFamily="34" charset="-128"/>
                <a:ea typeface="Adobe 黑体 Std R" panose="020B0400000000000000" pitchFamily="34" charset="-128"/>
              </a:rPr>
              <a:t>元件</a:t>
            </a:r>
            <a:r>
              <a:rPr lang="en-US" altLang="zh-TW" dirty="0" smtClean="0">
                <a:latin typeface="Adobe 黑体 Std R" panose="020B0400000000000000" pitchFamily="34" charset="-128"/>
                <a:ea typeface="Adobe 黑体 Std R" panose="020B0400000000000000" pitchFamily="34" charset="-128"/>
              </a:rPr>
              <a:t>				6p</a:t>
            </a:r>
            <a:r>
              <a:rPr lang="zh-TW" altLang="en-US" dirty="0" smtClean="0">
                <a:latin typeface="Adobe 黑体 Std R" panose="020B0400000000000000" pitchFamily="34" charset="-128"/>
                <a:ea typeface="Adobe 黑体 Std R" panose="020B0400000000000000" pitchFamily="34" charset="-128"/>
              </a:rPr>
              <a:t>頁</a:t>
            </a:r>
            <a:endParaRPr lang="en-US" altLang="zh-TW" dirty="0" smtClean="0">
              <a:latin typeface="Adobe 黑体 Std R" panose="020B0400000000000000" pitchFamily="34" charset="-128"/>
              <a:ea typeface="Adobe 黑体 Std R" panose="020B0400000000000000" pitchFamily="34" charset="-128"/>
            </a:endParaRPr>
          </a:p>
          <a:p>
            <a:pPr marL="285750" indent="-285750">
              <a:lnSpc>
                <a:spcPct val="150000"/>
              </a:lnSpc>
              <a:buFont typeface="Wingdings" panose="05000000000000000000" pitchFamily="2" charset="2"/>
              <a:buChar char="Ø"/>
            </a:pPr>
            <a:r>
              <a:rPr lang="en-US" altLang="zh-TW" dirty="0" smtClean="0">
                <a:latin typeface="Adobe 黑体 Std R" panose="020B0400000000000000" pitchFamily="34" charset="-128"/>
                <a:ea typeface="Adobe 黑体 Std R" panose="020B0400000000000000" pitchFamily="34" charset="-128"/>
              </a:rPr>
              <a:t>Collider</a:t>
            </a:r>
            <a:r>
              <a:rPr lang="zh-TW" altLang="en-US" dirty="0" smtClean="0">
                <a:latin typeface="Adobe 黑体 Std R" panose="020B0400000000000000" pitchFamily="34" charset="-128"/>
                <a:ea typeface="Adobe 黑体 Std R" panose="020B0400000000000000" pitchFamily="34" charset="-128"/>
              </a:rPr>
              <a:t>元件</a:t>
            </a:r>
            <a:r>
              <a:rPr lang="en-US" altLang="zh-TW" dirty="0" smtClean="0">
                <a:latin typeface="Adobe 黑体 Std R" panose="020B0400000000000000" pitchFamily="34" charset="-128"/>
                <a:ea typeface="Adobe 黑体 Std R" panose="020B0400000000000000" pitchFamily="34" charset="-128"/>
              </a:rPr>
              <a:t>					7p</a:t>
            </a:r>
            <a:r>
              <a:rPr lang="zh-TW" altLang="en-US" dirty="0" smtClean="0">
                <a:latin typeface="Adobe 黑体 Std R" panose="020B0400000000000000" pitchFamily="34" charset="-128"/>
                <a:ea typeface="Adobe 黑体 Std R" panose="020B0400000000000000" pitchFamily="34" charset="-128"/>
              </a:rPr>
              <a:t>頁</a:t>
            </a:r>
            <a:endParaRPr lang="en-US" altLang="zh-TW" dirty="0" smtClean="0">
              <a:latin typeface="Adobe 黑体 Std R" panose="020B0400000000000000" pitchFamily="34" charset="-128"/>
              <a:ea typeface="Adobe 黑体 Std R" panose="020B0400000000000000" pitchFamily="34" charset="-128"/>
            </a:endParaRPr>
          </a:p>
          <a:p>
            <a:pPr marL="285750" indent="-285750">
              <a:lnSpc>
                <a:spcPct val="150000"/>
              </a:lnSpc>
              <a:buFont typeface="Wingdings" panose="05000000000000000000" pitchFamily="2" charset="2"/>
              <a:buChar char="Ø"/>
            </a:pPr>
            <a:r>
              <a:rPr lang="en-US" altLang="zh-TW" dirty="0" err="1" smtClean="0">
                <a:latin typeface="Adobe 黑体 Std R" panose="020B0400000000000000" pitchFamily="34" charset="-128"/>
                <a:ea typeface="Adobe 黑体 Std R" panose="020B0400000000000000" pitchFamily="34" charset="-128"/>
              </a:rPr>
              <a:t>Rigidbody</a:t>
            </a:r>
            <a:r>
              <a:rPr lang="zh-TW" altLang="en-US" dirty="0" smtClean="0">
                <a:latin typeface="Adobe 黑体 Std R" panose="020B0400000000000000" pitchFamily="34" charset="-128"/>
                <a:ea typeface="Adobe 黑体 Std R" panose="020B0400000000000000" pitchFamily="34" charset="-128"/>
              </a:rPr>
              <a:t>元件</a:t>
            </a:r>
            <a:r>
              <a:rPr lang="en-US" altLang="zh-TW" dirty="0" smtClean="0">
                <a:latin typeface="Adobe 黑体 Std R" panose="020B0400000000000000" pitchFamily="34" charset="-128"/>
                <a:ea typeface="Adobe 黑体 Std R" panose="020B0400000000000000" pitchFamily="34" charset="-128"/>
              </a:rPr>
              <a:t>					10p</a:t>
            </a:r>
            <a:r>
              <a:rPr lang="zh-TW" altLang="en-US" dirty="0" smtClean="0">
                <a:latin typeface="Adobe 黑体 Std R" panose="020B0400000000000000" pitchFamily="34" charset="-128"/>
                <a:ea typeface="Adobe 黑体 Std R" panose="020B0400000000000000" pitchFamily="34" charset="-128"/>
              </a:rPr>
              <a:t>頁</a:t>
            </a:r>
            <a:endParaRPr lang="en-US" altLang="zh-TW" dirty="0" smtClean="0">
              <a:latin typeface="Adobe 黑体 Std R" panose="020B0400000000000000" pitchFamily="34" charset="-128"/>
              <a:ea typeface="Adobe 黑体 Std R" panose="020B0400000000000000" pitchFamily="34" charset="-128"/>
            </a:endParaRPr>
          </a:p>
          <a:p>
            <a:pPr marL="285750" indent="-285750">
              <a:lnSpc>
                <a:spcPct val="150000"/>
              </a:lnSpc>
              <a:buFont typeface="Wingdings" panose="05000000000000000000" pitchFamily="2" charset="2"/>
              <a:buChar char="Ø"/>
            </a:pPr>
            <a:r>
              <a:rPr lang="en-US" altLang="zh-TW" dirty="0" smtClean="0">
                <a:latin typeface="Adobe 黑体 Std R" panose="020B0400000000000000" pitchFamily="34" charset="-128"/>
                <a:ea typeface="Adobe 黑体 Std R" panose="020B0400000000000000" pitchFamily="34" charset="-128"/>
              </a:rPr>
              <a:t>Light</a:t>
            </a:r>
            <a:r>
              <a:rPr lang="zh-TW" altLang="en-US" dirty="0" smtClean="0">
                <a:latin typeface="Adobe 黑体 Std R" panose="020B0400000000000000" pitchFamily="34" charset="-128"/>
                <a:ea typeface="Adobe 黑体 Std R" panose="020B0400000000000000" pitchFamily="34" charset="-128"/>
              </a:rPr>
              <a:t>元件</a:t>
            </a:r>
            <a:r>
              <a:rPr lang="en-US" altLang="zh-TW" dirty="0" smtClean="0">
                <a:latin typeface="Adobe 黑体 Std R" panose="020B0400000000000000" pitchFamily="34" charset="-128"/>
                <a:ea typeface="Adobe 黑体 Std R" panose="020B0400000000000000" pitchFamily="34" charset="-128"/>
              </a:rPr>
              <a:t>						11p</a:t>
            </a:r>
            <a:r>
              <a:rPr lang="zh-TW" altLang="en-US" dirty="0" smtClean="0">
                <a:latin typeface="Adobe 黑体 Std R" panose="020B0400000000000000" pitchFamily="34" charset="-128"/>
                <a:ea typeface="Adobe 黑体 Std R" panose="020B0400000000000000" pitchFamily="34" charset="-128"/>
              </a:rPr>
              <a:t>頁</a:t>
            </a:r>
            <a:endParaRPr lang="en-US" altLang="zh-TW" dirty="0" smtClean="0">
              <a:latin typeface="Adobe 黑体 Std R" panose="020B0400000000000000" pitchFamily="34" charset="-128"/>
              <a:ea typeface="Adobe 黑体 Std R" panose="020B0400000000000000" pitchFamily="34" charset="-128"/>
            </a:endParaRPr>
          </a:p>
          <a:p>
            <a:pPr marL="285750" indent="-285750">
              <a:lnSpc>
                <a:spcPct val="150000"/>
              </a:lnSpc>
              <a:buFont typeface="Wingdings" panose="05000000000000000000" pitchFamily="2" charset="2"/>
              <a:buChar char="Ø"/>
            </a:pPr>
            <a:r>
              <a:rPr lang="en-US" altLang="zh-TW" dirty="0" smtClean="0">
                <a:latin typeface="Adobe 黑体 Std R" panose="020B0400000000000000" pitchFamily="34" charset="-128"/>
                <a:ea typeface="Adobe 黑体 Std R" panose="020B0400000000000000" pitchFamily="34" charset="-128"/>
              </a:rPr>
              <a:t>Camera</a:t>
            </a:r>
            <a:r>
              <a:rPr lang="zh-TW" altLang="en-US" dirty="0" smtClean="0">
                <a:latin typeface="Adobe 黑体 Std R" panose="020B0400000000000000" pitchFamily="34" charset="-128"/>
                <a:ea typeface="Adobe 黑体 Std R" panose="020B0400000000000000" pitchFamily="34" charset="-128"/>
              </a:rPr>
              <a:t>元件</a:t>
            </a:r>
            <a:r>
              <a:rPr lang="en-US" altLang="zh-TW" dirty="0" smtClean="0">
                <a:latin typeface="Adobe 黑体 Std R" panose="020B0400000000000000" pitchFamily="34" charset="-128"/>
                <a:ea typeface="Adobe 黑体 Std R" panose="020B0400000000000000" pitchFamily="34" charset="-128"/>
              </a:rPr>
              <a:t>					12p</a:t>
            </a:r>
            <a:r>
              <a:rPr lang="zh-TW" altLang="en-US" dirty="0" smtClean="0">
                <a:latin typeface="Adobe 黑体 Std R" panose="020B0400000000000000" pitchFamily="34" charset="-128"/>
                <a:ea typeface="Adobe 黑体 Std R" panose="020B0400000000000000" pitchFamily="34" charset="-128"/>
              </a:rPr>
              <a:t>頁</a:t>
            </a:r>
            <a:endParaRPr lang="zh-TW" altLang="en-US" dirty="0">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38036808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534786" y="565266"/>
            <a:ext cx="9382298" cy="1338349"/>
          </a:xfrm>
        </p:spPr>
        <p:txBody>
          <a:bodyPr rtlCol="0" anchor="ctr">
            <a:normAutofit/>
          </a:bodyPr>
          <a:lstStyle/>
          <a:p>
            <a:pPr rtl="0"/>
            <a:r>
              <a:rPr lang="en-US" altLang="zh-TW" b="1" dirty="0" smtClean="0">
                <a:latin typeface="Adobe 黑体 Std R" panose="020B0400000000000000" pitchFamily="34" charset="-128"/>
                <a:ea typeface="Adobe 黑体 Std R" panose="020B0400000000000000" pitchFamily="34" charset="-128"/>
                <a:sym typeface="Arial" panose="020B0604020202020204" pitchFamily="34" charset="0"/>
              </a:rPr>
              <a:t>Unity Transform</a:t>
            </a:r>
            <a:r>
              <a:rPr lang="zh-TW" altLang="en-US" b="1" dirty="0" smtClean="0">
                <a:latin typeface="Adobe 黑体 Std R" panose="020B0400000000000000" pitchFamily="34" charset="-128"/>
                <a:ea typeface="Adobe 黑体 Std R" panose="020B0400000000000000" pitchFamily="34" charset="-128"/>
                <a:sym typeface="Arial" panose="020B0604020202020204" pitchFamily="34" charset="0"/>
              </a:rPr>
              <a:t>元件</a:t>
            </a:r>
            <a:endParaRPr lang="zh-TW" altLang="en-US" b="1" dirty="0">
              <a:latin typeface="Adobe 黑体 Std R" panose="020B0400000000000000" pitchFamily="34" charset="-128"/>
              <a:ea typeface="Adobe 黑体 Std R" panose="020B0400000000000000" pitchFamily="34" charset="-128"/>
              <a:sym typeface="Arial" panose="020B0604020202020204" pitchFamily="34" charset="0"/>
            </a:endParaRPr>
          </a:p>
        </p:txBody>
      </p:sp>
      <p:sp>
        <p:nvSpPr>
          <p:cNvPr id="3" name="矩形 2"/>
          <p:cNvSpPr/>
          <p:nvPr/>
        </p:nvSpPr>
        <p:spPr>
          <a:xfrm>
            <a:off x="1446414" y="2075536"/>
            <a:ext cx="8587047" cy="2677656"/>
          </a:xfrm>
          <a:prstGeom prst="rect">
            <a:avLst/>
          </a:prstGeom>
        </p:spPr>
        <p:txBody>
          <a:bodyPr wrap="square" anchor="ctr">
            <a:spAutoFit/>
          </a:bodyPr>
          <a:lstStyle/>
          <a:p>
            <a:pPr>
              <a:lnSpc>
                <a:spcPct val="200000"/>
              </a:lnSpc>
            </a:pPr>
            <a:r>
              <a:rPr lang="zh-TW" altLang="en-US" dirty="0" smtClean="0">
                <a:solidFill>
                  <a:schemeClr val="tx1">
                    <a:lumMod val="95000"/>
                  </a:schemeClr>
                </a:solidFill>
                <a:latin typeface="Adobe 繁黑體 Std B" panose="020B0700000000000000" pitchFamily="34" charset="-120"/>
                <a:ea typeface="Adobe 繁黑體 Std B" panose="020B0700000000000000" pitchFamily="34" charset="-120"/>
              </a:rPr>
              <a:t>所有的遊戲物件都有</a:t>
            </a:r>
            <a:r>
              <a:rPr lang="en-US" altLang="zh-TW" dirty="0" smtClean="0">
                <a:solidFill>
                  <a:schemeClr val="tx1">
                    <a:lumMod val="95000"/>
                  </a:schemeClr>
                </a:solidFill>
                <a:latin typeface="Adobe 繁黑體 Std B" panose="020B0700000000000000" pitchFamily="34" charset="-120"/>
                <a:ea typeface="Adobe 繁黑體 Std B" panose="020B0700000000000000" pitchFamily="34" charset="-120"/>
              </a:rPr>
              <a:t>Transform</a:t>
            </a:r>
          </a:p>
          <a:p>
            <a:pPr>
              <a:lnSpc>
                <a:spcPct val="200000"/>
              </a:lnSpc>
            </a:pPr>
            <a:r>
              <a:rPr lang="en-US" altLang="zh-TW" dirty="0" smtClean="0">
                <a:solidFill>
                  <a:schemeClr val="tx1">
                    <a:lumMod val="95000"/>
                  </a:schemeClr>
                </a:solidFill>
                <a:latin typeface="Adobe 繁黑體 Std B" panose="020B0700000000000000" pitchFamily="34" charset="-120"/>
                <a:ea typeface="Adobe 繁黑體 Std B" panose="020B0700000000000000" pitchFamily="34" charset="-120"/>
              </a:rPr>
              <a:t>Transform</a:t>
            </a:r>
            <a:r>
              <a:rPr lang="zh-TW" altLang="en-US" dirty="0" smtClean="0">
                <a:solidFill>
                  <a:schemeClr val="tx1">
                    <a:lumMod val="95000"/>
                  </a:schemeClr>
                </a:solidFill>
                <a:latin typeface="Adobe 繁黑體 Std B" panose="020B0700000000000000" pitchFamily="34" charset="-120"/>
                <a:ea typeface="Adobe 繁黑體 Std B" panose="020B0700000000000000" pitchFamily="34" charset="-120"/>
              </a:rPr>
              <a:t>是遊戲物件的基本元件，裡面包括</a:t>
            </a:r>
            <a:r>
              <a:rPr lang="en-US" altLang="zh-TW" dirty="0" err="1" smtClean="0">
                <a:solidFill>
                  <a:schemeClr val="tx1">
                    <a:lumMod val="95000"/>
                  </a:schemeClr>
                </a:solidFill>
                <a:latin typeface="Adobe 繁黑體 Std B" panose="020B0700000000000000" pitchFamily="34" charset="-120"/>
                <a:ea typeface="Adobe 繁黑體 Std B" panose="020B0700000000000000" pitchFamily="34" charset="-120"/>
              </a:rPr>
              <a:t>Position,rotation,scale</a:t>
            </a:r>
            <a:endParaRPr lang="en-US" altLang="zh-TW" dirty="0" smtClean="0">
              <a:solidFill>
                <a:schemeClr val="tx1">
                  <a:lumMod val="95000"/>
                </a:schemeClr>
              </a:solidFill>
              <a:latin typeface="Adobe 繁黑體 Std B" panose="020B0700000000000000" pitchFamily="34" charset="-120"/>
              <a:ea typeface="Adobe 繁黑體 Std B" panose="020B0700000000000000" pitchFamily="34" charset="-120"/>
            </a:endParaRPr>
          </a:p>
          <a:p>
            <a:pPr marL="285750" indent="-285750">
              <a:lnSpc>
                <a:spcPct val="200000"/>
              </a:lnSpc>
              <a:buFont typeface="Arial" panose="020B0604020202020204" pitchFamily="34" charset="0"/>
              <a:buChar char="•"/>
            </a:pPr>
            <a:r>
              <a:rPr lang="en-US" altLang="zh-TW" sz="1600" dirty="0" smtClean="0">
                <a:solidFill>
                  <a:schemeClr val="tx1">
                    <a:lumMod val="95000"/>
                  </a:schemeClr>
                </a:solidFill>
                <a:latin typeface="Adobe 繁黑體 Std B" panose="020B0700000000000000" pitchFamily="34" charset="-120"/>
                <a:ea typeface="Adobe 繁黑體 Std B" panose="020B0700000000000000" pitchFamily="34" charset="-120"/>
              </a:rPr>
              <a:t>Position</a:t>
            </a:r>
            <a:r>
              <a:rPr lang="zh-TW" altLang="en-US" sz="1600" dirty="0" smtClean="0">
                <a:solidFill>
                  <a:schemeClr val="tx1">
                    <a:lumMod val="95000"/>
                  </a:schemeClr>
                </a:solidFill>
                <a:latin typeface="Adobe 繁黑體 Std B" panose="020B0700000000000000" pitchFamily="34" charset="-120"/>
                <a:ea typeface="Adobe 繁黑體 Std B" panose="020B0700000000000000" pitchFamily="34" charset="-120"/>
              </a:rPr>
              <a:t>是遊戲物件在場景中的位置資訊，用</a:t>
            </a:r>
            <a:r>
              <a:rPr lang="en-US" altLang="zh-TW" sz="1600" dirty="0" smtClean="0">
                <a:solidFill>
                  <a:schemeClr val="tx1">
                    <a:lumMod val="95000"/>
                  </a:schemeClr>
                </a:solidFill>
                <a:latin typeface="Adobe 繁黑體 Std B" panose="020B0700000000000000" pitchFamily="34" charset="-120"/>
                <a:ea typeface="Adobe 繁黑體 Std B" panose="020B0700000000000000" pitchFamily="34" charset="-120"/>
              </a:rPr>
              <a:t>Vector3</a:t>
            </a:r>
            <a:r>
              <a:rPr lang="zh-TW" altLang="en-US" sz="1600" dirty="0" smtClean="0">
                <a:solidFill>
                  <a:schemeClr val="tx1">
                    <a:lumMod val="95000"/>
                  </a:schemeClr>
                </a:solidFill>
                <a:latin typeface="Adobe 繁黑體 Std B" panose="020B0700000000000000" pitchFamily="34" charset="-120"/>
                <a:ea typeface="Adobe 繁黑體 Std B" panose="020B0700000000000000" pitchFamily="34" charset="-120"/>
              </a:rPr>
              <a:t>的資料型態</a:t>
            </a:r>
            <a:endParaRPr lang="en-US" altLang="zh-TW" sz="1600" dirty="0" smtClean="0">
              <a:solidFill>
                <a:schemeClr val="tx1">
                  <a:lumMod val="95000"/>
                </a:schemeClr>
              </a:solidFill>
              <a:latin typeface="Adobe 繁黑體 Std B" panose="020B0700000000000000" pitchFamily="34" charset="-120"/>
              <a:ea typeface="Adobe 繁黑體 Std B" panose="020B0700000000000000" pitchFamily="34" charset="-120"/>
            </a:endParaRPr>
          </a:p>
          <a:p>
            <a:pPr marL="285750" indent="-285750">
              <a:lnSpc>
                <a:spcPct val="200000"/>
              </a:lnSpc>
              <a:buFont typeface="Arial" panose="020B0604020202020204" pitchFamily="34" charset="0"/>
              <a:buChar char="•"/>
            </a:pPr>
            <a:r>
              <a:rPr lang="en-US" altLang="zh-TW" sz="1600" dirty="0" smtClean="0">
                <a:solidFill>
                  <a:schemeClr val="tx1">
                    <a:lumMod val="95000"/>
                  </a:schemeClr>
                </a:solidFill>
                <a:latin typeface="Adobe 繁黑體 Std B" panose="020B0700000000000000" pitchFamily="34" charset="-120"/>
                <a:ea typeface="Adobe 繁黑體 Std B" panose="020B0700000000000000" pitchFamily="34" charset="-120"/>
              </a:rPr>
              <a:t>rotation</a:t>
            </a:r>
            <a:r>
              <a:rPr lang="zh-TW" altLang="en-US" sz="1600" dirty="0" smtClean="0">
                <a:solidFill>
                  <a:schemeClr val="tx1">
                    <a:lumMod val="95000"/>
                  </a:schemeClr>
                </a:solidFill>
                <a:latin typeface="Adobe 繁黑體 Std B" panose="020B0700000000000000" pitchFamily="34" charset="-120"/>
                <a:ea typeface="Adobe 繁黑體 Std B" panose="020B0700000000000000" pitchFamily="34" charset="-120"/>
              </a:rPr>
              <a:t>是遊戲物件在場景中的旋轉角度資訊，用</a:t>
            </a:r>
            <a:r>
              <a:rPr lang="en-US" altLang="zh-TW" sz="1600" dirty="0" smtClean="0">
                <a:solidFill>
                  <a:schemeClr val="tx1">
                    <a:lumMod val="95000"/>
                  </a:schemeClr>
                </a:solidFill>
                <a:latin typeface="Adobe 繁黑體 Std B" panose="020B0700000000000000" pitchFamily="34" charset="-120"/>
                <a:ea typeface="Adobe 繁黑體 Std B" panose="020B0700000000000000" pitchFamily="34" charset="-120"/>
              </a:rPr>
              <a:t>Quaternion</a:t>
            </a:r>
            <a:r>
              <a:rPr lang="zh-TW" altLang="en-US" sz="1600" dirty="0" smtClean="0">
                <a:solidFill>
                  <a:schemeClr val="tx1">
                    <a:lumMod val="95000"/>
                  </a:schemeClr>
                </a:solidFill>
                <a:latin typeface="Adobe 繁黑體 Std B" panose="020B0700000000000000" pitchFamily="34" charset="-120"/>
                <a:ea typeface="Adobe 繁黑體 Std B" panose="020B0700000000000000" pitchFamily="34" charset="-120"/>
              </a:rPr>
              <a:t>的資料型態</a:t>
            </a:r>
            <a:endParaRPr lang="en-US" altLang="zh-TW" sz="1600" dirty="0" smtClean="0">
              <a:solidFill>
                <a:schemeClr val="tx1">
                  <a:lumMod val="95000"/>
                </a:schemeClr>
              </a:solidFill>
              <a:latin typeface="Adobe 繁黑體 Std B" panose="020B0700000000000000" pitchFamily="34" charset="-120"/>
              <a:ea typeface="Adobe 繁黑體 Std B" panose="020B0700000000000000" pitchFamily="34" charset="-120"/>
            </a:endParaRPr>
          </a:p>
          <a:p>
            <a:pPr marL="285750" indent="-285750">
              <a:lnSpc>
                <a:spcPct val="200000"/>
              </a:lnSpc>
              <a:buFont typeface="Arial" panose="020B0604020202020204" pitchFamily="34" charset="0"/>
              <a:buChar char="•"/>
            </a:pPr>
            <a:r>
              <a:rPr lang="en-US" altLang="zh-TW" sz="1600" dirty="0" smtClean="0">
                <a:solidFill>
                  <a:schemeClr val="tx1">
                    <a:lumMod val="95000"/>
                  </a:schemeClr>
                </a:solidFill>
                <a:latin typeface="Adobe 繁黑體 Std B" panose="020B0700000000000000" pitchFamily="34" charset="-120"/>
                <a:ea typeface="Adobe 繁黑體 Std B" panose="020B0700000000000000" pitchFamily="34" charset="-120"/>
              </a:rPr>
              <a:t>Scale</a:t>
            </a:r>
            <a:r>
              <a:rPr lang="zh-TW" altLang="en-US" sz="1600" dirty="0" smtClean="0">
                <a:solidFill>
                  <a:schemeClr val="tx1">
                    <a:lumMod val="95000"/>
                  </a:schemeClr>
                </a:solidFill>
                <a:latin typeface="Adobe 繁黑體 Std B" panose="020B0700000000000000" pitchFamily="34" charset="-120"/>
                <a:ea typeface="Adobe 繁黑體 Std B" panose="020B0700000000000000" pitchFamily="34" charset="-120"/>
              </a:rPr>
              <a:t>是遊戲物件在場景中的縮放比例資訊，用</a:t>
            </a:r>
            <a:r>
              <a:rPr lang="en-US" altLang="zh-TW" sz="1600" dirty="0" smtClean="0">
                <a:solidFill>
                  <a:schemeClr val="tx1">
                    <a:lumMod val="95000"/>
                  </a:schemeClr>
                </a:solidFill>
                <a:latin typeface="Adobe 繁黑體 Std B" panose="020B0700000000000000" pitchFamily="34" charset="-120"/>
                <a:ea typeface="Adobe 繁黑體 Std B" panose="020B0700000000000000" pitchFamily="34" charset="-120"/>
              </a:rPr>
              <a:t>Vector3</a:t>
            </a:r>
            <a:r>
              <a:rPr lang="zh-TW" altLang="en-US" sz="1600" dirty="0" smtClean="0">
                <a:solidFill>
                  <a:schemeClr val="tx1">
                    <a:lumMod val="95000"/>
                  </a:schemeClr>
                </a:solidFill>
                <a:latin typeface="Adobe 繁黑體 Std B" panose="020B0700000000000000" pitchFamily="34" charset="-120"/>
                <a:ea typeface="Adobe 繁黑體 Std B" panose="020B0700000000000000" pitchFamily="34" charset="-120"/>
              </a:rPr>
              <a:t>的資料型態</a:t>
            </a:r>
            <a:endParaRPr lang="en-US" altLang="zh-TW" sz="1600" dirty="0" smtClean="0">
              <a:solidFill>
                <a:schemeClr val="tx1">
                  <a:lumMod val="95000"/>
                </a:schemeClr>
              </a:solidFill>
              <a:latin typeface="Adobe 繁黑體 Std B" panose="020B0700000000000000" pitchFamily="34" charset="-120"/>
              <a:ea typeface="Adobe 繁黑體 Std B" panose="020B0700000000000000" pitchFamily="34" charset="-120"/>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1150" y="5198166"/>
            <a:ext cx="6313133" cy="1236593"/>
          </a:xfrm>
          <a:prstGeom prst="rect">
            <a:avLst/>
          </a:prstGeom>
        </p:spPr>
      </p:pic>
    </p:spTree>
    <p:extLst>
      <p:ext uri="{BB962C8B-B14F-4D97-AF65-F5344CB8AC3E}">
        <p14:creationId xmlns:p14="http://schemas.microsoft.com/office/powerpoint/2010/main" val="6726534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534786" y="565266"/>
            <a:ext cx="9382298" cy="1338349"/>
          </a:xfrm>
        </p:spPr>
        <p:txBody>
          <a:bodyPr rtlCol="0" anchor="ctr">
            <a:normAutofit fontScale="90000"/>
          </a:bodyPr>
          <a:lstStyle/>
          <a:p>
            <a:pPr rtl="0"/>
            <a:r>
              <a:rPr lang="en-US" altLang="zh-TW" b="1" dirty="0" smtClean="0">
                <a:latin typeface="Adobe 黑体 Std R" panose="020B0400000000000000" pitchFamily="34" charset="-128"/>
                <a:ea typeface="Adobe 黑体 Std R" panose="020B0400000000000000" pitchFamily="34" charset="-128"/>
                <a:sym typeface="Arial" panose="020B0604020202020204" pitchFamily="34" charset="0"/>
              </a:rPr>
              <a:t>Unity Mesh Filter</a:t>
            </a:r>
            <a:r>
              <a:rPr lang="zh-TW" altLang="en-US" b="1" dirty="0" smtClean="0">
                <a:latin typeface="Adobe 黑体 Std R" panose="020B0400000000000000" pitchFamily="34" charset="-128"/>
                <a:ea typeface="Adobe 黑体 Std R" panose="020B0400000000000000" pitchFamily="34" charset="-128"/>
                <a:sym typeface="Arial" panose="020B0604020202020204" pitchFamily="34" charset="0"/>
              </a:rPr>
              <a:t>元件</a:t>
            </a:r>
            <a:endParaRPr lang="zh-TW" altLang="en-US" b="1" dirty="0">
              <a:latin typeface="Adobe 黑体 Std R" panose="020B0400000000000000" pitchFamily="34" charset="-128"/>
              <a:ea typeface="Adobe 黑体 Std R" panose="020B0400000000000000" pitchFamily="34" charset="-128"/>
              <a:sym typeface="Arial" panose="020B0604020202020204" pitchFamily="34" charset="0"/>
            </a:endParaRPr>
          </a:p>
        </p:txBody>
      </p:sp>
      <p:sp>
        <p:nvSpPr>
          <p:cNvPr id="3" name="矩形 2"/>
          <p:cNvSpPr/>
          <p:nvPr/>
        </p:nvSpPr>
        <p:spPr>
          <a:xfrm>
            <a:off x="1446414" y="2598756"/>
            <a:ext cx="10091651" cy="1631216"/>
          </a:xfrm>
          <a:prstGeom prst="rect">
            <a:avLst/>
          </a:prstGeom>
        </p:spPr>
        <p:txBody>
          <a:bodyPr wrap="square" anchor="ctr">
            <a:spAutoFit/>
          </a:bodyPr>
          <a:lstStyle/>
          <a:p>
            <a:pPr>
              <a:lnSpc>
                <a:spcPct val="200000"/>
              </a:lnSpc>
            </a:pPr>
            <a:r>
              <a:rPr lang="en-US" altLang="zh-TW" dirty="0" smtClean="0">
                <a:solidFill>
                  <a:schemeClr val="tx1">
                    <a:lumMod val="95000"/>
                  </a:schemeClr>
                </a:solidFill>
                <a:latin typeface="Adobe 繁黑體 Std B" panose="020B0700000000000000" pitchFamily="34" charset="-120"/>
                <a:ea typeface="Adobe 繁黑體 Std B" panose="020B0700000000000000" pitchFamily="34" charset="-120"/>
              </a:rPr>
              <a:t>Mesh </a:t>
            </a:r>
            <a:r>
              <a:rPr lang="zh-TW" altLang="en-US" dirty="0" smtClean="0">
                <a:solidFill>
                  <a:schemeClr val="tx1">
                    <a:lumMod val="95000"/>
                  </a:schemeClr>
                </a:solidFill>
                <a:latin typeface="Adobe 繁黑體 Std B" panose="020B0700000000000000" pitchFamily="34" charset="-120"/>
                <a:ea typeface="Adobe 繁黑體 Std B" panose="020B0700000000000000" pitchFamily="34" charset="-120"/>
              </a:rPr>
              <a:t>網格組件</a:t>
            </a:r>
            <a:endParaRPr lang="en-US" altLang="zh-TW" dirty="0" smtClean="0">
              <a:solidFill>
                <a:schemeClr val="tx1">
                  <a:lumMod val="95000"/>
                </a:schemeClr>
              </a:solidFill>
              <a:latin typeface="Adobe 繁黑體 Std B" panose="020B0700000000000000" pitchFamily="34" charset="-120"/>
              <a:ea typeface="Adobe 繁黑體 Std B" panose="020B0700000000000000" pitchFamily="34" charset="-120"/>
            </a:endParaRPr>
          </a:p>
          <a:p>
            <a:pPr>
              <a:lnSpc>
                <a:spcPct val="200000"/>
              </a:lnSpc>
            </a:pPr>
            <a:r>
              <a:rPr lang="en-US" altLang="zh-TW" sz="1600" dirty="0" smtClean="0">
                <a:solidFill>
                  <a:schemeClr val="tx1">
                    <a:lumMod val="95000"/>
                  </a:schemeClr>
                </a:solidFill>
                <a:latin typeface="Adobe 繁黑體 Std B" panose="020B0700000000000000" pitchFamily="34" charset="-120"/>
                <a:ea typeface="Adobe 繁黑體 Std B" panose="020B0700000000000000" pitchFamily="34" charset="-120"/>
              </a:rPr>
              <a:t>Mesh</a:t>
            </a:r>
            <a:r>
              <a:rPr lang="zh-TW" altLang="en-US" sz="1600" dirty="0" smtClean="0">
                <a:solidFill>
                  <a:schemeClr val="tx1">
                    <a:lumMod val="95000"/>
                  </a:schemeClr>
                </a:solidFill>
                <a:latin typeface="Adobe 繁黑體 Std B" panose="020B0700000000000000" pitchFamily="34" charset="-120"/>
                <a:ea typeface="Adobe 繁黑體 Std B" panose="020B0700000000000000" pitchFamily="34" charset="-120"/>
              </a:rPr>
              <a:t>是指模型的網格，</a:t>
            </a:r>
            <a:r>
              <a:rPr lang="en-US" altLang="zh-TW" sz="1600" dirty="0" smtClean="0">
                <a:solidFill>
                  <a:schemeClr val="tx1">
                    <a:lumMod val="95000"/>
                  </a:schemeClr>
                </a:solidFill>
                <a:latin typeface="Adobe 繁黑體 Std B" panose="020B0700000000000000" pitchFamily="34" charset="-120"/>
                <a:ea typeface="Adobe 繁黑體 Std B" panose="020B0700000000000000" pitchFamily="34" charset="-120"/>
              </a:rPr>
              <a:t>3D</a:t>
            </a:r>
            <a:r>
              <a:rPr lang="zh-TW" altLang="en-US" sz="1600" dirty="0" smtClean="0">
                <a:solidFill>
                  <a:schemeClr val="tx1">
                    <a:lumMod val="95000"/>
                  </a:schemeClr>
                </a:solidFill>
                <a:latin typeface="Adobe 繁黑體 Std B" panose="020B0700000000000000" pitchFamily="34" charset="-120"/>
                <a:ea typeface="Adobe 繁黑體 Std B" panose="020B0700000000000000" pitchFamily="34" charset="-120"/>
              </a:rPr>
              <a:t>模型是由多邊形組成而成，而一個複雜的多邊形，實際上是由數個三角面拼接而成。</a:t>
            </a:r>
            <a:endParaRPr lang="en-US" altLang="zh-TW" sz="1600" dirty="0" smtClean="0">
              <a:solidFill>
                <a:schemeClr val="tx1">
                  <a:lumMod val="95000"/>
                </a:schemeClr>
              </a:solidFill>
              <a:latin typeface="Adobe 繁黑體 Std B" panose="020B0700000000000000" pitchFamily="34" charset="-120"/>
              <a:ea typeface="Adobe 繁黑體 Std B" panose="020B0700000000000000" pitchFamily="34" charset="-120"/>
            </a:endParaRPr>
          </a:p>
          <a:p>
            <a:pPr>
              <a:lnSpc>
                <a:spcPct val="200000"/>
              </a:lnSpc>
            </a:pPr>
            <a:r>
              <a:rPr lang="zh-TW" altLang="en-US" sz="1600" dirty="0" smtClean="0">
                <a:solidFill>
                  <a:schemeClr val="tx1">
                    <a:lumMod val="95000"/>
                  </a:schemeClr>
                </a:solidFill>
                <a:latin typeface="Adobe 繁黑體 Std B" panose="020B0700000000000000" pitchFamily="34" charset="-120"/>
                <a:ea typeface="Adobe 繁黑體 Std B" panose="020B0700000000000000" pitchFamily="34" charset="-120"/>
              </a:rPr>
              <a:t>所以一個</a:t>
            </a:r>
            <a:r>
              <a:rPr lang="en-US" altLang="zh-TW" sz="1600" dirty="0" smtClean="0">
                <a:solidFill>
                  <a:schemeClr val="tx1">
                    <a:lumMod val="95000"/>
                  </a:schemeClr>
                </a:solidFill>
                <a:latin typeface="Adobe 繁黑體 Std B" panose="020B0700000000000000" pitchFamily="34" charset="-120"/>
                <a:ea typeface="Adobe 繁黑體 Std B" panose="020B0700000000000000" pitchFamily="34" charset="-120"/>
              </a:rPr>
              <a:t>3D</a:t>
            </a:r>
            <a:r>
              <a:rPr lang="zh-TW" altLang="en-US" sz="1600" dirty="0" smtClean="0">
                <a:solidFill>
                  <a:schemeClr val="tx1">
                    <a:lumMod val="95000"/>
                  </a:schemeClr>
                </a:solidFill>
                <a:latin typeface="Adobe 繁黑體 Std B" panose="020B0700000000000000" pitchFamily="34" charset="-120"/>
                <a:ea typeface="Adobe 繁黑體 Std B" panose="020B0700000000000000" pitchFamily="34" charset="-120"/>
              </a:rPr>
              <a:t>模型的表面是由多個彼此相連的三角面組成，而組成這些三角面的點和線就</a:t>
            </a:r>
            <a:r>
              <a:rPr lang="en-US" altLang="zh-TW" sz="1600" dirty="0" smtClean="0">
                <a:solidFill>
                  <a:schemeClr val="tx1">
                    <a:lumMod val="95000"/>
                  </a:schemeClr>
                </a:solidFill>
                <a:latin typeface="Adobe 繁黑體 Std B" panose="020B0700000000000000" pitchFamily="34" charset="-120"/>
                <a:ea typeface="Adobe 繁黑體 Std B" panose="020B0700000000000000" pitchFamily="34" charset="-120"/>
              </a:rPr>
              <a:t>Mesh</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5728" y="5077152"/>
            <a:ext cx="7102337" cy="713894"/>
          </a:xfrm>
          <a:prstGeom prst="rect">
            <a:avLst/>
          </a:prstGeom>
        </p:spPr>
      </p:pic>
      <p:sp>
        <p:nvSpPr>
          <p:cNvPr id="7" name="矩形 6"/>
          <p:cNvSpPr/>
          <p:nvPr/>
        </p:nvSpPr>
        <p:spPr>
          <a:xfrm>
            <a:off x="5699761" y="6331373"/>
            <a:ext cx="7126778" cy="369332"/>
          </a:xfrm>
          <a:prstGeom prst="rect">
            <a:avLst/>
          </a:prstGeom>
        </p:spPr>
        <p:txBody>
          <a:bodyPr wrap="square">
            <a:spAutoFit/>
          </a:bodyPr>
          <a:lstStyle/>
          <a:p>
            <a:r>
              <a:rPr lang="en-US" altLang="zh-TW" dirty="0">
                <a:hlinkClick r:id="rId4"/>
              </a:rPr>
              <a:t>https://gameinstitute.qq.com/community/detail/116626</a:t>
            </a:r>
            <a:endParaRPr lang="zh-TW" altLang="en-US" dirty="0"/>
          </a:p>
        </p:txBody>
      </p:sp>
      <p:pic>
        <p:nvPicPr>
          <p:cNvPr id="8" name="圖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70673" y="4659638"/>
            <a:ext cx="1705775" cy="1671735"/>
          </a:xfrm>
          <a:prstGeom prst="rect">
            <a:avLst/>
          </a:prstGeom>
        </p:spPr>
      </p:pic>
    </p:spTree>
    <p:extLst>
      <p:ext uri="{BB962C8B-B14F-4D97-AF65-F5344CB8AC3E}">
        <p14:creationId xmlns:p14="http://schemas.microsoft.com/office/powerpoint/2010/main" val="3702194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68440" y="636093"/>
            <a:ext cx="9144000" cy="923892"/>
          </a:xfrm>
        </p:spPr>
        <p:txBody>
          <a:bodyPr rtlCol="0"/>
          <a:lstStyle/>
          <a:p>
            <a:pPr algn="l" rtl="0"/>
            <a:r>
              <a:rPr lang="en-US" altLang="zh-TW" dirty="0" smtClean="0">
                <a:latin typeface="Arial" panose="020B0604020202020204" pitchFamily="34" charset="0"/>
                <a:ea typeface="微軟正黑體" panose="020B0604030504040204" pitchFamily="34" charset="-120"/>
                <a:sym typeface="Arial" panose="020B0604020202020204" pitchFamily="34" charset="0"/>
              </a:rPr>
              <a:t>Unity </a:t>
            </a:r>
            <a:r>
              <a:rPr lang="zh-TW" altLang="en-US" dirty="0">
                <a:latin typeface="Arial" panose="020B0604020202020204" pitchFamily="34" charset="0"/>
                <a:sym typeface="Arial" panose="020B0604020202020204" pitchFamily="34" charset="0"/>
              </a:rPr>
              <a:t>視窗</a:t>
            </a:r>
            <a:r>
              <a:rPr lang="zh-TW" altLang="en-US" dirty="0" smtClean="0">
                <a:latin typeface="Arial" panose="020B0604020202020204" pitchFamily="34" charset="0"/>
                <a:ea typeface="微軟正黑體" panose="020B0604030504040204" pitchFamily="34" charset="-120"/>
                <a:sym typeface="Arial" panose="020B0604020202020204" pitchFamily="34" charset="0"/>
              </a:rPr>
              <a:t>示意圖</a:t>
            </a:r>
            <a:endParaRPr lang="zh-TW" altLang="en-US" dirty="0">
              <a:latin typeface="Arial" panose="020B0604020202020204" pitchFamily="34" charset="0"/>
              <a:ea typeface="微軟正黑體" panose="020B0604030504040204" pitchFamily="34" charset="-120"/>
              <a:sym typeface="Arial" panose="020B0604020202020204" pitchFamily="34" charset="0"/>
            </a:endParaRP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8025" y="1818752"/>
            <a:ext cx="8771954" cy="4751475"/>
          </a:xfrm>
          <a:prstGeom prst="rect">
            <a:avLst/>
          </a:prstGeom>
        </p:spPr>
      </p:pic>
      <p:sp>
        <p:nvSpPr>
          <p:cNvPr id="7" name="矩形 6"/>
          <p:cNvSpPr/>
          <p:nvPr/>
        </p:nvSpPr>
        <p:spPr>
          <a:xfrm>
            <a:off x="8653549" y="2257423"/>
            <a:ext cx="1786430" cy="4312803"/>
          </a:xfrm>
          <a:prstGeom prst="rect">
            <a:avLst/>
          </a:prstGeom>
          <a:noFill/>
          <a:ln w="38100">
            <a:solidFill>
              <a:srgbClr val="FFFF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200000"/>
              </a:lnSpc>
            </a:pPr>
            <a:r>
              <a:rPr lang="en-US" altLang="zh-TW" b="1" dirty="0" smtClean="0">
                <a:ln w="22225">
                  <a:noFill/>
                  <a:prstDash val="solid"/>
                </a:ln>
                <a:solidFill>
                  <a:srgbClr val="FFFF00"/>
                </a:solidFill>
                <a:effectLst>
                  <a:glow rad="63500">
                    <a:schemeClr val="accent1">
                      <a:satMod val="175000"/>
                      <a:alpha val="40000"/>
                    </a:schemeClr>
                  </a:glow>
                </a:effectLst>
              </a:rPr>
              <a:t>Inspector</a:t>
            </a:r>
          </a:p>
          <a:p>
            <a:pPr algn="ctr">
              <a:lnSpc>
                <a:spcPct val="200000"/>
              </a:lnSpc>
            </a:pPr>
            <a:r>
              <a:rPr lang="zh-TW" altLang="en-US" b="1" dirty="0" smtClean="0">
                <a:ln w="22225">
                  <a:noFill/>
                  <a:prstDash val="solid"/>
                </a:ln>
                <a:solidFill>
                  <a:srgbClr val="FFFF00"/>
                </a:solidFill>
                <a:effectLst>
                  <a:glow rad="63500">
                    <a:schemeClr val="accent1">
                      <a:satMod val="175000"/>
                      <a:alpha val="40000"/>
                    </a:schemeClr>
                  </a:glow>
                </a:effectLst>
              </a:rPr>
              <a:t>屬性檢</a:t>
            </a:r>
            <a:r>
              <a:rPr lang="zh-TW" altLang="en-US" b="1" dirty="0">
                <a:ln w="22225">
                  <a:noFill/>
                  <a:prstDash val="solid"/>
                </a:ln>
                <a:solidFill>
                  <a:srgbClr val="FFFF00"/>
                </a:solidFill>
                <a:effectLst>
                  <a:glow rad="63500">
                    <a:schemeClr val="accent1">
                      <a:satMod val="175000"/>
                      <a:alpha val="40000"/>
                    </a:schemeClr>
                  </a:glow>
                </a:effectLst>
              </a:rPr>
              <a:t>視</a:t>
            </a:r>
            <a:r>
              <a:rPr lang="zh-TW" altLang="en-US" b="1" dirty="0" smtClean="0">
                <a:ln w="22225">
                  <a:noFill/>
                  <a:prstDash val="solid"/>
                </a:ln>
                <a:solidFill>
                  <a:srgbClr val="FFFF00"/>
                </a:solidFill>
                <a:effectLst>
                  <a:glow rad="63500">
                    <a:schemeClr val="accent1">
                      <a:satMod val="175000"/>
                      <a:alpha val="40000"/>
                    </a:schemeClr>
                  </a:glow>
                </a:effectLst>
              </a:rPr>
              <a:t>視窗</a:t>
            </a:r>
            <a:endParaRPr lang="zh-TW" altLang="en-US" b="1" dirty="0">
              <a:ln w="22225">
                <a:noFill/>
                <a:prstDash val="solid"/>
              </a:ln>
              <a:solidFill>
                <a:srgbClr val="FFFF00"/>
              </a:solidFill>
              <a:effectLst>
                <a:glow rad="63500">
                  <a:schemeClr val="accent1">
                    <a:satMod val="175000"/>
                    <a:alpha val="40000"/>
                  </a:schemeClr>
                </a:glow>
              </a:effectLst>
            </a:endParaRPr>
          </a:p>
        </p:txBody>
      </p:sp>
      <p:sp>
        <p:nvSpPr>
          <p:cNvPr id="8" name="矩形 7"/>
          <p:cNvSpPr/>
          <p:nvPr/>
        </p:nvSpPr>
        <p:spPr>
          <a:xfrm>
            <a:off x="1668025" y="2257423"/>
            <a:ext cx="1731880" cy="2497455"/>
          </a:xfrm>
          <a:prstGeom prst="rect">
            <a:avLst/>
          </a:prstGeom>
          <a:noFill/>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b="1" dirty="0" smtClean="0">
                <a:ln w="22225">
                  <a:noFill/>
                  <a:prstDash val="solid"/>
                </a:ln>
                <a:solidFill>
                  <a:srgbClr val="711E14"/>
                </a:solidFill>
                <a:effectLst/>
                <a:latin typeface="Adobe Gothic Std B" panose="020B0800000000000000" pitchFamily="34" charset="-128"/>
                <a:ea typeface="Adobe Gothic Std B" panose="020B0800000000000000" pitchFamily="34" charset="-128"/>
              </a:rPr>
              <a:t>Hierarchy</a:t>
            </a:r>
          </a:p>
          <a:p>
            <a:pPr algn="ctr"/>
            <a:endParaRPr lang="en-US" altLang="zh-TW" b="1" dirty="0">
              <a:ln w="22225">
                <a:noFill/>
                <a:prstDash val="solid"/>
              </a:ln>
              <a:solidFill>
                <a:srgbClr val="711E14"/>
              </a:solidFill>
              <a:effectLst/>
              <a:latin typeface="Adobe Gothic Std B" panose="020B0800000000000000" pitchFamily="34" charset="-128"/>
              <a:ea typeface="Adobe Gothic Std B" panose="020B0800000000000000" pitchFamily="34" charset="-128"/>
            </a:endParaRPr>
          </a:p>
          <a:p>
            <a:pPr algn="ctr"/>
            <a:r>
              <a:rPr lang="zh-TW" altLang="en-US" b="1" dirty="0" smtClean="0">
                <a:ln w="22225">
                  <a:noFill/>
                  <a:prstDash val="solid"/>
                </a:ln>
                <a:solidFill>
                  <a:srgbClr val="711E14"/>
                </a:solidFill>
                <a:effectLst/>
                <a:latin typeface="Adobe 黑体 Std R" panose="020B0400000000000000" pitchFamily="34" charset="-128"/>
                <a:ea typeface="Adobe 黑体 Std R" panose="020B0400000000000000" pitchFamily="34" charset="-128"/>
              </a:rPr>
              <a:t>物件階層視窗</a:t>
            </a:r>
            <a:endParaRPr lang="zh-TW" altLang="en-US" b="1" dirty="0">
              <a:ln w="22225">
                <a:noFill/>
                <a:prstDash val="solid"/>
              </a:ln>
              <a:solidFill>
                <a:srgbClr val="711E14"/>
              </a:solidFill>
              <a:effectLst/>
              <a:latin typeface="Adobe 黑体 Std R" panose="020B0400000000000000" pitchFamily="34" charset="-128"/>
              <a:ea typeface="Adobe 黑体 Std R" panose="020B0400000000000000" pitchFamily="34" charset="-128"/>
            </a:endParaRPr>
          </a:p>
        </p:txBody>
      </p:sp>
      <p:sp>
        <p:nvSpPr>
          <p:cNvPr id="9" name="矩形 8"/>
          <p:cNvSpPr/>
          <p:nvPr/>
        </p:nvSpPr>
        <p:spPr>
          <a:xfrm>
            <a:off x="1668025" y="4754879"/>
            <a:ext cx="6985524" cy="1815347"/>
          </a:xfrm>
          <a:prstGeom prst="rect">
            <a:avLst/>
          </a:prstGeom>
          <a:noFill/>
          <a:ln w="381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50000"/>
              </a:lnSpc>
            </a:pPr>
            <a:r>
              <a:rPr lang="en-US" altLang="zh-TW" b="1" dirty="0" smtClean="0">
                <a:ln w="22225">
                  <a:noFill/>
                  <a:prstDash val="solid"/>
                </a:ln>
                <a:solidFill>
                  <a:srgbClr val="00B050"/>
                </a:solidFill>
                <a:effectLst/>
                <a:latin typeface="Adobe Gothic Std B" panose="020B0800000000000000" pitchFamily="34" charset="-128"/>
                <a:ea typeface="Adobe Gothic Std B" panose="020B0800000000000000" pitchFamily="34" charset="-128"/>
              </a:rPr>
              <a:t>Project</a:t>
            </a:r>
            <a:endParaRPr lang="en-US" altLang="zh-TW" b="1" dirty="0">
              <a:ln w="22225">
                <a:noFill/>
                <a:prstDash val="solid"/>
              </a:ln>
              <a:solidFill>
                <a:srgbClr val="00B050"/>
              </a:solidFill>
              <a:effectLst/>
              <a:latin typeface="Adobe Gothic Std B" panose="020B0800000000000000" pitchFamily="34" charset="-128"/>
              <a:ea typeface="Adobe Gothic Std B" panose="020B0800000000000000" pitchFamily="34" charset="-128"/>
            </a:endParaRPr>
          </a:p>
          <a:p>
            <a:pPr algn="ctr">
              <a:lnSpc>
                <a:spcPct val="150000"/>
              </a:lnSpc>
            </a:pPr>
            <a:r>
              <a:rPr lang="zh-TW" altLang="en-US" b="1" dirty="0" smtClean="0">
                <a:ln w="22225">
                  <a:noFill/>
                  <a:prstDash val="solid"/>
                </a:ln>
                <a:solidFill>
                  <a:srgbClr val="00B050"/>
                </a:solidFill>
                <a:effectLst/>
                <a:latin typeface="Adobe 黑体 Std R" panose="020B0400000000000000" pitchFamily="34" charset="-128"/>
                <a:ea typeface="Adobe 黑体 Std R" panose="020B0400000000000000" pitchFamily="34" charset="-128"/>
              </a:rPr>
              <a:t>專案資源視窗</a:t>
            </a:r>
            <a:endParaRPr lang="zh-TW" altLang="en-US" b="1" dirty="0">
              <a:ln w="22225">
                <a:noFill/>
                <a:prstDash val="solid"/>
              </a:ln>
              <a:solidFill>
                <a:srgbClr val="00B050"/>
              </a:solidFill>
              <a:effectLst/>
              <a:latin typeface="Adobe 黑体 Std R" panose="020B0400000000000000" pitchFamily="34" charset="-128"/>
              <a:ea typeface="Adobe 黑体 Std R" panose="020B0400000000000000" pitchFamily="34" charset="-128"/>
            </a:endParaRPr>
          </a:p>
        </p:txBody>
      </p:sp>
      <p:sp>
        <p:nvSpPr>
          <p:cNvPr id="10" name="矩形 9"/>
          <p:cNvSpPr/>
          <p:nvPr/>
        </p:nvSpPr>
        <p:spPr>
          <a:xfrm>
            <a:off x="3399905" y="2257424"/>
            <a:ext cx="2660073" cy="2497455"/>
          </a:xfrm>
          <a:prstGeom prst="rect">
            <a:avLst/>
          </a:prstGeom>
          <a:solidFill>
            <a:srgbClr val="E1E0E0">
              <a:alpha val="20000"/>
            </a:srgbClr>
          </a:solidFill>
          <a:ln w="38100">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50000"/>
              </a:lnSpc>
            </a:pPr>
            <a:r>
              <a:rPr lang="en-US" altLang="zh-TW" sz="2000" b="1" dirty="0" smtClean="0">
                <a:solidFill>
                  <a:srgbClr val="7030A0"/>
                </a:solidFill>
                <a:effectLst>
                  <a:outerShdw blurRad="50800" dist="38100" dir="2700000" algn="tl" rotWithShape="0">
                    <a:prstClr val="black">
                      <a:alpha val="40000"/>
                    </a:prstClr>
                  </a:outerShdw>
                </a:effectLst>
              </a:rPr>
              <a:t>Scene</a:t>
            </a:r>
          </a:p>
          <a:p>
            <a:pPr algn="ctr">
              <a:lnSpc>
                <a:spcPct val="150000"/>
              </a:lnSpc>
            </a:pPr>
            <a:r>
              <a:rPr lang="zh-TW" altLang="en-US" sz="2000" b="1" dirty="0" smtClean="0">
                <a:solidFill>
                  <a:srgbClr val="7030A0"/>
                </a:solidFill>
                <a:effectLst>
                  <a:outerShdw blurRad="50800" dist="38100" dir="2700000" algn="tl" rotWithShape="0">
                    <a:prstClr val="black">
                      <a:alpha val="40000"/>
                    </a:prstClr>
                  </a:outerShdw>
                </a:effectLst>
                <a:latin typeface="Adobe 繁黑體 Std B" panose="020B0700000000000000" pitchFamily="34" charset="-120"/>
                <a:ea typeface="Adobe 繁黑體 Std B" panose="020B0700000000000000" pitchFamily="34" charset="-120"/>
              </a:rPr>
              <a:t>場景視窗</a:t>
            </a:r>
            <a:endParaRPr lang="zh-TW" altLang="en-US" sz="2000" b="1" dirty="0">
              <a:solidFill>
                <a:srgbClr val="7030A0"/>
              </a:solidFill>
              <a:effectLst>
                <a:outerShdw blurRad="50800" dist="38100" dir="2700000" algn="tl" rotWithShape="0">
                  <a:prstClr val="black">
                    <a:alpha val="40000"/>
                  </a:prstClr>
                </a:outerShdw>
              </a:effectLst>
              <a:latin typeface="Adobe 繁黑體 Std B" panose="020B0700000000000000" pitchFamily="34" charset="-120"/>
              <a:ea typeface="Adobe 繁黑體 Std B" panose="020B0700000000000000" pitchFamily="34" charset="-120"/>
            </a:endParaRPr>
          </a:p>
        </p:txBody>
      </p:sp>
      <p:sp>
        <p:nvSpPr>
          <p:cNvPr id="11" name="矩形 10"/>
          <p:cNvSpPr/>
          <p:nvPr/>
        </p:nvSpPr>
        <p:spPr>
          <a:xfrm>
            <a:off x="6059978" y="2257425"/>
            <a:ext cx="2593571" cy="2497453"/>
          </a:xfrm>
          <a:prstGeom prst="rect">
            <a:avLst/>
          </a:prstGeom>
          <a:noFill/>
          <a:ln w="38100">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50000"/>
              </a:lnSpc>
            </a:pPr>
            <a:r>
              <a:rPr lang="en-US" altLang="zh-TW" sz="2000" b="1" dirty="0" smtClean="0">
                <a:solidFill>
                  <a:srgbClr val="002060"/>
                </a:solidFill>
                <a:effectLst>
                  <a:outerShdw blurRad="50800" dist="38100" dir="2700000" algn="tl" rotWithShape="0">
                    <a:prstClr val="black">
                      <a:alpha val="40000"/>
                    </a:prstClr>
                  </a:outerShdw>
                </a:effectLst>
              </a:rPr>
              <a:t>Game</a:t>
            </a:r>
          </a:p>
          <a:p>
            <a:pPr algn="ctr">
              <a:lnSpc>
                <a:spcPct val="150000"/>
              </a:lnSpc>
            </a:pPr>
            <a:r>
              <a:rPr lang="zh-TW" altLang="en-US" sz="2000" b="1" dirty="0" smtClean="0">
                <a:solidFill>
                  <a:srgbClr val="002060"/>
                </a:solidFill>
                <a:effectLst>
                  <a:outerShdw blurRad="50800" dist="38100" dir="2700000" algn="tl" rotWithShape="0">
                    <a:prstClr val="black">
                      <a:alpha val="40000"/>
                    </a:prstClr>
                  </a:outerShdw>
                </a:effectLst>
                <a:latin typeface="Adobe 繁黑體 Std B" panose="020B0700000000000000" pitchFamily="34" charset="-120"/>
                <a:ea typeface="Adobe 繁黑體 Std B" panose="020B0700000000000000" pitchFamily="34" charset="-120"/>
              </a:rPr>
              <a:t>遊戲視窗</a:t>
            </a:r>
            <a:endParaRPr lang="zh-TW" altLang="en-US" sz="2000" b="1" dirty="0">
              <a:solidFill>
                <a:srgbClr val="002060"/>
              </a:solidFill>
              <a:effectLst>
                <a:outerShdw blurRad="50800" dist="38100" dir="2700000" algn="tl" rotWithShape="0">
                  <a:prstClr val="black">
                    <a:alpha val="40000"/>
                  </a:prstClr>
                </a:outerShdw>
              </a:effectLst>
              <a:latin typeface="Adobe 繁黑體 Std B" panose="020B0700000000000000" pitchFamily="34" charset="-120"/>
              <a:ea typeface="Adobe 繁黑體 Std B" panose="020B0700000000000000" pitchFamily="34" charset="-120"/>
            </a:endParaRPr>
          </a:p>
        </p:txBody>
      </p:sp>
      <p:sp>
        <p:nvSpPr>
          <p:cNvPr id="12" name="矩形 11"/>
          <p:cNvSpPr/>
          <p:nvPr/>
        </p:nvSpPr>
        <p:spPr>
          <a:xfrm>
            <a:off x="1668025" y="1936865"/>
            <a:ext cx="1790070" cy="91440"/>
          </a:xfrm>
          <a:prstGeom prst="rect">
            <a:avLst/>
          </a:prstGeom>
          <a:no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dirty="0"/>
          </a:p>
        </p:txBody>
      </p:sp>
      <p:sp>
        <p:nvSpPr>
          <p:cNvPr id="13" name="文字方塊 12"/>
          <p:cNvSpPr txBox="1"/>
          <p:nvPr/>
        </p:nvSpPr>
        <p:spPr>
          <a:xfrm>
            <a:off x="3503338" y="1567533"/>
            <a:ext cx="1122219" cy="369332"/>
          </a:xfrm>
          <a:prstGeom prst="rect">
            <a:avLst/>
          </a:prstGeom>
          <a:solidFill>
            <a:srgbClr val="E1E0E0"/>
          </a:solidFill>
          <a:ln w="28575">
            <a:solidFill>
              <a:srgbClr val="C00000"/>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zh-TW" altLang="en-US" dirty="0" smtClean="0">
                <a:solidFill>
                  <a:srgbClr val="C00000"/>
                </a:solidFill>
                <a:latin typeface="Adobe 繁黑體 Std B" panose="020B0700000000000000" pitchFamily="34" charset="-120"/>
                <a:ea typeface="Adobe 繁黑體 Std B" panose="020B0700000000000000" pitchFamily="34" charset="-120"/>
              </a:rPr>
              <a:t>功能選單</a:t>
            </a:r>
          </a:p>
        </p:txBody>
      </p:sp>
      <p:sp>
        <p:nvSpPr>
          <p:cNvPr id="14" name="矩形 13"/>
          <p:cNvSpPr/>
          <p:nvPr/>
        </p:nvSpPr>
        <p:spPr>
          <a:xfrm>
            <a:off x="1668025" y="2028305"/>
            <a:ext cx="8771954" cy="111645"/>
          </a:xfrm>
          <a:prstGeom prst="rect">
            <a:avLst/>
          </a:prstGeom>
          <a:noFill/>
          <a:ln w="1905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dirty="0">
              <a:solidFill>
                <a:srgbClr val="FF0000"/>
              </a:solidFill>
            </a:endParaRPr>
          </a:p>
        </p:txBody>
      </p:sp>
      <p:sp>
        <p:nvSpPr>
          <p:cNvPr id="15" name="文字方塊 14"/>
          <p:cNvSpPr txBox="1"/>
          <p:nvPr/>
        </p:nvSpPr>
        <p:spPr>
          <a:xfrm>
            <a:off x="10485223" y="1653051"/>
            <a:ext cx="876198" cy="369332"/>
          </a:xfrm>
          <a:prstGeom prst="rect">
            <a:avLst/>
          </a:prstGeom>
          <a:solidFill>
            <a:srgbClr val="E1E0E0"/>
          </a:solidFill>
          <a:ln w="28575">
            <a:solidFill>
              <a:srgbClr val="FF0000"/>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zh-TW" altLang="en-US" dirty="0" smtClean="0">
                <a:solidFill>
                  <a:srgbClr val="C00000"/>
                </a:solidFill>
                <a:latin typeface="Adobe 繁黑體 Std B" panose="020B0700000000000000" pitchFamily="34" charset="-120"/>
                <a:ea typeface="Adobe 繁黑體 Std B" panose="020B0700000000000000" pitchFamily="34" charset="-120"/>
              </a:rPr>
              <a:t>工具列</a:t>
            </a:r>
          </a:p>
        </p:txBody>
      </p:sp>
    </p:spTree>
    <p:extLst>
      <p:ext uri="{BB962C8B-B14F-4D97-AF65-F5344CB8AC3E}">
        <p14:creationId xmlns:p14="http://schemas.microsoft.com/office/powerpoint/2010/main" val="27446514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534786" y="565266"/>
            <a:ext cx="10163694" cy="1338349"/>
          </a:xfrm>
        </p:spPr>
        <p:txBody>
          <a:bodyPr rtlCol="0" anchor="ctr">
            <a:normAutofit fontScale="90000"/>
          </a:bodyPr>
          <a:lstStyle/>
          <a:p>
            <a:pPr rtl="0"/>
            <a:r>
              <a:rPr lang="en-US" altLang="zh-TW" b="1" dirty="0" smtClean="0">
                <a:latin typeface="Adobe 黑体 Std R" panose="020B0400000000000000" pitchFamily="34" charset="-128"/>
                <a:ea typeface="Adobe 黑体 Std R" panose="020B0400000000000000" pitchFamily="34" charset="-128"/>
                <a:sym typeface="Arial" panose="020B0604020202020204" pitchFamily="34" charset="0"/>
              </a:rPr>
              <a:t>Unity </a:t>
            </a:r>
            <a:r>
              <a:rPr lang="en-US" altLang="zh-TW" sz="6700" b="1" dirty="0" smtClean="0">
                <a:latin typeface="Adobe 黑体 Std R" panose="020B0400000000000000" pitchFamily="34" charset="-128"/>
                <a:ea typeface="Adobe 黑体 Std R" panose="020B0400000000000000" pitchFamily="34" charset="-128"/>
                <a:sym typeface="Arial" panose="020B0604020202020204" pitchFamily="34" charset="0"/>
              </a:rPr>
              <a:t>Mesh</a:t>
            </a:r>
            <a:r>
              <a:rPr lang="zh-TW" altLang="en-US" sz="6700" b="1" dirty="0" smtClean="0">
                <a:latin typeface="Adobe 黑体 Std R" panose="020B0400000000000000" pitchFamily="34" charset="-128"/>
                <a:ea typeface="Adobe 黑体 Std R" panose="020B0400000000000000" pitchFamily="34" charset="-128"/>
                <a:sym typeface="Arial" panose="020B0604020202020204" pitchFamily="34" charset="0"/>
              </a:rPr>
              <a:t> </a:t>
            </a:r>
            <a:r>
              <a:rPr lang="en-US" altLang="zh-TW" sz="6700" b="1" dirty="0" smtClean="0">
                <a:latin typeface="Adobe 黑体 Std R" panose="020B0400000000000000" pitchFamily="34" charset="-128"/>
                <a:ea typeface="Adobe 黑体 Std R" panose="020B0400000000000000" pitchFamily="34" charset="-128"/>
                <a:sym typeface="Arial" panose="020B0604020202020204" pitchFamily="34" charset="0"/>
              </a:rPr>
              <a:t>Renderer</a:t>
            </a:r>
            <a:r>
              <a:rPr lang="zh-TW" altLang="en-US" sz="6700" b="1" dirty="0" smtClean="0">
                <a:latin typeface="Adobe 黑体 Std R" panose="020B0400000000000000" pitchFamily="34" charset="-128"/>
                <a:ea typeface="Adobe 黑体 Std R" panose="020B0400000000000000" pitchFamily="34" charset="-128"/>
                <a:sym typeface="Arial" panose="020B0604020202020204" pitchFamily="34" charset="0"/>
              </a:rPr>
              <a:t>元件</a:t>
            </a:r>
            <a:endParaRPr lang="zh-TW" altLang="en-US" sz="6700" b="1" dirty="0">
              <a:latin typeface="Adobe 黑体 Std R" panose="020B0400000000000000" pitchFamily="34" charset="-128"/>
              <a:ea typeface="Adobe 黑体 Std R" panose="020B0400000000000000" pitchFamily="34" charset="-128"/>
              <a:sym typeface="Arial" panose="020B0604020202020204" pitchFamily="34" charset="0"/>
            </a:endParaRPr>
          </a:p>
        </p:txBody>
      </p:sp>
      <p:sp>
        <p:nvSpPr>
          <p:cNvPr id="3" name="矩形 2"/>
          <p:cNvSpPr/>
          <p:nvPr/>
        </p:nvSpPr>
        <p:spPr>
          <a:xfrm>
            <a:off x="1446414" y="2422512"/>
            <a:ext cx="10091651" cy="570541"/>
          </a:xfrm>
          <a:prstGeom prst="rect">
            <a:avLst/>
          </a:prstGeom>
        </p:spPr>
        <p:txBody>
          <a:bodyPr wrap="square" anchor="ctr">
            <a:spAutoFit/>
          </a:bodyPr>
          <a:lstStyle/>
          <a:p>
            <a:pPr>
              <a:lnSpc>
                <a:spcPct val="200000"/>
              </a:lnSpc>
            </a:pPr>
            <a:r>
              <a:rPr lang="en-US" altLang="zh-TW" dirty="0" smtClean="0">
                <a:solidFill>
                  <a:schemeClr val="tx1">
                    <a:lumMod val="95000"/>
                  </a:schemeClr>
                </a:solidFill>
                <a:latin typeface="Adobe 繁黑體 Std B" panose="020B0700000000000000" pitchFamily="34" charset="-120"/>
                <a:ea typeface="Adobe 繁黑體 Std B" panose="020B0700000000000000" pitchFamily="34" charset="-120"/>
              </a:rPr>
              <a:t>Mesh Renderer</a:t>
            </a:r>
            <a:r>
              <a:rPr lang="zh-TW" altLang="en-US" dirty="0" smtClean="0">
                <a:solidFill>
                  <a:schemeClr val="tx1">
                    <a:lumMod val="95000"/>
                  </a:schemeClr>
                </a:solidFill>
                <a:latin typeface="Adobe 繁黑體 Std B" panose="020B0700000000000000" pitchFamily="34" charset="-120"/>
                <a:ea typeface="Adobe 繁黑體 Std B" panose="020B0700000000000000" pitchFamily="34" charset="-120"/>
              </a:rPr>
              <a:t>從</a:t>
            </a:r>
            <a:r>
              <a:rPr lang="en-US" altLang="zh-TW" dirty="0" smtClean="0">
                <a:solidFill>
                  <a:schemeClr val="tx1">
                    <a:lumMod val="95000"/>
                  </a:schemeClr>
                </a:solidFill>
                <a:latin typeface="Adobe 繁黑體 Std B" panose="020B0700000000000000" pitchFamily="34" charset="-120"/>
                <a:ea typeface="Adobe 繁黑體 Std B" panose="020B0700000000000000" pitchFamily="34" charset="-120"/>
              </a:rPr>
              <a:t>Mesh Filter</a:t>
            </a:r>
            <a:r>
              <a:rPr lang="zh-TW" altLang="en-US" dirty="0" smtClean="0">
                <a:solidFill>
                  <a:schemeClr val="tx1">
                    <a:lumMod val="95000"/>
                  </a:schemeClr>
                </a:solidFill>
                <a:latin typeface="Adobe 繁黑體 Std B" panose="020B0700000000000000" pitchFamily="34" charset="-120"/>
                <a:ea typeface="Adobe 繁黑體 Std B" panose="020B0700000000000000" pitchFamily="34" charset="-120"/>
              </a:rPr>
              <a:t>獲得圖形，並在</a:t>
            </a:r>
            <a:r>
              <a:rPr lang="en-US" altLang="zh-TW" dirty="0" err="1" smtClean="0">
                <a:solidFill>
                  <a:schemeClr val="tx1">
                    <a:lumMod val="95000"/>
                  </a:schemeClr>
                </a:solidFill>
                <a:latin typeface="Adobe 繁黑體 Std B" panose="020B0700000000000000" pitchFamily="34" charset="-120"/>
                <a:ea typeface="Adobe 繁黑體 Std B" panose="020B0700000000000000" pitchFamily="34" charset="-120"/>
              </a:rPr>
              <a:t>GameObject</a:t>
            </a:r>
            <a:r>
              <a:rPr lang="zh-TW" altLang="en-US" dirty="0" smtClean="0">
                <a:solidFill>
                  <a:schemeClr val="tx1">
                    <a:lumMod val="95000"/>
                  </a:schemeClr>
                </a:solidFill>
                <a:latin typeface="Adobe 繁黑體 Std B" panose="020B0700000000000000" pitchFamily="34" charset="-120"/>
                <a:ea typeface="Adobe 繁黑體 Std B" panose="020B0700000000000000" pitchFamily="34" charset="-120"/>
              </a:rPr>
              <a:t>的位置渲染</a:t>
            </a:r>
            <a:endParaRPr lang="en-US" altLang="zh-TW" sz="1600" dirty="0" smtClean="0">
              <a:solidFill>
                <a:schemeClr val="tx1">
                  <a:lumMod val="95000"/>
                </a:schemeClr>
              </a:solidFill>
              <a:latin typeface="Adobe 繁黑體 Std B" panose="020B0700000000000000" pitchFamily="34" charset="-120"/>
              <a:ea typeface="Adobe 繁黑體 Std B" panose="020B0700000000000000" pitchFamily="34" charset="-120"/>
            </a:endParaRPr>
          </a:p>
        </p:txBody>
      </p:sp>
      <p:pic>
        <p:nvPicPr>
          <p:cNvPr id="8" name="圖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2918" y="3523479"/>
            <a:ext cx="1663830" cy="1671735"/>
          </a:xfrm>
          <a:prstGeom prst="rect">
            <a:avLst/>
          </a:prstGeom>
        </p:spPr>
      </p:pic>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7360" y="3225871"/>
            <a:ext cx="3714750" cy="2266950"/>
          </a:xfrm>
          <a:prstGeom prst="rect">
            <a:avLst/>
          </a:prstGeom>
        </p:spPr>
      </p:pic>
      <p:sp>
        <p:nvSpPr>
          <p:cNvPr id="6" name="矩形 5"/>
          <p:cNvSpPr/>
          <p:nvPr/>
        </p:nvSpPr>
        <p:spPr>
          <a:xfrm>
            <a:off x="5273039" y="6331373"/>
            <a:ext cx="6918961" cy="369332"/>
          </a:xfrm>
          <a:prstGeom prst="rect">
            <a:avLst/>
          </a:prstGeom>
        </p:spPr>
        <p:txBody>
          <a:bodyPr wrap="square">
            <a:spAutoFit/>
          </a:bodyPr>
          <a:lstStyle/>
          <a:p>
            <a:r>
              <a:rPr lang="en-US" altLang="zh-TW" dirty="0">
                <a:hlinkClick r:id="rId5"/>
              </a:rPr>
              <a:t>https://docs.unity3d.com/Manual/class-MeshRenderer.html</a:t>
            </a:r>
            <a:endParaRPr lang="zh-TW" altLang="en-US" dirty="0"/>
          </a:p>
        </p:txBody>
      </p:sp>
    </p:spTree>
    <p:extLst>
      <p:ext uri="{BB962C8B-B14F-4D97-AF65-F5344CB8AC3E}">
        <p14:creationId xmlns:p14="http://schemas.microsoft.com/office/powerpoint/2010/main" val="26875610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534786" y="565266"/>
            <a:ext cx="10163694" cy="1338349"/>
          </a:xfrm>
        </p:spPr>
        <p:txBody>
          <a:bodyPr rtlCol="0" anchor="ctr">
            <a:normAutofit/>
          </a:bodyPr>
          <a:lstStyle/>
          <a:p>
            <a:pPr rtl="0"/>
            <a:r>
              <a:rPr lang="en-US" altLang="zh-TW" b="1" dirty="0" smtClean="0">
                <a:latin typeface="Adobe 黑体 Std R" panose="020B0400000000000000" pitchFamily="34" charset="-128"/>
                <a:ea typeface="Adobe 黑体 Std R" panose="020B0400000000000000" pitchFamily="34" charset="-128"/>
                <a:sym typeface="Arial" panose="020B0604020202020204" pitchFamily="34" charset="0"/>
              </a:rPr>
              <a:t>Unity </a:t>
            </a:r>
            <a:r>
              <a:rPr lang="zh-TW" altLang="en-US" sz="6700" b="1" dirty="0" smtClean="0">
                <a:latin typeface="Adobe 黑体 Std R" panose="020B0400000000000000" pitchFamily="34" charset="-128"/>
                <a:ea typeface="Adobe 黑体 Std R" panose="020B0400000000000000" pitchFamily="34" charset="-128"/>
                <a:sym typeface="Arial" panose="020B0604020202020204" pitchFamily="34" charset="0"/>
              </a:rPr>
              <a:t>碰撞器觸發器元件</a:t>
            </a:r>
            <a:endParaRPr lang="zh-TW" altLang="en-US" sz="6700" b="1" dirty="0">
              <a:latin typeface="Adobe 黑体 Std R" panose="020B0400000000000000" pitchFamily="34" charset="-128"/>
              <a:ea typeface="Adobe 黑体 Std R" panose="020B0400000000000000" pitchFamily="34" charset="-128"/>
              <a:sym typeface="Arial" panose="020B0604020202020204" pitchFamily="34" charset="0"/>
            </a:endParaRPr>
          </a:p>
        </p:txBody>
      </p:sp>
      <p:sp>
        <p:nvSpPr>
          <p:cNvPr id="3" name="矩形 2"/>
          <p:cNvSpPr/>
          <p:nvPr/>
        </p:nvSpPr>
        <p:spPr>
          <a:xfrm>
            <a:off x="756458" y="2307817"/>
            <a:ext cx="1978429" cy="646331"/>
          </a:xfrm>
          <a:prstGeom prst="rect">
            <a:avLst/>
          </a:prstGeom>
        </p:spPr>
        <p:txBody>
          <a:bodyPr wrap="square" anchor="ctr">
            <a:spAutoFit/>
          </a:bodyPr>
          <a:lstStyle/>
          <a:p>
            <a:pPr>
              <a:lnSpc>
                <a:spcPct val="200000"/>
              </a:lnSpc>
            </a:pPr>
            <a:r>
              <a:rPr lang="en-US" altLang="zh-TW" dirty="0" smtClean="0">
                <a:solidFill>
                  <a:schemeClr val="tx1">
                    <a:lumMod val="95000"/>
                  </a:schemeClr>
                </a:solidFill>
                <a:latin typeface="Adobe 繁黑體 Std B" panose="020B0700000000000000" pitchFamily="34" charset="-120"/>
                <a:ea typeface="Adobe 繁黑體 Std B" panose="020B0700000000000000" pitchFamily="34" charset="-120"/>
              </a:rPr>
              <a:t>Sphere Collider</a:t>
            </a:r>
            <a:endParaRPr lang="en-US" altLang="zh-TW" sz="1600" dirty="0" smtClean="0">
              <a:solidFill>
                <a:schemeClr val="tx1">
                  <a:lumMod val="95000"/>
                </a:schemeClr>
              </a:solidFill>
              <a:latin typeface="Adobe 繁黑體 Std B" panose="020B0700000000000000" pitchFamily="34" charset="-120"/>
              <a:ea typeface="Adobe 繁黑體 Std B" panose="020B0700000000000000" pitchFamily="34" charset="-120"/>
            </a:endParaRP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458" y="2973995"/>
            <a:ext cx="3686175" cy="1181100"/>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458" y="4802826"/>
            <a:ext cx="3676650" cy="1238250"/>
          </a:xfrm>
          <a:prstGeom prst="rect">
            <a:avLst/>
          </a:prstGeom>
        </p:spPr>
      </p:pic>
      <p:pic>
        <p:nvPicPr>
          <p:cNvPr id="9" name="圖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9219" y="2973995"/>
            <a:ext cx="3543300" cy="1552575"/>
          </a:xfrm>
          <a:prstGeom prst="rect">
            <a:avLst/>
          </a:prstGeom>
        </p:spPr>
      </p:pic>
      <p:pic>
        <p:nvPicPr>
          <p:cNvPr id="10" name="圖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79694" y="5112902"/>
            <a:ext cx="3552825" cy="1114425"/>
          </a:xfrm>
          <a:prstGeom prst="rect">
            <a:avLst/>
          </a:prstGeom>
        </p:spPr>
      </p:pic>
      <p:sp>
        <p:nvSpPr>
          <p:cNvPr id="11" name="矩形 10"/>
          <p:cNvSpPr/>
          <p:nvPr/>
        </p:nvSpPr>
        <p:spPr>
          <a:xfrm>
            <a:off x="756457" y="4155095"/>
            <a:ext cx="1978429" cy="646331"/>
          </a:xfrm>
          <a:prstGeom prst="rect">
            <a:avLst/>
          </a:prstGeom>
        </p:spPr>
        <p:txBody>
          <a:bodyPr wrap="square" anchor="ctr">
            <a:spAutoFit/>
          </a:bodyPr>
          <a:lstStyle/>
          <a:p>
            <a:pPr>
              <a:lnSpc>
                <a:spcPct val="200000"/>
              </a:lnSpc>
            </a:pPr>
            <a:r>
              <a:rPr lang="en-US" altLang="zh-TW" dirty="0" smtClean="0">
                <a:solidFill>
                  <a:schemeClr val="tx1">
                    <a:lumMod val="95000"/>
                  </a:schemeClr>
                </a:solidFill>
                <a:latin typeface="Adobe 繁黑體 Std B" panose="020B0700000000000000" pitchFamily="34" charset="-120"/>
                <a:ea typeface="Adobe 繁黑體 Std B" panose="020B0700000000000000" pitchFamily="34" charset="-120"/>
              </a:rPr>
              <a:t>Box Collider</a:t>
            </a:r>
            <a:endParaRPr lang="en-US" altLang="zh-TW" sz="1600" dirty="0" smtClean="0">
              <a:solidFill>
                <a:schemeClr val="tx1">
                  <a:lumMod val="95000"/>
                </a:schemeClr>
              </a:solidFill>
              <a:latin typeface="Adobe 繁黑體 Std B" panose="020B0700000000000000" pitchFamily="34" charset="-120"/>
              <a:ea typeface="Adobe 繁黑體 Std B" panose="020B0700000000000000" pitchFamily="34" charset="-120"/>
            </a:endParaRPr>
          </a:p>
        </p:txBody>
      </p:sp>
      <p:sp>
        <p:nvSpPr>
          <p:cNvPr id="12" name="矩形 11"/>
          <p:cNvSpPr/>
          <p:nvPr/>
        </p:nvSpPr>
        <p:spPr>
          <a:xfrm>
            <a:off x="5179694" y="2250748"/>
            <a:ext cx="1978429" cy="646331"/>
          </a:xfrm>
          <a:prstGeom prst="rect">
            <a:avLst/>
          </a:prstGeom>
        </p:spPr>
        <p:txBody>
          <a:bodyPr wrap="square" anchor="ctr">
            <a:spAutoFit/>
          </a:bodyPr>
          <a:lstStyle/>
          <a:p>
            <a:pPr>
              <a:lnSpc>
                <a:spcPct val="200000"/>
              </a:lnSpc>
            </a:pPr>
            <a:r>
              <a:rPr lang="en-US" altLang="zh-TW" dirty="0" smtClean="0">
                <a:solidFill>
                  <a:schemeClr val="tx1">
                    <a:lumMod val="95000"/>
                  </a:schemeClr>
                </a:solidFill>
                <a:latin typeface="Adobe 繁黑體 Std B" panose="020B0700000000000000" pitchFamily="34" charset="-120"/>
                <a:ea typeface="Adobe 繁黑體 Std B" panose="020B0700000000000000" pitchFamily="34" charset="-120"/>
              </a:rPr>
              <a:t>Capsule Collider</a:t>
            </a:r>
            <a:endParaRPr lang="en-US" altLang="zh-TW" sz="1600" dirty="0" smtClean="0">
              <a:solidFill>
                <a:schemeClr val="tx1">
                  <a:lumMod val="95000"/>
                </a:schemeClr>
              </a:solidFill>
              <a:latin typeface="Adobe 繁黑體 Std B" panose="020B0700000000000000" pitchFamily="34" charset="-120"/>
              <a:ea typeface="Adobe 繁黑體 Std B" panose="020B0700000000000000" pitchFamily="34" charset="-120"/>
            </a:endParaRPr>
          </a:p>
        </p:txBody>
      </p:sp>
      <p:sp>
        <p:nvSpPr>
          <p:cNvPr id="13" name="矩形 12"/>
          <p:cNvSpPr/>
          <p:nvPr/>
        </p:nvSpPr>
        <p:spPr>
          <a:xfrm>
            <a:off x="5179693" y="4463362"/>
            <a:ext cx="1978429" cy="646331"/>
          </a:xfrm>
          <a:prstGeom prst="rect">
            <a:avLst/>
          </a:prstGeom>
        </p:spPr>
        <p:txBody>
          <a:bodyPr wrap="square" anchor="ctr">
            <a:spAutoFit/>
          </a:bodyPr>
          <a:lstStyle/>
          <a:p>
            <a:pPr>
              <a:lnSpc>
                <a:spcPct val="200000"/>
              </a:lnSpc>
            </a:pPr>
            <a:r>
              <a:rPr lang="en-US" altLang="zh-TW" dirty="0" smtClean="0">
                <a:solidFill>
                  <a:schemeClr val="tx1">
                    <a:lumMod val="95000"/>
                  </a:schemeClr>
                </a:solidFill>
                <a:latin typeface="Adobe 繁黑體 Std B" panose="020B0700000000000000" pitchFamily="34" charset="-120"/>
                <a:ea typeface="Adobe 繁黑體 Std B" panose="020B0700000000000000" pitchFamily="34" charset="-120"/>
              </a:rPr>
              <a:t>Mesh Collider</a:t>
            </a:r>
            <a:endParaRPr lang="en-US" altLang="zh-TW" sz="1600" dirty="0" smtClean="0">
              <a:solidFill>
                <a:schemeClr val="tx1">
                  <a:lumMod val="95000"/>
                </a:schemeClr>
              </a:solidFill>
              <a:latin typeface="Adobe 繁黑體 Std B" panose="020B0700000000000000" pitchFamily="34" charset="-120"/>
              <a:ea typeface="Adobe 繁黑體 Std B" panose="020B0700000000000000" pitchFamily="34" charset="-120"/>
            </a:endParaRPr>
          </a:p>
        </p:txBody>
      </p:sp>
      <p:sp>
        <p:nvSpPr>
          <p:cNvPr id="14" name="矩形 13"/>
          <p:cNvSpPr/>
          <p:nvPr/>
        </p:nvSpPr>
        <p:spPr>
          <a:xfrm>
            <a:off x="5179693" y="6328843"/>
            <a:ext cx="7958050" cy="369332"/>
          </a:xfrm>
          <a:prstGeom prst="rect">
            <a:avLst/>
          </a:prstGeom>
        </p:spPr>
        <p:txBody>
          <a:bodyPr wrap="square">
            <a:spAutoFit/>
          </a:bodyPr>
          <a:lstStyle/>
          <a:p>
            <a:r>
              <a:rPr lang="en-US" altLang="zh-TW" dirty="0">
                <a:hlinkClick r:id="rId7"/>
              </a:rPr>
              <a:t>https://home.gamer.com.tw/creationDetail.php?sn=2300960</a:t>
            </a:r>
            <a:endParaRPr lang="zh-TW" altLang="en-US" dirty="0"/>
          </a:p>
        </p:txBody>
      </p:sp>
      <p:sp>
        <p:nvSpPr>
          <p:cNvPr id="15" name="矩形 14"/>
          <p:cNvSpPr/>
          <p:nvPr/>
        </p:nvSpPr>
        <p:spPr>
          <a:xfrm>
            <a:off x="739090" y="1918638"/>
            <a:ext cx="1800493" cy="369332"/>
          </a:xfrm>
          <a:prstGeom prst="rect">
            <a:avLst/>
          </a:prstGeom>
        </p:spPr>
        <p:txBody>
          <a:bodyPr wrap="none">
            <a:spAutoFit/>
          </a:bodyPr>
          <a:lstStyle/>
          <a:p>
            <a:r>
              <a:rPr lang="zh-TW" altLang="en-US" dirty="0">
                <a:latin typeface="Adobe 黑体 Std R" panose="020B0400000000000000" pitchFamily="34" charset="-128"/>
                <a:ea typeface="Adobe 黑体 Std R" panose="020B0400000000000000" pitchFamily="34" charset="-128"/>
              </a:rPr>
              <a:t>內建的物理系統</a:t>
            </a:r>
          </a:p>
        </p:txBody>
      </p:sp>
    </p:spTree>
    <p:extLst>
      <p:ext uri="{BB962C8B-B14F-4D97-AF65-F5344CB8AC3E}">
        <p14:creationId xmlns:p14="http://schemas.microsoft.com/office/powerpoint/2010/main" val="162611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534786" y="565266"/>
            <a:ext cx="10163694" cy="1338349"/>
          </a:xfrm>
        </p:spPr>
        <p:txBody>
          <a:bodyPr rtlCol="0" anchor="ctr">
            <a:normAutofit fontScale="90000"/>
          </a:bodyPr>
          <a:lstStyle/>
          <a:p>
            <a:pPr rtl="0"/>
            <a:r>
              <a:rPr lang="en-US" altLang="zh-TW" b="1" dirty="0" smtClean="0">
                <a:latin typeface="Adobe 黑体 Std R" panose="020B0400000000000000" pitchFamily="34" charset="-128"/>
                <a:ea typeface="Adobe 黑体 Std R" panose="020B0400000000000000" pitchFamily="34" charset="-128"/>
                <a:sym typeface="Arial" panose="020B0604020202020204" pitchFamily="34" charset="0"/>
              </a:rPr>
              <a:t>Unity </a:t>
            </a:r>
            <a:r>
              <a:rPr lang="zh-TW" altLang="en-US" sz="6700" b="1" dirty="0" smtClean="0">
                <a:latin typeface="Adobe 黑体 Std R" panose="020B0400000000000000" pitchFamily="34" charset="-128"/>
                <a:ea typeface="Adobe 黑体 Std R" panose="020B0400000000000000" pitchFamily="34" charset="-128"/>
                <a:sym typeface="Arial" panose="020B0604020202020204" pitchFamily="34" charset="0"/>
              </a:rPr>
              <a:t>碰撞器觸發器元件</a:t>
            </a:r>
            <a:r>
              <a:rPr lang="en-US" altLang="zh-TW" sz="6700" b="1" dirty="0" smtClean="0">
                <a:latin typeface="Adobe 黑体 Std R" panose="020B0400000000000000" pitchFamily="34" charset="-128"/>
                <a:ea typeface="Adobe 黑体 Std R" panose="020B0400000000000000" pitchFamily="34" charset="-128"/>
                <a:sym typeface="Arial" panose="020B0604020202020204" pitchFamily="34" charset="0"/>
              </a:rPr>
              <a:t>2</a:t>
            </a:r>
            <a:endParaRPr lang="zh-TW" altLang="en-US" sz="6700" b="1" dirty="0">
              <a:latin typeface="Adobe 黑体 Std R" panose="020B0400000000000000" pitchFamily="34" charset="-128"/>
              <a:ea typeface="Adobe 黑体 Std R" panose="020B0400000000000000" pitchFamily="34" charset="-128"/>
              <a:sym typeface="Arial" panose="020B0604020202020204" pitchFamily="34" charset="0"/>
            </a:endParaRPr>
          </a:p>
        </p:txBody>
      </p:sp>
      <p:sp>
        <p:nvSpPr>
          <p:cNvPr id="3" name="矩形 2"/>
          <p:cNvSpPr/>
          <p:nvPr/>
        </p:nvSpPr>
        <p:spPr>
          <a:xfrm>
            <a:off x="756458" y="2064153"/>
            <a:ext cx="2211186" cy="646331"/>
          </a:xfrm>
          <a:prstGeom prst="rect">
            <a:avLst/>
          </a:prstGeom>
        </p:spPr>
        <p:txBody>
          <a:bodyPr wrap="square" anchor="ctr">
            <a:spAutoFit/>
          </a:bodyPr>
          <a:lstStyle/>
          <a:p>
            <a:pPr>
              <a:lnSpc>
                <a:spcPct val="200000"/>
              </a:lnSpc>
            </a:pPr>
            <a:r>
              <a:rPr lang="en-US" altLang="zh-TW" dirty="0" smtClean="0">
                <a:solidFill>
                  <a:schemeClr val="tx1">
                    <a:lumMod val="95000"/>
                  </a:schemeClr>
                </a:solidFill>
                <a:latin typeface="Adobe 繁黑體 Std B" panose="020B0700000000000000" pitchFamily="34" charset="-120"/>
                <a:ea typeface="Adobe 繁黑體 Std B" panose="020B0700000000000000" pitchFamily="34" charset="-120"/>
              </a:rPr>
              <a:t>Character Collider</a:t>
            </a:r>
            <a:endParaRPr lang="en-US" altLang="zh-TW" sz="1600" dirty="0" smtClean="0">
              <a:solidFill>
                <a:schemeClr val="tx1">
                  <a:lumMod val="95000"/>
                </a:schemeClr>
              </a:solidFill>
              <a:latin typeface="Adobe 繁黑體 Std B" panose="020B0700000000000000" pitchFamily="34" charset="-120"/>
              <a:ea typeface="Adobe 繁黑體 Std B" panose="020B0700000000000000" pitchFamily="34" charset="-120"/>
            </a:endParaRPr>
          </a:p>
        </p:txBody>
      </p:sp>
      <p:sp>
        <p:nvSpPr>
          <p:cNvPr id="12" name="矩形 11"/>
          <p:cNvSpPr/>
          <p:nvPr/>
        </p:nvSpPr>
        <p:spPr>
          <a:xfrm>
            <a:off x="5179694" y="2007084"/>
            <a:ext cx="1978429" cy="646331"/>
          </a:xfrm>
          <a:prstGeom prst="rect">
            <a:avLst/>
          </a:prstGeom>
        </p:spPr>
        <p:txBody>
          <a:bodyPr wrap="square" anchor="ctr">
            <a:spAutoFit/>
          </a:bodyPr>
          <a:lstStyle/>
          <a:p>
            <a:pPr>
              <a:lnSpc>
                <a:spcPct val="200000"/>
              </a:lnSpc>
            </a:pPr>
            <a:r>
              <a:rPr lang="en-US" altLang="zh-TW" dirty="0" smtClean="0">
                <a:solidFill>
                  <a:schemeClr val="tx1">
                    <a:lumMod val="95000"/>
                  </a:schemeClr>
                </a:solidFill>
                <a:latin typeface="Adobe 繁黑體 Std B" panose="020B0700000000000000" pitchFamily="34" charset="-120"/>
                <a:ea typeface="Adobe 繁黑體 Std B" panose="020B0700000000000000" pitchFamily="34" charset="-120"/>
              </a:rPr>
              <a:t>Terrain Collider</a:t>
            </a:r>
            <a:endParaRPr lang="en-US" altLang="zh-TW" sz="1600" dirty="0" smtClean="0">
              <a:solidFill>
                <a:schemeClr val="tx1">
                  <a:lumMod val="95000"/>
                </a:schemeClr>
              </a:solidFill>
              <a:latin typeface="Adobe 繁黑體 Std B" panose="020B0700000000000000" pitchFamily="34" charset="-120"/>
              <a:ea typeface="Adobe 繁黑體 Std B" panose="020B0700000000000000" pitchFamily="34" charset="-120"/>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370" y="2653415"/>
            <a:ext cx="3552825" cy="1438275"/>
          </a:xfrm>
          <a:prstGeom prst="rect">
            <a:avLst/>
          </a:prstGeom>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3039" y="2653415"/>
            <a:ext cx="3571875" cy="790575"/>
          </a:xfrm>
          <a:prstGeom prst="rect">
            <a:avLst/>
          </a:prstGeom>
        </p:spPr>
      </p:pic>
      <p:sp>
        <p:nvSpPr>
          <p:cNvPr id="14" name="矩形 13"/>
          <p:cNvSpPr/>
          <p:nvPr/>
        </p:nvSpPr>
        <p:spPr>
          <a:xfrm>
            <a:off x="756458" y="4575178"/>
            <a:ext cx="5212542" cy="1569660"/>
          </a:xfrm>
          <a:prstGeom prst="rect">
            <a:avLst/>
          </a:prstGeom>
        </p:spPr>
        <p:txBody>
          <a:bodyPr wrap="square">
            <a:spAutoFit/>
          </a:bodyPr>
          <a:lstStyle/>
          <a:p>
            <a:pPr>
              <a:lnSpc>
                <a:spcPct val="150000"/>
              </a:lnSpc>
            </a:pPr>
            <a:r>
              <a:rPr lang="en-US" altLang="zh-TW" sz="1600" b="1" dirty="0" smtClean="0">
                <a:latin typeface="Adobe 繁黑體 Std B" panose="020B0700000000000000" pitchFamily="34" charset="-120"/>
                <a:ea typeface="Adobe 繁黑體 Std B" panose="020B0700000000000000" pitchFamily="34" charset="-120"/>
              </a:rPr>
              <a:t>Collider</a:t>
            </a:r>
            <a:r>
              <a:rPr lang="zh-TW" altLang="en-US" sz="1600" b="1" dirty="0">
                <a:latin typeface="Adobe 繁黑體 Std B" panose="020B0700000000000000" pitchFamily="34" charset="-120"/>
                <a:ea typeface="Adobe 繁黑體 Std B" panose="020B0700000000000000" pitchFamily="34" charset="-120"/>
              </a:rPr>
              <a:t>碰撞</a:t>
            </a:r>
            <a:r>
              <a:rPr lang="zh-TW" altLang="en-US" sz="1600" b="1" dirty="0" smtClean="0">
                <a:latin typeface="Adobe 繁黑體 Std B" panose="020B0700000000000000" pitchFamily="34" charset="-120"/>
                <a:ea typeface="Adobe 繁黑體 Std B" panose="020B0700000000000000" pitchFamily="34" charset="-120"/>
              </a:rPr>
              <a:t>器：</a:t>
            </a:r>
            <a:endParaRPr lang="zh-TW" altLang="en-US" sz="1600" b="1" dirty="0">
              <a:latin typeface="Adobe 繁黑體 Std B" panose="020B0700000000000000" pitchFamily="34" charset="-120"/>
              <a:ea typeface="Adobe 繁黑體 Std B" panose="020B0700000000000000" pitchFamily="34" charset="-120"/>
            </a:endParaRPr>
          </a:p>
          <a:p>
            <a:pPr>
              <a:lnSpc>
                <a:spcPct val="150000"/>
              </a:lnSpc>
            </a:pPr>
            <a:r>
              <a:rPr lang="zh-TW" altLang="en-US" sz="1600" b="1" dirty="0" smtClean="0">
                <a:latin typeface="Adobe 繁黑體 Std B" panose="020B0700000000000000" pitchFamily="34" charset="-120"/>
                <a:ea typeface="Adobe 繁黑體 Std B" panose="020B0700000000000000" pitchFamily="34" charset="-120"/>
              </a:rPr>
              <a:t>只要</a:t>
            </a:r>
            <a:r>
              <a:rPr lang="zh-TW" altLang="en-US" sz="1600" b="1" dirty="0">
                <a:latin typeface="Adobe 繁黑體 Std B" panose="020B0700000000000000" pitchFamily="34" charset="-120"/>
                <a:ea typeface="Adobe 繁黑體 Std B" panose="020B0700000000000000" pitchFamily="34" charset="-120"/>
              </a:rPr>
              <a:t>有碰撞器就會對其他物件產生</a:t>
            </a:r>
            <a:r>
              <a:rPr lang="zh-TW" altLang="en-US" sz="1600" b="1" dirty="0" smtClean="0">
                <a:latin typeface="Adobe 繁黑體 Std B" panose="020B0700000000000000" pitchFamily="34" charset="-120"/>
                <a:ea typeface="Adobe 繁黑體 Std B" panose="020B0700000000000000" pitchFamily="34" charset="-120"/>
              </a:rPr>
              <a:t>碰撞。</a:t>
            </a:r>
            <a:endParaRPr lang="zh-TW" altLang="en-US" sz="1600" b="1" dirty="0">
              <a:latin typeface="Adobe 繁黑體 Std B" panose="020B0700000000000000" pitchFamily="34" charset="-120"/>
              <a:ea typeface="Adobe 繁黑體 Std B" panose="020B0700000000000000" pitchFamily="34" charset="-120"/>
            </a:endParaRPr>
          </a:p>
          <a:p>
            <a:pPr>
              <a:lnSpc>
                <a:spcPct val="150000"/>
              </a:lnSpc>
            </a:pPr>
            <a:r>
              <a:rPr lang="zh-TW" altLang="en-US" sz="1600" b="1" dirty="0" smtClean="0">
                <a:latin typeface="Adobe 繁黑體 Std B" panose="020B0700000000000000" pitchFamily="34" charset="-120"/>
                <a:ea typeface="Adobe 繁黑體 Std B" panose="020B0700000000000000" pitchFamily="34" charset="-120"/>
              </a:rPr>
              <a:t>如果要受到碰撞判定，</a:t>
            </a:r>
            <a:r>
              <a:rPr lang="zh-TW" altLang="en-US" sz="1600" b="1" dirty="0">
                <a:latin typeface="Adobe 繁黑體 Std B" panose="020B0700000000000000" pitchFamily="34" charset="-120"/>
                <a:ea typeface="Adobe 繁黑體 Std B" panose="020B0700000000000000" pitchFamily="34" charset="-120"/>
              </a:rPr>
              <a:t>則需要碰撞器</a:t>
            </a:r>
            <a:r>
              <a:rPr lang="en-US" altLang="zh-TW" sz="1600" b="1" dirty="0">
                <a:latin typeface="Adobe 繁黑體 Std B" panose="020B0700000000000000" pitchFamily="34" charset="-120"/>
                <a:ea typeface="Adobe 繁黑體 Std B" panose="020B0700000000000000" pitchFamily="34" charset="-120"/>
              </a:rPr>
              <a:t>+</a:t>
            </a:r>
            <a:r>
              <a:rPr lang="zh-TW" altLang="en-US" sz="1600" b="1" dirty="0">
                <a:latin typeface="Adobe 繁黑體 Std B" panose="020B0700000000000000" pitchFamily="34" charset="-120"/>
                <a:ea typeface="Adobe 繁黑體 Std B" panose="020B0700000000000000" pitchFamily="34" charset="-120"/>
              </a:rPr>
              <a:t>剛</a:t>
            </a:r>
            <a:r>
              <a:rPr lang="zh-TW" altLang="en-US" sz="1600" b="1" dirty="0" smtClean="0">
                <a:latin typeface="Adobe 繁黑體 Std B" panose="020B0700000000000000" pitchFamily="34" charset="-120"/>
                <a:ea typeface="Adobe 繁黑體 Std B" panose="020B0700000000000000" pitchFamily="34" charset="-120"/>
              </a:rPr>
              <a:t>體</a:t>
            </a:r>
            <a:r>
              <a:rPr lang="en-US" altLang="zh-TW" sz="1600" b="1" dirty="0" smtClean="0">
                <a:latin typeface="Adobe 繁黑體 Std B" panose="020B0700000000000000" pitchFamily="34" charset="-120"/>
                <a:ea typeface="Adobe 繁黑體 Std B" panose="020B0700000000000000" pitchFamily="34" charset="-120"/>
              </a:rPr>
              <a:t>(</a:t>
            </a:r>
            <a:r>
              <a:rPr lang="zh-TW" altLang="en-US" sz="1600" b="1" dirty="0" smtClean="0">
                <a:latin typeface="Adobe 繁黑體 Std B" panose="020B0700000000000000" pitchFamily="34" charset="-120"/>
                <a:ea typeface="Adobe 繁黑體 Std B" panose="020B0700000000000000" pitchFamily="34" charset="-120"/>
              </a:rPr>
              <a:t>碰撞的其中一方</a:t>
            </a:r>
            <a:r>
              <a:rPr lang="en-US" altLang="zh-TW" sz="1600" b="1" dirty="0" smtClean="0">
                <a:latin typeface="Adobe 繁黑體 Std B" panose="020B0700000000000000" pitchFamily="34" charset="-120"/>
                <a:ea typeface="Adobe 繁黑體 Std B" panose="020B0700000000000000" pitchFamily="34" charset="-120"/>
              </a:rPr>
              <a:t>)</a:t>
            </a:r>
            <a:r>
              <a:rPr lang="zh-TW" altLang="en-US" sz="1600" b="1" dirty="0" smtClean="0">
                <a:latin typeface="Adobe 繁黑體 Std B" panose="020B0700000000000000" pitchFamily="34" charset="-120"/>
                <a:ea typeface="Adobe 繁黑體 Std B" panose="020B0700000000000000" pitchFamily="34" charset="-120"/>
              </a:rPr>
              <a:t>，不可缺。</a:t>
            </a:r>
            <a:endParaRPr lang="zh-TW" altLang="en-US" sz="1600" b="1" dirty="0">
              <a:latin typeface="Adobe 繁黑體 Std B" panose="020B0700000000000000" pitchFamily="34" charset="-120"/>
              <a:ea typeface="Adobe 繁黑體 Std B" panose="020B0700000000000000" pitchFamily="34" charset="-120"/>
            </a:endParaRPr>
          </a:p>
        </p:txBody>
      </p:sp>
      <p:sp>
        <p:nvSpPr>
          <p:cNvPr id="15" name="矩形 14"/>
          <p:cNvSpPr/>
          <p:nvPr/>
        </p:nvSpPr>
        <p:spPr>
          <a:xfrm>
            <a:off x="6358466" y="4575178"/>
            <a:ext cx="5427133" cy="1569660"/>
          </a:xfrm>
          <a:prstGeom prst="rect">
            <a:avLst/>
          </a:prstGeom>
        </p:spPr>
        <p:txBody>
          <a:bodyPr wrap="square">
            <a:spAutoFit/>
          </a:bodyPr>
          <a:lstStyle/>
          <a:p>
            <a:pPr>
              <a:lnSpc>
                <a:spcPct val="150000"/>
              </a:lnSpc>
            </a:pPr>
            <a:r>
              <a:rPr lang="en-US" altLang="zh-TW" sz="1600" b="1" dirty="0" err="1" smtClean="0">
                <a:latin typeface="Adobe 繁黑體 Std B" panose="020B0700000000000000" pitchFamily="34" charset="-120"/>
                <a:ea typeface="Adobe 繁黑體 Std B" panose="020B0700000000000000" pitchFamily="34" charset="-120"/>
              </a:rPr>
              <a:t>IsTrigger</a:t>
            </a:r>
            <a:r>
              <a:rPr lang="zh-TW" altLang="en-US" sz="1600" b="1" dirty="0" smtClean="0">
                <a:latin typeface="Adobe 繁黑體 Std B" panose="020B0700000000000000" pitchFamily="34" charset="-120"/>
                <a:ea typeface="Adobe 繁黑體 Std B" panose="020B0700000000000000" pitchFamily="34" charset="-120"/>
              </a:rPr>
              <a:t>觸發器：</a:t>
            </a:r>
            <a:endParaRPr lang="zh-TW" altLang="en-US" sz="1600" b="1" dirty="0">
              <a:latin typeface="Adobe 繁黑體 Std B" panose="020B0700000000000000" pitchFamily="34" charset="-120"/>
              <a:ea typeface="Adobe 繁黑體 Std B" panose="020B0700000000000000" pitchFamily="34" charset="-120"/>
            </a:endParaRPr>
          </a:p>
          <a:p>
            <a:pPr>
              <a:lnSpc>
                <a:spcPct val="150000"/>
              </a:lnSpc>
            </a:pPr>
            <a:r>
              <a:rPr lang="zh-TW" altLang="en-US" sz="1600" b="1" dirty="0">
                <a:latin typeface="Adobe 繁黑體 Std B" panose="020B0700000000000000" pitchFamily="34" charset="-120"/>
                <a:ea typeface="Adobe 繁黑體 Std B" panose="020B0700000000000000" pitchFamily="34" charset="-120"/>
              </a:rPr>
              <a:t>勾了</a:t>
            </a:r>
            <a:r>
              <a:rPr lang="zh-TW" altLang="en-US" sz="1600" b="1" dirty="0" smtClean="0">
                <a:latin typeface="Adobe 繁黑體 Std B" panose="020B0700000000000000" pitchFamily="34" charset="-120"/>
                <a:ea typeface="Adobe 繁黑體 Std B" panose="020B0700000000000000" pitchFamily="34" charset="-120"/>
              </a:rPr>
              <a:t>就無法產生碰撞</a:t>
            </a:r>
            <a:r>
              <a:rPr lang="zh-TW" altLang="en-US" sz="1600" b="1" dirty="0">
                <a:latin typeface="Adobe 繁黑體 Std B" panose="020B0700000000000000" pitchFamily="34" charset="-120"/>
                <a:ea typeface="Adobe 繁黑體 Std B" panose="020B0700000000000000" pitchFamily="34" charset="-120"/>
              </a:rPr>
              <a:t>。</a:t>
            </a:r>
          </a:p>
          <a:p>
            <a:pPr>
              <a:lnSpc>
                <a:spcPct val="150000"/>
              </a:lnSpc>
            </a:pPr>
            <a:r>
              <a:rPr lang="zh-TW" altLang="en-US" sz="1600" b="1" dirty="0">
                <a:latin typeface="Adobe 繁黑體 Std B" panose="020B0700000000000000" pitchFamily="34" charset="-120"/>
                <a:ea typeface="Adobe 繁黑體 Std B" panose="020B0700000000000000" pitchFamily="34" charset="-120"/>
              </a:rPr>
              <a:t>如果要</a:t>
            </a:r>
            <a:r>
              <a:rPr lang="zh-TW" altLang="en-US" sz="1600" b="1" dirty="0" smtClean="0">
                <a:latin typeface="Adobe 繁黑體 Std B" panose="020B0700000000000000" pitchFamily="34" charset="-120"/>
                <a:ea typeface="Adobe 繁黑體 Std B" panose="020B0700000000000000" pitchFamily="34" charset="-120"/>
              </a:rPr>
              <a:t>受到觸發判定</a:t>
            </a:r>
            <a:r>
              <a:rPr lang="zh-TW" altLang="en-US" sz="1600" b="1" dirty="0">
                <a:latin typeface="Adobe 繁黑體 Std B" panose="020B0700000000000000" pitchFamily="34" charset="-120"/>
                <a:ea typeface="Adobe 繁黑體 Std B" panose="020B0700000000000000" pitchFamily="34" charset="-120"/>
              </a:rPr>
              <a:t>，則</a:t>
            </a:r>
            <a:r>
              <a:rPr lang="zh-TW" altLang="en-US" sz="1600" b="1" dirty="0" smtClean="0">
                <a:latin typeface="Adobe 繁黑體 Std B" panose="020B0700000000000000" pitchFamily="34" charset="-120"/>
                <a:ea typeface="Adobe 繁黑體 Std B" panose="020B0700000000000000" pitchFamily="34" charset="-120"/>
              </a:rPr>
              <a:t>需要</a:t>
            </a:r>
            <a:r>
              <a:rPr lang="zh-TW" altLang="en-US" sz="1600" b="1" dirty="0">
                <a:latin typeface="Adobe 繁黑體 Std B" panose="020B0700000000000000" pitchFamily="34" charset="-120"/>
                <a:ea typeface="Adobe 繁黑體 Std B" panose="020B0700000000000000" pitchFamily="34" charset="-120"/>
              </a:rPr>
              <a:t>觸發</a:t>
            </a:r>
            <a:r>
              <a:rPr lang="zh-TW" altLang="en-US" sz="1600" b="1" dirty="0" smtClean="0">
                <a:latin typeface="Adobe 繁黑體 Std B" panose="020B0700000000000000" pitchFamily="34" charset="-120"/>
                <a:ea typeface="Adobe 繁黑體 Std B" panose="020B0700000000000000" pitchFamily="34" charset="-120"/>
              </a:rPr>
              <a:t>器</a:t>
            </a:r>
            <a:r>
              <a:rPr lang="en-US" altLang="zh-TW" sz="1600" b="1" dirty="0">
                <a:latin typeface="Adobe 繁黑體 Std B" panose="020B0700000000000000" pitchFamily="34" charset="-120"/>
                <a:ea typeface="Adobe 繁黑體 Std B" panose="020B0700000000000000" pitchFamily="34" charset="-120"/>
              </a:rPr>
              <a:t>+</a:t>
            </a:r>
            <a:r>
              <a:rPr lang="zh-TW" altLang="en-US" sz="1600" b="1" dirty="0">
                <a:latin typeface="Adobe 繁黑體 Std B" panose="020B0700000000000000" pitchFamily="34" charset="-120"/>
                <a:ea typeface="Adobe 繁黑體 Std B" panose="020B0700000000000000" pitchFamily="34" charset="-120"/>
              </a:rPr>
              <a:t>剛體</a:t>
            </a:r>
            <a:r>
              <a:rPr lang="en-US" altLang="zh-TW" sz="1600" b="1" dirty="0" smtClean="0">
                <a:latin typeface="Adobe 繁黑體 Std B" panose="020B0700000000000000" pitchFamily="34" charset="-120"/>
                <a:ea typeface="Adobe 繁黑體 Std B" panose="020B0700000000000000" pitchFamily="34" charset="-120"/>
              </a:rPr>
              <a:t>(</a:t>
            </a:r>
            <a:r>
              <a:rPr lang="zh-TW" altLang="en-US" sz="1600" b="1" dirty="0" smtClean="0">
                <a:latin typeface="Adobe 繁黑體 Std B" panose="020B0700000000000000" pitchFamily="34" charset="-120"/>
                <a:ea typeface="Adobe 繁黑體 Std B" panose="020B0700000000000000" pitchFamily="34" charset="-120"/>
              </a:rPr>
              <a:t>其中</a:t>
            </a:r>
            <a:r>
              <a:rPr lang="zh-TW" altLang="en-US" sz="1600" b="1" dirty="0">
                <a:latin typeface="Adobe 繁黑體 Std B" panose="020B0700000000000000" pitchFamily="34" charset="-120"/>
                <a:ea typeface="Adobe 繁黑體 Std B" panose="020B0700000000000000" pitchFamily="34" charset="-120"/>
              </a:rPr>
              <a:t>一方</a:t>
            </a:r>
            <a:r>
              <a:rPr lang="en-US" altLang="zh-TW" sz="1600" b="1" dirty="0">
                <a:latin typeface="Adobe 繁黑體 Std B" panose="020B0700000000000000" pitchFamily="34" charset="-120"/>
                <a:ea typeface="Adobe 繁黑體 Std B" panose="020B0700000000000000" pitchFamily="34" charset="-120"/>
              </a:rPr>
              <a:t>)</a:t>
            </a:r>
            <a:r>
              <a:rPr lang="zh-TW" altLang="en-US" sz="1600" b="1" dirty="0">
                <a:latin typeface="Adobe 繁黑體 Std B" panose="020B0700000000000000" pitchFamily="34" charset="-120"/>
                <a:ea typeface="Adobe 繁黑體 Std B" panose="020B0700000000000000" pitchFamily="34" charset="-120"/>
              </a:rPr>
              <a:t>，不可缺</a:t>
            </a:r>
            <a:endParaRPr lang="zh-TW" altLang="en-US" sz="1600" b="1" dirty="0" smtClean="0">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18620346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534786" y="565266"/>
            <a:ext cx="10163694" cy="1338349"/>
          </a:xfrm>
        </p:spPr>
        <p:txBody>
          <a:bodyPr rtlCol="0" anchor="ctr">
            <a:normAutofit/>
          </a:bodyPr>
          <a:lstStyle/>
          <a:p>
            <a:pPr rtl="0"/>
            <a:r>
              <a:rPr lang="en-US" altLang="zh-TW" b="1" dirty="0" smtClean="0">
                <a:latin typeface="Adobe 黑体 Std R" panose="020B0400000000000000" pitchFamily="34" charset="-128"/>
                <a:ea typeface="Adobe 黑体 Std R" panose="020B0400000000000000" pitchFamily="34" charset="-128"/>
                <a:sym typeface="Arial" panose="020B0604020202020204" pitchFamily="34" charset="0"/>
              </a:rPr>
              <a:t>Unity </a:t>
            </a:r>
            <a:r>
              <a:rPr lang="en-US" altLang="zh-TW" sz="6700" b="1" dirty="0" err="1" smtClean="0">
                <a:latin typeface="Adobe 黑体 Std R" panose="020B0400000000000000" pitchFamily="34" charset="-128"/>
                <a:ea typeface="Adobe 黑体 Std R" panose="020B0400000000000000" pitchFamily="34" charset="-128"/>
                <a:sym typeface="Arial" panose="020B0604020202020204" pitchFamily="34" charset="0"/>
              </a:rPr>
              <a:t>Rigidbody</a:t>
            </a:r>
            <a:r>
              <a:rPr lang="zh-TW" altLang="en-US" sz="6700" b="1" dirty="0" smtClean="0">
                <a:latin typeface="Adobe 黑体 Std R" panose="020B0400000000000000" pitchFamily="34" charset="-128"/>
                <a:ea typeface="Adobe 黑体 Std R" panose="020B0400000000000000" pitchFamily="34" charset="-128"/>
                <a:sym typeface="Arial" panose="020B0604020202020204" pitchFamily="34" charset="0"/>
              </a:rPr>
              <a:t>元件</a:t>
            </a:r>
            <a:endParaRPr lang="zh-TW" altLang="en-US" sz="6700" b="1" dirty="0">
              <a:latin typeface="Adobe 黑体 Std R" panose="020B0400000000000000" pitchFamily="34" charset="-128"/>
              <a:ea typeface="Adobe 黑体 Std R" panose="020B0400000000000000" pitchFamily="34" charset="-128"/>
              <a:sym typeface="Arial" panose="020B0604020202020204" pitchFamily="34" charset="0"/>
            </a:endParaRP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458" y="4417722"/>
            <a:ext cx="4944695" cy="2179234"/>
          </a:xfrm>
          <a:prstGeom prst="rect">
            <a:avLst/>
          </a:prstGeom>
        </p:spPr>
      </p:pic>
      <p:sp>
        <p:nvSpPr>
          <p:cNvPr id="10" name="矩形 9"/>
          <p:cNvSpPr/>
          <p:nvPr/>
        </p:nvSpPr>
        <p:spPr>
          <a:xfrm>
            <a:off x="756458" y="2055950"/>
            <a:ext cx="2723823" cy="882165"/>
          </a:xfrm>
          <a:prstGeom prst="rect">
            <a:avLst/>
          </a:prstGeom>
        </p:spPr>
        <p:txBody>
          <a:bodyPr wrap="none">
            <a:spAutoFit/>
          </a:bodyPr>
          <a:lstStyle/>
          <a:p>
            <a:pPr>
              <a:lnSpc>
                <a:spcPct val="150000"/>
              </a:lnSpc>
            </a:pPr>
            <a:r>
              <a:rPr lang="zh-TW" altLang="en-US" dirty="0">
                <a:latin typeface="Adobe 黑体 Std R" panose="020B0400000000000000" pitchFamily="34" charset="-128"/>
                <a:ea typeface="Adobe 黑体 Std R" panose="020B0400000000000000" pitchFamily="34" charset="-128"/>
              </a:rPr>
              <a:t>物理模擬控制對象的位置</a:t>
            </a:r>
            <a:endParaRPr lang="en-US" altLang="zh-TW" dirty="0" smtClean="0">
              <a:latin typeface="Adobe 黑体 Std R" panose="020B0400000000000000" pitchFamily="34" charset="-128"/>
              <a:ea typeface="Adobe 黑体 Std R" panose="020B0400000000000000" pitchFamily="34" charset="-128"/>
            </a:endParaRPr>
          </a:p>
          <a:p>
            <a:pPr>
              <a:lnSpc>
                <a:spcPct val="150000"/>
              </a:lnSpc>
            </a:pPr>
            <a:r>
              <a:rPr lang="zh-TW" altLang="en-US" dirty="0" smtClean="0">
                <a:latin typeface="Adobe 黑体 Std R" panose="020B0400000000000000" pitchFamily="34" charset="-128"/>
                <a:ea typeface="Adobe 黑体 Std R" panose="020B0400000000000000" pitchFamily="34" charset="-128"/>
              </a:rPr>
              <a:t>物理系統的作用</a:t>
            </a:r>
            <a:r>
              <a:rPr lang="zh-TW" altLang="en-US" dirty="0">
                <a:latin typeface="Adobe 黑体 Std R" panose="020B0400000000000000" pitchFamily="34" charset="-128"/>
                <a:ea typeface="Adobe 黑体 Std R" panose="020B0400000000000000" pitchFamily="34" charset="-128"/>
              </a:rPr>
              <a:t>力</a:t>
            </a:r>
          </a:p>
        </p:txBody>
      </p:sp>
      <p:sp>
        <p:nvSpPr>
          <p:cNvPr id="6" name="矩形 5"/>
          <p:cNvSpPr/>
          <p:nvPr/>
        </p:nvSpPr>
        <p:spPr>
          <a:xfrm>
            <a:off x="756458" y="2938115"/>
            <a:ext cx="9522075" cy="1754326"/>
          </a:xfrm>
          <a:prstGeom prst="rect">
            <a:avLst/>
          </a:prstGeom>
        </p:spPr>
        <p:txBody>
          <a:bodyPr wrap="square">
            <a:spAutoFit/>
          </a:bodyPr>
          <a:lstStyle/>
          <a:p>
            <a:pPr>
              <a:lnSpc>
                <a:spcPct val="150000"/>
              </a:lnSpc>
            </a:pPr>
            <a:r>
              <a:rPr lang="zh-TW" altLang="en-US" dirty="0" smtClean="0">
                <a:latin typeface="Adobe 繁黑體 Std B" panose="020B0700000000000000" pitchFamily="34" charset="-120"/>
                <a:ea typeface="Adobe 繁黑體 Std B" panose="020B0700000000000000" pitchFamily="34" charset="-120"/>
              </a:rPr>
              <a:t>添加</a:t>
            </a:r>
            <a:r>
              <a:rPr lang="en-US" altLang="zh-TW" dirty="0" err="1" smtClean="0">
                <a:latin typeface="Adobe 繁黑體 Std B" panose="020B0700000000000000" pitchFamily="34" charset="-120"/>
                <a:ea typeface="Adobe 繁黑體 Std B" panose="020B0700000000000000" pitchFamily="34" charset="-120"/>
              </a:rPr>
              <a:t>Rigidbody</a:t>
            </a:r>
            <a:r>
              <a:rPr lang="zh-TW" altLang="en-US" dirty="0" smtClean="0">
                <a:latin typeface="Adobe 繁黑體 Std B" panose="020B0700000000000000" pitchFamily="34" charset="-120"/>
                <a:ea typeface="Adobe 繁黑體 Std B" panose="020B0700000000000000" pitchFamily="34" charset="-120"/>
              </a:rPr>
              <a:t>組件將使運動</a:t>
            </a:r>
            <a:r>
              <a:rPr lang="zh-TW" altLang="en-US" dirty="0">
                <a:latin typeface="Adobe 繁黑體 Std B" panose="020B0700000000000000" pitchFamily="34" charset="-120"/>
                <a:ea typeface="Adobe 繁黑體 Std B" panose="020B0700000000000000" pitchFamily="34" charset="-120"/>
              </a:rPr>
              <a:t>在</a:t>
            </a:r>
            <a:r>
              <a:rPr lang="en-US" altLang="zh-TW" dirty="0">
                <a:latin typeface="Adobe 繁黑體 Std B" panose="020B0700000000000000" pitchFamily="34" charset="-120"/>
                <a:ea typeface="Adobe 繁黑體 Std B" panose="020B0700000000000000" pitchFamily="34" charset="-120"/>
              </a:rPr>
              <a:t>Unity</a:t>
            </a:r>
            <a:r>
              <a:rPr lang="zh-TW" altLang="en-US" dirty="0">
                <a:latin typeface="Adobe 繁黑體 Std B" panose="020B0700000000000000" pitchFamily="34" charset="-120"/>
                <a:ea typeface="Adobe 繁黑體 Std B" panose="020B0700000000000000" pitchFamily="34" charset="-120"/>
              </a:rPr>
              <a:t>物理引擎的控制下</a:t>
            </a:r>
            <a:r>
              <a:rPr lang="zh-TW" altLang="en-US" dirty="0" smtClean="0">
                <a:latin typeface="Adobe 繁黑體 Std B" panose="020B0700000000000000" pitchFamily="34" charset="-120"/>
                <a:ea typeface="Adobe 繁黑體 Std B" panose="020B0700000000000000" pitchFamily="34" charset="-120"/>
              </a:rPr>
              <a:t>。</a:t>
            </a:r>
            <a:endParaRPr lang="en-US" altLang="zh-TW" dirty="0" smtClean="0">
              <a:latin typeface="Adobe 繁黑體 Std B" panose="020B0700000000000000" pitchFamily="34" charset="-120"/>
              <a:ea typeface="Adobe 繁黑體 Std B" panose="020B0700000000000000" pitchFamily="34" charset="-120"/>
            </a:endParaRPr>
          </a:p>
          <a:p>
            <a:pPr>
              <a:lnSpc>
                <a:spcPct val="150000"/>
              </a:lnSpc>
            </a:pPr>
            <a:r>
              <a:rPr lang="zh-TW" altLang="en-US" dirty="0" smtClean="0">
                <a:latin typeface="Adobe 繁黑體 Std B" panose="020B0700000000000000" pitchFamily="34" charset="-120"/>
                <a:ea typeface="Adobe 繁黑體 Std B" panose="020B0700000000000000" pitchFamily="34" charset="-120"/>
              </a:rPr>
              <a:t>即使</a:t>
            </a:r>
            <a:r>
              <a:rPr lang="zh-TW" altLang="en-US" dirty="0">
                <a:latin typeface="Adobe 繁黑體 Std B" panose="020B0700000000000000" pitchFamily="34" charset="-120"/>
                <a:ea typeface="Adobe 繁黑體 Std B" panose="020B0700000000000000" pitchFamily="34" charset="-120"/>
              </a:rPr>
              <a:t>不添加任何代碼，</a:t>
            </a:r>
            <a:r>
              <a:rPr lang="zh-TW" altLang="en-US" dirty="0" smtClean="0">
                <a:latin typeface="Adobe 繁黑體 Std B" panose="020B0700000000000000" pitchFamily="34" charset="-120"/>
                <a:ea typeface="Adobe 繁黑體 Std B" panose="020B0700000000000000" pitchFamily="34" charset="-120"/>
              </a:rPr>
              <a:t>如果</a:t>
            </a:r>
            <a:r>
              <a:rPr lang="zh-TW" altLang="en-US" dirty="0">
                <a:latin typeface="Adobe 繁黑體 Std B" panose="020B0700000000000000" pitchFamily="34" charset="-120"/>
                <a:ea typeface="Adobe 繁黑體 Std B" panose="020B0700000000000000" pitchFamily="34" charset="-120"/>
              </a:rPr>
              <a:t>有</a:t>
            </a:r>
            <a:r>
              <a:rPr lang="zh-TW" altLang="en-US" dirty="0" smtClean="0">
                <a:latin typeface="Adobe 繁黑體 Std B" panose="020B0700000000000000" pitchFamily="34" charset="-120"/>
                <a:ea typeface="Adobe 繁黑體 Std B" panose="020B0700000000000000" pitchFamily="34" charset="-120"/>
              </a:rPr>
              <a:t>存在</a:t>
            </a:r>
            <a:r>
              <a:rPr lang="en-US" altLang="zh-TW" u="sng" dirty="0" smtClean="0">
                <a:latin typeface="Adobe 繁黑體 Std B" panose="020B0700000000000000" pitchFamily="34" charset="-120"/>
                <a:ea typeface="Adobe 繁黑體 Std B" panose="020B0700000000000000" pitchFamily="34" charset="-120"/>
              </a:rPr>
              <a:t>Collider</a:t>
            </a:r>
            <a:r>
              <a:rPr lang="zh-TW" altLang="en-US" dirty="0" smtClean="0">
                <a:latin typeface="Adobe 繁黑體 Std B" panose="020B0700000000000000" pitchFamily="34" charset="-120"/>
                <a:ea typeface="Adobe 繁黑體 Std B" panose="020B0700000000000000" pitchFamily="34" charset="-120"/>
              </a:rPr>
              <a:t>組件</a:t>
            </a:r>
            <a:r>
              <a:rPr lang="zh-TW" altLang="en-US" dirty="0">
                <a:latin typeface="Adobe 繁黑體 Std B" panose="020B0700000000000000" pitchFamily="34" charset="-120"/>
                <a:ea typeface="Adobe 繁黑體 Std B" panose="020B0700000000000000" pitchFamily="34" charset="-120"/>
              </a:rPr>
              <a:t>，則剛體</a:t>
            </a:r>
            <a:r>
              <a:rPr lang="zh-TW" altLang="en-US" dirty="0" smtClean="0">
                <a:latin typeface="Adobe 繁黑體 Std B" panose="020B0700000000000000" pitchFamily="34" charset="-120"/>
                <a:ea typeface="Adobe 繁黑體 Std B" panose="020B0700000000000000" pitchFamily="34" charset="-120"/>
              </a:rPr>
              <a:t>對象被重力作用</a:t>
            </a:r>
            <a:r>
              <a:rPr lang="zh-TW" altLang="en-US" dirty="0">
                <a:latin typeface="Adobe 繁黑體 Std B" panose="020B0700000000000000" pitchFamily="34" charset="-120"/>
                <a:ea typeface="Adobe 繁黑體 Std B" panose="020B0700000000000000" pitchFamily="34" charset="-120"/>
              </a:rPr>
              <a:t>下</a:t>
            </a:r>
            <a:r>
              <a:rPr lang="zh-TW" altLang="en-US" dirty="0" smtClean="0">
                <a:latin typeface="Adobe 繁黑體 Std B" panose="020B0700000000000000" pitchFamily="34" charset="-120"/>
                <a:ea typeface="Adobe 繁黑體 Std B" panose="020B0700000000000000" pitchFamily="34" charset="-120"/>
              </a:rPr>
              <a:t>拉時會與接觸對象</a:t>
            </a:r>
            <a:r>
              <a:rPr lang="zh-TW" altLang="en-US" dirty="0">
                <a:latin typeface="Adobe 繁黑體 Std B" panose="020B0700000000000000" pitchFamily="34" charset="-120"/>
                <a:ea typeface="Adobe 繁黑體 Std B" panose="020B0700000000000000" pitchFamily="34" charset="-120"/>
              </a:rPr>
              <a:t>的碰撞做出反應。</a:t>
            </a:r>
            <a:r>
              <a:rPr lang="zh-TW" altLang="en-US" dirty="0"/>
              <a:t/>
            </a:r>
            <a:br>
              <a:rPr lang="zh-TW" altLang="en-US" dirty="0"/>
            </a:br>
            <a:endParaRPr lang="zh-TW" altLang="en-US" dirty="0"/>
          </a:p>
        </p:txBody>
      </p:sp>
      <p:graphicFrame>
        <p:nvGraphicFramePr>
          <p:cNvPr id="7" name="表格 6"/>
          <p:cNvGraphicFramePr>
            <a:graphicFrameLocks noGrp="1"/>
          </p:cNvGraphicFramePr>
          <p:nvPr>
            <p:extLst>
              <p:ext uri="{D42A27DB-BD31-4B8C-83A1-F6EECF244321}">
                <p14:modId xmlns:p14="http://schemas.microsoft.com/office/powerpoint/2010/main" val="1492665361"/>
              </p:ext>
            </p:extLst>
          </p:nvPr>
        </p:nvGraphicFramePr>
        <p:xfrm>
          <a:off x="6597074" y="4477326"/>
          <a:ext cx="5069991" cy="2194560"/>
        </p:xfrm>
        <a:graphic>
          <a:graphicData uri="http://schemas.openxmlformats.org/drawingml/2006/table">
            <a:tbl>
              <a:tblPr firstRow="1" bandRow="1">
                <a:tableStyleId>{7DF18680-E054-41AD-8BC1-D1AEF772440D}</a:tableStyleId>
              </a:tblPr>
              <a:tblGrid>
                <a:gridCol w="1818204">
                  <a:extLst>
                    <a:ext uri="{9D8B030D-6E8A-4147-A177-3AD203B41FA5}">
                      <a16:colId xmlns:a16="http://schemas.microsoft.com/office/drawing/2014/main" xmlns="" val="1066800491"/>
                    </a:ext>
                  </a:extLst>
                </a:gridCol>
                <a:gridCol w="3251787">
                  <a:extLst>
                    <a:ext uri="{9D8B030D-6E8A-4147-A177-3AD203B41FA5}">
                      <a16:colId xmlns:a16="http://schemas.microsoft.com/office/drawing/2014/main" xmlns="" val="2679432304"/>
                    </a:ext>
                  </a:extLst>
                </a:gridCol>
              </a:tblGrid>
              <a:tr h="274719">
                <a:tc>
                  <a:txBody>
                    <a:bodyPr/>
                    <a:lstStyle/>
                    <a:p>
                      <a:pPr algn="ctr"/>
                      <a:r>
                        <a:rPr lang="zh-TW" altLang="en-US" dirty="0" smtClean="0">
                          <a:latin typeface="Adobe 繁黑體 Std B" panose="020B0700000000000000" pitchFamily="34" charset="-120"/>
                          <a:ea typeface="Adobe 繁黑體 Std B" panose="020B0700000000000000" pitchFamily="34" charset="-120"/>
                        </a:rPr>
                        <a:t>屬性</a:t>
                      </a:r>
                      <a:endParaRPr lang="zh-TW" altLang="en-US" dirty="0">
                        <a:latin typeface="Adobe 繁黑體 Std B" panose="020B0700000000000000" pitchFamily="34" charset="-120"/>
                        <a:ea typeface="Adobe 繁黑體 Std B" panose="020B0700000000000000" pitchFamily="34" charset="-120"/>
                      </a:endParaRPr>
                    </a:p>
                  </a:txBody>
                  <a:tcPr/>
                </a:tc>
                <a:tc>
                  <a:txBody>
                    <a:bodyPr/>
                    <a:lstStyle/>
                    <a:p>
                      <a:r>
                        <a:rPr lang="zh-TW" altLang="en-US" dirty="0" smtClean="0">
                          <a:latin typeface="Adobe 繁黑體 Std B" panose="020B0700000000000000" pitchFamily="34" charset="-120"/>
                          <a:ea typeface="Adobe 繁黑體 Std B" panose="020B0700000000000000" pitchFamily="34" charset="-120"/>
                        </a:rPr>
                        <a:t>功能</a:t>
                      </a:r>
                      <a:endParaRPr lang="zh-TW" altLang="en-US" dirty="0">
                        <a:latin typeface="Adobe 繁黑體 Std B" panose="020B0700000000000000" pitchFamily="34" charset="-120"/>
                        <a:ea typeface="Adobe 繁黑體 Std B" panose="020B0700000000000000" pitchFamily="34" charset="-120"/>
                      </a:endParaRPr>
                    </a:p>
                  </a:txBody>
                  <a:tcPr/>
                </a:tc>
                <a:extLst>
                  <a:ext uri="{0D108BD9-81ED-4DB2-BD59-A6C34878D82A}">
                    <a16:rowId xmlns:a16="http://schemas.microsoft.com/office/drawing/2014/main" xmlns="" val="1050745360"/>
                  </a:ext>
                </a:extLst>
              </a:tr>
              <a:tr h="274719">
                <a:tc>
                  <a:txBody>
                    <a:bodyPr/>
                    <a:lstStyle/>
                    <a:p>
                      <a:pPr algn="ctr"/>
                      <a:r>
                        <a:rPr lang="en-US" altLang="zh-TW" dirty="0" smtClean="0">
                          <a:latin typeface="Adobe 繁黑體 Std B" panose="020B0700000000000000" pitchFamily="34" charset="-120"/>
                          <a:ea typeface="Adobe 繁黑體 Std B" panose="020B0700000000000000" pitchFamily="34" charset="-120"/>
                        </a:rPr>
                        <a:t>Mass</a:t>
                      </a:r>
                      <a:endParaRPr lang="zh-TW" altLang="en-US" dirty="0">
                        <a:latin typeface="Adobe 繁黑體 Std B" panose="020B0700000000000000" pitchFamily="34" charset="-120"/>
                        <a:ea typeface="Adobe 繁黑體 Std B" panose="020B0700000000000000" pitchFamily="34" charset="-120"/>
                      </a:endParaRPr>
                    </a:p>
                  </a:txBody>
                  <a:tcPr/>
                </a:tc>
                <a:tc>
                  <a:txBody>
                    <a:bodyPr/>
                    <a:lstStyle/>
                    <a:p>
                      <a:r>
                        <a:rPr lang="zh-TW" altLang="en-US" dirty="0" smtClean="0">
                          <a:latin typeface="Adobe 繁黑體 Std B" panose="020B0700000000000000" pitchFamily="34" charset="-120"/>
                          <a:ea typeface="Adobe 繁黑體 Std B" panose="020B0700000000000000" pitchFamily="34" charset="-120"/>
                        </a:rPr>
                        <a:t>質量</a:t>
                      </a:r>
                      <a:endParaRPr lang="zh-TW" altLang="en-US" dirty="0">
                        <a:latin typeface="Adobe 繁黑體 Std B" panose="020B0700000000000000" pitchFamily="34" charset="-120"/>
                        <a:ea typeface="Adobe 繁黑體 Std B" panose="020B0700000000000000" pitchFamily="34" charset="-120"/>
                      </a:endParaRPr>
                    </a:p>
                  </a:txBody>
                  <a:tcPr/>
                </a:tc>
                <a:extLst>
                  <a:ext uri="{0D108BD9-81ED-4DB2-BD59-A6C34878D82A}">
                    <a16:rowId xmlns:a16="http://schemas.microsoft.com/office/drawing/2014/main" xmlns="" val="398980029"/>
                  </a:ext>
                </a:extLst>
              </a:tr>
              <a:tr h="274719">
                <a:tc>
                  <a:txBody>
                    <a:bodyPr/>
                    <a:lstStyle/>
                    <a:p>
                      <a:pPr algn="ctr"/>
                      <a:r>
                        <a:rPr lang="en-US" altLang="zh-TW" dirty="0" smtClean="0">
                          <a:latin typeface="Adobe 繁黑體 Std B" panose="020B0700000000000000" pitchFamily="34" charset="-120"/>
                          <a:ea typeface="Adobe 繁黑體 Std B" panose="020B0700000000000000" pitchFamily="34" charset="-120"/>
                        </a:rPr>
                        <a:t>Drag</a:t>
                      </a:r>
                      <a:endParaRPr lang="zh-TW" altLang="en-US" dirty="0">
                        <a:latin typeface="Adobe 繁黑體 Std B" panose="020B0700000000000000" pitchFamily="34" charset="-120"/>
                        <a:ea typeface="Adobe 繁黑體 Std B" panose="020B0700000000000000" pitchFamily="34" charset="-120"/>
                      </a:endParaRPr>
                    </a:p>
                  </a:txBody>
                  <a:tcPr/>
                </a:tc>
                <a:tc>
                  <a:txBody>
                    <a:bodyPr/>
                    <a:lstStyle/>
                    <a:p>
                      <a:r>
                        <a:rPr lang="zh-TW" altLang="en-US" dirty="0" smtClean="0">
                          <a:latin typeface="Adobe 繁黑體 Std B" panose="020B0700000000000000" pitchFamily="34" charset="-120"/>
                          <a:ea typeface="Adobe 繁黑體 Std B" panose="020B0700000000000000" pitchFamily="34" charset="-120"/>
                        </a:rPr>
                        <a:t>空氣阻力</a:t>
                      </a:r>
                      <a:endParaRPr lang="zh-TW" altLang="en-US" dirty="0">
                        <a:latin typeface="Adobe 繁黑體 Std B" panose="020B0700000000000000" pitchFamily="34" charset="-120"/>
                        <a:ea typeface="Adobe 繁黑體 Std B" panose="020B0700000000000000" pitchFamily="34" charset="-120"/>
                      </a:endParaRPr>
                    </a:p>
                  </a:txBody>
                  <a:tcPr/>
                </a:tc>
                <a:extLst>
                  <a:ext uri="{0D108BD9-81ED-4DB2-BD59-A6C34878D82A}">
                    <a16:rowId xmlns:a16="http://schemas.microsoft.com/office/drawing/2014/main" xmlns="" val="1132618561"/>
                  </a:ext>
                </a:extLst>
              </a:tr>
              <a:tr h="274719">
                <a:tc>
                  <a:txBody>
                    <a:bodyPr/>
                    <a:lstStyle/>
                    <a:p>
                      <a:pPr algn="ctr"/>
                      <a:r>
                        <a:rPr lang="en-US" altLang="zh-TW" dirty="0" smtClean="0">
                          <a:latin typeface="Adobe 繁黑體 Std B" panose="020B0700000000000000" pitchFamily="34" charset="-120"/>
                          <a:ea typeface="Adobe 繁黑體 Std B" panose="020B0700000000000000" pitchFamily="34" charset="-120"/>
                        </a:rPr>
                        <a:t>Angular Drag</a:t>
                      </a:r>
                      <a:endParaRPr lang="zh-TW" altLang="en-US" dirty="0">
                        <a:latin typeface="Adobe 繁黑體 Std B" panose="020B0700000000000000" pitchFamily="34" charset="-120"/>
                        <a:ea typeface="Adobe 繁黑體 Std B" panose="020B0700000000000000" pitchFamily="34" charset="-120"/>
                      </a:endParaRPr>
                    </a:p>
                  </a:txBody>
                  <a:tcPr/>
                </a:tc>
                <a:tc>
                  <a:txBody>
                    <a:bodyPr/>
                    <a:lstStyle/>
                    <a:p>
                      <a:r>
                        <a:rPr lang="zh-TW" altLang="en-US" dirty="0" smtClean="0">
                          <a:latin typeface="Adobe 繁黑體 Std B" panose="020B0700000000000000" pitchFamily="34" charset="-120"/>
                          <a:ea typeface="Adobe 繁黑體 Std B" panose="020B0700000000000000" pitchFamily="34" charset="-120"/>
                        </a:rPr>
                        <a:t>旋轉時的空氣阻力</a:t>
                      </a:r>
                      <a:endParaRPr lang="zh-TW" altLang="en-US" dirty="0">
                        <a:latin typeface="Adobe 繁黑體 Std B" panose="020B0700000000000000" pitchFamily="34" charset="-120"/>
                        <a:ea typeface="Adobe 繁黑體 Std B" panose="020B0700000000000000" pitchFamily="34" charset="-120"/>
                      </a:endParaRPr>
                    </a:p>
                  </a:txBody>
                  <a:tcPr/>
                </a:tc>
                <a:extLst>
                  <a:ext uri="{0D108BD9-81ED-4DB2-BD59-A6C34878D82A}">
                    <a16:rowId xmlns:a16="http://schemas.microsoft.com/office/drawing/2014/main" xmlns="" val="1216504847"/>
                  </a:ext>
                </a:extLst>
              </a:tr>
              <a:tr h="274719">
                <a:tc>
                  <a:txBody>
                    <a:bodyPr/>
                    <a:lstStyle/>
                    <a:p>
                      <a:pPr algn="ctr"/>
                      <a:r>
                        <a:rPr lang="en-US" altLang="zh-TW" dirty="0" smtClean="0">
                          <a:latin typeface="Adobe 繁黑體 Std B" panose="020B0700000000000000" pitchFamily="34" charset="-120"/>
                          <a:ea typeface="Adobe 繁黑體 Std B" panose="020B0700000000000000" pitchFamily="34" charset="-120"/>
                        </a:rPr>
                        <a:t>Use Gravity</a:t>
                      </a:r>
                      <a:endParaRPr lang="zh-TW" altLang="en-US" dirty="0">
                        <a:latin typeface="Adobe 繁黑體 Std B" panose="020B0700000000000000" pitchFamily="34" charset="-120"/>
                        <a:ea typeface="Adobe 繁黑體 Std B" panose="020B0700000000000000" pitchFamily="34" charset="-120"/>
                      </a:endParaRPr>
                    </a:p>
                  </a:txBody>
                  <a:tcPr/>
                </a:tc>
                <a:tc>
                  <a:txBody>
                    <a:bodyPr/>
                    <a:lstStyle/>
                    <a:p>
                      <a:r>
                        <a:rPr lang="zh-TW" altLang="en-US" dirty="0" smtClean="0">
                          <a:latin typeface="Adobe 繁黑體 Std B" panose="020B0700000000000000" pitchFamily="34" charset="-120"/>
                          <a:ea typeface="Adobe 繁黑體 Std B" panose="020B0700000000000000" pitchFamily="34" charset="-120"/>
                        </a:rPr>
                        <a:t>是否使用重力</a:t>
                      </a:r>
                      <a:endParaRPr lang="zh-TW" altLang="en-US" dirty="0">
                        <a:latin typeface="Adobe 繁黑體 Std B" panose="020B0700000000000000" pitchFamily="34" charset="-120"/>
                        <a:ea typeface="Adobe 繁黑體 Std B" panose="020B0700000000000000" pitchFamily="34" charset="-120"/>
                      </a:endParaRPr>
                    </a:p>
                  </a:txBody>
                  <a:tcPr/>
                </a:tc>
                <a:extLst>
                  <a:ext uri="{0D108BD9-81ED-4DB2-BD59-A6C34878D82A}">
                    <a16:rowId xmlns:a16="http://schemas.microsoft.com/office/drawing/2014/main" xmlns="" val="3417640040"/>
                  </a:ext>
                </a:extLst>
              </a:tr>
              <a:tr h="274719">
                <a:tc>
                  <a:txBody>
                    <a:bodyPr/>
                    <a:lstStyle/>
                    <a:p>
                      <a:pPr algn="ctr"/>
                      <a:r>
                        <a:rPr lang="en-US" altLang="zh-TW" dirty="0" smtClean="0">
                          <a:latin typeface="Adobe 繁黑體 Std B" panose="020B0700000000000000" pitchFamily="34" charset="-120"/>
                          <a:ea typeface="Adobe 繁黑體 Std B" panose="020B0700000000000000" pitchFamily="34" charset="-120"/>
                        </a:rPr>
                        <a:t>Is Kinematic</a:t>
                      </a:r>
                      <a:endParaRPr lang="zh-TW" altLang="en-US" dirty="0">
                        <a:latin typeface="Adobe 繁黑體 Std B" panose="020B0700000000000000" pitchFamily="34" charset="-120"/>
                        <a:ea typeface="Adobe 繁黑體 Std B" panose="020B0700000000000000" pitchFamily="34" charset="-120"/>
                      </a:endParaRPr>
                    </a:p>
                  </a:txBody>
                  <a:tcPr/>
                </a:tc>
                <a:tc>
                  <a:txBody>
                    <a:bodyPr/>
                    <a:lstStyle/>
                    <a:p>
                      <a:r>
                        <a:rPr lang="zh-TW" altLang="en-US" dirty="0" smtClean="0">
                          <a:latin typeface="Adobe 繁黑體 Std B" panose="020B0700000000000000" pitchFamily="34" charset="-120"/>
                          <a:ea typeface="Adobe 繁黑體 Std B" panose="020B0700000000000000" pitchFamily="34" charset="-120"/>
                        </a:rPr>
                        <a:t>是否被物理系統影響</a:t>
                      </a:r>
                      <a:endParaRPr lang="zh-TW" altLang="en-US" dirty="0">
                        <a:latin typeface="Adobe 繁黑體 Std B" panose="020B0700000000000000" pitchFamily="34" charset="-120"/>
                        <a:ea typeface="Adobe 繁黑體 Std B" panose="020B0700000000000000" pitchFamily="34" charset="-120"/>
                      </a:endParaRPr>
                    </a:p>
                  </a:txBody>
                  <a:tcPr/>
                </a:tc>
                <a:extLst>
                  <a:ext uri="{0D108BD9-81ED-4DB2-BD59-A6C34878D82A}">
                    <a16:rowId xmlns:a16="http://schemas.microsoft.com/office/drawing/2014/main" xmlns="" val="4065629394"/>
                  </a:ext>
                </a:extLst>
              </a:tr>
            </a:tbl>
          </a:graphicData>
        </a:graphic>
      </p:graphicFrame>
      <p:sp>
        <p:nvSpPr>
          <p:cNvPr id="9" name="文字方塊 8"/>
          <p:cNvSpPr txBox="1"/>
          <p:nvPr/>
        </p:nvSpPr>
        <p:spPr>
          <a:xfrm>
            <a:off x="6597074" y="4017612"/>
            <a:ext cx="2065867" cy="400110"/>
          </a:xfrm>
          <a:prstGeom prst="rect">
            <a:avLst/>
          </a:prstGeom>
          <a:noFill/>
        </p:spPr>
        <p:txBody>
          <a:bodyPr wrap="square" rtlCol="0">
            <a:spAutoFit/>
          </a:bodyPr>
          <a:lstStyle/>
          <a:p>
            <a:r>
              <a:rPr lang="zh-TW" altLang="en-US" sz="2000" dirty="0" smtClean="0">
                <a:latin typeface="Adobe 黑体 Std R" panose="020B0400000000000000" pitchFamily="34" charset="-128"/>
                <a:ea typeface="Adobe 黑体 Std R" panose="020B0400000000000000" pitchFamily="34" charset="-128"/>
              </a:rPr>
              <a:t>常用屬性介紹</a:t>
            </a:r>
            <a:endParaRPr lang="zh-TW" altLang="en-US" sz="2000" dirty="0">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13695123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534786" y="565266"/>
            <a:ext cx="10163694" cy="1338349"/>
          </a:xfrm>
        </p:spPr>
        <p:txBody>
          <a:bodyPr rtlCol="0" anchor="ctr">
            <a:normAutofit/>
          </a:bodyPr>
          <a:lstStyle/>
          <a:p>
            <a:pPr rtl="0"/>
            <a:r>
              <a:rPr lang="en-US" altLang="zh-TW" b="1" dirty="0" smtClean="0">
                <a:latin typeface="Adobe 黑体 Std R" panose="020B0400000000000000" pitchFamily="34" charset="-128"/>
                <a:ea typeface="Adobe 黑体 Std R" panose="020B0400000000000000" pitchFamily="34" charset="-128"/>
                <a:sym typeface="Arial" panose="020B0604020202020204" pitchFamily="34" charset="0"/>
              </a:rPr>
              <a:t>Unity </a:t>
            </a:r>
            <a:r>
              <a:rPr lang="en-US" altLang="zh-TW" sz="6700" b="1" dirty="0" smtClean="0">
                <a:latin typeface="Adobe 黑体 Std R" panose="020B0400000000000000" pitchFamily="34" charset="-128"/>
                <a:ea typeface="Adobe 黑体 Std R" panose="020B0400000000000000" pitchFamily="34" charset="-128"/>
                <a:sym typeface="Arial" panose="020B0604020202020204" pitchFamily="34" charset="0"/>
              </a:rPr>
              <a:t>Light</a:t>
            </a:r>
            <a:r>
              <a:rPr lang="zh-TW" altLang="en-US" sz="6700" b="1" dirty="0" smtClean="0">
                <a:latin typeface="Adobe 黑体 Std R" panose="020B0400000000000000" pitchFamily="34" charset="-128"/>
                <a:ea typeface="Adobe 黑体 Std R" panose="020B0400000000000000" pitchFamily="34" charset="-128"/>
                <a:sym typeface="Arial" panose="020B0604020202020204" pitchFamily="34" charset="0"/>
              </a:rPr>
              <a:t>元件</a:t>
            </a:r>
            <a:endParaRPr lang="zh-TW" altLang="en-US" sz="6700" b="1" dirty="0">
              <a:latin typeface="Adobe 黑体 Std R" panose="020B0400000000000000" pitchFamily="34" charset="-128"/>
              <a:ea typeface="Adobe 黑体 Std R" panose="020B0400000000000000" pitchFamily="34" charset="-128"/>
              <a:sym typeface="Arial" panose="020B0604020202020204" pitchFamily="34" charset="0"/>
            </a:endParaRPr>
          </a:p>
        </p:txBody>
      </p:sp>
      <p:sp>
        <p:nvSpPr>
          <p:cNvPr id="10" name="矩形 9"/>
          <p:cNvSpPr/>
          <p:nvPr/>
        </p:nvSpPr>
        <p:spPr>
          <a:xfrm>
            <a:off x="756458" y="2055950"/>
            <a:ext cx="7571303" cy="923330"/>
          </a:xfrm>
          <a:prstGeom prst="rect">
            <a:avLst/>
          </a:prstGeom>
        </p:spPr>
        <p:txBody>
          <a:bodyPr wrap="none">
            <a:spAutoFit/>
          </a:bodyPr>
          <a:lstStyle/>
          <a:p>
            <a:pPr>
              <a:lnSpc>
                <a:spcPct val="150000"/>
              </a:lnSpc>
            </a:pPr>
            <a:r>
              <a:rPr lang="zh-TW" altLang="en-US" dirty="0" smtClean="0">
                <a:latin typeface="Adobe 黑体 Std R" panose="020B0400000000000000" pitchFamily="34" charset="-128"/>
                <a:ea typeface="Adobe 黑体 Std R" panose="020B0400000000000000" pitchFamily="34" charset="-128"/>
              </a:rPr>
              <a:t>光是每個場景的重要組成部分。</a:t>
            </a:r>
            <a:endParaRPr lang="en-US" altLang="zh-TW" dirty="0" smtClean="0">
              <a:latin typeface="Adobe 黑体 Std R" panose="020B0400000000000000" pitchFamily="34" charset="-128"/>
              <a:ea typeface="Adobe 黑体 Std R" panose="020B0400000000000000" pitchFamily="34" charset="-128"/>
            </a:endParaRPr>
          </a:p>
          <a:p>
            <a:pPr>
              <a:lnSpc>
                <a:spcPct val="150000"/>
              </a:lnSpc>
            </a:pPr>
            <a:r>
              <a:rPr lang="zh-TW" altLang="en-US" dirty="0" smtClean="0">
                <a:latin typeface="Adobe 黑体 Std R" panose="020B0400000000000000" pitchFamily="34" charset="-128"/>
                <a:ea typeface="Adobe 黑体 Std R" panose="020B0400000000000000" pitchFamily="34" charset="-128"/>
              </a:rPr>
              <a:t>網格和貼圖定義場景的形狀與外觀，但光定義了整個場景的氣氛與感受</a:t>
            </a:r>
            <a:endParaRPr lang="zh-TW" altLang="en-US" dirty="0">
              <a:latin typeface="Adobe 黑体 Std R" panose="020B0400000000000000" pitchFamily="34" charset="-128"/>
              <a:ea typeface="Adobe 黑体 Std R" panose="020B0400000000000000" pitchFamily="34" charset="-128"/>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92" y="3457637"/>
            <a:ext cx="2611182" cy="2222852"/>
          </a:xfrm>
          <a:prstGeom prst="rect">
            <a:avLst/>
          </a:prstGeom>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939" y="3404074"/>
            <a:ext cx="2771870" cy="2276415"/>
          </a:xfrm>
          <a:prstGeom prst="rect">
            <a:avLst/>
          </a:prstGeom>
        </p:spPr>
      </p:pic>
      <p:pic>
        <p:nvPicPr>
          <p:cNvPr id="11" name="圖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85674" y="3548024"/>
            <a:ext cx="2758479" cy="2042078"/>
          </a:xfrm>
          <a:prstGeom prst="rect">
            <a:avLst/>
          </a:prstGeom>
        </p:spPr>
      </p:pic>
    </p:spTree>
    <p:extLst>
      <p:ext uri="{BB962C8B-B14F-4D97-AF65-F5344CB8AC3E}">
        <p14:creationId xmlns:p14="http://schemas.microsoft.com/office/powerpoint/2010/main" val="642888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534786" y="565266"/>
            <a:ext cx="10163694" cy="1338349"/>
          </a:xfrm>
        </p:spPr>
        <p:txBody>
          <a:bodyPr rtlCol="0" anchor="ctr">
            <a:normAutofit/>
          </a:bodyPr>
          <a:lstStyle/>
          <a:p>
            <a:pPr rtl="0"/>
            <a:r>
              <a:rPr lang="en-US" altLang="zh-TW" b="1" dirty="0" smtClean="0">
                <a:latin typeface="Adobe 黑体 Std R" panose="020B0400000000000000" pitchFamily="34" charset="-128"/>
                <a:ea typeface="Adobe 黑体 Std R" panose="020B0400000000000000" pitchFamily="34" charset="-128"/>
                <a:sym typeface="Arial" panose="020B0604020202020204" pitchFamily="34" charset="0"/>
              </a:rPr>
              <a:t>Unity </a:t>
            </a:r>
            <a:r>
              <a:rPr lang="en-US" altLang="zh-TW" sz="6700" b="1" dirty="0" smtClean="0">
                <a:latin typeface="Adobe 黑体 Std R" panose="020B0400000000000000" pitchFamily="34" charset="-128"/>
                <a:ea typeface="Adobe 黑体 Std R" panose="020B0400000000000000" pitchFamily="34" charset="-128"/>
                <a:sym typeface="Arial" panose="020B0604020202020204" pitchFamily="34" charset="0"/>
              </a:rPr>
              <a:t>Light</a:t>
            </a:r>
            <a:r>
              <a:rPr lang="zh-TW" altLang="en-US" sz="6700" b="1" dirty="0" smtClean="0">
                <a:latin typeface="Adobe 黑体 Std R" panose="020B0400000000000000" pitchFamily="34" charset="-128"/>
                <a:ea typeface="Adobe 黑体 Std R" panose="020B0400000000000000" pitchFamily="34" charset="-128"/>
                <a:sym typeface="Arial" panose="020B0604020202020204" pitchFamily="34" charset="0"/>
              </a:rPr>
              <a:t>元件</a:t>
            </a:r>
            <a:r>
              <a:rPr lang="en-US" altLang="zh-TW" sz="6700" b="1" dirty="0" smtClean="0">
                <a:latin typeface="Adobe 黑体 Std R" panose="020B0400000000000000" pitchFamily="34" charset="-128"/>
                <a:ea typeface="Adobe 黑体 Std R" panose="020B0400000000000000" pitchFamily="34" charset="-128"/>
                <a:sym typeface="Arial" panose="020B0604020202020204" pitchFamily="34" charset="0"/>
              </a:rPr>
              <a:t>2</a:t>
            </a:r>
            <a:endParaRPr lang="zh-TW" altLang="en-US" sz="6700" b="1" dirty="0">
              <a:latin typeface="Adobe 黑体 Std R" panose="020B0400000000000000" pitchFamily="34" charset="-128"/>
              <a:ea typeface="Adobe 黑体 Std R" panose="020B0400000000000000" pitchFamily="34" charset="-128"/>
              <a:sym typeface="Arial" panose="020B0604020202020204" pitchFamily="34" charset="0"/>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708" y="2088054"/>
            <a:ext cx="3676650" cy="3829050"/>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597279243"/>
              </p:ext>
            </p:extLst>
          </p:nvPr>
        </p:nvGraphicFramePr>
        <p:xfrm>
          <a:off x="5170516" y="2088054"/>
          <a:ext cx="4831543" cy="2184690"/>
        </p:xfrm>
        <a:graphic>
          <a:graphicData uri="http://schemas.openxmlformats.org/drawingml/2006/table">
            <a:tbl>
              <a:tblPr firstRow="1" bandRow="1">
                <a:tableStyleId>{93296810-A885-4BE3-A3E7-6D5BEEA58F35}</a:tableStyleId>
              </a:tblPr>
              <a:tblGrid>
                <a:gridCol w="1504604">
                  <a:extLst>
                    <a:ext uri="{9D8B030D-6E8A-4147-A177-3AD203B41FA5}">
                      <a16:colId xmlns:a16="http://schemas.microsoft.com/office/drawing/2014/main" xmlns="" val="4046888838"/>
                    </a:ext>
                  </a:extLst>
                </a:gridCol>
                <a:gridCol w="3326939">
                  <a:extLst>
                    <a:ext uri="{9D8B030D-6E8A-4147-A177-3AD203B41FA5}">
                      <a16:colId xmlns:a16="http://schemas.microsoft.com/office/drawing/2014/main" xmlns="" val="2255899923"/>
                    </a:ext>
                  </a:extLst>
                </a:gridCol>
              </a:tblGrid>
              <a:tr h="436938">
                <a:tc>
                  <a:txBody>
                    <a:bodyPr/>
                    <a:lstStyle/>
                    <a:p>
                      <a:pPr algn="ctr"/>
                      <a:r>
                        <a:rPr lang="en-US" altLang="zh-TW" dirty="0" smtClean="0"/>
                        <a:t>Type</a:t>
                      </a:r>
                      <a:endParaRPr lang="zh-TW" altLang="en-US" dirty="0"/>
                    </a:p>
                  </a:txBody>
                  <a:tcPr/>
                </a:tc>
                <a:tc>
                  <a:txBody>
                    <a:bodyPr/>
                    <a:lstStyle/>
                    <a:p>
                      <a:r>
                        <a:rPr lang="zh-TW" altLang="en-US" dirty="0" smtClean="0"/>
                        <a:t>介紹</a:t>
                      </a:r>
                      <a:endParaRPr lang="zh-TW" altLang="en-US" dirty="0"/>
                    </a:p>
                  </a:txBody>
                  <a:tcPr/>
                </a:tc>
                <a:extLst>
                  <a:ext uri="{0D108BD9-81ED-4DB2-BD59-A6C34878D82A}">
                    <a16:rowId xmlns:a16="http://schemas.microsoft.com/office/drawing/2014/main" xmlns="" val="2238465605"/>
                  </a:ext>
                </a:extLst>
              </a:tr>
              <a:tr h="436938">
                <a:tc>
                  <a:txBody>
                    <a:bodyPr/>
                    <a:lstStyle/>
                    <a:p>
                      <a:pPr algn="ctr"/>
                      <a:r>
                        <a:rPr lang="en-US" altLang="zh-TW" dirty="0" smtClean="0">
                          <a:solidFill>
                            <a:schemeClr val="bg1"/>
                          </a:solidFill>
                          <a:latin typeface="Adobe 繁黑體 Std B" panose="020B0700000000000000" pitchFamily="34" charset="-120"/>
                          <a:ea typeface="Adobe 繁黑體 Std B" panose="020B0700000000000000" pitchFamily="34" charset="-120"/>
                        </a:rPr>
                        <a:t>Directional</a:t>
                      </a:r>
                      <a:endParaRPr lang="zh-TW" altLang="en-US" dirty="0">
                        <a:solidFill>
                          <a:schemeClr val="bg1"/>
                        </a:solidFill>
                        <a:latin typeface="Adobe 繁黑體 Std B" panose="020B0700000000000000" pitchFamily="34" charset="-120"/>
                        <a:ea typeface="Adobe 繁黑體 Std B" panose="020B0700000000000000" pitchFamily="34" charset="-120"/>
                      </a:endParaRPr>
                    </a:p>
                  </a:txBody>
                  <a:tcPr anchor="ctr"/>
                </a:tc>
                <a:tc>
                  <a:txBody>
                    <a:bodyPr/>
                    <a:lstStyle/>
                    <a:p>
                      <a:r>
                        <a:rPr lang="zh-TW" altLang="en-US" dirty="0" smtClean="0">
                          <a:solidFill>
                            <a:schemeClr val="bg1"/>
                          </a:solidFill>
                          <a:latin typeface="Adobe 繁黑體 Std B" panose="020B0700000000000000" pitchFamily="34" charset="-120"/>
                          <a:ea typeface="Adobe 繁黑體 Std B" panose="020B0700000000000000" pitchFamily="34" charset="-120"/>
                        </a:rPr>
                        <a:t>定向光</a:t>
                      </a:r>
                      <a:r>
                        <a:rPr lang="en-US" altLang="zh-TW" dirty="0" smtClean="0">
                          <a:solidFill>
                            <a:schemeClr val="bg1"/>
                          </a:solidFill>
                          <a:latin typeface="Adobe 繁黑體 Std B" panose="020B0700000000000000" pitchFamily="34" charset="-120"/>
                          <a:ea typeface="Adobe 繁黑體 Std B" panose="020B0700000000000000" pitchFamily="34" charset="-120"/>
                        </a:rPr>
                        <a:t>(</a:t>
                      </a:r>
                      <a:r>
                        <a:rPr lang="zh-TW" altLang="en-US" dirty="0" smtClean="0">
                          <a:solidFill>
                            <a:schemeClr val="bg1"/>
                          </a:solidFill>
                          <a:latin typeface="Adobe 繁黑體 Std B" panose="020B0700000000000000" pitchFamily="34" charset="-120"/>
                          <a:ea typeface="Adobe 繁黑體 Std B" panose="020B0700000000000000" pitchFamily="34" charset="-120"/>
                        </a:rPr>
                        <a:t>太陽光</a:t>
                      </a:r>
                      <a:r>
                        <a:rPr lang="en-US" altLang="zh-TW" dirty="0" smtClean="0">
                          <a:solidFill>
                            <a:schemeClr val="bg1"/>
                          </a:solidFill>
                          <a:latin typeface="Adobe 繁黑體 Std B" panose="020B0700000000000000" pitchFamily="34" charset="-120"/>
                          <a:ea typeface="Adobe 繁黑體 Std B" panose="020B0700000000000000" pitchFamily="34" charset="-120"/>
                        </a:rPr>
                        <a:t>)</a:t>
                      </a:r>
                      <a:endParaRPr lang="zh-TW" altLang="en-US" dirty="0">
                        <a:solidFill>
                          <a:schemeClr val="bg1"/>
                        </a:solidFill>
                        <a:latin typeface="Adobe 繁黑體 Std B" panose="020B0700000000000000" pitchFamily="34" charset="-120"/>
                        <a:ea typeface="Adobe 繁黑體 Std B" panose="020B0700000000000000" pitchFamily="34" charset="-120"/>
                      </a:endParaRPr>
                    </a:p>
                  </a:txBody>
                  <a:tcPr anchor="ctr"/>
                </a:tc>
                <a:extLst>
                  <a:ext uri="{0D108BD9-81ED-4DB2-BD59-A6C34878D82A}">
                    <a16:rowId xmlns:a16="http://schemas.microsoft.com/office/drawing/2014/main" xmlns="" val="2436102666"/>
                  </a:ext>
                </a:extLst>
              </a:tr>
              <a:tr h="436938">
                <a:tc>
                  <a:txBody>
                    <a:bodyPr/>
                    <a:lstStyle/>
                    <a:p>
                      <a:pPr algn="ctr"/>
                      <a:r>
                        <a:rPr lang="en-US" altLang="zh-TW" dirty="0" smtClean="0">
                          <a:solidFill>
                            <a:schemeClr val="bg1"/>
                          </a:solidFill>
                          <a:latin typeface="Adobe 繁黑體 Std B" panose="020B0700000000000000" pitchFamily="34" charset="-120"/>
                          <a:ea typeface="Adobe 繁黑體 Std B" panose="020B0700000000000000" pitchFamily="34" charset="-120"/>
                        </a:rPr>
                        <a:t>Spot</a:t>
                      </a:r>
                      <a:endParaRPr lang="zh-TW" altLang="en-US" dirty="0">
                        <a:solidFill>
                          <a:schemeClr val="bg1"/>
                        </a:solidFill>
                        <a:latin typeface="Adobe 繁黑體 Std B" panose="020B0700000000000000" pitchFamily="34" charset="-120"/>
                        <a:ea typeface="Adobe 繁黑體 Std B" panose="020B0700000000000000" pitchFamily="34" charset="-120"/>
                      </a:endParaRPr>
                    </a:p>
                  </a:txBody>
                  <a:tcPr anchor="ctr"/>
                </a:tc>
                <a:tc>
                  <a:txBody>
                    <a:bodyPr/>
                    <a:lstStyle/>
                    <a:p>
                      <a:r>
                        <a:rPr lang="zh-TW" altLang="en-US" dirty="0" smtClean="0">
                          <a:solidFill>
                            <a:schemeClr val="bg1"/>
                          </a:solidFill>
                          <a:latin typeface="Adobe 繁黑體 Std B" panose="020B0700000000000000" pitchFamily="34" charset="-120"/>
                          <a:ea typeface="Adobe 繁黑體 Std B" panose="020B0700000000000000" pitchFamily="34" charset="-120"/>
                        </a:rPr>
                        <a:t>聚光燈</a:t>
                      </a:r>
                      <a:endParaRPr lang="zh-TW" altLang="en-US" dirty="0">
                        <a:solidFill>
                          <a:schemeClr val="bg1"/>
                        </a:solidFill>
                        <a:latin typeface="Adobe 繁黑體 Std B" panose="020B0700000000000000" pitchFamily="34" charset="-120"/>
                        <a:ea typeface="Adobe 繁黑體 Std B" panose="020B0700000000000000" pitchFamily="34" charset="-120"/>
                      </a:endParaRPr>
                    </a:p>
                  </a:txBody>
                  <a:tcPr anchor="ctr"/>
                </a:tc>
                <a:extLst>
                  <a:ext uri="{0D108BD9-81ED-4DB2-BD59-A6C34878D82A}">
                    <a16:rowId xmlns:a16="http://schemas.microsoft.com/office/drawing/2014/main" xmlns="" val="3768005737"/>
                  </a:ext>
                </a:extLst>
              </a:tr>
              <a:tr h="436938">
                <a:tc>
                  <a:txBody>
                    <a:bodyPr/>
                    <a:lstStyle/>
                    <a:p>
                      <a:pPr algn="ctr"/>
                      <a:r>
                        <a:rPr lang="en-US" altLang="zh-TW" dirty="0" smtClean="0">
                          <a:solidFill>
                            <a:schemeClr val="bg1"/>
                          </a:solidFill>
                          <a:latin typeface="Adobe 繁黑體 Std B" panose="020B0700000000000000" pitchFamily="34" charset="-120"/>
                          <a:ea typeface="Adobe 繁黑體 Std B" panose="020B0700000000000000" pitchFamily="34" charset="-120"/>
                        </a:rPr>
                        <a:t>Point</a:t>
                      </a:r>
                      <a:endParaRPr lang="zh-TW" altLang="en-US" dirty="0">
                        <a:solidFill>
                          <a:schemeClr val="bg1"/>
                        </a:solidFill>
                        <a:latin typeface="Adobe 繁黑體 Std B" panose="020B0700000000000000" pitchFamily="34" charset="-120"/>
                        <a:ea typeface="Adobe 繁黑體 Std B" panose="020B0700000000000000" pitchFamily="34" charset="-120"/>
                      </a:endParaRPr>
                    </a:p>
                  </a:txBody>
                  <a:tcPr anchor="ctr"/>
                </a:tc>
                <a:tc>
                  <a:txBody>
                    <a:bodyPr/>
                    <a:lstStyle/>
                    <a:p>
                      <a:r>
                        <a:rPr lang="zh-TW" altLang="en-US" dirty="0" smtClean="0">
                          <a:solidFill>
                            <a:schemeClr val="bg1"/>
                          </a:solidFill>
                          <a:latin typeface="Adobe 繁黑體 Std B" panose="020B0700000000000000" pitchFamily="34" charset="-120"/>
                          <a:ea typeface="Adobe 繁黑體 Std B" panose="020B0700000000000000" pitchFamily="34" charset="-120"/>
                        </a:rPr>
                        <a:t>點光源</a:t>
                      </a:r>
                      <a:endParaRPr lang="zh-TW" altLang="en-US" dirty="0">
                        <a:solidFill>
                          <a:schemeClr val="bg1"/>
                        </a:solidFill>
                        <a:latin typeface="Adobe 繁黑體 Std B" panose="020B0700000000000000" pitchFamily="34" charset="-120"/>
                        <a:ea typeface="Adobe 繁黑體 Std B" panose="020B0700000000000000" pitchFamily="34" charset="-120"/>
                      </a:endParaRPr>
                    </a:p>
                  </a:txBody>
                  <a:tcPr anchor="ctr"/>
                </a:tc>
                <a:extLst>
                  <a:ext uri="{0D108BD9-81ED-4DB2-BD59-A6C34878D82A}">
                    <a16:rowId xmlns:a16="http://schemas.microsoft.com/office/drawing/2014/main" xmlns="" val="3293625477"/>
                  </a:ext>
                </a:extLst>
              </a:tr>
              <a:tr h="436938">
                <a:tc>
                  <a:txBody>
                    <a:bodyPr/>
                    <a:lstStyle/>
                    <a:p>
                      <a:pPr algn="ctr"/>
                      <a:r>
                        <a:rPr lang="en-US" altLang="zh-TW" dirty="0" smtClean="0">
                          <a:solidFill>
                            <a:schemeClr val="bg1"/>
                          </a:solidFill>
                          <a:latin typeface="Adobe 繁黑體 Std B" panose="020B0700000000000000" pitchFamily="34" charset="-120"/>
                          <a:ea typeface="Adobe 繁黑體 Std B" panose="020B0700000000000000" pitchFamily="34" charset="-120"/>
                        </a:rPr>
                        <a:t>Area</a:t>
                      </a:r>
                      <a:endParaRPr lang="zh-TW" altLang="en-US" dirty="0">
                        <a:solidFill>
                          <a:schemeClr val="bg1"/>
                        </a:solidFill>
                        <a:latin typeface="Adobe 繁黑體 Std B" panose="020B0700000000000000" pitchFamily="34" charset="-120"/>
                        <a:ea typeface="Adobe 繁黑體 Std B" panose="020B0700000000000000" pitchFamily="34" charset="-120"/>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dirty="0" smtClean="0">
                          <a:solidFill>
                            <a:schemeClr val="bg1"/>
                          </a:solidFill>
                          <a:latin typeface="Adobe 繁黑體 Std B" panose="020B0700000000000000" pitchFamily="34" charset="-120"/>
                          <a:ea typeface="Adobe 繁黑體 Std B" panose="020B0700000000000000" pitchFamily="34" charset="-120"/>
                        </a:rPr>
                        <a:t>區域光</a:t>
                      </a:r>
                    </a:p>
                  </a:txBody>
                  <a:tcPr anchor="ctr"/>
                </a:tc>
                <a:extLst>
                  <a:ext uri="{0D108BD9-81ED-4DB2-BD59-A6C34878D82A}">
                    <a16:rowId xmlns:a16="http://schemas.microsoft.com/office/drawing/2014/main" xmlns="" val="3780865195"/>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319337208"/>
              </p:ext>
            </p:extLst>
          </p:nvPr>
        </p:nvGraphicFramePr>
        <p:xfrm>
          <a:off x="5170516" y="4623435"/>
          <a:ext cx="5345084" cy="1747752"/>
        </p:xfrm>
        <a:graphic>
          <a:graphicData uri="http://schemas.openxmlformats.org/drawingml/2006/table">
            <a:tbl>
              <a:tblPr firstRow="1" bandRow="1">
                <a:tableStyleId>{93296810-A885-4BE3-A3E7-6D5BEEA58F35}</a:tableStyleId>
              </a:tblPr>
              <a:tblGrid>
                <a:gridCol w="1664527">
                  <a:extLst>
                    <a:ext uri="{9D8B030D-6E8A-4147-A177-3AD203B41FA5}">
                      <a16:colId xmlns:a16="http://schemas.microsoft.com/office/drawing/2014/main" xmlns="" val="4046888838"/>
                    </a:ext>
                  </a:extLst>
                </a:gridCol>
                <a:gridCol w="3680557">
                  <a:extLst>
                    <a:ext uri="{9D8B030D-6E8A-4147-A177-3AD203B41FA5}">
                      <a16:colId xmlns:a16="http://schemas.microsoft.com/office/drawing/2014/main" xmlns="" val="2255899923"/>
                    </a:ext>
                  </a:extLst>
                </a:gridCol>
              </a:tblGrid>
              <a:tr h="436938">
                <a:tc>
                  <a:txBody>
                    <a:bodyPr/>
                    <a:lstStyle/>
                    <a:p>
                      <a:pPr algn="ctr"/>
                      <a:r>
                        <a:rPr lang="zh-TW" altLang="en-US" dirty="0" smtClean="0"/>
                        <a:t>屬性</a:t>
                      </a:r>
                      <a:endParaRPr lang="zh-TW" altLang="en-US" dirty="0"/>
                    </a:p>
                  </a:txBody>
                  <a:tcPr/>
                </a:tc>
                <a:tc>
                  <a:txBody>
                    <a:bodyPr/>
                    <a:lstStyle/>
                    <a:p>
                      <a:r>
                        <a:rPr lang="zh-TW" altLang="en-US" dirty="0" smtClean="0"/>
                        <a:t>功能</a:t>
                      </a:r>
                      <a:endParaRPr lang="zh-TW" altLang="en-US" dirty="0"/>
                    </a:p>
                  </a:txBody>
                  <a:tcPr/>
                </a:tc>
                <a:extLst>
                  <a:ext uri="{0D108BD9-81ED-4DB2-BD59-A6C34878D82A}">
                    <a16:rowId xmlns:a16="http://schemas.microsoft.com/office/drawing/2014/main" xmlns="" val="2238465605"/>
                  </a:ext>
                </a:extLst>
              </a:tr>
              <a:tr h="436938">
                <a:tc>
                  <a:txBody>
                    <a:bodyPr/>
                    <a:lstStyle/>
                    <a:p>
                      <a:pPr algn="ctr"/>
                      <a:r>
                        <a:rPr lang="en-US" altLang="zh-TW" dirty="0" smtClean="0">
                          <a:solidFill>
                            <a:schemeClr val="bg1"/>
                          </a:solidFill>
                          <a:latin typeface="Adobe 繁黑體 Std B" panose="020B0700000000000000" pitchFamily="34" charset="-120"/>
                          <a:ea typeface="Adobe 繁黑體 Std B" panose="020B0700000000000000" pitchFamily="34" charset="-120"/>
                        </a:rPr>
                        <a:t>Color</a:t>
                      </a:r>
                      <a:endParaRPr lang="zh-TW" altLang="en-US" dirty="0">
                        <a:solidFill>
                          <a:schemeClr val="bg1"/>
                        </a:solidFill>
                        <a:latin typeface="Adobe 繁黑體 Std B" panose="020B0700000000000000" pitchFamily="34" charset="-120"/>
                        <a:ea typeface="Adobe 繁黑體 Std B" panose="020B0700000000000000" pitchFamily="34" charset="-120"/>
                      </a:endParaRPr>
                    </a:p>
                  </a:txBody>
                  <a:tcPr anchor="ctr"/>
                </a:tc>
                <a:tc>
                  <a:txBody>
                    <a:bodyPr/>
                    <a:lstStyle/>
                    <a:p>
                      <a:r>
                        <a:rPr lang="zh-TW" altLang="en-US" dirty="0" smtClean="0">
                          <a:solidFill>
                            <a:schemeClr val="bg1"/>
                          </a:solidFill>
                          <a:latin typeface="Adobe 繁黑體 Std B" panose="020B0700000000000000" pitchFamily="34" charset="-120"/>
                          <a:ea typeface="Adobe 繁黑體 Std B" panose="020B0700000000000000" pitchFamily="34" charset="-120"/>
                        </a:rPr>
                        <a:t>光的顏色</a:t>
                      </a:r>
                      <a:endParaRPr lang="zh-TW" altLang="en-US" dirty="0">
                        <a:solidFill>
                          <a:schemeClr val="bg1"/>
                        </a:solidFill>
                        <a:latin typeface="Adobe 繁黑體 Std B" panose="020B0700000000000000" pitchFamily="34" charset="-120"/>
                        <a:ea typeface="Adobe 繁黑體 Std B" panose="020B0700000000000000" pitchFamily="34" charset="-120"/>
                      </a:endParaRPr>
                    </a:p>
                  </a:txBody>
                  <a:tcPr anchor="ctr"/>
                </a:tc>
                <a:extLst>
                  <a:ext uri="{0D108BD9-81ED-4DB2-BD59-A6C34878D82A}">
                    <a16:rowId xmlns:a16="http://schemas.microsoft.com/office/drawing/2014/main" xmlns="" val="2436102666"/>
                  </a:ext>
                </a:extLst>
              </a:tr>
              <a:tr h="436938">
                <a:tc>
                  <a:txBody>
                    <a:bodyPr/>
                    <a:lstStyle/>
                    <a:p>
                      <a:pPr algn="ctr"/>
                      <a:r>
                        <a:rPr lang="en-US" altLang="zh-TW" dirty="0" smtClean="0">
                          <a:solidFill>
                            <a:schemeClr val="bg1"/>
                          </a:solidFill>
                          <a:latin typeface="Adobe 繁黑體 Std B" panose="020B0700000000000000" pitchFamily="34" charset="-120"/>
                          <a:ea typeface="Adobe 繁黑體 Std B" panose="020B0700000000000000" pitchFamily="34" charset="-120"/>
                        </a:rPr>
                        <a:t>Mode</a:t>
                      </a:r>
                      <a:endParaRPr lang="zh-TW" altLang="en-US" dirty="0">
                        <a:solidFill>
                          <a:schemeClr val="bg1"/>
                        </a:solidFill>
                        <a:latin typeface="Adobe 繁黑體 Std B" panose="020B0700000000000000" pitchFamily="34" charset="-120"/>
                        <a:ea typeface="Adobe 繁黑體 Std B" panose="020B0700000000000000" pitchFamily="34" charset="-120"/>
                      </a:endParaRPr>
                    </a:p>
                  </a:txBody>
                  <a:tcPr anchor="ctr"/>
                </a:tc>
                <a:tc>
                  <a:txBody>
                    <a:bodyPr/>
                    <a:lstStyle/>
                    <a:p>
                      <a:r>
                        <a:rPr lang="en-US" altLang="zh-TW" dirty="0" smtClean="0">
                          <a:solidFill>
                            <a:schemeClr val="bg1"/>
                          </a:solidFill>
                          <a:latin typeface="Adobe 繁黑體 Std B" panose="020B0700000000000000" pitchFamily="34" charset="-120"/>
                          <a:ea typeface="Adobe 繁黑體 Std B" panose="020B0700000000000000" pitchFamily="34" charset="-120"/>
                        </a:rPr>
                        <a:t> </a:t>
                      </a:r>
                      <a:r>
                        <a:rPr lang="zh-TW" altLang="en-US" dirty="0" smtClean="0">
                          <a:solidFill>
                            <a:schemeClr val="bg1"/>
                          </a:solidFill>
                          <a:latin typeface="Adobe 繁黑體 Std B" panose="020B0700000000000000" pitchFamily="34" charset="-120"/>
                          <a:ea typeface="Adobe 繁黑體 Std B" panose="020B0700000000000000" pitchFamily="34" charset="-120"/>
                        </a:rPr>
                        <a:t>燈光模式</a:t>
                      </a:r>
                      <a:r>
                        <a:rPr lang="en-US" altLang="zh-TW" dirty="0" smtClean="0">
                          <a:solidFill>
                            <a:schemeClr val="bg1"/>
                          </a:solidFill>
                          <a:latin typeface="Adobe 繁黑體 Std B" panose="020B0700000000000000" pitchFamily="34" charset="-120"/>
                          <a:ea typeface="Adobe 繁黑體 Std B" panose="020B0700000000000000" pitchFamily="34" charset="-120"/>
                        </a:rPr>
                        <a:t>(</a:t>
                      </a:r>
                      <a:r>
                        <a:rPr lang="zh-TW" altLang="en-US" dirty="0" smtClean="0">
                          <a:solidFill>
                            <a:schemeClr val="bg1"/>
                          </a:solidFill>
                          <a:latin typeface="Adobe 繁黑體 Std B" panose="020B0700000000000000" pitchFamily="34" charset="-120"/>
                          <a:ea typeface="Adobe 繁黑體 Std B" panose="020B0700000000000000" pitchFamily="34" charset="-120"/>
                        </a:rPr>
                        <a:t>用來確定是否烘焙光</a:t>
                      </a:r>
                      <a:r>
                        <a:rPr lang="en-US" altLang="zh-TW" dirty="0" smtClean="0">
                          <a:solidFill>
                            <a:schemeClr val="bg1"/>
                          </a:solidFill>
                          <a:latin typeface="Adobe 繁黑體 Std B" panose="020B0700000000000000" pitchFamily="34" charset="-120"/>
                          <a:ea typeface="Adobe 繁黑體 Std B" panose="020B0700000000000000" pitchFamily="34" charset="-120"/>
                        </a:rPr>
                        <a:t>)</a:t>
                      </a:r>
                      <a:endParaRPr lang="zh-TW" altLang="en-US" dirty="0">
                        <a:solidFill>
                          <a:schemeClr val="bg1"/>
                        </a:solidFill>
                        <a:latin typeface="Adobe 繁黑體 Std B" panose="020B0700000000000000" pitchFamily="34" charset="-120"/>
                        <a:ea typeface="Adobe 繁黑體 Std B" panose="020B0700000000000000" pitchFamily="34" charset="-120"/>
                      </a:endParaRPr>
                    </a:p>
                  </a:txBody>
                  <a:tcPr anchor="ctr"/>
                </a:tc>
                <a:extLst>
                  <a:ext uri="{0D108BD9-81ED-4DB2-BD59-A6C34878D82A}">
                    <a16:rowId xmlns:a16="http://schemas.microsoft.com/office/drawing/2014/main" xmlns="" val="3768005737"/>
                  </a:ext>
                </a:extLst>
              </a:tr>
              <a:tr h="436938">
                <a:tc>
                  <a:txBody>
                    <a:bodyPr/>
                    <a:lstStyle/>
                    <a:p>
                      <a:pPr algn="ctr"/>
                      <a:r>
                        <a:rPr lang="en-US" altLang="zh-TW" dirty="0" smtClean="0">
                          <a:solidFill>
                            <a:schemeClr val="bg1"/>
                          </a:solidFill>
                          <a:latin typeface="Adobe 繁黑體 Std B" panose="020B0700000000000000" pitchFamily="34" charset="-120"/>
                          <a:ea typeface="Adobe 繁黑體 Std B" panose="020B0700000000000000" pitchFamily="34" charset="-120"/>
                        </a:rPr>
                        <a:t>Intensity</a:t>
                      </a:r>
                      <a:endParaRPr lang="zh-TW" altLang="en-US" dirty="0">
                        <a:solidFill>
                          <a:schemeClr val="bg1"/>
                        </a:solidFill>
                        <a:latin typeface="Adobe 繁黑體 Std B" panose="020B0700000000000000" pitchFamily="34" charset="-120"/>
                        <a:ea typeface="Adobe 繁黑體 Std B" panose="020B0700000000000000" pitchFamily="34" charset="-120"/>
                      </a:endParaRPr>
                    </a:p>
                  </a:txBody>
                  <a:tcPr anchor="ctr"/>
                </a:tc>
                <a:tc>
                  <a:txBody>
                    <a:bodyPr/>
                    <a:lstStyle/>
                    <a:p>
                      <a:r>
                        <a:rPr lang="zh-TW" altLang="en-US" dirty="0" smtClean="0">
                          <a:solidFill>
                            <a:schemeClr val="bg1"/>
                          </a:solidFill>
                          <a:latin typeface="Adobe 繁黑體 Std B" panose="020B0700000000000000" pitchFamily="34" charset="-120"/>
                          <a:ea typeface="Adobe 繁黑體 Std B" panose="020B0700000000000000" pitchFamily="34" charset="-120"/>
                        </a:rPr>
                        <a:t>光的強度</a:t>
                      </a:r>
                      <a:endParaRPr lang="zh-TW" altLang="en-US" dirty="0">
                        <a:solidFill>
                          <a:schemeClr val="bg1"/>
                        </a:solidFill>
                        <a:latin typeface="Adobe 繁黑體 Std B" panose="020B0700000000000000" pitchFamily="34" charset="-120"/>
                        <a:ea typeface="Adobe 繁黑體 Std B" panose="020B0700000000000000" pitchFamily="34" charset="-120"/>
                      </a:endParaRPr>
                    </a:p>
                  </a:txBody>
                  <a:tcPr anchor="ctr"/>
                </a:tc>
                <a:extLst>
                  <a:ext uri="{0D108BD9-81ED-4DB2-BD59-A6C34878D82A}">
                    <a16:rowId xmlns:a16="http://schemas.microsoft.com/office/drawing/2014/main" xmlns="" val="3293625477"/>
                  </a:ext>
                </a:extLst>
              </a:tr>
            </a:tbl>
          </a:graphicData>
        </a:graphic>
      </p:graphicFrame>
      <p:sp>
        <p:nvSpPr>
          <p:cNvPr id="6" name="矩形 5"/>
          <p:cNvSpPr/>
          <p:nvPr/>
        </p:nvSpPr>
        <p:spPr>
          <a:xfrm>
            <a:off x="947651" y="2286000"/>
            <a:ext cx="648393" cy="8478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054324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534786" y="565266"/>
            <a:ext cx="10163694" cy="1338349"/>
          </a:xfrm>
        </p:spPr>
        <p:txBody>
          <a:bodyPr rtlCol="0" anchor="ctr">
            <a:normAutofit/>
          </a:bodyPr>
          <a:lstStyle/>
          <a:p>
            <a:pPr rtl="0"/>
            <a:r>
              <a:rPr lang="en-US" altLang="zh-TW" b="1" dirty="0" smtClean="0">
                <a:latin typeface="Adobe 黑体 Std R" panose="020B0400000000000000" pitchFamily="34" charset="-128"/>
                <a:ea typeface="Adobe 黑体 Std R" panose="020B0400000000000000" pitchFamily="34" charset="-128"/>
                <a:sym typeface="Arial" panose="020B0604020202020204" pitchFamily="34" charset="0"/>
              </a:rPr>
              <a:t>Unity </a:t>
            </a:r>
            <a:r>
              <a:rPr lang="en-US" altLang="zh-TW" sz="6700" b="1" dirty="0" smtClean="0">
                <a:latin typeface="Adobe 黑体 Std R" panose="020B0400000000000000" pitchFamily="34" charset="-128"/>
                <a:ea typeface="Adobe 黑体 Std R" panose="020B0400000000000000" pitchFamily="34" charset="-128"/>
                <a:sym typeface="Arial" panose="020B0604020202020204" pitchFamily="34" charset="0"/>
              </a:rPr>
              <a:t>Camera</a:t>
            </a:r>
            <a:r>
              <a:rPr lang="zh-TW" altLang="en-US" sz="6700" b="1" dirty="0" smtClean="0">
                <a:latin typeface="Adobe 黑体 Std R" panose="020B0400000000000000" pitchFamily="34" charset="-128"/>
                <a:ea typeface="Adobe 黑体 Std R" panose="020B0400000000000000" pitchFamily="34" charset="-128"/>
                <a:sym typeface="Arial" panose="020B0604020202020204" pitchFamily="34" charset="0"/>
              </a:rPr>
              <a:t>元件</a:t>
            </a:r>
            <a:endParaRPr lang="zh-TW" altLang="en-US" sz="6700" b="1" dirty="0">
              <a:latin typeface="Adobe 黑体 Std R" panose="020B0400000000000000" pitchFamily="34" charset="-128"/>
              <a:ea typeface="Adobe 黑体 Std R" panose="020B0400000000000000" pitchFamily="34" charset="-128"/>
              <a:sym typeface="Arial" panose="020B0604020202020204" pitchFamily="34" charset="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2595" y="2933113"/>
            <a:ext cx="3695700" cy="3524250"/>
          </a:xfrm>
          <a:prstGeom prst="rect">
            <a:avLst/>
          </a:prstGeom>
        </p:spPr>
      </p:pic>
      <p:sp>
        <p:nvSpPr>
          <p:cNvPr id="7" name="矩形 6"/>
          <p:cNvSpPr/>
          <p:nvPr/>
        </p:nvSpPr>
        <p:spPr>
          <a:xfrm>
            <a:off x="756457" y="2055950"/>
            <a:ext cx="5860473" cy="1754326"/>
          </a:xfrm>
          <a:prstGeom prst="rect">
            <a:avLst/>
          </a:prstGeom>
        </p:spPr>
        <p:txBody>
          <a:bodyPr wrap="square">
            <a:spAutoFit/>
          </a:bodyPr>
          <a:lstStyle/>
          <a:p>
            <a:pPr>
              <a:lnSpc>
                <a:spcPct val="150000"/>
              </a:lnSpc>
            </a:pPr>
            <a:r>
              <a:rPr lang="zh-TW" altLang="en-US" dirty="0" smtClean="0">
                <a:latin typeface="Adobe 黑体 Std R" panose="020B0400000000000000" pitchFamily="34" charset="-128"/>
                <a:ea typeface="Adobe 黑体 Std R" panose="020B0400000000000000" pitchFamily="34" charset="-128"/>
              </a:rPr>
              <a:t>相機是用來展示遊戲場景給玩家看得設備，透過操作相機移動達到玩家視覺上的移動效果</a:t>
            </a:r>
            <a:endParaRPr lang="en-US" altLang="zh-TW" dirty="0" smtClean="0">
              <a:latin typeface="Adobe 黑体 Std R" panose="020B0400000000000000" pitchFamily="34" charset="-128"/>
              <a:ea typeface="Adobe 黑体 Std R" panose="020B0400000000000000" pitchFamily="34" charset="-128"/>
            </a:endParaRPr>
          </a:p>
          <a:p>
            <a:pPr>
              <a:lnSpc>
                <a:spcPct val="150000"/>
              </a:lnSpc>
            </a:pPr>
            <a:endParaRPr lang="en-US" altLang="zh-TW" dirty="0">
              <a:latin typeface="Adobe 黑体 Std R" panose="020B0400000000000000" pitchFamily="34" charset="-128"/>
              <a:ea typeface="Adobe 黑体 Std R" panose="020B0400000000000000" pitchFamily="34" charset="-128"/>
            </a:endParaRPr>
          </a:p>
          <a:p>
            <a:pPr>
              <a:lnSpc>
                <a:spcPct val="150000"/>
              </a:lnSpc>
            </a:pPr>
            <a:r>
              <a:rPr lang="zh-TW" altLang="en-US" dirty="0" smtClean="0">
                <a:latin typeface="Adobe 黑体 Std R" panose="020B0400000000000000" pitchFamily="34" charset="-128"/>
                <a:ea typeface="Adobe 黑体 Std R" panose="020B0400000000000000" pitchFamily="34" charset="-128"/>
              </a:rPr>
              <a:t>一個場景中可以擁有數個相機</a:t>
            </a:r>
            <a:endParaRPr lang="zh-TW" altLang="en-US" dirty="0">
              <a:latin typeface="Adobe 黑体 Std R" panose="020B0400000000000000" pitchFamily="34" charset="-128"/>
              <a:ea typeface="Adobe 黑体 Std R" panose="020B0400000000000000" pitchFamily="34" charset="-128"/>
            </a:endParaRPr>
          </a:p>
        </p:txBody>
      </p:sp>
      <p:graphicFrame>
        <p:nvGraphicFramePr>
          <p:cNvPr id="8" name="表格 7"/>
          <p:cNvGraphicFramePr>
            <a:graphicFrameLocks noGrp="1"/>
          </p:cNvGraphicFramePr>
          <p:nvPr>
            <p:extLst>
              <p:ext uri="{D42A27DB-BD31-4B8C-83A1-F6EECF244321}">
                <p14:modId xmlns:p14="http://schemas.microsoft.com/office/powerpoint/2010/main" val="2164661502"/>
              </p:ext>
            </p:extLst>
          </p:nvPr>
        </p:nvGraphicFramePr>
        <p:xfrm>
          <a:off x="8462357" y="3143770"/>
          <a:ext cx="3374968" cy="1310814"/>
        </p:xfrm>
        <a:graphic>
          <a:graphicData uri="http://schemas.openxmlformats.org/drawingml/2006/table">
            <a:tbl>
              <a:tblPr firstRow="1" bandRow="1">
                <a:tableStyleId>{93296810-A885-4BE3-A3E7-6D5BEEA58F35}</a:tableStyleId>
              </a:tblPr>
              <a:tblGrid>
                <a:gridCol w="1154083">
                  <a:extLst>
                    <a:ext uri="{9D8B030D-6E8A-4147-A177-3AD203B41FA5}">
                      <a16:colId xmlns:a16="http://schemas.microsoft.com/office/drawing/2014/main" xmlns="" val="4046888838"/>
                    </a:ext>
                  </a:extLst>
                </a:gridCol>
                <a:gridCol w="2220885">
                  <a:extLst>
                    <a:ext uri="{9D8B030D-6E8A-4147-A177-3AD203B41FA5}">
                      <a16:colId xmlns:a16="http://schemas.microsoft.com/office/drawing/2014/main" xmlns="" val="2255899923"/>
                    </a:ext>
                  </a:extLst>
                </a:gridCol>
              </a:tblGrid>
              <a:tr h="436938">
                <a:tc>
                  <a:txBody>
                    <a:bodyPr/>
                    <a:lstStyle/>
                    <a:p>
                      <a:pPr algn="ctr"/>
                      <a:r>
                        <a:rPr lang="zh-TW" altLang="en-US" sz="1200" dirty="0" smtClean="0"/>
                        <a:t>屬性</a:t>
                      </a:r>
                      <a:endParaRPr lang="zh-TW" altLang="en-US" sz="1200" dirty="0"/>
                    </a:p>
                  </a:txBody>
                  <a:tcPr anchor="ctr"/>
                </a:tc>
                <a:tc>
                  <a:txBody>
                    <a:bodyPr/>
                    <a:lstStyle/>
                    <a:p>
                      <a:r>
                        <a:rPr lang="zh-TW" altLang="en-US" sz="1200" dirty="0" smtClean="0"/>
                        <a:t>介紹</a:t>
                      </a:r>
                      <a:endParaRPr lang="zh-TW" altLang="en-US" sz="1200" dirty="0"/>
                    </a:p>
                  </a:txBody>
                  <a:tcPr anchor="ctr"/>
                </a:tc>
                <a:extLst>
                  <a:ext uri="{0D108BD9-81ED-4DB2-BD59-A6C34878D82A}">
                    <a16:rowId xmlns:a16="http://schemas.microsoft.com/office/drawing/2014/main" xmlns="" val="2238465605"/>
                  </a:ext>
                </a:extLst>
              </a:tr>
              <a:tr h="436938">
                <a:tc>
                  <a:txBody>
                    <a:bodyPr/>
                    <a:lstStyle/>
                    <a:p>
                      <a:pPr algn="ctr"/>
                      <a:r>
                        <a:rPr lang="en-US" altLang="zh-TW" sz="1200" dirty="0" smtClean="0">
                          <a:solidFill>
                            <a:schemeClr val="bg1"/>
                          </a:solidFill>
                          <a:latin typeface="Adobe 繁黑體 Std B" panose="020B0700000000000000" pitchFamily="34" charset="-120"/>
                          <a:ea typeface="Adobe 繁黑體 Std B" panose="020B0700000000000000" pitchFamily="34" charset="-120"/>
                        </a:rPr>
                        <a:t>Projection</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a:txBody>
                  <a:tcPr anchor="ctr"/>
                </a:tc>
                <a:tc>
                  <a:txBody>
                    <a:bodyPr/>
                    <a:lstStyle/>
                    <a:p>
                      <a:r>
                        <a:rPr lang="zh-TW" altLang="en-US" sz="1200" dirty="0" smtClean="0">
                          <a:solidFill>
                            <a:schemeClr val="bg1"/>
                          </a:solidFill>
                          <a:latin typeface="Adobe 繁黑體 Std B" panose="020B0700000000000000" pitchFamily="34" charset="-120"/>
                          <a:ea typeface="Adobe 繁黑體 Std B" panose="020B0700000000000000" pitchFamily="34" charset="-120"/>
                        </a:rPr>
                        <a:t>相機投影模式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 </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透視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 正交</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a:txBody>
                  <a:tcPr anchor="ctr"/>
                </a:tc>
                <a:extLst>
                  <a:ext uri="{0D108BD9-81ED-4DB2-BD59-A6C34878D82A}">
                    <a16:rowId xmlns:a16="http://schemas.microsoft.com/office/drawing/2014/main" xmlns="" val="2436102666"/>
                  </a:ext>
                </a:extLst>
              </a:tr>
              <a:tr h="436938">
                <a:tc>
                  <a:txBody>
                    <a:bodyPr/>
                    <a:lstStyle/>
                    <a:p>
                      <a:pPr algn="ctr"/>
                      <a:r>
                        <a:rPr lang="en-US" altLang="zh-TW" sz="1200" smtClean="0">
                          <a:solidFill>
                            <a:schemeClr val="bg1"/>
                          </a:solidFill>
                          <a:latin typeface="Adobe 繁黑體 Std B" panose="020B0700000000000000" pitchFamily="34" charset="-120"/>
                          <a:ea typeface="Adobe 繁黑體 Std B" panose="020B0700000000000000" pitchFamily="34" charset="-120"/>
                        </a:rPr>
                        <a:t>Field of View</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a:txBody>
                  <a:tcPr anchor="ctr"/>
                </a:tc>
                <a:tc>
                  <a:txBody>
                    <a:bodyPr/>
                    <a:lstStyle/>
                    <a:p>
                      <a:r>
                        <a:rPr lang="zh-TW" altLang="en-US" sz="1200" dirty="0" smtClean="0">
                          <a:solidFill>
                            <a:schemeClr val="bg1"/>
                          </a:solidFill>
                          <a:latin typeface="Adobe 繁黑體 Std B" panose="020B0700000000000000" pitchFamily="34" charset="-120"/>
                          <a:ea typeface="Adobe 繁黑體 Std B" panose="020B0700000000000000" pitchFamily="34" charset="-120"/>
                        </a:rPr>
                        <a:t>相機焦距</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a:txBody>
                  <a:tcPr anchor="ctr"/>
                </a:tc>
                <a:extLst>
                  <a:ext uri="{0D108BD9-81ED-4DB2-BD59-A6C34878D82A}">
                    <a16:rowId xmlns:a16="http://schemas.microsoft.com/office/drawing/2014/main" xmlns="" val="3768005737"/>
                  </a:ext>
                </a:extLst>
              </a:tr>
            </a:tbl>
          </a:graphicData>
        </a:graphic>
      </p:graphicFrame>
      <p:sp>
        <p:nvSpPr>
          <p:cNvPr id="6" name="矩形 5"/>
          <p:cNvSpPr/>
          <p:nvPr/>
        </p:nvSpPr>
        <p:spPr>
          <a:xfrm>
            <a:off x="4547062" y="3674225"/>
            <a:ext cx="814647" cy="3574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022708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68440" y="636093"/>
            <a:ext cx="9144000" cy="923892"/>
          </a:xfrm>
        </p:spPr>
        <p:txBody>
          <a:bodyPr rtlCol="0"/>
          <a:lstStyle/>
          <a:p>
            <a:pPr algn="l" rtl="0"/>
            <a:r>
              <a:rPr lang="en-US" altLang="zh-TW" dirty="0" smtClean="0">
                <a:latin typeface="Arial" panose="020B0604020202020204" pitchFamily="34" charset="0"/>
                <a:ea typeface="微軟正黑體" panose="020B0604030504040204" pitchFamily="34" charset="-120"/>
                <a:sym typeface="Arial" panose="020B0604020202020204" pitchFamily="34" charset="0"/>
              </a:rPr>
              <a:t>Unity </a:t>
            </a:r>
            <a:r>
              <a:rPr lang="zh-TW" altLang="en-US" dirty="0">
                <a:latin typeface="Arial" panose="020B0604020202020204" pitchFamily="34" charset="0"/>
                <a:sym typeface="Arial" panose="020B0604020202020204" pitchFamily="34" charset="0"/>
              </a:rPr>
              <a:t>視窗</a:t>
            </a:r>
            <a:r>
              <a:rPr lang="zh-TW" altLang="en-US" dirty="0" smtClean="0">
                <a:latin typeface="Arial" panose="020B0604020202020204" pitchFamily="34" charset="0"/>
                <a:ea typeface="微軟正黑體" panose="020B0604030504040204" pitchFamily="34" charset="-120"/>
                <a:sym typeface="Arial" panose="020B0604020202020204" pitchFamily="34" charset="0"/>
              </a:rPr>
              <a:t>示意圖</a:t>
            </a:r>
            <a:endParaRPr lang="zh-TW" altLang="en-US" dirty="0">
              <a:latin typeface="Arial" panose="020B0604020202020204" pitchFamily="34" charset="0"/>
              <a:ea typeface="微軟正黑體" panose="020B0604030504040204" pitchFamily="34" charset="-120"/>
              <a:sym typeface="Arial" panose="020B0604020202020204" pitchFamily="34" charset="0"/>
            </a:endParaRPr>
          </a:p>
        </p:txBody>
      </p:sp>
      <p:sp>
        <p:nvSpPr>
          <p:cNvPr id="3" name="文字方塊 2"/>
          <p:cNvSpPr txBox="1"/>
          <p:nvPr/>
        </p:nvSpPr>
        <p:spPr>
          <a:xfrm>
            <a:off x="3965171" y="2088074"/>
            <a:ext cx="4463934" cy="646331"/>
          </a:xfrm>
          <a:prstGeom prst="rect">
            <a:avLst/>
          </a:prstGeom>
          <a:noFill/>
          <a:ln>
            <a:noFill/>
          </a:ln>
        </p:spPr>
        <p:txBody>
          <a:bodyPr wrap="square" rtlCol="0">
            <a:spAutoFit/>
          </a:bodyPr>
          <a:lstStyle/>
          <a:p>
            <a:r>
              <a:rPr lang="zh-TW" altLang="en-US" sz="3600" dirty="0">
                <a:latin typeface="Adobe 繁黑體 Std B" panose="020B0700000000000000" pitchFamily="34" charset="-120"/>
                <a:ea typeface="Adobe 繁黑體 Std B" panose="020B0700000000000000" pitchFamily="34" charset="-120"/>
              </a:rPr>
              <a:t>目錄</a:t>
            </a:r>
            <a:r>
              <a:rPr lang="zh-TW" altLang="en-US" sz="3600" dirty="0" smtClean="0">
                <a:latin typeface="Adobe 繁黑體 Std B" panose="020B0700000000000000" pitchFamily="34" charset="-120"/>
                <a:ea typeface="Adobe 繁黑體 Std B" panose="020B0700000000000000" pitchFamily="34" charset="-120"/>
              </a:rPr>
              <a:t>清單</a:t>
            </a:r>
            <a:endParaRPr lang="en-US" altLang="zh-TW" sz="3600" dirty="0" smtClean="0">
              <a:latin typeface="Adobe 繁黑體 Std B" panose="020B0700000000000000" pitchFamily="34" charset="-120"/>
              <a:ea typeface="Adobe 繁黑體 Std B" panose="020B0700000000000000" pitchFamily="34" charset="-120"/>
            </a:endParaRPr>
          </a:p>
        </p:txBody>
      </p:sp>
      <p:sp>
        <p:nvSpPr>
          <p:cNvPr id="16" name="文字方塊 15"/>
          <p:cNvSpPr txBox="1"/>
          <p:nvPr/>
        </p:nvSpPr>
        <p:spPr>
          <a:xfrm>
            <a:off x="3965171" y="2734405"/>
            <a:ext cx="4463934" cy="3416320"/>
          </a:xfrm>
          <a:prstGeom prst="rect">
            <a:avLst/>
          </a:prstGeom>
          <a:noFill/>
          <a:ln>
            <a:noFill/>
          </a:ln>
        </p:spPr>
        <p:txBody>
          <a:bodyPr wrap="square" rtlCol="0">
            <a:spAutoFit/>
          </a:bodyPr>
          <a:lstStyle/>
          <a:p>
            <a:pPr marL="342900" indent="-342900">
              <a:lnSpc>
                <a:spcPct val="150000"/>
              </a:lnSpc>
              <a:buFont typeface="Arial" panose="020B0604020202020204" pitchFamily="34" charset="0"/>
              <a:buChar char="•"/>
            </a:pPr>
            <a:r>
              <a:rPr lang="en-US" altLang="zh-TW" sz="2400" dirty="0" smtClean="0">
                <a:latin typeface="Adobe 繁黑體 Std B" panose="020B0700000000000000" pitchFamily="34" charset="-120"/>
                <a:ea typeface="Adobe 繁黑體 Std B" panose="020B0700000000000000" pitchFamily="34" charset="-120"/>
              </a:rPr>
              <a:t>Project 		p4</a:t>
            </a:r>
            <a:r>
              <a:rPr lang="zh-TW" altLang="en-US" sz="2400" dirty="0" smtClean="0">
                <a:latin typeface="Adobe 繁黑體 Std B" panose="020B0700000000000000" pitchFamily="34" charset="-120"/>
                <a:ea typeface="Adobe 繁黑體 Std B" panose="020B0700000000000000" pitchFamily="34" charset="-120"/>
              </a:rPr>
              <a:t>頁</a:t>
            </a:r>
            <a:endParaRPr lang="en-US" altLang="zh-TW" sz="2400" dirty="0" smtClean="0">
              <a:latin typeface="Adobe 繁黑體 Std B" panose="020B0700000000000000" pitchFamily="34" charset="-120"/>
              <a:ea typeface="Adobe 繁黑體 Std B" panose="020B0700000000000000" pitchFamily="34" charset="-120"/>
            </a:endParaRPr>
          </a:p>
          <a:p>
            <a:pPr marL="342900" indent="-342900">
              <a:lnSpc>
                <a:spcPct val="150000"/>
              </a:lnSpc>
              <a:buFont typeface="Arial" panose="020B0604020202020204" pitchFamily="34" charset="0"/>
              <a:buChar char="•"/>
            </a:pPr>
            <a:r>
              <a:rPr lang="en-US" altLang="zh-TW" sz="2400" dirty="0" smtClean="0">
                <a:latin typeface="Adobe 繁黑體 Std B" panose="020B0700000000000000" pitchFamily="34" charset="-120"/>
                <a:ea typeface="Adobe 繁黑體 Std B" panose="020B0700000000000000" pitchFamily="34" charset="-120"/>
              </a:rPr>
              <a:t>Hierarchy 		p7</a:t>
            </a:r>
            <a:r>
              <a:rPr lang="zh-TW" altLang="en-US" sz="2400" dirty="0" smtClean="0">
                <a:latin typeface="Adobe 繁黑體 Std B" panose="020B0700000000000000" pitchFamily="34" charset="-120"/>
                <a:ea typeface="Adobe 繁黑體 Std B" panose="020B0700000000000000" pitchFamily="34" charset="-120"/>
              </a:rPr>
              <a:t>頁</a:t>
            </a:r>
            <a:endParaRPr lang="en-US" altLang="zh-TW" sz="2400" dirty="0" smtClean="0">
              <a:latin typeface="Adobe 繁黑體 Std B" panose="020B0700000000000000" pitchFamily="34" charset="-120"/>
              <a:ea typeface="Adobe 繁黑體 Std B" panose="020B0700000000000000" pitchFamily="34" charset="-120"/>
            </a:endParaRPr>
          </a:p>
          <a:p>
            <a:pPr marL="342900" indent="-342900">
              <a:lnSpc>
                <a:spcPct val="150000"/>
              </a:lnSpc>
              <a:buFont typeface="Arial" panose="020B0604020202020204" pitchFamily="34" charset="0"/>
              <a:buChar char="•"/>
            </a:pPr>
            <a:r>
              <a:rPr lang="en-US" altLang="zh-TW" sz="2400" dirty="0" smtClean="0">
                <a:latin typeface="Adobe 繁黑體 Std B" panose="020B0700000000000000" pitchFamily="34" charset="-120"/>
                <a:ea typeface="Adobe 繁黑體 Std B" panose="020B0700000000000000" pitchFamily="34" charset="-120"/>
              </a:rPr>
              <a:t>Inspector 		p9</a:t>
            </a:r>
            <a:r>
              <a:rPr lang="zh-TW" altLang="en-US" sz="2400" dirty="0" smtClean="0">
                <a:latin typeface="Adobe 繁黑體 Std B" panose="020B0700000000000000" pitchFamily="34" charset="-120"/>
                <a:ea typeface="Adobe 繁黑體 Std B" panose="020B0700000000000000" pitchFamily="34" charset="-120"/>
              </a:rPr>
              <a:t>頁</a:t>
            </a:r>
            <a:endParaRPr lang="en-US" altLang="zh-TW" sz="2400" dirty="0" smtClean="0">
              <a:latin typeface="Adobe 繁黑體 Std B" panose="020B0700000000000000" pitchFamily="34" charset="-120"/>
              <a:ea typeface="Adobe 繁黑體 Std B" panose="020B0700000000000000" pitchFamily="34" charset="-120"/>
            </a:endParaRPr>
          </a:p>
          <a:p>
            <a:pPr marL="342900" indent="-342900">
              <a:lnSpc>
                <a:spcPct val="150000"/>
              </a:lnSpc>
              <a:buFont typeface="Arial" panose="020B0604020202020204" pitchFamily="34" charset="0"/>
              <a:buChar char="•"/>
            </a:pPr>
            <a:r>
              <a:rPr lang="zh-TW" altLang="en-US" sz="2400" dirty="0" smtClean="0">
                <a:latin typeface="Adobe 繁黑體 Std B" panose="020B0700000000000000" pitchFamily="34" charset="-120"/>
                <a:ea typeface="Adobe 繁黑體 Std B" panose="020B0700000000000000" pitchFamily="34" charset="-120"/>
              </a:rPr>
              <a:t>工具列  </a:t>
            </a:r>
            <a:r>
              <a:rPr lang="en-US" altLang="zh-TW" sz="2400" dirty="0" smtClean="0">
                <a:latin typeface="Adobe 繁黑體 Std B" panose="020B0700000000000000" pitchFamily="34" charset="-120"/>
                <a:ea typeface="Adobe 繁黑體 Std B" panose="020B0700000000000000" pitchFamily="34" charset="-120"/>
              </a:rPr>
              <a:t>		p10</a:t>
            </a:r>
            <a:r>
              <a:rPr lang="zh-TW" altLang="en-US" sz="2400" dirty="0" smtClean="0">
                <a:latin typeface="Adobe 繁黑體 Std B" panose="020B0700000000000000" pitchFamily="34" charset="-120"/>
                <a:ea typeface="Adobe 繁黑體 Std B" panose="020B0700000000000000" pitchFamily="34" charset="-120"/>
              </a:rPr>
              <a:t>頁</a:t>
            </a:r>
            <a:endParaRPr lang="en-US" altLang="zh-TW" sz="2400" dirty="0" smtClean="0">
              <a:latin typeface="Adobe 繁黑體 Std B" panose="020B0700000000000000" pitchFamily="34" charset="-120"/>
              <a:ea typeface="Adobe 繁黑體 Std B" panose="020B0700000000000000" pitchFamily="34" charset="-120"/>
            </a:endParaRPr>
          </a:p>
          <a:p>
            <a:pPr marL="342900" indent="-342900">
              <a:lnSpc>
                <a:spcPct val="150000"/>
              </a:lnSpc>
              <a:buFont typeface="Arial" panose="020B0604020202020204" pitchFamily="34" charset="0"/>
              <a:buChar char="•"/>
            </a:pPr>
            <a:r>
              <a:rPr lang="en-US" altLang="zh-TW" sz="2400" dirty="0" smtClean="0">
                <a:latin typeface="Adobe 繁黑體 Std B" panose="020B0700000000000000" pitchFamily="34" charset="-120"/>
                <a:ea typeface="Adobe 繁黑體 Std B" panose="020B0700000000000000" pitchFamily="34" charset="-120"/>
              </a:rPr>
              <a:t>Scene			p13</a:t>
            </a:r>
            <a:r>
              <a:rPr lang="zh-TW" altLang="en-US" sz="2400" dirty="0" smtClean="0">
                <a:latin typeface="Adobe 繁黑體 Std B" panose="020B0700000000000000" pitchFamily="34" charset="-120"/>
                <a:ea typeface="Adobe 繁黑體 Std B" panose="020B0700000000000000" pitchFamily="34" charset="-120"/>
              </a:rPr>
              <a:t>頁</a:t>
            </a:r>
            <a:endParaRPr lang="en-US" altLang="zh-TW" sz="2400" dirty="0" smtClean="0">
              <a:latin typeface="Adobe 繁黑體 Std B" panose="020B0700000000000000" pitchFamily="34" charset="-120"/>
              <a:ea typeface="Adobe 繁黑體 Std B" panose="020B0700000000000000" pitchFamily="34" charset="-120"/>
            </a:endParaRPr>
          </a:p>
          <a:p>
            <a:pPr marL="342900" indent="-342900">
              <a:lnSpc>
                <a:spcPct val="150000"/>
              </a:lnSpc>
              <a:buFont typeface="Arial" panose="020B0604020202020204" pitchFamily="34" charset="0"/>
              <a:buChar char="•"/>
            </a:pPr>
            <a:r>
              <a:rPr lang="en-US" altLang="zh-TW" sz="2400" dirty="0" smtClean="0">
                <a:latin typeface="Adobe 繁黑體 Std B" panose="020B0700000000000000" pitchFamily="34" charset="-120"/>
                <a:ea typeface="Adobe 繁黑體 Std B" panose="020B0700000000000000" pitchFamily="34" charset="-120"/>
              </a:rPr>
              <a:t>Game			p14</a:t>
            </a:r>
            <a:r>
              <a:rPr lang="zh-TW" altLang="en-US" sz="2400" dirty="0" smtClean="0">
                <a:latin typeface="Adobe 繁黑體 Std B" panose="020B0700000000000000" pitchFamily="34" charset="-120"/>
                <a:ea typeface="Adobe 繁黑體 Std B" panose="020B0700000000000000" pitchFamily="34" charset="-120"/>
              </a:rPr>
              <a:t>頁</a:t>
            </a:r>
            <a:endParaRPr lang="en-US" altLang="zh-TW" sz="2400" dirty="0" smtClean="0">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426106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68440" y="636093"/>
            <a:ext cx="9144000" cy="923892"/>
          </a:xfrm>
        </p:spPr>
        <p:txBody>
          <a:bodyPr rtlCol="0"/>
          <a:lstStyle/>
          <a:p>
            <a:pPr algn="l" rtl="0"/>
            <a:r>
              <a:rPr lang="en-US" altLang="zh-TW" dirty="0" smtClean="0">
                <a:latin typeface="Arial" panose="020B0604020202020204" pitchFamily="34" charset="0"/>
                <a:ea typeface="微軟正黑體" panose="020B0604030504040204" pitchFamily="34" charset="-120"/>
                <a:sym typeface="Arial" panose="020B0604020202020204" pitchFamily="34" charset="0"/>
              </a:rPr>
              <a:t>Unity Project</a:t>
            </a:r>
            <a:r>
              <a:rPr lang="zh-TW" altLang="en-US" dirty="0" smtClean="0">
                <a:latin typeface="Arial" panose="020B0604020202020204" pitchFamily="34" charset="0"/>
                <a:ea typeface="微軟正黑體" panose="020B0604030504040204" pitchFamily="34" charset="-120"/>
                <a:sym typeface="Arial" panose="020B0604020202020204" pitchFamily="34" charset="0"/>
              </a:rPr>
              <a:t>介紹</a:t>
            </a:r>
            <a:endParaRPr lang="zh-TW" altLang="en-US" dirty="0">
              <a:latin typeface="Arial" panose="020B0604020202020204" pitchFamily="34" charset="0"/>
              <a:ea typeface="微軟正黑體" panose="020B0604030504040204" pitchFamily="34" charset="-120"/>
              <a:sym typeface="Arial" panose="020B0604020202020204" pitchFamily="34" charset="0"/>
            </a:endParaRPr>
          </a:p>
        </p:txBody>
      </p:sp>
      <p:pic>
        <p:nvPicPr>
          <p:cNvPr id="3" name="圖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7011" y="5625118"/>
            <a:ext cx="4638502" cy="1166569"/>
          </a:xfrm>
          <a:prstGeom prst="rect">
            <a:avLst/>
          </a:prstGeom>
        </p:spPr>
      </p:pic>
      <p:sp>
        <p:nvSpPr>
          <p:cNvPr id="4" name="文字方塊 3"/>
          <p:cNvSpPr txBox="1"/>
          <p:nvPr/>
        </p:nvSpPr>
        <p:spPr>
          <a:xfrm>
            <a:off x="573578" y="1654800"/>
            <a:ext cx="10523913" cy="3970318"/>
          </a:xfrm>
          <a:prstGeom prst="rect">
            <a:avLst/>
          </a:prstGeom>
          <a:noFill/>
          <a:ln>
            <a:noFill/>
          </a:ln>
        </p:spPr>
        <p:txBody>
          <a:bodyPr wrap="square" rtlCol="0">
            <a:spAutoFit/>
          </a:bodyPr>
          <a:lstStyle/>
          <a:p>
            <a:pPr>
              <a:lnSpc>
                <a:spcPct val="200000"/>
              </a:lnSpc>
            </a:pPr>
            <a:r>
              <a:rPr lang="zh-TW" altLang="en-US" dirty="0" smtClean="0">
                <a:latin typeface="Adobe 黑体 Std R" panose="020B0400000000000000" pitchFamily="34" charset="-128"/>
                <a:ea typeface="Adobe 黑体 Std R" panose="020B0400000000000000" pitchFamily="34" charset="-128"/>
              </a:rPr>
              <a:t>專案資源視窗</a:t>
            </a:r>
            <a:endParaRPr lang="en-US" altLang="zh-TW" dirty="0" smtClean="0">
              <a:latin typeface="Adobe 黑体 Std R" panose="020B0400000000000000" pitchFamily="34" charset="-128"/>
              <a:ea typeface="Adobe 黑体 Std R" panose="020B0400000000000000" pitchFamily="34" charset="-128"/>
            </a:endParaRPr>
          </a:p>
          <a:p>
            <a:pPr>
              <a:lnSpc>
                <a:spcPct val="200000"/>
              </a:lnSpc>
            </a:pPr>
            <a:r>
              <a:rPr lang="zh-TW" altLang="en-US" dirty="0" smtClean="0">
                <a:latin typeface="Adobe 黑体 Std R" panose="020B0400000000000000" pitchFamily="34" charset="-128"/>
                <a:ea typeface="Adobe 黑体 Std R" panose="020B0400000000000000" pitchFamily="34" charset="-128"/>
              </a:rPr>
              <a:t>專案資源視窗就是存在整個遊戲有用到跟沒用到的檔案倉庫</a:t>
            </a:r>
            <a:endParaRPr lang="en-US" altLang="zh-TW" dirty="0" smtClean="0">
              <a:latin typeface="Adobe 黑体 Std R" panose="020B0400000000000000" pitchFamily="34" charset="-128"/>
              <a:ea typeface="Adobe 黑体 Std R" panose="020B0400000000000000" pitchFamily="34" charset="-128"/>
            </a:endParaRPr>
          </a:p>
          <a:p>
            <a:pPr marL="285750" indent="-285750">
              <a:lnSpc>
                <a:spcPct val="200000"/>
              </a:lnSpc>
              <a:buFont typeface="Wingdings" panose="05000000000000000000" pitchFamily="2" charset="2"/>
              <a:buChar char="l"/>
            </a:pPr>
            <a:r>
              <a:rPr lang="en-US" altLang="zh-TW" dirty="0" smtClean="0">
                <a:latin typeface="Adobe 黑体 Std R" panose="020B0400000000000000" pitchFamily="34" charset="-128"/>
                <a:ea typeface="Adobe 黑体 Std R" panose="020B0400000000000000" pitchFamily="34" charset="-128"/>
              </a:rPr>
              <a:t>Unity</a:t>
            </a:r>
            <a:r>
              <a:rPr lang="zh-TW" altLang="en-US" dirty="0" smtClean="0">
                <a:latin typeface="Adobe 黑体 Std R" panose="020B0400000000000000" pitchFamily="34" charset="-128"/>
                <a:ea typeface="Adobe 黑体 Std R" panose="020B0400000000000000" pitchFamily="34" charset="-128"/>
              </a:rPr>
              <a:t>專案都包括一個項目資料夾，其內容呈現在</a:t>
            </a:r>
            <a:r>
              <a:rPr lang="zh-TW" altLang="en-US" dirty="0">
                <a:latin typeface="Adobe 黑体 Std R" panose="020B0400000000000000" pitchFamily="34" charset="-128"/>
                <a:ea typeface="Adobe 黑体 Std R" panose="020B0400000000000000" pitchFamily="34" charset="-128"/>
              </a:rPr>
              <a:t>專案資源</a:t>
            </a:r>
            <a:r>
              <a:rPr lang="zh-TW" altLang="en-US" dirty="0" smtClean="0">
                <a:latin typeface="Adobe 黑体 Std R" panose="020B0400000000000000" pitchFamily="34" charset="-128"/>
                <a:ea typeface="Adobe 黑体 Std R" panose="020B0400000000000000" pitchFamily="34" charset="-128"/>
              </a:rPr>
              <a:t>視窗</a:t>
            </a:r>
            <a:r>
              <a:rPr lang="en-US" altLang="zh-TW" dirty="0" smtClean="0">
                <a:latin typeface="Adobe 黑体 Std R" panose="020B0400000000000000" pitchFamily="34" charset="-128"/>
                <a:ea typeface="Adobe 黑体 Std R" panose="020B0400000000000000" pitchFamily="34" charset="-128"/>
              </a:rPr>
              <a:t>(Project)</a:t>
            </a:r>
            <a:r>
              <a:rPr lang="zh-TW" altLang="en-US" dirty="0" smtClean="0">
                <a:latin typeface="Adobe 黑体 Std R" panose="020B0400000000000000" pitchFamily="34" charset="-128"/>
                <a:ea typeface="Adobe 黑体 Std R" panose="020B0400000000000000" pitchFamily="34" charset="-128"/>
              </a:rPr>
              <a:t>，</a:t>
            </a:r>
            <a:r>
              <a:rPr lang="zh-TW" altLang="en-US" dirty="0">
                <a:latin typeface="Adobe 黑体 Std R" panose="020B0400000000000000" pitchFamily="34" charset="-128"/>
                <a:ea typeface="Adobe 黑体 Std R" panose="020B0400000000000000" pitchFamily="34" charset="-128"/>
              </a:rPr>
              <a:t>這裡存放遊戲的所有</a:t>
            </a:r>
            <a:r>
              <a:rPr lang="zh-TW" altLang="en-US" dirty="0" smtClean="0">
                <a:latin typeface="Adobe 黑体 Std R" panose="020B0400000000000000" pitchFamily="34" charset="-128"/>
                <a:ea typeface="Adobe 黑体 Std R" panose="020B0400000000000000" pitchFamily="34" charset="-128"/>
              </a:rPr>
              <a:t>資源，您可以在這裡管理資產。</a:t>
            </a:r>
            <a:endParaRPr lang="en-US" altLang="zh-TW" dirty="0" smtClean="0">
              <a:latin typeface="Adobe 黑体 Std R" panose="020B0400000000000000" pitchFamily="34" charset="-128"/>
              <a:ea typeface="Adobe 黑体 Std R" panose="020B0400000000000000" pitchFamily="34" charset="-128"/>
            </a:endParaRPr>
          </a:p>
          <a:p>
            <a:pPr marL="285750" indent="-285750">
              <a:lnSpc>
                <a:spcPct val="200000"/>
              </a:lnSpc>
              <a:buFont typeface="Wingdings" panose="05000000000000000000" pitchFamily="2" charset="2"/>
              <a:buChar char="l"/>
            </a:pPr>
            <a:r>
              <a:rPr lang="zh-TW" altLang="en-US" dirty="0" smtClean="0">
                <a:latin typeface="Adobe 黑体 Std R" panose="020B0400000000000000" pitchFamily="34" charset="-128"/>
                <a:ea typeface="Adobe 黑体 Std R" panose="020B0400000000000000" pitchFamily="34" charset="-128"/>
              </a:rPr>
              <a:t>資產是指項目中使用的媒體文件（例如，圖像，</a:t>
            </a:r>
            <a:r>
              <a:rPr lang="en-US" altLang="zh-TW" dirty="0" smtClean="0">
                <a:latin typeface="Adobe 黑体 Std R" panose="020B0400000000000000" pitchFamily="34" charset="-128"/>
                <a:ea typeface="Adobe 黑体 Std R" panose="020B0400000000000000" pitchFamily="34" charset="-128"/>
              </a:rPr>
              <a:t>3D</a:t>
            </a:r>
            <a:r>
              <a:rPr lang="zh-TW" altLang="en-US" dirty="0" smtClean="0">
                <a:latin typeface="Adobe 黑体 Std R" panose="020B0400000000000000" pitchFamily="34" charset="-128"/>
                <a:ea typeface="Adobe 黑体 Std R" panose="020B0400000000000000" pitchFamily="34" charset="-128"/>
              </a:rPr>
              <a:t>模型和聲音文件）。</a:t>
            </a:r>
            <a:endParaRPr lang="en-US" altLang="zh-TW" dirty="0" smtClean="0">
              <a:latin typeface="Adobe 黑体 Std R" panose="020B0400000000000000" pitchFamily="34" charset="-128"/>
              <a:ea typeface="Adobe 黑体 Std R" panose="020B0400000000000000" pitchFamily="34" charset="-128"/>
            </a:endParaRPr>
          </a:p>
          <a:p>
            <a:pPr marL="285750" indent="-285750">
              <a:lnSpc>
                <a:spcPct val="200000"/>
              </a:lnSpc>
              <a:buFont typeface="Wingdings" panose="05000000000000000000" pitchFamily="2" charset="2"/>
              <a:buChar char="l"/>
            </a:pPr>
            <a:r>
              <a:rPr lang="zh-TW" altLang="en-US" dirty="0">
                <a:latin typeface="Adobe 黑体 Std R" panose="020B0400000000000000" pitchFamily="34" charset="-128"/>
                <a:ea typeface="Adobe 黑体 Std R" panose="020B0400000000000000" pitchFamily="34" charset="-128"/>
              </a:rPr>
              <a:t>專案資源</a:t>
            </a:r>
            <a:r>
              <a:rPr lang="zh-TW" altLang="en-US" dirty="0" smtClean="0">
                <a:latin typeface="Adobe 黑体 Std R" panose="020B0400000000000000" pitchFamily="34" charset="-128"/>
                <a:ea typeface="Adobe 黑体 Std R" panose="020B0400000000000000" pitchFamily="34" charset="-128"/>
              </a:rPr>
              <a:t>窗口的作用類似於文件瀏覽器，可用於瀏覽和創建計算機上的文件夾。</a:t>
            </a:r>
            <a:endParaRPr lang="en-US" altLang="zh-TW" dirty="0" smtClean="0">
              <a:latin typeface="Adobe 黑体 Std R" panose="020B0400000000000000" pitchFamily="34" charset="-128"/>
              <a:ea typeface="Adobe 黑体 Std R" panose="020B0400000000000000" pitchFamily="34" charset="-128"/>
            </a:endParaRPr>
          </a:p>
          <a:p>
            <a:pPr marL="285750" indent="-285750">
              <a:lnSpc>
                <a:spcPct val="200000"/>
              </a:lnSpc>
              <a:buFont typeface="Wingdings" panose="05000000000000000000" pitchFamily="2" charset="2"/>
              <a:buChar char="l"/>
            </a:pPr>
            <a:r>
              <a:rPr lang="zh-TW" altLang="en-US" dirty="0">
                <a:latin typeface="Adobe 黑体 Std R" panose="020B0400000000000000" pitchFamily="34" charset="-128"/>
                <a:ea typeface="Adobe 黑体 Std R" panose="020B0400000000000000" pitchFamily="34" charset="-128"/>
              </a:rPr>
              <a:t>注意</a:t>
            </a:r>
            <a:r>
              <a:rPr lang="en-US" altLang="zh-TW" dirty="0" smtClean="0">
                <a:latin typeface="Adobe 黑体 Std R" panose="020B0400000000000000" pitchFamily="34" charset="-128"/>
                <a:ea typeface="Adobe 黑体 Std R" panose="020B0400000000000000" pitchFamily="34" charset="-128"/>
              </a:rPr>
              <a:t>Unity</a:t>
            </a:r>
            <a:r>
              <a:rPr lang="zh-TW" altLang="en-US" dirty="0" smtClean="0">
                <a:latin typeface="Adobe 黑体 Std R" panose="020B0400000000000000" pitchFamily="34" charset="-128"/>
                <a:ea typeface="Adobe 黑体 Std R" panose="020B0400000000000000" pitchFamily="34" charset="-128"/>
              </a:rPr>
              <a:t>無法自行取得</a:t>
            </a:r>
            <a:r>
              <a:rPr lang="zh-TW" altLang="en-US" dirty="0">
                <a:latin typeface="Adobe 黑体 Std R" panose="020B0400000000000000" pitchFamily="34" charset="-128"/>
                <a:ea typeface="Adobe 黑体 Std R" panose="020B0400000000000000" pitchFamily="34" charset="-128"/>
              </a:rPr>
              <a:t>項目資料夾</a:t>
            </a:r>
            <a:r>
              <a:rPr lang="zh-TW" altLang="en-US" dirty="0" smtClean="0">
                <a:latin typeface="Adobe 黑体 Std R" panose="020B0400000000000000" pitchFamily="34" charset="-128"/>
                <a:ea typeface="Adobe 黑体 Std R" panose="020B0400000000000000" pitchFamily="34" charset="-128"/>
              </a:rPr>
              <a:t>外的檔案所以如需使用需放入項目資料夾。</a:t>
            </a:r>
            <a:endParaRPr lang="en-US" altLang="zh-TW" dirty="0" smtClean="0">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2094788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68440" y="636093"/>
            <a:ext cx="9144000" cy="923892"/>
          </a:xfrm>
        </p:spPr>
        <p:txBody>
          <a:bodyPr rtlCol="0"/>
          <a:lstStyle/>
          <a:p>
            <a:pPr algn="l" rtl="0"/>
            <a:r>
              <a:rPr lang="en-US" altLang="zh-TW" dirty="0" smtClean="0">
                <a:latin typeface="Arial" panose="020B0604020202020204" pitchFamily="34" charset="0"/>
                <a:ea typeface="微軟正黑體" panose="020B0604030504040204" pitchFamily="34" charset="-120"/>
                <a:sym typeface="Arial" panose="020B0604020202020204" pitchFamily="34" charset="0"/>
              </a:rPr>
              <a:t>Unity Project</a:t>
            </a:r>
            <a:r>
              <a:rPr lang="zh-TW" altLang="en-US" dirty="0" smtClean="0">
                <a:latin typeface="Arial" panose="020B0604020202020204" pitchFamily="34" charset="0"/>
                <a:ea typeface="微軟正黑體" panose="020B0604030504040204" pitchFamily="34" charset="-120"/>
                <a:sym typeface="Arial" panose="020B0604020202020204" pitchFamily="34" charset="0"/>
              </a:rPr>
              <a:t>介紹</a:t>
            </a:r>
            <a:r>
              <a:rPr lang="en-US" altLang="zh-TW" dirty="0" smtClean="0">
                <a:latin typeface="Arial" panose="020B0604020202020204" pitchFamily="34" charset="0"/>
                <a:ea typeface="微軟正黑體" panose="020B0604030504040204" pitchFamily="34" charset="-120"/>
                <a:sym typeface="Arial" panose="020B0604020202020204" pitchFamily="34" charset="0"/>
              </a:rPr>
              <a:t>2</a:t>
            </a:r>
            <a:endParaRPr lang="zh-TW" altLang="en-US" dirty="0">
              <a:latin typeface="Arial" panose="020B0604020202020204" pitchFamily="34" charset="0"/>
              <a:ea typeface="微軟正黑體" panose="020B0604030504040204" pitchFamily="34" charset="-120"/>
              <a:sym typeface="Arial" panose="020B0604020202020204" pitchFamily="34" charset="0"/>
            </a:endParaRPr>
          </a:p>
        </p:txBody>
      </p:sp>
      <p:sp>
        <p:nvSpPr>
          <p:cNvPr id="4" name="文字方塊 3"/>
          <p:cNvSpPr txBox="1"/>
          <p:nvPr/>
        </p:nvSpPr>
        <p:spPr>
          <a:xfrm>
            <a:off x="573578" y="1654800"/>
            <a:ext cx="10523913" cy="1678536"/>
          </a:xfrm>
          <a:prstGeom prst="rect">
            <a:avLst/>
          </a:prstGeom>
          <a:noFill/>
          <a:ln>
            <a:noFill/>
          </a:ln>
        </p:spPr>
        <p:txBody>
          <a:bodyPr wrap="square" rtlCol="0">
            <a:spAutoFit/>
          </a:bodyPr>
          <a:lstStyle/>
          <a:p>
            <a:pPr marL="285750" indent="-285750">
              <a:lnSpc>
                <a:spcPct val="200000"/>
              </a:lnSpc>
              <a:buFont typeface="Wingdings" panose="05000000000000000000" pitchFamily="2" charset="2"/>
              <a:buChar char="l"/>
            </a:pPr>
            <a:r>
              <a:rPr lang="en-US" altLang="zh-TW" dirty="0" smtClean="0">
                <a:latin typeface="Adobe 黑体 Std R" panose="020B0400000000000000" pitchFamily="34" charset="-128"/>
                <a:ea typeface="Adobe 黑体 Std R" panose="020B0400000000000000" pitchFamily="34" charset="-128"/>
              </a:rPr>
              <a:t>Project</a:t>
            </a:r>
            <a:r>
              <a:rPr lang="zh-TW" altLang="en-US" dirty="0" smtClean="0">
                <a:latin typeface="Adobe 黑体 Std R" panose="020B0400000000000000" pitchFamily="34" charset="-128"/>
                <a:ea typeface="Adobe 黑体 Std R" panose="020B0400000000000000" pitchFamily="34" charset="-128"/>
              </a:rPr>
              <a:t> 視窗不允許相同名稱的檔案存在，若是在任一檔案上，按下</a:t>
            </a:r>
            <a:r>
              <a:rPr lang="en-US" altLang="zh-TW" dirty="0" smtClean="0">
                <a:latin typeface="Adobe 黑体 Std R" panose="020B0400000000000000" pitchFamily="34" charset="-128"/>
                <a:ea typeface="Adobe 黑体 Std R" panose="020B0400000000000000" pitchFamily="34" charset="-128"/>
              </a:rPr>
              <a:t>Ctrl +</a:t>
            </a:r>
            <a:r>
              <a:rPr lang="zh-TW" altLang="en-US" dirty="0" smtClean="0">
                <a:latin typeface="Adobe 黑体 Std R" panose="020B0400000000000000" pitchFamily="34" charset="-128"/>
                <a:ea typeface="Adobe 黑体 Std R" panose="020B0400000000000000" pitchFamily="34" charset="-128"/>
              </a:rPr>
              <a:t> </a:t>
            </a:r>
            <a:r>
              <a:rPr lang="en-US" altLang="zh-TW" dirty="0" smtClean="0">
                <a:latin typeface="Adobe 黑体 Std R" panose="020B0400000000000000" pitchFamily="34" charset="-128"/>
                <a:ea typeface="Adobe 黑体 Std R" panose="020B0400000000000000" pitchFamily="34" charset="-128"/>
              </a:rPr>
              <a:t>D</a:t>
            </a:r>
            <a:r>
              <a:rPr lang="zh-TW" altLang="en-US" dirty="0" smtClean="0">
                <a:latin typeface="Adobe 黑体 Std R" panose="020B0400000000000000" pitchFamily="34" charset="-128"/>
                <a:ea typeface="Adobe 黑体 Std R" panose="020B0400000000000000" pitchFamily="34" charset="-128"/>
              </a:rPr>
              <a:t> 複製檔案，</a:t>
            </a:r>
            <a:r>
              <a:rPr lang="en-US" altLang="zh-TW" dirty="0" smtClean="0">
                <a:latin typeface="Adobe 黑体 Std R" panose="020B0400000000000000" pitchFamily="34" charset="-128"/>
                <a:ea typeface="Adobe 黑体 Std R" panose="020B0400000000000000" pitchFamily="34" charset="-128"/>
              </a:rPr>
              <a:t>Unity</a:t>
            </a:r>
            <a:r>
              <a:rPr lang="zh-TW" altLang="en-US" dirty="0" smtClean="0">
                <a:latin typeface="Adobe 黑体 Std R" panose="020B0400000000000000" pitchFamily="34" charset="-128"/>
                <a:ea typeface="Adobe 黑体 Std R" panose="020B0400000000000000" pitchFamily="34" charset="-128"/>
              </a:rPr>
              <a:t>會自動在檔案名後面加上編輯，以避免產生相同黨名。</a:t>
            </a:r>
            <a:endParaRPr lang="en-US" altLang="zh-TW" dirty="0" smtClean="0">
              <a:latin typeface="Adobe 黑体 Std R" panose="020B0400000000000000" pitchFamily="34" charset="-128"/>
              <a:ea typeface="Adobe 黑体 Std R" panose="020B0400000000000000" pitchFamily="34" charset="-128"/>
            </a:endParaRPr>
          </a:p>
          <a:p>
            <a:pPr marL="285750" indent="-285750">
              <a:lnSpc>
                <a:spcPct val="200000"/>
              </a:lnSpc>
              <a:buFont typeface="Wingdings" panose="05000000000000000000" pitchFamily="2" charset="2"/>
              <a:buChar char="l"/>
            </a:pPr>
            <a:r>
              <a:rPr lang="en-US" altLang="zh-TW" dirty="0" smtClean="0">
                <a:latin typeface="Adobe 黑体 Std R" panose="020B0400000000000000" pitchFamily="34" charset="-128"/>
                <a:ea typeface="Adobe 黑体 Std R" panose="020B0400000000000000" pitchFamily="34" charset="-128"/>
              </a:rPr>
              <a:t>Project</a:t>
            </a:r>
            <a:r>
              <a:rPr lang="zh-TW" altLang="en-US" dirty="0" smtClean="0">
                <a:latin typeface="Adobe 黑体 Std R" panose="020B0400000000000000" pitchFamily="34" charset="-128"/>
                <a:ea typeface="Adobe 黑体 Std R" panose="020B0400000000000000" pitchFamily="34" charset="-128"/>
              </a:rPr>
              <a:t>視窗可以由自己得愛好切換 </a:t>
            </a:r>
            <a:r>
              <a:rPr lang="en-US" altLang="zh-TW" dirty="0" smtClean="0">
                <a:latin typeface="Adobe 黑体 Std R" panose="020B0400000000000000" pitchFamily="34" charset="-128"/>
                <a:ea typeface="Adobe 黑体 Std R" panose="020B0400000000000000" pitchFamily="34" charset="-128"/>
              </a:rPr>
              <a:t>One </a:t>
            </a:r>
            <a:r>
              <a:rPr lang="en-US" altLang="zh-TW" dirty="0" err="1" smtClean="0">
                <a:latin typeface="Adobe 黑体 Std R" panose="020B0400000000000000" pitchFamily="34" charset="-128"/>
                <a:ea typeface="Adobe 黑体 Std R" panose="020B0400000000000000" pitchFamily="34" charset="-128"/>
              </a:rPr>
              <a:t>Columm</a:t>
            </a:r>
            <a:r>
              <a:rPr lang="en-US" altLang="zh-TW" dirty="0" smtClean="0">
                <a:latin typeface="Adobe 黑体 Std R" panose="020B0400000000000000" pitchFamily="34" charset="-128"/>
                <a:ea typeface="Adobe 黑体 Std R" panose="020B0400000000000000" pitchFamily="34" charset="-128"/>
              </a:rPr>
              <a:t> Layout </a:t>
            </a:r>
            <a:r>
              <a:rPr lang="zh-TW" altLang="en-US" dirty="0" smtClean="0">
                <a:latin typeface="Adobe 黑体 Std R" panose="020B0400000000000000" pitchFamily="34" charset="-128"/>
                <a:ea typeface="Adobe 黑体 Std R" panose="020B0400000000000000" pitchFamily="34" charset="-128"/>
              </a:rPr>
              <a:t>或 </a:t>
            </a:r>
            <a:r>
              <a:rPr lang="en-US" altLang="zh-TW" dirty="0" smtClean="0">
                <a:latin typeface="Adobe 黑体 Std R" panose="020B0400000000000000" pitchFamily="34" charset="-128"/>
                <a:ea typeface="Adobe 黑体 Std R" panose="020B0400000000000000" pitchFamily="34" charset="-128"/>
              </a:rPr>
              <a:t>Two Column</a:t>
            </a:r>
            <a:r>
              <a:rPr lang="zh-TW" altLang="en-US" dirty="0" smtClean="0">
                <a:latin typeface="Adobe 黑体 Std R" panose="020B0400000000000000" pitchFamily="34" charset="-128"/>
                <a:ea typeface="Adobe 黑体 Std R" panose="020B0400000000000000" pitchFamily="34" charset="-128"/>
              </a:rPr>
              <a:t> </a:t>
            </a:r>
            <a:r>
              <a:rPr lang="en-US" altLang="zh-TW" dirty="0" smtClean="0">
                <a:latin typeface="Adobe 黑体 Std R" panose="020B0400000000000000" pitchFamily="34" charset="-128"/>
                <a:ea typeface="Adobe 黑体 Std R" panose="020B0400000000000000" pitchFamily="34" charset="-128"/>
              </a:rPr>
              <a:t>Layout </a:t>
            </a:r>
            <a:r>
              <a:rPr lang="zh-TW" altLang="en-US" dirty="0" smtClean="0">
                <a:latin typeface="Adobe 黑体 Std R" panose="020B0400000000000000" pitchFamily="34" charset="-128"/>
                <a:ea typeface="Adobe 黑体 Std R" panose="020B0400000000000000" pitchFamily="34" charset="-128"/>
              </a:rPr>
              <a:t>模式。</a:t>
            </a:r>
            <a:endParaRPr lang="en-US" altLang="zh-TW" dirty="0" smtClean="0">
              <a:latin typeface="Adobe 黑体 Std R" panose="020B0400000000000000" pitchFamily="34" charset="-128"/>
              <a:ea typeface="Adobe 黑体 Std R" panose="020B0400000000000000" pitchFamily="34" charset="-128"/>
            </a:endParaRPr>
          </a:p>
        </p:txBody>
      </p:sp>
      <p:pic>
        <p:nvPicPr>
          <p:cNvPr id="5" name="圖片 4"/>
          <p:cNvPicPr>
            <a:picLocks noChangeAspect="1"/>
          </p:cNvPicPr>
          <p:nvPr/>
        </p:nvPicPr>
        <p:blipFill>
          <a:blip r:embed="rId3"/>
          <a:stretch>
            <a:fillRect/>
          </a:stretch>
        </p:blipFill>
        <p:spPr>
          <a:xfrm>
            <a:off x="1772177" y="3428151"/>
            <a:ext cx="2558614" cy="3156134"/>
          </a:xfrm>
          <a:prstGeom prst="rect">
            <a:avLst/>
          </a:prstGeom>
        </p:spPr>
      </p:pic>
      <p:sp>
        <p:nvSpPr>
          <p:cNvPr id="6" name="矩形 5"/>
          <p:cNvSpPr/>
          <p:nvPr/>
        </p:nvSpPr>
        <p:spPr>
          <a:xfrm>
            <a:off x="2072278" y="5253643"/>
            <a:ext cx="1958411" cy="324196"/>
          </a:xfrm>
          <a:prstGeom prst="rect">
            <a:avLst/>
          </a:prstGeom>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bg1"/>
                </a:solidFill>
                <a:latin typeface="Adobe 黑体 Std R" panose="020B0400000000000000" pitchFamily="34" charset="-128"/>
                <a:ea typeface="Adobe 黑体 Std R" panose="020B0400000000000000" pitchFamily="34" charset="-128"/>
              </a:rPr>
              <a:t>Two Column</a:t>
            </a:r>
            <a:r>
              <a:rPr lang="zh-TW" altLang="en-US" sz="1400" dirty="0">
                <a:solidFill>
                  <a:schemeClr val="bg1"/>
                </a:solidFill>
                <a:latin typeface="Adobe 黑体 Std R" panose="020B0400000000000000" pitchFamily="34" charset="-128"/>
                <a:ea typeface="Adobe 黑体 Std R" panose="020B0400000000000000" pitchFamily="34" charset="-128"/>
              </a:rPr>
              <a:t> </a:t>
            </a:r>
            <a:r>
              <a:rPr lang="en-US" altLang="zh-TW" sz="1400" dirty="0">
                <a:solidFill>
                  <a:schemeClr val="bg1"/>
                </a:solidFill>
                <a:latin typeface="Adobe 黑体 Std R" panose="020B0400000000000000" pitchFamily="34" charset="-128"/>
                <a:ea typeface="Adobe 黑体 Std R" panose="020B0400000000000000" pitchFamily="34" charset="-128"/>
              </a:rPr>
              <a:t>Layout</a:t>
            </a:r>
            <a:endParaRPr lang="zh-TW" altLang="en-US" sz="1400" dirty="0">
              <a:solidFill>
                <a:schemeClr val="bg1"/>
              </a:solidFill>
            </a:endParaRPr>
          </a:p>
        </p:txBody>
      </p:sp>
      <p:sp>
        <p:nvSpPr>
          <p:cNvPr id="7" name="矩形 6"/>
          <p:cNvSpPr/>
          <p:nvPr/>
        </p:nvSpPr>
        <p:spPr>
          <a:xfrm>
            <a:off x="2072278" y="3690851"/>
            <a:ext cx="1751577" cy="2327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7094" y="3428151"/>
            <a:ext cx="2819376" cy="3156134"/>
          </a:xfrm>
          <a:prstGeom prst="rect">
            <a:avLst/>
          </a:prstGeom>
        </p:spPr>
      </p:pic>
      <p:sp>
        <p:nvSpPr>
          <p:cNvPr id="9" name="矩形 8"/>
          <p:cNvSpPr/>
          <p:nvPr/>
        </p:nvSpPr>
        <p:spPr>
          <a:xfrm>
            <a:off x="5917576" y="5253643"/>
            <a:ext cx="1958411" cy="324196"/>
          </a:xfrm>
          <a:prstGeom prst="rect">
            <a:avLst/>
          </a:prstGeom>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bg1"/>
                </a:solidFill>
                <a:latin typeface="Adobe 黑体 Std R" panose="020B0400000000000000" pitchFamily="34" charset="-128"/>
                <a:ea typeface="Adobe 黑体 Std R" panose="020B0400000000000000" pitchFamily="34" charset="-128"/>
              </a:rPr>
              <a:t>One </a:t>
            </a:r>
            <a:r>
              <a:rPr lang="en-US" altLang="zh-TW" sz="1400" dirty="0" err="1">
                <a:solidFill>
                  <a:schemeClr val="bg1"/>
                </a:solidFill>
                <a:latin typeface="Adobe 黑体 Std R" panose="020B0400000000000000" pitchFamily="34" charset="-128"/>
                <a:ea typeface="Adobe 黑体 Std R" panose="020B0400000000000000" pitchFamily="34" charset="-128"/>
              </a:rPr>
              <a:t>Columm</a:t>
            </a:r>
            <a:r>
              <a:rPr lang="en-US" altLang="zh-TW" sz="1400" dirty="0">
                <a:solidFill>
                  <a:schemeClr val="bg1"/>
                </a:solidFill>
                <a:latin typeface="Adobe 黑体 Std R" panose="020B0400000000000000" pitchFamily="34" charset="-128"/>
                <a:ea typeface="Adobe 黑体 Std R" panose="020B0400000000000000" pitchFamily="34" charset="-128"/>
              </a:rPr>
              <a:t> Layout</a:t>
            </a:r>
            <a:endParaRPr lang="zh-TW" altLang="en-US" sz="1400" dirty="0">
              <a:solidFill>
                <a:schemeClr val="bg1"/>
              </a:solidFill>
            </a:endParaRPr>
          </a:p>
        </p:txBody>
      </p:sp>
    </p:spTree>
    <p:extLst>
      <p:ext uri="{BB962C8B-B14F-4D97-AF65-F5344CB8AC3E}">
        <p14:creationId xmlns:p14="http://schemas.microsoft.com/office/powerpoint/2010/main" val="741331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68440" y="636093"/>
            <a:ext cx="9144000" cy="923892"/>
          </a:xfrm>
        </p:spPr>
        <p:txBody>
          <a:bodyPr rtlCol="0"/>
          <a:lstStyle/>
          <a:p>
            <a:pPr algn="l" rtl="0"/>
            <a:r>
              <a:rPr lang="en-US" altLang="zh-TW" dirty="0" smtClean="0">
                <a:latin typeface="Arial" panose="020B0604020202020204" pitchFamily="34" charset="0"/>
                <a:ea typeface="微軟正黑體" panose="020B0604030504040204" pitchFamily="34" charset="-120"/>
                <a:sym typeface="Arial" panose="020B0604020202020204" pitchFamily="34" charset="0"/>
              </a:rPr>
              <a:t>Unity Project</a:t>
            </a:r>
            <a:r>
              <a:rPr lang="zh-TW" altLang="en-US" dirty="0" smtClean="0">
                <a:latin typeface="Arial" panose="020B0604020202020204" pitchFamily="34" charset="0"/>
                <a:ea typeface="微軟正黑體" panose="020B0604030504040204" pitchFamily="34" charset="-120"/>
                <a:sym typeface="Arial" panose="020B0604020202020204" pitchFamily="34" charset="0"/>
              </a:rPr>
              <a:t>介紹</a:t>
            </a:r>
            <a:r>
              <a:rPr lang="en-US" altLang="zh-TW" dirty="0">
                <a:latin typeface="Arial" panose="020B0604020202020204" pitchFamily="34" charset="0"/>
                <a:ea typeface="微軟正黑體" panose="020B0604030504040204" pitchFamily="34" charset="-120"/>
                <a:sym typeface="Arial" panose="020B0604020202020204" pitchFamily="34" charset="0"/>
              </a:rPr>
              <a:t>3</a:t>
            </a:r>
            <a:endParaRPr lang="zh-TW" altLang="en-US" dirty="0">
              <a:latin typeface="Arial" panose="020B0604020202020204" pitchFamily="34" charset="0"/>
              <a:ea typeface="微軟正黑體" panose="020B0604030504040204" pitchFamily="34" charset="-120"/>
              <a:sym typeface="Arial" panose="020B0604020202020204" pitchFamily="34" charset="0"/>
            </a:endParaRPr>
          </a:p>
        </p:txBody>
      </p:sp>
      <p:sp>
        <p:nvSpPr>
          <p:cNvPr id="4" name="文字方塊 3"/>
          <p:cNvSpPr txBox="1"/>
          <p:nvPr/>
        </p:nvSpPr>
        <p:spPr>
          <a:xfrm>
            <a:off x="573578" y="1654800"/>
            <a:ext cx="10981113" cy="646331"/>
          </a:xfrm>
          <a:prstGeom prst="rect">
            <a:avLst/>
          </a:prstGeom>
          <a:noFill/>
          <a:ln>
            <a:noFill/>
          </a:ln>
        </p:spPr>
        <p:txBody>
          <a:bodyPr wrap="square" rtlCol="0">
            <a:spAutoFit/>
          </a:bodyPr>
          <a:lstStyle/>
          <a:p>
            <a:pPr marL="285750" indent="-285750">
              <a:lnSpc>
                <a:spcPct val="200000"/>
              </a:lnSpc>
              <a:buFont typeface="Wingdings" panose="05000000000000000000" pitchFamily="2" charset="2"/>
              <a:buChar char="l"/>
            </a:pPr>
            <a:r>
              <a:rPr lang="en-US" altLang="zh-TW" dirty="0" smtClean="0">
                <a:latin typeface="Adobe 黑体 Std R" panose="020B0400000000000000" pitchFamily="34" charset="-128"/>
                <a:ea typeface="Adobe 黑体 Std R" panose="020B0400000000000000" pitchFamily="34" charset="-128"/>
              </a:rPr>
              <a:t>Project </a:t>
            </a:r>
            <a:r>
              <a:rPr lang="zh-TW" altLang="en-US" dirty="0" smtClean="0">
                <a:latin typeface="Adobe 黑体 Std R" panose="020B0400000000000000" pitchFamily="34" charset="-128"/>
                <a:ea typeface="Adobe 黑体 Std R" panose="020B0400000000000000" pitchFamily="34" charset="-128"/>
              </a:rPr>
              <a:t>提供資源搜尋的功能，當素材很多時，可以用關鍵字搜尋</a:t>
            </a:r>
            <a:r>
              <a:rPr lang="en-US" altLang="zh-TW" dirty="0" smtClean="0">
                <a:latin typeface="Adobe 黑体 Std R" panose="020B0400000000000000" pitchFamily="34" charset="-128"/>
                <a:ea typeface="Adobe 黑体 Std R" panose="020B0400000000000000" pitchFamily="34" charset="-128"/>
              </a:rPr>
              <a:t>(</a:t>
            </a:r>
            <a:r>
              <a:rPr lang="zh-TW" altLang="en-US" dirty="0" smtClean="0">
                <a:latin typeface="Adobe 黑体 Std R" panose="020B0400000000000000" pitchFamily="34" charset="-128"/>
                <a:ea typeface="Adobe 黑体 Std R" panose="020B0400000000000000" pitchFamily="34" charset="-128"/>
              </a:rPr>
              <a:t>關鍵字可以不用分大小寫會統一列出</a:t>
            </a:r>
            <a:r>
              <a:rPr lang="en-US" altLang="zh-TW" dirty="0" smtClean="0">
                <a:latin typeface="Adobe 黑体 Std R" panose="020B0400000000000000" pitchFamily="34" charset="-128"/>
                <a:ea typeface="Adobe 黑体 Std R" panose="020B0400000000000000" pitchFamily="34" charset="-128"/>
              </a:rPr>
              <a:t>)</a:t>
            </a: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3965" y="2683152"/>
            <a:ext cx="4552950" cy="2724150"/>
          </a:xfrm>
          <a:prstGeom prst="rect">
            <a:avLst/>
          </a:prstGeom>
        </p:spPr>
      </p:pic>
      <p:sp>
        <p:nvSpPr>
          <p:cNvPr id="10" name="矩形 9"/>
          <p:cNvSpPr/>
          <p:nvPr/>
        </p:nvSpPr>
        <p:spPr>
          <a:xfrm>
            <a:off x="3657600" y="2926080"/>
            <a:ext cx="357447" cy="1662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78819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68440" y="636093"/>
            <a:ext cx="9144000" cy="923892"/>
          </a:xfrm>
        </p:spPr>
        <p:txBody>
          <a:bodyPr rtlCol="0"/>
          <a:lstStyle/>
          <a:p>
            <a:r>
              <a:rPr lang="en-US" altLang="zh-TW" dirty="0" smtClean="0">
                <a:latin typeface="Arial" panose="020B0604020202020204" pitchFamily="34" charset="0"/>
                <a:ea typeface="微軟正黑體" panose="020B0604030504040204" pitchFamily="34" charset="-120"/>
                <a:sym typeface="Arial" panose="020B0604020202020204" pitchFamily="34" charset="0"/>
              </a:rPr>
              <a:t>Unity </a:t>
            </a:r>
            <a:r>
              <a:rPr lang="en-US" altLang="zh-TW" dirty="0">
                <a:latin typeface="Adobe 繁黑體 Std B" panose="020B0700000000000000" pitchFamily="34" charset="-120"/>
                <a:ea typeface="Adobe 繁黑體 Std B" panose="020B0700000000000000" pitchFamily="34" charset="-120"/>
              </a:rPr>
              <a:t>Hierarchy</a:t>
            </a:r>
            <a:r>
              <a:rPr lang="zh-TW" altLang="en-US" dirty="0" smtClean="0">
                <a:latin typeface="Arial" panose="020B0604020202020204" pitchFamily="34" charset="0"/>
                <a:ea typeface="微軟正黑體" panose="020B0604030504040204" pitchFamily="34" charset="-120"/>
                <a:sym typeface="Arial" panose="020B0604020202020204" pitchFamily="34" charset="0"/>
              </a:rPr>
              <a:t>介紹</a:t>
            </a:r>
            <a:endParaRPr lang="zh-TW" altLang="en-US" dirty="0">
              <a:latin typeface="Arial" panose="020B0604020202020204" pitchFamily="34" charset="0"/>
              <a:ea typeface="微軟正黑體" panose="020B0604030504040204" pitchFamily="34" charset="-120"/>
              <a:sym typeface="Arial" panose="020B0604020202020204" pitchFamily="34" charset="0"/>
            </a:endParaRPr>
          </a:p>
        </p:txBody>
      </p:sp>
      <p:sp>
        <p:nvSpPr>
          <p:cNvPr id="4" name="文字方塊 3"/>
          <p:cNvSpPr txBox="1"/>
          <p:nvPr/>
        </p:nvSpPr>
        <p:spPr>
          <a:xfrm>
            <a:off x="573578" y="1654800"/>
            <a:ext cx="10523913" cy="3970318"/>
          </a:xfrm>
          <a:prstGeom prst="rect">
            <a:avLst/>
          </a:prstGeom>
          <a:noFill/>
          <a:ln>
            <a:noFill/>
          </a:ln>
        </p:spPr>
        <p:txBody>
          <a:bodyPr wrap="square" rtlCol="0">
            <a:spAutoFit/>
          </a:bodyPr>
          <a:lstStyle/>
          <a:p>
            <a:pPr>
              <a:lnSpc>
                <a:spcPct val="200000"/>
              </a:lnSpc>
            </a:pPr>
            <a:r>
              <a:rPr lang="zh-TW" altLang="en-US" dirty="0" smtClean="0">
                <a:latin typeface="Adobe 黑体 Std R" panose="020B0400000000000000" pitchFamily="34" charset="-128"/>
                <a:ea typeface="Adobe 黑体 Std R" panose="020B0400000000000000" pitchFamily="34" charset="-128"/>
              </a:rPr>
              <a:t>物件階層視窗</a:t>
            </a:r>
            <a:endParaRPr lang="en-US" altLang="zh-TW" dirty="0" smtClean="0">
              <a:latin typeface="Adobe 黑体 Std R" panose="020B0400000000000000" pitchFamily="34" charset="-128"/>
              <a:ea typeface="Adobe 黑体 Std R" panose="020B0400000000000000" pitchFamily="34" charset="-128"/>
            </a:endParaRPr>
          </a:p>
          <a:p>
            <a:pPr>
              <a:lnSpc>
                <a:spcPct val="200000"/>
              </a:lnSpc>
            </a:pPr>
            <a:r>
              <a:rPr lang="zh-TW" altLang="en-US" dirty="0" smtClean="0">
                <a:latin typeface="Adobe 黑体 Std R" panose="020B0400000000000000" pitchFamily="34" charset="-128"/>
                <a:ea typeface="Adobe 黑体 Std R" panose="020B0400000000000000" pitchFamily="34" charset="-128"/>
              </a:rPr>
              <a:t>物件階層視窗相當於整個場景中的造物者，所有存在他底下的標準</a:t>
            </a:r>
            <a:r>
              <a:rPr lang="en-US" altLang="zh-TW" dirty="0" smtClean="0">
                <a:latin typeface="Adobe 黑体 Std R" panose="020B0400000000000000" pitchFamily="34" charset="-128"/>
                <a:ea typeface="Adobe 黑体 Std R" panose="020B0400000000000000" pitchFamily="34" charset="-128"/>
              </a:rPr>
              <a:t>(</a:t>
            </a:r>
            <a:r>
              <a:rPr lang="zh-TW" altLang="en-US" dirty="0" smtClean="0">
                <a:latin typeface="Adobe 黑体 Std R" panose="020B0400000000000000" pitchFamily="34" charset="-128"/>
                <a:ea typeface="Adobe 黑体 Std R" panose="020B0400000000000000" pitchFamily="34" charset="-128"/>
              </a:rPr>
              <a:t>例如 </a:t>
            </a:r>
            <a:r>
              <a:rPr lang="en-US" altLang="zh-TW" dirty="0" smtClean="0">
                <a:latin typeface="Adobe 黑体 Std R" panose="020B0400000000000000" pitchFamily="34" charset="-128"/>
                <a:ea typeface="Adobe 黑体 Std R" panose="020B0400000000000000" pitchFamily="34" charset="-128"/>
              </a:rPr>
              <a:t>:</a:t>
            </a:r>
            <a:r>
              <a:rPr lang="zh-TW" altLang="en-US" dirty="0" smtClean="0">
                <a:latin typeface="Adobe 黑体 Std R" panose="020B0400000000000000" pitchFamily="34" charset="-128"/>
                <a:ea typeface="Adobe 黑体 Std R" panose="020B0400000000000000" pitchFamily="34" charset="-128"/>
              </a:rPr>
              <a:t> 世界座標</a:t>
            </a:r>
            <a:r>
              <a:rPr lang="en-US" altLang="zh-TW" dirty="0" smtClean="0">
                <a:latin typeface="Adobe 黑体 Std R" panose="020B0400000000000000" pitchFamily="34" charset="-128"/>
                <a:ea typeface="Adobe 黑体 Std R" panose="020B0400000000000000" pitchFamily="34" charset="-128"/>
              </a:rPr>
              <a:t>…)</a:t>
            </a:r>
          </a:p>
          <a:p>
            <a:pPr marL="285750" indent="-285750">
              <a:lnSpc>
                <a:spcPct val="200000"/>
              </a:lnSpc>
              <a:buFont typeface="Wingdings" panose="05000000000000000000" pitchFamily="2" charset="2"/>
              <a:buChar char="l"/>
            </a:pPr>
            <a:r>
              <a:rPr lang="zh-TW" altLang="en-US" dirty="0" smtClean="0">
                <a:latin typeface="Adobe 黑体 Std R" panose="020B0400000000000000" pitchFamily="34" charset="-128"/>
                <a:ea typeface="Adobe 黑体 Std R" panose="020B0400000000000000" pitchFamily="34" charset="-128"/>
              </a:rPr>
              <a:t>在這場景中所有的</a:t>
            </a:r>
            <a:r>
              <a:rPr lang="en-US" altLang="zh-TW" dirty="0" err="1" smtClean="0">
                <a:latin typeface="Adobe 黑体 Std R" panose="020B0400000000000000" pitchFamily="34" charset="-128"/>
                <a:ea typeface="Adobe 黑体 Std R" panose="020B0400000000000000" pitchFamily="34" charset="-128"/>
              </a:rPr>
              <a:t>GameObject</a:t>
            </a:r>
            <a:r>
              <a:rPr lang="zh-TW" altLang="en-US" dirty="0" smtClean="0">
                <a:latin typeface="Adobe 黑体 Std R" panose="020B0400000000000000" pitchFamily="34" charset="-128"/>
                <a:ea typeface="Adobe 黑体 Std R" panose="020B0400000000000000" pitchFamily="34" charset="-128"/>
              </a:rPr>
              <a:t>都會在這個列表中。</a:t>
            </a:r>
            <a:endParaRPr lang="en-US" altLang="zh-TW" dirty="0" smtClean="0">
              <a:latin typeface="Adobe 黑体 Std R" panose="020B0400000000000000" pitchFamily="34" charset="-128"/>
              <a:ea typeface="Adobe 黑体 Std R" panose="020B0400000000000000" pitchFamily="34" charset="-128"/>
            </a:endParaRPr>
          </a:p>
          <a:p>
            <a:pPr marL="285750" indent="-285750">
              <a:lnSpc>
                <a:spcPct val="200000"/>
              </a:lnSpc>
              <a:buFont typeface="Wingdings" panose="05000000000000000000" pitchFamily="2" charset="2"/>
              <a:buChar char="l"/>
            </a:pPr>
            <a:r>
              <a:rPr lang="zh-TW" altLang="en-US" dirty="0" smtClean="0">
                <a:latin typeface="Adobe 黑体 Std R" panose="020B0400000000000000" pitchFamily="34" charset="-128"/>
                <a:ea typeface="Adobe 黑体 Std R" panose="020B0400000000000000" pitchFamily="34" charset="-128"/>
              </a:rPr>
              <a:t>在物件階層視窗中，可以選擇物件或者生成物件。</a:t>
            </a:r>
            <a:endParaRPr lang="en-US" altLang="zh-TW" dirty="0" smtClean="0">
              <a:latin typeface="Adobe 黑体 Std R" panose="020B0400000000000000" pitchFamily="34" charset="-128"/>
              <a:ea typeface="Adobe 黑体 Std R" panose="020B0400000000000000" pitchFamily="34" charset="-128"/>
            </a:endParaRPr>
          </a:p>
          <a:p>
            <a:pPr marL="285750" indent="-285750">
              <a:lnSpc>
                <a:spcPct val="200000"/>
              </a:lnSpc>
              <a:buFont typeface="Wingdings" panose="05000000000000000000" pitchFamily="2" charset="2"/>
              <a:buChar char="l"/>
            </a:pPr>
            <a:r>
              <a:rPr lang="zh-TW" altLang="en-US" dirty="0" smtClean="0">
                <a:latin typeface="Adobe 黑体 Std R" panose="020B0400000000000000" pitchFamily="34" charset="-128"/>
                <a:ea typeface="Adobe 黑体 Std R" panose="020B0400000000000000" pitchFamily="34" charset="-128"/>
              </a:rPr>
              <a:t>但如果在場景中刪除物件或生成物件，物件階層視窗中的香相對應物件也會消失或生成。</a:t>
            </a:r>
            <a:endParaRPr lang="en-US" altLang="zh-TW" dirty="0" smtClean="0">
              <a:latin typeface="Adobe 黑体 Std R" panose="020B0400000000000000" pitchFamily="34" charset="-128"/>
              <a:ea typeface="Adobe 黑体 Std R" panose="020B0400000000000000" pitchFamily="34" charset="-128"/>
            </a:endParaRPr>
          </a:p>
          <a:p>
            <a:pPr marL="285750" indent="-285750">
              <a:lnSpc>
                <a:spcPct val="200000"/>
              </a:lnSpc>
              <a:buFont typeface="Wingdings" panose="05000000000000000000" pitchFamily="2" charset="2"/>
              <a:buChar char="l"/>
            </a:pPr>
            <a:r>
              <a:rPr lang="zh-TW" altLang="en-US" dirty="0" smtClean="0">
                <a:latin typeface="Adobe 黑体 Std R" panose="020B0400000000000000" pitchFamily="34" charset="-128"/>
                <a:ea typeface="Adobe 黑体 Std R" panose="020B0400000000000000" pitchFamily="34" charset="-128"/>
              </a:rPr>
              <a:t>在遊戲物件視窗中，選取物件按下</a:t>
            </a:r>
            <a:r>
              <a:rPr lang="en-US" altLang="zh-TW" dirty="0" smtClean="0">
                <a:latin typeface="Adobe 黑体 Std R" panose="020B0400000000000000" pitchFamily="34" charset="-128"/>
                <a:ea typeface="Adobe 黑体 Std R" panose="020B0400000000000000" pitchFamily="34" charset="-128"/>
              </a:rPr>
              <a:t>Ctrl + D </a:t>
            </a:r>
            <a:r>
              <a:rPr lang="zh-TW" altLang="en-US" dirty="0" smtClean="0">
                <a:latin typeface="Adobe 黑体 Std R" panose="020B0400000000000000" pitchFamily="34" charset="-128"/>
                <a:ea typeface="Adobe 黑体 Std R" panose="020B0400000000000000" pitchFamily="34" charset="-128"/>
              </a:rPr>
              <a:t>就可以複製物件，並且在遊戲物件視窗中允許相同名稱的物件存在</a:t>
            </a:r>
            <a:endParaRPr lang="en-US" altLang="zh-TW" dirty="0" smtClean="0">
              <a:latin typeface="Adobe 黑体 Std R" panose="020B0400000000000000" pitchFamily="34" charset="-128"/>
              <a:ea typeface="Adobe 黑体 Std R" panose="020B0400000000000000" pitchFamily="34" charset="-128"/>
            </a:endParaRP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7445" y="1997912"/>
            <a:ext cx="1809750" cy="1914525"/>
          </a:xfrm>
          <a:prstGeom prst="rect">
            <a:avLst/>
          </a:prstGeom>
        </p:spPr>
      </p:pic>
    </p:spTree>
    <p:extLst>
      <p:ext uri="{BB962C8B-B14F-4D97-AF65-F5344CB8AC3E}">
        <p14:creationId xmlns:p14="http://schemas.microsoft.com/office/powerpoint/2010/main" val="1543644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68440" y="636093"/>
            <a:ext cx="9144000" cy="923892"/>
          </a:xfrm>
        </p:spPr>
        <p:txBody>
          <a:bodyPr rtlCol="0"/>
          <a:lstStyle/>
          <a:p>
            <a:r>
              <a:rPr lang="en-US" altLang="zh-TW" dirty="0" smtClean="0">
                <a:latin typeface="Arial" panose="020B0604020202020204" pitchFamily="34" charset="0"/>
                <a:ea typeface="微軟正黑體" panose="020B0604030504040204" pitchFamily="34" charset="-120"/>
                <a:sym typeface="Arial" panose="020B0604020202020204" pitchFamily="34" charset="0"/>
              </a:rPr>
              <a:t>Unity </a:t>
            </a:r>
            <a:r>
              <a:rPr lang="en-US" altLang="zh-TW" dirty="0">
                <a:latin typeface="Adobe 黑体 Std R" panose="020B0400000000000000" pitchFamily="34" charset="-128"/>
                <a:ea typeface="Adobe 黑体 Std R" panose="020B0400000000000000" pitchFamily="34" charset="-128"/>
              </a:rPr>
              <a:t>Hierarchy</a:t>
            </a:r>
            <a:r>
              <a:rPr lang="zh-TW" altLang="en-US" dirty="0" smtClean="0">
                <a:latin typeface="Arial" panose="020B0604020202020204" pitchFamily="34" charset="0"/>
                <a:ea typeface="微軟正黑體" panose="020B0604030504040204" pitchFamily="34" charset="-120"/>
                <a:sym typeface="Arial" panose="020B0604020202020204" pitchFamily="34" charset="0"/>
              </a:rPr>
              <a:t>介紹</a:t>
            </a:r>
            <a:r>
              <a:rPr lang="en-US" altLang="zh-TW" dirty="0" smtClean="0">
                <a:latin typeface="Arial" panose="020B0604020202020204" pitchFamily="34" charset="0"/>
                <a:ea typeface="微軟正黑體" panose="020B0604030504040204" pitchFamily="34" charset="-120"/>
                <a:sym typeface="Arial" panose="020B0604020202020204" pitchFamily="34" charset="0"/>
              </a:rPr>
              <a:t>2</a:t>
            </a:r>
            <a:endParaRPr lang="zh-TW" altLang="en-US" dirty="0">
              <a:latin typeface="Arial" panose="020B0604020202020204" pitchFamily="34" charset="0"/>
              <a:ea typeface="微軟正黑體" panose="020B0604030504040204" pitchFamily="34" charset="-120"/>
              <a:sym typeface="Arial" panose="020B0604020202020204" pitchFamily="34" charset="0"/>
            </a:endParaRPr>
          </a:p>
        </p:txBody>
      </p:sp>
      <p:sp>
        <p:nvSpPr>
          <p:cNvPr id="4" name="文字方塊 3"/>
          <p:cNvSpPr txBox="1"/>
          <p:nvPr/>
        </p:nvSpPr>
        <p:spPr>
          <a:xfrm>
            <a:off x="573578" y="1654800"/>
            <a:ext cx="10523913" cy="2308324"/>
          </a:xfrm>
          <a:prstGeom prst="rect">
            <a:avLst/>
          </a:prstGeom>
          <a:noFill/>
          <a:ln>
            <a:noFill/>
          </a:ln>
        </p:spPr>
        <p:txBody>
          <a:bodyPr wrap="square" rtlCol="0">
            <a:spAutoFit/>
          </a:bodyPr>
          <a:lstStyle/>
          <a:p>
            <a:pPr marL="285750" indent="-285750">
              <a:lnSpc>
                <a:spcPct val="200000"/>
              </a:lnSpc>
              <a:buFont typeface="Wingdings" panose="05000000000000000000" pitchFamily="2" charset="2"/>
              <a:buChar char="l"/>
            </a:pPr>
            <a:r>
              <a:rPr lang="zh-TW" altLang="en-US" dirty="0" smtClean="0">
                <a:latin typeface="Adobe 黑体 Std R" panose="020B0400000000000000" pitchFamily="34" charset="-128"/>
                <a:ea typeface="Adobe 黑体 Std R" panose="020B0400000000000000" pitchFamily="34" charset="-128"/>
              </a:rPr>
              <a:t>在物件階層中父子概念是非常重要的概念，想要讓一個遊戲物件成為另外一個遊戲物件的子物件，只需要在階層視窗中，把他拖到另一個遊戲物件中，且如果遊戲物件是另外一個遊戲物件的子物件時只要父物件選轉或移動子物件也會跟隨。</a:t>
            </a:r>
            <a:endParaRPr lang="en-US" altLang="zh-TW" dirty="0" smtClean="0">
              <a:latin typeface="Adobe 黑体 Std R" panose="020B0400000000000000" pitchFamily="34" charset="-128"/>
              <a:ea typeface="Adobe 黑体 Std R" panose="020B0400000000000000" pitchFamily="34" charset="-128"/>
            </a:endParaRPr>
          </a:p>
          <a:p>
            <a:pPr>
              <a:lnSpc>
                <a:spcPct val="200000"/>
              </a:lnSpc>
            </a:pPr>
            <a:r>
              <a:rPr lang="zh-TW" altLang="en-US" dirty="0" smtClean="0">
                <a:latin typeface="Adobe 黑体 Std R" panose="020B0400000000000000" pitchFamily="34" charset="-128"/>
                <a:ea typeface="Adobe 黑体 Std R" panose="020B0400000000000000" pitchFamily="34" charset="-128"/>
              </a:rPr>
              <a:t>父子概念定義 </a:t>
            </a:r>
            <a:r>
              <a:rPr lang="en-US" altLang="zh-TW" dirty="0" smtClean="0">
                <a:latin typeface="Adobe 黑体 Std R" panose="020B0400000000000000" pitchFamily="34" charset="-128"/>
                <a:ea typeface="Adobe 黑体 Std R" panose="020B0400000000000000" pitchFamily="34" charset="-128"/>
              </a:rPr>
              <a:t>:</a:t>
            </a:r>
            <a:r>
              <a:rPr lang="zh-TW" altLang="en-US" dirty="0" smtClean="0">
                <a:latin typeface="Adobe 黑体 Std R" panose="020B0400000000000000" pitchFamily="34" charset="-128"/>
                <a:ea typeface="Adobe 黑体 Std R" panose="020B0400000000000000" pitchFamily="34" charset="-128"/>
              </a:rPr>
              <a:t> 一個父物件可以擁有多個子物件，但一個子物件只能有一個父物件。</a:t>
            </a:r>
            <a:endParaRPr lang="en-US" altLang="zh-TW" dirty="0" smtClean="0">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3139281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68440" y="636093"/>
            <a:ext cx="9144000" cy="923892"/>
          </a:xfrm>
        </p:spPr>
        <p:txBody>
          <a:bodyPr rtlCol="0"/>
          <a:lstStyle/>
          <a:p>
            <a:r>
              <a:rPr lang="en-US" altLang="zh-TW" dirty="0" smtClean="0">
                <a:latin typeface="Arial" panose="020B0604020202020204" pitchFamily="34" charset="0"/>
                <a:ea typeface="微軟正黑體" panose="020B0604030504040204" pitchFamily="34" charset="-120"/>
                <a:sym typeface="Arial" panose="020B0604020202020204" pitchFamily="34" charset="0"/>
              </a:rPr>
              <a:t>Unity </a:t>
            </a:r>
            <a:r>
              <a:rPr lang="en-US" altLang="zh-TW" dirty="0" smtClean="0">
                <a:latin typeface="Adobe 繁黑體 Std B" panose="020B0700000000000000" pitchFamily="34" charset="-120"/>
                <a:ea typeface="Adobe 繁黑體 Std B" panose="020B0700000000000000" pitchFamily="34" charset="-120"/>
              </a:rPr>
              <a:t>Inspector</a:t>
            </a:r>
            <a:r>
              <a:rPr lang="zh-TW" altLang="en-US" dirty="0" smtClean="0">
                <a:latin typeface="Arial" panose="020B0604020202020204" pitchFamily="34" charset="0"/>
                <a:ea typeface="微軟正黑體" panose="020B0604030504040204" pitchFamily="34" charset="-120"/>
                <a:sym typeface="Arial" panose="020B0604020202020204" pitchFamily="34" charset="0"/>
              </a:rPr>
              <a:t>介紹</a:t>
            </a:r>
            <a:endParaRPr lang="zh-TW" altLang="en-US" dirty="0">
              <a:latin typeface="Arial" panose="020B0604020202020204" pitchFamily="34" charset="0"/>
              <a:ea typeface="微軟正黑體" panose="020B0604030504040204" pitchFamily="34" charset="-120"/>
              <a:sym typeface="Arial" panose="020B0604020202020204" pitchFamily="34" charset="0"/>
            </a:endParaRPr>
          </a:p>
        </p:txBody>
      </p:sp>
      <p:sp>
        <p:nvSpPr>
          <p:cNvPr id="4" name="文字方塊 3"/>
          <p:cNvSpPr txBox="1"/>
          <p:nvPr/>
        </p:nvSpPr>
        <p:spPr>
          <a:xfrm>
            <a:off x="432261" y="1646487"/>
            <a:ext cx="10465724" cy="2862322"/>
          </a:xfrm>
          <a:prstGeom prst="rect">
            <a:avLst/>
          </a:prstGeom>
          <a:noFill/>
          <a:ln>
            <a:noFill/>
          </a:ln>
        </p:spPr>
        <p:txBody>
          <a:bodyPr wrap="square" rtlCol="0">
            <a:spAutoFit/>
          </a:bodyPr>
          <a:lstStyle/>
          <a:p>
            <a:pPr>
              <a:lnSpc>
                <a:spcPct val="200000"/>
              </a:lnSpc>
            </a:pPr>
            <a:r>
              <a:rPr lang="zh-TW" altLang="en-US" dirty="0" smtClean="0">
                <a:latin typeface="Adobe 黑体 Std R" panose="020B0400000000000000" pitchFamily="34" charset="-128"/>
                <a:ea typeface="Adobe 黑体 Std R" panose="020B0400000000000000" pitchFamily="34" charset="-128"/>
              </a:rPr>
              <a:t>屬性檢視視窗</a:t>
            </a:r>
            <a:endParaRPr lang="en-US" altLang="zh-TW" dirty="0" smtClean="0">
              <a:latin typeface="Adobe 黑体 Std R" panose="020B0400000000000000" pitchFamily="34" charset="-128"/>
              <a:ea typeface="Adobe 黑体 Std R" panose="020B0400000000000000" pitchFamily="34" charset="-128"/>
            </a:endParaRPr>
          </a:p>
          <a:p>
            <a:pPr marL="285750" indent="-285750">
              <a:lnSpc>
                <a:spcPct val="200000"/>
              </a:lnSpc>
              <a:buFont typeface="Wingdings" panose="05000000000000000000" pitchFamily="2" charset="2"/>
              <a:buChar char="l"/>
            </a:pPr>
            <a:r>
              <a:rPr lang="zh-TW" altLang="en-US" dirty="0" smtClean="0">
                <a:latin typeface="Adobe 黑体 Std R" panose="020B0400000000000000" pitchFamily="34" charset="-128"/>
                <a:ea typeface="Adobe 黑体 Std R" panose="020B0400000000000000" pitchFamily="34" charset="-128"/>
              </a:rPr>
              <a:t>用來檢視場景</a:t>
            </a:r>
            <a:r>
              <a:rPr lang="en-US" altLang="zh-TW" dirty="0" smtClean="0">
                <a:latin typeface="Adobe 黑体 Std R" panose="020B0400000000000000" pitchFamily="34" charset="-128"/>
                <a:ea typeface="Adobe 黑体 Std R" panose="020B0400000000000000" pitchFamily="34" charset="-128"/>
              </a:rPr>
              <a:t>(Scene)</a:t>
            </a:r>
            <a:r>
              <a:rPr lang="zh-TW" altLang="en-US" dirty="0" smtClean="0">
                <a:latin typeface="Adobe 黑体 Std R" panose="020B0400000000000000" pitchFamily="34" charset="-128"/>
                <a:ea typeface="Adobe 黑体 Std R" panose="020B0400000000000000" pitchFamily="34" charset="-128"/>
              </a:rPr>
              <a:t>或倉庫</a:t>
            </a:r>
            <a:r>
              <a:rPr lang="en-US" altLang="zh-TW" dirty="0" smtClean="0">
                <a:latin typeface="Adobe 黑体 Std R" panose="020B0400000000000000" pitchFamily="34" charset="-128"/>
                <a:ea typeface="Adobe 黑体 Std R" panose="020B0400000000000000" pitchFamily="34" charset="-128"/>
              </a:rPr>
              <a:t>(Project)</a:t>
            </a:r>
            <a:r>
              <a:rPr lang="zh-TW" altLang="en-US" dirty="0" smtClean="0">
                <a:latin typeface="Adobe 黑体 Std R" panose="020B0400000000000000" pitchFamily="34" charset="-128"/>
                <a:ea typeface="Adobe 黑体 Std R" panose="020B0400000000000000" pitchFamily="34" charset="-128"/>
              </a:rPr>
              <a:t>內的道具組成元素</a:t>
            </a:r>
            <a:endParaRPr lang="en-US" altLang="zh-TW" dirty="0" smtClean="0">
              <a:latin typeface="Adobe 黑体 Std R" panose="020B0400000000000000" pitchFamily="34" charset="-128"/>
              <a:ea typeface="Adobe 黑体 Std R" panose="020B0400000000000000" pitchFamily="34" charset="-128"/>
            </a:endParaRPr>
          </a:p>
          <a:p>
            <a:pPr marL="285750" indent="-285750">
              <a:lnSpc>
                <a:spcPct val="200000"/>
              </a:lnSpc>
              <a:buFont typeface="Wingdings" panose="05000000000000000000" pitchFamily="2" charset="2"/>
              <a:buChar char="l"/>
            </a:pPr>
            <a:r>
              <a:rPr lang="zh-TW" altLang="en-US" dirty="0" smtClean="0">
                <a:latin typeface="Adobe 黑体 Std R" panose="020B0400000000000000" pitchFamily="34" charset="-128"/>
                <a:ea typeface="Adobe 黑体 Std R" panose="020B0400000000000000" pitchFamily="34" charset="-128"/>
              </a:rPr>
              <a:t>當點擊 </a:t>
            </a:r>
            <a:r>
              <a:rPr lang="en-US" altLang="zh-TW" dirty="0" err="1" smtClean="0">
                <a:latin typeface="Adobe 黑体 Std R" panose="020B0400000000000000" pitchFamily="34" charset="-128"/>
                <a:ea typeface="Adobe 黑体 Std R" panose="020B0400000000000000" pitchFamily="34" charset="-128"/>
              </a:rPr>
              <a:t>Hirearchy</a:t>
            </a:r>
            <a:r>
              <a:rPr lang="zh-TW" altLang="en-US" dirty="0" smtClean="0">
                <a:latin typeface="Adobe 黑体 Std R" panose="020B0400000000000000" pitchFamily="34" charset="-128"/>
                <a:ea typeface="Adobe 黑体 Std R" panose="020B0400000000000000" pitchFamily="34" charset="-128"/>
              </a:rPr>
              <a:t> 或 </a:t>
            </a:r>
            <a:r>
              <a:rPr lang="en-US" altLang="zh-TW" dirty="0" smtClean="0">
                <a:latin typeface="Adobe 黑体 Std R" panose="020B0400000000000000" pitchFamily="34" charset="-128"/>
                <a:ea typeface="Adobe 黑体 Std R" panose="020B0400000000000000" pitchFamily="34" charset="-128"/>
              </a:rPr>
              <a:t>Scene</a:t>
            </a:r>
            <a:r>
              <a:rPr lang="zh-TW" altLang="en-US" dirty="0" smtClean="0">
                <a:latin typeface="Adobe 黑体 Std R" panose="020B0400000000000000" pitchFamily="34" charset="-128"/>
                <a:ea typeface="Adobe 黑体 Std R" panose="020B0400000000000000" pitchFamily="34" charset="-128"/>
              </a:rPr>
              <a:t> 視窗內的空遊戲物件，屬性檢視視窗會顯示名稱，標籤，圖層，位置座標</a:t>
            </a:r>
            <a:r>
              <a:rPr lang="en-US" altLang="zh-TW" dirty="0" smtClean="0">
                <a:latin typeface="Adobe 黑体 Std R" panose="020B0400000000000000" pitchFamily="34" charset="-128"/>
                <a:ea typeface="Adobe 黑体 Std R" panose="020B0400000000000000" pitchFamily="34" charset="-128"/>
              </a:rPr>
              <a:t>..</a:t>
            </a:r>
            <a:r>
              <a:rPr lang="zh-TW" altLang="en-US" dirty="0" smtClean="0">
                <a:latin typeface="Adobe 黑体 Std R" panose="020B0400000000000000" pitchFamily="34" charset="-128"/>
                <a:ea typeface="Adobe 黑体 Std R" panose="020B0400000000000000" pitchFamily="34" charset="-128"/>
              </a:rPr>
              <a:t>等基本資訊</a:t>
            </a:r>
            <a:endParaRPr lang="en-US" altLang="zh-TW" dirty="0" smtClean="0">
              <a:latin typeface="Adobe 黑体 Std R" panose="020B0400000000000000" pitchFamily="34" charset="-128"/>
              <a:ea typeface="Adobe 黑体 Std R" panose="020B0400000000000000" pitchFamily="34" charset="-128"/>
            </a:endParaRPr>
          </a:p>
          <a:p>
            <a:pPr>
              <a:lnSpc>
                <a:spcPct val="200000"/>
              </a:lnSpc>
            </a:pPr>
            <a:endParaRPr lang="en-US" altLang="zh-TW" dirty="0" smtClean="0">
              <a:latin typeface="Adobe 黑体 Std R" panose="020B0400000000000000" pitchFamily="34" charset="-128"/>
              <a:ea typeface="Adobe 黑体 Std R" panose="020B0400000000000000" pitchFamily="34" charset="-128"/>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8882" y="3741875"/>
            <a:ext cx="2114550" cy="2733675"/>
          </a:xfrm>
          <a:prstGeom prst="rect">
            <a:avLst/>
          </a:prstGeom>
        </p:spPr>
      </p:pic>
    </p:spTree>
    <p:extLst>
      <p:ext uri="{BB962C8B-B14F-4D97-AF65-F5344CB8AC3E}">
        <p14:creationId xmlns:p14="http://schemas.microsoft.com/office/powerpoint/2010/main" val="18597643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離子">
  <a:themeElements>
    <a:clrScheme name="灰階">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離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離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佈景主題">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1BD8E5-A18E-435C-B431-90A6B59F4B6F}">
  <ds:schemaRefs>
    <ds:schemaRef ds:uri="http://purl.org/dc/terms/"/>
    <ds:schemaRef ds:uri="http://schemas.microsoft.com/office/2006/metadata/properties"/>
    <ds:schemaRef ds:uri="http://purl.org/dc/dcmitype/"/>
    <ds:schemaRef ds:uri="http://www.w3.org/XML/1998/namespace"/>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40262f94-9f35-4ac3-9a90-690165a166b7"/>
    <ds:schemaRef ds:uri="a4f35948-e619-41b3-aa29-22878b09cfd2"/>
  </ds:schemaRefs>
</ds:datastoreItem>
</file>

<file path=customXml/itemProps2.xml><?xml version="1.0" encoding="utf-8"?>
<ds:datastoreItem xmlns:ds="http://schemas.openxmlformats.org/officeDocument/2006/customXml" ds:itemID="{4BEBB951-DE64-4CB8-9E1C-184A357AD7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EEE0F9-7BC9-4998-8617-7CC115AD97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343</TotalTime>
  <Words>1396</Words>
  <Application>Microsoft Office PowerPoint</Application>
  <PresentationFormat>自訂</PresentationFormat>
  <Paragraphs>224</Paragraphs>
  <Slides>26</Slides>
  <Notes>26</Notes>
  <HiddenSlides>0</HiddenSlides>
  <MMClips>0</MMClips>
  <ScaleCrop>false</ScaleCrop>
  <HeadingPairs>
    <vt:vector size="4" baseType="variant">
      <vt:variant>
        <vt:lpstr>佈景主題</vt:lpstr>
      </vt:variant>
      <vt:variant>
        <vt:i4>1</vt:i4>
      </vt:variant>
      <vt:variant>
        <vt:lpstr>投影片標題</vt:lpstr>
      </vt:variant>
      <vt:variant>
        <vt:i4>26</vt:i4>
      </vt:variant>
    </vt:vector>
  </HeadingPairs>
  <TitlesOfParts>
    <vt:vector size="27" baseType="lpstr">
      <vt:lpstr>離子</vt:lpstr>
      <vt:lpstr>Unity 基本介紹</vt:lpstr>
      <vt:lpstr>Unity 視窗示意圖</vt:lpstr>
      <vt:lpstr>Unity 視窗示意圖</vt:lpstr>
      <vt:lpstr>Unity Project介紹</vt:lpstr>
      <vt:lpstr>Unity Project介紹2</vt:lpstr>
      <vt:lpstr>Unity Project介紹3</vt:lpstr>
      <vt:lpstr>Unity Hierarchy介紹</vt:lpstr>
      <vt:lpstr>Unity Hierarchy介紹2</vt:lpstr>
      <vt:lpstr>Unity Inspector介紹</vt:lpstr>
      <vt:lpstr>Unity 工具列介紹</vt:lpstr>
      <vt:lpstr>Unity 工具列介紹2</vt:lpstr>
      <vt:lpstr>Unity 工具列介紹3</vt:lpstr>
      <vt:lpstr>Unity Scene介紹</vt:lpstr>
      <vt:lpstr>Unity Game介紹</vt:lpstr>
      <vt:lpstr>Unity 元件概念</vt:lpstr>
      <vt:lpstr>Unity 元件介紹</vt:lpstr>
      <vt:lpstr>Unity 常見元件</vt:lpstr>
      <vt:lpstr>Unity Transform元件</vt:lpstr>
      <vt:lpstr>Unity Mesh Filter元件</vt:lpstr>
      <vt:lpstr>Unity Mesh Renderer元件</vt:lpstr>
      <vt:lpstr>Unity 碰撞器觸發器元件</vt:lpstr>
      <vt:lpstr>Unity 碰撞器觸發器元件2</vt:lpstr>
      <vt:lpstr>Unity Rigidbody元件</vt:lpstr>
      <vt:lpstr>Unity Light元件</vt:lpstr>
      <vt:lpstr>Unity Light元件2</vt:lpstr>
      <vt:lpstr>Unity Camera元件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 視窗介紹</dc:title>
  <dc:creator>Windows 使用者</dc:creator>
  <cp:lastModifiedBy>hsinliang_liu</cp:lastModifiedBy>
  <cp:revision>33</cp:revision>
  <dcterms:created xsi:type="dcterms:W3CDTF">2020-01-22T01:53:36Z</dcterms:created>
  <dcterms:modified xsi:type="dcterms:W3CDTF">2020-02-25T04:54:05Z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