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3" r:id="rId5"/>
    <p:sldId id="260" r:id="rId6"/>
    <p:sldId id="261" r:id="rId7"/>
    <p:sldId id="262"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p:scale>
          <a:sx n="53" d="100"/>
          <a:sy n="53" d="100"/>
        </p:scale>
        <p:origin x="1296"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20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2085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4547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81055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80627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1616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56469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9670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70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22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4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70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247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2/9/2021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916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2/9/2021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383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2/9/2021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887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19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19287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p:txBody>
          <a:bodyPr anchor="b">
            <a:normAutofit fontScale="90000"/>
          </a:bodyPr>
          <a:lstStyle/>
          <a:p>
            <a:r>
              <a:rPr lang="en-US" sz="3300" b="1"/>
              <a:t>Covid-19 Impact on Twitter in North Carolina</a:t>
            </a:r>
            <a:endParaRPr lang="en-US" sz="3300"/>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p:txBody>
          <a:bodyPr>
            <a:normAutofit/>
          </a:bodyPr>
          <a:lstStyle/>
          <a:p>
            <a:r>
              <a:rPr lang="en-US"/>
              <a:t>Jimmy White	Lauren Parrish</a:t>
            </a:r>
          </a:p>
          <a:p>
            <a:r>
              <a:rPr lang="en-US"/>
              <a:t>Mariam Ahmad      Zehra Tokatli</a:t>
            </a:r>
          </a:p>
          <a:p>
            <a:r>
              <a:rPr lang="en-US"/>
              <a:t>Hector Ladero </a:t>
            </a:r>
            <a:endParaRPr lang="en-US" dirty="0"/>
          </a:p>
        </p:txBody>
      </p:sp>
      <p:pic>
        <p:nvPicPr>
          <p:cNvPr id="1028" name="Picture 4" descr="A blue screen with white text&#10;&#10;Description automatically generated with low confidence">
            <a:extLst>
              <a:ext uri="{FF2B5EF4-FFF2-40B4-BE49-F238E27FC236}">
                <a16:creationId xmlns:a16="http://schemas.microsoft.com/office/drawing/2014/main" id="{E2696737-C325-4124-B002-7CF0165E93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8984" y="1792831"/>
            <a:ext cx="5928344" cy="333469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3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2" name="Picture 3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3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3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5" name="Picture 3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4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Rectangle 42">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0BBDE84D-DBDA-4998-98D8-E12929EC50D4}"/>
              </a:ext>
            </a:extLst>
          </p:cNvPr>
          <p:cNvSpPr>
            <a:spLocks noGrp="1"/>
          </p:cNvSpPr>
          <p:nvPr>
            <p:ph type="title"/>
          </p:nvPr>
        </p:nvSpPr>
        <p:spPr>
          <a:xfrm>
            <a:off x="646111" y="690879"/>
            <a:ext cx="3682049" cy="5557519"/>
          </a:xfrm>
        </p:spPr>
        <p:txBody>
          <a:bodyPr vert="horz" lIns="91440" tIns="45720" rIns="91440" bIns="45720" rtlCol="0" anchor="ctr">
            <a:normAutofit/>
          </a:bodyPr>
          <a:lstStyle/>
          <a:p>
            <a:pPr algn="r"/>
            <a:r>
              <a:rPr lang="en-US" sz="4200" b="0" i="0" kern="1200" dirty="0">
                <a:solidFill>
                  <a:srgbClr val="FFFFFF"/>
                </a:solidFill>
                <a:latin typeface="+mj-lt"/>
                <a:ea typeface="+mj-ea"/>
                <a:cs typeface="+mj-cs"/>
              </a:rPr>
              <a:t>Conclusion</a:t>
            </a:r>
          </a:p>
        </p:txBody>
      </p:sp>
      <p:sp>
        <p:nvSpPr>
          <p:cNvPr id="3" name="Text Placeholder 2">
            <a:extLst>
              <a:ext uri="{FF2B5EF4-FFF2-40B4-BE49-F238E27FC236}">
                <a16:creationId xmlns:a16="http://schemas.microsoft.com/office/drawing/2014/main" id="{3B109437-D927-4E51-99B8-8DD33B06E846}"/>
              </a:ext>
            </a:extLst>
          </p:cNvPr>
          <p:cNvSpPr>
            <a:spLocks noGrp="1"/>
          </p:cNvSpPr>
          <p:nvPr>
            <p:ph type="body" sz="half" idx="2"/>
          </p:nvPr>
        </p:nvSpPr>
        <p:spPr>
          <a:xfrm>
            <a:off x="5101999" y="690880"/>
            <a:ext cx="4947854" cy="5557519"/>
          </a:xfrm>
        </p:spPr>
        <p:txBody>
          <a:bodyPr vert="horz" lIns="91440" tIns="45720" rIns="91440" bIns="45720" rtlCol="0" anchor="ctr">
            <a:normAutofit/>
          </a:bodyPr>
          <a:lstStyle/>
          <a:p>
            <a:pPr marL="0" marR="0">
              <a:buFont typeface="Wingdings 3" charset="2"/>
              <a:buChar char=""/>
            </a:pPr>
            <a:r>
              <a:rPr lang="en-US" dirty="0">
                <a:effectLst/>
              </a:rPr>
              <a:t>News cycles have significant impact on original tweets rather than sustained but increasing information such as what was experienced in the early part of the Covid-19 pandemic. </a:t>
            </a:r>
          </a:p>
          <a:p>
            <a:pPr marL="0" marR="0">
              <a:buFont typeface="Wingdings 3" charset="2"/>
              <a:buChar char=""/>
            </a:pPr>
            <a:r>
              <a:rPr lang="en-US" dirty="0">
                <a:effectLst/>
              </a:rPr>
              <a:t>As awareness of a topic, like Covid-19, grows, Twitter users are more likely to be involved in that topic.  This corresponds to more tweet “Likes” and “Retweets.”</a:t>
            </a:r>
          </a:p>
          <a:p>
            <a:pPr>
              <a:buFont typeface="Wingdings 3" charset="2"/>
              <a:buChar char=""/>
            </a:pPr>
            <a:endParaRPr lang="en-US" dirty="0"/>
          </a:p>
        </p:txBody>
      </p:sp>
    </p:spTree>
    <p:extLst>
      <p:ext uri="{BB962C8B-B14F-4D97-AF65-F5344CB8AC3E}">
        <p14:creationId xmlns:p14="http://schemas.microsoft.com/office/powerpoint/2010/main" val="1404473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0598" y="953310"/>
            <a:ext cx="10298430" cy="5370386"/>
          </a:xfrm>
        </p:spPr>
        <p:txBody>
          <a:bodyPr anchor="ctr">
            <a:noAutofit/>
          </a:bodyPr>
          <a:lstStyle/>
          <a:p>
            <a:pPr lvl="0"/>
            <a:r>
              <a:rPr lang="en-US" sz="3600" i="1" dirty="0">
                <a:solidFill>
                  <a:srgbClr val="FFFFFF"/>
                </a:solidFill>
              </a:rPr>
              <a:t>This project is designed to identify the impact of Covid-19 on Twitter usage in the state of North Carolina. The team hypothesizes that twitter references to Covid-19 are positively correlated with the progression of the virus.  Is that consistent with Twitter COVID-19 references in North Carolina. By leveraging data sources for both Twitter and COVID-19 19 the team plans to answer the following: </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02754EE-502B-4F62-968E-81FA5519E008}"/>
              </a:ext>
            </a:extLst>
          </p:cNvPr>
          <p:cNvSpPr>
            <a:spLocks noGrp="1"/>
          </p:cNvSpPr>
          <p:nvPr>
            <p:ph type="title"/>
          </p:nvPr>
        </p:nvSpPr>
        <p:spPr>
          <a:xfrm>
            <a:off x="1336776" y="376768"/>
            <a:ext cx="8947522" cy="1400530"/>
          </a:xfrm>
        </p:spPr>
        <p:txBody>
          <a:bodyPr anchor="ctr">
            <a:normAutofit/>
          </a:bodyPr>
          <a:lstStyle/>
          <a:p>
            <a:r>
              <a:rPr lang="en-US" dirty="0">
                <a:solidFill>
                  <a:srgbClr val="FFFFFF"/>
                </a:solidFill>
              </a:rPr>
              <a:t>		   </a:t>
            </a:r>
            <a:r>
              <a:rPr lang="en-US" b="1" dirty="0">
                <a:solidFill>
                  <a:srgbClr val="FFFFFF"/>
                </a:solidFill>
              </a:rPr>
              <a:t>Questions to Ask?????</a:t>
            </a:r>
          </a:p>
        </p:txBody>
      </p:sp>
      <p:sp>
        <p:nvSpPr>
          <p:cNvPr id="3" name="Content Placeholder 2">
            <a:extLst>
              <a:ext uri="{FF2B5EF4-FFF2-40B4-BE49-F238E27FC236}">
                <a16:creationId xmlns:a16="http://schemas.microsoft.com/office/drawing/2014/main" id="{1FFC105A-4EEA-4A27-AEED-EE6D6DFC39E8}"/>
              </a:ext>
            </a:extLst>
          </p:cNvPr>
          <p:cNvSpPr>
            <a:spLocks noGrp="1"/>
          </p:cNvSpPr>
          <p:nvPr>
            <p:ph idx="1"/>
          </p:nvPr>
        </p:nvSpPr>
        <p:spPr>
          <a:xfrm>
            <a:off x="1336776" y="2829399"/>
            <a:ext cx="8946541" cy="3484879"/>
          </a:xfrm>
        </p:spPr>
        <p:txBody>
          <a:bodyPr>
            <a:normAutofit/>
          </a:bodyPr>
          <a:lstStyle/>
          <a:p>
            <a:pPr marL="285750" indent="-285750">
              <a:lnSpc>
                <a:spcPct val="90000"/>
              </a:lnSpc>
              <a:buFont typeface="Arial" panose="020B0604020202020204" pitchFamily="34" charset="0"/>
              <a:buChar char="•"/>
            </a:pPr>
            <a:r>
              <a:rPr lang="en-US" b="1" dirty="0"/>
              <a:t>Are references to Covid-19 on Twitter positively correlated with the virus progression in North Carolina?</a:t>
            </a:r>
          </a:p>
          <a:p>
            <a:pPr marL="285750" indent="-285750">
              <a:lnSpc>
                <a:spcPct val="90000"/>
              </a:lnSpc>
              <a:buFont typeface="Arial" panose="020B0604020202020204" pitchFamily="34" charset="0"/>
              <a:buChar char="•"/>
            </a:pPr>
            <a:r>
              <a:rPr lang="en-US" b="1" dirty="0"/>
              <a:t>Does location impact the probability of Twitter use as the virus progressed?</a:t>
            </a:r>
          </a:p>
          <a:p>
            <a:pPr marL="285750" indent="-285750">
              <a:lnSpc>
                <a:spcPct val="90000"/>
              </a:lnSpc>
              <a:buFont typeface="Arial" panose="020B0604020202020204" pitchFamily="34" charset="0"/>
              <a:buChar char="•"/>
            </a:pPr>
            <a:r>
              <a:rPr lang="en-US" b="1" dirty="0"/>
              <a:t>As the number of cases and deaths increased, did Twitter original Tweets increase?</a:t>
            </a:r>
          </a:p>
          <a:p>
            <a:pPr marL="285750" indent="-285750">
              <a:lnSpc>
                <a:spcPct val="90000"/>
              </a:lnSpc>
              <a:buFont typeface="Arial" panose="020B0604020202020204" pitchFamily="34" charset="0"/>
              <a:buChar char="•"/>
            </a:pPr>
            <a:r>
              <a:rPr lang="en-US" b="1" dirty="0"/>
              <a:t>As the number of cases and deaths increased, did Twitter retweets increase?  </a:t>
            </a:r>
          </a:p>
          <a:p>
            <a:pPr marL="285750" indent="-285750">
              <a:lnSpc>
                <a:spcPct val="90000"/>
              </a:lnSpc>
              <a:buFont typeface="Arial" panose="020B0604020202020204" pitchFamily="34" charset="0"/>
              <a:buChar char="•"/>
            </a:pPr>
            <a:r>
              <a:rPr lang="en-US" b="1" dirty="0"/>
              <a:t>Is North Carolina a good representation of US COVID-19 trends and what thereby can be inferred about Twitter usage?</a:t>
            </a:r>
          </a:p>
          <a:p>
            <a:pPr>
              <a:lnSpc>
                <a:spcPct val="90000"/>
              </a:lnSpc>
            </a:pPr>
            <a:endParaRPr lang="en-US" dirty="0"/>
          </a:p>
        </p:txBody>
      </p:sp>
    </p:spTree>
    <p:extLst>
      <p:ext uri="{BB962C8B-B14F-4D97-AF65-F5344CB8AC3E}">
        <p14:creationId xmlns:p14="http://schemas.microsoft.com/office/powerpoint/2010/main" val="191161505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DAB15E9C-5483-4061-8A27-AA931B7DA08D}"/>
              </a:ext>
            </a:extLst>
          </p:cNvPr>
          <p:cNvSpPr>
            <a:spLocks noGrp="1"/>
          </p:cNvSpPr>
          <p:nvPr>
            <p:ph type="title"/>
          </p:nvPr>
        </p:nvSpPr>
        <p:spPr>
          <a:xfrm>
            <a:off x="646111" y="690879"/>
            <a:ext cx="3682049" cy="5557519"/>
          </a:xfrm>
        </p:spPr>
        <p:txBody>
          <a:bodyPr anchor="ctr">
            <a:normAutofit/>
          </a:bodyPr>
          <a:lstStyle/>
          <a:p>
            <a:pPr algn="r"/>
            <a:r>
              <a:rPr lang="en-US" dirty="0">
                <a:solidFill>
                  <a:srgbClr val="FFFFFF"/>
                </a:solidFill>
              </a:rPr>
              <a:t>   Data Clean up and Exploration</a:t>
            </a:r>
          </a:p>
        </p:txBody>
      </p:sp>
      <p:sp>
        <p:nvSpPr>
          <p:cNvPr id="3" name="Content Placeholder 2">
            <a:extLst>
              <a:ext uri="{FF2B5EF4-FFF2-40B4-BE49-F238E27FC236}">
                <a16:creationId xmlns:a16="http://schemas.microsoft.com/office/drawing/2014/main" id="{EC80E79F-EBF3-483C-8EC0-2A87AC634CBD}"/>
              </a:ext>
            </a:extLst>
          </p:cNvPr>
          <p:cNvSpPr>
            <a:spLocks noGrp="1"/>
          </p:cNvSpPr>
          <p:nvPr>
            <p:ph idx="1"/>
          </p:nvPr>
        </p:nvSpPr>
        <p:spPr>
          <a:xfrm>
            <a:off x="5101999" y="690880"/>
            <a:ext cx="4947854" cy="5557519"/>
          </a:xfrm>
        </p:spPr>
        <p:txBody>
          <a:bodyPr anchor="ctr">
            <a:normAutofit/>
          </a:bodyPr>
          <a:lstStyle/>
          <a:p>
            <a:r>
              <a:rPr lang="en-US" b="1"/>
              <a:t>The project will leverage two data sources pulled from the Twitter API and New York Times COVID-19 19 Data leveraged from Kaggle. The Team will focus on data in North Carolina from the March – May 2020 to make their assessments.  </a:t>
            </a:r>
          </a:p>
          <a:p>
            <a:pPr marL="342900" indent="-342900">
              <a:buAutoNum type="arabicPeriod"/>
            </a:pPr>
            <a:r>
              <a:rPr lang="en-US" b="1"/>
              <a:t>Challenges with pulling data from social media platforms</a:t>
            </a:r>
          </a:p>
          <a:p>
            <a:pPr marL="342900" indent="-342900">
              <a:buAutoNum type="arabicPeriod"/>
            </a:pPr>
            <a:r>
              <a:rPr lang="en-US" b="1"/>
              <a:t>Code sample reflecting how data from Twitter was pulled and COVID-19 data sources.</a:t>
            </a:r>
          </a:p>
          <a:p>
            <a:pPr marL="342900" indent="-342900">
              <a:buAutoNum type="arabicPeriod"/>
            </a:pPr>
            <a:r>
              <a:rPr lang="en-US" b="1"/>
              <a:t>Graphical comparisons answering questions posted by the project team.</a:t>
            </a:r>
          </a:p>
          <a:p>
            <a:pPr marL="342900" indent="-342900">
              <a:buAutoNum type="arabicPeriod"/>
            </a:pPr>
            <a:r>
              <a:rPr lang="en-US" b="1"/>
              <a:t>Conclusions</a:t>
            </a:r>
          </a:p>
          <a:p>
            <a:endParaRPr lang="en-US"/>
          </a:p>
          <a:p>
            <a:endParaRPr lang="en-US" dirty="0"/>
          </a:p>
        </p:txBody>
      </p:sp>
    </p:spTree>
    <p:extLst>
      <p:ext uri="{BB962C8B-B14F-4D97-AF65-F5344CB8AC3E}">
        <p14:creationId xmlns:p14="http://schemas.microsoft.com/office/powerpoint/2010/main" val="302068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1" name="Picture 8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3" name="Picture 8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8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C7D74E-CCFD-46B7-A0B9-15361905170D}"/>
              </a:ext>
            </a:extLst>
          </p:cNvPr>
          <p:cNvSpPr>
            <a:spLocks noGrp="1"/>
          </p:cNvSpPr>
          <p:nvPr>
            <p:ph type="title"/>
          </p:nvPr>
        </p:nvSpPr>
        <p:spPr>
          <a:xfrm>
            <a:off x="646112" y="452718"/>
            <a:ext cx="4165580" cy="1400530"/>
          </a:xfrm>
        </p:spPr>
        <p:txBody>
          <a:bodyPr vert="horz" lIns="91440" tIns="45720" rIns="91440" bIns="45720" rtlCol="0" anchor="t">
            <a:normAutofit/>
          </a:bodyPr>
          <a:lstStyle/>
          <a:p>
            <a:pPr>
              <a:lnSpc>
                <a:spcPct val="90000"/>
              </a:lnSpc>
            </a:pPr>
            <a:r>
              <a:rPr lang="en-US" sz="3600"/>
              <a:t>          Data Analysis “Twitter”</a:t>
            </a:r>
            <a:endParaRPr lang="en-US" sz="3600" dirty="0"/>
          </a:p>
        </p:txBody>
      </p:sp>
      <p:sp>
        <p:nvSpPr>
          <p:cNvPr id="87" name="Freeform: Shape 86">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9"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052" name="Picture 4">
            <a:extLst>
              <a:ext uri="{FF2B5EF4-FFF2-40B4-BE49-F238E27FC236}">
                <a16:creationId xmlns:a16="http://schemas.microsoft.com/office/drawing/2014/main" id="{6C98D8D2-DEAF-4E8B-B8A2-4E78D426E5C1}"/>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tretch>
            <a:fillRect/>
          </a:stretch>
        </p:blipFill>
        <p:spPr bwMode="auto">
          <a:xfrm>
            <a:off x="5910054" y="102204"/>
            <a:ext cx="3810908" cy="3145205"/>
          </a:xfrm>
          <a:prstGeom prst="rect">
            <a:avLst/>
          </a:prstGeom>
          <a:noFill/>
          <a:effectLst/>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56" name="Content Placeholder 2055">
            <a:extLst>
              <a:ext uri="{FF2B5EF4-FFF2-40B4-BE49-F238E27FC236}">
                <a16:creationId xmlns:a16="http://schemas.microsoft.com/office/drawing/2014/main" id="{019B2041-CA63-42F4-8E03-5FB48CB314B2}"/>
              </a:ext>
            </a:extLst>
          </p:cNvPr>
          <p:cNvSpPr>
            <a:spLocks noGrp="1"/>
          </p:cNvSpPr>
          <p:nvPr>
            <p:ph sz="half" idx="1"/>
          </p:nvPr>
        </p:nvSpPr>
        <p:spPr>
          <a:xfrm>
            <a:off x="646113" y="2052918"/>
            <a:ext cx="4165146" cy="4195481"/>
          </a:xfrm>
        </p:spPr>
        <p:txBody>
          <a:bodyPr vert="horz" lIns="91440" tIns="45720" rIns="91440" bIns="45720" rtlCol="0">
            <a:normAutofit lnSpcReduction="10000"/>
          </a:bodyPr>
          <a:lstStyle/>
          <a:p>
            <a:r>
              <a:rPr lang="en-US" dirty="0"/>
              <a:t>Looking at the analysis, the group created a bar chart in reference to the amount of likes on Twitter from Dec 2019 to Feb 2020 as you can see there is an extreme spike up throughout the month of February. In the second chart where we analyzed rewets from Dec 2019-Feb 2020 there is a massive increase but then gradually decreases throughout the month. We can see a correlation with the news about Covid-19 and Twitter usage. </a:t>
            </a:r>
          </a:p>
        </p:txBody>
      </p:sp>
      <p:pic>
        <p:nvPicPr>
          <p:cNvPr id="2050" name="Picture 2">
            <a:extLst>
              <a:ext uri="{FF2B5EF4-FFF2-40B4-BE49-F238E27FC236}">
                <a16:creationId xmlns:a16="http://schemas.microsoft.com/office/drawing/2014/main" id="{93972B63-9D39-4517-8518-8823B8E8EFD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5910054" y="3349613"/>
            <a:ext cx="3829352" cy="316042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1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1" name="Picture 8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3" name="Picture 8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8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8336EBB-7A55-4CF2-9DE6-F86FB0CCDB8F}"/>
              </a:ext>
            </a:extLst>
          </p:cNvPr>
          <p:cNvSpPr>
            <a:spLocks noGrp="1"/>
          </p:cNvSpPr>
          <p:nvPr>
            <p:ph type="title"/>
          </p:nvPr>
        </p:nvSpPr>
        <p:spPr>
          <a:xfrm>
            <a:off x="646112" y="452718"/>
            <a:ext cx="4165580" cy="1400530"/>
          </a:xfrm>
        </p:spPr>
        <p:txBody>
          <a:bodyPr vert="horz" lIns="91440" tIns="45720" rIns="91440" bIns="45720" rtlCol="0" anchor="t">
            <a:normAutofit/>
          </a:bodyPr>
          <a:lstStyle/>
          <a:p>
            <a:pPr>
              <a:lnSpc>
                <a:spcPct val="90000"/>
              </a:lnSpc>
            </a:pPr>
            <a:r>
              <a:rPr lang="en-US" sz="2300" dirty="0"/>
              <a:t>Data Analysis COVID-19      Cases in “Mecklenburg” </a:t>
            </a:r>
          </a:p>
        </p:txBody>
      </p:sp>
      <p:sp>
        <p:nvSpPr>
          <p:cNvPr id="87" name="Freeform: Shape 86">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9"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074" name="Picture 2">
            <a:extLst>
              <a:ext uri="{FF2B5EF4-FFF2-40B4-BE49-F238E27FC236}">
                <a16:creationId xmlns:a16="http://schemas.microsoft.com/office/drawing/2014/main" id="{B9F486A8-6819-4717-BA00-49CA31FF3D0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293163" y="12606"/>
            <a:ext cx="4038050" cy="3332669"/>
          </a:xfrm>
          <a:prstGeom prst="rect">
            <a:avLst/>
          </a:prstGeom>
          <a:noFill/>
          <a:effectLst/>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80" name="Content Placeholder 3079">
            <a:extLst>
              <a:ext uri="{FF2B5EF4-FFF2-40B4-BE49-F238E27FC236}">
                <a16:creationId xmlns:a16="http://schemas.microsoft.com/office/drawing/2014/main" id="{751ABB2B-01F6-479D-9FD5-8B67B0B34934}"/>
              </a:ext>
            </a:extLst>
          </p:cNvPr>
          <p:cNvSpPr>
            <a:spLocks noGrp="1"/>
          </p:cNvSpPr>
          <p:nvPr>
            <p:ph sz="half" idx="1"/>
          </p:nvPr>
        </p:nvSpPr>
        <p:spPr>
          <a:xfrm>
            <a:off x="646113" y="2052918"/>
            <a:ext cx="4165146" cy="4195481"/>
          </a:xfrm>
        </p:spPr>
        <p:txBody>
          <a:bodyPr vert="horz" lIns="91440" tIns="45720" rIns="91440" bIns="45720" rtlCol="0">
            <a:normAutofit/>
          </a:bodyPr>
          <a:lstStyle/>
          <a:p>
            <a:r>
              <a:rPr lang="en-US" dirty="0"/>
              <a:t>Looking at this Data Analysis we look at the COVID-19 cases in Mecklenburg county drastically in creases from April to June 2020. As the news was coming out and people were getting sick hospitals were getting people that were infected with COVID-19 it was like a tidal wave that hit. When we also look at the death rates from April to June there was such a massive increase as the chart indicates. </a:t>
            </a:r>
          </a:p>
        </p:txBody>
      </p:sp>
      <p:pic>
        <p:nvPicPr>
          <p:cNvPr id="3076" name="Picture 4">
            <a:extLst>
              <a:ext uri="{FF2B5EF4-FFF2-40B4-BE49-F238E27FC236}">
                <a16:creationId xmlns:a16="http://schemas.microsoft.com/office/drawing/2014/main" id="{C9FDD253-6724-4B43-9A6C-7B39ED2C5D0F}"/>
              </a:ext>
            </a:extLst>
          </p:cNvPr>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tretch>
            <a:fillRect/>
          </a:stretch>
        </p:blipFill>
        <p:spPr bwMode="auto">
          <a:xfrm>
            <a:off x="6424642" y="3345275"/>
            <a:ext cx="3906571" cy="322167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20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1" name="Picture 8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3" name="Picture 8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8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F1652F-B614-4926-81DA-3A704356ABBD}"/>
              </a:ext>
            </a:extLst>
          </p:cNvPr>
          <p:cNvSpPr>
            <a:spLocks noGrp="1"/>
          </p:cNvSpPr>
          <p:nvPr>
            <p:ph type="title"/>
          </p:nvPr>
        </p:nvSpPr>
        <p:spPr>
          <a:xfrm>
            <a:off x="646112" y="452718"/>
            <a:ext cx="4165580" cy="1400530"/>
          </a:xfrm>
        </p:spPr>
        <p:txBody>
          <a:bodyPr vert="horz" lIns="91440" tIns="45720" rIns="91440" bIns="45720" rtlCol="0" anchor="t">
            <a:normAutofit/>
          </a:bodyPr>
          <a:lstStyle/>
          <a:p>
            <a:pPr>
              <a:lnSpc>
                <a:spcPct val="90000"/>
              </a:lnSpc>
            </a:pPr>
            <a:r>
              <a:rPr lang="en-US" sz="3600" dirty="0"/>
              <a:t>    Data Analysis of counties in NC</a:t>
            </a:r>
          </a:p>
        </p:txBody>
      </p:sp>
      <p:sp>
        <p:nvSpPr>
          <p:cNvPr id="87" name="Freeform: Shape 86">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9"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098" name="Picture 2">
            <a:extLst>
              <a:ext uri="{FF2B5EF4-FFF2-40B4-BE49-F238E27FC236}">
                <a16:creationId xmlns:a16="http://schemas.microsoft.com/office/drawing/2014/main" id="{63489D0D-6AC2-4244-9A91-7B2551F51E8D}"/>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388505" y="470806"/>
            <a:ext cx="3996038" cy="2683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04" name="Content Placeholder 4103">
            <a:extLst>
              <a:ext uri="{FF2B5EF4-FFF2-40B4-BE49-F238E27FC236}">
                <a16:creationId xmlns:a16="http://schemas.microsoft.com/office/drawing/2014/main" id="{8B7E6C29-6663-4680-B833-49E9E2DF7D5F}"/>
              </a:ext>
            </a:extLst>
          </p:cNvPr>
          <p:cNvSpPr>
            <a:spLocks noGrp="1"/>
          </p:cNvSpPr>
          <p:nvPr>
            <p:ph sz="half" idx="1"/>
          </p:nvPr>
        </p:nvSpPr>
        <p:spPr>
          <a:xfrm>
            <a:off x="646113" y="2052918"/>
            <a:ext cx="4165146" cy="4195481"/>
          </a:xfrm>
        </p:spPr>
        <p:txBody>
          <a:bodyPr vert="horz" lIns="91440" tIns="45720" rIns="91440" bIns="45720" rtlCol="0">
            <a:normAutofit/>
          </a:bodyPr>
          <a:lstStyle/>
          <a:p>
            <a:r>
              <a:rPr lang="en-US" dirty="0"/>
              <a:t>This Analysis focused in on the counties in NC showing COVID-19 cases massively increases and as well as deaths in many parts of the counties it was just so massive once the world recognized what we were up against people were checking themselves into hospitals to see if they contracted the virus and with the data pull it clearly indicates a massive increase in those months. </a:t>
            </a:r>
          </a:p>
        </p:txBody>
      </p:sp>
      <p:pic>
        <p:nvPicPr>
          <p:cNvPr id="4100" name="Picture 4">
            <a:extLst>
              <a:ext uri="{FF2B5EF4-FFF2-40B4-BE49-F238E27FC236}">
                <a16:creationId xmlns:a16="http://schemas.microsoft.com/office/drawing/2014/main" id="{6F46F790-9A2F-45E7-823E-18F495B8B4AF}"/>
              </a:ext>
            </a:extLst>
          </p:cNvPr>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tretch>
            <a:fillRect/>
          </a:stretch>
        </p:blipFill>
        <p:spPr bwMode="auto">
          <a:xfrm>
            <a:off x="6389456" y="3429000"/>
            <a:ext cx="3996039" cy="313731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42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DA01590-7CC4-4004-9401-E1F9D798EBC5}"/>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b="0" i="0" kern="1200" dirty="0">
                <a:solidFill>
                  <a:srgbClr val="EBEBEB"/>
                </a:solidFill>
                <a:latin typeface="+mj-lt"/>
                <a:ea typeface="+mj-ea"/>
                <a:cs typeface="+mj-cs"/>
              </a:rPr>
              <a:t>				Covid</a:t>
            </a:r>
            <a:r>
              <a:rPr lang="en-US" sz="4200" dirty="0">
                <a:solidFill>
                  <a:srgbClr val="EBEBEB"/>
                </a:solidFill>
              </a:rPr>
              <a:t>-19 Deaths Globally</a:t>
            </a:r>
            <a:endParaRPr lang="en-US" sz="4200" b="0" i="0" kern="1200" dirty="0">
              <a:solidFill>
                <a:srgbClr val="EBEBEB"/>
              </a:solidFill>
              <a:latin typeface="+mj-lt"/>
              <a:ea typeface="+mj-ea"/>
              <a:cs typeface="+mj-cs"/>
            </a:endParaRPr>
          </a:p>
        </p:txBody>
      </p:sp>
      <p:sp useBgFill="1">
        <p:nvSpPr>
          <p:cNvPr id="89" name="Freeform: Shape 8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 Placeholder 2">
            <a:extLst>
              <a:ext uri="{FF2B5EF4-FFF2-40B4-BE49-F238E27FC236}">
                <a16:creationId xmlns:a16="http://schemas.microsoft.com/office/drawing/2014/main" id="{9154AC0D-4963-4B2A-9347-8C63A05B18D0}"/>
              </a:ext>
            </a:extLst>
          </p:cNvPr>
          <p:cNvSpPr>
            <a:spLocks noGrp="1"/>
          </p:cNvSpPr>
          <p:nvPr>
            <p:ph type="body" sz="half" idx="2"/>
          </p:nvPr>
        </p:nvSpPr>
        <p:spPr>
          <a:xfrm>
            <a:off x="648931" y="2892347"/>
            <a:ext cx="3154973" cy="3314623"/>
          </a:xfrm>
        </p:spPr>
        <p:txBody>
          <a:bodyPr vert="horz" lIns="91440" tIns="45720" rIns="91440" bIns="45720" rtlCol="0">
            <a:normAutofit/>
          </a:bodyPr>
          <a:lstStyle/>
          <a:p>
            <a:pPr>
              <a:buFont typeface="Wingdings 3" charset="2"/>
              <a:buChar char=""/>
            </a:pPr>
            <a:r>
              <a:rPr lang="en-US" dirty="0"/>
              <a:t>This analysis shows the number of deaths globally during the time frame you can see a huge hike since the virus became public people were more aware of what was happening, and the cause of death was. Social media played a big part of informing the </a:t>
            </a:r>
          </a:p>
        </p:txBody>
      </p:sp>
      <p:pic>
        <p:nvPicPr>
          <p:cNvPr id="6146" name="Picture 2">
            <a:extLst>
              <a:ext uri="{FF2B5EF4-FFF2-40B4-BE49-F238E27FC236}">
                <a16:creationId xmlns:a16="http://schemas.microsoft.com/office/drawing/2014/main" id="{F79E8171-FD1B-49BF-A87F-2A4F9EBE01B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037012" y="2601637"/>
            <a:ext cx="7582323" cy="323824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39296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4" name="Picture 63">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6" name="Oval 65">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8" name="Picture 67">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0" name="Picture 69">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2" name="Rectangle 71">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4" name="Rectangle 73">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6" name="Rectangle 75">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80" name="Freeform: Shape 79">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11FEF9F-31E2-424C-8E06-3DE42E27963C}"/>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a:solidFill>
                  <a:srgbClr val="FFFFFF"/>
                </a:solidFill>
                <a:latin typeface="+mj-lt"/>
                <a:ea typeface="+mj-ea"/>
                <a:cs typeface="+mj-cs"/>
              </a:rPr>
              <a:t>					 Covid-19 Analysis </a:t>
            </a:r>
          </a:p>
        </p:txBody>
      </p:sp>
      <p:sp>
        <p:nvSpPr>
          <p:cNvPr id="3" name="Text Placeholder 2">
            <a:extLst>
              <a:ext uri="{FF2B5EF4-FFF2-40B4-BE49-F238E27FC236}">
                <a16:creationId xmlns:a16="http://schemas.microsoft.com/office/drawing/2014/main" id="{B0F2C4E2-CBD9-48BA-93A4-BD54D8BCD919}"/>
              </a:ext>
            </a:extLst>
          </p:cNvPr>
          <p:cNvSpPr>
            <a:spLocks noGrp="1"/>
          </p:cNvSpPr>
          <p:nvPr>
            <p:ph type="body" sz="half" idx="2"/>
          </p:nvPr>
        </p:nvSpPr>
        <p:spPr>
          <a:xfrm>
            <a:off x="1103312" y="2371830"/>
            <a:ext cx="9613456" cy="3876570"/>
          </a:xfrm>
        </p:spPr>
        <p:txBody>
          <a:bodyPr vert="horz" lIns="91440" tIns="45720" rIns="91440" bIns="45720" rtlCol="0">
            <a:normAutofit/>
          </a:bodyPr>
          <a:lstStyle/>
          <a:p>
            <a:pPr marL="0" marR="0">
              <a:lnSpc>
                <a:spcPct val="90000"/>
              </a:lnSpc>
              <a:buFont typeface="Wingdings 3" charset="2"/>
              <a:buChar char=""/>
            </a:pPr>
            <a:r>
              <a:rPr lang="en-US" sz="1500" dirty="0">
                <a:solidFill>
                  <a:srgbClr val="FF0000"/>
                </a:solidFill>
                <a:effectLst/>
              </a:rPr>
              <a:t>Observation 1: </a:t>
            </a:r>
            <a:r>
              <a:rPr lang="en-US" sz="1500" b="1" dirty="0">
                <a:effectLst/>
              </a:rPr>
              <a:t>The virus was first identified in China in December 2020.  There is little Twitter noise worldwide during December.  This does not appear unusual as there was little transparency about the virus in the initial phase of the virus nor is China particularly known for being particularly forthcoming with such information. </a:t>
            </a:r>
          </a:p>
          <a:p>
            <a:pPr marL="0" marR="0">
              <a:lnSpc>
                <a:spcPct val="90000"/>
              </a:lnSpc>
              <a:buFont typeface="Wingdings 3" charset="2"/>
              <a:buChar char=""/>
            </a:pPr>
            <a:r>
              <a:rPr lang="en-US" sz="1500" dirty="0">
                <a:solidFill>
                  <a:srgbClr val="FF0000"/>
                </a:solidFill>
                <a:effectLst/>
              </a:rPr>
              <a:t>Observation 2: </a:t>
            </a:r>
            <a:r>
              <a:rPr lang="en-US" sz="1500" b="1" dirty="0">
                <a:effectLst/>
              </a:rPr>
              <a:t>The team hypothesized that original tweets, likes, and retweets would increase steadily with the progression of the virus.  This isn’t what the data set reflected.  Original tweets occurred on days when there was major world headlines.  The clear instance of this is on January 31</a:t>
            </a:r>
            <a:r>
              <a:rPr lang="en-US" sz="1500" b="1" baseline="30000" dirty="0">
                <a:effectLst/>
              </a:rPr>
              <a:t>st</a:t>
            </a:r>
            <a:r>
              <a:rPr lang="en-US" sz="1500" b="1" dirty="0">
                <a:effectLst/>
              </a:rPr>
              <a:t> when the US announced travel restrictions for those who had been to China and the first quarantines.  Similar large announcements occurred on February 9</a:t>
            </a:r>
            <a:r>
              <a:rPr lang="en-US" sz="1500" b="1" baseline="30000" dirty="0">
                <a:effectLst/>
              </a:rPr>
              <a:t>th</a:t>
            </a:r>
            <a:r>
              <a:rPr lang="en-US" sz="1500" b="1" dirty="0">
                <a:effectLst/>
              </a:rPr>
              <a:t>, 2020 when the Chinese stated that they would invest 10bn to fight the virus and on February 21</a:t>
            </a:r>
            <a:r>
              <a:rPr lang="en-US" sz="1500" b="1" baseline="30000" dirty="0">
                <a:effectLst/>
              </a:rPr>
              <a:t>st</a:t>
            </a:r>
            <a:r>
              <a:rPr lang="en-US" sz="1500" b="1" dirty="0">
                <a:effectLst/>
              </a:rPr>
              <a:t> when the WHO announced that Covid-19 was officially a pandemic. </a:t>
            </a:r>
          </a:p>
          <a:p>
            <a:pPr marL="0" marR="0">
              <a:lnSpc>
                <a:spcPct val="90000"/>
              </a:lnSpc>
              <a:buFont typeface="Wingdings 3" charset="2"/>
              <a:buChar char=""/>
            </a:pPr>
            <a:r>
              <a:rPr lang="en-US" sz="1500" dirty="0">
                <a:solidFill>
                  <a:srgbClr val="FF0000"/>
                </a:solidFill>
                <a:effectLst/>
              </a:rPr>
              <a:t>Observation 3: </a:t>
            </a:r>
            <a:r>
              <a:rPr lang="en-US" sz="1500" b="1" dirty="0">
                <a:effectLst/>
              </a:rPr>
              <a:t>Tweet “Likes” and “Retweets” differed slightly.  There were still peaks on days which correlated to major headlines, but as the virus progressed there “Likes” and “Retweets” reflected more stable forward progression as was expected.  Also, the comparison between “Likes” and “Retweets” reflects that Twitter users are more inclined to like rather than retweet. </a:t>
            </a:r>
          </a:p>
          <a:p>
            <a:pPr>
              <a:lnSpc>
                <a:spcPct val="90000"/>
              </a:lnSpc>
              <a:buFont typeface="Wingdings 3" charset="2"/>
              <a:buChar char=""/>
            </a:pPr>
            <a:endParaRPr lang="en-US" sz="1500" dirty="0"/>
          </a:p>
        </p:txBody>
      </p:sp>
    </p:spTree>
    <p:extLst>
      <p:ext uri="{BB962C8B-B14F-4D97-AF65-F5344CB8AC3E}">
        <p14:creationId xmlns:p14="http://schemas.microsoft.com/office/powerpoint/2010/main" val="216267791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3445</TotalTime>
  <Words>860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Covid-19 Impact on Twitter in North Carolina</vt:lpstr>
      <vt:lpstr>This project is designed to identify the impact of Covid-19 on Twitter usage in the state of North Carolina. The team hypothesizes that twitter references to Covid-19 are positively correlated with the progression of the virus.  Is that consistent with Twitter COVID-19 references in North Carolina. By leveraging data sources for both Twitter and COVID-19 19 the team plans to answer the following: </vt:lpstr>
      <vt:lpstr>     Questions to Ask?????</vt:lpstr>
      <vt:lpstr>   Data Clean up and Exploration</vt:lpstr>
      <vt:lpstr>          Data Analysis “Twitter”</vt:lpstr>
      <vt:lpstr>Data Analysis COVID-19      Cases in “Mecklenburg” </vt:lpstr>
      <vt:lpstr>    Data Analysis of counties in NC</vt:lpstr>
      <vt:lpstr>    Covid-19 Deaths Globally</vt:lpstr>
      <vt:lpstr>      Covid-19 Analysis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Mariam Ahmad</dc:creator>
  <cp:lastModifiedBy>Mariam Ahmad</cp:lastModifiedBy>
  <cp:revision>38</cp:revision>
  <dcterms:created xsi:type="dcterms:W3CDTF">2021-02-08T17:28:10Z</dcterms:created>
  <dcterms:modified xsi:type="dcterms:W3CDTF">2021-02-11T18:34:41Z</dcterms:modified>
</cp:coreProperties>
</file>