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68" r:id="rId4"/>
    <p:sldId id="270" r:id="rId5"/>
    <p:sldId id="271" r:id="rId6"/>
    <p:sldId id="274" r:id="rId7"/>
    <p:sldId id="288" r:id="rId8"/>
    <p:sldId id="272" r:id="rId9"/>
    <p:sldId id="273" r:id="rId10"/>
    <p:sldId id="281" r:id="rId11"/>
    <p:sldId id="283" r:id="rId12"/>
    <p:sldId id="284" r:id="rId13"/>
    <p:sldId id="286" r:id="rId14"/>
    <p:sldId id="287" r:id="rId15"/>
    <p:sldId id="275" r:id="rId16"/>
    <p:sldId id="276"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 Parrish" initials="LP" lastIdx="6" clrIdx="0">
    <p:extLst>
      <p:ext uri="{19B8F6BF-5375-455C-9EA6-DF929625EA0E}">
        <p15:presenceInfo xmlns:p15="http://schemas.microsoft.com/office/powerpoint/2012/main" userId="d31e3fc07013d3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p:cViewPr varScale="1">
        <p:scale>
          <a:sx n="67" d="100"/>
          <a:sy n="67" d="100"/>
        </p:scale>
        <p:origin x="5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11T16:14:01.779" idx="3">
    <p:pos x="5090" y="1248"/>
    <p:text>Jimmy to confirm</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2-11T16:54:22.400" idx="5">
    <p:pos x="2218" y="916"/>
    <p:text>Jimmy to confirm language here</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209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2085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74547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281055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80627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16169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56469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9670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170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822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949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070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247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2/12/2021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916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2/12/2021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383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2/12/2021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8877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2/12/2021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197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2/12/2021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8119287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586712" y="973516"/>
            <a:ext cx="8722814" cy="1439238"/>
          </a:xfrm>
        </p:spPr>
        <p:txBody>
          <a:bodyPr anchor="b">
            <a:normAutofit/>
          </a:bodyPr>
          <a:lstStyle/>
          <a:p>
            <a:r>
              <a:rPr lang="en-US" sz="4400" b="1" dirty="0"/>
              <a:t>Covid-19 Impact on Twitter in North Carolina</a:t>
            </a:r>
            <a:endParaRPr lang="en-US" sz="44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586711" y="4851491"/>
            <a:ext cx="4140181" cy="1091846"/>
          </a:xfrm>
        </p:spPr>
        <p:txBody>
          <a:bodyPr>
            <a:normAutofit/>
          </a:bodyPr>
          <a:lstStyle/>
          <a:p>
            <a:r>
              <a:rPr lang="en-US" b="1" dirty="0"/>
              <a:t>Project Team: </a:t>
            </a:r>
            <a:r>
              <a:rPr lang="en-US" sz="1600" dirty="0"/>
              <a:t>Jimmy White, Lauren Parrish, Mariam Ahmad, Zehra </a:t>
            </a:r>
            <a:r>
              <a:rPr lang="en-US" sz="1600" dirty="0" err="1"/>
              <a:t>Tokatli</a:t>
            </a:r>
            <a:r>
              <a:rPr lang="en-US" sz="1600" dirty="0"/>
              <a:t>, Hector </a:t>
            </a:r>
            <a:r>
              <a:rPr lang="en-US" sz="1600" dirty="0" err="1"/>
              <a:t>Ladero</a:t>
            </a:r>
            <a:r>
              <a:rPr lang="en-US" sz="1600" dirty="0"/>
              <a:t> </a:t>
            </a:r>
          </a:p>
        </p:txBody>
      </p:sp>
      <p:pic>
        <p:nvPicPr>
          <p:cNvPr id="1028" name="Picture 4" descr="A blue screen with white text&#10;&#10;Description automatically generated with low confidence">
            <a:extLst>
              <a:ext uri="{FF2B5EF4-FFF2-40B4-BE49-F238E27FC236}">
                <a16:creationId xmlns:a16="http://schemas.microsoft.com/office/drawing/2014/main" id="{E2696737-C325-4124-B002-7CF0165E93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69560" y="2277235"/>
            <a:ext cx="5928344" cy="3334693"/>
          </a:xfrm>
          <a:prstGeom prst="rect">
            <a:avLst/>
          </a:prstGeom>
          <a:solidFill>
            <a:srgbClr val="FFFFFF"/>
          </a:solidFill>
        </p:spPr>
      </p:pic>
      <p:sp>
        <p:nvSpPr>
          <p:cNvPr id="5" name="Subtitle 2">
            <a:extLst>
              <a:ext uri="{FF2B5EF4-FFF2-40B4-BE49-F238E27FC236}">
                <a16:creationId xmlns:a16="http://schemas.microsoft.com/office/drawing/2014/main" id="{9D5C60B8-1F80-4771-AF5F-3C4E52789A21}"/>
              </a:ext>
            </a:extLst>
          </p:cNvPr>
          <p:cNvSpPr txBox="1">
            <a:spLocks/>
          </p:cNvSpPr>
          <p:nvPr/>
        </p:nvSpPr>
        <p:spPr>
          <a:xfrm>
            <a:off x="586712" y="2617263"/>
            <a:ext cx="4140181" cy="1091846"/>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b="1" dirty="0"/>
              <a:t>University of North Carolina at Charlotte:</a:t>
            </a:r>
          </a:p>
          <a:p>
            <a:r>
              <a:rPr lang="en-US" b="1" dirty="0"/>
              <a:t> Data Analytics Bootcamp</a:t>
            </a:r>
            <a:endParaRPr lang="en-US" sz="1600"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724970" cy="646331"/>
          </a:xfrm>
          <a:prstGeom prst="rect">
            <a:avLst/>
          </a:prstGeom>
          <a:noFill/>
          <a:ln>
            <a:solidFill>
              <a:schemeClr val="accent1"/>
            </a:solidFill>
          </a:ln>
        </p:spPr>
        <p:txBody>
          <a:bodyPr wrap="square" rtlCol="0">
            <a:spAutoFit/>
          </a:bodyPr>
          <a:lstStyle/>
          <a:p>
            <a:r>
              <a:rPr lang="en-US" sz="3600" b="1" dirty="0"/>
              <a:t>Discussion (cont.): </a:t>
            </a:r>
            <a:r>
              <a:rPr lang="en-US" sz="1600" b="1" dirty="0"/>
              <a:t>North Carolina Twitter Activity vs. Covid-19 Progression</a:t>
            </a:r>
          </a:p>
        </p:txBody>
      </p:sp>
      <p:sp>
        <p:nvSpPr>
          <p:cNvPr id="11" name="Rectangle 10">
            <a:extLst>
              <a:ext uri="{FF2B5EF4-FFF2-40B4-BE49-F238E27FC236}">
                <a16:creationId xmlns:a16="http://schemas.microsoft.com/office/drawing/2014/main" id="{28BEF27B-97E2-4C5B-B4D9-D43E776C55E5}"/>
              </a:ext>
            </a:extLst>
          </p:cNvPr>
          <p:cNvSpPr/>
          <p:nvPr/>
        </p:nvSpPr>
        <p:spPr>
          <a:xfrm>
            <a:off x="7441324" y="1420271"/>
            <a:ext cx="4424679" cy="51160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0B66BEB-6FB5-4D0E-B734-DB46106869F5}"/>
              </a:ext>
            </a:extLst>
          </p:cNvPr>
          <p:cNvPicPr>
            <a:picLocks noChangeAspect="1"/>
          </p:cNvPicPr>
          <p:nvPr/>
        </p:nvPicPr>
        <p:blipFill>
          <a:blip r:embed="rId2"/>
          <a:stretch>
            <a:fillRect/>
          </a:stretch>
        </p:blipFill>
        <p:spPr>
          <a:xfrm>
            <a:off x="7655644" y="4112587"/>
            <a:ext cx="4002204" cy="2358001"/>
          </a:xfrm>
          <a:prstGeom prst="rect">
            <a:avLst/>
          </a:prstGeom>
        </p:spPr>
      </p:pic>
      <p:pic>
        <p:nvPicPr>
          <p:cNvPr id="18" name="Picture 2">
            <a:extLst>
              <a:ext uri="{FF2B5EF4-FFF2-40B4-BE49-F238E27FC236}">
                <a16:creationId xmlns:a16="http://schemas.microsoft.com/office/drawing/2014/main" id="{A6A9EB57-C7C6-43C0-9465-349E43C891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55644" y="1462854"/>
            <a:ext cx="4002204" cy="2715445"/>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D84C429-5818-4A3F-BCAC-63A138FF1155}"/>
              </a:ext>
            </a:extLst>
          </p:cNvPr>
          <p:cNvSpPr txBox="1"/>
          <p:nvPr/>
        </p:nvSpPr>
        <p:spPr>
          <a:xfrm>
            <a:off x="534152" y="1081718"/>
            <a:ext cx="3799242" cy="338554"/>
          </a:xfrm>
          <a:prstGeom prst="rect">
            <a:avLst/>
          </a:prstGeom>
          <a:noFill/>
        </p:spPr>
        <p:txBody>
          <a:bodyPr wrap="square" rtlCol="0">
            <a:spAutoFit/>
          </a:bodyPr>
          <a:lstStyle/>
          <a:p>
            <a:r>
              <a:rPr lang="en-US" sz="1600" b="1" dirty="0"/>
              <a:t>March Twitter Activity:</a:t>
            </a:r>
          </a:p>
        </p:txBody>
      </p:sp>
      <p:pic>
        <p:nvPicPr>
          <p:cNvPr id="13" name="Picture 12">
            <a:extLst>
              <a:ext uri="{FF2B5EF4-FFF2-40B4-BE49-F238E27FC236}">
                <a16:creationId xmlns:a16="http://schemas.microsoft.com/office/drawing/2014/main" id="{A9F81B7D-6892-4B7D-8C37-4A96C8540443}"/>
              </a:ext>
            </a:extLst>
          </p:cNvPr>
          <p:cNvPicPr>
            <a:picLocks noChangeAspect="1"/>
          </p:cNvPicPr>
          <p:nvPr/>
        </p:nvPicPr>
        <p:blipFill>
          <a:blip r:embed="rId4"/>
          <a:stretch>
            <a:fillRect/>
          </a:stretch>
        </p:blipFill>
        <p:spPr>
          <a:xfrm>
            <a:off x="534152" y="1426207"/>
            <a:ext cx="6067958" cy="2264638"/>
          </a:xfrm>
          <a:prstGeom prst="rect">
            <a:avLst/>
          </a:prstGeom>
        </p:spPr>
      </p:pic>
      <p:sp>
        <p:nvSpPr>
          <p:cNvPr id="14" name="TextBox 13">
            <a:extLst>
              <a:ext uri="{FF2B5EF4-FFF2-40B4-BE49-F238E27FC236}">
                <a16:creationId xmlns:a16="http://schemas.microsoft.com/office/drawing/2014/main" id="{A518974D-C573-4F58-BA65-FE27FA551F1C}"/>
              </a:ext>
            </a:extLst>
          </p:cNvPr>
          <p:cNvSpPr txBox="1"/>
          <p:nvPr/>
        </p:nvSpPr>
        <p:spPr>
          <a:xfrm>
            <a:off x="464641" y="3744755"/>
            <a:ext cx="3799242" cy="338554"/>
          </a:xfrm>
          <a:prstGeom prst="rect">
            <a:avLst/>
          </a:prstGeom>
          <a:noFill/>
        </p:spPr>
        <p:txBody>
          <a:bodyPr wrap="square" rtlCol="0">
            <a:spAutoFit/>
          </a:bodyPr>
          <a:lstStyle/>
          <a:p>
            <a:r>
              <a:rPr lang="en-US" sz="1600" b="1" dirty="0"/>
              <a:t>April Twitter Activity:</a:t>
            </a:r>
          </a:p>
        </p:txBody>
      </p:sp>
      <p:pic>
        <p:nvPicPr>
          <p:cNvPr id="15" name="Picture 14">
            <a:extLst>
              <a:ext uri="{FF2B5EF4-FFF2-40B4-BE49-F238E27FC236}">
                <a16:creationId xmlns:a16="http://schemas.microsoft.com/office/drawing/2014/main" id="{0C5ED0A0-263A-43C5-B7BD-D60FD3213A08}"/>
              </a:ext>
            </a:extLst>
          </p:cNvPr>
          <p:cNvPicPr>
            <a:picLocks noChangeAspect="1"/>
          </p:cNvPicPr>
          <p:nvPr/>
        </p:nvPicPr>
        <p:blipFill>
          <a:blip r:embed="rId4"/>
          <a:stretch>
            <a:fillRect/>
          </a:stretch>
        </p:blipFill>
        <p:spPr>
          <a:xfrm>
            <a:off x="534151" y="4188767"/>
            <a:ext cx="6067957" cy="2347533"/>
          </a:xfrm>
          <a:prstGeom prst="rect">
            <a:avLst/>
          </a:prstGeom>
        </p:spPr>
      </p:pic>
    </p:spTree>
    <p:extLst>
      <p:ext uri="{BB962C8B-B14F-4D97-AF65-F5344CB8AC3E}">
        <p14:creationId xmlns:p14="http://schemas.microsoft.com/office/powerpoint/2010/main" val="1045495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925692" cy="646331"/>
          </a:xfrm>
          <a:prstGeom prst="rect">
            <a:avLst/>
          </a:prstGeom>
          <a:noFill/>
          <a:ln>
            <a:solidFill>
              <a:schemeClr val="accent1"/>
            </a:solidFill>
          </a:ln>
        </p:spPr>
        <p:txBody>
          <a:bodyPr wrap="square" rtlCol="0">
            <a:spAutoFit/>
          </a:bodyPr>
          <a:lstStyle/>
          <a:p>
            <a:r>
              <a:rPr lang="en-US" sz="3600" b="1" dirty="0"/>
              <a:t>Discussion (cont.): </a:t>
            </a:r>
            <a:r>
              <a:rPr lang="en-US" sz="1600" b="1" dirty="0"/>
              <a:t>North Carolina Twitter Activity vs. Covid-19 Progression</a:t>
            </a:r>
          </a:p>
        </p:txBody>
      </p:sp>
      <p:sp>
        <p:nvSpPr>
          <p:cNvPr id="6" name="TextBox 5">
            <a:extLst>
              <a:ext uri="{FF2B5EF4-FFF2-40B4-BE49-F238E27FC236}">
                <a16:creationId xmlns:a16="http://schemas.microsoft.com/office/drawing/2014/main" id="{D8199B82-B174-4EE0-ADA9-A1094052810F}"/>
              </a:ext>
            </a:extLst>
          </p:cNvPr>
          <p:cNvSpPr txBox="1"/>
          <p:nvPr/>
        </p:nvSpPr>
        <p:spPr>
          <a:xfrm>
            <a:off x="534152" y="1286509"/>
            <a:ext cx="3799242" cy="338554"/>
          </a:xfrm>
          <a:prstGeom prst="rect">
            <a:avLst/>
          </a:prstGeom>
          <a:noFill/>
        </p:spPr>
        <p:txBody>
          <a:bodyPr wrap="square" rtlCol="0">
            <a:spAutoFit/>
          </a:bodyPr>
          <a:lstStyle/>
          <a:p>
            <a:r>
              <a:rPr lang="en-US" sz="1600" b="1" dirty="0"/>
              <a:t>Observations:</a:t>
            </a:r>
          </a:p>
        </p:txBody>
      </p:sp>
    </p:spTree>
    <p:extLst>
      <p:ext uri="{BB962C8B-B14F-4D97-AF65-F5344CB8AC3E}">
        <p14:creationId xmlns:p14="http://schemas.microsoft.com/office/powerpoint/2010/main" val="2530514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1266C4-D383-40D1-AAAD-36D04BD560F9}"/>
              </a:ext>
            </a:extLst>
          </p:cNvPr>
          <p:cNvSpPr/>
          <p:nvPr/>
        </p:nvSpPr>
        <p:spPr>
          <a:xfrm>
            <a:off x="5082119" y="1156315"/>
            <a:ext cx="6877050" cy="263740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379D1CF-9171-4F6F-AA24-C44140479540}"/>
              </a:ext>
            </a:extLst>
          </p:cNvPr>
          <p:cNvSpPr txBox="1"/>
          <p:nvPr/>
        </p:nvSpPr>
        <p:spPr>
          <a:xfrm>
            <a:off x="534152" y="387412"/>
            <a:ext cx="10003750" cy="646331"/>
          </a:xfrm>
          <a:prstGeom prst="rect">
            <a:avLst/>
          </a:prstGeom>
          <a:noFill/>
          <a:ln>
            <a:solidFill>
              <a:schemeClr val="accent1"/>
            </a:solidFill>
          </a:ln>
        </p:spPr>
        <p:txBody>
          <a:bodyPr wrap="square" rtlCol="0">
            <a:spAutoFit/>
          </a:bodyPr>
          <a:lstStyle/>
          <a:p>
            <a:r>
              <a:rPr lang="en-US" sz="3600" b="1" dirty="0"/>
              <a:t>Discussion (cont.): </a:t>
            </a:r>
            <a:r>
              <a:rPr lang="en-US" sz="1600" b="1" dirty="0"/>
              <a:t>North Carolina Twitter Activity vs. Covid-19 Progression</a:t>
            </a:r>
          </a:p>
        </p:txBody>
      </p:sp>
      <p:pic>
        <p:nvPicPr>
          <p:cNvPr id="4" name="Picture 3">
            <a:extLst>
              <a:ext uri="{FF2B5EF4-FFF2-40B4-BE49-F238E27FC236}">
                <a16:creationId xmlns:a16="http://schemas.microsoft.com/office/drawing/2014/main" id="{DFEDE17B-4292-4905-BE8A-3943E3EB9D47}"/>
              </a:ext>
            </a:extLst>
          </p:cNvPr>
          <p:cNvPicPr>
            <a:picLocks noChangeAspect="1"/>
          </p:cNvPicPr>
          <p:nvPr/>
        </p:nvPicPr>
        <p:blipFill>
          <a:blip r:embed="rId2"/>
          <a:stretch>
            <a:fillRect/>
          </a:stretch>
        </p:blipFill>
        <p:spPr>
          <a:xfrm>
            <a:off x="5082119" y="4225158"/>
            <a:ext cx="6877051" cy="2511283"/>
          </a:xfrm>
          <a:prstGeom prst="rect">
            <a:avLst/>
          </a:prstGeom>
        </p:spPr>
      </p:pic>
      <p:pic>
        <p:nvPicPr>
          <p:cNvPr id="8" name="Picture 2">
            <a:extLst>
              <a:ext uri="{FF2B5EF4-FFF2-40B4-BE49-F238E27FC236}">
                <a16:creationId xmlns:a16="http://schemas.microsoft.com/office/drawing/2014/main" id="{637A7537-81AB-4C06-8904-FD386D6514C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82119" y="1247944"/>
            <a:ext cx="3336667" cy="240440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D5636E3-1F38-4F96-8EE5-1C337A95C319}"/>
              </a:ext>
            </a:extLst>
          </p:cNvPr>
          <p:cNvPicPr>
            <a:picLocks noChangeAspect="1"/>
          </p:cNvPicPr>
          <p:nvPr/>
        </p:nvPicPr>
        <p:blipFill>
          <a:blip r:embed="rId4"/>
          <a:stretch>
            <a:fillRect/>
          </a:stretch>
        </p:blipFill>
        <p:spPr>
          <a:xfrm>
            <a:off x="8418786" y="1247944"/>
            <a:ext cx="3518341" cy="1957711"/>
          </a:xfrm>
          <a:prstGeom prst="rect">
            <a:avLst/>
          </a:prstGeom>
        </p:spPr>
      </p:pic>
      <p:sp>
        <p:nvSpPr>
          <p:cNvPr id="12" name="TextBox 11">
            <a:extLst>
              <a:ext uri="{FF2B5EF4-FFF2-40B4-BE49-F238E27FC236}">
                <a16:creationId xmlns:a16="http://schemas.microsoft.com/office/drawing/2014/main" id="{D0554501-3E9F-4E56-9FBD-E2AC1F7AC6F6}"/>
              </a:ext>
            </a:extLst>
          </p:cNvPr>
          <p:cNvSpPr txBox="1"/>
          <p:nvPr/>
        </p:nvSpPr>
        <p:spPr>
          <a:xfrm>
            <a:off x="254873" y="1846381"/>
            <a:ext cx="3327375" cy="338554"/>
          </a:xfrm>
          <a:prstGeom prst="rect">
            <a:avLst/>
          </a:prstGeom>
          <a:noFill/>
        </p:spPr>
        <p:txBody>
          <a:bodyPr wrap="square" rtlCol="0">
            <a:spAutoFit/>
          </a:bodyPr>
          <a:lstStyle/>
          <a:p>
            <a:r>
              <a:rPr lang="en-US" sz="1600" b="1" dirty="0"/>
              <a:t>Observations:</a:t>
            </a:r>
          </a:p>
        </p:txBody>
      </p:sp>
      <p:sp>
        <p:nvSpPr>
          <p:cNvPr id="13" name="TextBox 12">
            <a:extLst>
              <a:ext uri="{FF2B5EF4-FFF2-40B4-BE49-F238E27FC236}">
                <a16:creationId xmlns:a16="http://schemas.microsoft.com/office/drawing/2014/main" id="{B2D2B093-93AA-407F-BE98-42DB23525526}"/>
              </a:ext>
            </a:extLst>
          </p:cNvPr>
          <p:cNvSpPr txBox="1"/>
          <p:nvPr/>
        </p:nvSpPr>
        <p:spPr>
          <a:xfrm>
            <a:off x="5082119" y="3842628"/>
            <a:ext cx="3504833" cy="338554"/>
          </a:xfrm>
          <a:prstGeom prst="rect">
            <a:avLst/>
          </a:prstGeom>
          <a:noFill/>
        </p:spPr>
        <p:txBody>
          <a:bodyPr wrap="square" rtlCol="0">
            <a:spAutoFit/>
          </a:bodyPr>
          <a:lstStyle/>
          <a:p>
            <a:r>
              <a:rPr lang="en-US" sz="1600" b="1" dirty="0"/>
              <a:t>Tweets by Location in May 2020:</a:t>
            </a:r>
          </a:p>
        </p:txBody>
      </p:sp>
      <p:sp>
        <p:nvSpPr>
          <p:cNvPr id="14" name="TextBox 13">
            <a:extLst>
              <a:ext uri="{FF2B5EF4-FFF2-40B4-BE49-F238E27FC236}">
                <a16:creationId xmlns:a16="http://schemas.microsoft.com/office/drawing/2014/main" id="{61CB062F-7B9C-434F-B422-6E46C368F33A}"/>
              </a:ext>
            </a:extLst>
          </p:cNvPr>
          <p:cNvSpPr txBox="1"/>
          <p:nvPr/>
        </p:nvSpPr>
        <p:spPr>
          <a:xfrm>
            <a:off x="254873" y="2359684"/>
            <a:ext cx="4393325" cy="3908762"/>
          </a:xfrm>
          <a:prstGeom prst="rect">
            <a:avLst/>
          </a:prstGeom>
          <a:noFill/>
        </p:spPr>
        <p:txBody>
          <a:bodyPr wrap="square" rtlCol="0">
            <a:spAutoFit/>
          </a:bodyPr>
          <a:lstStyle/>
          <a:p>
            <a:r>
              <a:rPr lang="en-US" sz="1600" dirty="0"/>
              <a:t>A</a:t>
            </a:r>
            <a:r>
              <a:rPr lang="en-US" sz="1600" dirty="0">
                <a:effectLst/>
              </a:rPr>
              <a:t> The data reflected that Mecklenburg County’s Covid-19 cases maintained a similar distribution to other North Carolina Metropolitan areas, however, they experienced a sharper increase in death rates. </a:t>
            </a:r>
            <a:r>
              <a:rPr lang="en-US" sz="1800" i="1" dirty="0">
                <a:effectLst/>
                <a:latin typeface="Century Gothic" panose="020B0502020202020204" pitchFamily="34" charset="0"/>
                <a:ea typeface="Calibri" panose="020F0502020204030204" pitchFamily="34" charset="0"/>
                <a:cs typeface="Times New Roman" panose="02020603050405020304" pitchFamily="18" charset="0"/>
              </a:rPr>
              <a:t>This differed from Wake county where Twitter activity declined, and Covid-19 cases and deaths were not as significant. </a:t>
            </a:r>
            <a:endParaRPr lang="en-US" sz="1600" dirty="0">
              <a:effectLst/>
            </a:endParaRPr>
          </a:p>
          <a:p>
            <a:endParaRPr lang="en-US" sz="1600" dirty="0"/>
          </a:p>
          <a:p>
            <a:r>
              <a:rPr lang="en-US" sz="1600" dirty="0"/>
              <a:t>The increase in death rates aligned with increased Twitter activity.  This behavior is aligned to the team’s hypothesis that Twitter activity increased as the pandemic progressed.</a:t>
            </a:r>
          </a:p>
        </p:txBody>
      </p:sp>
    </p:spTree>
    <p:extLst>
      <p:ext uri="{BB962C8B-B14F-4D97-AF65-F5344CB8AC3E}">
        <p14:creationId xmlns:p14="http://schemas.microsoft.com/office/powerpoint/2010/main" val="117460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Postmortem:</a:t>
            </a:r>
            <a:endParaRPr lang="en-US" sz="1600" b="1" dirty="0"/>
          </a:p>
        </p:txBody>
      </p:sp>
      <p:sp>
        <p:nvSpPr>
          <p:cNvPr id="9" name="TextBox 8">
            <a:extLst>
              <a:ext uri="{FF2B5EF4-FFF2-40B4-BE49-F238E27FC236}">
                <a16:creationId xmlns:a16="http://schemas.microsoft.com/office/drawing/2014/main" id="{ED4AF83A-ACBF-4FE0-8922-5FF013FE6807}"/>
              </a:ext>
            </a:extLst>
          </p:cNvPr>
          <p:cNvSpPr txBox="1"/>
          <p:nvPr/>
        </p:nvSpPr>
        <p:spPr>
          <a:xfrm>
            <a:off x="470144" y="1150568"/>
            <a:ext cx="10196623" cy="369332"/>
          </a:xfrm>
          <a:prstGeom prst="rect">
            <a:avLst/>
          </a:prstGeom>
          <a:noFill/>
        </p:spPr>
        <p:txBody>
          <a:bodyPr wrap="square" rtlCol="0">
            <a:spAutoFit/>
          </a:bodyPr>
          <a:lstStyle/>
          <a:p>
            <a:r>
              <a:rPr lang="en-US" b="1" dirty="0"/>
              <a:t>Challenges:</a:t>
            </a:r>
          </a:p>
        </p:txBody>
      </p:sp>
      <p:sp>
        <p:nvSpPr>
          <p:cNvPr id="2" name="TextBox 1">
            <a:extLst>
              <a:ext uri="{FF2B5EF4-FFF2-40B4-BE49-F238E27FC236}">
                <a16:creationId xmlns:a16="http://schemas.microsoft.com/office/drawing/2014/main" id="{3587A4F7-6031-49CF-ADE0-3816B155DA0A}"/>
              </a:ext>
            </a:extLst>
          </p:cNvPr>
          <p:cNvSpPr txBox="1"/>
          <p:nvPr/>
        </p:nvSpPr>
        <p:spPr>
          <a:xfrm>
            <a:off x="647700" y="1581150"/>
            <a:ext cx="10801350" cy="1815882"/>
          </a:xfrm>
          <a:prstGeom prst="rect">
            <a:avLst/>
          </a:prstGeom>
          <a:noFill/>
        </p:spPr>
        <p:txBody>
          <a:bodyPr wrap="square" rtlCol="0">
            <a:spAutoFit/>
          </a:bodyPr>
          <a:lstStyle/>
          <a:p>
            <a:r>
              <a:rPr lang="en-US" sz="1400" b="1" dirty="0">
                <a:solidFill>
                  <a:srgbClr val="FF0000"/>
                </a:solidFill>
              </a:rPr>
              <a:t>Scope: </a:t>
            </a:r>
            <a:r>
              <a:rPr lang="en-US" sz="1400" dirty="0"/>
              <a:t>Initially, the team wanted to pull in multiple social media providers to assess if Covid-19 increased usage of social media.  Additionally, the team wanted to use a year’s worth of pre-</a:t>
            </a:r>
            <a:r>
              <a:rPr lang="en-US" sz="1400" dirty="0" err="1"/>
              <a:t>Covid</a:t>
            </a:r>
            <a:r>
              <a:rPr lang="en-US" sz="1400" dirty="0"/>
              <a:t> social media use as a baseline and a year’s worth of Covid-19 social media use.  It quickly became apparent that this was too large a data set. </a:t>
            </a:r>
          </a:p>
          <a:p>
            <a:endParaRPr lang="en-US" sz="1400" dirty="0"/>
          </a:p>
          <a:p>
            <a:r>
              <a:rPr lang="en-US" sz="1400" b="1" dirty="0">
                <a:solidFill>
                  <a:srgbClr val="FF0000"/>
                </a:solidFill>
              </a:rPr>
              <a:t>Data Retrieval:  </a:t>
            </a:r>
            <a:r>
              <a:rPr lang="en-US" sz="1400" dirty="0"/>
              <a:t>The team struggled to retrieve a sufficient data set from a social media provider.  Some of the data we wanted to leverage, such as geolocations, required paid for services.  This required the team to look for alternative data points.  Often these data points required significantly more cleaning. Additionally, the social media providers had several restrictions due to data privacy as to what could and could not be used. </a:t>
            </a:r>
          </a:p>
        </p:txBody>
      </p:sp>
      <p:sp>
        <p:nvSpPr>
          <p:cNvPr id="6" name="TextBox 5">
            <a:extLst>
              <a:ext uri="{FF2B5EF4-FFF2-40B4-BE49-F238E27FC236}">
                <a16:creationId xmlns:a16="http://schemas.microsoft.com/office/drawing/2014/main" id="{E22BD809-3B96-4B34-BE7B-D8E9EA0D9F32}"/>
              </a:ext>
            </a:extLst>
          </p:cNvPr>
          <p:cNvSpPr txBox="1"/>
          <p:nvPr/>
        </p:nvSpPr>
        <p:spPr>
          <a:xfrm>
            <a:off x="534152" y="3931868"/>
            <a:ext cx="10196623" cy="369332"/>
          </a:xfrm>
          <a:prstGeom prst="rect">
            <a:avLst/>
          </a:prstGeom>
          <a:noFill/>
        </p:spPr>
        <p:txBody>
          <a:bodyPr wrap="square" rtlCol="0">
            <a:spAutoFit/>
          </a:bodyPr>
          <a:lstStyle/>
          <a:p>
            <a:r>
              <a:rPr lang="en-US" b="1" dirty="0"/>
              <a:t>Deeper Dive:</a:t>
            </a:r>
          </a:p>
        </p:txBody>
      </p:sp>
      <p:sp>
        <p:nvSpPr>
          <p:cNvPr id="4" name="TextBox 3">
            <a:extLst>
              <a:ext uri="{FF2B5EF4-FFF2-40B4-BE49-F238E27FC236}">
                <a16:creationId xmlns:a16="http://schemas.microsoft.com/office/drawing/2014/main" id="{7088FF67-14F9-4D8A-A20B-BE5D26B491EB}"/>
              </a:ext>
            </a:extLst>
          </p:cNvPr>
          <p:cNvSpPr txBox="1"/>
          <p:nvPr/>
        </p:nvSpPr>
        <p:spPr>
          <a:xfrm>
            <a:off x="647700" y="4524375"/>
            <a:ext cx="10801350" cy="1169551"/>
          </a:xfrm>
          <a:prstGeom prst="rect">
            <a:avLst/>
          </a:prstGeom>
          <a:noFill/>
        </p:spPr>
        <p:txBody>
          <a:bodyPr wrap="square" rtlCol="0">
            <a:spAutoFit/>
          </a:bodyPr>
          <a:lstStyle/>
          <a:p>
            <a:pPr marL="342900" indent="-342900">
              <a:buAutoNum type="arabicPeriod"/>
            </a:pPr>
            <a:r>
              <a:rPr lang="en-US" sz="1400" dirty="0"/>
              <a:t>If we compared Twitter to another social media provider, would our findings be consistent?</a:t>
            </a:r>
          </a:p>
          <a:p>
            <a:pPr marL="342900" indent="-342900">
              <a:buAutoNum type="arabicPeriod"/>
            </a:pPr>
            <a:endParaRPr lang="en-US" sz="1400" dirty="0"/>
          </a:p>
          <a:p>
            <a:pPr marL="342900" indent="-342900">
              <a:buAutoNum type="arabicPeriod"/>
            </a:pPr>
            <a:r>
              <a:rPr lang="en-US" sz="1400" dirty="0"/>
              <a:t>Would we see similar trends in the Twitter data if we included rural counties. </a:t>
            </a:r>
          </a:p>
          <a:p>
            <a:pPr marL="342900" indent="-342900">
              <a:buAutoNum type="arabicPeriod" startAt="2"/>
            </a:pPr>
            <a:endParaRPr lang="en-US" sz="1400" dirty="0"/>
          </a:p>
          <a:p>
            <a:r>
              <a:rPr lang="en-US" sz="1400" dirty="0"/>
              <a:t>3.	Is </a:t>
            </a:r>
            <a:r>
              <a:rPr lang="en-US" sz="1400" dirty="0" err="1"/>
              <a:t>Covid</a:t>
            </a:r>
            <a:r>
              <a:rPr lang="en-US" sz="1400" dirty="0"/>
              <a:t> fatigue now having an impact on tweeting activity?</a:t>
            </a:r>
          </a:p>
        </p:txBody>
      </p:sp>
    </p:spTree>
    <p:extLst>
      <p:ext uri="{BB962C8B-B14F-4D97-AF65-F5344CB8AC3E}">
        <p14:creationId xmlns:p14="http://schemas.microsoft.com/office/powerpoint/2010/main" val="309230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1115177" y="2782669"/>
            <a:ext cx="9588044" cy="646331"/>
          </a:xfrm>
          <a:prstGeom prst="rect">
            <a:avLst/>
          </a:prstGeom>
          <a:noFill/>
          <a:ln>
            <a:solidFill>
              <a:schemeClr val="accent1"/>
            </a:solidFill>
          </a:ln>
        </p:spPr>
        <p:txBody>
          <a:bodyPr wrap="square" rtlCol="0">
            <a:spAutoFit/>
          </a:bodyPr>
          <a:lstStyle/>
          <a:p>
            <a:pPr algn="ctr"/>
            <a:r>
              <a:rPr lang="en-US" sz="3600" b="1" dirty="0"/>
              <a:t>QUESTIONS?</a:t>
            </a:r>
            <a:endParaRPr lang="en-US" sz="1600" b="1" dirty="0"/>
          </a:p>
        </p:txBody>
      </p:sp>
    </p:spTree>
    <p:extLst>
      <p:ext uri="{BB962C8B-B14F-4D97-AF65-F5344CB8AC3E}">
        <p14:creationId xmlns:p14="http://schemas.microsoft.com/office/powerpoint/2010/main" val="2614430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637D-0AA4-49C6-8A6D-105893DF2D2B}"/>
              </a:ext>
            </a:extLst>
          </p:cNvPr>
          <p:cNvSpPr>
            <a:spLocks noGrp="1"/>
          </p:cNvSpPr>
          <p:nvPr>
            <p:ph type="title"/>
          </p:nvPr>
        </p:nvSpPr>
        <p:spPr>
          <a:xfrm>
            <a:off x="761381" y="2561844"/>
            <a:ext cx="8825659" cy="1734312"/>
          </a:xfrm>
        </p:spPr>
        <p:txBody>
          <a:bodyPr/>
          <a:lstStyle/>
          <a:p>
            <a:r>
              <a:rPr lang="en-US" sz="3600" b="1" dirty="0"/>
              <a:t>Appendix – Additional Graphical Representations of Data</a:t>
            </a:r>
          </a:p>
        </p:txBody>
      </p:sp>
    </p:spTree>
    <p:extLst>
      <p:ext uri="{BB962C8B-B14F-4D97-AF65-F5344CB8AC3E}">
        <p14:creationId xmlns:p14="http://schemas.microsoft.com/office/powerpoint/2010/main" val="1970420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79367B-5990-4640-8683-414BE16D9934}"/>
              </a:ext>
            </a:extLst>
          </p:cNvPr>
          <p:cNvPicPr>
            <a:picLocks noChangeAspect="1"/>
          </p:cNvPicPr>
          <p:nvPr/>
        </p:nvPicPr>
        <p:blipFill>
          <a:blip r:embed="rId2"/>
          <a:stretch>
            <a:fillRect/>
          </a:stretch>
        </p:blipFill>
        <p:spPr>
          <a:xfrm>
            <a:off x="412885" y="4206240"/>
            <a:ext cx="11366230" cy="2394245"/>
          </a:xfrm>
          <a:prstGeom prst="rect">
            <a:avLst/>
          </a:prstGeom>
        </p:spPr>
      </p:pic>
      <p:sp>
        <p:nvSpPr>
          <p:cNvPr id="5" name="Title 1">
            <a:extLst>
              <a:ext uri="{FF2B5EF4-FFF2-40B4-BE49-F238E27FC236}">
                <a16:creationId xmlns:a16="http://schemas.microsoft.com/office/drawing/2014/main" id="{6481947A-1029-4CF7-B185-A062B71D551E}"/>
              </a:ext>
            </a:extLst>
          </p:cNvPr>
          <p:cNvSpPr txBox="1">
            <a:spLocks/>
          </p:cNvSpPr>
          <p:nvPr/>
        </p:nvSpPr>
        <p:spPr>
          <a:xfrm>
            <a:off x="542306" y="441960"/>
            <a:ext cx="8825659" cy="1734312"/>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Global Progression in Covid-19 Cases</a:t>
            </a:r>
          </a:p>
        </p:txBody>
      </p:sp>
      <p:pic>
        <p:nvPicPr>
          <p:cNvPr id="8" name="Picture 7">
            <a:extLst>
              <a:ext uri="{FF2B5EF4-FFF2-40B4-BE49-F238E27FC236}">
                <a16:creationId xmlns:a16="http://schemas.microsoft.com/office/drawing/2014/main" id="{553476C6-07D2-4011-B0FB-C8941BE7E5D1}"/>
              </a:ext>
            </a:extLst>
          </p:cNvPr>
          <p:cNvPicPr>
            <a:picLocks noChangeAspect="1"/>
          </p:cNvPicPr>
          <p:nvPr/>
        </p:nvPicPr>
        <p:blipFill>
          <a:blip r:embed="rId3"/>
          <a:stretch>
            <a:fillRect/>
          </a:stretch>
        </p:blipFill>
        <p:spPr>
          <a:xfrm>
            <a:off x="412884" y="1458965"/>
            <a:ext cx="11366229" cy="2747275"/>
          </a:xfrm>
          <a:prstGeom prst="rect">
            <a:avLst/>
          </a:prstGeom>
        </p:spPr>
      </p:pic>
    </p:spTree>
    <p:extLst>
      <p:ext uri="{BB962C8B-B14F-4D97-AF65-F5344CB8AC3E}">
        <p14:creationId xmlns:p14="http://schemas.microsoft.com/office/powerpoint/2010/main" val="1304644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79367B-5990-4640-8683-414BE16D9934}"/>
              </a:ext>
            </a:extLst>
          </p:cNvPr>
          <p:cNvPicPr>
            <a:picLocks noChangeAspect="1"/>
          </p:cNvPicPr>
          <p:nvPr/>
        </p:nvPicPr>
        <p:blipFill>
          <a:blip r:embed="rId2"/>
          <a:stretch>
            <a:fillRect/>
          </a:stretch>
        </p:blipFill>
        <p:spPr>
          <a:xfrm>
            <a:off x="412885" y="4009170"/>
            <a:ext cx="11366230" cy="2591315"/>
          </a:xfrm>
          <a:prstGeom prst="rect">
            <a:avLst/>
          </a:prstGeom>
        </p:spPr>
      </p:pic>
      <p:sp>
        <p:nvSpPr>
          <p:cNvPr id="5" name="Title 1">
            <a:extLst>
              <a:ext uri="{FF2B5EF4-FFF2-40B4-BE49-F238E27FC236}">
                <a16:creationId xmlns:a16="http://schemas.microsoft.com/office/drawing/2014/main" id="{6481947A-1029-4CF7-B185-A062B71D551E}"/>
              </a:ext>
            </a:extLst>
          </p:cNvPr>
          <p:cNvSpPr txBox="1">
            <a:spLocks/>
          </p:cNvSpPr>
          <p:nvPr/>
        </p:nvSpPr>
        <p:spPr>
          <a:xfrm>
            <a:off x="542306" y="441960"/>
            <a:ext cx="8825659" cy="1734312"/>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Global Progression in Covid-19 Deaths</a:t>
            </a:r>
          </a:p>
        </p:txBody>
      </p:sp>
      <p:pic>
        <p:nvPicPr>
          <p:cNvPr id="3" name="Picture 2">
            <a:extLst>
              <a:ext uri="{FF2B5EF4-FFF2-40B4-BE49-F238E27FC236}">
                <a16:creationId xmlns:a16="http://schemas.microsoft.com/office/drawing/2014/main" id="{6B2FC3B2-E039-4DCF-BCA5-09DB203B50E9}"/>
              </a:ext>
            </a:extLst>
          </p:cNvPr>
          <p:cNvPicPr>
            <a:picLocks noChangeAspect="1"/>
          </p:cNvPicPr>
          <p:nvPr/>
        </p:nvPicPr>
        <p:blipFill>
          <a:blip r:embed="rId3"/>
          <a:stretch>
            <a:fillRect/>
          </a:stretch>
        </p:blipFill>
        <p:spPr>
          <a:xfrm>
            <a:off x="412884" y="1078991"/>
            <a:ext cx="11366229" cy="2930179"/>
          </a:xfrm>
          <a:prstGeom prst="rect">
            <a:avLst/>
          </a:prstGeom>
        </p:spPr>
      </p:pic>
    </p:spTree>
    <p:extLst>
      <p:ext uri="{BB962C8B-B14F-4D97-AF65-F5344CB8AC3E}">
        <p14:creationId xmlns:p14="http://schemas.microsoft.com/office/powerpoint/2010/main" val="4076049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34152" y="1033743"/>
            <a:ext cx="10991542" cy="761603"/>
          </a:xfrm>
        </p:spPr>
        <p:txBody>
          <a:bodyPr anchor="ctr">
            <a:noAutofit/>
          </a:bodyPr>
          <a:lstStyle/>
          <a:p>
            <a:pPr lvl="0"/>
            <a:r>
              <a:rPr lang="en-US" sz="1400" i="1" dirty="0">
                <a:solidFill>
                  <a:srgbClr val="FFFFFF"/>
                </a:solidFill>
              </a:rPr>
              <a:t>The project was designed to assess the impact of Covid-19 on Twitter usage in the state of North Carolina. The team hypothesized that Covid-19 references on Twitter are positively correlated to virus progression.  A global baseline was established for early pandemic data and then compared to early North Carolina Covid-19 progression and Twitter activity. </a:t>
            </a:r>
          </a:p>
        </p:txBody>
      </p:sp>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Motivations &amp; Summary: </a:t>
            </a:r>
          </a:p>
        </p:txBody>
      </p:sp>
      <p:sp>
        <p:nvSpPr>
          <p:cNvPr id="5" name="TextBox 4">
            <a:extLst>
              <a:ext uri="{FF2B5EF4-FFF2-40B4-BE49-F238E27FC236}">
                <a16:creationId xmlns:a16="http://schemas.microsoft.com/office/drawing/2014/main" id="{FCBEF7D4-C2DB-472B-AAA3-C8F7DA1491A1}"/>
              </a:ext>
            </a:extLst>
          </p:cNvPr>
          <p:cNvSpPr txBox="1"/>
          <p:nvPr/>
        </p:nvSpPr>
        <p:spPr>
          <a:xfrm>
            <a:off x="534152" y="1964623"/>
            <a:ext cx="10196623" cy="307777"/>
          </a:xfrm>
          <a:prstGeom prst="rect">
            <a:avLst/>
          </a:prstGeom>
          <a:noFill/>
        </p:spPr>
        <p:txBody>
          <a:bodyPr wrap="square" rtlCol="0">
            <a:spAutoFit/>
          </a:bodyPr>
          <a:lstStyle/>
          <a:p>
            <a:r>
              <a:rPr lang="en-US" sz="1400" b="1" dirty="0"/>
              <a:t>Questions &amp; Analysis:</a:t>
            </a:r>
          </a:p>
        </p:txBody>
      </p:sp>
      <p:sp>
        <p:nvSpPr>
          <p:cNvPr id="8" name="TextBox 7">
            <a:extLst>
              <a:ext uri="{FF2B5EF4-FFF2-40B4-BE49-F238E27FC236}">
                <a16:creationId xmlns:a16="http://schemas.microsoft.com/office/drawing/2014/main" id="{24FE6B64-EB5A-4728-81DF-12A17714D294}"/>
              </a:ext>
            </a:extLst>
          </p:cNvPr>
          <p:cNvSpPr txBox="1"/>
          <p:nvPr/>
        </p:nvSpPr>
        <p:spPr>
          <a:xfrm>
            <a:off x="534152" y="2441677"/>
            <a:ext cx="11342415" cy="4211666"/>
          </a:xfrm>
          <a:prstGeom prst="rect">
            <a:avLst/>
          </a:prstGeom>
          <a:noFill/>
        </p:spPr>
        <p:txBody>
          <a:bodyPr wrap="square">
            <a:spAutoFit/>
          </a:bodyPr>
          <a:lstStyle/>
          <a:p>
            <a:pPr marL="457200" indent="-457200">
              <a:lnSpc>
                <a:spcPct val="150000"/>
              </a:lnSpc>
              <a:spcBef>
                <a:spcPts val="0"/>
              </a:spcBef>
              <a:buClrTx/>
              <a:buFont typeface="+mj-lt"/>
              <a:buAutoNum type="arabicPeriod"/>
            </a:pPr>
            <a:r>
              <a:rPr lang="en-US" sz="1200" b="1" i="1" dirty="0"/>
              <a:t>Are Covid-19 references on Twitter linked to virus progression both globally and in North Carolina?</a:t>
            </a:r>
          </a:p>
          <a:p>
            <a:pPr>
              <a:lnSpc>
                <a:spcPct val="150000"/>
              </a:lnSpc>
              <a:spcBef>
                <a:spcPts val="0"/>
              </a:spcBef>
              <a:buClrTx/>
            </a:pPr>
            <a:r>
              <a:rPr lang="en-US" sz="1200" i="1" dirty="0"/>
              <a:t>	Early pandemic global Twitter Covid-19 references fluctuated and were linked to major headline days.  As the Covid-19 progressed in NC, the 	team did see Twitter activity increase in the counties sampled. </a:t>
            </a:r>
          </a:p>
          <a:p>
            <a:pPr>
              <a:lnSpc>
                <a:spcPct val="150000"/>
              </a:lnSpc>
              <a:spcBef>
                <a:spcPts val="0"/>
              </a:spcBef>
              <a:buClrTx/>
            </a:pPr>
            <a:r>
              <a:rPr lang="en-US" sz="1200" b="1" i="1" dirty="0"/>
              <a:t>2.	Does location impact the probability of Twitter use as the virus progressed?</a:t>
            </a:r>
          </a:p>
          <a:p>
            <a:pPr lvl="1">
              <a:lnSpc>
                <a:spcPct val="150000"/>
              </a:lnSpc>
            </a:pPr>
            <a:r>
              <a:rPr lang="en-US" sz="1200" i="1" dirty="0"/>
              <a:t>Yes, areas experiencing higher impact from Covid-19 Tweeted, Liked, Retweeted more frequently.  </a:t>
            </a:r>
          </a:p>
          <a:p>
            <a:pPr marL="342900" indent="-342900">
              <a:lnSpc>
                <a:spcPct val="150000"/>
              </a:lnSpc>
              <a:spcBef>
                <a:spcPts val="0"/>
              </a:spcBef>
              <a:buClrTx/>
              <a:buAutoNum type="arabicPeriod" startAt="3"/>
            </a:pPr>
            <a:r>
              <a:rPr lang="en-US" sz="1200" b="1" i="1" dirty="0"/>
              <a:t>As the number of cases and deaths increased, did Twitter original Tweets increase?</a:t>
            </a:r>
          </a:p>
          <a:p>
            <a:pPr>
              <a:lnSpc>
                <a:spcPct val="150000"/>
              </a:lnSpc>
              <a:spcBef>
                <a:spcPts val="0"/>
              </a:spcBef>
              <a:buClrTx/>
            </a:pPr>
            <a:r>
              <a:rPr lang="en-US" sz="1200" b="1" i="1" dirty="0"/>
              <a:t>	</a:t>
            </a:r>
            <a:r>
              <a:rPr lang="en-US" sz="1200" i="1" dirty="0"/>
              <a:t>Early pandemic increases in original tweets were linked to headlines, but there was a slow increase regular original Tweets as the virus progressed 	into late February.   </a:t>
            </a:r>
            <a:r>
              <a:rPr lang="en-US" sz="1200" i="1" dirty="0">
                <a:solidFill>
                  <a:schemeClr val="accent2"/>
                </a:solidFill>
              </a:rPr>
              <a:t>TBD – North Carolina Data set </a:t>
            </a:r>
            <a:endParaRPr lang="en-US" sz="1200" i="1" dirty="0"/>
          </a:p>
          <a:p>
            <a:pPr marL="342900" indent="-342900">
              <a:lnSpc>
                <a:spcPct val="150000"/>
              </a:lnSpc>
              <a:spcBef>
                <a:spcPts val="0"/>
              </a:spcBef>
              <a:buClrTx/>
              <a:buAutoNum type="arabicPeriod" startAt="4"/>
            </a:pPr>
            <a:r>
              <a:rPr lang="en-US" sz="1200" b="1" i="1" dirty="0"/>
              <a:t>As the number of cases and deaths increased, did Twitter retweets and likes increase?  </a:t>
            </a:r>
          </a:p>
          <a:p>
            <a:pPr>
              <a:lnSpc>
                <a:spcPct val="150000"/>
              </a:lnSpc>
              <a:spcBef>
                <a:spcPts val="0"/>
              </a:spcBef>
              <a:buClrTx/>
            </a:pPr>
            <a:r>
              <a:rPr lang="en-US" sz="1200" b="1" i="1" dirty="0"/>
              <a:t>	</a:t>
            </a:r>
            <a:r>
              <a:rPr lang="en-US" sz="1200" i="1" dirty="0"/>
              <a:t>Yes, as the virus progressed original Tweets did receive a growing number of retweets and likes from the global analysis.  The same trend was 	identified in NC Metropolitan areas.  </a:t>
            </a:r>
          </a:p>
          <a:p>
            <a:pPr marL="228600" indent="-228600">
              <a:lnSpc>
                <a:spcPct val="150000"/>
              </a:lnSpc>
              <a:spcBef>
                <a:spcPts val="0"/>
              </a:spcBef>
              <a:buClrTx/>
              <a:buAutoNum type="arabicPeriod" startAt="5"/>
            </a:pPr>
            <a:r>
              <a:rPr lang="en-US" sz="1200" b="1" i="1" dirty="0"/>
              <a:t>Is North Carolina a good representation of US COVID-19 trends and what thereby can be inferred about Twitter usage?</a:t>
            </a:r>
          </a:p>
          <a:p>
            <a:pPr>
              <a:lnSpc>
                <a:spcPct val="150000"/>
              </a:lnSpc>
            </a:pPr>
            <a:r>
              <a:rPr lang="en-US" sz="1200" i="1" dirty="0"/>
              <a:t>	North Carolina metropolitan area Twitter trends are likely consistent with those of other metropolitan areas in the US, however, as the team did 	not sample rural counties, an assessment cannot be made as to whether NC is a good representation of the country as a whole. </a:t>
            </a:r>
          </a:p>
          <a:p>
            <a:pPr>
              <a:lnSpc>
                <a:spcPct val="150000"/>
              </a:lnSpc>
              <a:spcBef>
                <a:spcPts val="0"/>
              </a:spcBef>
              <a:buClrTx/>
            </a:pPr>
            <a:endParaRPr lang="en-US" sz="1200" b="1"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D74E-CCFD-46B7-A0B9-15361905170D}"/>
              </a:ext>
            </a:extLst>
          </p:cNvPr>
          <p:cNvSpPr>
            <a:spLocks noGrp="1"/>
          </p:cNvSpPr>
          <p:nvPr>
            <p:ph type="title"/>
          </p:nvPr>
        </p:nvSpPr>
        <p:spPr>
          <a:xfrm>
            <a:off x="362222" y="303778"/>
            <a:ext cx="4165580" cy="1400530"/>
          </a:xfrm>
        </p:spPr>
        <p:txBody>
          <a:bodyPr vert="horz" lIns="91440" tIns="45720" rIns="91440" bIns="45720" rtlCol="0" anchor="t">
            <a:normAutofit/>
          </a:bodyPr>
          <a:lstStyle/>
          <a:p>
            <a:pPr>
              <a:lnSpc>
                <a:spcPct val="90000"/>
              </a:lnSpc>
            </a:pPr>
            <a:r>
              <a:rPr lang="en-US" sz="3600" b="1" dirty="0"/>
              <a:t>Questions &amp; Data:</a:t>
            </a:r>
          </a:p>
        </p:txBody>
      </p:sp>
      <p:sp>
        <p:nvSpPr>
          <p:cNvPr id="8" name="TextBox 7">
            <a:extLst>
              <a:ext uri="{FF2B5EF4-FFF2-40B4-BE49-F238E27FC236}">
                <a16:creationId xmlns:a16="http://schemas.microsoft.com/office/drawing/2014/main" id="{EC7A4167-3AF8-450D-BAEE-034299CB9E44}"/>
              </a:ext>
            </a:extLst>
          </p:cNvPr>
          <p:cNvSpPr txBox="1"/>
          <p:nvPr/>
        </p:nvSpPr>
        <p:spPr>
          <a:xfrm>
            <a:off x="386466" y="1769955"/>
            <a:ext cx="10714349" cy="1077218"/>
          </a:xfrm>
          <a:prstGeom prst="rect">
            <a:avLst/>
          </a:prstGeom>
          <a:noFill/>
        </p:spPr>
        <p:txBody>
          <a:bodyPr wrap="square" rtlCol="0">
            <a:spAutoFit/>
          </a:bodyPr>
          <a:lstStyle/>
          <a:p>
            <a:pPr marL="0" indent="0">
              <a:buNone/>
            </a:pPr>
            <a:r>
              <a:rPr lang="en-US" sz="1600" i="1" dirty="0"/>
              <a:t>Data from Twitter was the greatest challenge.  Data in the public domain was either applied a cost, was too large, did not provide enough data, or was split into daily data dumps.  To capture the data required for the project, </a:t>
            </a:r>
            <a:r>
              <a:rPr lang="en-US" sz="1600" i="1" dirty="0">
                <a:solidFill>
                  <a:schemeClr val="accent2"/>
                </a:solidFill>
              </a:rPr>
              <a:t>a Twitter data scraper was built to retrieve North Carolina data </a:t>
            </a:r>
            <a:r>
              <a:rPr lang="en-US" sz="1600" i="1" dirty="0"/>
              <a:t>and a Kaggle dataset was used for early global analysis.</a:t>
            </a:r>
            <a:r>
              <a:rPr lang="en-US" sz="1600" b="1" dirty="0"/>
              <a:t> </a:t>
            </a:r>
            <a:endParaRPr lang="en-US" sz="1600" i="1" dirty="0"/>
          </a:p>
        </p:txBody>
      </p:sp>
      <p:sp>
        <p:nvSpPr>
          <p:cNvPr id="21" name="TextBox 20">
            <a:extLst>
              <a:ext uri="{FF2B5EF4-FFF2-40B4-BE49-F238E27FC236}">
                <a16:creationId xmlns:a16="http://schemas.microsoft.com/office/drawing/2014/main" id="{CE4C2186-A888-4501-92F9-EE28D7A27A6D}"/>
              </a:ext>
            </a:extLst>
          </p:cNvPr>
          <p:cNvSpPr txBox="1"/>
          <p:nvPr/>
        </p:nvSpPr>
        <p:spPr>
          <a:xfrm>
            <a:off x="418826" y="3765515"/>
            <a:ext cx="10485749" cy="584775"/>
          </a:xfrm>
          <a:prstGeom prst="rect">
            <a:avLst/>
          </a:prstGeom>
          <a:noFill/>
        </p:spPr>
        <p:txBody>
          <a:bodyPr wrap="square" rtlCol="0">
            <a:spAutoFit/>
          </a:bodyPr>
          <a:lstStyle/>
          <a:p>
            <a:r>
              <a:rPr lang="en-US" sz="1600" i="1" dirty="0"/>
              <a:t>Covid-19 data was pulled from two Kaggle data sets.  One from the WHO which tracked early </a:t>
            </a:r>
            <a:r>
              <a:rPr lang="en-US" sz="1600" i="1" dirty="0" err="1"/>
              <a:t>Covid</a:t>
            </a:r>
            <a:r>
              <a:rPr lang="en-US" sz="1600" i="1" dirty="0"/>
              <a:t> cases globally and the second from the New York Times which broke cases down by state and county. </a:t>
            </a:r>
          </a:p>
        </p:txBody>
      </p:sp>
      <p:sp>
        <p:nvSpPr>
          <p:cNvPr id="22" name="TextBox 21">
            <a:extLst>
              <a:ext uri="{FF2B5EF4-FFF2-40B4-BE49-F238E27FC236}">
                <a16:creationId xmlns:a16="http://schemas.microsoft.com/office/drawing/2014/main" id="{487FD68C-8C23-4252-B42D-E1317B2993FA}"/>
              </a:ext>
            </a:extLst>
          </p:cNvPr>
          <p:cNvSpPr txBox="1"/>
          <p:nvPr/>
        </p:nvSpPr>
        <p:spPr>
          <a:xfrm>
            <a:off x="475432" y="5311271"/>
            <a:ext cx="10083413" cy="584775"/>
          </a:xfrm>
          <a:prstGeom prst="rect">
            <a:avLst/>
          </a:prstGeom>
          <a:noFill/>
        </p:spPr>
        <p:txBody>
          <a:bodyPr wrap="square" rtlCol="0">
            <a:spAutoFit/>
          </a:bodyPr>
          <a:lstStyle/>
          <a:p>
            <a:r>
              <a:rPr lang="en-US" sz="1600" i="1" dirty="0"/>
              <a:t>The Google Geolocation API was leveraged to track increases in Twitter usage during March – May 2020 as Covid-19 case and death count increased in North Carolina major metropolitan areas. </a:t>
            </a:r>
          </a:p>
        </p:txBody>
      </p:sp>
      <p:sp>
        <p:nvSpPr>
          <p:cNvPr id="23" name="TextBox 22">
            <a:extLst>
              <a:ext uri="{FF2B5EF4-FFF2-40B4-BE49-F238E27FC236}">
                <a16:creationId xmlns:a16="http://schemas.microsoft.com/office/drawing/2014/main" id="{FB2B429F-01C8-4D77-9E79-2970F8605CD4}"/>
              </a:ext>
            </a:extLst>
          </p:cNvPr>
          <p:cNvSpPr txBox="1"/>
          <p:nvPr/>
        </p:nvSpPr>
        <p:spPr>
          <a:xfrm>
            <a:off x="362222" y="277209"/>
            <a:ext cx="9588044" cy="646331"/>
          </a:xfrm>
          <a:prstGeom prst="rect">
            <a:avLst/>
          </a:prstGeom>
          <a:noFill/>
          <a:ln>
            <a:solidFill>
              <a:schemeClr val="accent1"/>
            </a:solidFill>
          </a:ln>
        </p:spPr>
        <p:txBody>
          <a:bodyPr wrap="square" rtlCol="0">
            <a:spAutoFit/>
          </a:bodyPr>
          <a:lstStyle/>
          <a:p>
            <a:endParaRPr lang="en-US" sz="3600" b="1" dirty="0"/>
          </a:p>
        </p:txBody>
      </p:sp>
      <p:sp>
        <p:nvSpPr>
          <p:cNvPr id="9" name="TextBox 8">
            <a:extLst>
              <a:ext uri="{FF2B5EF4-FFF2-40B4-BE49-F238E27FC236}">
                <a16:creationId xmlns:a16="http://schemas.microsoft.com/office/drawing/2014/main" id="{B81DD8C4-9753-4A28-A32F-9D6EC5F8333C}"/>
              </a:ext>
            </a:extLst>
          </p:cNvPr>
          <p:cNvSpPr txBox="1"/>
          <p:nvPr/>
        </p:nvSpPr>
        <p:spPr>
          <a:xfrm>
            <a:off x="362222" y="1321937"/>
            <a:ext cx="10196623" cy="338554"/>
          </a:xfrm>
          <a:prstGeom prst="rect">
            <a:avLst/>
          </a:prstGeom>
          <a:noFill/>
        </p:spPr>
        <p:txBody>
          <a:bodyPr wrap="square" rtlCol="0">
            <a:spAutoFit/>
          </a:bodyPr>
          <a:lstStyle/>
          <a:p>
            <a:pPr marL="0" indent="0">
              <a:buNone/>
            </a:pPr>
            <a:r>
              <a:rPr lang="en-US" sz="1600" b="1" dirty="0"/>
              <a:t>1) Data from the Twitter API</a:t>
            </a:r>
          </a:p>
        </p:txBody>
      </p:sp>
      <p:sp>
        <p:nvSpPr>
          <p:cNvPr id="10" name="TextBox 9">
            <a:extLst>
              <a:ext uri="{FF2B5EF4-FFF2-40B4-BE49-F238E27FC236}">
                <a16:creationId xmlns:a16="http://schemas.microsoft.com/office/drawing/2014/main" id="{0DF7037E-6452-402A-A4BD-736C42D3259D}"/>
              </a:ext>
            </a:extLst>
          </p:cNvPr>
          <p:cNvSpPr txBox="1"/>
          <p:nvPr/>
        </p:nvSpPr>
        <p:spPr>
          <a:xfrm>
            <a:off x="386466" y="3216045"/>
            <a:ext cx="10196623" cy="338554"/>
          </a:xfrm>
          <a:prstGeom prst="rect">
            <a:avLst/>
          </a:prstGeom>
          <a:noFill/>
        </p:spPr>
        <p:txBody>
          <a:bodyPr wrap="square" rtlCol="0">
            <a:spAutoFit/>
          </a:bodyPr>
          <a:lstStyle/>
          <a:p>
            <a:pPr marL="0" indent="0">
              <a:buNone/>
            </a:pPr>
            <a:r>
              <a:rPr lang="en-US" sz="1600" b="1" dirty="0"/>
              <a:t>2) Data tracking Covid-19 Progression</a:t>
            </a:r>
          </a:p>
        </p:txBody>
      </p:sp>
      <p:sp>
        <p:nvSpPr>
          <p:cNvPr id="12" name="TextBox 11">
            <a:extLst>
              <a:ext uri="{FF2B5EF4-FFF2-40B4-BE49-F238E27FC236}">
                <a16:creationId xmlns:a16="http://schemas.microsoft.com/office/drawing/2014/main" id="{924FBD66-F44D-471C-AD84-067E4E87C30C}"/>
              </a:ext>
            </a:extLst>
          </p:cNvPr>
          <p:cNvSpPr txBox="1"/>
          <p:nvPr/>
        </p:nvSpPr>
        <p:spPr>
          <a:xfrm>
            <a:off x="418826" y="4893452"/>
            <a:ext cx="10196623" cy="338554"/>
          </a:xfrm>
          <a:prstGeom prst="rect">
            <a:avLst/>
          </a:prstGeom>
          <a:noFill/>
        </p:spPr>
        <p:txBody>
          <a:bodyPr wrap="square" rtlCol="0">
            <a:spAutoFit/>
          </a:bodyPr>
          <a:lstStyle/>
          <a:p>
            <a:pPr marL="0" indent="0">
              <a:buNone/>
            </a:pPr>
            <a:r>
              <a:rPr lang="en-US" sz="1600" b="1" dirty="0"/>
              <a:t>3) Geolocation Data from Google</a:t>
            </a:r>
          </a:p>
        </p:txBody>
      </p:sp>
    </p:spTree>
    <p:extLst>
      <p:ext uri="{BB962C8B-B14F-4D97-AF65-F5344CB8AC3E}">
        <p14:creationId xmlns:p14="http://schemas.microsoft.com/office/powerpoint/2010/main" val="33240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Data Clean-Up &amp; Exploration: </a:t>
            </a:r>
          </a:p>
        </p:txBody>
      </p:sp>
      <p:sp>
        <p:nvSpPr>
          <p:cNvPr id="9" name="Title 1">
            <a:extLst>
              <a:ext uri="{FF2B5EF4-FFF2-40B4-BE49-F238E27FC236}">
                <a16:creationId xmlns:a16="http://schemas.microsoft.com/office/drawing/2014/main" id="{C3167C26-EF73-4FB2-B33F-B9B133872235}"/>
              </a:ext>
            </a:extLst>
          </p:cNvPr>
          <p:cNvSpPr>
            <a:spLocks noGrp="1"/>
          </p:cNvSpPr>
          <p:nvPr>
            <p:ph type="ctrTitle"/>
          </p:nvPr>
        </p:nvSpPr>
        <p:spPr>
          <a:xfrm>
            <a:off x="534152" y="1271529"/>
            <a:ext cx="11343904" cy="1135299"/>
          </a:xfrm>
        </p:spPr>
        <p:txBody>
          <a:bodyPr anchor="ctr">
            <a:noAutofit/>
          </a:bodyPr>
          <a:lstStyle/>
          <a:p>
            <a:pPr lvl="0"/>
            <a:r>
              <a:rPr lang="en-US" sz="1600" i="1" dirty="0">
                <a:solidFill>
                  <a:srgbClr val="FFFFFF"/>
                </a:solidFill>
              </a:rPr>
              <a:t>Significant time was allocated to identifying appropriate Twitter datasets .  The team struggled to find a “Goldilocks” data set that was not too large, too small, or required a paid API subscription.  This culminated with the creation of a data scraper from the Twitter API which pulled tweet information from North Carolina metropolitan areas during March-May 2020.  Multiple CSV files were merged and then filtering applied to enable geocoding from the Google API. </a:t>
            </a:r>
            <a:endParaRPr lang="en-US" sz="1600" i="1" dirty="0">
              <a:solidFill>
                <a:schemeClr val="accent2"/>
              </a:solidFill>
            </a:endParaRPr>
          </a:p>
        </p:txBody>
      </p:sp>
      <p:pic>
        <p:nvPicPr>
          <p:cNvPr id="4" name="Picture 3">
            <a:extLst>
              <a:ext uri="{FF2B5EF4-FFF2-40B4-BE49-F238E27FC236}">
                <a16:creationId xmlns:a16="http://schemas.microsoft.com/office/drawing/2014/main" id="{C8A55374-20B2-4C99-9C78-4C7944274095}"/>
              </a:ext>
            </a:extLst>
          </p:cNvPr>
          <p:cNvPicPr>
            <a:picLocks noChangeAspect="1"/>
          </p:cNvPicPr>
          <p:nvPr/>
        </p:nvPicPr>
        <p:blipFill>
          <a:blip r:embed="rId2"/>
          <a:stretch>
            <a:fillRect/>
          </a:stretch>
        </p:blipFill>
        <p:spPr>
          <a:xfrm>
            <a:off x="908824" y="2555114"/>
            <a:ext cx="10374351" cy="4026006"/>
          </a:xfrm>
          <a:prstGeom prst="rect">
            <a:avLst/>
          </a:prstGeom>
        </p:spPr>
      </p:pic>
    </p:spTree>
    <p:extLst>
      <p:ext uri="{BB962C8B-B14F-4D97-AF65-F5344CB8AC3E}">
        <p14:creationId xmlns:p14="http://schemas.microsoft.com/office/powerpoint/2010/main" val="2356735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Data Clean-Up &amp; Exploration (cont.): </a:t>
            </a:r>
          </a:p>
        </p:txBody>
      </p:sp>
      <p:sp>
        <p:nvSpPr>
          <p:cNvPr id="9" name="Title 1">
            <a:extLst>
              <a:ext uri="{FF2B5EF4-FFF2-40B4-BE49-F238E27FC236}">
                <a16:creationId xmlns:a16="http://schemas.microsoft.com/office/drawing/2014/main" id="{C3167C26-EF73-4FB2-B33F-B9B133872235}"/>
              </a:ext>
            </a:extLst>
          </p:cNvPr>
          <p:cNvSpPr>
            <a:spLocks noGrp="1"/>
          </p:cNvSpPr>
          <p:nvPr>
            <p:ph type="ctrTitle"/>
          </p:nvPr>
        </p:nvSpPr>
        <p:spPr>
          <a:xfrm>
            <a:off x="424048" y="1242222"/>
            <a:ext cx="11343904" cy="951211"/>
          </a:xfrm>
        </p:spPr>
        <p:txBody>
          <a:bodyPr anchor="t" anchorCtr="0">
            <a:noAutofit/>
          </a:bodyPr>
          <a:lstStyle/>
          <a:p>
            <a:pPr lvl="0"/>
            <a:r>
              <a:rPr lang="en-US" sz="1600" i="1" dirty="0">
                <a:solidFill>
                  <a:schemeClr val="tx1"/>
                </a:solidFill>
              </a:rPr>
              <a:t>Covid-19 and early Twitter pandemic datasets was cleaner and presented less of a challenge.  The team focused on parsing out data that was not required like timestamps and grouping information into usable chunks.</a:t>
            </a:r>
          </a:p>
        </p:txBody>
      </p:sp>
      <p:pic>
        <p:nvPicPr>
          <p:cNvPr id="4" name="Picture 3">
            <a:extLst>
              <a:ext uri="{FF2B5EF4-FFF2-40B4-BE49-F238E27FC236}">
                <a16:creationId xmlns:a16="http://schemas.microsoft.com/office/drawing/2014/main" id="{721A953A-C9C5-4EC2-989D-C4165D812434}"/>
              </a:ext>
            </a:extLst>
          </p:cNvPr>
          <p:cNvPicPr>
            <a:picLocks noChangeAspect="1"/>
          </p:cNvPicPr>
          <p:nvPr/>
        </p:nvPicPr>
        <p:blipFill>
          <a:blip r:embed="rId2"/>
          <a:stretch>
            <a:fillRect/>
          </a:stretch>
        </p:blipFill>
        <p:spPr>
          <a:xfrm>
            <a:off x="313944" y="2050611"/>
            <a:ext cx="11564112" cy="1464167"/>
          </a:xfrm>
          <a:prstGeom prst="rect">
            <a:avLst/>
          </a:prstGeom>
        </p:spPr>
      </p:pic>
      <p:pic>
        <p:nvPicPr>
          <p:cNvPr id="20" name="Picture 19">
            <a:extLst>
              <a:ext uri="{FF2B5EF4-FFF2-40B4-BE49-F238E27FC236}">
                <a16:creationId xmlns:a16="http://schemas.microsoft.com/office/drawing/2014/main" id="{AB1F8685-9D8F-46BB-ABCE-755918ACC039}"/>
              </a:ext>
            </a:extLst>
          </p:cNvPr>
          <p:cNvPicPr>
            <a:picLocks noChangeAspect="1"/>
          </p:cNvPicPr>
          <p:nvPr/>
        </p:nvPicPr>
        <p:blipFill>
          <a:blip r:embed="rId3"/>
          <a:stretch>
            <a:fillRect/>
          </a:stretch>
        </p:blipFill>
        <p:spPr>
          <a:xfrm>
            <a:off x="313944" y="5302860"/>
            <a:ext cx="11564112" cy="1167728"/>
          </a:xfrm>
          <a:prstGeom prst="rect">
            <a:avLst/>
          </a:prstGeom>
        </p:spPr>
      </p:pic>
      <p:pic>
        <p:nvPicPr>
          <p:cNvPr id="7" name="Picture 6">
            <a:extLst>
              <a:ext uri="{FF2B5EF4-FFF2-40B4-BE49-F238E27FC236}">
                <a16:creationId xmlns:a16="http://schemas.microsoft.com/office/drawing/2014/main" id="{D4231B50-6A59-46DE-931B-08F605177BA3}"/>
              </a:ext>
            </a:extLst>
          </p:cNvPr>
          <p:cNvPicPr>
            <a:picLocks noChangeAspect="1"/>
          </p:cNvPicPr>
          <p:nvPr/>
        </p:nvPicPr>
        <p:blipFill>
          <a:blip r:embed="rId4"/>
          <a:stretch>
            <a:fillRect/>
          </a:stretch>
        </p:blipFill>
        <p:spPr>
          <a:xfrm>
            <a:off x="1191874" y="3692012"/>
            <a:ext cx="9808252" cy="1433613"/>
          </a:xfrm>
          <a:prstGeom prst="rect">
            <a:avLst/>
          </a:prstGeom>
        </p:spPr>
      </p:pic>
    </p:spTree>
    <p:extLst>
      <p:ext uri="{BB962C8B-B14F-4D97-AF65-F5344CB8AC3E}">
        <p14:creationId xmlns:p14="http://schemas.microsoft.com/office/powerpoint/2010/main" val="179804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Data Analysis: </a:t>
            </a:r>
          </a:p>
        </p:txBody>
      </p:sp>
      <p:sp>
        <p:nvSpPr>
          <p:cNvPr id="5" name="TextBox 4">
            <a:extLst>
              <a:ext uri="{FF2B5EF4-FFF2-40B4-BE49-F238E27FC236}">
                <a16:creationId xmlns:a16="http://schemas.microsoft.com/office/drawing/2014/main" id="{FCBEF7D4-C2DB-472B-AAA3-C8F7DA1491A1}"/>
              </a:ext>
            </a:extLst>
          </p:cNvPr>
          <p:cNvSpPr txBox="1"/>
          <p:nvPr/>
        </p:nvSpPr>
        <p:spPr>
          <a:xfrm>
            <a:off x="470144" y="1092155"/>
            <a:ext cx="10196623" cy="338554"/>
          </a:xfrm>
          <a:prstGeom prst="rect">
            <a:avLst/>
          </a:prstGeom>
          <a:noFill/>
        </p:spPr>
        <p:txBody>
          <a:bodyPr wrap="square" rtlCol="0">
            <a:spAutoFit/>
          </a:bodyPr>
          <a:lstStyle/>
          <a:p>
            <a:r>
              <a:rPr lang="en-US" sz="1600" b="1" dirty="0"/>
              <a:t>Early Global Covid-19 Progression vs. Twitter:</a:t>
            </a:r>
          </a:p>
        </p:txBody>
      </p:sp>
      <p:sp>
        <p:nvSpPr>
          <p:cNvPr id="9" name="Title 1">
            <a:extLst>
              <a:ext uri="{FF2B5EF4-FFF2-40B4-BE49-F238E27FC236}">
                <a16:creationId xmlns:a16="http://schemas.microsoft.com/office/drawing/2014/main" id="{C3167C26-EF73-4FB2-B33F-B9B133872235}"/>
              </a:ext>
            </a:extLst>
          </p:cNvPr>
          <p:cNvSpPr>
            <a:spLocks noGrp="1"/>
          </p:cNvSpPr>
          <p:nvPr>
            <p:ph type="ctrTitle"/>
          </p:nvPr>
        </p:nvSpPr>
        <p:spPr>
          <a:xfrm>
            <a:off x="454793" y="1515647"/>
            <a:ext cx="11343904" cy="1135299"/>
          </a:xfrm>
        </p:spPr>
        <p:txBody>
          <a:bodyPr anchor="t" anchorCtr="0">
            <a:noAutofit/>
          </a:bodyPr>
          <a:lstStyle/>
          <a:p>
            <a:pPr lvl="0"/>
            <a:r>
              <a:rPr lang="en-US" sz="1600" i="1" dirty="0">
                <a:solidFill>
                  <a:srgbClr val="FFFFFF"/>
                </a:solidFill>
              </a:rPr>
              <a:t>The first step was to determine how to analyze early global Covid-19 data versus Twitter was to decide which graphical representation clearly reflected data trends.  The conclusion was that bar chart clearly reflected usage spikes on specific days.  The Covid-19 data was then overlayed using a line chart to reflect virus progression.</a:t>
            </a:r>
            <a:endParaRPr lang="en-US" sz="1600" i="1" dirty="0">
              <a:solidFill>
                <a:schemeClr val="accent2"/>
              </a:solidFill>
            </a:endParaRPr>
          </a:p>
        </p:txBody>
      </p:sp>
      <p:pic>
        <p:nvPicPr>
          <p:cNvPr id="4" name="Picture 3">
            <a:extLst>
              <a:ext uri="{FF2B5EF4-FFF2-40B4-BE49-F238E27FC236}">
                <a16:creationId xmlns:a16="http://schemas.microsoft.com/office/drawing/2014/main" id="{C12E3FFD-FC4C-42AC-B412-7CD78803A6AC}"/>
              </a:ext>
            </a:extLst>
          </p:cNvPr>
          <p:cNvPicPr>
            <a:picLocks noChangeAspect="1"/>
          </p:cNvPicPr>
          <p:nvPr/>
        </p:nvPicPr>
        <p:blipFill>
          <a:blip r:embed="rId2"/>
          <a:stretch>
            <a:fillRect/>
          </a:stretch>
        </p:blipFill>
        <p:spPr>
          <a:xfrm>
            <a:off x="470144" y="2650946"/>
            <a:ext cx="6053319" cy="3327589"/>
          </a:xfrm>
          <a:prstGeom prst="rect">
            <a:avLst/>
          </a:prstGeom>
        </p:spPr>
      </p:pic>
      <p:pic>
        <p:nvPicPr>
          <p:cNvPr id="8" name="Picture 7">
            <a:extLst>
              <a:ext uri="{FF2B5EF4-FFF2-40B4-BE49-F238E27FC236}">
                <a16:creationId xmlns:a16="http://schemas.microsoft.com/office/drawing/2014/main" id="{0943D446-ABA7-4E80-ADBC-2120C0D5E83C}"/>
              </a:ext>
            </a:extLst>
          </p:cNvPr>
          <p:cNvPicPr>
            <a:picLocks noChangeAspect="1"/>
          </p:cNvPicPr>
          <p:nvPr/>
        </p:nvPicPr>
        <p:blipFill>
          <a:blip r:embed="rId3"/>
          <a:stretch>
            <a:fillRect/>
          </a:stretch>
        </p:blipFill>
        <p:spPr>
          <a:xfrm>
            <a:off x="6661352" y="3590742"/>
            <a:ext cx="5137345" cy="2734259"/>
          </a:xfrm>
          <a:prstGeom prst="rect">
            <a:avLst/>
          </a:prstGeom>
        </p:spPr>
      </p:pic>
    </p:spTree>
    <p:extLst>
      <p:ext uri="{BB962C8B-B14F-4D97-AF65-F5344CB8AC3E}">
        <p14:creationId xmlns:p14="http://schemas.microsoft.com/office/powerpoint/2010/main" val="81980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Data Analysis (cont.): </a:t>
            </a:r>
          </a:p>
        </p:txBody>
      </p:sp>
      <p:sp>
        <p:nvSpPr>
          <p:cNvPr id="11" name="Title 1">
            <a:extLst>
              <a:ext uri="{FF2B5EF4-FFF2-40B4-BE49-F238E27FC236}">
                <a16:creationId xmlns:a16="http://schemas.microsoft.com/office/drawing/2014/main" id="{EBC26554-BD7D-4F63-A075-FC1D6123DE09}"/>
              </a:ext>
            </a:extLst>
          </p:cNvPr>
          <p:cNvSpPr txBox="1">
            <a:spLocks/>
          </p:cNvSpPr>
          <p:nvPr/>
        </p:nvSpPr>
        <p:spPr>
          <a:xfrm>
            <a:off x="389881" y="1442133"/>
            <a:ext cx="11330052" cy="1442270"/>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i="1" dirty="0">
                <a:solidFill>
                  <a:srgbClr val="FFFFFF"/>
                </a:solidFill>
              </a:rPr>
              <a:t>Twitter activity across major North Carolina population centers was then assessed the Twitter API and Google API to create tweet activity heatmaps.  This was then compared to the Covid-19 progression data set. </a:t>
            </a:r>
            <a:endParaRPr lang="en-US" sz="1600" i="1" dirty="0">
              <a:solidFill>
                <a:schemeClr val="accent2"/>
              </a:solidFill>
            </a:endParaRPr>
          </a:p>
        </p:txBody>
      </p:sp>
      <p:pic>
        <p:nvPicPr>
          <p:cNvPr id="12" name="Picture 11">
            <a:extLst>
              <a:ext uri="{FF2B5EF4-FFF2-40B4-BE49-F238E27FC236}">
                <a16:creationId xmlns:a16="http://schemas.microsoft.com/office/drawing/2014/main" id="{F8301709-6872-487E-8E69-CE78A5A7A663}"/>
              </a:ext>
            </a:extLst>
          </p:cNvPr>
          <p:cNvPicPr>
            <a:picLocks noChangeAspect="1"/>
          </p:cNvPicPr>
          <p:nvPr/>
        </p:nvPicPr>
        <p:blipFill>
          <a:blip r:embed="rId2"/>
          <a:stretch>
            <a:fillRect/>
          </a:stretch>
        </p:blipFill>
        <p:spPr>
          <a:xfrm>
            <a:off x="472067" y="2163267"/>
            <a:ext cx="6345218" cy="3367737"/>
          </a:xfrm>
          <a:prstGeom prst="rect">
            <a:avLst/>
          </a:prstGeom>
        </p:spPr>
      </p:pic>
      <p:sp>
        <p:nvSpPr>
          <p:cNvPr id="19" name="TextBox 18">
            <a:extLst>
              <a:ext uri="{FF2B5EF4-FFF2-40B4-BE49-F238E27FC236}">
                <a16:creationId xmlns:a16="http://schemas.microsoft.com/office/drawing/2014/main" id="{6CE866D6-797A-4293-83CE-266CCC54027B}"/>
              </a:ext>
            </a:extLst>
          </p:cNvPr>
          <p:cNvSpPr txBox="1"/>
          <p:nvPr/>
        </p:nvSpPr>
        <p:spPr>
          <a:xfrm>
            <a:off x="389881" y="1118493"/>
            <a:ext cx="5806199" cy="338554"/>
          </a:xfrm>
          <a:prstGeom prst="rect">
            <a:avLst/>
          </a:prstGeom>
          <a:noFill/>
        </p:spPr>
        <p:txBody>
          <a:bodyPr wrap="square" rtlCol="0">
            <a:spAutoFit/>
          </a:bodyPr>
          <a:lstStyle/>
          <a:p>
            <a:r>
              <a:rPr lang="en-US" sz="1600" b="1" dirty="0"/>
              <a:t>North Carolina Covid-19 Progression vs. Twitter Activity:</a:t>
            </a:r>
          </a:p>
        </p:txBody>
      </p:sp>
      <p:pic>
        <p:nvPicPr>
          <p:cNvPr id="20" name="Picture 19">
            <a:extLst>
              <a:ext uri="{FF2B5EF4-FFF2-40B4-BE49-F238E27FC236}">
                <a16:creationId xmlns:a16="http://schemas.microsoft.com/office/drawing/2014/main" id="{645C013E-C78D-4797-914D-B938002B37AF}"/>
              </a:ext>
            </a:extLst>
          </p:cNvPr>
          <p:cNvPicPr>
            <a:picLocks noChangeAspect="1"/>
          </p:cNvPicPr>
          <p:nvPr/>
        </p:nvPicPr>
        <p:blipFill>
          <a:blip r:embed="rId3"/>
          <a:stretch>
            <a:fillRect/>
          </a:stretch>
        </p:blipFill>
        <p:spPr>
          <a:xfrm>
            <a:off x="6984159" y="2705365"/>
            <a:ext cx="4955667" cy="1997721"/>
          </a:xfrm>
          <a:prstGeom prst="rect">
            <a:avLst/>
          </a:prstGeom>
        </p:spPr>
      </p:pic>
      <p:pic>
        <p:nvPicPr>
          <p:cNvPr id="21" name="Picture 20">
            <a:extLst>
              <a:ext uri="{FF2B5EF4-FFF2-40B4-BE49-F238E27FC236}">
                <a16:creationId xmlns:a16="http://schemas.microsoft.com/office/drawing/2014/main" id="{05B10D0D-2F24-4F0E-8A63-A2A3397C5743}"/>
              </a:ext>
            </a:extLst>
          </p:cNvPr>
          <p:cNvPicPr>
            <a:picLocks noChangeAspect="1"/>
          </p:cNvPicPr>
          <p:nvPr/>
        </p:nvPicPr>
        <p:blipFill>
          <a:blip r:embed="rId4"/>
          <a:stretch>
            <a:fillRect/>
          </a:stretch>
        </p:blipFill>
        <p:spPr>
          <a:xfrm>
            <a:off x="495426" y="5739507"/>
            <a:ext cx="11201148" cy="927573"/>
          </a:xfrm>
          <a:prstGeom prst="rect">
            <a:avLst/>
          </a:prstGeom>
        </p:spPr>
      </p:pic>
    </p:spTree>
    <p:extLst>
      <p:ext uri="{BB962C8B-B14F-4D97-AF65-F5344CB8AC3E}">
        <p14:creationId xmlns:p14="http://schemas.microsoft.com/office/powerpoint/2010/main" val="3448444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Discussion: </a:t>
            </a:r>
            <a:r>
              <a:rPr lang="en-US" sz="1600" b="1" dirty="0"/>
              <a:t>Twitter Activity vs. Covid-19 Progression: Global Analysis</a:t>
            </a:r>
          </a:p>
        </p:txBody>
      </p:sp>
      <p:pic>
        <p:nvPicPr>
          <p:cNvPr id="13" name="Picture 12">
            <a:extLst>
              <a:ext uri="{FF2B5EF4-FFF2-40B4-BE49-F238E27FC236}">
                <a16:creationId xmlns:a16="http://schemas.microsoft.com/office/drawing/2014/main" id="{45CD667B-8D4B-467F-ACCA-5610E4A0E41F}"/>
              </a:ext>
            </a:extLst>
          </p:cNvPr>
          <p:cNvPicPr>
            <a:picLocks noChangeAspect="1"/>
          </p:cNvPicPr>
          <p:nvPr/>
        </p:nvPicPr>
        <p:blipFill>
          <a:blip r:embed="rId2"/>
          <a:stretch>
            <a:fillRect/>
          </a:stretch>
        </p:blipFill>
        <p:spPr>
          <a:xfrm>
            <a:off x="179464" y="1241162"/>
            <a:ext cx="3872390" cy="3004334"/>
          </a:xfrm>
          <a:prstGeom prst="rect">
            <a:avLst/>
          </a:prstGeom>
        </p:spPr>
      </p:pic>
      <p:sp>
        <p:nvSpPr>
          <p:cNvPr id="6" name="Rectangle 5">
            <a:extLst>
              <a:ext uri="{FF2B5EF4-FFF2-40B4-BE49-F238E27FC236}">
                <a16:creationId xmlns:a16="http://schemas.microsoft.com/office/drawing/2014/main" id="{20D02226-5A5F-49CD-B0EF-F0194D97CA2A}"/>
              </a:ext>
            </a:extLst>
          </p:cNvPr>
          <p:cNvSpPr/>
          <p:nvPr/>
        </p:nvSpPr>
        <p:spPr>
          <a:xfrm>
            <a:off x="4159805" y="1241162"/>
            <a:ext cx="3872390" cy="30043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8A0BB9D4-8852-4C9A-BED0-2F0F558B35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98323" y="1241162"/>
            <a:ext cx="3829352" cy="3004334"/>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619952C2-019E-4B6C-A14B-D1492A531AC5}"/>
              </a:ext>
            </a:extLst>
          </p:cNvPr>
          <p:cNvSpPr/>
          <p:nvPr/>
        </p:nvSpPr>
        <p:spPr>
          <a:xfrm>
            <a:off x="8093677" y="1241162"/>
            <a:ext cx="3872390" cy="30043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DB2E6B17-8A4A-4D82-B610-B200CCCD060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24418" y="1241162"/>
            <a:ext cx="3810908" cy="300433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71561D5-E342-4233-9190-4ABE45FD2669}"/>
              </a:ext>
            </a:extLst>
          </p:cNvPr>
          <p:cNvPicPr>
            <a:picLocks noChangeAspect="1"/>
          </p:cNvPicPr>
          <p:nvPr/>
        </p:nvPicPr>
        <p:blipFill>
          <a:blip r:embed="rId5"/>
          <a:stretch>
            <a:fillRect/>
          </a:stretch>
        </p:blipFill>
        <p:spPr>
          <a:xfrm>
            <a:off x="179463" y="4452915"/>
            <a:ext cx="11786603" cy="2017673"/>
          </a:xfrm>
          <a:prstGeom prst="rect">
            <a:avLst/>
          </a:prstGeom>
        </p:spPr>
      </p:pic>
    </p:spTree>
    <p:extLst>
      <p:ext uri="{BB962C8B-B14F-4D97-AF65-F5344CB8AC3E}">
        <p14:creationId xmlns:p14="http://schemas.microsoft.com/office/powerpoint/2010/main" val="1523662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892552"/>
          </a:xfrm>
          <a:prstGeom prst="rect">
            <a:avLst/>
          </a:prstGeom>
          <a:noFill/>
          <a:ln>
            <a:solidFill>
              <a:schemeClr val="accent1"/>
            </a:solidFill>
          </a:ln>
        </p:spPr>
        <p:txBody>
          <a:bodyPr wrap="square" rtlCol="0">
            <a:spAutoFit/>
          </a:bodyPr>
          <a:lstStyle/>
          <a:p>
            <a:r>
              <a:rPr lang="en-US" sz="3600" b="1" dirty="0"/>
              <a:t>Discussion (cont.): </a:t>
            </a:r>
            <a:r>
              <a:rPr lang="en-US" sz="1600" b="1" dirty="0"/>
              <a:t>Twitter Activity vs. Covid-19 Progression: Global Analysis </a:t>
            </a:r>
          </a:p>
        </p:txBody>
      </p:sp>
      <p:sp>
        <p:nvSpPr>
          <p:cNvPr id="9" name="TextBox 8">
            <a:extLst>
              <a:ext uri="{FF2B5EF4-FFF2-40B4-BE49-F238E27FC236}">
                <a16:creationId xmlns:a16="http://schemas.microsoft.com/office/drawing/2014/main" id="{ED4AF83A-ACBF-4FE0-8922-5FF013FE6807}"/>
              </a:ext>
            </a:extLst>
          </p:cNvPr>
          <p:cNvSpPr txBox="1"/>
          <p:nvPr/>
        </p:nvSpPr>
        <p:spPr>
          <a:xfrm>
            <a:off x="451094" y="1322018"/>
            <a:ext cx="10196623" cy="338554"/>
          </a:xfrm>
          <a:prstGeom prst="rect">
            <a:avLst/>
          </a:prstGeom>
          <a:noFill/>
        </p:spPr>
        <p:txBody>
          <a:bodyPr wrap="square" rtlCol="0">
            <a:spAutoFit/>
          </a:bodyPr>
          <a:lstStyle/>
          <a:p>
            <a:r>
              <a:rPr lang="en-US" sz="1600" b="1" dirty="0"/>
              <a:t>Observations:</a:t>
            </a:r>
          </a:p>
        </p:txBody>
      </p:sp>
      <p:sp>
        <p:nvSpPr>
          <p:cNvPr id="5" name="TextBox 4">
            <a:extLst>
              <a:ext uri="{FF2B5EF4-FFF2-40B4-BE49-F238E27FC236}">
                <a16:creationId xmlns:a16="http://schemas.microsoft.com/office/drawing/2014/main" id="{BCCA9899-05A3-4774-B7EF-C5CDC8A001A5}"/>
              </a:ext>
            </a:extLst>
          </p:cNvPr>
          <p:cNvSpPr txBox="1"/>
          <p:nvPr/>
        </p:nvSpPr>
        <p:spPr>
          <a:xfrm>
            <a:off x="621792" y="1792384"/>
            <a:ext cx="10625328" cy="5232202"/>
          </a:xfrm>
          <a:prstGeom prst="rect">
            <a:avLst/>
          </a:prstGeom>
          <a:noFill/>
        </p:spPr>
        <p:txBody>
          <a:bodyPr wrap="square" rtlCol="0">
            <a:spAutoFit/>
          </a:bodyPr>
          <a:lstStyle/>
          <a:p>
            <a:pPr marL="342900" indent="-342900">
              <a:buAutoNum type="arabicParenR"/>
            </a:pPr>
            <a:r>
              <a:rPr lang="en-US" sz="1600" dirty="0"/>
              <a:t>During the early stages of the pandemic, Twitter data globally did not see a steady increase in original tweets as expected.  Instead, </a:t>
            </a:r>
            <a:r>
              <a:rPr lang="en-US" sz="1600" dirty="0">
                <a:effectLst/>
              </a:rPr>
              <a:t>higher numbers of original tweets occurred on days when there were major world headlines.  Clear examples occurred on January 31</a:t>
            </a:r>
            <a:r>
              <a:rPr lang="en-US" sz="1600" baseline="30000" dirty="0">
                <a:effectLst/>
              </a:rPr>
              <a:t>st</a:t>
            </a:r>
            <a:r>
              <a:rPr lang="en-US" sz="1600" dirty="0">
                <a:effectLst/>
              </a:rPr>
              <a:t> when the US announced travel restrictions for visitors returning from China and when the first quarantines were initiated.  Similar headline grabbing announcements occurred on February 9</a:t>
            </a:r>
            <a:r>
              <a:rPr lang="en-US" sz="1600" baseline="30000" dirty="0">
                <a:effectLst/>
              </a:rPr>
              <a:t>th</a:t>
            </a:r>
            <a:r>
              <a:rPr lang="en-US" sz="1600" dirty="0">
                <a:effectLst/>
              </a:rPr>
              <a:t>, 2020 (China investing10bn to fight the virus) and on February 21</a:t>
            </a:r>
            <a:r>
              <a:rPr lang="en-US" sz="1600" baseline="30000" dirty="0">
                <a:effectLst/>
              </a:rPr>
              <a:t>st</a:t>
            </a:r>
            <a:r>
              <a:rPr lang="en-US" sz="1600" dirty="0">
                <a:effectLst/>
              </a:rPr>
              <a:t> (WHO announced that Covid-19 was officially a pandemic). </a:t>
            </a:r>
          </a:p>
          <a:p>
            <a:r>
              <a:rPr lang="en-US" sz="1600" dirty="0"/>
              <a:t>	</a:t>
            </a:r>
          </a:p>
          <a:p>
            <a:r>
              <a:rPr lang="en-US" sz="1600" dirty="0">
                <a:effectLst/>
              </a:rPr>
              <a:t>		News cycles have significant impact on original tweets rather than sustained but increasing 			information such as what was experienced in the early part of the Covid-19 pandemic. </a:t>
            </a:r>
          </a:p>
          <a:p>
            <a:pPr marL="342900" indent="-342900">
              <a:buAutoNum type="arabicParenR"/>
            </a:pPr>
            <a:endParaRPr lang="en-US" sz="1600" dirty="0"/>
          </a:p>
          <a:p>
            <a:pPr marL="342900" indent="-342900">
              <a:buAutoNum type="arabicParenR"/>
            </a:pPr>
            <a:endParaRPr lang="en-US" sz="1600" dirty="0">
              <a:effectLst/>
            </a:endParaRPr>
          </a:p>
          <a:p>
            <a:r>
              <a:rPr lang="en-US" sz="1600" dirty="0">
                <a:effectLst/>
              </a:rPr>
              <a:t>2)	“Likes” and “Retweets” differed slightly.  There were still peaks on days which correlated to major headlines, but as 	the virus progressed,  “Likes” and “Retweets” reflected more stable forward progression as expected.  Also, the 	comparison between “Likes” and “Retweets” reflects that Twitter users are more inclined to like rather than retweet. </a:t>
            </a:r>
          </a:p>
          <a:p>
            <a:pPr marL="342900" indent="-342900">
              <a:buFontTx/>
              <a:buAutoNum type="arabicParenR"/>
            </a:pPr>
            <a:endParaRPr lang="en-US" sz="1600" dirty="0"/>
          </a:p>
          <a:p>
            <a:r>
              <a:rPr lang="en-US" sz="1600" dirty="0">
                <a:effectLst/>
              </a:rPr>
              <a:t>		As awareness of a topic, like Covid-19, grows, Twitter users are more likely to be involved in that 		topic.  This corresponds to more tweet “Likes” and “Retweets.”</a:t>
            </a:r>
          </a:p>
          <a:p>
            <a:r>
              <a:rPr lang="en-US" sz="1400" dirty="0">
                <a:effectLst/>
              </a:rPr>
              <a:t> </a:t>
            </a:r>
          </a:p>
          <a:p>
            <a:pPr marL="342900" indent="-342900">
              <a:buAutoNum type="arabicParenR"/>
            </a:pPr>
            <a:endParaRPr lang="en-US" sz="1400" dirty="0">
              <a:effectLst/>
            </a:endParaRPr>
          </a:p>
          <a:p>
            <a:endParaRPr lang="en-US" dirty="0"/>
          </a:p>
        </p:txBody>
      </p:sp>
    </p:spTree>
    <p:extLst>
      <p:ext uri="{BB962C8B-B14F-4D97-AF65-F5344CB8AC3E}">
        <p14:creationId xmlns:p14="http://schemas.microsoft.com/office/powerpoint/2010/main" val="1386029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3927</TotalTime>
  <Words>1376</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Covid-19 Impact on Twitter in North Carolina</vt:lpstr>
      <vt:lpstr>The project was designed to assess the impact of Covid-19 on Twitter usage in the state of North Carolina. The team hypothesized that Covid-19 references on Twitter are positively correlated to virus progression.  A global baseline was established for early pandemic data and then compared to early North Carolina Covid-19 progression and Twitter activity. </vt:lpstr>
      <vt:lpstr>Questions &amp; Data:</vt:lpstr>
      <vt:lpstr>Significant time was allocated to identifying appropriate Twitter datasets .  The team struggled to find a “Goldilocks” data set that was not too large, too small, or required a paid API subscription.  This culminated with the creation of a data scraper from the Twitter API which pulled tweet information from North Carolina metropolitan areas during March-May 2020.  Multiple CSV files were merged and then filtering applied to enable geocoding from the Google API. </vt:lpstr>
      <vt:lpstr>Covid-19 and early Twitter pandemic datasets was cleaner and presented less of a challenge.  The team focused on parsing out data that was not required like timestamps and grouping information into usable chunks.</vt:lpstr>
      <vt:lpstr>The first step was to determine how to analyze early global Covid-19 data versus Twitter was to decide which graphical representation clearly reflected data trends.  The conclusion was that bar chart clearly reflected usage spikes on specific days.  The Covid-19 data was then overlayed using a line chart to reflect virus progression.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 Additional Graphical Representations of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Mariam Ahmad</dc:creator>
  <cp:lastModifiedBy>Lauren Parrish</cp:lastModifiedBy>
  <cp:revision>108</cp:revision>
  <dcterms:created xsi:type="dcterms:W3CDTF">2021-02-08T17:28:10Z</dcterms:created>
  <dcterms:modified xsi:type="dcterms:W3CDTF">2021-02-12T18:57:27Z</dcterms:modified>
</cp:coreProperties>
</file>