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9" r:id="rId4"/>
    <p:sldId id="258" r:id="rId5"/>
    <p:sldId id="271" r:id="rId6"/>
    <p:sldId id="275" r:id="rId7"/>
    <p:sldId id="272" r:id="rId8"/>
    <p:sldId id="276" r:id="rId9"/>
    <p:sldId id="279" r:id="rId10"/>
    <p:sldId id="281" r:id="rId11"/>
    <p:sldId id="273" r:id="rId12"/>
    <p:sldId id="280" r:id="rId13"/>
    <p:sldId id="274" r:id="rId14"/>
    <p:sldId id="269" r:id="rId15"/>
    <p:sldId id="260" r:id="rId16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1"/>
    <a:srgbClr val="AC0000"/>
    <a:srgbClr val="9E0000"/>
    <a:srgbClr val="FFB7B7"/>
    <a:srgbClr val="FFA9A9"/>
    <a:srgbClr val="FA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1F16AD2-E8CC-45B0-8361-306C7B82D0BE}" type="datetimeFigureOut">
              <a:rPr lang="zh-CN" altLang="en-US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A418C6C-2BCE-4311-9D62-3BC9BD0BF21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文本占位符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7724C3E0-5974-4CB7-A564-CA8BE120E3F5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/>
        </p:nvSpPr>
        <p:spPr>
          <a:xfrm>
            <a:off x="7964488" y="6413500"/>
            <a:ext cx="1006475" cy="250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pic>
        <p:nvPicPr>
          <p:cNvPr id="3" name="图片 7" descr="PPT封面-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-2693988" y="1404938"/>
            <a:ext cx="2614613" cy="2016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主标题：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字体：微软雅黑粗体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48pt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副标题：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905000" cy="176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3" y="404533"/>
            <a:ext cx="1042781" cy="78873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64463" y="6410325"/>
            <a:ext cx="1201737" cy="2555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 pitchFamily="34" charset="-122"/>
                <a:cs typeface="Arial"/>
              </a:rPr>
              <a:t>&gt;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 pitchFamily="34" charset="-122"/>
                <a:cs typeface="Arial"/>
              </a:rPr>
              <a:t>内部公开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85738" y="6413500"/>
            <a:ext cx="10064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-3833813" y="1346200"/>
            <a:ext cx="3775075" cy="403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一级标题：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粗体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28pt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其它标题及正文：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根据实际情况选择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 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16~24pt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正文字体颜色：黑色（淡色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配色规范：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胶片正文页已给出常用颜色规范和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组配色方案，请按照配色规范制作胶片；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028" y="286388"/>
            <a:ext cx="627960" cy="47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47700" y="98425"/>
            <a:ext cx="7214870" cy="13258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3" hasCustomPrompt="1"/>
          </p:nvPr>
        </p:nvSpPr>
        <p:spPr>
          <a:xfrm>
            <a:off x="647700" y="1825625"/>
            <a:ext cx="7864475" cy="43516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DF923A2-E4A9-45A2-BF1E-20FEB79850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素材2-02-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r="5389"/>
          <a:stretch>
            <a:fillRect/>
          </a:stretch>
        </p:blipFill>
        <p:spPr bwMode="auto">
          <a:xfrm>
            <a:off x="-41275" y="296863"/>
            <a:ext cx="91805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-2760663" y="2130425"/>
            <a:ext cx="2744788" cy="1830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24pt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85738" y="6413500"/>
            <a:ext cx="10064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69875" y="949325"/>
            <a:ext cx="12969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1" descr="PPT素材2-02-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4" t="5350" r="55412" b="86690"/>
          <a:stretch>
            <a:fillRect/>
          </a:stretch>
        </p:blipFill>
        <p:spPr bwMode="auto">
          <a:xfrm>
            <a:off x="-3175" y="781050"/>
            <a:ext cx="3444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1F0AC323-F19E-4E57-8696-CBED5FC65E0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028" y="286388"/>
            <a:ext cx="627960" cy="47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/>
          <p:nvPr/>
        </p:nvSpPr>
        <p:spPr bwMode="auto">
          <a:xfrm>
            <a:off x="9720263" y="3019425"/>
            <a:ext cx="193675" cy="198438"/>
          </a:xfrm>
          <a:prstGeom prst="rect">
            <a:avLst/>
          </a:prstGeom>
          <a:solidFill>
            <a:srgbClr val="F1C40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" name="Rectangle 57"/>
          <p:cNvSpPr/>
          <p:nvPr/>
        </p:nvSpPr>
        <p:spPr bwMode="auto">
          <a:xfrm>
            <a:off x="10309225" y="2236788"/>
            <a:ext cx="193675" cy="198437"/>
          </a:xfrm>
          <a:prstGeom prst="rect">
            <a:avLst/>
          </a:prstGeom>
          <a:solidFill>
            <a:srgbClr val="718CC7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10296525" y="3019425"/>
            <a:ext cx="193675" cy="198438"/>
          </a:xfrm>
          <a:prstGeom prst="rect">
            <a:avLst/>
          </a:prstGeom>
          <a:solidFill>
            <a:srgbClr val="91D101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10845800" y="2236788"/>
            <a:ext cx="193675" cy="198437"/>
          </a:xfrm>
          <a:prstGeom prst="rect">
            <a:avLst/>
          </a:prstGeom>
          <a:solidFill>
            <a:srgbClr val="EF82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" name="Rectangle 63"/>
          <p:cNvSpPr/>
          <p:nvPr/>
        </p:nvSpPr>
        <p:spPr bwMode="auto">
          <a:xfrm>
            <a:off x="9702800" y="2236788"/>
            <a:ext cx="195263" cy="198437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9585325" y="868363"/>
            <a:ext cx="1476375" cy="334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常用颜色参考</a:t>
            </a: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9709150" y="1363663"/>
            <a:ext cx="193675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9575800" y="1638300"/>
            <a:ext cx="5365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latin typeface="+mn-lt"/>
                <a:ea typeface="宋体" pitchFamily="2" charset="-122"/>
              </a:rPr>
              <a:t>R:255 G:0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latin typeface="+mn-lt"/>
                <a:ea typeface="宋体" pitchFamily="2" charset="-122"/>
              </a:rPr>
              <a:t>B:10</a:t>
            </a:r>
          </a:p>
        </p:txBody>
      </p:sp>
      <p:sp>
        <p:nvSpPr>
          <p:cNvPr id="10" name="Rectangle 52"/>
          <p:cNvSpPr/>
          <p:nvPr/>
        </p:nvSpPr>
        <p:spPr bwMode="auto">
          <a:xfrm>
            <a:off x="11434763" y="2227263"/>
            <a:ext cx="193675" cy="198437"/>
          </a:xfrm>
          <a:prstGeom prst="rect">
            <a:avLst/>
          </a:prstGeom>
          <a:solidFill>
            <a:srgbClr val="FE655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11304588" y="2443163"/>
            <a:ext cx="604837" cy="554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R:254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G:101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B:83</a:t>
            </a: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10288588" y="1363663"/>
            <a:ext cx="193675" cy="19843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0152063" y="1636713"/>
            <a:ext cx="647700" cy="554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G:176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B:240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9569450" y="2443163"/>
            <a:ext cx="53816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R:204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G:51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0175875" y="2444750"/>
            <a:ext cx="603250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R:113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G:140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B:199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0779125" y="2444750"/>
            <a:ext cx="604838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R:239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G:130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9569450" y="3333750"/>
            <a:ext cx="53816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R:241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G:196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10175875" y="3333750"/>
            <a:ext cx="67151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R:145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G:209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19" name="Rectangle 67"/>
          <p:cNvSpPr/>
          <p:nvPr/>
        </p:nvSpPr>
        <p:spPr bwMode="auto">
          <a:xfrm>
            <a:off x="11437938" y="1363663"/>
            <a:ext cx="193675" cy="196850"/>
          </a:xfrm>
          <a:prstGeom prst="rect">
            <a:avLst/>
          </a:prstGeom>
          <a:solidFill>
            <a:srgbClr val="786BA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11304588" y="1651000"/>
            <a:ext cx="719137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R:120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G:107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B:175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11447463" y="3019425"/>
            <a:ext cx="193675" cy="198438"/>
          </a:xfrm>
          <a:prstGeom prst="rect">
            <a:avLst/>
          </a:prstGeom>
          <a:solidFill>
            <a:srgbClr val="DD0955"/>
          </a:solidFill>
          <a:ln w="9525" algn="ctr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10871200" y="3019425"/>
            <a:ext cx="195263" cy="198438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10728325" y="1651000"/>
            <a:ext cx="536575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G:204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B:155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4" name="Rectangle 62"/>
          <p:cNvSpPr/>
          <p:nvPr/>
        </p:nvSpPr>
        <p:spPr bwMode="auto">
          <a:xfrm>
            <a:off x="10871200" y="1363663"/>
            <a:ext cx="195263" cy="196850"/>
          </a:xfrm>
          <a:prstGeom prst="rect">
            <a:avLst/>
          </a:prstGeom>
          <a:solidFill>
            <a:srgbClr val="06CC9B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10728325" y="3306763"/>
            <a:ext cx="671513" cy="554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B:0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11317288" y="3333750"/>
            <a:ext cx="671512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R:221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G:9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latin typeface="+mn-lt"/>
                <a:ea typeface="宋体" pitchFamily="2" charset="-122"/>
              </a:rPr>
              <a:t>B:85</a:t>
            </a:r>
            <a:endParaRPr lang="zh-CN" altLang="en-US" sz="1000" dirty="0">
              <a:latin typeface="+mn-lt"/>
              <a:ea typeface="宋体" pitchFamily="2" charset="-122"/>
            </a:endParaRPr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9575800" y="3975100"/>
            <a:ext cx="2592388" cy="1279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配色参考方案：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建议同一页面内不超过四种颜色，以下是</a:t>
            </a:r>
            <a:r>
              <a:rPr lang="en-US" altLang="zh-CN" sz="12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1200" dirty="0">
                <a:latin typeface="黑体" pitchFamily="2" charset="-122"/>
                <a:ea typeface="黑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11015663" y="5775325"/>
            <a:ext cx="193675" cy="19685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11231563" y="5775325"/>
            <a:ext cx="193675" cy="196850"/>
          </a:xfrm>
          <a:prstGeom prst="rect">
            <a:avLst/>
          </a:prstGeom>
          <a:solidFill>
            <a:srgbClr val="06CC9B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0" name="Rectangle 67"/>
          <p:cNvSpPr/>
          <p:nvPr/>
        </p:nvSpPr>
        <p:spPr bwMode="auto">
          <a:xfrm>
            <a:off x="11663363" y="5775325"/>
            <a:ext cx="193675" cy="196850"/>
          </a:xfrm>
          <a:prstGeom prst="rect">
            <a:avLst/>
          </a:prstGeom>
          <a:solidFill>
            <a:srgbClr val="786BA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1" name="Rectangle 62"/>
          <p:cNvSpPr/>
          <p:nvPr/>
        </p:nvSpPr>
        <p:spPr bwMode="auto">
          <a:xfrm>
            <a:off x="11447463" y="5775325"/>
            <a:ext cx="193675" cy="196850"/>
          </a:xfrm>
          <a:prstGeom prst="rect">
            <a:avLst/>
          </a:prstGeom>
          <a:solidFill>
            <a:srgbClr val="F1C40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9647238" y="5775325"/>
            <a:ext cx="193675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9863138" y="5775325"/>
            <a:ext cx="193675" cy="196850"/>
          </a:xfrm>
          <a:prstGeom prst="rect">
            <a:avLst/>
          </a:prstGeom>
          <a:solidFill>
            <a:srgbClr val="FE6553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4" name="Rectangle 67"/>
          <p:cNvSpPr/>
          <p:nvPr/>
        </p:nvSpPr>
        <p:spPr bwMode="auto">
          <a:xfrm>
            <a:off x="10294938" y="5775325"/>
            <a:ext cx="193675" cy="196850"/>
          </a:xfrm>
          <a:prstGeom prst="rect">
            <a:avLst/>
          </a:prstGeom>
          <a:solidFill>
            <a:srgbClr val="91D10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" name="Rectangle 62"/>
          <p:cNvSpPr/>
          <p:nvPr/>
        </p:nvSpPr>
        <p:spPr bwMode="auto">
          <a:xfrm>
            <a:off x="10079038" y="5775325"/>
            <a:ext cx="193675" cy="196850"/>
          </a:xfrm>
          <a:prstGeom prst="rect">
            <a:avLst/>
          </a:prstGeom>
          <a:solidFill>
            <a:srgbClr val="F1C40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11231563" y="5414963"/>
            <a:ext cx="193675" cy="196850"/>
          </a:xfrm>
          <a:prstGeom prst="rect">
            <a:avLst/>
          </a:prstGeom>
          <a:solidFill>
            <a:srgbClr val="F1C40F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7" name="Rectangle 67"/>
          <p:cNvSpPr/>
          <p:nvPr/>
        </p:nvSpPr>
        <p:spPr bwMode="auto">
          <a:xfrm>
            <a:off x="11663363" y="5414963"/>
            <a:ext cx="193675" cy="196850"/>
          </a:xfrm>
          <a:prstGeom prst="rect">
            <a:avLst/>
          </a:prstGeom>
          <a:solidFill>
            <a:srgbClr val="DD0955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8" name="Rectangle 62"/>
          <p:cNvSpPr/>
          <p:nvPr/>
        </p:nvSpPr>
        <p:spPr bwMode="auto">
          <a:xfrm>
            <a:off x="11447463" y="5414963"/>
            <a:ext cx="193675" cy="1968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9647238" y="5414963"/>
            <a:ext cx="193675" cy="196850"/>
          </a:xfrm>
          <a:prstGeom prst="rect">
            <a:avLst/>
          </a:prstGeom>
          <a:solidFill>
            <a:srgbClr val="06CC9B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9863138" y="5414963"/>
            <a:ext cx="193675" cy="196850"/>
          </a:xfrm>
          <a:prstGeom prst="rect">
            <a:avLst/>
          </a:prstGeom>
          <a:solidFill>
            <a:srgbClr val="718CC7"/>
          </a:solidFill>
          <a:ln w="9525">
            <a:solidFill>
              <a:schemeClr val="bg1"/>
            </a:solidFill>
            <a:rou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" name="Rectangle 67"/>
          <p:cNvSpPr/>
          <p:nvPr/>
        </p:nvSpPr>
        <p:spPr bwMode="auto">
          <a:xfrm>
            <a:off x="10294938" y="5414963"/>
            <a:ext cx="193675" cy="196850"/>
          </a:xfrm>
          <a:prstGeom prst="rect">
            <a:avLst/>
          </a:prstGeom>
          <a:solidFill>
            <a:srgbClr val="91D10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2" name="Rectangle 62"/>
          <p:cNvSpPr/>
          <p:nvPr/>
        </p:nvSpPr>
        <p:spPr bwMode="auto">
          <a:xfrm>
            <a:off x="10079038" y="5414963"/>
            <a:ext cx="193675" cy="196850"/>
          </a:xfrm>
          <a:prstGeom prst="rect">
            <a:avLst/>
          </a:prstGeom>
          <a:solidFill>
            <a:srgbClr val="EF82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b="1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</a:t>
            </a:r>
            <a:endParaRPr kumimoji="1" lang="ja-JP" altLang="en-US" b="1" dirty="0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3" name="Rectangle 67"/>
          <p:cNvSpPr/>
          <p:nvPr/>
        </p:nvSpPr>
        <p:spPr bwMode="auto">
          <a:xfrm>
            <a:off x="11015663" y="5414963"/>
            <a:ext cx="193675" cy="196850"/>
          </a:xfrm>
          <a:prstGeom prst="rect">
            <a:avLst/>
          </a:prstGeom>
          <a:solidFill>
            <a:srgbClr val="91D10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b="1">
              <a:solidFill>
                <a:schemeClr val="bg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-3833813" y="1346200"/>
            <a:ext cx="3775075" cy="403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一级标题：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粗体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28pt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字体颜色：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其它标题及正文：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根据实际情况选择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字体：微软雅黑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字号： 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16~24pt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正文字体颜色：黑色（淡色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35%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配色规范：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7495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胶片正文页已给出常用颜色规范和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组配色方案，请按照配色规范制作胶片；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11"/>
          <p:cNvSpPr txBox="1"/>
          <p:nvPr/>
        </p:nvSpPr>
        <p:spPr>
          <a:xfrm>
            <a:off x="185738" y="6413500"/>
            <a:ext cx="10064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www.znv.com</a:t>
            </a:r>
          </a:p>
        </p:txBody>
      </p:sp>
      <p:sp>
        <p:nvSpPr>
          <p:cNvPr id="4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78F9407-343B-4257-95E0-25C0EFB74AC8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028" y="286388"/>
            <a:ext cx="627960" cy="47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7192963" y="6350000"/>
            <a:ext cx="1766887" cy="306388"/>
            <a:chOff x="14550" y="10193"/>
            <a:chExt cx="2781" cy="482"/>
          </a:xfrm>
        </p:grpSpPr>
        <p:sp>
          <p:nvSpPr>
            <p:cNvPr id="3" name="椭圆 2"/>
            <p:cNvSpPr/>
            <p:nvPr/>
          </p:nvSpPr>
          <p:spPr>
            <a:xfrm>
              <a:off x="14655" y="10325"/>
              <a:ext cx="217" cy="22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文本框 19"/>
            <p:cNvSpPr txBox="1"/>
            <p:nvPr/>
          </p:nvSpPr>
          <p:spPr>
            <a:xfrm>
              <a:off x="14550" y="10255"/>
              <a:ext cx="417" cy="3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900">
                  <a:solidFill>
                    <a:srgbClr val="595959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14777" y="10193"/>
              <a:ext cx="2554" cy="4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ZNV.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All rights reserved</a:t>
              </a:r>
            </a:p>
          </p:txBody>
        </p:sp>
      </p:grpSp>
      <p:sp>
        <p:nvSpPr>
          <p:cNvPr id="6" name="椭圆 5"/>
          <p:cNvSpPr/>
          <p:nvPr/>
        </p:nvSpPr>
        <p:spPr>
          <a:xfrm rot="3720000">
            <a:off x="5401469" y="1704182"/>
            <a:ext cx="204787" cy="311150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7" name="椭圆 6"/>
          <p:cNvSpPr/>
          <p:nvPr/>
        </p:nvSpPr>
        <p:spPr>
          <a:xfrm rot="3720000">
            <a:off x="8599488" y="1565275"/>
            <a:ext cx="153987" cy="2333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8" name="椭圆 7"/>
          <p:cNvSpPr/>
          <p:nvPr/>
        </p:nvSpPr>
        <p:spPr>
          <a:xfrm rot="4680000">
            <a:off x="1751806" y="2082007"/>
            <a:ext cx="90487" cy="139700"/>
          </a:xfrm>
          <a:prstGeom prst="ellipse">
            <a:avLst/>
          </a:prstGeom>
          <a:solidFill>
            <a:srgbClr val="FFA9A9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9" name="椭圆 8"/>
          <p:cNvSpPr/>
          <p:nvPr/>
        </p:nvSpPr>
        <p:spPr>
          <a:xfrm rot="3720000">
            <a:off x="7349331" y="889794"/>
            <a:ext cx="376238" cy="57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0" name="椭圆 9"/>
          <p:cNvSpPr/>
          <p:nvPr/>
        </p:nvSpPr>
        <p:spPr>
          <a:xfrm rot="2400000">
            <a:off x="5441950" y="5045075"/>
            <a:ext cx="301625" cy="4556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1" name="椭圆 10"/>
          <p:cNvSpPr/>
          <p:nvPr/>
        </p:nvSpPr>
        <p:spPr>
          <a:xfrm rot="2640000">
            <a:off x="7845425" y="3765550"/>
            <a:ext cx="155575" cy="233363"/>
          </a:xfrm>
          <a:prstGeom prst="ellipse">
            <a:avLst/>
          </a:prstGeom>
          <a:solidFill>
            <a:srgbClr val="FFA9A9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2" name="椭圆 11"/>
          <p:cNvSpPr/>
          <p:nvPr/>
        </p:nvSpPr>
        <p:spPr>
          <a:xfrm rot="3720000">
            <a:off x="8603456" y="5595145"/>
            <a:ext cx="327025" cy="49371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13" name="椭圆 12"/>
          <p:cNvSpPr/>
          <p:nvPr/>
        </p:nvSpPr>
        <p:spPr>
          <a:xfrm rot="3720000">
            <a:off x="1616869" y="5399882"/>
            <a:ext cx="204787" cy="311150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pic>
        <p:nvPicPr>
          <p:cNvPr id="15" name="图片 19" descr="PPT素材2-02-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9" t="5350" r="55412" b="86690"/>
          <a:stretch>
            <a:fillRect/>
          </a:stretch>
        </p:blipFill>
        <p:spPr bwMode="auto">
          <a:xfrm>
            <a:off x="-3175" y="3063875"/>
            <a:ext cx="4905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0" descr="PPT封面-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93542" r="53333"/>
          <a:stretch>
            <a:fillRect/>
          </a:stretch>
        </p:blipFill>
        <p:spPr bwMode="auto">
          <a:xfrm>
            <a:off x="6067425" y="-7938"/>
            <a:ext cx="1436688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3" y="404533"/>
            <a:ext cx="1042781" cy="78873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D1F181-D802-48EB-9E23-D3900555747A}" type="datetimeFigureOut">
              <a:rPr lang="zh-CN" altLang="en-US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C0373BB-E5B5-4D69-BE93-F8202AF75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5425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54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606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765" y="2576830"/>
            <a:ext cx="75707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新员工转正答辩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765" y="3581400"/>
            <a:ext cx="757078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孔海飞00490032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82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| 大数据开发工程师</a:t>
            </a:r>
          </a:p>
          <a:p>
            <a:pPr marR="0" algn="ctr" defTabSz="914400" eaLnBrk="1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R="0" algn="ctr" defTabSz="914400" eaLnBrk="1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导师：赵梅玲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10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3"/>
          </p:nvPr>
        </p:nvSpPr>
        <p:spPr>
          <a:xfrm>
            <a:off x="772955" y="1214755"/>
            <a:ext cx="7864475" cy="2950013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与前端联调功能，并解决大数据组件联调出现的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熟悉同行人检索相关代码，并测试同行人性能；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编写</a:t>
            </a:r>
            <a:r>
              <a:rPr lang="en-US" altLang="zh-CN" dirty="0" err="1"/>
              <a:t>告警、历史、门禁数据kafka写es功能</a:t>
            </a:r>
            <a:r>
              <a:rPr lang="zh-CN" altLang="en-US" dirty="0"/>
              <a:t>的单元测试。</a:t>
            </a:r>
          </a:p>
        </p:txBody>
      </p:sp>
    </p:spTree>
    <p:extLst>
      <p:ext uri="{BB962C8B-B14F-4D97-AF65-F5344CB8AC3E}">
        <p14:creationId xmlns:p14="http://schemas.microsoft.com/office/powerpoint/2010/main" val="26416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11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个人职业规划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47700" y="1513115"/>
            <a:ext cx="7864475" cy="466384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目标：大数据高级工程师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时间：</a:t>
            </a:r>
            <a:r>
              <a:rPr lang="en-US" altLang="zh-CN" dirty="0"/>
              <a:t>3-5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领域：深入研究</a:t>
            </a:r>
            <a:r>
              <a:rPr lang="en-US" altLang="zh-CN" dirty="0" err="1"/>
              <a:t>elasticsearch</a:t>
            </a:r>
            <a:r>
              <a:rPr lang="zh-CN" altLang="en-US" dirty="0"/>
              <a:t>、</a:t>
            </a:r>
            <a:r>
              <a:rPr lang="en-US" altLang="zh-CN" dirty="0" err="1"/>
              <a:t>hbase</a:t>
            </a:r>
            <a:r>
              <a:rPr lang="zh-CN" altLang="en-US" dirty="0"/>
              <a:t>、</a:t>
            </a:r>
            <a:r>
              <a:rPr lang="en-US" altLang="zh-CN" dirty="0" err="1"/>
              <a:t>kafka</a:t>
            </a:r>
            <a:r>
              <a:rPr lang="zh-CN" altLang="en-US" dirty="0"/>
              <a:t>，以</a:t>
            </a:r>
            <a:r>
              <a:rPr lang="en-US" altLang="zh-CN" dirty="0" err="1"/>
              <a:t>elasticsearch</a:t>
            </a:r>
            <a:r>
              <a:rPr lang="zh-CN" altLang="en-US" dirty="0"/>
              <a:t>为突破口，逐步了解与</a:t>
            </a:r>
            <a:r>
              <a:rPr lang="en-US" altLang="zh-CN" dirty="0" err="1"/>
              <a:t>elasticsearch</a:t>
            </a:r>
            <a:r>
              <a:rPr lang="zh-CN" altLang="en-US" dirty="0"/>
              <a:t>相关的大数据组件。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zh-CN" altLang="en-US" dirty="0"/>
              <a:t>后期努力方向：加强</a:t>
            </a:r>
            <a:r>
              <a:rPr lang="en-US" altLang="zh-CN" dirty="0"/>
              <a:t>Java</a:t>
            </a:r>
            <a:r>
              <a:rPr lang="zh-CN" altLang="en-US" dirty="0"/>
              <a:t>编程方面的学习，继续学习</a:t>
            </a:r>
            <a:r>
              <a:rPr lang="en-US" altLang="zh-CN" dirty="0" err="1"/>
              <a:t>elasticsearch</a:t>
            </a:r>
            <a:r>
              <a:rPr lang="zh-CN" altLang="en-US" dirty="0"/>
              <a:t>的相关知识。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BD254BC0-D53C-4F87-8660-70524871FB8E}" type="slidenum">
              <a:rPr lang="zh-CN" altLang="en-US">
                <a:solidFill>
                  <a:srgbClr val="898989"/>
                </a:solidFill>
              </a:rPr>
              <a:t>12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7700" y="98425"/>
            <a:ext cx="7215188" cy="1325563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个人职业规划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05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13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自我评价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7700" y="98425"/>
            <a:ext cx="7215188" cy="1325563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自我评价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47700" y="1825625"/>
            <a:ext cx="7864475" cy="435133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1.</a:t>
            </a:r>
            <a:r>
              <a:rPr lang="zh-CN" altLang="en-US" dirty="0"/>
              <a:t>工作认真负责，能按时按质完成任务；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2.</a:t>
            </a:r>
            <a:r>
              <a:rPr lang="zh-CN" altLang="en-US" dirty="0"/>
              <a:t>对工作有热情，勇于探索新的知识，让自己更加充实；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3.</a:t>
            </a:r>
            <a:r>
              <a:rPr lang="zh-CN" altLang="en-US" dirty="0"/>
              <a:t>具有团队意识，积极配合同事完成任务；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4.</a:t>
            </a:r>
            <a:r>
              <a:rPr lang="zh-CN" altLang="en-US" dirty="0"/>
              <a:t>加强在</a:t>
            </a:r>
            <a:r>
              <a:rPr lang="en-US" altLang="zh-CN" dirty="0"/>
              <a:t>Java</a:t>
            </a:r>
            <a:r>
              <a:rPr lang="zh-CN" altLang="en-US" dirty="0"/>
              <a:t>编程方向的能力，并时刻保持一颗好学的心，不断提升自己的工作能力。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  <a:p>
            <a:pPr>
              <a:spcAft>
                <a:spcPts val="0"/>
              </a:spcAft>
              <a:defRPr/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BD254BC0-D53C-4F87-8660-70524871FB8E}" type="slidenum">
              <a:rPr lang="zh-CN" altLang="en-US">
                <a:solidFill>
                  <a:srgbClr val="898989"/>
                </a:solidFill>
              </a:rPr>
              <a:t>14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7500" y="2536825"/>
            <a:ext cx="3432175" cy="639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</a:rPr>
              <a:t>THANKS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63700" y="3222625"/>
            <a:ext cx="5819775" cy="31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图片 4" descr="2015口号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47"/>
          <a:stretch>
            <a:fillRect/>
          </a:stretch>
        </p:blipFill>
        <p:spPr bwMode="auto">
          <a:xfrm>
            <a:off x="1749425" y="3409950"/>
            <a:ext cx="56483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文本框 13"/>
          <p:cNvSpPr txBox="1">
            <a:spLocks noChangeArrowheads="1"/>
          </p:cNvSpPr>
          <p:nvPr/>
        </p:nvSpPr>
        <p:spPr bwMode="auto">
          <a:xfrm>
            <a:off x="519113" y="455613"/>
            <a:ext cx="109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 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0251C5B-F7D4-498F-92B9-EDE279E09673}" type="slidenum">
              <a:rPr lang="zh-CN" altLang="en-US">
                <a:solidFill>
                  <a:srgbClr val="898989"/>
                </a:solidFill>
              </a:rPr>
              <a:t>2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794000" y="1495425"/>
            <a:ext cx="4926965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1931988" y="1609408"/>
            <a:ext cx="604837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1988" y="2466658"/>
            <a:ext cx="604838" cy="43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1988" y="3362008"/>
            <a:ext cx="604838" cy="43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31988" y="4251008"/>
            <a:ext cx="604838" cy="43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04</a:t>
            </a:r>
          </a:p>
        </p:txBody>
      </p:sp>
      <p:sp>
        <p:nvSpPr>
          <p:cNvPr id="9" name="椭圆 8"/>
          <p:cNvSpPr/>
          <p:nvPr/>
        </p:nvSpPr>
        <p:spPr>
          <a:xfrm rot="3720000">
            <a:off x="1966119" y="1429226"/>
            <a:ext cx="493713" cy="7461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rot="3720000">
            <a:off x="1954213" y="2287270"/>
            <a:ext cx="493713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 rot="3720000">
            <a:off x="1963738" y="3182620"/>
            <a:ext cx="493713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rot="3720000">
            <a:off x="1958181" y="4070826"/>
            <a:ext cx="495300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2794000" y="2374900"/>
            <a:ext cx="4926965" cy="6178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2794000" y="3255645"/>
            <a:ext cx="4926965" cy="6178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2794000" y="4137025"/>
            <a:ext cx="4926965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4655" y="1620520"/>
            <a:ext cx="483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试用期主要工作职责</a:t>
            </a:r>
            <a:endParaRPr kumimoji="0" lang="zh-CN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54655" y="2492375"/>
            <a:ext cx="483552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试用期主要工作目标、目标达成情况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4655" y="3378200"/>
            <a:ext cx="483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试用期主要工作业绩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54655" y="4264025"/>
            <a:ext cx="483552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个人职业规划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31988" y="5139373"/>
            <a:ext cx="60483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kern="1200" cap="none" spc="0" normalizeH="0" baseline="0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05</a:t>
            </a:r>
          </a:p>
        </p:txBody>
      </p:sp>
      <p:sp>
        <p:nvSpPr>
          <p:cNvPr id="23" name="椭圆 22"/>
          <p:cNvSpPr/>
          <p:nvPr/>
        </p:nvSpPr>
        <p:spPr>
          <a:xfrm rot="3720000">
            <a:off x="1958181" y="4959191"/>
            <a:ext cx="495300" cy="7477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对角圆角矩形 24"/>
          <p:cNvSpPr/>
          <p:nvPr/>
        </p:nvSpPr>
        <p:spPr>
          <a:xfrm>
            <a:off x="2794000" y="5025390"/>
            <a:ext cx="4926965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54655" y="5152390"/>
            <a:ext cx="483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自我评价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试用期主要工作职责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175" y="461963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试用期主要工作职责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38175" y="1240971"/>
            <a:ext cx="80050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5812" y="2334306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一、掌握大数据组件的基础知识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5811" y="328136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二、实操</a:t>
            </a:r>
            <a:r>
              <a:rPr kumimoji="0" lang="en-US" altLang="zh-CN" sz="24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CDH</a:t>
            </a:r>
            <a:r>
              <a:rPr kumimoji="0" lang="zh-CN" altLang="en-US" sz="24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的搭建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27" y="5175477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四、参与人脸项目的开发任务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28" y="4228420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三、大数据镜像的还原</a:t>
            </a:r>
            <a:endParaRPr kumimoji="0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024743" y="3917950"/>
            <a:ext cx="5257800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6514" y="4044950"/>
            <a:ext cx="50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b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</a:t>
            </a: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目标、目标达成情况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6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47700" y="1349830"/>
            <a:ext cx="7864475" cy="492033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1</a:t>
            </a:r>
            <a:r>
              <a:rPr lang="zh-CN" altLang="en-US" dirty="0"/>
              <a:t>、对大数据框架有整体认识，能够进行</a:t>
            </a:r>
            <a:r>
              <a:rPr lang="en-US" altLang="zh-CN" dirty="0"/>
              <a:t>CDH</a:t>
            </a:r>
            <a:r>
              <a:rPr lang="zh-CN" altLang="en-US" dirty="0"/>
              <a:t>的安装部署及处理大数据组件出现的常见问题；                      完成</a:t>
            </a:r>
            <a:r>
              <a:rPr lang="en-US" altLang="zh-CN" dirty="0"/>
              <a:t> 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2</a:t>
            </a:r>
            <a:r>
              <a:rPr lang="zh-CN" altLang="en-US" dirty="0"/>
              <a:t>、熟悉</a:t>
            </a:r>
            <a:r>
              <a:rPr lang="en-US" altLang="zh-CN" dirty="0" err="1"/>
              <a:t>Hbase</a:t>
            </a:r>
            <a:r>
              <a:rPr lang="zh-CN" altLang="en-US" dirty="0"/>
              <a:t>的使用，学习</a:t>
            </a:r>
            <a:r>
              <a:rPr lang="en-US" altLang="zh-CN" dirty="0" err="1"/>
              <a:t>Hbase</a:t>
            </a:r>
            <a:r>
              <a:rPr lang="zh-CN" altLang="en-US" dirty="0"/>
              <a:t>基本原理，熟悉项目代码；                                                                  完成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3</a:t>
            </a:r>
            <a:r>
              <a:rPr lang="zh-CN" altLang="en-US" dirty="0"/>
              <a:t>、掌握</a:t>
            </a:r>
            <a:r>
              <a:rPr lang="en-US" altLang="zh-CN" dirty="0"/>
              <a:t>Elasticsearch</a:t>
            </a:r>
            <a:r>
              <a:rPr lang="zh-CN" altLang="en-US" dirty="0"/>
              <a:t>的检索框架和使用方法，熟悉并参与项目开发；                                                        完成                        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4</a:t>
            </a:r>
            <a:r>
              <a:rPr lang="zh-CN" altLang="en-US" dirty="0"/>
              <a:t>、参与人脸开发任务，并解决一些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r>
              <a:rPr lang="en-US" altLang="zh-CN" dirty="0"/>
              <a:t>              </a:t>
            </a:r>
            <a:r>
              <a:rPr lang="zh-CN" altLang="en-US" dirty="0"/>
              <a:t>完成</a:t>
            </a:r>
            <a:r>
              <a:rPr lang="en-US" altLang="zh-CN" dirty="0"/>
              <a:t>                      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spcAft>
                <a:spcPts val="0"/>
              </a:spcAft>
              <a:defRPr/>
            </a:pPr>
            <a:r>
              <a:rPr lang="en-US" altLang="zh-CN" dirty="0"/>
              <a:t>5</a:t>
            </a:r>
            <a:r>
              <a:rPr lang="zh-CN" altLang="en-US" dirty="0"/>
              <a:t>、独立承担项目中部分模块开发；                        完成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38175" y="461963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试用期主要工作职责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8175" y="1273629"/>
            <a:ext cx="80050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2473325" y="3917950"/>
            <a:ext cx="4200525" cy="61753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9219" name="文本框 8"/>
          <p:cNvSpPr txBox="1">
            <a:spLocks noChangeArrowheads="1"/>
          </p:cNvSpPr>
          <p:nvPr/>
        </p:nvSpPr>
        <p:spPr bwMode="auto">
          <a:xfrm>
            <a:off x="4111625" y="2173288"/>
            <a:ext cx="15144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24" name="椭圆 23"/>
          <p:cNvSpPr/>
          <p:nvPr/>
        </p:nvSpPr>
        <p:spPr>
          <a:xfrm rot="3720000">
            <a:off x="3938588" y="1558925"/>
            <a:ext cx="1238250" cy="187325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3338544-CADA-460D-B759-A943C35F901C}" type="slidenum">
              <a:rPr lang="zh-CN" altLang="en-US">
                <a:solidFill>
                  <a:srgbClr val="898989"/>
                </a:solidFill>
              </a:rPr>
              <a:t>7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5563" y="4044950"/>
            <a:ext cx="412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b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试用期主要工作</a:t>
            </a: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业绩</a:t>
            </a:r>
            <a:endParaRPr kumimoji="0" lang="en-US" altLang="zh-CN" sz="2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8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3"/>
          </p:nvPr>
        </p:nvSpPr>
        <p:spPr>
          <a:xfrm>
            <a:off x="896063" y="1132326"/>
            <a:ext cx="7864475" cy="4309686"/>
          </a:xfrm>
        </p:spPr>
        <p:txBody>
          <a:bodyPr>
            <a:normAutofit fontScale="97500"/>
          </a:bodyPr>
          <a:lstStyle/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500" dirty="0"/>
              <a:t>通过三台主机搭建小集群安装</a:t>
            </a:r>
            <a:r>
              <a:rPr lang="en-US" altLang="zh-CN" sz="2500" dirty="0"/>
              <a:t>CDH</a:t>
            </a:r>
            <a:r>
              <a:rPr lang="zh-CN" altLang="en-US" sz="2500" dirty="0"/>
              <a:t>；</a:t>
            </a:r>
            <a:endParaRPr lang="zh-CN" altLang="en-US" sz="2500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500" dirty="0"/>
              <a:t>在线安装大数据相关组件；</a:t>
            </a:r>
            <a:endParaRPr lang="en-US" altLang="zh-CN" sz="2500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500" dirty="0"/>
              <a:t>在</a:t>
            </a:r>
            <a:r>
              <a:rPr lang="en-US" altLang="zh-CN" sz="2500" dirty="0"/>
              <a:t>CM</a:t>
            </a:r>
            <a:r>
              <a:rPr lang="zh-CN" altLang="en-US" sz="2500" dirty="0"/>
              <a:t>上解决大数据组件环境的一些</a:t>
            </a:r>
            <a:r>
              <a:rPr lang="en-US" altLang="zh-CN" sz="2500" dirty="0"/>
              <a:t>bug </a:t>
            </a:r>
            <a:r>
              <a:rPr lang="zh-CN" altLang="en-US" sz="2500" dirty="0"/>
              <a:t>；</a:t>
            </a:r>
            <a:endParaRPr lang="en-US" altLang="zh-CN" sz="2500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500" dirty="0"/>
              <a:t>根据文档说明在服务器上还原大数据镜像（</a:t>
            </a:r>
            <a:r>
              <a:rPr lang="en-US" altLang="zh-CN" sz="2500" dirty="0"/>
              <a:t>53,93,94</a:t>
            </a:r>
            <a:r>
              <a:rPr lang="zh-CN" altLang="en-US" sz="2500" dirty="0"/>
              <a:t>）；</a:t>
            </a:r>
            <a:endParaRPr lang="en-US" altLang="zh-CN" sz="2500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500" dirty="0"/>
              <a:t>熟悉人脸项目代码框架及业务流程，并完成轨迹查询的接口标准化；</a:t>
            </a:r>
            <a:endParaRPr lang="en-US" altLang="zh-CN" sz="2500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sz="2500" dirty="0" err="1"/>
              <a:t>熟悉hbase检索代码框架</a:t>
            </a:r>
            <a:r>
              <a:rPr lang="zh-CN" altLang="en-US" sz="2500" dirty="0"/>
              <a:t>，掌握</a:t>
            </a:r>
            <a:r>
              <a:rPr lang="en-US" altLang="zh-CN" sz="2500" dirty="0"/>
              <a:t>hbase</a:t>
            </a:r>
            <a:r>
              <a:rPr lang="zh-CN" altLang="en-US" sz="2500" dirty="0"/>
              <a:t>读写数据接口，增加大图修改时间的功能开发；</a:t>
            </a:r>
            <a:endParaRPr lang="zh-CN" altLang="en-US" sz="25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E0A5083-0613-44EB-AD89-0C674A4CCE77}" type="slidenum">
              <a:rPr lang="zh-CN" altLang="en-US">
                <a:solidFill>
                  <a:srgbClr val="898989"/>
                </a:solidFill>
              </a:rPr>
              <a:t>9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3"/>
          </p:nvPr>
        </p:nvSpPr>
        <p:spPr>
          <a:xfrm>
            <a:off x="870610" y="1200705"/>
            <a:ext cx="7864475" cy="4456590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开发人像汇聚查询模板，实现了今日新增档案、聚类图片记录总数统计、分析新增档案数（可按照周、月进行展示）、单人在不同时刻出现的频次统计功能；</a:t>
            </a:r>
            <a:endParaRPr lang="en-US" altLang="zh-CN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开发人像轨迹查询模板，实现了单人档案详情，可查</a:t>
            </a:r>
            <a:r>
              <a:rPr lang="en-US" altLang="zh-CN" dirty="0"/>
              <a:t>8</a:t>
            </a:r>
            <a:r>
              <a:rPr lang="zh-CN" altLang="en-US" dirty="0"/>
              <a:t>个最近的单人聚档图片用于界面展示、单人的当日轨迹可查当天用于轨迹展示功能；</a:t>
            </a:r>
            <a:endParaRPr lang="en-US" altLang="zh-CN" dirty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开发时空碰撞模板，实现了多组条件查询并根据</a:t>
            </a:r>
            <a:r>
              <a:rPr lang="en-US" altLang="zh-CN" dirty="0" err="1"/>
              <a:t>fused_id</a:t>
            </a:r>
            <a:r>
              <a:rPr lang="zh-CN" altLang="en-US" dirty="0"/>
              <a:t>取所有组查询结果的交集的功能；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/>
              <a:t>开发</a:t>
            </a:r>
            <a:r>
              <a:rPr lang="en-US" altLang="zh-CN" dirty="0" err="1"/>
              <a:t>reid</a:t>
            </a:r>
            <a:r>
              <a:rPr lang="zh-CN" altLang="en-US" dirty="0"/>
              <a:t>查询模板，根据人体特征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搜索功能及多条件检索功能；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u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PPT-中文-4-3</Template>
  <TotalTime>208</TotalTime>
  <Words>570</Words>
  <Application>Microsoft Office PowerPoint</Application>
  <PresentationFormat>全屏显示(4:3)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个人职业规划</vt:lpstr>
      <vt:lpstr>PowerPoint 演示文稿</vt:lpstr>
      <vt:lpstr>自我评价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孔 海飞</cp:lastModifiedBy>
  <cp:revision>44</cp:revision>
  <dcterms:created xsi:type="dcterms:W3CDTF">2018-10-09T10:36:00Z</dcterms:created>
  <dcterms:modified xsi:type="dcterms:W3CDTF">2019-10-21T11:24:25Z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KSORubyTemplateID">
    <vt:lpwstr>8</vt:lpwstr>
  </property>
</Properties>
</file>