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70" r:id="rId2"/>
    <p:sldId id="257" r:id="rId3"/>
    <p:sldId id="259" r:id="rId4"/>
    <p:sldId id="258" r:id="rId5"/>
    <p:sldId id="271" r:id="rId6"/>
    <p:sldId id="275" r:id="rId7"/>
    <p:sldId id="272" r:id="rId8"/>
    <p:sldId id="276" r:id="rId9"/>
    <p:sldId id="279" r:id="rId10"/>
    <p:sldId id="273" r:id="rId11"/>
    <p:sldId id="280" r:id="rId12"/>
    <p:sldId id="274" r:id="rId13"/>
    <p:sldId id="269" r:id="rId14"/>
    <p:sldId id="260" r:id="rId15"/>
  </p:sldIdLst>
  <p:sldSz cx="9144000" cy="6858000" type="screen4x3"/>
  <p:notesSz cx="9144000" cy="6858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0011"/>
    <a:srgbClr val="AC0000"/>
    <a:srgbClr val="9E0000"/>
    <a:srgbClr val="FFB7B7"/>
    <a:srgbClr val="FFA9A9"/>
    <a:srgbClr val="FAA3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5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1F16AD2-E8CC-45B0-8361-306C7B82D0BE}" type="datetimeFigureOut">
              <a:rPr lang="zh-CN" altLang="en-US"/>
              <a:t>2020/1/7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3A418C6C-2BCE-4311-9D62-3BC9BD0BF21F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文本占位符 2"/>
          <p:cNvSpPr>
            <a:spLocks noGrp="1"/>
          </p:cNvSpPr>
          <p:nvPr>
            <p:ph type="body" idx="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7724C3E0-5974-4CB7-A564-CA8BE120E3F5}" type="slidenum">
              <a:rPr lang="zh-CN" altLang="en-US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9"/>
          <p:cNvSpPr txBox="1"/>
          <p:nvPr/>
        </p:nvSpPr>
        <p:spPr>
          <a:xfrm>
            <a:off x="7964488" y="6413500"/>
            <a:ext cx="1006475" cy="2508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</a:rPr>
              <a:t>www.znv.com</a:t>
            </a:r>
          </a:p>
        </p:txBody>
      </p:sp>
      <p:pic>
        <p:nvPicPr>
          <p:cNvPr id="3" name="图片 7" descr="PPT封面-0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3038" y="0"/>
            <a:ext cx="914400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圆角矩形 3"/>
          <p:cNvSpPr/>
          <p:nvPr/>
        </p:nvSpPr>
        <p:spPr>
          <a:xfrm>
            <a:off x="-2693988" y="1404938"/>
            <a:ext cx="2614613" cy="20161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主标题：</a:t>
            </a:r>
          </a:p>
          <a:p>
            <a:pPr marL="277495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字体：微软雅黑粗体</a:t>
            </a:r>
          </a:p>
          <a:p>
            <a:pPr marL="277495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字号：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～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48pt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77495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字体颜色：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黑色（淡色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25%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）</a:t>
            </a:r>
            <a:endParaRPr lang="en-US" altLang="zh-CN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277495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副标题：</a:t>
            </a:r>
          </a:p>
          <a:p>
            <a:pPr marL="277495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字体：微软雅黑</a:t>
            </a:r>
          </a:p>
          <a:p>
            <a:pPr marL="277495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字号：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18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～</a:t>
            </a:r>
            <a:r>
              <a:rPr lang="en-US" altLang="zh-CN" sz="12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24pt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77495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字体颜色：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黑色（淡色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35%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）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905000" cy="1762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93" y="404533"/>
            <a:ext cx="1042781" cy="788739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764463" y="6410325"/>
            <a:ext cx="1201737" cy="2555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/>
                <a:ea typeface="微软雅黑" pitchFamily="34" charset="-122"/>
                <a:cs typeface="Arial"/>
              </a:rPr>
              <a:t>&gt; 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Arial"/>
                <a:ea typeface="微软雅黑" pitchFamily="34" charset="-122"/>
                <a:cs typeface="Arial"/>
              </a:rPr>
              <a:t>内部公开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 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Arial"/>
              <a:ea typeface="微软雅黑" pitchFamily="34" charset="-122"/>
              <a:cs typeface="Arial"/>
            </a:endParaRPr>
          </a:p>
        </p:txBody>
      </p:sp>
      <p:sp>
        <p:nvSpPr>
          <p:cNvPr id="5" name="文本框 11"/>
          <p:cNvSpPr txBox="1"/>
          <p:nvPr/>
        </p:nvSpPr>
        <p:spPr>
          <a:xfrm>
            <a:off x="185738" y="6413500"/>
            <a:ext cx="1006475" cy="2524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</a:rPr>
              <a:t>www.znv.com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-3833813" y="1346200"/>
            <a:ext cx="3775075" cy="40322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一级标题：</a:t>
            </a:r>
            <a:endParaRPr lang="en-US" altLang="zh-CN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77495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字体：微软雅黑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粗体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77495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字号：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24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～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28pt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77495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字体颜色：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黑色（淡色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25%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）</a:t>
            </a:r>
          </a:p>
          <a:p>
            <a:pPr marL="277495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277495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其它标题及正文：</a:t>
            </a:r>
          </a:p>
          <a:p>
            <a:pPr marL="27749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根据实际情况选择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. </a:t>
            </a:r>
          </a:p>
          <a:p>
            <a:pPr marL="27749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字体：微软雅黑</a:t>
            </a:r>
          </a:p>
          <a:p>
            <a:pPr marL="27749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字号： </a:t>
            </a:r>
            <a:r>
              <a:rPr lang="en-US" altLang="zh-CN" sz="12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16~24pt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7749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正文字体颜色：黑色（淡色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35%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marL="27749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7749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配色规范：</a:t>
            </a:r>
            <a:endParaRPr lang="en-US" altLang="zh-CN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77495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胶片正文页已给出常用颜色规范和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组配色方案，请按照配色规范制作胶片；</a:t>
            </a:r>
            <a:endParaRPr lang="en-US" altLang="zh-CN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55028" y="286388"/>
            <a:ext cx="627960" cy="474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647700" y="98425"/>
            <a:ext cx="7214870" cy="132588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3" hasCustomPrompt="1"/>
          </p:nvPr>
        </p:nvSpPr>
        <p:spPr>
          <a:xfrm>
            <a:off x="647700" y="1825625"/>
            <a:ext cx="7864475" cy="435165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 marL="91440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 marL="137160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 marL="182880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灯片编号占位符 12"/>
          <p:cNvSpPr>
            <a:spLocks noGrp="1"/>
          </p:cNvSpPr>
          <p:nvPr>
            <p:ph type="sldNum" sz="quarter" idx="14"/>
          </p:nvPr>
        </p:nvSpPr>
        <p:spPr>
          <a:xfrm>
            <a:off x="3543300" y="6356350"/>
            <a:ext cx="2057400" cy="365125"/>
          </a:xfrm>
        </p:spPr>
        <p:txBody>
          <a:bodyPr/>
          <a:lstStyle>
            <a:lvl1pPr algn="ctr">
              <a:defRPr/>
            </a:lvl1pPr>
          </a:lstStyle>
          <a:p>
            <a:fld id="{ADF923A2-E4A9-45A2-BF1E-20FEB798505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 descr="PPT素材2-02-0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" r="5389"/>
          <a:stretch>
            <a:fillRect/>
          </a:stretch>
        </p:blipFill>
        <p:spPr bwMode="auto">
          <a:xfrm>
            <a:off x="-41275" y="296863"/>
            <a:ext cx="9180513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圆角矩形 2"/>
          <p:cNvSpPr/>
          <p:nvPr/>
        </p:nvSpPr>
        <p:spPr>
          <a:xfrm>
            <a:off x="-2760663" y="2130425"/>
            <a:ext cx="2744788" cy="183038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7495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字体：微软雅黑</a:t>
            </a:r>
          </a:p>
          <a:p>
            <a:pPr marL="277495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字号：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18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～</a:t>
            </a:r>
            <a:r>
              <a:rPr lang="en-US" altLang="zh-CN" sz="12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24pt</a:t>
            </a:r>
          </a:p>
          <a:p>
            <a:pPr marL="277495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字体颜色：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黑色（淡色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35%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）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2"/>
          <p:cNvSpPr txBox="1"/>
          <p:nvPr/>
        </p:nvSpPr>
        <p:spPr>
          <a:xfrm>
            <a:off x="185738" y="6413500"/>
            <a:ext cx="1006475" cy="2524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</a:rPr>
              <a:t>www.znv.com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269875" y="949325"/>
            <a:ext cx="12969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11" descr="PPT素材2-02-0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54" t="5350" r="55412" b="86690"/>
          <a:stretch>
            <a:fillRect/>
          </a:stretch>
        </p:blipFill>
        <p:spPr bwMode="auto">
          <a:xfrm>
            <a:off x="-3175" y="781050"/>
            <a:ext cx="344488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3543300" y="6356350"/>
            <a:ext cx="2057400" cy="365125"/>
          </a:xfrm>
        </p:spPr>
        <p:txBody>
          <a:bodyPr/>
          <a:lstStyle>
            <a:lvl1pPr algn="ctr">
              <a:defRPr/>
            </a:lvl1pPr>
          </a:lstStyle>
          <a:p>
            <a:fld id="{1F0AC323-F19E-4E57-8696-CBED5FC65E09}" type="slidenum">
              <a:rPr lang="zh-CN" altLang="en-US"/>
              <a:t>‹#›</a:t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55028" y="286388"/>
            <a:ext cx="627960" cy="474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0"/>
          <p:cNvSpPr/>
          <p:nvPr/>
        </p:nvSpPr>
        <p:spPr bwMode="auto">
          <a:xfrm>
            <a:off x="9720263" y="3019425"/>
            <a:ext cx="193675" cy="198438"/>
          </a:xfrm>
          <a:prstGeom prst="rect">
            <a:avLst/>
          </a:prstGeom>
          <a:solidFill>
            <a:srgbClr val="F1C40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b="1">
              <a:solidFill>
                <a:schemeClr val="bg1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3" name="Rectangle 57"/>
          <p:cNvSpPr/>
          <p:nvPr/>
        </p:nvSpPr>
        <p:spPr bwMode="auto">
          <a:xfrm>
            <a:off x="10309225" y="2236788"/>
            <a:ext cx="193675" cy="198437"/>
          </a:xfrm>
          <a:prstGeom prst="rect">
            <a:avLst/>
          </a:prstGeom>
          <a:solidFill>
            <a:srgbClr val="718CC7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b="1">
              <a:solidFill>
                <a:schemeClr val="bg1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4" name="Rectangle 61"/>
          <p:cNvSpPr>
            <a:spLocks noChangeArrowheads="1"/>
          </p:cNvSpPr>
          <p:nvPr/>
        </p:nvSpPr>
        <p:spPr bwMode="auto">
          <a:xfrm>
            <a:off x="10296525" y="3019425"/>
            <a:ext cx="193675" cy="198438"/>
          </a:xfrm>
          <a:prstGeom prst="rect">
            <a:avLst/>
          </a:prstGeom>
          <a:solidFill>
            <a:srgbClr val="91D101"/>
          </a:solidFill>
          <a:ln w="9525">
            <a:solidFill>
              <a:schemeClr val="bg1"/>
            </a:solidFill>
            <a:rou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b="1">
              <a:solidFill>
                <a:schemeClr val="bg1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5" name="Rectangle 66"/>
          <p:cNvSpPr>
            <a:spLocks noChangeArrowheads="1"/>
          </p:cNvSpPr>
          <p:nvPr/>
        </p:nvSpPr>
        <p:spPr bwMode="auto">
          <a:xfrm>
            <a:off x="10845800" y="2236788"/>
            <a:ext cx="193675" cy="198437"/>
          </a:xfrm>
          <a:prstGeom prst="rect">
            <a:avLst/>
          </a:prstGeom>
          <a:solidFill>
            <a:srgbClr val="EF8200"/>
          </a:solidFill>
          <a:ln w="9525">
            <a:solidFill>
              <a:schemeClr val="bg1"/>
            </a:solidFill>
            <a:rou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b="1">
              <a:solidFill>
                <a:schemeClr val="bg1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6" name="Rectangle 63"/>
          <p:cNvSpPr/>
          <p:nvPr/>
        </p:nvSpPr>
        <p:spPr bwMode="auto">
          <a:xfrm>
            <a:off x="9702800" y="2236788"/>
            <a:ext cx="195263" cy="198437"/>
          </a:xfrm>
          <a:prstGeom prst="rect">
            <a:avLst/>
          </a:prstGeom>
          <a:solidFill>
            <a:srgbClr val="CC330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b="1">
              <a:solidFill>
                <a:schemeClr val="bg1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7" name="Text Box 34"/>
          <p:cNvSpPr txBox="1">
            <a:spLocks noChangeArrowheads="1"/>
          </p:cNvSpPr>
          <p:nvPr/>
        </p:nvSpPr>
        <p:spPr bwMode="auto">
          <a:xfrm>
            <a:off x="9585325" y="868363"/>
            <a:ext cx="1476375" cy="3349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1600" dirty="0">
                <a:latin typeface="黑体" pitchFamily="2" charset="-122"/>
                <a:ea typeface="黑体" pitchFamily="2" charset="-122"/>
              </a:rPr>
              <a:t>常用颜色参考</a:t>
            </a:r>
          </a:p>
        </p:txBody>
      </p:sp>
      <p:sp>
        <p:nvSpPr>
          <p:cNvPr id="8" name="Rectangle 53"/>
          <p:cNvSpPr>
            <a:spLocks noChangeArrowheads="1"/>
          </p:cNvSpPr>
          <p:nvPr/>
        </p:nvSpPr>
        <p:spPr bwMode="auto">
          <a:xfrm>
            <a:off x="9709150" y="1363663"/>
            <a:ext cx="193675" cy="196850"/>
          </a:xfrm>
          <a:prstGeom prst="rect">
            <a:avLst/>
          </a:prstGeom>
          <a:solidFill>
            <a:srgbClr val="FF0000"/>
          </a:solidFill>
          <a:ln w="9525">
            <a:solidFill>
              <a:schemeClr val="bg1"/>
            </a:solidFill>
            <a:rou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b="1">
              <a:solidFill>
                <a:schemeClr val="bg1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9" name="Text Box 29"/>
          <p:cNvSpPr txBox="1">
            <a:spLocks noChangeArrowheads="1"/>
          </p:cNvSpPr>
          <p:nvPr/>
        </p:nvSpPr>
        <p:spPr bwMode="auto">
          <a:xfrm>
            <a:off x="9575800" y="1638300"/>
            <a:ext cx="536575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1000">
                <a:latin typeface="+mn-lt"/>
                <a:ea typeface="宋体" pitchFamily="2" charset="-122"/>
              </a:rPr>
              <a:t>R:255 G:0</a:t>
            </a:r>
          </a:p>
          <a:p>
            <a:pPr>
              <a:lnSpc>
                <a:spcPct val="3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1000">
                <a:latin typeface="+mn-lt"/>
                <a:ea typeface="宋体" pitchFamily="2" charset="-122"/>
              </a:rPr>
              <a:t>B:10</a:t>
            </a:r>
          </a:p>
        </p:txBody>
      </p:sp>
      <p:sp>
        <p:nvSpPr>
          <p:cNvPr id="10" name="Rectangle 52"/>
          <p:cNvSpPr/>
          <p:nvPr/>
        </p:nvSpPr>
        <p:spPr bwMode="auto">
          <a:xfrm>
            <a:off x="11434763" y="2227263"/>
            <a:ext cx="193675" cy="198437"/>
          </a:xfrm>
          <a:prstGeom prst="rect">
            <a:avLst/>
          </a:prstGeom>
          <a:solidFill>
            <a:srgbClr val="FE6553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b="1">
              <a:solidFill>
                <a:schemeClr val="bg1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11" name="Text Box 30"/>
          <p:cNvSpPr txBox="1">
            <a:spLocks noChangeArrowheads="1"/>
          </p:cNvSpPr>
          <p:nvPr/>
        </p:nvSpPr>
        <p:spPr bwMode="auto">
          <a:xfrm>
            <a:off x="11304588" y="2443163"/>
            <a:ext cx="604837" cy="5540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latin typeface="+mn-lt"/>
                <a:ea typeface="宋体" pitchFamily="2" charset="-122"/>
              </a:rPr>
              <a:t>R:254 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latin typeface="+mn-lt"/>
                <a:ea typeface="宋体" pitchFamily="2" charset="-122"/>
              </a:rPr>
              <a:t>G:101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latin typeface="+mn-lt"/>
                <a:ea typeface="宋体" pitchFamily="2" charset="-122"/>
              </a:rPr>
              <a:t>B:83</a:t>
            </a:r>
          </a:p>
        </p:txBody>
      </p:sp>
      <p:sp>
        <p:nvSpPr>
          <p:cNvPr id="12" name="Rectangle 59"/>
          <p:cNvSpPr>
            <a:spLocks noChangeArrowheads="1"/>
          </p:cNvSpPr>
          <p:nvPr/>
        </p:nvSpPr>
        <p:spPr bwMode="auto">
          <a:xfrm>
            <a:off x="10288588" y="1363663"/>
            <a:ext cx="193675" cy="198437"/>
          </a:xfrm>
          <a:prstGeom prst="rect">
            <a:avLst/>
          </a:prstGeom>
          <a:solidFill>
            <a:srgbClr val="00B0F0"/>
          </a:solidFill>
          <a:ln w="9525">
            <a:solidFill>
              <a:schemeClr val="bg1"/>
            </a:solidFill>
            <a:rou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b="1">
              <a:solidFill>
                <a:schemeClr val="bg1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13" name="Text Box 31"/>
          <p:cNvSpPr txBox="1">
            <a:spLocks noChangeArrowheads="1"/>
          </p:cNvSpPr>
          <p:nvPr/>
        </p:nvSpPr>
        <p:spPr bwMode="auto">
          <a:xfrm>
            <a:off x="10152063" y="1636713"/>
            <a:ext cx="647700" cy="5540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latin typeface="+mn-lt"/>
                <a:ea typeface="宋体" pitchFamily="2" charset="-122"/>
              </a:rPr>
              <a:t>R:0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latin typeface="+mn-lt"/>
                <a:ea typeface="宋体" pitchFamily="2" charset="-122"/>
              </a:rPr>
              <a:t>G:176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latin typeface="+mn-lt"/>
                <a:ea typeface="宋体" pitchFamily="2" charset="-122"/>
              </a:rPr>
              <a:t>B:240</a:t>
            </a:r>
            <a:endParaRPr lang="zh-CN" altLang="en-US" sz="1000" dirty="0">
              <a:latin typeface="+mn-lt"/>
              <a:ea typeface="宋体" pitchFamily="2" charset="-122"/>
            </a:endParaRPr>
          </a:p>
        </p:txBody>
      </p:sp>
      <p:sp>
        <p:nvSpPr>
          <p:cNvPr id="14" name="Text Box 32"/>
          <p:cNvSpPr txBox="1">
            <a:spLocks noChangeArrowheads="1"/>
          </p:cNvSpPr>
          <p:nvPr/>
        </p:nvSpPr>
        <p:spPr bwMode="auto">
          <a:xfrm>
            <a:off x="9569450" y="2443163"/>
            <a:ext cx="538163" cy="549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latin typeface="+mn-lt"/>
                <a:ea typeface="宋体" pitchFamily="2" charset="-122"/>
              </a:rPr>
              <a:t>R:204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latin typeface="+mn-lt"/>
                <a:ea typeface="宋体" pitchFamily="2" charset="-122"/>
              </a:rPr>
              <a:t>G:51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latin typeface="+mn-lt"/>
                <a:ea typeface="宋体" pitchFamily="2" charset="-122"/>
              </a:rPr>
              <a:t>B:0</a:t>
            </a:r>
            <a:endParaRPr lang="zh-CN" altLang="en-US" sz="1000" dirty="0">
              <a:latin typeface="+mn-lt"/>
              <a:ea typeface="宋体" pitchFamily="2" charset="-122"/>
            </a:endParaRPr>
          </a:p>
        </p:txBody>
      </p:sp>
      <p:sp>
        <p:nvSpPr>
          <p:cNvPr id="15" name="Text Box 33"/>
          <p:cNvSpPr txBox="1">
            <a:spLocks noChangeArrowheads="1"/>
          </p:cNvSpPr>
          <p:nvPr/>
        </p:nvSpPr>
        <p:spPr bwMode="auto">
          <a:xfrm>
            <a:off x="10175875" y="2444750"/>
            <a:ext cx="603250" cy="5540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latin typeface="+mn-lt"/>
                <a:ea typeface="宋体" pitchFamily="2" charset="-122"/>
              </a:rPr>
              <a:t>R:113 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latin typeface="+mn-lt"/>
                <a:ea typeface="宋体" pitchFamily="2" charset="-122"/>
              </a:rPr>
              <a:t>G:140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latin typeface="+mn-lt"/>
                <a:ea typeface="宋体" pitchFamily="2" charset="-122"/>
              </a:rPr>
              <a:t>B:199</a:t>
            </a:r>
            <a:endParaRPr lang="zh-CN" altLang="en-US" sz="1000" dirty="0">
              <a:latin typeface="+mn-lt"/>
              <a:ea typeface="宋体" pitchFamily="2" charset="-122"/>
            </a:endParaRPr>
          </a:p>
        </p:txBody>
      </p:sp>
      <p:sp>
        <p:nvSpPr>
          <p:cNvPr id="16" name="Text Box 34"/>
          <p:cNvSpPr txBox="1">
            <a:spLocks noChangeArrowheads="1"/>
          </p:cNvSpPr>
          <p:nvPr/>
        </p:nvSpPr>
        <p:spPr bwMode="auto">
          <a:xfrm>
            <a:off x="10779125" y="2444750"/>
            <a:ext cx="604838" cy="5540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latin typeface="+mn-lt"/>
                <a:ea typeface="宋体" pitchFamily="2" charset="-122"/>
              </a:rPr>
              <a:t>R:239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latin typeface="+mn-lt"/>
                <a:ea typeface="宋体" pitchFamily="2" charset="-122"/>
              </a:rPr>
              <a:t>G:130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latin typeface="+mn-lt"/>
                <a:ea typeface="宋体" pitchFamily="2" charset="-122"/>
              </a:rPr>
              <a:t>B:0</a:t>
            </a:r>
            <a:endParaRPr lang="zh-CN" altLang="en-US" sz="1000" dirty="0">
              <a:latin typeface="+mn-lt"/>
              <a:ea typeface="宋体" pitchFamily="2" charset="-122"/>
            </a:endParaRPr>
          </a:p>
        </p:txBody>
      </p:sp>
      <p:sp>
        <p:nvSpPr>
          <p:cNvPr id="17" name="Text Box 35"/>
          <p:cNvSpPr txBox="1">
            <a:spLocks noChangeArrowheads="1"/>
          </p:cNvSpPr>
          <p:nvPr/>
        </p:nvSpPr>
        <p:spPr bwMode="auto">
          <a:xfrm>
            <a:off x="9569450" y="3333750"/>
            <a:ext cx="538163" cy="5540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latin typeface="+mn-lt"/>
                <a:ea typeface="宋体" pitchFamily="2" charset="-122"/>
              </a:rPr>
              <a:t>R:241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latin typeface="+mn-lt"/>
                <a:ea typeface="宋体" pitchFamily="2" charset="-122"/>
              </a:rPr>
              <a:t>G:196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latin typeface="+mn-lt"/>
                <a:ea typeface="宋体" pitchFamily="2" charset="-122"/>
              </a:rPr>
              <a:t>B:15</a:t>
            </a:r>
            <a:endParaRPr lang="zh-CN" altLang="en-US" sz="1000" dirty="0">
              <a:latin typeface="+mn-lt"/>
              <a:ea typeface="宋体" pitchFamily="2" charset="-122"/>
            </a:endParaRPr>
          </a:p>
        </p:txBody>
      </p:sp>
      <p:sp>
        <p:nvSpPr>
          <p:cNvPr id="18" name="Text Box 36"/>
          <p:cNvSpPr txBox="1">
            <a:spLocks noChangeArrowheads="1"/>
          </p:cNvSpPr>
          <p:nvPr/>
        </p:nvSpPr>
        <p:spPr bwMode="auto">
          <a:xfrm>
            <a:off x="10175875" y="3333750"/>
            <a:ext cx="671513" cy="5540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latin typeface="+mn-lt"/>
                <a:ea typeface="宋体" pitchFamily="2" charset="-122"/>
              </a:rPr>
              <a:t>R:145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latin typeface="+mn-lt"/>
                <a:ea typeface="宋体" pitchFamily="2" charset="-122"/>
              </a:rPr>
              <a:t>G:209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latin typeface="+mn-lt"/>
                <a:ea typeface="宋体" pitchFamily="2" charset="-122"/>
              </a:rPr>
              <a:t>B:1</a:t>
            </a:r>
            <a:endParaRPr lang="zh-CN" altLang="en-US" sz="1000" dirty="0">
              <a:latin typeface="+mn-lt"/>
              <a:ea typeface="宋体" pitchFamily="2" charset="-122"/>
            </a:endParaRPr>
          </a:p>
        </p:txBody>
      </p:sp>
      <p:sp>
        <p:nvSpPr>
          <p:cNvPr id="19" name="Rectangle 67"/>
          <p:cNvSpPr/>
          <p:nvPr/>
        </p:nvSpPr>
        <p:spPr bwMode="auto">
          <a:xfrm>
            <a:off x="11437938" y="1363663"/>
            <a:ext cx="193675" cy="196850"/>
          </a:xfrm>
          <a:prstGeom prst="rect">
            <a:avLst/>
          </a:prstGeom>
          <a:solidFill>
            <a:srgbClr val="786BA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b="1">
              <a:solidFill>
                <a:schemeClr val="bg1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20" name="Text Box 37"/>
          <p:cNvSpPr txBox="1">
            <a:spLocks noChangeArrowheads="1"/>
          </p:cNvSpPr>
          <p:nvPr/>
        </p:nvSpPr>
        <p:spPr bwMode="auto">
          <a:xfrm>
            <a:off x="11304588" y="1651000"/>
            <a:ext cx="719137" cy="5540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latin typeface="+mn-lt"/>
                <a:ea typeface="宋体" pitchFamily="2" charset="-122"/>
              </a:rPr>
              <a:t>R:120 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latin typeface="+mn-lt"/>
                <a:ea typeface="宋体" pitchFamily="2" charset="-122"/>
              </a:rPr>
              <a:t>G:107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latin typeface="+mn-lt"/>
                <a:ea typeface="宋体" pitchFamily="2" charset="-122"/>
              </a:rPr>
              <a:t>B:175</a:t>
            </a:r>
            <a:endParaRPr lang="zh-CN" altLang="en-US" sz="1000" dirty="0">
              <a:latin typeface="+mn-lt"/>
              <a:ea typeface="宋体" pitchFamily="2" charset="-122"/>
            </a:endParaRPr>
          </a:p>
        </p:txBody>
      </p:sp>
      <p:sp>
        <p:nvSpPr>
          <p:cNvPr id="21" name="Rectangle 56"/>
          <p:cNvSpPr>
            <a:spLocks noChangeArrowheads="1"/>
          </p:cNvSpPr>
          <p:nvPr/>
        </p:nvSpPr>
        <p:spPr bwMode="auto">
          <a:xfrm>
            <a:off x="11447463" y="3019425"/>
            <a:ext cx="193675" cy="198438"/>
          </a:xfrm>
          <a:prstGeom prst="rect">
            <a:avLst/>
          </a:prstGeom>
          <a:solidFill>
            <a:srgbClr val="DD0955"/>
          </a:solidFill>
          <a:ln w="9525" algn="ctr">
            <a:solidFill>
              <a:schemeClr val="bg1"/>
            </a:solidFill>
            <a:rou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b="1">
              <a:solidFill>
                <a:schemeClr val="bg1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22" name="Rectangle 58"/>
          <p:cNvSpPr>
            <a:spLocks noChangeArrowheads="1"/>
          </p:cNvSpPr>
          <p:nvPr/>
        </p:nvSpPr>
        <p:spPr bwMode="auto">
          <a:xfrm>
            <a:off x="10871200" y="3019425"/>
            <a:ext cx="195263" cy="198438"/>
          </a:xfrm>
          <a:prstGeom prst="rect">
            <a:avLst/>
          </a:prstGeom>
          <a:solidFill>
            <a:srgbClr val="000000"/>
          </a:solidFill>
          <a:ln w="9525">
            <a:solidFill>
              <a:schemeClr val="bg1"/>
            </a:solidFill>
            <a:rou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b="1">
              <a:solidFill>
                <a:schemeClr val="bg1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23" name="Text Box 64"/>
          <p:cNvSpPr txBox="1">
            <a:spLocks noChangeArrowheads="1"/>
          </p:cNvSpPr>
          <p:nvPr/>
        </p:nvSpPr>
        <p:spPr bwMode="auto">
          <a:xfrm>
            <a:off x="10728325" y="1651000"/>
            <a:ext cx="536575" cy="5540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latin typeface="+mn-lt"/>
                <a:ea typeface="宋体" pitchFamily="2" charset="-122"/>
              </a:rPr>
              <a:t>R:6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latin typeface="+mn-lt"/>
                <a:ea typeface="宋体" pitchFamily="2" charset="-122"/>
              </a:rPr>
              <a:t>G:204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latin typeface="+mn-lt"/>
                <a:ea typeface="宋体" pitchFamily="2" charset="-122"/>
              </a:rPr>
              <a:t>B:155</a:t>
            </a:r>
            <a:endParaRPr lang="zh-CN" altLang="en-US" sz="1000" dirty="0">
              <a:latin typeface="+mn-lt"/>
              <a:ea typeface="宋体" pitchFamily="2" charset="-122"/>
            </a:endParaRPr>
          </a:p>
        </p:txBody>
      </p:sp>
      <p:sp>
        <p:nvSpPr>
          <p:cNvPr id="24" name="Rectangle 62"/>
          <p:cNvSpPr/>
          <p:nvPr/>
        </p:nvSpPr>
        <p:spPr bwMode="auto">
          <a:xfrm>
            <a:off x="10871200" y="1363663"/>
            <a:ext cx="195263" cy="196850"/>
          </a:xfrm>
          <a:prstGeom prst="rect">
            <a:avLst/>
          </a:prstGeom>
          <a:solidFill>
            <a:srgbClr val="06CC9B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b="1">
              <a:solidFill>
                <a:schemeClr val="bg1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25" name="Text Box 63"/>
          <p:cNvSpPr txBox="1">
            <a:spLocks noChangeArrowheads="1"/>
          </p:cNvSpPr>
          <p:nvPr/>
        </p:nvSpPr>
        <p:spPr bwMode="auto">
          <a:xfrm>
            <a:off x="10728325" y="3306763"/>
            <a:ext cx="671513" cy="5540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latin typeface="+mn-lt"/>
                <a:ea typeface="宋体" pitchFamily="2" charset="-122"/>
              </a:rPr>
              <a:t>R:0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latin typeface="+mn-lt"/>
                <a:ea typeface="宋体" pitchFamily="2" charset="-122"/>
              </a:rPr>
              <a:t>G:0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latin typeface="+mn-lt"/>
                <a:ea typeface="宋体" pitchFamily="2" charset="-122"/>
              </a:rPr>
              <a:t>B:0</a:t>
            </a:r>
            <a:endParaRPr lang="zh-CN" altLang="en-US" sz="1000" dirty="0">
              <a:latin typeface="+mn-lt"/>
              <a:ea typeface="宋体" pitchFamily="2" charset="-122"/>
            </a:endParaRPr>
          </a:p>
        </p:txBody>
      </p:sp>
      <p:sp>
        <p:nvSpPr>
          <p:cNvPr id="26" name="Text Box 65"/>
          <p:cNvSpPr txBox="1">
            <a:spLocks noChangeArrowheads="1"/>
          </p:cNvSpPr>
          <p:nvPr/>
        </p:nvSpPr>
        <p:spPr bwMode="auto">
          <a:xfrm>
            <a:off x="11317288" y="3333750"/>
            <a:ext cx="671512" cy="5540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latin typeface="+mn-lt"/>
                <a:ea typeface="宋体" pitchFamily="2" charset="-122"/>
              </a:rPr>
              <a:t>R:221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latin typeface="+mn-lt"/>
                <a:ea typeface="宋体" pitchFamily="2" charset="-122"/>
              </a:rPr>
              <a:t>G:9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latin typeface="+mn-lt"/>
                <a:ea typeface="宋体" pitchFamily="2" charset="-122"/>
              </a:rPr>
              <a:t>B:85</a:t>
            </a:r>
            <a:endParaRPr lang="zh-CN" altLang="en-US" sz="1000" dirty="0">
              <a:latin typeface="+mn-lt"/>
              <a:ea typeface="宋体" pitchFamily="2" charset="-122"/>
            </a:endParaRPr>
          </a:p>
        </p:txBody>
      </p:sp>
      <p:sp>
        <p:nvSpPr>
          <p:cNvPr id="27" name="Text Box 122"/>
          <p:cNvSpPr txBox="1">
            <a:spLocks noChangeArrowheads="1"/>
          </p:cNvSpPr>
          <p:nvPr/>
        </p:nvSpPr>
        <p:spPr bwMode="auto">
          <a:xfrm>
            <a:off x="9575800" y="3975100"/>
            <a:ext cx="2592388" cy="12795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latin typeface="黑体" pitchFamily="2" charset="-122"/>
                <a:ea typeface="黑体" pitchFamily="2" charset="-122"/>
              </a:rPr>
              <a:t>配色参考方案：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latin typeface="黑体" pitchFamily="2" charset="-122"/>
                <a:ea typeface="黑体" pitchFamily="2" charset="-122"/>
              </a:rPr>
              <a:t>建议同一页面内不超过四种颜色，以下是</a:t>
            </a:r>
            <a:r>
              <a:rPr lang="en-US" altLang="zh-CN" sz="1200" dirty="0"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1200" dirty="0">
                <a:latin typeface="黑体" pitchFamily="2" charset="-122"/>
                <a:ea typeface="黑体" pitchFamily="2" charset="-122"/>
              </a:rPr>
              <a:t>组配色方案，同一页面内只选择一组使用。（仅供参考）</a:t>
            </a:r>
          </a:p>
        </p:txBody>
      </p:sp>
      <p:sp>
        <p:nvSpPr>
          <p:cNvPr id="28" name="Rectangle 53"/>
          <p:cNvSpPr>
            <a:spLocks noChangeArrowheads="1"/>
          </p:cNvSpPr>
          <p:nvPr/>
        </p:nvSpPr>
        <p:spPr bwMode="auto">
          <a:xfrm>
            <a:off x="11015663" y="5775325"/>
            <a:ext cx="193675" cy="196850"/>
          </a:xfrm>
          <a:prstGeom prst="rect">
            <a:avLst/>
          </a:prstGeom>
          <a:solidFill>
            <a:srgbClr val="CC3300"/>
          </a:solidFill>
          <a:ln w="9525">
            <a:solidFill>
              <a:schemeClr val="bg1"/>
            </a:solidFill>
            <a:rou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b="1">
              <a:solidFill>
                <a:schemeClr val="bg1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29" name="Rectangle 59"/>
          <p:cNvSpPr>
            <a:spLocks noChangeArrowheads="1"/>
          </p:cNvSpPr>
          <p:nvPr/>
        </p:nvSpPr>
        <p:spPr bwMode="auto">
          <a:xfrm>
            <a:off x="11231563" y="5775325"/>
            <a:ext cx="193675" cy="196850"/>
          </a:xfrm>
          <a:prstGeom prst="rect">
            <a:avLst/>
          </a:prstGeom>
          <a:solidFill>
            <a:srgbClr val="06CC9B"/>
          </a:solidFill>
          <a:ln w="9525">
            <a:solidFill>
              <a:schemeClr val="bg1"/>
            </a:solidFill>
            <a:rou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b="1">
              <a:solidFill>
                <a:schemeClr val="bg1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30" name="Rectangle 67"/>
          <p:cNvSpPr/>
          <p:nvPr/>
        </p:nvSpPr>
        <p:spPr bwMode="auto">
          <a:xfrm>
            <a:off x="11663363" y="5775325"/>
            <a:ext cx="193675" cy="196850"/>
          </a:xfrm>
          <a:prstGeom prst="rect">
            <a:avLst/>
          </a:prstGeom>
          <a:solidFill>
            <a:srgbClr val="786BA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b="1">
              <a:solidFill>
                <a:schemeClr val="bg1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31" name="Rectangle 62"/>
          <p:cNvSpPr/>
          <p:nvPr/>
        </p:nvSpPr>
        <p:spPr bwMode="auto">
          <a:xfrm>
            <a:off x="11447463" y="5775325"/>
            <a:ext cx="193675" cy="196850"/>
          </a:xfrm>
          <a:prstGeom prst="rect">
            <a:avLst/>
          </a:prstGeom>
          <a:solidFill>
            <a:srgbClr val="F1C40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b="1" dirty="0">
                <a:solidFill>
                  <a:schemeClr val="bg1"/>
                </a:solidFill>
                <a:latin typeface="Times New Roman" pitchFamily="18" charset="0"/>
                <a:ea typeface="+mn-ea"/>
              </a:rPr>
              <a:t>  </a:t>
            </a:r>
            <a:endParaRPr kumimoji="1" lang="ja-JP" altLang="en-US" b="1" dirty="0">
              <a:solidFill>
                <a:schemeClr val="bg1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32" name="Rectangle 53"/>
          <p:cNvSpPr>
            <a:spLocks noChangeArrowheads="1"/>
          </p:cNvSpPr>
          <p:nvPr/>
        </p:nvSpPr>
        <p:spPr bwMode="auto">
          <a:xfrm>
            <a:off x="9647238" y="5775325"/>
            <a:ext cx="193675" cy="196850"/>
          </a:xfrm>
          <a:prstGeom prst="rect">
            <a:avLst/>
          </a:prstGeom>
          <a:solidFill>
            <a:srgbClr val="FF0000"/>
          </a:solidFill>
          <a:ln w="9525">
            <a:solidFill>
              <a:schemeClr val="bg1"/>
            </a:solidFill>
            <a:rou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b="1">
              <a:solidFill>
                <a:schemeClr val="bg1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33" name="Rectangle 59"/>
          <p:cNvSpPr>
            <a:spLocks noChangeArrowheads="1"/>
          </p:cNvSpPr>
          <p:nvPr/>
        </p:nvSpPr>
        <p:spPr bwMode="auto">
          <a:xfrm>
            <a:off x="9863138" y="5775325"/>
            <a:ext cx="193675" cy="196850"/>
          </a:xfrm>
          <a:prstGeom prst="rect">
            <a:avLst/>
          </a:prstGeom>
          <a:solidFill>
            <a:srgbClr val="FE6553"/>
          </a:solidFill>
          <a:ln w="9525">
            <a:solidFill>
              <a:schemeClr val="bg1"/>
            </a:solidFill>
            <a:rou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b="1">
              <a:solidFill>
                <a:schemeClr val="bg1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34" name="Rectangle 67"/>
          <p:cNvSpPr/>
          <p:nvPr/>
        </p:nvSpPr>
        <p:spPr bwMode="auto">
          <a:xfrm>
            <a:off x="10294938" y="5775325"/>
            <a:ext cx="193675" cy="196850"/>
          </a:xfrm>
          <a:prstGeom prst="rect">
            <a:avLst/>
          </a:prstGeom>
          <a:solidFill>
            <a:srgbClr val="91D10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b="1">
              <a:solidFill>
                <a:schemeClr val="bg1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35" name="Rectangle 62"/>
          <p:cNvSpPr/>
          <p:nvPr/>
        </p:nvSpPr>
        <p:spPr bwMode="auto">
          <a:xfrm>
            <a:off x="10079038" y="5775325"/>
            <a:ext cx="193675" cy="196850"/>
          </a:xfrm>
          <a:prstGeom prst="rect">
            <a:avLst/>
          </a:prstGeom>
          <a:solidFill>
            <a:srgbClr val="F1C40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b="1" dirty="0">
                <a:solidFill>
                  <a:schemeClr val="bg1"/>
                </a:solidFill>
                <a:latin typeface="Times New Roman" pitchFamily="18" charset="0"/>
                <a:ea typeface="+mn-ea"/>
              </a:rPr>
              <a:t>  </a:t>
            </a:r>
            <a:endParaRPr kumimoji="1" lang="ja-JP" altLang="en-US" b="1" dirty="0">
              <a:solidFill>
                <a:schemeClr val="bg1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36" name="Rectangle 59"/>
          <p:cNvSpPr>
            <a:spLocks noChangeArrowheads="1"/>
          </p:cNvSpPr>
          <p:nvPr/>
        </p:nvSpPr>
        <p:spPr bwMode="auto">
          <a:xfrm>
            <a:off x="11231563" y="5414963"/>
            <a:ext cx="193675" cy="196850"/>
          </a:xfrm>
          <a:prstGeom prst="rect">
            <a:avLst/>
          </a:prstGeom>
          <a:solidFill>
            <a:srgbClr val="F1C40F"/>
          </a:solidFill>
          <a:ln w="9525">
            <a:solidFill>
              <a:schemeClr val="bg1"/>
            </a:solidFill>
            <a:rou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b="1">
              <a:solidFill>
                <a:schemeClr val="bg1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37" name="Rectangle 67"/>
          <p:cNvSpPr/>
          <p:nvPr/>
        </p:nvSpPr>
        <p:spPr bwMode="auto">
          <a:xfrm>
            <a:off x="11663363" y="5414963"/>
            <a:ext cx="193675" cy="196850"/>
          </a:xfrm>
          <a:prstGeom prst="rect">
            <a:avLst/>
          </a:prstGeom>
          <a:solidFill>
            <a:srgbClr val="DD0955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b="1">
              <a:solidFill>
                <a:schemeClr val="bg1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38" name="Rectangle 62"/>
          <p:cNvSpPr/>
          <p:nvPr/>
        </p:nvSpPr>
        <p:spPr bwMode="auto">
          <a:xfrm>
            <a:off x="11447463" y="5414963"/>
            <a:ext cx="193675" cy="19685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b="1" dirty="0">
                <a:solidFill>
                  <a:schemeClr val="bg1"/>
                </a:solidFill>
                <a:latin typeface="Times New Roman" pitchFamily="18" charset="0"/>
                <a:ea typeface="+mn-ea"/>
              </a:rPr>
              <a:t>  </a:t>
            </a:r>
            <a:endParaRPr kumimoji="1" lang="ja-JP" altLang="en-US" b="1" dirty="0">
              <a:solidFill>
                <a:schemeClr val="bg1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39" name="Rectangle 53"/>
          <p:cNvSpPr>
            <a:spLocks noChangeArrowheads="1"/>
          </p:cNvSpPr>
          <p:nvPr/>
        </p:nvSpPr>
        <p:spPr bwMode="auto">
          <a:xfrm>
            <a:off x="9647238" y="5414963"/>
            <a:ext cx="193675" cy="196850"/>
          </a:xfrm>
          <a:prstGeom prst="rect">
            <a:avLst/>
          </a:prstGeom>
          <a:solidFill>
            <a:srgbClr val="06CC9B"/>
          </a:solidFill>
          <a:ln w="9525">
            <a:solidFill>
              <a:schemeClr val="bg1"/>
            </a:solidFill>
            <a:rou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b="1">
              <a:solidFill>
                <a:schemeClr val="bg1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40" name="Rectangle 59"/>
          <p:cNvSpPr>
            <a:spLocks noChangeArrowheads="1"/>
          </p:cNvSpPr>
          <p:nvPr/>
        </p:nvSpPr>
        <p:spPr bwMode="auto">
          <a:xfrm>
            <a:off x="9863138" y="5414963"/>
            <a:ext cx="193675" cy="196850"/>
          </a:xfrm>
          <a:prstGeom prst="rect">
            <a:avLst/>
          </a:prstGeom>
          <a:solidFill>
            <a:srgbClr val="718CC7"/>
          </a:solidFill>
          <a:ln w="9525">
            <a:solidFill>
              <a:schemeClr val="bg1"/>
            </a:solidFill>
            <a:rou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b="1">
              <a:solidFill>
                <a:schemeClr val="bg1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41" name="Rectangle 67"/>
          <p:cNvSpPr/>
          <p:nvPr/>
        </p:nvSpPr>
        <p:spPr bwMode="auto">
          <a:xfrm>
            <a:off x="10294938" y="5414963"/>
            <a:ext cx="193675" cy="196850"/>
          </a:xfrm>
          <a:prstGeom prst="rect">
            <a:avLst/>
          </a:prstGeom>
          <a:solidFill>
            <a:srgbClr val="91D10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b="1">
              <a:solidFill>
                <a:schemeClr val="bg1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42" name="Rectangle 62"/>
          <p:cNvSpPr/>
          <p:nvPr/>
        </p:nvSpPr>
        <p:spPr bwMode="auto">
          <a:xfrm>
            <a:off x="10079038" y="5414963"/>
            <a:ext cx="193675" cy="196850"/>
          </a:xfrm>
          <a:prstGeom prst="rect">
            <a:avLst/>
          </a:prstGeom>
          <a:solidFill>
            <a:srgbClr val="EF820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b="1" dirty="0">
                <a:solidFill>
                  <a:schemeClr val="bg1"/>
                </a:solidFill>
                <a:latin typeface="Times New Roman" pitchFamily="18" charset="0"/>
                <a:ea typeface="+mn-ea"/>
              </a:rPr>
              <a:t>  </a:t>
            </a:r>
            <a:endParaRPr kumimoji="1" lang="ja-JP" altLang="en-US" b="1" dirty="0">
              <a:solidFill>
                <a:schemeClr val="bg1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43" name="Rectangle 67"/>
          <p:cNvSpPr/>
          <p:nvPr/>
        </p:nvSpPr>
        <p:spPr bwMode="auto">
          <a:xfrm>
            <a:off x="11015663" y="5414963"/>
            <a:ext cx="193675" cy="196850"/>
          </a:xfrm>
          <a:prstGeom prst="rect">
            <a:avLst/>
          </a:prstGeom>
          <a:solidFill>
            <a:srgbClr val="91D10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b="1">
              <a:solidFill>
                <a:schemeClr val="bg1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-3833813" y="1346200"/>
            <a:ext cx="3775075" cy="40322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一级标题：</a:t>
            </a:r>
            <a:endParaRPr lang="en-US" altLang="zh-CN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77495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字体：微软雅黑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粗体</a:t>
            </a:r>
          </a:p>
          <a:p>
            <a:pPr marL="277495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字号：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24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～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28pt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77495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字体颜色：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黑色（淡色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25%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）</a:t>
            </a:r>
          </a:p>
          <a:p>
            <a:pPr marL="277495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277495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其它标题及正文：</a:t>
            </a:r>
          </a:p>
          <a:p>
            <a:pPr marL="27749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根据实际情况选择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. </a:t>
            </a:r>
          </a:p>
          <a:p>
            <a:pPr marL="27749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字体：微软雅黑</a:t>
            </a:r>
          </a:p>
          <a:p>
            <a:pPr marL="27749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字号： </a:t>
            </a:r>
            <a:r>
              <a:rPr lang="en-US" altLang="zh-CN" sz="12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16~24pt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7749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正文字体颜色：黑色（淡色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35%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marL="27749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7749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配色规范：</a:t>
            </a:r>
            <a:endParaRPr lang="en-US" altLang="zh-CN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77495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胶片正文页已给出常用颜色规范和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组配色方案，请按照配色规范制作胶片；</a:t>
            </a:r>
            <a:endParaRPr lang="en-US" altLang="zh-CN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文本框 11"/>
          <p:cNvSpPr txBox="1"/>
          <p:nvPr/>
        </p:nvSpPr>
        <p:spPr>
          <a:xfrm>
            <a:off x="185738" y="6413500"/>
            <a:ext cx="1006475" cy="2524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</a:rPr>
              <a:t>www.znv.com</a:t>
            </a:r>
          </a:p>
        </p:txBody>
      </p:sp>
      <p:sp>
        <p:nvSpPr>
          <p:cNvPr id="47" name="灯片编号占位符 8"/>
          <p:cNvSpPr>
            <a:spLocks noGrp="1"/>
          </p:cNvSpPr>
          <p:nvPr>
            <p:ph type="sldNum" sz="quarter" idx="10"/>
          </p:nvPr>
        </p:nvSpPr>
        <p:spPr>
          <a:xfrm>
            <a:off x="3543300" y="6356350"/>
            <a:ext cx="2057400" cy="365125"/>
          </a:xfrm>
        </p:spPr>
        <p:txBody>
          <a:bodyPr/>
          <a:lstStyle>
            <a:lvl1pPr algn="ctr">
              <a:defRPr/>
            </a:lvl1pPr>
          </a:lstStyle>
          <a:p>
            <a:fld id="{778F9407-343B-4257-95E0-25C0EFB74AC8}" type="slidenum">
              <a:rPr lang="zh-CN" altLang="en-US"/>
              <a:t>‹#›</a:t>
            </a:fld>
            <a:endParaRPr lang="zh-CN" altLang="en-US"/>
          </a:p>
        </p:txBody>
      </p:sp>
      <p:pic>
        <p:nvPicPr>
          <p:cNvPr id="48" name="图片 4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55028" y="286388"/>
            <a:ext cx="627960" cy="474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8"/>
          <p:cNvGrpSpPr/>
          <p:nvPr/>
        </p:nvGrpSpPr>
        <p:grpSpPr bwMode="auto">
          <a:xfrm>
            <a:off x="7192963" y="6350000"/>
            <a:ext cx="1766887" cy="306388"/>
            <a:chOff x="14550" y="10193"/>
            <a:chExt cx="2781" cy="482"/>
          </a:xfrm>
        </p:grpSpPr>
        <p:sp>
          <p:nvSpPr>
            <p:cNvPr id="3" name="椭圆 2"/>
            <p:cNvSpPr/>
            <p:nvPr/>
          </p:nvSpPr>
          <p:spPr>
            <a:xfrm>
              <a:off x="14655" y="10325"/>
              <a:ext cx="217" cy="220"/>
            </a:xfrm>
            <a:prstGeom prst="ellips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" name="文本框 19"/>
            <p:cNvSpPr txBox="1"/>
            <p:nvPr/>
          </p:nvSpPr>
          <p:spPr>
            <a:xfrm>
              <a:off x="14550" y="10255"/>
              <a:ext cx="417" cy="36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900">
                  <a:solidFill>
                    <a:srgbClr val="595959"/>
                  </a:solidFill>
                  <a:latin typeface="Arial" pitchFamily="34" charset="0"/>
                </a:rPr>
                <a:t>C</a:t>
              </a:r>
            </a:p>
          </p:txBody>
        </p:sp>
        <p:sp>
          <p:nvSpPr>
            <p:cNvPr id="5" name="文本框 35"/>
            <p:cNvSpPr txBox="1"/>
            <p:nvPr/>
          </p:nvSpPr>
          <p:spPr>
            <a:xfrm>
              <a:off x="14777" y="10193"/>
              <a:ext cx="2554" cy="48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ZNV.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All rights reserved</a:t>
              </a:r>
            </a:p>
          </p:txBody>
        </p:sp>
      </p:grpSp>
      <p:sp>
        <p:nvSpPr>
          <p:cNvPr id="6" name="椭圆 5"/>
          <p:cNvSpPr/>
          <p:nvPr/>
        </p:nvSpPr>
        <p:spPr>
          <a:xfrm rot="3720000">
            <a:off x="5401469" y="1704182"/>
            <a:ext cx="204787" cy="311150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350"/>
          </a:p>
        </p:txBody>
      </p:sp>
      <p:sp>
        <p:nvSpPr>
          <p:cNvPr id="7" name="椭圆 6"/>
          <p:cNvSpPr/>
          <p:nvPr/>
        </p:nvSpPr>
        <p:spPr>
          <a:xfrm rot="3720000">
            <a:off x="8599488" y="1565275"/>
            <a:ext cx="153987" cy="2333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350"/>
          </a:p>
        </p:txBody>
      </p:sp>
      <p:sp>
        <p:nvSpPr>
          <p:cNvPr id="8" name="椭圆 7"/>
          <p:cNvSpPr/>
          <p:nvPr/>
        </p:nvSpPr>
        <p:spPr>
          <a:xfrm rot="4680000">
            <a:off x="1751806" y="2082007"/>
            <a:ext cx="90487" cy="139700"/>
          </a:xfrm>
          <a:prstGeom prst="ellipse">
            <a:avLst/>
          </a:prstGeom>
          <a:solidFill>
            <a:srgbClr val="FFA9A9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350"/>
          </a:p>
        </p:txBody>
      </p:sp>
      <p:sp>
        <p:nvSpPr>
          <p:cNvPr id="9" name="椭圆 8"/>
          <p:cNvSpPr/>
          <p:nvPr/>
        </p:nvSpPr>
        <p:spPr>
          <a:xfrm rot="3720000">
            <a:off x="7349331" y="889794"/>
            <a:ext cx="376238" cy="57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350"/>
          </a:p>
        </p:txBody>
      </p:sp>
      <p:sp>
        <p:nvSpPr>
          <p:cNvPr id="10" name="椭圆 9"/>
          <p:cNvSpPr/>
          <p:nvPr/>
        </p:nvSpPr>
        <p:spPr>
          <a:xfrm rot="2400000">
            <a:off x="5441950" y="5045075"/>
            <a:ext cx="301625" cy="45561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350"/>
          </a:p>
        </p:txBody>
      </p:sp>
      <p:sp>
        <p:nvSpPr>
          <p:cNvPr id="11" name="椭圆 10"/>
          <p:cNvSpPr/>
          <p:nvPr/>
        </p:nvSpPr>
        <p:spPr>
          <a:xfrm rot="2640000">
            <a:off x="7845425" y="3765550"/>
            <a:ext cx="155575" cy="233363"/>
          </a:xfrm>
          <a:prstGeom prst="ellipse">
            <a:avLst/>
          </a:prstGeom>
          <a:solidFill>
            <a:srgbClr val="FFA9A9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350"/>
          </a:p>
        </p:txBody>
      </p:sp>
      <p:sp>
        <p:nvSpPr>
          <p:cNvPr id="12" name="椭圆 11"/>
          <p:cNvSpPr/>
          <p:nvPr/>
        </p:nvSpPr>
        <p:spPr>
          <a:xfrm rot="3720000">
            <a:off x="8603456" y="5595145"/>
            <a:ext cx="327025" cy="493712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350"/>
          </a:p>
        </p:txBody>
      </p:sp>
      <p:sp>
        <p:nvSpPr>
          <p:cNvPr id="13" name="椭圆 12"/>
          <p:cNvSpPr/>
          <p:nvPr/>
        </p:nvSpPr>
        <p:spPr>
          <a:xfrm rot="3720000">
            <a:off x="1616869" y="5399882"/>
            <a:ext cx="204787" cy="311150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350"/>
          </a:p>
        </p:txBody>
      </p:sp>
      <p:pic>
        <p:nvPicPr>
          <p:cNvPr id="15" name="图片 19" descr="PPT素材2-02-0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49" t="5350" r="55412" b="86690"/>
          <a:stretch>
            <a:fillRect/>
          </a:stretch>
        </p:blipFill>
        <p:spPr bwMode="auto">
          <a:xfrm>
            <a:off x="-3175" y="3063875"/>
            <a:ext cx="490538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20" descr="PPT封面-0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99" t="93542" r="53333"/>
          <a:stretch>
            <a:fillRect/>
          </a:stretch>
        </p:blipFill>
        <p:spPr bwMode="auto">
          <a:xfrm>
            <a:off x="6067425" y="-7938"/>
            <a:ext cx="1436688" cy="590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93" y="404533"/>
            <a:ext cx="1042781" cy="788739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2D1F181-D802-48EB-9E23-D3900555747A}" type="datetimeFigureOut">
              <a:rPr lang="zh-CN" altLang="en-US"/>
              <a:t>2020/1/7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8C0373BB-E5B5-4D69-BE93-F8202AF75F1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5425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5425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5425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5425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5425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5235" indent="-22606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435" indent="-22606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635" indent="-22606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835" indent="-22606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8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2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6765" y="2576830"/>
            <a:ext cx="7570788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  <a:sym typeface="+mn-ea"/>
              </a:rPr>
              <a:t>新员工转正答辩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86765" y="3581400"/>
            <a:ext cx="7570788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 eaLnBrk="1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谢先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明 </a:t>
            </a:r>
            <a:r>
              <a:rPr kumimoji="0" lang="zh-CN" altLang="en-US" sz="2000" b="1" kern="1200" cap="none" spc="0" normalizeH="0" baseline="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  <a:sym typeface="+mn-ea"/>
              </a:rPr>
              <a:t>0049003</a:t>
            </a:r>
            <a:r>
              <a:rPr kumimoji="0" lang="en-US" altLang="zh-CN" sz="2000" b="1" kern="1200" cap="none" spc="0" normalizeH="0" baseline="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  <a:sym typeface="+mn-ea"/>
              </a:rPr>
              <a:t>362</a:t>
            </a:r>
            <a:r>
              <a:rPr kumimoji="0" lang="zh-CN" altLang="en-US" sz="2000" b="1" kern="1200" cap="none" spc="0" normalizeH="0" baseline="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  <a:sym typeface="+mn-ea"/>
              </a:rPr>
              <a:t> </a:t>
            </a:r>
            <a:r>
              <a:rPr kumimoji="0" lang="zh-CN" altLang="en-US" sz="2000" b="1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  <a:sym typeface="+mn-ea"/>
              </a:rPr>
              <a:t>| 大数据开发工程师</a:t>
            </a:r>
          </a:p>
          <a:p>
            <a:pPr marR="0" algn="ctr" defTabSz="914400" eaLnBrk="1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1" kern="1200" cap="none" spc="0" normalizeH="0" baseline="0" noProof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cs"/>
              <a:sym typeface="+mn-ea"/>
            </a:endParaRPr>
          </a:p>
          <a:p>
            <a:pPr marR="0" algn="ctr" defTabSz="914400" eaLnBrk="1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  <a:sym typeface="+mn-ea"/>
              </a:rPr>
              <a:t>导师</a:t>
            </a:r>
            <a:r>
              <a:rPr kumimoji="0" lang="zh-CN" altLang="en-US" sz="2000" b="1" kern="1200" cap="none" spc="0" normalizeH="0" baseline="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  <a:sym typeface="+mn-ea"/>
              </a:rPr>
              <a:t>：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马帅</a:t>
            </a:r>
            <a:endParaRPr kumimoji="0" lang="zh-CN" altLang="en-US" sz="2000" b="1" kern="1200" cap="none" spc="0" normalizeH="0" baseline="0" noProof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2473325" y="3917950"/>
            <a:ext cx="4200525" cy="61753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9219" name="文本框 8"/>
          <p:cNvSpPr txBox="1">
            <a:spLocks noChangeArrowheads="1"/>
          </p:cNvSpPr>
          <p:nvPr/>
        </p:nvSpPr>
        <p:spPr bwMode="auto">
          <a:xfrm>
            <a:off x="4111625" y="2173288"/>
            <a:ext cx="1514475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45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04</a:t>
            </a:r>
          </a:p>
        </p:txBody>
      </p:sp>
      <p:sp>
        <p:nvSpPr>
          <p:cNvPr id="24" name="椭圆 23"/>
          <p:cNvSpPr/>
          <p:nvPr/>
        </p:nvSpPr>
        <p:spPr>
          <a:xfrm rot="3720000">
            <a:off x="3938588" y="1558925"/>
            <a:ext cx="1238250" cy="187325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35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23338544-CADA-460D-B759-A943C35F901C}" type="slidenum">
              <a:rPr lang="zh-CN" altLang="en-US">
                <a:solidFill>
                  <a:srgbClr val="898989"/>
                </a:solidFill>
              </a:rPr>
              <a:t>10</a:t>
            </a:fld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95563" y="4044950"/>
            <a:ext cx="4122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个人职业规划</a:t>
            </a:r>
            <a:endParaRPr kumimoji="0" lang="en-US" altLang="zh-CN" sz="2400" kern="1200" cap="none" spc="0" normalizeH="0" baseline="0" noProof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3"/>
          </p:nvPr>
        </p:nvSpPr>
        <p:spPr>
          <a:xfrm>
            <a:off x="647700" y="1513115"/>
            <a:ext cx="7864475" cy="4663848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  <a:defRPr/>
            </a:pPr>
            <a:r>
              <a:rPr lang="zh-CN" altLang="en-US" dirty="0"/>
              <a:t>目标：大数据高级工程师</a:t>
            </a:r>
            <a:endParaRPr lang="en-US" altLang="zh-CN" dirty="0"/>
          </a:p>
          <a:p>
            <a:pPr>
              <a:spcAft>
                <a:spcPts val="0"/>
              </a:spcAft>
              <a:defRPr/>
            </a:pPr>
            <a:r>
              <a:rPr lang="zh-CN" altLang="en-US" dirty="0"/>
              <a:t>时间：</a:t>
            </a:r>
            <a:r>
              <a:rPr lang="en-US" altLang="zh-CN" dirty="0"/>
              <a:t>3-5</a:t>
            </a:r>
            <a:r>
              <a:rPr lang="zh-CN" altLang="en-US" dirty="0"/>
              <a:t>年</a:t>
            </a:r>
            <a:endParaRPr lang="en-US" altLang="zh-CN" dirty="0"/>
          </a:p>
          <a:p>
            <a:pPr>
              <a:spcAft>
                <a:spcPts val="0"/>
              </a:spcAft>
              <a:defRPr/>
            </a:pPr>
            <a:r>
              <a:rPr lang="zh-CN" altLang="en-US" dirty="0"/>
              <a:t>领域：深入</a:t>
            </a:r>
            <a:r>
              <a:rPr lang="zh-CN" altLang="en-US" dirty="0" smtClean="0"/>
              <a:t>研究</a:t>
            </a:r>
            <a:r>
              <a:rPr lang="en-US" altLang="zh-CN" dirty="0"/>
              <a:t>hive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、</a:t>
            </a:r>
            <a:r>
              <a:rPr lang="en-US" altLang="zh-CN" dirty="0" err="1"/>
              <a:t>kafka</a:t>
            </a:r>
            <a:r>
              <a:rPr lang="zh-CN" altLang="en-US" dirty="0"/>
              <a:t>，</a:t>
            </a:r>
            <a:r>
              <a:rPr lang="zh-CN" altLang="en-US" dirty="0" smtClean="0"/>
              <a:t>以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为</a:t>
            </a:r>
            <a:r>
              <a:rPr lang="zh-CN" altLang="en-US" dirty="0"/>
              <a:t>突破口，逐步了解</a:t>
            </a:r>
            <a:r>
              <a:rPr lang="zh-CN" altLang="en-US" dirty="0" smtClean="0"/>
              <a:t>与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相关</a:t>
            </a:r>
            <a:r>
              <a:rPr lang="zh-CN" altLang="en-US" dirty="0"/>
              <a:t>的大数据组件。</a:t>
            </a:r>
            <a:endParaRPr lang="en-US" altLang="zh-CN" dirty="0"/>
          </a:p>
          <a:p>
            <a:pPr>
              <a:spcAft>
                <a:spcPts val="0"/>
              </a:spcAft>
              <a:defRPr/>
            </a:pPr>
            <a:r>
              <a:rPr lang="zh-CN" altLang="en-US" dirty="0"/>
              <a:t>后期努力方向：加强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Scala</a:t>
            </a:r>
            <a:r>
              <a:rPr lang="zh-CN" altLang="en-US" dirty="0" smtClean="0"/>
              <a:t>编程</a:t>
            </a:r>
            <a:r>
              <a:rPr lang="zh-CN" altLang="en-US" dirty="0"/>
              <a:t>方面的学习，继续</a:t>
            </a:r>
            <a:r>
              <a:rPr lang="zh-CN" altLang="en-US" dirty="0" smtClean="0"/>
              <a:t>学习</a:t>
            </a:r>
            <a:r>
              <a:rPr lang="zh-CN" altLang="en-US" dirty="0"/>
              <a:t>大数据</a:t>
            </a:r>
            <a:r>
              <a:rPr lang="zh-CN" altLang="en-US" dirty="0" smtClean="0"/>
              <a:t>的</a:t>
            </a:r>
            <a:r>
              <a:rPr lang="zh-CN" altLang="en-US" dirty="0"/>
              <a:t>相关知识。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BD254BC0-D53C-4F87-8660-70524871FB8E}" type="slidenum">
              <a:rPr lang="zh-CN" altLang="en-US">
                <a:solidFill>
                  <a:srgbClr val="898989"/>
                </a:solidFill>
              </a:rPr>
              <a:t>11</a:t>
            </a:fld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47700" y="98425"/>
            <a:ext cx="7215188" cy="1325563"/>
          </a:xfrm>
        </p:spPr>
        <p:txBody>
          <a:bodyPr/>
          <a:lstStyle/>
          <a:p>
            <a:pPr>
              <a:spcAft>
                <a:spcPts val="0"/>
              </a:spcAft>
              <a:defRPr/>
            </a:pPr>
            <a:r>
              <a:rPr lang="zh-CN" altLang="en-US" dirty="0"/>
              <a:t>个人职业规划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2473325" y="3917950"/>
            <a:ext cx="4200525" cy="61753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9219" name="文本框 8"/>
          <p:cNvSpPr txBox="1">
            <a:spLocks noChangeArrowheads="1"/>
          </p:cNvSpPr>
          <p:nvPr/>
        </p:nvSpPr>
        <p:spPr bwMode="auto">
          <a:xfrm>
            <a:off x="4111625" y="2173288"/>
            <a:ext cx="1514475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45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05</a:t>
            </a:r>
          </a:p>
        </p:txBody>
      </p:sp>
      <p:sp>
        <p:nvSpPr>
          <p:cNvPr id="24" name="椭圆 23"/>
          <p:cNvSpPr/>
          <p:nvPr/>
        </p:nvSpPr>
        <p:spPr>
          <a:xfrm rot="3720000">
            <a:off x="3938588" y="1558925"/>
            <a:ext cx="1238250" cy="187325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35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23338544-CADA-460D-B759-A943C35F901C}" type="slidenum">
              <a:rPr lang="zh-CN" altLang="en-US">
                <a:solidFill>
                  <a:srgbClr val="898989"/>
                </a:solidFill>
              </a:rPr>
              <a:t>12</a:t>
            </a:fld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95563" y="4044950"/>
            <a:ext cx="4122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自我评价</a:t>
            </a:r>
            <a:endParaRPr kumimoji="0" lang="en-US" altLang="zh-CN" sz="2400" kern="1200" cap="none" spc="0" normalizeH="0" baseline="0" noProof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47700" y="98425"/>
            <a:ext cx="7215188" cy="1325563"/>
          </a:xfrm>
        </p:spPr>
        <p:txBody>
          <a:bodyPr/>
          <a:lstStyle/>
          <a:p>
            <a:pPr>
              <a:spcAft>
                <a:spcPts val="0"/>
              </a:spcAft>
              <a:defRPr/>
            </a:pPr>
            <a:r>
              <a:rPr lang="zh-CN" altLang="en-US" dirty="0"/>
              <a:t>自我评价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3"/>
          </p:nvPr>
        </p:nvSpPr>
        <p:spPr>
          <a:xfrm>
            <a:off x="647700" y="1825625"/>
            <a:ext cx="7864475" cy="4351338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  <a:defRPr/>
            </a:pPr>
            <a:r>
              <a:rPr lang="en-US" altLang="zh-CN" dirty="0"/>
              <a:t>1.</a:t>
            </a:r>
            <a:r>
              <a:rPr lang="zh-CN" altLang="en-US" dirty="0"/>
              <a:t>工作认真负责，能按时按质完成任务；</a:t>
            </a:r>
            <a:endParaRPr lang="en-US" altLang="zh-CN" dirty="0"/>
          </a:p>
          <a:p>
            <a:pPr>
              <a:spcAft>
                <a:spcPts val="0"/>
              </a:spcAft>
              <a:defRPr/>
            </a:pPr>
            <a:r>
              <a:rPr lang="en-US" altLang="zh-CN" dirty="0"/>
              <a:t>2.</a:t>
            </a:r>
            <a:r>
              <a:rPr lang="zh-CN" altLang="en-US" dirty="0"/>
              <a:t>对工作有热情，勇于探索新的知识，让自己更加充实；</a:t>
            </a:r>
            <a:endParaRPr lang="en-US" altLang="zh-CN" dirty="0"/>
          </a:p>
          <a:p>
            <a:pPr>
              <a:spcAft>
                <a:spcPts val="0"/>
              </a:spcAft>
              <a:defRPr/>
            </a:pPr>
            <a:r>
              <a:rPr lang="en-US" altLang="zh-CN" dirty="0"/>
              <a:t>3.</a:t>
            </a:r>
            <a:r>
              <a:rPr lang="zh-CN" altLang="en-US" dirty="0"/>
              <a:t>具有团队意识，积极配合同事完成任务；</a:t>
            </a:r>
            <a:endParaRPr lang="en-US" altLang="zh-CN" dirty="0"/>
          </a:p>
          <a:p>
            <a:pPr>
              <a:spcAft>
                <a:spcPts val="0"/>
              </a:spcAft>
              <a:defRPr/>
            </a:pPr>
            <a:r>
              <a:rPr lang="en-US" altLang="zh-CN" dirty="0"/>
              <a:t>4.</a:t>
            </a:r>
            <a:r>
              <a:rPr lang="zh-CN" altLang="en-US" dirty="0"/>
              <a:t>加强在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Scala</a:t>
            </a:r>
            <a:r>
              <a:rPr lang="zh-CN" altLang="en-US" dirty="0" smtClean="0"/>
              <a:t>编程</a:t>
            </a:r>
            <a:r>
              <a:rPr lang="zh-CN" altLang="en-US" dirty="0"/>
              <a:t>方向的能力，并时刻保持一颗好学的心，不断提升自己的工作能力。</a:t>
            </a:r>
            <a:endParaRPr lang="en-US" altLang="zh-CN" dirty="0"/>
          </a:p>
          <a:p>
            <a:pPr>
              <a:spcAft>
                <a:spcPts val="0"/>
              </a:spcAft>
              <a:defRPr/>
            </a:pPr>
            <a:endParaRPr lang="en-US" altLang="zh-CN" sz="1600" dirty="0"/>
          </a:p>
          <a:p>
            <a:pPr>
              <a:spcAft>
                <a:spcPts val="0"/>
              </a:spcAft>
              <a:defRPr/>
            </a:pPr>
            <a:endParaRPr lang="en-US" altLang="zh-CN" sz="1600" dirty="0"/>
          </a:p>
          <a:p>
            <a:pPr>
              <a:spcAft>
                <a:spcPts val="0"/>
              </a:spcAft>
              <a:defRPr/>
            </a:pPr>
            <a:endParaRPr lang="en-US" altLang="zh-CN" sz="1600" dirty="0"/>
          </a:p>
          <a:p>
            <a:pPr>
              <a:spcAft>
                <a:spcPts val="0"/>
              </a:spcAft>
              <a:defRPr/>
            </a:pPr>
            <a:endParaRPr lang="en-US" altLang="zh-CN" sz="1600" dirty="0"/>
          </a:p>
          <a:p>
            <a:pPr>
              <a:spcAft>
                <a:spcPts val="0"/>
              </a:spcAft>
              <a:defRPr/>
            </a:pPr>
            <a:endParaRPr lang="en-US" altLang="zh-CN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BD254BC0-D53C-4F87-8660-70524871FB8E}" type="slidenum">
              <a:rPr lang="zh-CN" altLang="en-US">
                <a:solidFill>
                  <a:srgbClr val="898989"/>
                </a:solidFill>
              </a:rPr>
              <a:t>13</a:t>
            </a:fld>
            <a:endParaRPr lang="zh-CN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57500" y="2536825"/>
            <a:ext cx="3432175" cy="6397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dist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</a:rPr>
              <a:t>THANKS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1663700" y="3222625"/>
            <a:ext cx="5819775" cy="31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2" name="图片 4" descr="2015口号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847"/>
          <a:stretch>
            <a:fillRect/>
          </a:stretch>
        </p:blipFill>
        <p:spPr bwMode="auto">
          <a:xfrm>
            <a:off x="1749425" y="3409950"/>
            <a:ext cx="564832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0" name="文本框 13"/>
          <p:cNvSpPr txBox="1">
            <a:spLocks noChangeArrowheads="1"/>
          </p:cNvSpPr>
          <p:nvPr/>
        </p:nvSpPr>
        <p:spPr bwMode="auto">
          <a:xfrm>
            <a:off x="519113" y="455613"/>
            <a:ext cx="109378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目 录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90251C5B-F7D4-498F-92B9-EDE279E09673}" type="slidenum">
              <a:rPr lang="zh-CN" altLang="en-US">
                <a:solidFill>
                  <a:srgbClr val="898989"/>
                </a:solidFill>
              </a:rPr>
              <a:t>2</a:t>
            </a:fld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3" name="对角圆角矩形 2"/>
          <p:cNvSpPr/>
          <p:nvPr/>
        </p:nvSpPr>
        <p:spPr>
          <a:xfrm>
            <a:off x="2794000" y="1495425"/>
            <a:ext cx="4926965" cy="61595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框 8"/>
          <p:cNvSpPr txBox="1"/>
          <p:nvPr/>
        </p:nvSpPr>
        <p:spPr>
          <a:xfrm>
            <a:off x="1931988" y="1609408"/>
            <a:ext cx="604837" cy="4333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1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01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931988" y="2466658"/>
            <a:ext cx="604838" cy="434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100" kern="1200" cap="none" spc="0" normalizeH="0" baseline="0" noProof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02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931988" y="3362008"/>
            <a:ext cx="604838" cy="433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100" kern="1200" cap="none" spc="0" normalizeH="0" baseline="0" noProof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03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931988" y="4251008"/>
            <a:ext cx="604838" cy="433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100" kern="1200" cap="none" spc="0" normalizeH="0" baseline="0" noProof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04</a:t>
            </a:r>
          </a:p>
        </p:txBody>
      </p:sp>
      <p:sp>
        <p:nvSpPr>
          <p:cNvPr id="9" name="椭圆 8"/>
          <p:cNvSpPr/>
          <p:nvPr/>
        </p:nvSpPr>
        <p:spPr>
          <a:xfrm rot="3720000">
            <a:off x="1966119" y="1429226"/>
            <a:ext cx="493713" cy="746125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椭圆 9"/>
          <p:cNvSpPr/>
          <p:nvPr/>
        </p:nvSpPr>
        <p:spPr>
          <a:xfrm rot="3720000">
            <a:off x="1954213" y="2287270"/>
            <a:ext cx="493713" cy="747713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椭圆 10"/>
          <p:cNvSpPr/>
          <p:nvPr/>
        </p:nvSpPr>
        <p:spPr>
          <a:xfrm rot="3720000">
            <a:off x="1963738" y="3182620"/>
            <a:ext cx="493713" cy="747713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椭圆 11"/>
          <p:cNvSpPr/>
          <p:nvPr/>
        </p:nvSpPr>
        <p:spPr>
          <a:xfrm rot="3720000">
            <a:off x="1958181" y="4070826"/>
            <a:ext cx="495300" cy="747713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对角圆角矩形 13"/>
          <p:cNvSpPr/>
          <p:nvPr/>
        </p:nvSpPr>
        <p:spPr>
          <a:xfrm>
            <a:off x="2794000" y="2374900"/>
            <a:ext cx="4926965" cy="617855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对角圆角矩形 14"/>
          <p:cNvSpPr/>
          <p:nvPr/>
        </p:nvSpPr>
        <p:spPr>
          <a:xfrm>
            <a:off x="2794000" y="3255645"/>
            <a:ext cx="4926965" cy="617855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对角圆角矩形 15"/>
          <p:cNvSpPr/>
          <p:nvPr/>
        </p:nvSpPr>
        <p:spPr>
          <a:xfrm>
            <a:off x="2794000" y="4137025"/>
            <a:ext cx="4926965" cy="61595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954655" y="1620520"/>
            <a:ext cx="4835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b="1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试用期主要工作职责</a:t>
            </a:r>
            <a:endParaRPr kumimoji="0" lang="zh-CN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954655" y="2492375"/>
            <a:ext cx="4835525" cy="339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  <a:sym typeface="+mn-ea"/>
              </a:rPr>
              <a:t>试用期主要工作目标、目标达成情况</a:t>
            </a:r>
            <a:endParaRPr kumimoji="0" lang="en-US" altLang="zh-CN" kern="1200" cap="none" spc="0" normalizeH="0" baseline="0" noProof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cs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4655" y="3378200"/>
            <a:ext cx="4835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  <a:sym typeface="+mn-ea"/>
              </a:rPr>
              <a:t>试用期主要工作业绩</a:t>
            </a:r>
            <a:endParaRPr kumimoji="0" lang="en-US" altLang="zh-CN" kern="1200" cap="none" spc="0" normalizeH="0" baseline="0" noProof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cs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954655" y="4264025"/>
            <a:ext cx="4835525" cy="339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  <a:sym typeface="+mn-ea"/>
              </a:rPr>
              <a:t>个人职业规划</a:t>
            </a:r>
            <a:endParaRPr kumimoji="0" lang="en-US" altLang="zh-CN" kern="1200" cap="none" spc="0" normalizeH="0" baseline="0" noProof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cs"/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931988" y="5139373"/>
            <a:ext cx="604838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100" kern="1200" cap="none" spc="0" normalizeH="0" baseline="0" noProof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05</a:t>
            </a:r>
          </a:p>
        </p:txBody>
      </p:sp>
      <p:sp>
        <p:nvSpPr>
          <p:cNvPr id="23" name="椭圆 22"/>
          <p:cNvSpPr/>
          <p:nvPr/>
        </p:nvSpPr>
        <p:spPr>
          <a:xfrm rot="3720000">
            <a:off x="1958181" y="4959191"/>
            <a:ext cx="495300" cy="747713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对角圆角矩形 24"/>
          <p:cNvSpPr/>
          <p:nvPr/>
        </p:nvSpPr>
        <p:spPr>
          <a:xfrm>
            <a:off x="2794000" y="5025390"/>
            <a:ext cx="4926965" cy="61595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954655" y="5152390"/>
            <a:ext cx="4835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defTabSz="91440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1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  <a:sym typeface="+mn-ea"/>
              </a:rPr>
              <a:t>自我评价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2473325" y="3917950"/>
            <a:ext cx="4200525" cy="61753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9219" name="文本框 8"/>
          <p:cNvSpPr txBox="1">
            <a:spLocks noChangeArrowheads="1"/>
          </p:cNvSpPr>
          <p:nvPr/>
        </p:nvSpPr>
        <p:spPr bwMode="auto">
          <a:xfrm>
            <a:off x="4111625" y="2173288"/>
            <a:ext cx="151447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45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01</a:t>
            </a:r>
          </a:p>
        </p:txBody>
      </p:sp>
      <p:sp>
        <p:nvSpPr>
          <p:cNvPr id="24" name="椭圆 23"/>
          <p:cNvSpPr/>
          <p:nvPr/>
        </p:nvSpPr>
        <p:spPr>
          <a:xfrm rot="3720000">
            <a:off x="3938588" y="1558925"/>
            <a:ext cx="1238250" cy="187325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35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23338544-CADA-460D-B759-A943C35F901C}" type="slidenum">
              <a:rPr lang="zh-CN" altLang="en-US">
                <a:solidFill>
                  <a:srgbClr val="898989"/>
                </a:solidFill>
              </a:rPr>
              <a:t>3</a:t>
            </a:fld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95563" y="4044950"/>
            <a:ext cx="4122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z="2400" b="1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试用期主要工作职责</a:t>
            </a:r>
            <a:endParaRPr kumimoji="0" lang="en-US" altLang="zh-CN" sz="2400" kern="1200" cap="none" spc="0" normalizeH="0" baseline="0" noProof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4E0A5083-0613-44EB-AD89-0C674A4CCE77}" type="slidenum">
              <a:rPr lang="zh-CN" altLang="en-US">
                <a:solidFill>
                  <a:srgbClr val="898989"/>
                </a:solidFill>
              </a:rPr>
              <a:t>4</a:t>
            </a:fld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8175" y="461963"/>
            <a:ext cx="75723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800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  <a:sym typeface="+mn-ea"/>
              </a:rPr>
              <a:t>试用期主要工作职责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638175" y="1240971"/>
            <a:ext cx="800508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85812" y="2334306"/>
            <a:ext cx="7572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一、掌握大数据组件的基础知识</a:t>
            </a:r>
            <a:endParaRPr kumimoji="0" sz="2400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85811" y="3281363"/>
            <a:ext cx="7572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  <a:sym typeface="+mn-ea"/>
              </a:rPr>
              <a:t>二</a:t>
            </a:r>
            <a:r>
              <a:rPr kumimoji="0" lang="zh-CN" altLang="en-US" sz="2400" kern="1200" cap="none" spc="0" normalizeH="0" baseline="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  <a:sym typeface="+mn-ea"/>
              </a:rPr>
              <a:t>、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负责</a:t>
            </a:r>
            <a:r>
              <a:rPr kumimoji="0" lang="en-US" altLang="zh-CN" sz="2400" kern="1200" cap="none" spc="0" normalizeH="0" baseline="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  <a:sym typeface="+mn-ea"/>
              </a:rPr>
              <a:t>E</a:t>
            </a:r>
            <a:r>
              <a:rPr kumimoji="0" lang="zh-CN" altLang="en-US" sz="2400" kern="1200" cap="none" spc="0" normalizeH="0" baseline="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  <a:sym typeface="+mn-ea"/>
              </a:rPr>
              <a:t>项目测试环境平台及组件的搭建</a:t>
            </a:r>
            <a:r>
              <a:rPr lang="zh-CN" altLang="en-US" sz="24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和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维护</a:t>
            </a:r>
            <a:endParaRPr kumimoji="0" sz="2400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54528" y="4228420"/>
            <a:ext cx="7572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  <a:sym typeface="+mn-ea"/>
              </a:rPr>
              <a:t>三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、负责电力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项目的大数据统计需求开发</a:t>
            </a:r>
            <a:endParaRPr kumimoji="0" sz="2400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2024743" y="3917950"/>
            <a:ext cx="5257800" cy="61753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9219" name="文本框 8"/>
          <p:cNvSpPr txBox="1">
            <a:spLocks noChangeArrowheads="1"/>
          </p:cNvSpPr>
          <p:nvPr/>
        </p:nvSpPr>
        <p:spPr bwMode="auto">
          <a:xfrm>
            <a:off x="4111625" y="2173288"/>
            <a:ext cx="1514475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45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02</a:t>
            </a:r>
          </a:p>
        </p:txBody>
      </p:sp>
      <p:sp>
        <p:nvSpPr>
          <p:cNvPr id="24" name="椭圆 23"/>
          <p:cNvSpPr/>
          <p:nvPr/>
        </p:nvSpPr>
        <p:spPr>
          <a:xfrm rot="3720000">
            <a:off x="3938588" y="1558925"/>
            <a:ext cx="1238250" cy="187325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35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23338544-CADA-460D-B759-A943C35F901C}" type="slidenum">
              <a:rPr lang="zh-CN" altLang="en-US">
                <a:solidFill>
                  <a:srgbClr val="898989"/>
                </a:solidFill>
              </a:rPr>
              <a:t>5</a:t>
            </a:fld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46514" y="4044950"/>
            <a:ext cx="5072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z="2400" b="1" noProof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试用期主要工作</a:t>
            </a:r>
            <a:r>
              <a:rPr lang="zh-CN" altLang="en-US" sz="2400" b="1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目标、目标达成情况</a:t>
            </a:r>
            <a:endParaRPr kumimoji="0" lang="en-US" altLang="zh-CN" sz="2400" kern="1200" cap="none" spc="0" normalizeH="0" baseline="0" noProof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4E0A5083-0613-44EB-AD89-0C674A4CCE77}" type="slidenum">
              <a:rPr lang="zh-CN" altLang="en-US">
                <a:solidFill>
                  <a:srgbClr val="898989"/>
                </a:solidFill>
              </a:rPr>
              <a:t>6</a:t>
            </a:fld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3"/>
          </p:nvPr>
        </p:nvSpPr>
        <p:spPr>
          <a:xfrm>
            <a:off x="647700" y="1349830"/>
            <a:ext cx="7864475" cy="4920334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  <a:defRPr/>
            </a:pPr>
            <a:r>
              <a:rPr lang="en-US" altLang="zh-CN" dirty="0"/>
              <a:t>1</a:t>
            </a:r>
            <a:r>
              <a:rPr lang="zh-CN" altLang="en-US" dirty="0" smtClean="0"/>
              <a:t>、</a:t>
            </a:r>
            <a:r>
              <a:rPr lang="zh-CN" altLang="en-US" dirty="0"/>
              <a:t>对大数据框架有整体认识，能够进行</a:t>
            </a:r>
            <a:r>
              <a:rPr lang="en-US" altLang="zh-CN" dirty="0"/>
              <a:t>CDH</a:t>
            </a:r>
            <a:r>
              <a:rPr lang="zh-CN" altLang="en-US" dirty="0"/>
              <a:t>的安装部署及处理大数据组件出现的常见问题；                      </a:t>
            </a:r>
            <a:r>
              <a:rPr lang="zh-CN" altLang="en-US" dirty="0">
                <a:solidFill>
                  <a:srgbClr val="FF0000"/>
                </a:solidFill>
              </a:rPr>
              <a:t>完成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>
              <a:spcAft>
                <a:spcPts val="0"/>
              </a:spcAft>
              <a:defRPr/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spcAft>
                <a:spcPts val="0"/>
              </a:spcAft>
              <a:defRPr/>
            </a:pPr>
            <a:r>
              <a:rPr lang="en-US" altLang="zh-CN" dirty="0"/>
              <a:t>2</a:t>
            </a:r>
            <a:r>
              <a:rPr lang="zh-CN" altLang="en-US" dirty="0" smtClean="0"/>
              <a:t>、熟练掌握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的原理及使用，参与</a:t>
            </a:r>
            <a:r>
              <a:rPr lang="en-US" altLang="zh-CN" dirty="0" smtClean="0"/>
              <a:t>E</a:t>
            </a:r>
            <a:r>
              <a:rPr lang="zh-CN" altLang="en-US" dirty="0" smtClean="0"/>
              <a:t>项目大数据统计模块的</a:t>
            </a:r>
            <a:r>
              <a:rPr lang="zh-CN" altLang="en-US" dirty="0"/>
              <a:t>开发、联调并解决一些</a:t>
            </a:r>
            <a:r>
              <a:rPr lang="en-US" altLang="zh-CN" dirty="0"/>
              <a:t>bug </a:t>
            </a:r>
            <a:r>
              <a:rPr lang="zh-CN" altLang="en-US" dirty="0" smtClean="0"/>
              <a:t>；                     </a:t>
            </a:r>
            <a:r>
              <a:rPr lang="zh-CN" altLang="en-US" dirty="0" smtClean="0">
                <a:solidFill>
                  <a:srgbClr val="FF0000"/>
                </a:solidFill>
              </a:rPr>
              <a:t>完成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spcAft>
                <a:spcPts val="0"/>
              </a:spcAft>
              <a:defRPr/>
            </a:pPr>
            <a:r>
              <a:rPr lang="zh-CN" altLang="en-US" dirty="0" smtClean="0"/>
              <a:t>                       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638175" y="461963"/>
            <a:ext cx="75723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800" b="1" kern="1200" cap="none" spc="0" normalizeH="0" baseline="0" noProof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  <a:sym typeface="+mn-ea"/>
              </a:rPr>
              <a:t>试用期主要工作</a:t>
            </a:r>
            <a:r>
              <a:rPr kumimoji="0" lang="zh-CN" altLang="en-US" sz="2800" b="1" kern="1200" cap="none" spc="0" normalizeH="0" baseline="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  <a:sym typeface="+mn-ea"/>
              </a:rPr>
              <a:t>目标</a:t>
            </a:r>
            <a:endParaRPr kumimoji="0" sz="2800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  <a:sym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638175" y="1273629"/>
            <a:ext cx="800508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2473325" y="3917950"/>
            <a:ext cx="4200525" cy="61753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9219" name="文本框 8"/>
          <p:cNvSpPr txBox="1">
            <a:spLocks noChangeArrowheads="1"/>
          </p:cNvSpPr>
          <p:nvPr/>
        </p:nvSpPr>
        <p:spPr bwMode="auto">
          <a:xfrm>
            <a:off x="4111625" y="2173288"/>
            <a:ext cx="1514475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45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03</a:t>
            </a:r>
          </a:p>
        </p:txBody>
      </p:sp>
      <p:sp>
        <p:nvSpPr>
          <p:cNvPr id="24" name="椭圆 23"/>
          <p:cNvSpPr/>
          <p:nvPr/>
        </p:nvSpPr>
        <p:spPr>
          <a:xfrm rot="3720000">
            <a:off x="3938588" y="1558925"/>
            <a:ext cx="1238250" cy="187325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35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23338544-CADA-460D-B759-A943C35F901C}" type="slidenum">
              <a:rPr lang="zh-CN" altLang="en-US">
                <a:solidFill>
                  <a:srgbClr val="898989"/>
                </a:solidFill>
              </a:rPr>
              <a:t>7</a:t>
            </a:fld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95563" y="4044950"/>
            <a:ext cx="4122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z="2400" b="1" noProof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试用期主要工作</a:t>
            </a:r>
            <a:r>
              <a:rPr lang="zh-CN" altLang="en-US" sz="2400" b="1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业绩</a:t>
            </a:r>
            <a:endParaRPr kumimoji="0" lang="en-US" altLang="zh-CN" sz="2400" kern="1200" cap="none" spc="0" normalizeH="0" baseline="0" noProof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4E0A5083-0613-44EB-AD89-0C674A4CCE77}" type="slidenum">
              <a:rPr lang="zh-CN" altLang="en-US">
                <a:solidFill>
                  <a:srgbClr val="898989"/>
                </a:solidFill>
              </a:rPr>
              <a:t>8</a:t>
            </a:fld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4" name="文本占位符 5"/>
          <p:cNvSpPr>
            <a:spLocks noGrp="1"/>
          </p:cNvSpPr>
          <p:nvPr>
            <p:ph type="body" idx="13"/>
          </p:nvPr>
        </p:nvSpPr>
        <p:spPr>
          <a:xfrm>
            <a:off x="817685" y="1498088"/>
            <a:ext cx="8234876" cy="4309686"/>
          </a:xfrm>
        </p:spPr>
        <p:txBody>
          <a:bodyPr>
            <a:normAutofit fontScale="97500"/>
          </a:bodyPr>
          <a:lstStyle/>
          <a:p>
            <a:pPr marL="342900" indent="-342900">
              <a:spcAft>
                <a:spcPts val="0"/>
              </a:spcAft>
              <a:buClr>
                <a:srgbClr val="FF0000"/>
              </a:buClr>
              <a:buFont typeface="Wingdings" pitchFamily="2" charset="2"/>
              <a:buChar char="u"/>
              <a:defRPr/>
            </a:pPr>
            <a:r>
              <a:rPr lang="zh-CN" altLang="en-US" sz="2200" dirty="0" smtClean="0"/>
              <a:t>在</a:t>
            </a:r>
            <a:r>
              <a:rPr lang="en-US" altLang="zh-CN" sz="2200" dirty="0" smtClean="0"/>
              <a:t>10.45.157.131</a:t>
            </a:r>
            <a:r>
              <a:rPr lang="zh-CN" altLang="en-US" sz="2200" dirty="0" smtClean="0"/>
              <a:t>服务器上搭建了</a:t>
            </a:r>
            <a:r>
              <a:rPr lang="en-US" altLang="zh-CN" sz="2200" dirty="0" smtClean="0"/>
              <a:t>CDH</a:t>
            </a:r>
            <a:r>
              <a:rPr lang="zh-CN" altLang="en-US" sz="2200" dirty="0" smtClean="0"/>
              <a:t>环境；</a:t>
            </a:r>
            <a:r>
              <a:rPr lang="zh-CN" altLang="en-US" sz="2200" dirty="0"/>
              <a:t>解决了当时</a:t>
            </a:r>
            <a:r>
              <a:rPr lang="en-US" altLang="zh-CN" sz="2200" dirty="0"/>
              <a:t>51</a:t>
            </a:r>
            <a:r>
              <a:rPr lang="zh-CN" altLang="en-US" sz="2200" dirty="0"/>
              <a:t>服务器无法正常使用的状况</a:t>
            </a:r>
          </a:p>
          <a:p>
            <a:pPr marL="342900" indent="-342900">
              <a:spcAft>
                <a:spcPts val="0"/>
              </a:spcAft>
              <a:buClr>
                <a:srgbClr val="FF0000"/>
              </a:buClr>
              <a:buFont typeface="Wingdings" pitchFamily="2" charset="2"/>
              <a:buChar char="u"/>
              <a:defRPr/>
            </a:pPr>
            <a:r>
              <a:rPr lang="zh-CN" altLang="en-US" sz="2200" dirty="0" smtClean="0"/>
              <a:t>安装</a:t>
            </a:r>
            <a:r>
              <a:rPr lang="en-US" altLang="zh-CN" sz="2200" dirty="0" smtClean="0"/>
              <a:t>E</a:t>
            </a:r>
            <a:r>
              <a:rPr lang="zh-CN" altLang="en-US" sz="2200" dirty="0"/>
              <a:t>项目所需</a:t>
            </a:r>
            <a:r>
              <a:rPr lang="zh-CN" altLang="en-US" sz="2200" dirty="0" smtClean="0"/>
              <a:t>的组件：</a:t>
            </a:r>
            <a:r>
              <a:rPr lang="en-US" altLang="zh-CN" sz="2200" dirty="0" err="1" smtClean="0"/>
              <a:t>azkaban,opentsdb,datax,presto</a:t>
            </a:r>
            <a:r>
              <a:rPr lang="en-US" altLang="zh-CN" sz="2200" dirty="0" smtClean="0"/>
              <a:t>,</a:t>
            </a:r>
            <a:r>
              <a:rPr lang="zh-CN" altLang="en-US" sz="2200" dirty="0" smtClean="0"/>
              <a:t>编写安装文档和使用说明；</a:t>
            </a:r>
            <a:r>
              <a:rPr lang="zh-CN" altLang="en-US" sz="2200" dirty="0"/>
              <a:t>为</a:t>
            </a:r>
            <a:r>
              <a:rPr lang="en-US" altLang="zh-CN" sz="2200" dirty="0"/>
              <a:t>E</a:t>
            </a:r>
            <a:r>
              <a:rPr lang="zh-CN" altLang="en-US" sz="2200" dirty="0"/>
              <a:t>项目的测试开发提供了稳定的运行环境</a:t>
            </a:r>
            <a:endParaRPr lang="en-US" altLang="zh-CN" sz="2200" dirty="0"/>
          </a:p>
          <a:p>
            <a:pPr marL="342900" indent="-342900">
              <a:spcAft>
                <a:spcPts val="0"/>
              </a:spcAft>
              <a:buClr>
                <a:srgbClr val="FF0000"/>
              </a:buClr>
              <a:buFont typeface="Wingdings" pitchFamily="2" charset="2"/>
              <a:buChar char="u"/>
              <a:defRPr/>
            </a:pPr>
            <a:r>
              <a:rPr lang="zh-CN" altLang="en-US" sz="2100" dirty="0" smtClean="0"/>
              <a:t>完成数据地图</a:t>
            </a:r>
            <a:r>
              <a:rPr lang="en-US" altLang="zh-CN" sz="2100" dirty="0" smtClean="0"/>
              <a:t>-hive</a:t>
            </a:r>
            <a:r>
              <a:rPr lang="zh-CN" altLang="en-US" sz="2100" dirty="0" smtClean="0"/>
              <a:t>接口开发；</a:t>
            </a:r>
            <a:r>
              <a:rPr lang="zh-CN" altLang="en-US" sz="2100" dirty="0"/>
              <a:t>提供了</a:t>
            </a:r>
            <a:r>
              <a:rPr lang="en-US" altLang="zh-CN" sz="2100" dirty="0"/>
              <a:t>hive</a:t>
            </a:r>
            <a:r>
              <a:rPr lang="zh-CN" altLang="en-US" sz="2100" dirty="0"/>
              <a:t>数仓的</a:t>
            </a:r>
            <a:r>
              <a:rPr lang="en-US" altLang="zh-CN" sz="2100" dirty="0"/>
              <a:t>REST</a:t>
            </a:r>
            <a:r>
              <a:rPr lang="zh-CN" altLang="en-US" sz="2100" dirty="0"/>
              <a:t>接口</a:t>
            </a:r>
            <a:endParaRPr lang="en-US" altLang="zh-CN" sz="2100" dirty="0"/>
          </a:p>
          <a:p>
            <a:pPr marL="342900" indent="-342900">
              <a:spcAft>
                <a:spcPts val="0"/>
              </a:spcAft>
              <a:buClr>
                <a:srgbClr val="FF0000"/>
              </a:buClr>
              <a:buFont typeface="Wingdings" pitchFamily="2" charset="2"/>
              <a:buChar char="u"/>
              <a:defRPr/>
            </a:pPr>
            <a:r>
              <a:rPr lang="zh-CN" altLang="en-US" sz="2100" dirty="0" smtClean="0"/>
              <a:t>完成了</a:t>
            </a:r>
            <a:r>
              <a:rPr lang="en-US" altLang="zh-CN" sz="2100" dirty="0" smtClean="0"/>
              <a:t>E</a:t>
            </a:r>
            <a:r>
              <a:rPr lang="zh-CN" altLang="en-US" sz="2100" dirty="0" smtClean="0"/>
              <a:t>项目瑞泰统计需求开发，</a:t>
            </a:r>
            <a:r>
              <a:rPr lang="zh-CN" altLang="en-US" sz="2100" dirty="0"/>
              <a:t>统计脚本已通过测试，满足了既定的开发需求：</a:t>
            </a:r>
            <a:endParaRPr lang="en-US" altLang="zh-CN" sz="2100" dirty="0"/>
          </a:p>
          <a:p>
            <a:pPr marL="342900" indent="540000">
              <a:spcAft>
                <a:spcPts val="0"/>
              </a:spcAft>
              <a:buClr>
                <a:schemeClr val="accent4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1800" dirty="0"/>
              <a:t>瑞泰遥测量天表，月表，年表统计</a:t>
            </a:r>
            <a:r>
              <a:rPr lang="zh-CN" altLang="en-US" sz="1800" dirty="0" smtClean="0">
                <a:solidFill>
                  <a:schemeClr val="tx2"/>
                </a:solidFill>
              </a:rPr>
              <a:t>；</a:t>
            </a:r>
            <a:endParaRPr lang="en-US" altLang="zh-CN" sz="1800" dirty="0" smtClean="0">
              <a:solidFill>
                <a:schemeClr val="tx2"/>
              </a:solidFill>
            </a:endParaRPr>
          </a:p>
          <a:p>
            <a:pPr marL="342900" indent="540000">
              <a:spcAft>
                <a:spcPts val="0"/>
              </a:spcAft>
              <a:buClr>
                <a:srgbClr val="FFC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1800" dirty="0" smtClean="0"/>
              <a:t>瑞泰遥脉量天表，月表，年表统计；</a:t>
            </a:r>
            <a:endParaRPr lang="en-US" altLang="zh-CN" sz="1800" dirty="0"/>
          </a:p>
          <a:p>
            <a:pPr>
              <a:spcAft>
                <a:spcPts val="0"/>
              </a:spcAft>
              <a:defRPr/>
            </a:pP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638175" y="461963"/>
            <a:ext cx="75723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800" b="1" kern="1200" cap="none" spc="0" normalizeH="0" baseline="0" noProof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  <a:sym typeface="+mn-ea"/>
              </a:rPr>
              <a:t>试用期主要</a:t>
            </a:r>
            <a:r>
              <a:rPr kumimoji="0" lang="zh-CN" altLang="en-US" sz="2800" b="1" kern="1200" cap="none" spc="0" normalizeH="0" baseline="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  <a:sym typeface="+mn-ea"/>
              </a:rPr>
              <a:t>工作业绩</a:t>
            </a:r>
            <a:endParaRPr kumimoji="0" sz="2800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  <a:sym typeface="+mn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638175" y="1084215"/>
            <a:ext cx="800508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4E0A5083-0613-44EB-AD89-0C674A4CCE77}" type="slidenum">
              <a:rPr lang="zh-CN" altLang="en-US">
                <a:solidFill>
                  <a:srgbClr val="898989"/>
                </a:solidFill>
              </a:rPr>
              <a:t>9</a:t>
            </a:fld>
            <a:endParaRPr lang="zh-CN" altLang="en-US" dirty="0">
              <a:solidFill>
                <a:srgbClr val="898989"/>
              </a:solidFill>
            </a:endParaRPr>
          </a:p>
        </p:txBody>
      </p:sp>
      <p:sp>
        <p:nvSpPr>
          <p:cNvPr id="4" name="文本占位符 5"/>
          <p:cNvSpPr>
            <a:spLocks noGrp="1"/>
          </p:cNvSpPr>
          <p:nvPr>
            <p:ph type="body" idx="13"/>
          </p:nvPr>
        </p:nvSpPr>
        <p:spPr>
          <a:xfrm>
            <a:off x="870610" y="1409713"/>
            <a:ext cx="7864475" cy="4794102"/>
          </a:xfrm>
        </p:spPr>
        <p:txBody>
          <a:bodyPr>
            <a:noAutofit/>
          </a:bodyPr>
          <a:lstStyle/>
          <a:p>
            <a:pPr marL="342900" indent="-342900">
              <a:spcAft>
                <a:spcPts val="0"/>
              </a:spcAft>
              <a:buClr>
                <a:srgbClr val="FF0000"/>
              </a:buClr>
              <a:buFont typeface="Wingdings" pitchFamily="2" charset="2"/>
              <a:buChar char="u"/>
              <a:defRPr/>
            </a:pPr>
            <a:r>
              <a:rPr lang="zh-CN" altLang="en-US" sz="2000" dirty="0"/>
              <a:t>完成</a:t>
            </a:r>
            <a:r>
              <a:rPr lang="en-US" altLang="zh-CN" sz="2000" dirty="0"/>
              <a:t>E</a:t>
            </a:r>
            <a:r>
              <a:rPr lang="zh-CN" altLang="en-US" sz="2000" dirty="0" smtClean="0"/>
              <a:t>项目数据校验需求开发，</a:t>
            </a:r>
            <a:r>
              <a:rPr lang="zh-CN" altLang="en-US" sz="2000" dirty="0"/>
              <a:t>统计脚本已通过测试，满足了既定的开发需求： </a:t>
            </a:r>
            <a:endParaRPr lang="en-US" altLang="zh-CN" sz="2000" dirty="0"/>
          </a:p>
          <a:p>
            <a:pPr marL="342900" indent="540000">
              <a:spcAft>
                <a:spcPts val="0"/>
              </a:spcAft>
              <a:buClr>
                <a:schemeClr val="accent4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1800" dirty="0" smtClean="0"/>
              <a:t>数据校验标签数据准实时及离线统计</a:t>
            </a:r>
            <a:r>
              <a:rPr lang="zh-CN" altLang="en-US" sz="1800" dirty="0"/>
              <a:t>；</a:t>
            </a:r>
            <a:endParaRPr lang="en-US" altLang="zh-CN" sz="1800" dirty="0"/>
          </a:p>
          <a:p>
            <a:pPr marL="342900" indent="540000">
              <a:spcAft>
                <a:spcPts val="0"/>
              </a:spcAft>
              <a:buClr>
                <a:srgbClr val="FFC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1800" dirty="0" smtClean="0"/>
              <a:t>数据校验异常数据明细准实时及离线统计；</a:t>
            </a:r>
            <a:endParaRPr lang="en-US" altLang="zh-CN" sz="1800" dirty="0" smtClean="0"/>
          </a:p>
          <a:p>
            <a:pPr marL="342900" indent="540000">
              <a:spcAft>
                <a:spcPts val="0"/>
              </a:spcAft>
              <a:buClr>
                <a:srgbClr val="FFC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1800" dirty="0" smtClean="0"/>
              <a:t>数据预处理标签数据准实时及离线统计；</a:t>
            </a:r>
            <a:endParaRPr lang="en-US" altLang="zh-CN" sz="1800" dirty="0" smtClean="0"/>
          </a:p>
          <a:p>
            <a:pPr marL="342900" indent="540000">
              <a:spcAft>
                <a:spcPts val="0"/>
              </a:spcAft>
              <a:buClr>
                <a:srgbClr val="FFC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1800" dirty="0" smtClean="0"/>
              <a:t>数据仓库存储大小统计；</a:t>
            </a:r>
            <a:endParaRPr lang="en-US" altLang="zh-CN" sz="2000" dirty="0"/>
          </a:p>
          <a:p>
            <a:pPr marL="342900" indent="-342900">
              <a:spcAft>
                <a:spcPts val="0"/>
              </a:spcAft>
              <a:buClr>
                <a:srgbClr val="FF0000"/>
              </a:buClr>
              <a:buFont typeface="Wingdings" pitchFamily="2" charset="2"/>
              <a:buChar char="u"/>
              <a:defRPr/>
            </a:pPr>
            <a:r>
              <a:rPr lang="zh-CN" altLang="en-US" sz="2000" dirty="0" smtClean="0"/>
              <a:t>完成</a:t>
            </a:r>
            <a:r>
              <a:rPr lang="en-US" altLang="zh-CN" sz="2000" dirty="0" smtClean="0"/>
              <a:t>E</a:t>
            </a:r>
            <a:r>
              <a:rPr lang="zh-CN" altLang="en-US" sz="2000" dirty="0" smtClean="0"/>
              <a:t>项目公有云和专属云统计模块</a:t>
            </a:r>
            <a:r>
              <a:rPr lang="en-US" altLang="zh-CN" sz="2000" dirty="0" smtClean="0"/>
              <a:t>1.X</a:t>
            </a:r>
            <a:r>
              <a:rPr lang="zh-CN" altLang="en-US" sz="2000" dirty="0" smtClean="0"/>
              <a:t>版本升级，编写升级文档和统计模块的验收详细设计文档；</a:t>
            </a:r>
            <a:r>
              <a:rPr lang="zh-CN" altLang="en-US" sz="2000" dirty="0"/>
              <a:t>保证了统计模块新版本在生产环境的正常运行</a:t>
            </a:r>
            <a:endParaRPr lang="en-US" altLang="zh-CN" sz="2000" dirty="0"/>
          </a:p>
          <a:p>
            <a:pPr marL="342900" indent="-342900">
              <a:spcAft>
                <a:spcPts val="0"/>
              </a:spcAft>
              <a:buClr>
                <a:srgbClr val="FF0000"/>
              </a:buClr>
              <a:buFont typeface="Wingdings" pitchFamily="2" charset="2"/>
              <a:buChar char="u"/>
              <a:defRPr/>
            </a:pPr>
            <a:r>
              <a:rPr lang="zh-CN" altLang="en-US" sz="2000" dirty="0" smtClean="0"/>
              <a:t>完成一次部门培训</a:t>
            </a:r>
            <a:r>
              <a:rPr lang="en-US" altLang="zh-CN" sz="2000" dirty="0" smtClean="0"/>
              <a:t>《hive</a:t>
            </a:r>
            <a:r>
              <a:rPr lang="zh-CN" altLang="en-US" sz="2000" dirty="0" smtClean="0"/>
              <a:t>基础与</a:t>
            </a:r>
            <a:r>
              <a:rPr lang="zh-CN" altLang="en-US" sz="2000" dirty="0" smtClean="0"/>
              <a:t>运用</a:t>
            </a:r>
            <a:r>
              <a:rPr lang="en-US" altLang="zh-CN" sz="2000" dirty="0" smtClean="0"/>
              <a:t>》</a:t>
            </a:r>
            <a:r>
              <a:rPr lang="zh-CN" altLang="en-US" sz="2000" dirty="0"/>
              <a:t>；</a:t>
            </a:r>
            <a:r>
              <a:rPr lang="zh-CN" altLang="en-US" sz="2000" dirty="0" smtClean="0"/>
              <a:t>上传了各类文档</a:t>
            </a:r>
            <a:r>
              <a:rPr lang="en-US" altLang="zh-CN" sz="2000" dirty="0" smtClean="0"/>
              <a:t>7</a:t>
            </a:r>
            <a:r>
              <a:rPr lang="zh-CN" altLang="en-US" sz="2000" dirty="0" smtClean="0"/>
              <a:t>篇；</a:t>
            </a:r>
            <a:endParaRPr lang="zh-CN" altLang="en-US" sz="2300" dirty="0"/>
          </a:p>
          <a:p>
            <a:pPr marL="342900" indent="-342900">
              <a:spcAft>
                <a:spcPts val="0"/>
              </a:spcAft>
              <a:buFont typeface="Wingdings" pitchFamily="2" charset="2"/>
              <a:buChar char="u"/>
              <a:defRPr/>
            </a:pP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38175" y="461963"/>
            <a:ext cx="75723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800" b="1" kern="1200" cap="none" spc="0" normalizeH="0" baseline="0" noProof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  <a:sym typeface="+mn-ea"/>
              </a:rPr>
              <a:t>试用期主要工作</a:t>
            </a:r>
            <a:r>
              <a:rPr kumimoji="0" lang="zh-CN" altLang="en-US" sz="2800" b="1" kern="1200" cap="none" spc="0" normalizeH="0" baseline="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  <a:sym typeface="+mn-ea"/>
              </a:rPr>
              <a:t>业绩</a:t>
            </a:r>
            <a:endParaRPr kumimoji="0" sz="2800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  <a:sym typeface="+mn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638175" y="1136467"/>
            <a:ext cx="800508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PPT-中文-4-3</Template>
  <TotalTime>523</TotalTime>
  <Words>531</Words>
  <Application>Microsoft Office PowerPoint</Application>
  <PresentationFormat>全屏显示(4:3)</PresentationFormat>
  <Paragraphs>76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ＭＳ Ｐゴシック</vt:lpstr>
      <vt:lpstr>黑体</vt:lpstr>
      <vt:lpstr>宋体</vt:lpstr>
      <vt:lpstr>微软雅黑</vt:lpstr>
      <vt:lpstr>Arial</vt:lpstr>
      <vt:lpstr>Calibri</vt:lpstr>
      <vt:lpstr>Calibri Light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个人职业规划</vt:lpstr>
      <vt:lpstr>PowerPoint 演示文稿</vt:lpstr>
      <vt:lpstr>自我评价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Windows 用户</cp:lastModifiedBy>
  <cp:revision>69</cp:revision>
  <dcterms:created xsi:type="dcterms:W3CDTF">2018-10-09T10:36:00Z</dcterms:created>
  <dcterms:modified xsi:type="dcterms:W3CDTF">2020-01-07T01:26:27Z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  <property fmtid="{D5CDD505-2E9C-101B-9397-08002B2CF9AE}" pid="3" name="KSORubyTemplateID">
    <vt:lpwstr>8</vt:lpwstr>
  </property>
</Properties>
</file>