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31"/>
  </p:handoutMasterIdLst>
  <p:sldIdLst>
    <p:sldId id="262" r:id="rId3"/>
    <p:sldId id="264" r:id="rId4"/>
    <p:sldId id="448" r:id="rId5"/>
    <p:sldId id="449" r:id="rId6"/>
    <p:sldId id="558" r:id="rId8"/>
    <p:sldId id="555" r:id="rId9"/>
    <p:sldId id="561" r:id="rId10"/>
    <p:sldId id="562" r:id="rId11"/>
    <p:sldId id="556" r:id="rId12"/>
    <p:sldId id="563" r:id="rId13"/>
    <p:sldId id="564" r:id="rId14"/>
    <p:sldId id="557" r:id="rId15"/>
    <p:sldId id="565" r:id="rId16"/>
    <p:sldId id="559" r:id="rId17"/>
    <p:sldId id="560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7911" autoAdjust="0"/>
  </p:normalViewPr>
  <p:slideViewPr>
    <p:cSldViewPr>
      <p:cViewPr varScale="1">
        <p:scale>
          <a:sx n="131" d="100"/>
          <a:sy n="131" d="100"/>
        </p:scale>
        <p:origin x="1624" y="176"/>
      </p:cViewPr>
      <p:guideLst>
        <p:guide orient="horz" pos="2160"/>
        <p:guide pos="2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/>
            </a:lvl1pPr>
          </a:lstStyle>
          <a:p>
            <a:pPr>
              <a:defRPr/>
            </a:pPr>
            <a:fld id="{8AB3426D-608C-FB40-9695-707C3B8014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2253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/>
            </a:lvl1pPr>
          </a:lstStyle>
          <a:p>
            <a:pPr>
              <a:defRPr/>
            </a:pPr>
            <a:fld id="{D7EA2925-F689-4B46-8C0D-C55641F15A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</a:rPr>
              <a:t>*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7CC7-B119-BB4F-AF04-D4AD09D2A5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2013-10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6" name="直接连接符 10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EA454A-FEC3-7249-AB98-1A848A6DF0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2013-10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6" name="直接连接符 10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E508AC-3F02-EC41-B8F4-B73940DD6C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2022-09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62913" cy="97313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771900" cy="4679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341438"/>
            <a:ext cx="3771900" cy="4679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16238" y="6524625"/>
            <a:ext cx="2895600" cy="457200"/>
          </a:xfrm>
        </p:spPr>
        <p:txBody>
          <a:bodyPr wrap="square" numCol="1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mtClean="0">
                <a:solidFill>
                  <a:srgbClr val="898989"/>
                </a:solidFill>
              </a:defRPr>
            </a:lvl1pPr>
          </a:lstStyle>
          <a:p>
            <a:r>
              <a:rPr lang="zh-CN" altLang="en-US"/>
              <a:t>北京邮电大学出版社</a:t>
            </a: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86659-1433-EF4D-8663-64F05B6652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951890" cy="78595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9AA3E1-E14C-544C-9525-AD727856EC9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C3E2-7077-E340-810C-93294E27F9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2013-10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7" name="直接连接符 10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72413B-8B19-1140-BB46-01A02B887C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1198-F1D7-1F45-8CB5-FB9E8AAFF6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8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07C938-116D-D94B-B470-FD38BC4DA4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DC3532-EF50-4743-A4B7-ADDCA71E43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2013-10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7" name="直接连接符 10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CE797C-A8FB-EF42-90BF-8E2B47D2D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8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2013-10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7" name="直接连接符 10"/>
          <p:cNvCxnSpPr/>
          <p:nvPr/>
        </p:nvCxnSpPr>
        <p:spPr>
          <a:xfrm>
            <a:off x="34925" y="8175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601EBF-5DB4-754B-BFEA-5171EA0B1B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225" y="26988"/>
            <a:ext cx="90836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49263" y="11255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8D8D382-82DE-234B-9BB4-5FBD8F57FBE4}" type="slidenum">
              <a:rPr lang="zh-CN" altLang="en-US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525" y="6354763"/>
            <a:ext cx="9109075" cy="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7"/>
          <p:cNvSpPr txBox="1">
            <a:spLocks noChangeArrowheads="1"/>
          </p:cNvSpPr>
          <p:nvPr/>
        </p:nvSpPr>
        <p:spPr bwMode="auto">
          <a:xfrm>
            <a:off x="22225" y="6424613"/>
            <a:ext cx="909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新疆农业大学计算机与信息工程学院                             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2022-09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webp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9215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FFFF00"/>
                </a:solidFill>
              </a:rPr>
              <a:t>2022-2023</a:t>
            </a:r>
            <a:r>
              <a:rPr lang="zh-CN" altLang="en-US" sz="3600" b="1">
                <a:solidFill>
                  <a:srgbClr val="FFFF00"/>
                </a:solidFill>
              </a:rPr>
              <a:t>学年度第一学期课程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8" y="5805488"/>
            <a:ext cx="9144000" cy="105251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</a:rPr>
              <a:t>新疆农业大学计算机与信息工程学院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</a:rPr>
              <a:t>cs.xjau.edu.cn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113" y="3060700"/>
            <a:ext cx="7416800" cy="0"/>
          </a:xfrm>
          <a:prstGeom prst="line">
            <a:avLst/>
          </a:prstGeom>
          <a:ln w="635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650" y="2146300"/>
            <a:ext cx="7704138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8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Python and Data Science</a:t>
            </a:r>
            <a:endParaRPr lang="en-US" altLang="zh-CN" sz="48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088" y="3143250"/>
            <a:ext cx="7705725" cy="10144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Python </a:t>
            </a:r>
            <a:r>
              <a:rPr lang="zh-CN" altLang="en-US" sz="600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与数据科学</a:t>
            </a:r>
            <a:endParaRPr lang="zh-CN" altLang="en-US" sz="600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Matplotlib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导入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Matplotlib库绘图一般是用pyplot子模块，其集成了绝大部分常用方法接口。因此进行导入操作时通常不会直接将整个matplotlib包导入，而是导入matplotlib包中最为常用的pyplot模块，一般的，我们习惯将pyplot导入时起一个简称plt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matplotlib.pyplot as plt</a:t>
            </a:r>
            <a:endParaRPr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Matplotlib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自定义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052830"/>
            <a:ext cx="8533130" cy="2750820"/>
          </a:xfrm>
        </p:spPr>
        <p:txBody>
          <a:bodyPr/>
          <a:lstStyle/>
          <a:p>
            <a:pPr latinLnBrk="0">
              <a:lnSpc>
                <a:spcPct val="135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Matplotlib绘图库中没有中文字体，如果有中文可能会显示方框。Matplotlib提供了自定义参数rcParams实现手动配置，全称为runtime configuration Parameters，即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运行时配置参数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。rcParams是一个字典格式，当前共有299个键值对，分别对应一组参数配置选项。参数可用于控制图像的基础属性，如图像大小、像素、线条宽度、颜色、样式。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35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可以通过设置默认字体解决中文显示问题，代码如下：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plt.rcParams['font.sans-serif'] = ['SimHei']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35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坐标轴如果出现了负号‘-’，保存图像负号不能正常显示，可以通过如下代码解决：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plt.rcParams['axes.unicode_minus'] = False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atplotlib图像结构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Matplotlib图像的三层结构包括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容器层、辅助显示层和图像层。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容器层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包含画板层（Canvas）、画布层（Figure）、绘图区/坐标系（Axes）；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辅助显示层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包含图例（Legend）、网格（Grid）、坐标轴（Axis）、坐标轴刻度（Tick）、坐标标题（Axis Label）、图像标题（Title）等；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图像层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即数据生成的图形，包括直方图（histogram）、柱状图（bar）、折线图（plot）、散点图（Scatter）、饼状图（Pie）等。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atplotlib图像结构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三层图像结构是按层堆叠的，使用matplotlib进行作图时，按照这个层次结构顺序进行创建完成作图。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绘图的基本流程为：准备数据、创建画布和坐标系（实例化fig和ax）、设置图像属性、绘制图像（plot）、保存图像（savefig）、显示图像（show）。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容器层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是位于最底层的系统层，在绘图过程中充当画板的角色，即放置画布的工具。一般状况下，并不需要对Canvas做特别的声明。当需要在其余模块（如PyQt）中调用Matplotlib绘图时，就需要首先声明Canvas。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Figure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（fig）是Canvas上方的第一层，是需要用户操做的应用层的第一层，在绘图的过程当中充当画布的角色。绘图的第一步就需要创建画布，并对Figure大小、背景色彩等进行设置。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Axes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ax，坐标系）是应用层的第二层，在绘图的过程中相当于画布上的坐标系（子图、绘图区）的角色。一个Figure对象能够包含多个Axes对象，每一个Axes都是一个独立的坐标系，绘图过程当中的全部图像都是基于坐标系绘制的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740" y="1845310"/>
            <a:ext cx="6388100" cy="332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创建画布和子图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创建画布</a:t>
            </a:r>
            <a:endParaRPr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使用figure()方法对画布进行实例化，figure()方法语法格式如下：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figure (num=None, figsize=None, dpi=None, facecolor=None, 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edgecolor=None, frameon=None, **kwargs)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num：整型或字符串，用于对画布进行唯一标号。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figsize：浮点型元组，定义画布的长和宽，单位为英寸，默认值为（6.4,4.8）。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dpi：浮点型，图像分辨率，默认值为100.0。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facecolor：背景颜色，默认值为white。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edgecolor：边框颜色，默认值为white。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frameon：图形框架的显示，默认值为True。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创建画布和子图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子图</a:t>
            </a:r>
            <a:endParaRPr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子图也就是常说的坐标系，可以使用subplot对坐标系进行实例化，subplot()方法语法格式如下：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subplot(*args, **kwargs)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*args：参数为3个数字或1个3位数（自动解析成3个数字，要求解析后数值合理），格式为(int, int, index)，默认值为(1,1,1)，作为子图的行数、列数和当前子图索引，索引从1开始，返回一个axes对象用于绘图操作。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创建画布和子图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子图</a:t>
            </a:r>
            <a:endParaRPr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创建子图的常用方法还有以下几种：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</a:t>
            </a: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plt.axes</a:t>
            </a: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，接收一个figure或在当前画板上添加一个子图，返回该axes对象，并将其设置为“当前”图，缺省时会在绘图前自动添加。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</a:t>
            </a: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plt.subplots</a:t>
            </a: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，接收一个行数nrows和列数ncols作为参数（不含第三个数字），创建一个figure对象和相应数量的axes对象，同时返回该figure对象和axes对象嵌套列表，并默认选择最后一个子图作为“当前”图。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fig.add_axes</a:t>
            </a: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，参数为4个浮点型数字，分别指定子图的左边界、下边界、宽度和高度。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fig.add_subplot</a:t>
            </a: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，参数为3个数字或1个3位数，创建并选中子图，可以指定子图行数、列数与“当前”图片编号。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创建画布和子图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调整子图间的距离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默认情况下，matplotlib会在subplot外围留下一定的边距，并在subplot之间留下一定的间距，间距与图像的高度和宽度有关。当对间距有特殊要求时就需要利用Figure的</a:t>
            </a:r>
            <a:r>
              <a:rPr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subplots_adjust()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方法修改间距，语法格式如下：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subplots_adjust(left=None, bottom=None, right=None, top=None,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wspace=None, hspace=None)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Left：浮点型，可选子图左边缘的位置，作为图形宽度的一部分。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bottom：浮点型，可选子图底部边缘的位置，作为图形宽度的一部分。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right：浮点型，可选子图右边缘的位置，作为图形宽度的一部分。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top：浮点型，可选子图上边缘的位置，作为图形宽度的一部分。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wspace：浮点型，可选子图之间的填充宽度，作为平均轴宽度的一部分。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hspace：浮点型，可选子图之间的填充高度，作为平均轴高度的一部分。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添加画布内容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辅助显示层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画布上绘制图形，除了画布和子图的默认属性，用户还需要设置图像的其他属性，如标题、坐标轴名称、图例等。其中，添加标题、坐标轴名称等步骤是并列的，没有先后顺序，但添加图例必须要在绘制图形之后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添加标题和文本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添加网格和边框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设置坐标轴属性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添加图例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5"/>
          <p:cNvSpPr>
            <a:spLocks noChangeShapeType="1"/>
          </p:cNvSpPr>
          <p:nvPr/>
        </p:nvSpPr>
        <p:spPr bwMode="auto">
          <a:xfrm>
            <a:off x="612775" y="2997200"/>
            <a:ext cx="79200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573088" y="2994025"/>
            <a:ext cx="79597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800000"/>
                </a:solidFill>
              </a:rPr>
              <a:t>第</a:t>
            </a:r>
            <a:r>
              <a:rPr lang="en-US" altLang="zh-CN" sz="4400" b="1">
                <a:solidFill>
                  <a:srgbClr val="800000"/>
                </a:solidFill>
              </a:rPr>
              <a:t>5</a:t>
            </a:r>
            <a:r>
              <a:rPr lang="zh-CN" altLang="en-US" sz="4400" b="1">
                <a:solidFill>
                  <a:srgbClr val="800000"/>
                </a:solidFill>
              </a:rPr>
              <a:t>章   </a:t>
            </a:r>
            <a:r>
              <a:rPr lang="en-US" altLang="zh-CN" sz="4400" b="1">
                <a:solidFill>
                  <a:srgbClr val="800000"/>
                </a:solidFill>
              </a:rPr>
              <a:t>Matplotlib</a:t>
            </a:r>
            <a:endParaRPr lang="en-US" altLang="zh-CN" sz="4400" b="1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添加画布内容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辅助显示层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通常使用Matplotlib绘图有两种不同的方式：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函数式绘图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面向对象绘图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，即使用过程型的pyplot编程接口绘图和使用面向对象的原生Matplotlib API绘图。函数式绘图方案 （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plt.plot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）代码较简短，但容易迷失操作对象，造成混乱。面向对象绘图方案（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ax.plot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）结构清晰，功能齐全，容易理解，推荐使用，但相对于函数式绘图可能需要书写更多的代码。使用面向对象绘图方案有利于我们对于图形绘制的完整控制，处理复杂图形更有优势。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添加画布内容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辅助显示层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通常使用Matplotlib绘图有两种不同的方式：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函数式绘图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面向对象绘图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，即使用过程型的pyplot编程接口绘图和使用面向对象的原生Matplotlib API绘图。函数式绘图方案 （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plt.plot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）代码较简短，但容易迷失操作对象，造成混乱。面向对象绘图方案（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ax.plot</a:t>
            </a:r>
            <a:r>
              <a:rPr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）结构清晰，功能齐全，容易理解，推荐使用，但相对于函数式绘图可能需要书写更多的代码。使用面向对象绘图方案有利于我们对于图形绘制的完整控制，处理复杂图形更有优势。</a:t>
            </a:r>
            <a:endParaRPr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添加标题和文本</a:t>
            </a:r>
            <a:endParaRPr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395605" y="1124585"/>
            <a:ext cx="848550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函数式</a:t>
            </a:r>
            <a:endParaRPr lang="zh-CN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title(label, fontdict=None, loc=None, pad=None, *, y=None, **kwargs)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suptitle()函数可为图像添加一个居中的标题：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suptitle(t, **kwargs)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对象式：</a:t>
            </a: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面向对象绘图主要使用matplotlib的两个子类：matplotlib.figure.Figure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和matplotlib.axes.Axes。用户需要自己创建figure（画板）和axes（子图）。</a:t>
            </a:r>
            <a:endParaRPr 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利用ax.set_title(s)函数设置子图的标题，语法格式如下：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set_title(label, fontdict=None, loc=None, pad=None, *, y=None, **kwargs)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利用ax.annotate()函数在图像上添加文本注释，语法格式如下：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annotate (text, xy, *args, **kwargs)</a:t>
            </a:r>
            <a:endParaRPr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3260" y="332740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添加网格和边框</a:t>
            </a:r>
            <a:endParaRPr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利用ax.grid()函数为图像设置网格线，语法格式如下：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grid(visible=None, which='major', axis='both', **kwargs)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参数说明：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visible：设置是否显示网格，取值为布尔值/None。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which：设置显示的网格线，取值为{'major', 'minor', 'both'}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axis：设置显示的网格轴，取值为{'both', 'x', 'y'}，默认值为both。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**kwargs：设置其他的网格线属性，例如：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linestyle：网格线线型。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color：网格线颜色。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linewidth：网格线宽度。</a:t>
            </a:r>
            <a:endParaRPr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217170" y="332740"/>
            <a:ext cx="8826500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设置坐标轴属性</a:t>
            </a:r>
            <a:endParaRPr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坐标轴名称：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set_xlabel(xlabel, fontdict=None, labelpad=None, *, loc=None,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set_ylabel(ylabel, fontdict=None, labelpad=None, *, loc=None,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坐标轴的边界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set_xlim(left=None, right=None, emit=True, auto=False, *, xmin=None, xmax=None)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set_ylim(bottom=None, top=None, emit=True, auto=False, *, ymin=None, ymax=None)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设置坐标轴的刻度和标签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set_xticks(ticks, labels=None, *, minor=False,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set_yticks(ticks, labels=None, *, minor=False,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设置刻度标签，主要用于生成文字刻度。此方法只能在使用set_xticks固定刻度位置后使用，否则，标签可能会出现在意外的位置。语法格式如下：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set_xticklabels(labels, *, fontdict=None, minor=False,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set_yticklabels(labels, *, fontdict=None, minor=False, **kwargs)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3260" y="332740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添加图例</a:t>
            </a:r>
            <a:endParaRPr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图例是对图形所展示内容的解释，是对图像中各种符号和颜色所代表内容与指标的说明。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利用axes的legend(* args , ** kwargs) 函数在图像上添加图例，常用的方法有以下三种：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自动检测图例中显示的图例和标签：legend()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明确列出图例中显示的图例和标签：legend(handles, labels)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明确列出图例中显示的图例：legend(handles=handles)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还可通过loc参数设置图例的位置（0:'best', 1:'upper right', 2:'upper left', 3:'lower left', 4:'lower right', 5:'right', 6:'center left', 7:'center right' 8:'lower center', 9:'upper center', 10:'center'）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图像层</a:t>
            </a:r>
            <a:r>
              <a:rPr 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数据生成的图形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散点图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条形图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直方图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饼图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箱线图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1052830"/>
            <a:ext cx="3220130" cy="18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980440"/>
            <a:ext cx="3220130" cy="18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45" y="2780665"/>
            <a:ext cx="3220130" cy="18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55" y="2708910"/>
            <a:ext cx="3176471" cy="18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30" y="4509135"/>
            <a:ext cx="3356934" cy="18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075" y="4509135"/>
            <a:ext cx="3382759" cy="180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综合实例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53590"/>
            <a:ext cx="3185795" cy="2750820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离散型数据可视化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数值型数据可视化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关系型数据可视化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260350"/>
            <a:ext cx="4143071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5" y="4364990"/>
            <a:ext cx="3824262" cy="216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2348865"/>
            <a:ext cx="3902164" cy="216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0" descr="未标题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947863"/>
            <a:ext cx="20955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11"/>
          <p:cNvSpPr>
            <a:spLocks noChangeArrowheads="1"/>
          </p:cNvSpPr>
          <p:nvPr/>
        </p:nvSpPr>
        <p:spPr bwMode="auto">
          <a:xfrm>
            <a:off x="-12700" y="550863"/>
            <a:ext cx="957263" cy="820737"/>
          </a:xfrm>
          <a:prstGeom prst="rect">
            <a:avLst/>
          </a:pr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73" tIns="39187" rIns="78373" bIns="39187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3" name="Group 12"/>
          <p:cNvGrpSpPr/>
          <p:nvPr/>
        </p:nvGrpSpPr>
        <p:grpSpPr bwMode="auto">
          <a:xfrm>
            <a:off x="-12700" y="738188"/>
            <a:ext cx="750888" cy="536575"/>
            <a:chOff x="0" y="410"/>
            <a:chExt cx="1288" cy="923"/>
          </a:xfrm>
        </p:grpSpPr>
        <p:sp>
          <p:nvSpPr>
            <p:cNvPr id="25604" name="Rectangle 7"/>
            <p:cNvSpPr>
              <a:spLocks noChangeArrowheads="1"/>
            </p:cNvSpPr>
            <p:nvPr/>
          </p:nvSpPr>
          <p:spPr bwMode="auto">
            <a:xfrm>
              <a:off x="644" y="410"/>
              <a:ext cx="644" cy="4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5" name="Rectangle 8"/>
            <p:cNvSpPr>
              <a:spLocks noChangeArrowheads="1"/>
            </p:cNvSpPr>
            <p:nvPr/>
          </p:nvSpPr>
          <p:spPr bwMode="auto">
            <a:xfrm>
              <a:off x="644" y="872"/>
              <a:ext cx="644" cy="46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0" y="872"/>
              <a:ext cx="644" cy="461"/>
            </a:xfrm>
            <a:prstGeom prst="rect">
              <a:avLst/>
            </a:prstGeom>
            <a:solidFill>
              <a:srgbClr val="1E1E1E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5607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974"/>
              <a:ext cx="32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8" name="Rectangle 13"/>
          <p:cNvSpPr>
            <a:spLocks noGrp="1" noChangeArrowheads="1"/>
          </p:cNvSpPr>
          <p:nvPr>
            <p:ph type="title"/>
          </p:nvPr>
        </p:nvSpPr>
        <p:spPr>
          <a:xfrm>
            <a:off x="2085975" y="1971675"/>
            <a:ext cx="1917700" cy="563563"/>
          </a:xfrm>
        </p:spPr>
        <p:txBody>
          <a:bodyPr lIns="77526" tIns="38764" rIns="77526" bIns="38764"/>
          <a:lstStyle/>
          <a:p>
            <a:pPr eaLnBrk="1" hangingPunct="1"/>
            <a:r>
              <a:rPr lang="zh-CN" altLang="en-US" sz="3300" b="1"/>
              <a:t>授课要点</a:t>
            </a:r>
            <a:endParaRPr lang="zh-CN" altLang="en-US" sz="3300" b="1"/>
          </a:p>
        </p:txBody>
      </p:sp>
      <p:sp>
        <p:nvSpPr>
          <p:cNvPr id="25609" name="Rectangle 14"/>
          <p:cNvSpPr>
            <a:spLocks noGrp="1" noChangeArrowheads="1"/>
          </p:cNvSpPr>
          <p:nvPr>
            <p:ph idx="1"/>
          </p:nvPr>
        </p:nvSpPr>
        <p:spPr>
          <a:xfrm>
            <a:off x="2252663" y="2825750"/>
            <a:ext cx="5607050" cy="2673350"/>
          </a:xfrm>
        </p:spPr>
        <p:txBody>
          <a:bodyPr lIns="77526" tIns="38764" rIns="77526" bIns="38764"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004A67"/>
                </a:solidFill>
              </a:rPr>
              <a:t>Matplotlib</a:t>
            </a:r>
            <a:r>
              <a:rPr lang="zh-CN" altLang="en-US" sz="2800" b="1" dirty="0">
                <a:solidFill>
                  <a:srgbClr val="004A67"/>
                </a:solidFill>
              </a:rPr>
              <a:t>简介</a:t>
            </a:r>
            <a:endParaRPr lang="zh-CN" altLang="en-US" sz="2800" b="1" dirty="0">
              <a:solidFill>
                <a:srgbClr val="004A67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4A67"/>
                </a:solidFill>
              </a:rPr>
              <a:t>绘图基础</a:t>
            </a:r>
            <a:endParaRPr lang="zh-CN" altLang="en-US" sz="2800" b="1" dirty="0">
              <a:solidFill>
                <a:srgbClr val="004A67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4A67"/>
                </a:solidFill>
              </a:rPr>
              <a:t>常用函数</a:t>
            </a:r>
            <a:endParaRPr lang="en-US" altLang="zh-CN" sz="2800" b="1" dirty="0">
              <a:solidFill>
                <a:srgbClr val="004A67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4A67"/>
                </a:solidFill>
              </a:rPr>
              <a:t>综合实例 </a:t>
            </a:r>
            <a:endParaRPr lang="zh-CN" altLang="en-US" sz="2800" b="1" dirty="0">
              <a:solidFill>
                <a:srgbClr val="004A67"/>
              </a:solidFill>
            </a:endParaRPr>
          </a:p>
        </p:txBody>
      </p:sp>
      <p:grpSp>
        <p:nvGrpSpPr>
          <p:cNvPr id="25611" name="Group 26"/>
          <p:cNvGrpSpPr/>
          <p:nvPr/>
        </p:nvGrpSpPr>
        <p:grpSpPr bwMode="auto">
          <a:xfrm>
            <a:off x="6808788" y="4864100"/>
            <a:ext cx="474662" cy="341313"/>
            <a:chOff x="4746" y="3879"/>
            <a:chExt cx="438" cy="314"/>
          </a:xfrm>
        </p:grpSpPr>
        <p:sp>
          <p:nvSpPr>
            <p:cNvPr id="25612" name="Rectangle 22"/>
            <p:cNvSpPr>
              <a:spLocks noChangeArrowheads="1"/>
            </p:cNvSpPr>
            <p:nvPr/>
          </p:nvSpPr>
          <p:spPr bwMode="auto">
            <a:xfrm>
              <a:off x="4965" y="3879"/>
              <a:ext cx="219" cy="157"/>
            </a:xfrm>
            <a:prstGeom prst="rect">
              <a:avLst/>
            </a:prstGeom>
            <a:noFill/>
            <a:ln w="1905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3" name="Rectangle 23"/>
            <p:cNvSpPr>
              <a:spLocks noChangeArrowheads="1"/>
            </p:cNvSpPr>
            <p:nvPr/>
          </p:nvSpPr>
          <p:spPr bwMode="auto">
            <a:xfrm>
              <a:off x="4965" y="4036"/>
              <a:ext cx="219" cy="157"/>
            </a:xfrm>
            <a:prstGeom prst="rect">
              <a:avLst/>
            </a:prstGeom>
            <a:noFill/>
            <a:ln w="1905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4" name="Rectangle 24"/>
            <p:cNvSpPr>
              <a:spLocks noChangeArrowheads="1"/>
            </p:cNvSpPr>
            <p:nvPr/>
          </p:nvSpPr>
          <p:spPr bwMode="auto">
            <a:xfrm>
              <a:off x="4746" y="4036"/>
              <a:ext cx="219" cy="15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C0C0C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561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" y="4071"/>
              <a:ext cx="10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16" name="Rectangle 27"/>
          <p:cNvSpPr>
            <a:spLocks noChangeArrowheads="1"/>
          </p:cNvSpPr>
          <p:nvPr/>
        </p:nvSpPr>
        <p:spPr bwMode="auto">
          <a:xfrm>
            <a:off x="4176713" y="2451100"/>
            <a:ext cx="136525" cy="136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73" tIns="39187" rIns="78373" bIns="39187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7" name="Rectangle 28"/>
          <p:cNvSpPr>
            <a:spLocks noChangeArrowheads="1"/>
          </p:cNvSpPr>
          <p:nvPr/>
        </p:nvSpPr>
        <p:spPr bwMode="auto">
          <a:xfrm>
            <a:off x="4413250" y="2451100"/>
            <a:ext cx="136525" cy="136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73" tIns="39187" rIns="78373" bIns="39187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8" name="Rectangle 29"/>
          <p:cNvSpPr>
            <a:spLocks noChangeArrowheads="1"/>
          </p:cNvSpPr>
          <p:nvPr/>
        </p:nvSpPr>
        <p:spPr bwMode="auto">
          <a:xfrm>
            <a:off x="4637088" y="2451100"/>
            <a:ext cx="138112" cy="136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73" tIns="39187" rIns="78373" bIns="39187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9" name="Text Box 2"/>
          <p:cNvSpPr txBox="1">
            <a:spLocks noChangeArrowheads="1"/>
          </p:cNvSpPr>
          <p:nvPr/>
        </p:nvSpPr>
        <p:spPr bwMode="auto">
          <a:xfrm>
            <a:off x="971550" y="25400"/>
            <a:ext cx="7488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教学内容</a:t>
            </a:r>
            <a:endParaRPr lang="zh-CN" altLang="en-US" sz="44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数据可视化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数据可视化（data visualization）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关于数据视觉表现形式的科学技术研究，旨在通过图形化手段清晰有效地表达数据。数据可视化在数据分析中非常重要，主要表现在一方面报告以图的方式展示，会帮助决策人员理解表达内容；另一方面，可以帮助分析人员探索数据，容易挖掘出蕴含在数据中的信息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350" y="4148773"/>
            <a:ext cx="6534150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数据可视化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348865"/>
            <a:ext cx="7119620" cy="390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4970" y="980440"/>
            <a:ext cx="835406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科学可视化领域由许多工具组成，包含最通用的到更专业的。其中一些工具源自社区，而另一些则是由企业开发的。有些是专门面向网页制作的，有些仅面向桌面端，有些面向 3D 和大型数据处理，还有一些面向 2D 渲染。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Matplotlib简介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6385"/>
            <a:ext cx="7762875" cy="204216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Matplotlib</a:t>
            </a:r>
            <a:r>
              <a:rPr 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在Python科学计算环境中，有很多高质量的可视化库。最受欢迎的通用可视化库是Matplotlib，它主要用于绘制高质量的2D和3D图形，并支持很多不同的输出格式。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Matplotlib最早由John Hunter于2002年启动开发，可以绘制多种形式的图形包括普通的线图，直方图，饼图，散点图以及误差线图等；可以比较方便的定制图形的各种属性比如图线的类型，颜色，粗细，字体的大小等；它能够很好地支持一部分 TeX 排版命令，可以比较美观地显示图形中的数学公式。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90" y="5300968"/>
            <a:ext cx="3070860" cy="91440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7380605" y="188278"/>
            <a:ext cx="1524000" cy="145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数据可视化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 提供了一个套面向绘图对象编程的 API 接口，能够很轻松地实现各种图像的绘制，并且它可以配合 Python GUI 工具（如 PyQt、Tkinter 等）在应用程序中嵌入图形。同时也支持以脚本的形式嵌入到 IPython shell、Jupyter 笔记本、web 应用服务器中使用。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 由三个不同的层次结构组成，分别是</a:t>
            </a: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脚本层、美工层和后端层。</a:t>
            </a:r>
            <a:endParaRPr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520" y="4005580"/>
            <a:ext cx="2428875" cy="2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数据可视化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后端层：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后端层是 Matplotlib 最底层，它定义了三个基本类，首先是 FigureCanvas（图层画布类），它提供了绘图所需的画布，其次是 Renderer（绘图操作类），它提供了在画布上进行绘图的各种方法，最后是 Event（事件处理类），它提供了用来处理鼠标和键盘事件的方法。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美工层：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美工层是结构中的第二层，它提供了绘制图形的元素时的给各种功能，例如，绘制标题、轴标签、坐标刻度等。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脚本层</a:t>
            </a:r>
            <a:r>
              <a:rPr 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脚本层是 Matplotlib 结构中的最顶层。我们编写的绘图代码大部分代码都在该层运行，它的主要工作是负责生成图形与坐标系。该层包含了一个 pyplot 接口。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Matplotlib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4585"/>
            <a:ext cx="7762875" cy="275082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Matplotlib不是Python内置库，调用前需手动安装，且需依赖Numpy库。windows下安装Matplotlib 可以在 https://github.com/matplotlib/matplotlib/downloads 进行下载安装。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也可通过安装命令安装，安装命令如下：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 install matplotlib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lang="en-US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conda install matplotlib</a:t>
            </a: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130,&quot;width&quot;:2295}"/>
</p:tagLst>
</file>

<file path=ppt/tags/tag2.xml><?xml version="1.0" encoding="utf-8"?>
<p:tagLst xmlns:p="http://schemas.openxmlformats.org/presentationml/2006/main">
  <p:tag name="KSO_WPP_MARK_KEY" val="f0684db3-9d02-4170-96cc-ef9216060865"/>
  <p:tag name="COMMONDATA" val="eyJoZGlkIjoiZjJkNTUyOGI5NTI5MjQ5M2VmMzc3YjAwMjQ5MmRh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6300</Words>
  <Application>WPS 演示</Application>
  <PresentationFormat>全屏显示(4:3)</PresentationFormat>
  <Paragraphs>215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Courier New Regular</vt:lpstr>
      <vt:lpstr>Courier New</vt:lpstr>
      <vt:lpstr>Office 主题​​</vt:lpstr>
      <vt:lpstr>PowerPoint 演示文稿</vt:lpstr>
      <vt:lpstr>PowerPoint 演示文稿</vt:lpstr>
      <vt:lpstr>授课要点</vt:lpstr>
      <vt:lpstr>数据</vt:lpstr>
      <vt:lpstr>数据可视化</vt:lpstr>
      <vt:lpstr>数据可视化</vt:lpstr>
      <vt:lpstr>数据可视化</vt:lpstr>
      <vt:lpstr>数据可视化</vt:lpstr>
      <vt:lpstr>数据可视化</vt:lpstr>
      <vt:lpstr>Matplotlib安装</vt:lpstr>
      <vt:lpstr>Matplotlib导入</vt:lpstr>
      <vt:lpstr>数据可视化</vt:lpstr>
      <vt:lpstr>Matplotlib图像结构</vt:lpstr>
      <vt:lpstr>数据可视化</vt:lpstr>
      <vt:lpstr>数据可视化</vt:lpstr>
      <vt:lpstr>创建画布和子图</vt:lpstr>
      <vt:lpstr>创建画布和子图</vt:lpstr>
      <vt:lpstr>创建画布和子图</vt:lpstr>
      <vt:lpstr>创建画布和子图</vt:lpstr>
      <vt:lpstr>添加画布内容-辅助显示层</vt:lpstr>
      <vt:lpstr>添加画布内容-辅助显示层</vt:lpstr>
      <vt:lpstr>添加画布内容-辅助显示层</vt:lpstr>
      <vt:lpstr>添加画布内容-辅助显示层</vt:lpstr>
      <vt:lpstr>PowerPoint 演示文稿</vt:lpstr>
      <vt:lpstr>PowerPoint 演示文稿</vt:lpstr>
      <vt:lpstr>添加画布内容-辅助显示层</vt:lpstr>
      <vt:lpstr>图像层-数据生成的图形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clily</dc:creator>
  <cp:lastModifiedBy>白涛</cp:lastModifiedBy>
  <cp:revision>303</cp:revision>
  <dcterms:created xsi:type="dcterms:W3CDTF">2013-07-25T13:30:00Z</dcterms:created>
  <dcterms:modified xsi:type="dcterms:W3CDTF">2022-10-06T05:31:05Z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E898E7069405495091A14EA77A6691CF</vt:lpwstr>
  </property>
</Properties>
</file>