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
  </p:notesMasterIdLst>
  <p:handoutMasterIdLst>
    <p:handoutMasterId r:id="rId84"/>
  </p:handoutMasterIdLst>
  <p:sldIdLst>
    <p:sldId id="262" r:id="rId3"/>
    <p:sldId id="264" r:id="rId5"/>
    <p:sldId id="525" r:id="rId6"/>
    <p:sldId id="520" r:id="rId7"/>
    <p:sldId id="521" r:id="rId8"/>
    <p:sldId id="522" r:id="rId9"/>
    <p:sldId id="518" r:id="rId10"/>
    <p:sldId id="526" r:id="rId11"/>
    <p:sldId id="530" r:id="rId12"/>
    <p:sldId id="527" r:id="rId13"/>
    <p:sldId id="531" r:id="rId14"/>
    <p:sldId id="528" r:id="rId15"/>
    <p:sldId id="529" r:id="rId16"/>
    <p:sldId id="534" r:id="rId17"/>
    <p:sldId id="533" r:id="rId18"/>
    <p:sldId id="517" r:id="rId19"/>
    <p:sldId id="535" r:id="rId20"/>
    <p:sldId id="536" r:id="rId21"/>
    <p:sldId id="537" r:id="rId22"/>
    <p:sldId id="538" r:id="rId23"/>
    <p:sldId id="539" r:id="rId24"/>
    <p:sldId id="541" r:id="rId25"/>
    <p:sldId id="540" r:id="rId26"/>
    <p:sldId id="542" r:id="rId27"/>
    <p:sldId id="543" r:id="rId28"/>
    <p:sldId id="545" r:id="rId29"/>
    <p:sldId id="544" r:id="rId30"/>
    <p:sldId id="546" r:id="rId31"/>
    <p:sldId id="547" r:id="rId32"/>
    <p:sldId id="548" r:id="rId33"/>
    <p:sldId id="549" r:id="rId34"/>
    <p:sldId id="550" r:id="rId35"/>
    <p:sldId id="551" r:id="rId36"/>
    <p:sldId id="552" r:id="rId37"/>
    <p:sldId id="553" r:id="rId38"/>
    <p:sldId id="554" r:id="rId39"/>
    <p:sldId id="555" r:id="rId40"/>
    <p:sldId id="556" r:id="rId41"/>
    <p:sldId id="557" r:id="rId42"/>
    <p:sldId id="558" r:id="rId43"/>
    <p:sldId id="559" r:id="rId44"/>
    <p:sldId id="560" r:id="rId45"/>
    <p:sldId id="561" r:id="rId46"/>
    <p:sldId id="562" r:id="rId47"/>
    <p:sldId id="563" r:id="rId48"/>
    <p:sldId id="564" r:id="rId49"/>
    <p:sldId id="565" r:id="rId50"/>
    <p:sldId id="566" r:id="rId51"/>
    <p:sldId id="567" r:id="rId52"/>
    <p:sldId id="568" r:id="rId53"/>
    <p:sldId id="569" r:id="rId54"/>
    <p:sldId id="570" r:id="rId55"/>
    <p:sldId id="571" r:id="rId56"/>
    <p:sldId id="572" r:id="rId57"/>
    <p:sldId id="573" r:id="rId58"/>
    <p:sldId id="574" r:id="rId59"/>
    <p:sldId id="575" r:id="rId60"/>
    <p:sldId id="576" r:id="rId61"/>
    <p:sldId id="577" r:id="rId62"/>
    <p:sldId id="578" r:id="rId63"/>
    <p:sldId id="579" r:id="rId64"/>
    <p:sldId id="580" r:id="rId65"/>
    <p:sldId id="581" r:id="rId66"/>
    <p:sldId id="582" r:id="rId67"/>
    <p:sldId id="583" r:id="rId68"/>
    <p:sldId id="584" r:id="rId69"/>
    <p:sldId id="585" r:id="rId70"/>
    <p:sldId id="586" r:id="rId71"/>
    <p:sldId id="587" r:id="rId72"/>
    <p:sldId id="588" r:id="rId73"/>
    <p:sldId id="589" r:id="rId74"/>
    <p:sldId id="590" r:id="rId75"/>
    <p:sldId id="591" r:id="rId76"/>
    <p:sldId id="592" r:id="rId77"/>
    <p:sldId id="593" r:id="rId78"/>
    <p:sldId id="594" r:id="rId79"/>
    <p:sldId id="595" r:id="rId80"/>
    <p:sldId id="596" r:id="rId81"/>
    <p:sldId id="599" r:id="rId82"/>
    <p:sldId id="598" r:id="rId83"/>
  </p:sldIdLst>
  <p:sldSz cx="9144000" cy="6858000" type="screen4x3"/>
  <p:notesSz cx="6858000" cy="9144000"/>
  <p:custDataLst>
    <p:tags r:id="rId88"/>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82540" autoAdjust="0"/>
  </p:normalViewPr>
  <p:slideViewPr>
    <p:cSldViewPr>
      <p:cViewPr varScale="1">
        <p:scale>
          <a:sx n="72" d="100"/>
          <a:sy n="72" d="100"/>
        </p:scale>
        <p:origin x="-1358" y="-5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gs" Target="tags/tag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4A29E4C-39DC-4A01-96C8-EC2A5DED61EE}"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26C61364-4AC0-45E2-BC40-344B092CFBEC}"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C19D7751-E303-4E57-85DF-BDCD9444C08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9F58A08D-361A-4772-80C6-114E613E30F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stats</a:t>
            </a:r>
            <a:r>
              <a:rPr lang="zh-CN" altLang="zh-CN" smtClean="0"/>
              <a:t>包提供了</a:t>
            </a:r>
            <a:r>
              <a:rPr lang="en-US" altLang="zh-CN" smtClean="0"/>
              <a:t>rv_continous</a:t>
            </a:r>
            <a:r>
              <a:rPr lang="zh-CN" altLang="zh-CN" smtClean="0"/>
              <a:t>、</a:t>
            </a:r>
            <a:r>
              <a:rPr lang="en-US" altLang="zh-CN" smtClean="0"/>
              <a:t>rv_discrete </a:t>
            </a:r>
            <a:r>
              <a:rPr lang="zh-CN" altLang="zh-CN" smtClean="0"/>
              <a:t>和</a:t>
            </a:r>
            <a:r>
              <a:rPr lang="en-US" altLang="zh-CN" smtClean="0"/>
              <a:t>rv_histogram</a:t>
            </a:r>
            <a:r>
              <a:rPr lang="zh-CN" altLang="zh-CN" smtClean="0"/>
              <a:t>三个类作为所有概率分布的基类，具体的，</a:t>
            </a:r>
            <a:r>
              <a:rPr lang="en-US" altLang="zh-CN" smtClean="0"/>
              <a:t>rv_continous</a:t>
            </a:r>
            <a:r>
              <a:rPr lang="zh-CN" altLang="zh-CN" smtClean="0"/>
              <a:t>是所有连续随机变量类的基类，</a:t>
            </a:r>
            <a:r>
              <a:rPr lang="en-US" altLang="zh-CN" smtClean="0"/>
              <a:t>rv_discrete</a:t>
            </a:r>
            <a:r>
              <a:rPr lang="zh-CN" altLang="zh-CN" smtClean="0"/>
              <a:t>是所有离散随机变量类的基类。换句话说，每一个单变量的分布都是</a:t>
            </a:r>
            <a:r>
              <a:rPr lang="en-US" altLang="zh-CN" smtClean="0"/>
              <a:t>rv_continous</a:t>
            </a:r>
            <a:r>
              <a:rPr lang="zh-CN" altLang="zh-CN" smtClean="0"/>
              <a:t>或者</a:t>
            </a:r>
            <a:r>
              <a:rPr lang="en-US" altLang="zh-CN" smtClean="0"/>
              <a:t>rv_discrete</a:t>
            </a:r>
            <a:r>
              <a:rPr lang="zh-CN" altLang="zh-CN" smtClean="0"/>
              <a:t>的派生类的对象（实例）。</a:t>
            </a:r>
            <a:endParaRPr lang="zh-CN" altLang="zh-CN" smtClean="0"/>
          </a:p>
          <a:p>
            <a:r>
              <a:rPr lang="zh-CN" altLang="zh-CN" smtClean="0"/>
              <a:t>表</a:t>
            </a:r>
            <a:r>
              <a:rPr lang="en-US" altLang="zh-CN" smtClean="0"/>
              <a:t>8-2 stats</a:t>
            </a:r>
            <a:r>
              <a:rPr lang="zh-CN" altLang="zh-CN" smtClean="0"/>
              <a:t>中的三个基类</a:t>
            </a:r>
            <a:endParaRPr lang="zh-CN" altLang="zh-CN" smtClean="0"/>
          </a:p>
          <a:p>
            <a:r>
              <a:rPr lang="zh-CN" altLang="zh-CN" smtClean="0"/>
              <a:t>类</a:t>
            </a:r>
            <a:endParaRPr lang="zh-CN" altLang="zh-CN" smtClean="0"/>
          </a:p>
          <a:p>
            <a:r>
              <a:rPr lang="zh-CN" altLang="zh-CN" smtClean="0"/>
              <a:t>说明</a:t>
            </a:r>
            <a:endParaRPr lang="zh-CN" altLang="zh-CN" smtClean="0"/>
          </a:p>
          <a:p>
            <a:r>
              <a:rPr lang="en-US" altLang="zh-CN" smtClean="0"/>
              <a:t>rv_continuous</a:t>
            </a:r>
            <a:endParaRPr lang="zh-CN" altLang="zh-CN" smtClean="0"/>
          </a:p>
          <a:p>
            <a:r>
              <a:rPr lang="zh-CN" altLang="zh-CN" smtClean="0"/>
              <a:t>用于子类化的通用连续随机变量类</a:t>
            </a:r>
            <a:endParaRPr lang="zh-CN" altLang="zh-CN" smtClean="0"/>
          </a:p>
          <a:p>
            <a:r>
              <a:rPr lang="en-US" altLang="zh-CN" smtClean="0"/>
              <a:t>rv_discrete</a:t>
            </a:r>
            <a:endParaRPr lang="zh-CN" altLang="zh-CN" smtClean="0"/>
          </a:p>
          <a:p>
            <a:r>
              <a:rPr lang="zh-CN" altLang="zh-CN" smtClean="0"/>
              <a:t>用于子类化的通用离散随机变量类</a:t>
            </a:r>
            <a:endParaRPr lang="zh-CN" altLang="zh-CN" smtClean="0"/>
          </a:p>
          <a:p>
            <a:r>
              <a:rPr lang="en-US" altLang="zh-CN" smtClean="0"/>
              <a:t>rv_histogram</a:t>
            </a:r>
            <a:endParaRPr lang="zh-CN" altLang="zh-CN" smtClean="0"/>
          </a:p>
          <a:p>
            <a:r>
              <a:rPr lang="en-US" altLang="zh-CN" smtClean="0"/>
              <a:t> </a:t>
            </a:r>
            <a:r>
              <a:rPr lang="zh-CN" altLang="zh-CN" smtClean="0"/>
              <a:t>生成由直方图给出的分布，是</a:t>
            </a:r>
            <a:r>
              <a:rPr lang="en-US" altLang="zh-CN" smtClean="0"/>
              <a:t>rv_continuous</a:t>
            </a:r>
            <a:r>
              <a:rPr lang="zh-CN" altLang="zh-CN" smtClean="0"/>
              <a:t>类的子类</a:t>
            </a:r>
            <a:endParaRPr lang="zh-CN" altLang="zh-CN" smtClean="0"/>
          </a:p>
          <a:p>
            <a:r>
              <a:rPr lang="en-US" altLang="zh-CN" smtClean="0"/>
              <a:t> </a:t>
            </a:r>
            <a:endParaRPr lang="zh-CN" altLang="zh-CN" smtClean="0"/>
          </a:p>
          <a:p>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DEE471-A230-45D6-929D-6264A83D8549}"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58A08D-361A-4772-80C6-114E613E30F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stats</a:t>
            </a:r>
            <a:r>
              <a:rPr lang="zh-CN" altLang="zh-CN" smtClean="0"/>
              <a:t>包提供了</a:t>
            </a:r>
            <a:r>
              <a:rPr lang="en-US" altLang="zh-CN" smtClean="0"/>
              <a:t>rv_continous</a:t>
            </a:r>
            <a:r>
              <a:rPr lang="zh-CN" altLang="zh-CN" smtClean="0"/>
              <a:t>、</a:t>
            </a:r>
            <a:r>
              <a:rPr lang="en-US" altLang="zh-CN" smtClean="0"/>
              <a:t>rv_discrete </a:t>
            </a:r>
            <a:r>
              <a:rPr lang="zh-CN" altLang="zh-CN" smtClean="0"/>
              <a:t>和</a:t>
            </a:r>
            <a:r>
              <a:rPr lang="en-US" altLang="zh-CN" smtClean="0"/>
              <a:t>rv_histogram</a:t>
            </a:r>
            <a:r>
              <a:rPr lang="zh-CN" altLang="zh-CN" smtClean="0"/>
              <a:t>三个类作为所有概率分布的基类，具体的，</a:t>
            </a:r>
            <a:r>
              <a:rPr lang="en-US" altLang="zh-CN" smtClean="0"/>
              <a:t>rv_continous</a:t>
            </a:r>
            <a:r>
              <a:rPr lang="zh-CN" altLang="zh-CN" smtClean="0"/>
              <a:t>是所有连续随机变量类的基类，</a:t>
            </a:r>
            <a:r>
              <a:rPr lang="en-US" altLang="zh-CN" smtClean="0"/>
              <a:t>rv_discrete</a:t>
            </a:r>
            <a:r>
              <a:rPr lang="zh-CN" altLang="zh-CN" smtClean="0"/>
              <a:t>是所有离散随机变量类的基类。换句话说，每一个单变量的分布都是</a:t>
            </a:r>
            <a:r>
              <a:rPr lang="en-US" altLang="zh-CN" smtClean="0"/>
              <a:t>rv_continous</a:t>
            </a:r>
            <a:r>
              <a:rPr lang="zh-CN" altLang="zh-CN" smtClean="0"/>
              <a:t>或者</a:t>
            </a:r>
            <a:r>
              <a:rPr lang="en-US" altLang="zh-CN" smtClean="0"/>
              <a:t>rv_discrete</a:t>
            </a:r>
            <a:r>
              <a:rPr lang="zh-CN" altLang="zh-CN" smtClean="0"/>
              <a:t>的派生类的对象（实例）。</a:t>
            </a:r>
            <a:endParaRPr lang="zh-CN" altLang="zh-CN" smtClean="0"/>
          </a:p>
          <a:p>
            <a:r>
              <a:rPr lang="zh-CN" altLang="zh-CN" smtClean="0"/>
              <a:t>表</a:t>
            </a:r>
            <a:r>
              <a:rPr lang="en-US" altLang="zh-CN" smtClean="0"/>
              <a:t>8-2 stats</a:t>
            </a:r>
            <a:r>
              <a:rPr lang="zh-CN" altLang="zh-CN" smtClean="0"/>
              <a:t>中的三个基类</a:t>
            </a:r>
            <a:endParaRPr lang="zh-CN" altLang="zh-CN" smtClean="0"/>
          </a:p>
          <a:p>
            <a:r>
              <a:rPr lang="zh-CN" altLang="zh-CN" smtClean="0"/>
              <a:t>类</a:t>
            </a:r>
            <a:endParaRPr lang="zh-CN" altLang="zh-CN" smtClean="0"/>
          </a:p>
          <a:p>
            <a:r>
              <a:rPr lang="zh-CN" altLang="zh-CN" smtClean="0"/>
              <a:t>说明</a:t>
            </a:r>
            <a:endParaRPr lang="zh-CN" altLang="zh-CN" smtClean="0"/>
          </a:p>
          <a:p>
            <a:r>
              <a:rPr lang="en-US" altLang="zh-CN" smtClean="0"/>
              <a:t>rv_continuous</a:t>
            </a:r>
            <a:endParaRPr lang="zh-CN" altLang="zh-CN" smtClean="0"/>
          </a:p>
          <a:p>
            <a:r>
              <a:rPr lang="zh-CN" altLang="zh-CN" smtClean="0"/>
              <a:t>用于子类化的通用连续随机变量类</a:t>
            </a:r>
            <a:endParaRPr lang="zh-CN" altLang="zh-CN" smtClean="0"/>
          </a:p>
          <a:p>
            <a:r>
              <a:rPr lang="en-US" altLang="zh-CN" smtClean="0"/>
              <a:t>rv_discrete</a:t>
            </a:r>
            <a:endParaRPr lang="zh-CN" altLang="zh-CN" smtClean="0"/>
          </a:p>
          <a:p>
            <a:r>
              <a:rPr lang="zh-CN" altLang="zh-CN" smtClean="0"/>
              <a:t>用于子类化的通用离散随机变量类</a:t>
            </a:r>
            <a:endParaRPr lang="zh-CN" altLang="zh-CN" smtClean="0"/>
          </a:p>
          <a:p>
            <a:r>
              <a:rPr lang="en-US" altLang="zh-CN" smtClean="0"/>
              <a:t>rv_histogram</a:t>
            </a:r>
            <a:endParaRPr lang="zh-CN" altLang="zh-CN" smtClean="0"/>
          </a:p>
          <a:p>
            <a:r>
              <a:rPr lang="en-US" altLang="zh-CN" smtClean="0"/>
              <a:t> </a:t>
            </a:r>
            <a:r>
              <a:rPr lang="zh-CN" altLang="zh-CN" smtClean="0"/>
              <a:t>生成由直方图给出的分布，是</a:t>
            </a:r>
            <a:r>
              <a:rPr lang="en-US" altLang="zh-CN" smtClean="0"/>
              <a:t>rv_continuous</a:t>
            </a:r>
            <a:r>
              <a:rPr lang="zh-CN" altLang="zh-CN" smtClean="0"/>
              <a:t>类的子类</a:t>
            </a:r>
            <a:endParaRPr lang="zh-CN" altLang="zh-CN" smtClean="0"/>
          </a:p>
          <a:p>
            <a:r>
              <a:rPr lang="en-US" altLang="zh-CN" smtClean="0"/>
              <a:t> </a:t>
            </a:r>
            <a:endParaRPr lang="zh-CN" altLang="zh-CN" smtClean="0"/>
          </a:p>
          <a:p>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DEE471-A230-45D6-929D-6264A83D8549}"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DEE471-A230-45D6-929D-6264A83D8549}"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A4A34DA-9C35-434F-BBAD-0EDBE5D4D983}"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BEC3809-5FA2-416E-85BF-5AEE84B314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053C48-544C-4424-B8C8-4A411EAA4EC3}"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cxnSp>
        <p:nvCxnSpPr>
          <p:cNvPr id="4" name="直接连接符 3"/>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cxnSp>
        <p:nvCxnSpPr>
          <p:cNvPr id="6" name="直接连接符 5"/>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1E9D753-0CD5-47FF-8FFA-F9FE367D078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68E7D17-407C-4CF2-A66B-F49B674BC24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cxnSp>
        <p:nvCxnSpPr>
          <p:cNvPr id="4" name="直接连接符 3"/>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cxnSp>
        <p:nvCxnSpPr>
          <p:cNvPr id="6" name="直接连接符 5"/>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70E0393-9806-4A8C-9D16-4D2630B46F9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5E8C07D-9F8E-45DB-A062-0A83C40AD626}"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cxnSp>
        <p:nvCxnSpPr>
          <p:cNvPr id="5" name="直接连接符 4"/>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685800" y="152400"/>
            <a:ext cx="8062913" cy="97313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4213" y="1341438"/>
            <a:ext cx="3771900" cy="4679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08513" y="1341438"/>
            <a:ext cx="3771900" cy="4679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p:cNvSpPr>
          <p:nvPr>
            <p:ph type="dt" sz="half" idx="10"/>
          </p:nvPr>
        </p:nvSpPr>
        <p:spPr>
          <a:xfrm>
            <a:off x="1371600" y="6248400"/>
            <a:ext cx="1905000" cy="457200"/>
          </a:xfrm>
        </p:spPr>
        <p:txBody>
          <a:bodyPr/>
          <a:lstStyle>
            <a:lvl1pPr>
              <a:defRPr/>
            </a:lvl1pPr>
          </a:lstStyle>
          <a:p>
            <a:pPr>
              <a:defRPr/>
            </a:pPr>
            <a:endParaRPr lang="en-US" altLang="zh-CN"/>
          </a:p>
        </p:txBody>
      </p:sp>
      <p:sp>
        <p:nvSpPr>
          <p:cNvPr id="8" name="页脚占位符 5"/>
          <p:cNvSpPr>
            <a:spLocks noGrp="1"/>
          </p:cNvSpPr>
          <p:nvPr>
            <p:ph type="ftr" sz="quarter" idx="11"/>
          </p:nvPr>
        </p:nvSpPr>
        <p:spPr>
          <a:xfrm>
            <a:off x="2916238" y="6524625"/>
            <a:ext cx="2895600" cy="457200"/>
          </a:xfrm>
        </p:spPr>
        <p:txBody>
          <a:bodyPr wrap="square" numCol="1" anchorCtr="0" compatLnSpc="1"/>
          <a:lstStyle>
            <a:lvl1pPr fontAlgn="base">
              <a:spcBef>
                <a:spcPct val="0"/>
              </a:spcBef>
              <a:spcAft>
                <a:spcPct val="0"/>
              </a:spcAft>
              <a:defRPr>
                <a:solidFill>
                  <a:srgbClr val="898989"/>
                </a:solidFill>
              </a:defRPr>
            </a:lvl1pPr>
          </a:lstStyle>
          <a:p>
            <a:pPr>
              <a:defRPr/>
            </a:pPr>
            <a:r>
              <a:rPr lang="zh-CN" altLang="en-US"/>
              <a:t>北京邮电大学出版社</a:t>
            </a:r>
            <a:endParaRPr lang="zh-CN" altLang="en-US"/>
          </a:p>
        </p:txBody>
      </p:sp>
      <p:sp>
        <p:nvSpPr>
          <p:cNvPr id="9" name="灯片编号占位符 6"/>
          <p:cNvSpPr>
            <a:spLocks noGrp="1"/>
          </p:cNvSpPr>
          <p:nvPr>
            <p:ph type="sldNum" sz="quarter" idx="12"/>
          </p:nvPr>
        </p:nvSpPr>
        <p:spPr>
          <a:xfrm>
            <a:off x="6718300" y="6248400"/>
            <a:ext cx="1905000" cy="457200"/>
          </a:xfrm>
        </p:spPr>
        <p:txBody>
          <a:bodyPr/>
          <a:lstStyle>
            <a:lvl1pPr>
              <a:defRPr/>
            </a:lvl1pPr>
          </a:lstStyle>
          <a:p>
            <a:pPr>
              <a:defRPr/>
            </a:pPr>
            <a:fld id="{59AC7C2F-24D9-4DF7-BC05-E7C9CC0E9019}" type="slidenum">
              <a:rPr lang="en-US" altLang="zh-CN"/>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7504" y="0"/>
            <a:ext cx="8951890" cy="785956"/>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8103604-D110-4530-BDA4-DC9EF692684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AF486F-A628-4F82-8D2F-BA728352AE8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DEE1E0-6D01-4531-9787-E4BE73F6DED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127323-FD59-4EF8-A542-E81F545D22C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cxnSp>
        <p:nvCxnSpPr>
          <p:cNvPr id="5" name="直接连接符 4"/>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cxnSp>
        <p:nvCxnSpPr>
          <p:cNvPr id="7" name="直接连接符 6"/>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a:defRPr/>
            </a:lvl1pPr>
          </a:lstStyle>
          <a:p>
            <a:pPr>
              <a:defRPr/>
            </a:pPr>
            <a:fld id="{A683C83A-4E6B-4869-8F84-6F899312EF86}"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30A5B69-4A62-4187-A0B3-27CC0836A42E}"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CD4E22E-E68A-415B-BAFC-56E79A8FB20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FD80585-0F97-4F1C-B296-8A904066622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2"/>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AFEFD3C-856D-4641-A54C-31F4888E2D8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322500-97D9-476D-8BD7-55C0B4F489E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 name="日期占位符 3"/>
          <p:cNvSpPr>
            <a:spLocks noGrp="1"/>
          </p:cNvSpPr>
          <p:nvPr>
            <p:ph type="dt" sz="half" idx="10"/>
          </p:nvPr>
        </p:nvSpPr>
        <p:spPr/>
        <p:txBody>
          <a:bodyPr/>
          <a:lstStyle>
            <a:lvl1pPr>
              <a:defRPr/>
            </a:lvl1pPr>
          </a:lstStyle>
          <a:p>
            <a:pPr>
              <a:defRPr/>
            </a:pPr>
            <a:fld id="{55EC0280-500A-4326-AD18-E8D9E1C84CE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83F5AE4-CCE4-491D-A75D-E28D7F2D018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cxnSp>
        <p:nvCxnSpPr>
          <p:cNvPr id="5" name="直接连接符 4"/>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cxnSp>
        <p:nvCxnSpPr>
          <p:cNvPr id="7" name="直接连接符 6"/>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p:txBody>
          <a:bodyPr/>
          <a:lstStyle>
            <a:lvl1pPr>
              <a:defRPr/>
            </a:lvl1pPr>
          </a:lstStyle>
          <a:p>
            <a:pPr>
              <a:defRPr/>
            </a:pPr>
            <a:fld id="{5E1F3BE3-7266-40DF-A859-E555671A8D9B}"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329B8501-8ED5-4E18-8ED1-0625AD8962E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cxnSp>
        <p:nvCxnSpPr>
          <p:cNvPr id="5" name="直接连接符 4"/>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 name="TextBox 7"/>
          <p:cNvSpPr txBox="1">
            <a:spLocks noChangeArrowheads="1"/>
          </p:cNvSpPr>
          <p:nvPr userDrawn="1"/>
        </p:nvSpPr>
        <p:spPr bwMode="auto">
          <a:xfrm>
            <a:off x="22225" y="6424613"/>
            <a:ext cx="9096375" cy="401637"/>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2013-10</a:t>
            </a:r>
            <a:endParaRPr lang="zh-CN" altLang="en-US" sz="2000" b="1" smtClean="0">
              <a:latin typeface="Times New Roman" panose="02020603050405020304" pitchFamily="18" charset="0"/>
              <a:cs typeface="Times New Roman" panose="02020603050405020304" pitchFamily="18" charset="0"/>
            </a:endParaRPr>
          </a:p>
        </p:txBody>
      </p:sp>
      <p:cxnSp>
        <p:nvCxnSpPr>
          <p:cNvPr id="7" name="直接连接符 6"/>
          <p:cNvCxnSpPr/>
          <p:nvPr userDrawn="1"/>
        </p:nvCxnSpPr>
        <p:spPr>
          <a:xfrm>
            <a:off x="34925" y="8175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p:txBody>
          <a:bodyPr/>
          <a:lstStyle>
            <a:lvl1pPr>
              <a:defRPr/>
            </a:lvl1pPr>
          </a:lstStyle>
          <a:p>
            <a:pPr>
              <a:defRPr/>
            </a:pPr>
            <a:fld id="{5BDE7E71-59C9-4221-8E4A-01D9762766C6}" type="datetimeFigureOut">
              <a:rPr lang="zh-CN" altLang="en-US"/>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94AFB1EC-4AD3-498B-A2C5-760E454F296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2225" y="26988"/>
            <a:ext cx="90836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49263" y="11255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0DD85C7-CA30-4DDE-AA27-E6884E1C0E11}"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714717FA-7627-4324-B732-9C4DE0EF5826}" type="slidenum">
              <a:rPr lang="zh-CN" altLang="en-US"/>
            </a:fld>
            <a:endParaRPr lang="zh-CN" altLang="en-US"/>
          </a:p>
        </p:txBody>
      </p:sp>
      <p:cxnSp>
        <p:nvCxnSpPr>
          <p:cNvPr id="7" name="直接连接符 6"/>
          <p:cNvCxnSpPr/>
          <p:nvPr userDrawn="1"/>
        </p:nvCxnSpPr>
        <p:spPr>
          <a:xfrm>
            <a:off x="9525" y="6354763"/>
            <a:ext cx="9109075"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32" name="TextBox 7"/>
          <p:cNvSpPr txBox="1">
            <a:spLocks noChangeArrowheads="1"/>
          </p:cNvSpPr>
          <p:nvPr userDrawn="1"/>
        </p:nvSpPr>
        <p:spPr bwMode="auto">
          <a:xfrm>
            <a:off x="22225" y="6424613"/>
            <a:ext cx="9096375" cy="396875"/>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000" b="1" smtClean="0">
                <a:latin typeface="Times New Roman" panose="02020603050405020304" pitchFamily="18" charset="0"/>
                <a:cs typeface="Times New Roman" panose="02020603050405020304" pitchFamily="18" charset="0"/>
              </a:rPr>
              <a:t>新疆农业大学计算机与信息工程学院                                                        </a:t>
            </a:r>
            <a:r>
              <a:rPr lang="en-US" altLang="zh-CN" sz="2000" b="1" smtClean="0">
                <a:latin typeface="Times New Roman" panose="02020603050405020304" pitchFamily="18" charset="0"/>
                <a:cs typeface="Times New Roman" panose="02020603050405020304" pitchFamily="18" charset="0"/>
              </a:rPr>
              <a:t>2022-09</a:t>
            </a:r>
            <a:endParaRPr lang="zh-CN" altLang="en-US" sz="2000" b="1" smtClean="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spcBef>
          <a:spcPct val="0"/>
        </a:spcBef>
        <a:spcAft>
          <a:spcPct val="0"/>
        </a:spcAft>
        <a:defRPr sz="4000" kern="12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4000">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4000">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4000">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scipy.org/doc/scipy/reference/generated/scipy.stats.ttest_1samp.html#scipy.stats.ttest_1samp"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hyperlink" Target="https://docs.scipy.org/doc/scipy/tutorial/linalg.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https://docs.scipy.org/doc/scipy/tutorial/linalg.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scipy.org/doc/scipy/reference/generated/scipy.optimize.leastsq.html" TargetMode="Externa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scipy.org/doc/scipy/reference/generated/scipy.optimize.minimize.html?highlight=minimiz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scipy.org/doc/scipy/reference/generated/scipy.optimize.basinhopping.html#scipy.optimize.basinhopping" TargetMode="Externa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9.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scipy.org/doc/scipy/reference/stats.html"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9215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3600" b="1" dirty="0">
              <a:solidFill>
                <a:srgbClr val="FFFF00"/>
              </a:solidFill>
            </a:endParaRPr>
          </a:p>
        </p:txBody>
      </p:sp>
      <p:sp>
        <p:nvSpPr>
          <p:cNvPr id="5" name="矩形 4"/>
          <p:cNvSpPr/>
          <p:nvPr/>
        </p:nvSpPr>
        <p:spPr>
          <a:xfrm>
            <a:off x="20638" y="5805488"/>
            <a:ext cx="9144000" cy="1052512"/>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800" b="1" dirty="0">
                <a:solidFill>
                  <a:schemeClr val="bg1"/>
                </a:solidFill>
              </a:rPr>
              <a:t>新疆农业大学计算机与信息工程学院</a:t>
            </a:r>
            <a:endParaRPr lang="en-US" altLang="zh-CN" sz="2800" b="1" dirty="0">
              <a:solidFill>
                <a:schemeClr val="bg1"/>
              </a:solidFill>
            </a:endParaRPr>
          </a:p>
          <a:p>
            <a:pPr algn="ctr" eaLnBrk="1" hangingPunct="1">
              <a:defRPr/>
            </a:pPr>
            <a:r>
              <a:rPr lang="en-US" altLang="zh-CN" sz="2800" b="1" dirty="0">
                <a:solidFill>
                  <a:schemeClr val="bg1"/>
                </a:solidFill>
              </a:rPr>
              <a:t>cs.xjau.edu.cn</a:t>
            </a:r>
            <a:endParaRPr lang="zh-CN" altLang="en-US" sz="2800" b="1" dirty="0">
              <a:solidFill>
                <a:schemeClr val="bg1"/>
              </a:solidFill>
            </a:endParaRPr>
          </a:p>
        </p:txBody>
      </p:sp>
      <p:cxnSp>
        <p:nvCxnSpPr>
          <p:cNvPr id="7" name="直接连接符 6"/>
          <p:cNvCxnSpPr/>
          <p:nvPr/>
        </p:nvCxnSpPr>
        <p:spPr>
          <a:xfrm>
            <a:off x="900113" y="3060700"/>
            <a:ext cx="7416800" cy="0"/>
          </a:xfrm>
          <a:prstGeom prst="line">
            <a:avLst/>
          </a:prstGeom>
          <a:ln w="63500">
            <a:solidFill>
              <a:srgbClr val="0000C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5650" y="2146300"/>
            <a:ext cx="7704138" cy="823913"/>
          </a:xfrm>
          <a:prstGeom prst="rect">
            <a:avLst/>
          </a:prstGeom>
          <a:noFill/>
        </p:spPr>
        <p:txBody>
          <a:bodyPr>
            <a:spAutoFit/>
          </a:bodyPr>
          <a:lstStyle/>
          <a:p>
            <a:pPr algn="ctr" eaLnBrk="1" fontAlgn="auto" hangingPunct="1">
              <a:spcBef>
                <a:spcPts val="0"/>
              </a:spcBef>
              <a:spcAft>
                <a:spcPts val="0"/>
              </a:spcAft>
              <a:defRPr/>
            </a:pPr>
            <a:r>
              <a:rPr lang="en-US" altLang="zh-CN" sz="4800" b="1" dirty="0">
                <a:effectLst>
                  <a:outerShdw blurRad="50800" dist="38100" dir="18900000" algn="bl" rotWithShape="0">
                    <a:prstClr val="black">
                      <a:alpha val="40000"/>
                    </a:prstClr>
                  </a:outerShdw>
                </a:effectLst>
                <a:latin typeface="Times New Roman" panose="02020603050405020304" pitchFamily="18" charset="0"/>
                <a:ea typeface="+mn-ea"/>
                <a:cs typeface="Times New Roman" panose="02020603050405020304" pitchFamily="18" charset="0"/>
              </a:rPr>
              <a:t>Python and Data Science</a:t>
            </a:r>
            <a:endParaRPr lang="zh-CN" altLang="en-US" sz="4800" b="1" dirty="0">
              <a:effectLst>
                <a:outerShdw blurRad="50800" dist="38100" dir="18900000" algn="bl" rotWithShape="0">
                  <a:prstClr val="black">
                    <a:alpha val="40000"/>
                  </a:prstClr>
                </a:outerShdw>
              </a:effectLst>
              <a:latin typeface="Times New Roman" panose="02020603050405020304" pitchFamily="18" charset="0"/>
              <a:ea typeface="+mn-ea"/>
              <a:cs typeface="Times New Roman" panose="02020603050405020304" pitchFamily="18" charset="0"/>
            </a:endParaRPr>
          </a:p>
        </p:txBody>
      </p:sp>
      <p:sp>
        <p:nvSpPr>
          <p:cNvPr id="13" name="TextBox 12"/>
          <p:cNvSpPr txBox="1"/>
          <p:nvPr/>
        </p:nvSpPr>
        <p:spPr>
          <a:xfrm>
            <a:off x="827088" y="3143250"/>
            <a:ext cx="7705725" cy="1006475"/>
          </a:xfrm>
          <a:prstGeom prst="rect">
            <a:avLst/>
          </a:prstGeom>
          <a:noFill/>
        </p:spPr>
        <p:txBody>
          <a:bodyPr>
            <a:spAutoFit/>
          </a:bodyPr>
          <a:lstStyle>
            <a:lvl1pPr>
              <a:defRPr sz="3200">
                <a:solidFill>
                  <a:schemeClr val="tx1"/>
                </a:solidFill>
                <a:latin typeface="Calibri" panose="020F0502020204030204" pitchFamily="34" charset="0"/>
                <a:ea typeface="宋体" panose="02010600030101010101" pitchFamily="2" charset="-122"/>
              </a:defRPr>
            </a:lvl1pPr>
            <a:lvl2pPr>
              <a:defRPr sz="2800">
                <a:solidFill>
                  <a:schemeClr val="tx1"/>
                </a:solidFill>
                <a:latin typeface="Calibri" panose="020F0502020204030204" pitchFamily="34" charset="0"/>
                <a:ea typeface="宋体" panose="02010600030101010101" pitchFamily="2" charset="-122"/>
              </a:defRPr>
            </a:lvl2pPr>
            <a:lvl3pPr>
              <a:defRPr sz="2400">
                <a:solidFill>
                  <a:schemeClr val="tx1"/>
                </a:solidFill>
                <a:latin typeface="Calibri" panose="020F0502020204030204" pitchFamily="34" charset="0"/>
                <a:ea typeface="宋体" panose="02010600030101010101" pitchFamily="2" charset="-122"/>
              </a:defRPr>
            </a:lvl3pPr>
            <a:lvl4pPr>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6000" dirty="0" smtClean="0">
                <a:solidFill>
                  <a:srgbClr val="0000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Python</a:t>
            </a:r>
            <a:r>
              <a:rPr lang="zh-CN" altLang="en-US" sz="6000" dirty="0" smtClean="0">
                <a:solidFill>
                  <a:srgbClr val="0000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与数据科学</a:t>
            </a:r>
            <a:endParaRPr lang="zh-CN" altLang="en-US" sz="6000" dirty="0" smtClean="0">
              <a:solidFill>
                <a:srgbClr val="0000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889125" y="2060575"/>
          <a:ext cx="5400675" cy="2868616"/>
        </p:xfrm>
        <a:graphic>
          <a:graphicData uri="http://schemas.openxmlformats.org/drawingml/2006/table">
            <a:tbl>
              <a:tblPr firstRow="1" firstCol="1" bandRow="1">
                <a:tableStyleId>{5FD0F851-EC5A-4D38-B0AD-8093EC10F338}</a:tableStyleId>
              </a:tblPr>
              <a:tblGrid>
                <a:gridCol w="2070619"/>
                <a:gridCol w="3330056"/>
              </a:tblGrid>
              <a:tr h="358577">
                <a:tc>
                  <a:txBody>
                    <a:bodyPr/>
                    <a:lstStyle/>
                    <a:p>
                      <a:pPr>
                        <a:lnSpc>
                          <a:spcPct val="100000"/>
                        </a:lnSpc>
                        <a:spcAft>
                          <a:spcPts val="0"/>
                        </a:spcAft>
                      </a:pPr>
                      <a:r>
                        <a:rPr lang="zh-CN" sz="2000" kern="100" dirty="0">
                          <a:effectLst/>
                        </a:rPr>
                        <a:t>名称</a:t>
                      </a:r>
                      <a:endParaRPr lang="zh-CN" sz="2800" kern="100" dirty="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含义</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bernoulli</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伯努利分布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binom</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二项分布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geom</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几何分布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hypergeom</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超几何分布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poisson</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泊松分布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a:effectLst/>
                        </a:rPr>
                        <a:t>randint</a:t>
                      </a:r>
                      <a:endParaRPr lang="zh-CN" sz="2800" b="0" kern="10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a:effectLst/>
                        </a:rPr>
                        <a:t>均匀分布</a:t>
                      </a:r>
                      <a:endParaRPr lang="zh-CN" sz="2800" kern="100">
                        <a:effectLst/>
                        <a:latin typeface="Calibri" panose="020F0502020204030204"/>
                        <a:cs typeface="宋体" panose="02010600030101010101" pitchFamily="2" charset="-122"/>
                      </a:endParaRPr>
                    </a:p>
                  </a:txBody>
                  <a:tcPr marL="68581" marR="68581" marT="0" marB="0"/>
                </a:tc>
              </a:tr>
              <a:tr h="358577">
                <a:tc>
                  <a:txBody>
                    <a:bodyPr/>
                    <a:lstStyle/>
                    <a:p>
                      <a:pPr>
                        <a:lnSpc>
                          <a:spcPct val="100000"/>
                        </a:lnSpc>
                        <a:spcAft>
                          <a:spcPts val="0"/>
                        </a:spcAft>
                      </a:pPr>
                      <a:r>
                        <a:rPr lang="en-US" sz="2000" b="0" kern="100" dirty="0" err="1">
                          <a:effectLst/>
                        </a:rPr>
                        <a:t>nbinor</a:t>
                      </a:r>
                      <a:endParaRPr lang="zh-CN" sz="2800" b="0" kern="100" dirty="0">
                        <a:effectLst/>
                        <a:latin typeface="Calibri" panose="020F0502020204030204"/>
                        <a:cs typeface="宋体" panose="02010600030101010101" pitchFamily="2" charset="-122"/>
                      </a:endParaRPr>
                    </a:p>
                  </a:txBody>
                  <a:tcPr marL="68581" marR="68581" marT="0" marB="0"/>
                </a:tc>
                <a:tc>
                  <a:txBody>
                    <a:bodyPr/>
                    <a:lstStyle/>
                    <a:p>
                      <a:pPr>
                        <a:lnSpc>
                          <a:spcPct val="100000"/>
                        </a:lnSpc>
                        <a:spcAft>
                          <a:spcPts val="0"/>
                        </a:spcAft>
                      </a:pPr>
                      <a:r>
                        <a:rPr lang="zh-CN" sz="2000" kern="100" dirty="0">
                          <a:effectLst/>
                        </a:rPr>
                        <a:t>负二项分布</a:t>
                      </a:r>
                      <a:endParaRPr lang="zh-CN" sz="2800" kern="100" dirty="0">
                        <a:effectLst/>
                        <a:latin typeface="Calibri" panose="020F0502020204030204"/>
                        <a:cs typeface="宋体" panose="02010600030101010101" pitchFamily="2" charset="-122"/>
                      </a:endParaRPr>
                    </a:p>
                  </a:txBody>
                  <a:tcPr marL="68581" marR="68581" marT="0" marB="0"/>
                </a:tc>
              </a:tr>
            </a:tbl>
          </a:graphicData>
        </a:graphic>
      </p:graphicFrame>
      <p:sp>
        <p:nvSpPr>
          <p:cNvPr id="20502" name="Rectangle 1"/>
          <p:cNvSpPr>
            <a:spLocks noChangeArrowheads="1"/>
          </p:cNvSpPr>
          <p:nvPr/>
        </p:nvSpPr>
        <p:spPr bwMode="auto">
          <a:xfrm>
            <a:off x="2627313" y="1412875"/>
            <a:ext cx="3924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sz="2000">
                <a:latin typeface="Times New Roman" panose="02020603050405020304" pitchFamily="18" charset="0"/>
                <a:cs typeface="Times New Roman" panose="02020603050405020304" pitchFamily="18" charset="0"/>
              </a:rPr>
              <a:t>表</a:t>
            </a:r>
            <a:r>
              <a:rPr lang="en-US" altLang="zh-CN" sz="2000">
                <a:latin typeface="Times New Roman" panose="02020603050405020304" pitchFamily="18" charset="0"/>
                <a:cs typeface="Times New Roman" panose="02020603050405020304" pitchFamily="18" charset="0"/>
              </a:rPr>
              <a:t>8-3 </a:t>
            </a:r>
            <a:r>
              <a:rPr lang="zh-CN" altLang="en-US" sz="2000">
                <a:latin typeface="Times New Roman" panose="02020603050405020304" pitchFamily="18" charset="0"/>
                <a:cs typeface="Times New Roman" panose="02020603050405020304" pitchFamily="18" charset="0"/>
              </a:rPr>
              <a:t>常见离散概率分布随机变量</a:t>
            </a:r>
            <a:endParaRPr lang="zh-CN" altLang="en-US" sz="2000"/>
          </a:p>
        </p:txBody>
      </p:sp>
      <p:sp>
        <p:nvSpPr>
          <p:cNvPr id="20503"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68313" y="908050"/>
            <a:ext cx="8229600" cy="1152525"/>
          </a:xfrm>
        </p:spPr>
        <p:txBody>
          <a:bodyPr/>
          <a:lstStyle/>
          <a:p>
            <a:pPr marL="0" indent="0">
              <a:buFont typeface="Arial" panose="020B0604020202020204" pitchFamily="34" charset="0"/>
              <a:buNone/>
            </a:pPr>
            <a:r>
              <a:rPr lang="en-US" altLang="zh-CN" sz="2400" smtClean="0"/>
              <a:t>        scipy.stats</a:t>
            </a:r>
            <a:r>
              <a:rPr lang="zh-CN" altLang="zh-CN" sz="2400" smtClean="0"/>
              <a:t>包中提供了这些随机变量对应的方法，本节以二项分布</a:t>
            </a:r>
            <a:r>
              <a:rPr lang="en-US" altLang="zh-CN" sz="2400" smtClean="0"/>
              <a:t>binom</a:t>
            </a:r>
            <a:r>
              <a:rPr lang="zh-CN" altLang="zh-CN" sz="2400" smtClean="0"/>
              <a:t>为例，说明</a:t>
            </a:r>
            <a:r>
              <a:rPr lang="en-US" altLang="zh-CN" sz="2400" smtClean="0"/>
              <a:t>stats</a:t>
            </a:r>
            <a:r>
              <a:rPr lang="zh-CN" altLang="zh-CN" sz="2400" smtClean="0"/>
              <a:t>中离散概率分布的使用方法。</a:t>
            </a:r>
            <a:r>
              <a:rPr lang="en-US" altLang="zh-CN" sz="2400" smtClean="0"/>
              <a:t>Binom</a:t>
            </a:r>
            <a:r>
              <a:rPr lang="zh-CN" altLang="en-US" sz="2400" smtClean="0"/>
              <a:t>对象的常用方法如下所示：</a:t>
            </a:r>
            <a:endParaRPr lang="zh-CN" altLang="zh-CN" sz="2400" smtClean="0"/>
          </a:p>
        </p:txBody>
      </p:sp>
      <p:sp>
        <p:nvSpPr>
          <p:cNvPr id="21507"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graphicFrame>
        <p:nvGraphicFramePr>
          <p:cNvPr id="5" name="表格 4"/>
          <p:cNvGraphicFramePr>
            <a:graphicFrameLocks noGrp="1"/>
          </p:cNvGraphicFramePr>
          <p:nvPr>
            <p:custDataLst>
              <p:tags r:id="rId1"/>
            </p:custDataLst>
          </p:nvPr>
        </p:nvGraphicFramePr>
        <p:xfrm>
          <a:off x="250825" y="2349500"/>
          <a:ext cx="8518525" cy="3840480"/>
        </p:xfrm>
        <a:graphic>
          <a:graphicData uri="http://schemas.openxmlformats.org/drawingml/2006/table">
            <a:tbl>
              <a:tblPr firstRow="1" firstCol="1" bandRow="1">
                <a:tableStyleId>{5FD0F851-EC5A-4D38-B0AD-8093EC10F338}</a:tableStyleId>
              </a:tblPr>
              <a:tblGrid>
                <a:gridCol w="2240821"/>
                <a:gridCol w="4101638"/>
                <a:gridCol w="2176066"/>
              </a:tblGrid>
              <a:tr h="274297">
                <a:tc>
                  <a:txBody>
                    <a:bodyPr/>
                    <a:lstStyle/>
                    <a:p>
                      <a:pPr algn="ctr">
                        <a:lnSpc>
                          <a:spcPct val="100000"/>
                        </a:lnSpc>
                        <a:spcAft>
                          <a:spcPts val="0"/>
                        </a:spcAft>
                      </a:pPr>
                      <a:r>
                        <a:rPr lang="zh-CN" sz="1800" kern="100" dirty="0">
                          <a:effectLst/>
                        </a:rPr>
                        <a:t>函数名</a:t>
                      </a:r>
                      <a:endParaRPr lang="zh-CN" sz="1800" kern="100" dirty="0">
                        <a:effectLst/>
                        <a:latin typeface="Calibri" panose="020F0502020204030204"/>
                        <a:cs typeface="宋体" panose="02010600030101010101" pitchFamily="2" charset="-122"/>
                      </a:endParaRPr>
                    </a:p>
                  </a:txBody>
                  <a:tcPr marL="68587" marR="68587" marT="0" marB="0"/>
                </a:tc>
                <a:tc>
                  <a:txBody>
                    <a:bodyPr/>
                    <a:lstStyle/>
                    <a:p>
                      <a:pPr algn="ctr">
                        <a:lnSpc>
                          <a:spcPct val="100000"/>
                        </a:lnSpc>
                        <a:spcAft>
                          <a:spcPts val="0"/>
                        </a:spcAft>
                      </a:pPr>
                      <a:r>
                        <a:rPr lang="zh-CN" sz="1800" kern="100">
                          <a:effectLst/>
                        </a:rPr>
                        <a:t>参数说明</a:t>
                      </a:r>
                      <a:endParaRPr lang="zh-CN" sz="1800" kern="100">
                        <a:effectLst/>
                        <a:latin typeface="Calibri" panose="020F0502020204030204"/>
                        <a:cs typeface="宋体" panose="02010600030101010101" pitchFamily="2" charset="-122"/>
                      </a:endParaRPr>
                    </a:p>
                  </a:txBody>
                  <a:tcPr marL="68587" marR="68587" marT="0" marB="0"/>
                </a:tc>
                <a:tc>
                  <a:txBody>
                    <a:bodyPr/>
                    <a:lstStyle/>
                    <a:p>
                      <a:pPr algn="ctr">
                        <a:lnSpc>
                          <a:spcPct val="100000"/>
                        </a:lnSpc>
                        <a:spcAft>
                          <a:spcPts val="0"/>
                        </a:spcAft>
                      </a:pPr>
                      <a:r>
                        <a:rPr lang="zh-CN" sz="1800" kern="100">
                          <a:effectLst/>
                        </a:rPr>
                        <a:t>功能说明</a:t>
                      </a:r>
                      <a:endParaRPr lang="zh-CN" sz="1800" kern="100">
                        <a:effectLst/>
                        <a:latin typeface="Calibri" panose="020F0502020204030204"/>
                        <a:cs typeface="宋体" panose="02010600030101010101" pitchFamily="2" charset="-122"/>
                      </a:endParaRPr>
                    </a:p>
                  </a:txBody>
                  <a:tcPr marL="68587" marR="68587" marT="0" marB="0"/>
                </a:tc>
              </a:tr>
              <a:tr h="1097189">
                <a:tc>
                  <a:txBody>
                    <a:bodyPr/>
                    <a:lstStyle/>
                    <a:p>
                      <a:pPr>
                        <a:lnSpc>
                          <a:spcPct val="100000"/>
                        </a:lnSpc>
                        <a:spcAft>
                          <a:spcPts val="0"/>
                        </a:spcAft>
                      </a:pPr>
                      <a:r>
                        <a:rPr lang="en-US" sz="1800" kern="100" dirty="0" err="1">
                          <a:solidFill>
                            <a:srgbClr val="FF0000"/>
                          </a:solidFill>
                          <a:effectLst/>
                        </a:rPr>
                        <a:t>rvs</a:t>
                      </a:r>
                      <a:r>
                        <a:rPr lang="en-US" sz="1800" kern="100" dirty="0">
                          <a:effectLst/>
                        </a:rPr>
                        <a:t>(n, p, </a:t>
                      </a:r>
                      <a:r>
                        <a:rPr lang="en-US" sz="1800" kern="100" dirty="0" err="1">
                          <a:effectLst/>
                        </a:rPr>
                        <a:t>loc</a:t>
                      </a:r>
                      <a:r>
                        <a:rPr lang="en-US" sz="1800" kern="100" dirty="0">
                          <a:effectLst/>
                        </a:rPr>
                        <a:t>=0, size=1</a:t>
                      </a:r>
                      <a:r>
                        <a:rPr lang="zh-CN" sz="1800" kern="100" dirty="0">
                          <a:effectLst/>
                        </a:rPr>
                        <a:t>，</a:t>
                      </a:r>
                      <a:r>
                        <a:rPr lang="en-US" sz="1800" kern="100" dirty="0" err="1">
                          <a:effectLst/>
                        </a:rPr>
                        <a:t>random_state</a:t>
                      </a:r>
                      <a:r>
                        <a:rPr lang="en-US" sz="1800" kern="100" dirty="0">
                          <a:effectLst/>
                        </a:rPr>
                        <a:t>=None)</a:t>
                      </a:r>
                      <a:endParaRPr lang="zh-CN" sz="1800" kern="100" dirty="0">
                        <a:effectLst/>
                        <a:latin typeface="Calibri" panose="020F0502020204030204"/>
                        <a:cs typeface="宋体" panose="02010600030101010101" pitchFamily="2" charset="-122"/>
                      </a:endParaRPr>
                    </a:p>
                  </a:txBody>
                  <a:tcPr marL="68587" marR="68587" marT="0" marB="0"/>
                </a:tc>
                <a:tc>
                  <a:txBody>
                    <a:bodyPr/>
                    <a:lstStyle/>
                    <a:p>
                      <a:pPr>
                        <a:lnSpc>
                          <a:spcPct val="100000"/>
                        </a:lnSpc>
                      </a:pPr>
                      <a:r>
                        <a:rPr lang="en-US" sz="1800" kern="100">
                          <a:effectLst/>
                        </a:rPr>
                        <a:t>n</a:t>
                      </a:r>
                      <a:r>
                        <a:rPr lang="zh-CN" sz="1800" kern="100">
                          <a:effectLst/>
                        </a:rPr>
                        <a:t>和</a:t>
                      </a:r>
                      <a:r>
                        <a:rPr lang="en-US" sz="1800" kern="100">
                          <a:effectLst/>
                        </a:rPr>
                        <a:t>p</a:t>
                      </a:r>
                      <a:r>
                        <a:rPr lang="zh-CN" sz="1800" kern="100">
                          <a:effectLst/>
                        </a:rPr>
                        <a:t>是分布参数；</a:t>
                      </a:r>
                      <a:r>
                        <a:rPr lang="en-US" sz="1800" kern="100">
                          <a:effectLst/>
                        </a:rPr>
                        <a:t>loc</a:t>
                      </a:r>
                      <a:r>
                        <a:rPr lang="zh-CN" sz="1800" kern="100">
                          <a:effectLst/>
                        </a:rPr>
                        <a:t>是位置参数，缺省值为</a:t>
                      </a:r>
                      <a:r>
                        <a:rPr lang="en-US" sz="1800" kern="100">
                          <a:effectLst/>
                        </a:rPr>
                        <a:t>0</a:t>
                      </a:r>
                      <a:r>
                        <a:rPr lang="zh-CN" sz="1800" kern="100">
                          <a:effectLst/>
                        </a:rPr>
                        <a:t>；</a:t>
                      </a:r>
                      <a:r>
                        <a:rPr lang="en-US" sz="1800" kern="100">
                          <a:effectLst/>
                        </a:rPr>
                        <a:t>size</a:t>
                      </a:r>
                      <a:r>
                        <a:rPr lang="zh-CN" sz="1800" kern="100">
                          <a:effectLst/>
                        </a:rPr>
                        <a:t>为生成随机变量的个数，默认为</a:t>
                      </a:r>
                      <a:r>
                        <a:rPr lang="en-US" sz="1800" kern="100">
                          <a:effectLst/>
                        </a:rPr>
                        <a:t>1; random_state</a:t>
                      </a:r>
                      <a:r>
                        <a:rPr lang="zh-CN" sz="1800" kern="100">
                          <a:effectLst/>
                        </a:rPr>
                        <a:t>用于设置生成器对象，默认为</a:t>
                      </a:r>
                      <a:r>
                        <a:rPr lang="en-US" sz="1800" kern="100">
                          <a:effectLst/>
                        </a:rPr>
                        <a:t>None</a:t>
                      </a:r>
                      <a:endParaRPr lang="zh-CN" sz="1800" kern="100">
                        <a:effectLst/>
                        <a:latin typeface="Calibri" panose="020F0502020204030204"/>
                      </a:endParaRPr>
                    </a:p>
                  </a:txBody>
                  <a:tcPr marL="68587" marR="68587" marT="0" marB="0"/>
                </a:tc>
                <a:tc>
                  <a:txBody>
                    <a:bodyPr/>
                    <a:lstStyle/>
                    <a:p>
                      <a:pPr>
                        <a:lnSpc>
                          <a:spcPct val="100000"/>
                        </a:lnSpc>
                        <a:spcAft>
                          <a:spcPts val="0"/>
                        </a:spcAft>
                      </a:pPr>
                      <a:r>
                        <a:rPr lang="en-US" sz="1800" kern="100">
                          <a:effectLst/>
                        </a:rPr>
                        <a:t> </a:t>
                      </a:r>
                      <a:endParaRPr lang="zh-CN" sz="1800" kern="100">
                        <a:effectLst/>
                      </a:endParaRPr>
                    </a:p>
                    <a:p>
                      <a:pPr>
                        <a:lnSpc>
                          <a:spcPct val="100000"/>
                        </a:lnSpc>
                        <a:spcAft>
                          <a:spcPts val="0"/>
                        </a:spcAft>
                      </a:pPr>
                      <a:r>
                        <a:rPr lang="zh-CN" sz="1800" kern="100">
                          <a:effectLst/>
                        </a:rPr>
                        <a:t>生成随机变量</a:t>
                      </a:r>
                      <a:endParaRPr lang="zh-CN" sz="1800" kern="100">
                        <a:effectLst/>
                        <a:latin typeface="Calibri" panose="020F0502020204030204"/>
                        <a:cs typeface="宋体" panose="02010600030101010101" pitchFamily="2" charset="-122"/>
                      </a:endParaRPr>
                    </a:p>
                  </a:txBody>
                  <a:tcPr marL="68587" marR="68587" marT="0" marB="0"/>
                </a:tc>
              </a:tr>
              <a:tr h="548595">
                <a:tc>
                  <a:txBody>
                    <a:bodyPr/>
                    <a:lstStyle/>
                    <a:p>
                      <a:pPr>
                        <a:lnSpc>
                          <a:spcPct val="100000"/>
                        </a:lnSpc>
                        <a:spcAft>
                          <a:spcPts val="0"/>
                        </a:spcAft>
                      </a:pPr>
                      <a:r>
                        <a:rPr lang="en-US" sz="1800" kern="100">
                          <a:solidFill>
                            <a:srgbClr val="FF0000"/>
                          </a:solidFill>
                          <a:effectLst/>
                        </a:rPr>
                        <a:t>pmf</a:t>
                      </a:r>
                      <a:r>
                        <a:rPr lang="en-US" sz="1800" kern="100">
                          <a:effectLst/>
                        </a:rPr>
                        <a:t>(k, n, p, loc=0)</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en-US" sz="1800" kern="100">
                          <a:effectLst/>
                        </a:rPr>
                        <a:t>k</a:t>
                      </a:r>
                      <a:r>
                        <a:rPr lang="zh-CN" sz="1800" kern="100">
                          <a:effectLst/>
                        </a:rPr>
                        <a:t>是随机变量取值，范围为</a:t>
                      </a:r>
                      <a:r>
                        <a:rPr lang="en-US" sz="1800" kern="100">
                          <a:effectLst/>
                        </a:rPr>
                        <a:t>0,1</a:t>
                      </a:r>
                      <a:r>
                        <a:rPr lang="zh-CN" sz="1800" kern="100">
                          <a:effectLst/>
                        </a:rPr>
                        <a:t>，</a:t>
                      </a:r>
                      <a:r>
                        <a:rPr lang="en-US" sz="1800" kern="100">
                          <a:effectLst/>
                        </a:rPr>
                        <a:t>...</a:t>
                      </a:r>
                      <a:r>
                        <a:rPr lang="zh-CN" sz="1800" kern="100">
                          <a:effectLst/>
                        </a:rPr>
                        <a:t>，</a:t>
                      </a:r>
                      <a:r>
                        <a:rPr lang="en-US" sz="1800" kern="100">
                          <a:effectLst/>
                        </a:rPr>
                        <a:t>n</a:t>
                      </a:r>
                      <a:r>
                        <a:rPr lang="zh-CN" sz="1800" kern="100">
                          <a:effectLst/>
                        </a:rPr>
                        <a:t>；</a:t>
                      </a:r>
                      <a:r>
                        <a:rPr lang="en-US" sz="1800" kern="100">
                          <a:effectLst/>
                        </a:rPr>
                        <a:t>n</a:t>
                      </a:r>
                      <a:r>
                        <a:rPr lang="zh-CN" sz="1800" kern="100">
                          <a:effectLst/>
                        </a:rPr>
                        <a:t>、</a:t>
                      </a:r>
                      <a:r>
                        <a:rPr lang="en-US" sz="1800" kern="100">
                          <a:effectLst/>
                        </a:rPr>
                        <a:t>p</a:t>
                      </a:r>
                      <a:r>
                        <a:rPr lang="zh-CN" sz="1800" kern="100">
                          <a:effectLst/>
                        </a:rPr>
                        <a:t>、</a:t>
                      </a:r>
                      <a:r>
                        <a:rPr lang="en-US" sz="1800" kern="100">
                          <a:effectLst/>
                        </a:rPr>
                        <a:t>loc</a:t>
                      </a:r>
                      <a:r>
                        <a:rPr lang="zh-CN" sz="1800" kern="100">
                          <a:effectLst/>
                        </a:rPr>
                        <a:t>同上</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概率质量函数</a:t>
                      </a:r>
                      <a:endParaRPr lang="zh-CN" sz="1800" kern="100">
                        <a:effectLst/>
                        <a:latin typeface="Calibri" panose="020F0502020204030204"/>
                        <a:cs typeface="宋体" panose="02010600030101010101" pitchFamily="2" charset="-122"/>
                      </a:endParaRPr>
                    </a:p>
                  </a:txBody>
                  <a:tcPr marL="68587" marR="68587" marT="0" marB="0"/>
                </a:tc>
              </a:tr>
              <a:tr h="274297">
                <a:tc>
                  <a:txBody>
                    <a:bodyPr/>
                    <a:lstStyle/>
                    <a:p>
                      <a:pPr>
                        <a:lnSpc>
                          <a:spcPct val="100000"/>
                        </a:lnSpc>
                        <a:spcAft>
                          <a:spcPts val="0"/>
                        </a:spcAft>
                      </a:pPr>
                      <a:r>
                        <a:rPr lang="en-US" sz="1800" kern="100">
                          <a:solidFill>
                            <a:srgbClr val="FF0000"/>
                          </a:solidFill>
                          <a:effectLst/>
                        </a:rPr>
                        <a:t>cdf</a:t>
                      </a:r>
                      <a:r>
                        <a:rPr lang="en-US" sz="1800" kern="100">
                          <a:effectLst/>
                        </a:rPr>
                        <a:t>(k, n, p, loc=0)</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同</a:t>
                      </a:r>
                      <a:r>
                        <a:rPr lang="en-US" sz="1800" kern="100">
                          <a:effectLst/>
                        </a:rPr>
                        <a:t>pmf</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累计分布函数</a:t>
                      </a:r>
                      <a:endParaRPr lang="zh-CN" sz="1800" kern="100">
                        <a:effectLst/>
                        <a:latin typeface="Calibri" panose="020F0502020204030204"/>
                        <a:cs typeface="宋体" panose="02010600030101010101" pitchFamily="2" charset="-122"/>
                      </a:endParaRPr>
                    </a:p>
                  </a:txBody>
                  <a:tcPr marL="68587" marR="68587" marT="0" marB="0"/>
                </a:tc>
              </a:tr>
              <a:tr h="274297">
                <a:tc>
                  <a:txBody>
                    <a:bodyPr/>
                    <a:lstStyle/>
                    <a:p>
                      <a:pPr>
                        <a:lnSpc>
                          <a:spcPct val="100000"/>
                        </a:lnSpc>
                        <a:spcAft>
                          <a:spcPts val="0"/>
                        </a:spcAft>
                      </a:pPr>
                      <a:r>
                        <a:rPr lang="en-US" sz="1800" kern="100">
                          <a:effectLst/>
                        </a:rPr>
                        <a:t>sf(k, n, p, loc=0)</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同</a:t>
                      </a:r>
                      <a:r>
                        <a:rPr lang="en-US" sz="1800" kern="100">
                          <a:effectLst/>
                        </a:rPr>
                        <a:t>pmf</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残存函数</a:t>
                      </a:r>
                      <a:r>
                        <a:rPr lang="en-US" sz="1800" kern="100">
                          <a:effectLst/>
                        </a:rPr>
                        <a:t>1-cdf</a:t>
                      </a:r>
                      <a:endParaRPr lang="zh-CN" sz="1800" kern="100">
                        <a:effectLst/>
                        <a:latin typeface="Calibri" panose="020F0502020204030204"/>
                        <a:cs typeface="宋体" panose="02010600030101010101" pitchFamily="2" charset="-122"/>
                      </a:endParaRPr>
                    </a:p>
                  </a:txBody>
                  <a:tcPr marL="68587" marR="68587" marT="0" marB="0"/>
                </a:tc>
              </a:tr>
              <a:tr h="548595">
                <a:tc>
                  <a:txBody>
                    <a:bodyPr/>
                    <a:lstStyle/>
                    <a:p>
                      <a:pPr>
                        <a:lnSpc>
                          <a:spcPct val="100000"/>
                        </a:lnSpc>
                        <a:spcAft>
                          <a:spcPts val="0"/>
                        </a:spcAft>
                      </a:pPr>
                      <a:r>
                        <a:rPr lang="en-US" sz="1800" kern="100">
                          <a:effectLst/>
                        </a:rPr>
                        <a:t>median/mean/var</a:t>
                      </a:r>
                      <a:endParaRPr lang="zh-CN" sz="1800" kern="100">
                        <a:effectLst/>
                      </a:endParaRPr>
                    </a:p>
                    <a:p>
                      <a:pPr>
                        <a:lnSpc>
                          <a:spcPct val="100000"/>
                        </a:lnSpc>
                        <a:spcAft>
                          <a:spcPts val="0"/>
                        </a:spcAft>
                      </a:pPr>
                      <a:r>
                        <a:rPr lang="en-US" sz="1800" kern="100">
                          <a:effectLst/>
                        </a:rPr>
                        <a:t>/std(n, p, loc=0)</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en-US" sz="1800" kern="100">
                          <a:effectLst/>
                        </a:rPr>
                        <a:t>n,p,loc</a:t>
                      </a:r>
                      <a:r>
                        <a:rPr lang="zh-CN" sz="1800" kern="100">
                          <a:effectLst/>
                        </a:rPr>
                        <a:t>同</a:t>
                      </a:r>
                      <a:r>
                        <a:rPr lang="en-US" sz="1800" kern="100">
                          <a:effectLst/>
                        </a:rPr>
                        <a:t>pmf</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a:effectLst/>
                        </a:rPr>
                        <a:t>分布的中值、均值、方差和标准差</a:t>
                      </a:r>
                      <a:endParaRPr lang="zh-CN" sz="1800" kern="100">
                        <a:effectLst/>
                        <a:latin typeface="Calibri" panose="020F0502020204030204"/>
                        <a:cs typeface="宋体" panose="02010600030101010101" pitchFamily="2" charset="-122"/>
                      </a:endParaRPr>
                    </a:p>
                  </a:txBody>
                  <a:tcPr marL="68587" marR="68587" marT="0" marB="0"/>
                </a:tc>
              </a:tr>
              <a:tr h="822892">
                <a:tc>
                  <a:txBody>
                    <a:bodyPr/>
                    <a:lstStyle/>
                    <a:p>
                      <a:pPr>
                        <a:lnSpc>
                          <a:spcPct val="100000"/>
                        </a:lnSpc>
                        <a:spcAft>
                          <a:spcPts val="0"/>
                        </a:spcAft>
                      </a:pPr>
                      <a:r>
                        <a:rPr lang="en-US" sz="1800" kern="100">
                          <a:effectLst/>
                        </a:rPr>
                        <a:t>stats(n, p, loc=0,moments=’mv’)</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en-US" sz="1800" kern="100">
                          <a:effectLst/>
                        </a:rPr>
                        <a:t>n,p,loc</a:t>
                      </a:r>
                      <a:r>
                        <a:rPr lang="zh-CN" sz="1800" kern="100">
                          <a:effectLst/>
                        </a:rPr>
                        <a:t>同</a:t>
                      </a:r>
                      <a:r>
                        <a:rPr lang="en-US" sz="1800" kern="100">
                          <a:effectLst/>
                        </a:rPr>
                        <a:t>pmf</a:t>
                      </a:r>
                      <a:r>
                        <a:rPr lang="zh-CN" sz="1800" kern="100">
                          <a:effectLst/>
                        </a:rPr>
                        <a:t>，</a:t>
                      </a:r>
                      <a:r>
                        <a:rPr lang="en-US" sz="1800" kern="100">
                          <a:effectLst/>
                        </a:rPr>
                        <a:t>moments</a:t>
                      </a:r>
                      <a:r>
                        <a:rPr lang="zh-CN" sz="1800" kern="100">
                          <a:effectLst/>
                        </a:rPr>
                        <a:t>为</a:t>
                      </a:r>
                      <a:r>
                        <a:rPr lang="en-US" sz="1800" kern="100">
                          <a:effectLst/>
                        </a:rPr>
                        <a:t>str</a:t>
                      </a:r>
                      <a:r>
                        <a:rPr lang="zh-CN" sz="1800" kern="100">
                          <a:effectLst/>
                        </a:rPr>
                        <a:t>类型，是</a:t>
                      </a:r>
                      <a:r>
                        <a:rPr lang="en-US" sz="1800" kern="100">
                          <a:effectLst/>
                        </a:rPr>
                        <a:t>‘m’ </a:t>
                      </a:r>
                      <a:r>
                        <a:rPr lang="zh-CN" sz="1800" kern="100">
                          <a:effectLst/>
                        </a:rPr>
                        <a:t>、</a:t>
                      </a:r>
                      <a:r>
                        <a:rPr lang="en-US" sz="1800" kern="100">
                          <a:effectLst/>
                        </a:rPr>
                        <a:t>‘v’ </a:t>
                      </a:r>
                      <a:r>
                        <a:rPr lang="zh-CN" sz="1800" kern="100">
                          <a:effectLst/>
                        </a:rPr>
                        <a:t>、</a:t>
                      </a:r>
                      <a:r>
                        <a:rPr lang="en-US" sz="1800" kern="100">
                          <a:effectLst/>
                        </a:rPr>
                        <a:t>‘s’ </a:t>
                      </a:r>
                      <a:r>
                        <a:rPr lang="zh-CN" sz="1800" kern="100">
                          <a:effectLst/>
                        </a:rPr>
                        <a:t>、</a:t>
                      </a:r>
                      <a:r>
                        <a:rPr lang="en-US" sz="1800" kern="100">
                          <a:effectLst/>
                        </a:rPr>
                        <a:t>‘k’</a:t>
                      </a:r>
                      <a:r>
                        <a:rPr lang="zh-CN" sz="1800" kern="100">
                          <a:effectLst/>
                        </a:rPr>
                        <a:t>的组合形式，默认为“</a:t>
                      </a:r>
                      <a:r>
                        <a:rPr lang="en-US" sz="1800" kern="100">
                          <a:effectLst/>
                        </a:rPr>
                        <a:t>mv</a:t>
                      </a:r>
                      <a:r>
                        <a:rPr lang="zh-CN" sz="1800" kern="100">
                          <a:effectLst/>
                        </a:rPr>
                        <a:t>”</a:t>
                      </a:r>
                      <a:endParaRPr lang="zh-CN" sz="1800" kern="100">
                        <a:effectLst/>
                        <a:latin typeface="Calibri" panose="020F0502020204030204"/>
                        <a:cs typeface="宋体" panose="02010600030101010101" pitchFamily="2" charset="-122"/>
                      </a:endParaRPr>
                    </a:p>
                  </a:txBody>
                  <a:tcPr marL="68587" marR="68587" marT="0" marB="0"/>
                </a:tc>
                <a:tc>
                  <a:txBody>
                    <a:bodyPr/>
                    <a:lstStyle/>
                    <a:p>
                      <a:pPr>
                        <a:lnSpc>
                          <a:spcPct val="100000"/>
                        </a:lnSpc>
                        <a:spcAft>
                          <a:spcPts val="0"/>
                        </a:spcAft>
                      </a:pPr>
                      <a:r>
                        <a:rPr lang="zh-CN" sz="1800" kern="100" dirty="0">
                          <a:effectLst/>
                        </a:rPr>
                        <a:t>计算均值</a:t>
                      </a:r>
                      <a:r>
                        <a:rPr lang="en-US" sz="1800" kern="100" dirty="0">
                          <a:effectLst/>
                        </a:rPr>
                        <a:t>(‘m’)</a:t>
                      </a:r>
                      <a:r>
                        <a:rPr lang="zh-CN" sz="1800" kern="100" dirty="0">
                          <a:effectLst/>
                        </a:rPr>
                        <a:t>、方差</a:t>
                      </a:r>
                      <a:r>
                        <a:rPr lang="en-US" sz="1800" kern="100" dirty="0">
                          <a:effectLst/>
                        </a:rPr>
                        <a:t>(‘v’)</a:t>
                      </a:r>
                      <a:r>
                        <a:rPr lang="zh-CN" sz="1800" kern="100" dirty="0">
                          <a:effectLst/>
                        </a:rPr>
                        <a:t>、偏度</a:t>
                      </a:r>
                      <a:r>
                        <a:rPr lang="en-US" sz="1800" kern="100" dirty="0">
                          <a:effectLst/>
                        </a:rPr>
                        <a:t>(‘s’)</a:t>
                      </a:r>
                      <a:r>
                        <a:rPr lang="zh-CN" sz="1800" kern="100" dirty="0">
                          <a:effectLst/>
                        </a:rPr>
                        <a:t>、峰度</a:t>
                      </a:r>
                      <a:r>
                        <a:rPr lang="en-US" sz="1800" kern="100" dirty="0">
                          <a:effectLst/>
                        </a:rPr>
                        <a:t>(‘k’)</a:t>
                      </a:r>
                      <a:endParaRPr lang="zh-CN" sz="1800" kern="100" dirty="0">
                        <a:effectLst/>
                        <a:latin typeface="Calibri" panose="020F0502020204030204"/>
                        <a:cs typeface="宋体" panose="02010600030101010101" pitchFamily="2" charset="-122"/>
                      </a:endParaRPr>
                    </a:p>
                  </a:txBody>
                  <a:tcPr marL="68587" marR="68587" marT="0" marB="0"/>
                </a:tc>
              </a:tr>
            </a:tbl>
          </a:graphicData>
        </a:graphic>
      </p:graphicFrame>
      <p:sp>
        <p:nvSpPr>
          <p:cNvPr id="6" name="矩形 5"/>
          <p:cNvSpPr>
            <a:spLocks noChangeArrowheads="1"/>
          </p:cNvSpPr>
          <p:nvPr/>
        </p:nvSpPr>
        <p:spPr bwMode="auto">
          <a:xfrm>
            <a:off x="2124075" y="3141663"/>
            <a:ext cx="6732588" cy="10763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indent="276225">
              <a:defRPr/>
            </a:pPr>
            <a:r>
              <a:rPr lang="zh-CN" altLang="en-US" sz="3200" dirty="0">
                <a:solidFill>
                  <a:srgbClr val="000000"/>
                </a:solidFill>
                <a:latin typeface="Courier New" panose="02070309020205020404" pitchFamily="49" charset="0"/>
                <a:cs typeface="Courier New" panose="02070309020205020404" pitchFamily="49" charset="0"/>
              </a:rPr>
              <a:t>方法调用格式如下：</a:t>
            </a:r>
            <a:endParaRPr lang="en-US" altLang="zh-CN" sz="3200" dirty="0">
              <a:solidFill>
                <a:srgbClr val="000000"/>
              </a:solidFill>
              <a:latin typeface="Courier New" panose="02070309020205020404" pitchFamily="49" charset="0"/>
              <a:cs typeface="Courier New" panose="02070309020205020404" pitchFamily="49" charset="0"/>
            </a:endParaRPr>
          </a:p>
          <a:p>
            <a:pPr indent="276225">
              <a:defRPr/>
            </a:pPr>
            <a:r>
              <a:rPr lang="en-US" altLang="zh-CN" sz="3200" dirty="0" err="1">
                <a:solidFill>
                  <a:srgbClr val="000000"/>
                </a:solidFill>
                <a:latin typeface="Courier New" panose="02070309020205020404" pitchFamily="49" charset="0"/>
                <a:cs typeface="Courier New" panose="02070309020205020404" pitchFamily="49" charset="0"/>
              </a:rPr>
              <a:t>stats</a:t>
            </a:r>
            <a:r>
              <a:rPr lang="en-US" altLang="zh-CN" sz="3200" b="1" dirty="0" err="1">
                <a:solidFill>
                  <a:srgbClr val="000080"/>
                </a:solidFill>
                <a:latin typeface="Courier New" panose="02070309020205020404" pitchFamily="49" charset="0"/>
                <a:cs typeface="Courier New" panose="02070309020205020404" pitchFamily="49" charset="0"/>
              </a:rPr>
              <a:t>.</a:t>
            </a:r>
            <a:r>
              <a:rPr lang="en-US" altLang="zh-CN" sz="3200" dirty="0" err="1">
                <a:solidFill>
                  <a:srgbClr val="000000"/>
                </a:solidFill>
                <a:latin typeface="Courier New" panose="02070309020205020404" pitchFamily="49" charset="0"/>
                <a:cs typeface="Courier New" panose="02070309020205020404" pitchFamily="49" charset="0"/>
              </a:rPr>
              <a:t>binom</a:t>
            </a:r>
            <a:r>
              <a:rPr lang="en-US" altLang="zh-CN" sz="3200" b="1" dirty="0">
                <a:solidFill>
                  <a:srgbClr val="000080"/>
                </a:solidFill>
                <a:latin typeface="Courier New" panose="02070309020205020404" pitchFamily="49" charset="0"/>
                <a:cs typeface="Courier New" panose="02070309020205020404" pitchFamily="49" charset="0"/>
              </a:rPr>
              <a:t>.</a:t>
            </a:r>
            <a:r>
              <a:rPr lang="zh-CN" altLang="en-US" sz="3200" dirty="0">
                <a:solidFill>
                  <a:srgbClr val="000000"/>
                </a:solidFill>
                <a:latin typeface="Courier New" panose="02070309020205020404" pitchFamily="49" charset="0"/>
                <a:cs typeface="Courier New" panose="02070309020205020404" pitchFamily="49" charset="0"/>
              </a:rPr>
              <a:t>方法名</a:t>
            </a:r>
            <a:r>
              <a:rPr lang="en-US" altLang="zh-CN" sz="3200" b="1" dirty="0">
                <a:solidFill>
                  <a:srgbClr val="000080"/>
                </a:solidFill>
                <a:latin typeface="Courier New" panose="02070309020205020404" pitchFamily="49" charset="0"/>
                <a:cs typeface="Courier New" panose="02070309020205020404" pitchFamily="49" charset="0"/>
              </a:rPr>
              <a:t>(</a:t>
            </a:r>
            <a:r>
              <a:rPr lang="zh-CN" altLang="en-US" sz="3200" dirty="0">
                <a:solidFill>
                  <a:srgbClr val="000000"/>
                </a:solidFill>
                <a:latin typeface="Courier New" panose="02070309020205020404" pitchFamily="49" charset="0"/>
                <a:cs typeface="Courier New" panose="02070309020205020404" pitchFamily="49" charset="0"/>
              </a:rPr>
              <a:t>参数列表</a:t>
            </a:r>
            <a:r>
              <a:rPr lang="en-US" altLang="zh-CN" sz="3200" b="1" dirty="0">
                <a:solidFill>
                  <a:srgbClr val="000080"/>
                </a:solidFill>
                <a:latin typeface="Courier New" panose="02070309020205020404" pitchFamily="49" charset="0"/>
                <a:cs typeface="Courier New" panose="02070309020205020404" pitchFamily="49" charset="0"/>
              </a:rPr>
              <a:t>)</a:t>
            </a:r>
            <a:endParaRPr lang="en-US" altLang="zh-CN" sz="3200" b="1" dirty="0">
              <a:solidFill>
                <a:srgbClr val="00008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3"/>
          <p:cNvSpPr>
            <a:spLocks noChangeArrowheads="1"/>
          </p:cNvSpPr>
          <p:nvPr/>
        </p:nvSpPr>
        <p:spPr bwMode="auto">
          <a:xfrm>
            <a:off x="303213" y="1268413"/>
            <a:ext cx="82819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a:t>例</a:t>
            </a:r>
            <a:r>
              <a:rPr lang="en-US" altLang="zh-CN" sz="2800"/>
              <a:t>8-1</a:t>
            </a:r>
            <a:r>
              <a:rPr lang="zh-CN" altLang="zh-CN" sz="2800"/>
              <a:t>：羊痘是一种传染性极强的绵羊病毒，发病率为</a:t>
            </a:r>
            <a:r>
              <a:rPr lang="en-US" altLang="zh-CN" sz="2800"/>
              <a:t>0.001</a:t>
            </a:r>
            <a:r>
              <a:rPr lang="zh-CN" altLang="zh-CN" sz="2800"/>
              <a:t>，某农户家里共有</a:t>
            </a:r>
            <a:r>
              <a:rPr lang="en-US" altLang="zh-CN" sz="2800"/>
              <a:t>5000</a:t>
            </a:r>
            <a:r>
              <a:rPr lang="zh-CN" altLang="zh-CN" sz="2800"/>
              <a:t>只绵羊，那么问该羊群中感染这种病毒的数目数为</a:t>
            </a:r>
            <a:r>
              <a:rPr lang="en-US" altLang="zh-CN" sz="2800"/>
              <a:t>1</a:t>
            </a:r>
            <a:r>
              <a:rPr lang="zh-CN" altLang="zh-CN" sz="2800"/>
              <a:t>只、</a:t>
            </a:r>
            <a:r>
              <a:rPr lang="en-US" altLang="zh-CN" sz="2800"/>
              <a:t>2</a:t>
            </a:r>
            <a:r>
              <a:rPr lang="zh-CN" altLang="zh-CN" sz="2800"/>
              <a:t>只、</a:t>
            </a:r>
            <a:r>
              <a:rPr lang="en-US" altLang="zh-CN" sz="2800"/>
              <a:t>3</a:t>
            </a:r>
            <a:r>
              <a:rPr lang="zh-CN" altLang="zh-CN" sz="2800"/>
              <a:t>只、</a:t>
            </a:r>
            <a:r>
              <a:rPr lang="en-US" altLang="zh-CN" sz="2800"/>
              <a:t>4</a:t>
            </a:r>
            <a:r>
              <a:rPr lang="zh-CN" altLang="zh-CN" sz="2800"/>
              <a:t>只、</a:t>
            </a:r>
            <a:r>
              <a:rPr lang="en-US" altLang="zh-CN" sz="2800"/>
              <a:t>5</a:t>
            </a:r>
            <a:r>
              <a:rPr lang="zh-CN" altLang="zh-CN" sz="2800"/>
              <a:t>只的概率？不超过</a:t>
            </a:r>
            <a:r>
              <a:rPr lang="en-US" altLang="zh-CN" sz="2800"/>
              <a:t>5</a:t>
            </a:r>
            <a:r>
              <a:rPr lang="zh-CN" altLang="zh-CN" sz="2800"/>
              <a:t>只的概率？</a:t>
            </a:r>
            <a:endParaRPr lang="zh-CN" altLang="zh-CN" sz="2800"/>
          </a:p>
        </p:txBody>
      </p:sp>
      <p:sp>
        <p:nvSpPr>
          <p:cNvPr id="7" name="矩形 6"/>
          <p:cNvSpPr>
            <a:spLocks noChangeArrowheads="1"/>
          </p:cNvSpPr>
          <p:nvPr/>
        </p:nvSpPr>
        <p:spPr bwMode="auto">
          <a:xfrm>
            <a:off x="411163" y="3594100"/>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a:t>分析该问题可知，发病的概率</a:t>
            </a:r>
            <a:r>
              <a:rPr lang="en-US" altLang="zh-CN" sz="2400"/>
              <a:t>p=0.001</a:t>
            </a:r>
            <a:r>
              <a:rPr lang="zh-CN" altLang="zh-CN" sz="2400"/>
              <a:t>，不发病的概率为</a:t>
            </a:r>
            <a:r>
              <a:rPr lang="en-US" altLang="zh-CN" sz="2400"/>
              <a:t>0.999</a:t>
            </a:r>
            <a:r>
              <a:rPr lang="zh-CN" altLang="zh-CN" sz="2400"/>
              <a:t>，该随机变量</a:t>
            </a:r>
            <a:r>
              <a:rPr lang="en-US" altLang="zh-CN" sz="2400"/>
              <a:t>X</a:t>
            </a:r>
            <a:r>
              <a:rPr lang="zh-CN" altLang="zh-CN" sz="2400"/>
              <a:t>服从二项分布，可以利用</a:t>
            </a:r>
            <a:r>
              <a:rPr lang="en-US" altLang="zh-CN" sz="2400"/>
              <a:t>stats</a:t>
            </a:r>
            <a:r>
              <a:rPr lang="zh-CN" altLang="zh-CN" sz="2400"/>
              <a:t>提供的表示二项分布的类对象</a:t>
            </a:r>
            <a:r>
              <a:rPr lang="en-US" altLang="zh-CN" sz="2400"/>
              <a:t>binom</a:t>
            </a:r>
            <a:r>
              <a:rPr lang="zh-CN" altLang="zh-CN" sz="2400"/>
              <a:t>完成。</a:t>
            </a:r>
            <a:endParaRPr lang="zh-CN" altLang="zh-CN" sz="2400"/>
          </a:p>
        </p:txBody>
      </p:sp>
      <p:sp>
        <p:nvSpPr>
          <p:cNvPr id="22532"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ChangeArrowheads="1"/>
          </p:cNvSpPr>
          <p:nvPr/>
        </p:nvSpPr>
        <p:spPr bwMode="auto">
          <a:xfrm>
            <a:off x="461963" y="1557338"/>
            <a:ext cx="744378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import</a:t>
            </a:r>
            <a:r>
              <a:rPr lang="en-US" altLang="zh-CN" sz="2400"/>
              <a:t> numpy </a:t>
            </a:r>
            <a:r>
              <a:rPr lang="en-US" altLang="zh-CN" sz="2400" b="1"/>
              <a:t>as</a:t>
            </a:r>
            <a:r>
              <a:rPr lang="en-US" altLang="zh-CN" sz="2400"/>
              <a:t> np</a:t>
            </a:r>
            <a:endParaRPr lang="zh-CN" altLang="zh-CN" sz="2400"/>
          </a:p>
          <a:p>
            <a:r>
              <a:rPr lang="en-US" altLang="zh-CN" sz="2400" b="1"/>
              <a:t>from</a:t>
            </a:r>
            <a:r>
              <a:rPr lang="en-US" altLang="zh-CN" sz="2400"/>
              <a:t> scipy </a:t>
            </a:r>
            <a:r>
              <a:rPr lang="en-US" altLang="zh-CN" sz="2400" b="1"/>
              <a:t>import</a:t>
            </a:r>
            <a:r>
              <a:rPr lang="en-US" altLang="zh-CN" sz="2400"/>
              <a:t> stats</a:t>
            </a:r>
            <a:endParaRPr lang="zh-CN" altLang="zh-CN" sz="2400"/>
          </a:p>
          <a:p>
            <a:r>
              <a:rPr lang="en-US" altLang="zh-CN" sz="2400"/>
              <a:t>#</a:t>
            </a:r>
            <a:r>
              <a:rPr lang="zh-CN" altLang="zh-CN" sz="2400"/>
              <a:t>第</a:t>
            </a:r>
            <a:r>
              <a:rPr lang="en-US" altLang="zh-CN" sz="2400"/>
              <a:t>1</a:t>
            </a:r>
            <a:r>
              <a:rPr lang="zh-CN" altLang="zh-CN" sz="2400"/>
              <a:t>步，定义随机变量：</a:t>
            </a:r>
            <a:r>
              <a:rPr lang="zh-CN" altLang="en-US" sz="2400"/>
              <a:t>羊数及</a:t>
            </a:r>
            <a:r>
              <a:rPr lang="zh-CN" altLang="zh-CN" sz="2400"/>
              <a:t>感染病毒的</a:t>
            </a:r>
            <a:r>
              <a:rPr lang="zh-CN" altLang="en-US" sz="2400"/>
              <a:t>概率</a:t>
            </a:r>
            <a:endParaRPr lang="zh-CN" altLang="zh-CN" sz="2400"/>
          </a:p>
          <a:p>
            <a:r>
              <a:rPr lang="en-US" altLang="zh-CN" sz="2400"/>
              <a:t>n</a:t>
            </a:r>
            <a:r>
              <a:rPr lang="en-US" altLang="zh-CN" sz="2400" b="1"/>
              <a:t>=</a:t>
            </a:r>
            <a:r>
              <a:rPr lang="en-US" altLang="zh-CN" sz="2400"/>
              <a:t>5000 #</a:t>
            </a:r>
            <a:r>
              <a:rPr lang="zh-CN" altLang="zh-CN" sz="2400"/>
              <a:t>绵羊总数 </a:t>
            </a:r>
            <a:endParaRPr lang="zh-CN" altLang="zh-CN" sz="2400"/>
          </a:p>
          <a:p>
            <a:r>
              <a:rPr lang="en-US" altLang="zh-CN" sz="2400"/>
              <a:t>p</a:t>
            </a:r>
            <a:r>
              <a:rPr lang="en-US" altLang="zh-CN" sz="2400" b="1"/>
              <a:t>=</a:t>
            </a:r>
            <a:r>
              <a:rPr lang="en-US" altLang="zh-CN" sz="2400"/>
              <a:t>0.001 #</a:t>
            </a:r>
            <a:r>
              <a:rPr lang="zh-CN" altLang="zh-CN" sz="2400"/>
              <a:t>发病的概率</a:t>
            </a:r>
            <a:endParaRPr lang="en-US" altLang="zh-CN" sz="2400"/>
          </a:p>
          <a:p>
            <a:r>
              <a:rPr lang="en-US" altLang="zh-CN" sz="2400"/>
              <a:t>X=1</a:t>
            </a:r>
            <a:endParaRPr lang="en-US" altLang="zh-CN" sz="2400"/>
          </a:p>
          <a:p>
            <a:r>
              <a:rPr lang="en-US" altLang="zh-CN" sz="2400"/>
              <a:t>p = stats</a:t>
            </a:r>
            <a:r>
              <a:rPr lang="en-US" altLang="zh-CN" sz="2400" b="1"/>
              <a:t>.</a:t>
            </a:r>
            <a:r>
              <a:rPr lang="en-US" altLang="zh-CN" sz="2400"/>
              <a:t>binom</a:t>
            </a:r>
            <a:r>
              <a:rPr lang="en-US" altLang="zh-CN" sz="2400" b="1"/>
              <a:t>.</a:t>
            </a:r>
            <a:r>
              <a:rPr lang="en-US" altLang="zh-CN" sz="2400"/>
              <a:t>pmf</a:t>
            </a:r>
            <a:r>
              <a:rPr lang="en-US" altLang="zh-CN" sz="2400" b="1"/>
              <a:t>(</a:t>
            </a:r>
            <a:r>
              <a:rPr lang="en-US" altLang="zh-CN" sz="2400"/>
              <a:t>X</a:t>
            </a:r>
            <a:r>
              <a:rPr lang="en-US" altLang="zh-CN" sz="2400" b="1"/>
              <a:t>,</a:t>
            </a:r>
            <a:r>
              <a:rPr lang="en-US" altLang="zh-CN" sz="2400"/>
              <a:t>n</a:t>
            </a:r>
            <a:r>
              <a:rPr lang="en-US" altLang="zh-CN" sz="2400" b="1"/>
              <a:t>,</a:t>
            </a:r>
            <a:r>
              <a:rPr lang="en-US" altLang="zh-CN" sz="2400"/>
              <a:t>p</a:t>
            </a:r>
            <a:r>
              <a:rPr lang="en-US" altLang="zh-CN" sz="2400" b="1"/>
              <a:t>)</a:t>
            </a:r>
            <a:endParaRPr lang="zh-CN" altLang="zh-CN" sz="2400"/>
          </a:p>
        </p:txBody>
      </p:sp>
      <p:sp>
        <p:nvSpPr>
          <p:cNvPr id="7" name="矩形 6"/>
          <p:cNvSpPr>
            <a:spLocks noChangeArrowheads="1"/>
          </p:cNvSpPr>
          <p:nvPr/>
        </p:nvSpPr>
        <p:spPr bwMode="auto">
          <a:xfrm>
            <a:off x="446088" y="977900"/>
            <a:ext cx="4968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t>1</a:t>
            </a:r>
            <a:r>
              <a:rPr lang="zh-CN" altLang="en-US" sz="2400" dirty="0"/>
              <a:t>只羊生病的概率为：</a:t>
            </a:r>
            <a:endParaRPr lang="zh-CN" altLang="zh-CN" sz="2400" dirty="0"/>
          </a:p>
        </p:txBody>
      </p:sp>
      <p:sp>
        <p:nvSpPr>
          <p:cNvPr id="8" name="矩形 7"/>
          <p:cNvSpPr>
            <a:spLocks noChangeArrowheads="1"/>
          </p:cNvSpPr>
          <p:nvPr/>
        </p:nvSpPr>
        <p:spPr bwMode="auto">
          <a:xfrm>
            <a:off x="461963" y="4365625"/>
            <a:ext cx="49672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0070C0"/>
                </a:solidFill>
              </a:rPr>
              <a:t>2</a:t>
            </a:r>
            <a:r>
              <a:rPr lang="zh-CN" altLang="en-US" sz="2400" b="1">
                <a:solidFill>
                  <a:srgbClr val="0070C0"/>
                </a:solidFill>
              </a:rPr>
              <a:t>只羊生病的概率为：</a:t>
            </a:r>
            <a:endParaRPr lang="en-US" altLang="zh-CN" sz="2400" b="1">
              <a:solidFill>
                <a:srgbClr val="0070C0"/>
              </a:solidFill>
            </a:endParaRPr>
          </a:p>
          <a:p>
            <a:r>
              <a:rPr lang="en-US" altLang="zh-CN" sz="2400" b="1">
                <a:solidFill>
                  <a:srgbClr val="0070C0"/>
                </a:solidFill>
              </a:rPr>
              <a:t>X=2</a:t>
            </a:r>
            <a:endParaRPr lang="en-US" altLang="zh-CN" sz="2400" b="1">
              <a:solidFill>
                <a:srgbClr val="0070C0"/>
              </a:solidFill>
            </a:endParaRPr>
          </a:p>
          <a:p>
            <a:r>
              <a:rPr lang="en-US" altLang="zh-CN" sz="2400" b="1">
                <a:solidFill>
                  <a:srgbClr val="0070C0"/>
                </a:solidFill>
              </a:rPr>
              <a:t>p = stats.binom.pmf(X,n,p)</a:t>
            </a:r>
            <a:endParaRPr lang="zh-CN" altLang="zh-CN" sz="2400" b="1">
              <a:solidFill>
                <a:srgbClr val="0070C0"/>
              </a:solidFill>
            </a:endParaRPr>
          </a:p>
          <a:p>
            <a:endParaRPr lang="zh-CN" altLang="zh-CN" sz="2400" b="1">
              <a:solidFill>
                <a:srgbClr val="0070C0"/>
              </a:solidFill>
            </a:endParaRPr>
          </a:p>
        </p:txBody>
      </p:sp>
      <p:sp>
        <p:nvSpPr>
          <p:cNvPr id="23557" name="矩形 8"/>
          <p:cNvSpPr>
            <a:spLocks noChangeArrowheads="1"/>
          </p:cNvSpPr>
          <p:nvPr/>
        </p:nvSpPr>
        <p:spPr bwMode="auto">
          <a:xfrm>
            <a:off x="5148263" y="4778375"/>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dirty="0">
                <a:solidFill>
                  <a:srgbClr val="FF0000"/>
                </a:solidFill>
              </a:rPr>
              <a:t>以此类推</a:t>
            </a:r>
            <a:r>
              <a:rPr lang="en-US" altLang="zh-CN" sz="3200" dirty="0">
                <a:solidFill>
                  <a:srgbClr val="FF0000"/>
                </a:solidFill>
              </a:rPr>
              <a:t>......</a:t>
            </a:r>
            <a:endParaRPr lang="zh-CN" altLang="en-US" sz="3200" dirty="0">
              <a:solidFill>
                <a:srgbClr val="FF0000"/>
              </a:solidFill>
            </a:endParaRPr>
          </a:p>
        </p:txBody>
      </p:sp>
      <p:sp>
        <p:nvSpPr>
          <p:cNvPr id="23558"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arn(inVertical)">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5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450850" y="1989138"/>
            <a:ext cx="744378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t>import</a:t>
            </a:r>
            <a:r>
              <a:rPr lang="en-US" altLang="zh-CN" sz="2400"/>
              <a:t> numpy </a:t>
            </a:r>
            <a:r>
              <a:rPr lang="en-US" altLang="zh-CN" sz="2400" b="1"/>
              <a:t>as</a:t>
            </a:r>
            <a:r>
              <a:rPr lang="en-US" altLang="zh-CN" sz="2400"/>
              <a:t> np</a:t>
            </a:r>
            <a:endParaRPr lang="zh-CN" altLang="zh-CN" sz="2400"/>
          </a:p>
          <a:p>
            <a:r>
              <a:rPr lang="en-US" altLang="zh-CN" sz="2400" b="1"/>
              <a:t>from</a:t>
            </a:r>
            <a:r>
              <a:rPr lang="en-US" altLang="zh-CN" sz="2400"/>
              <a:t> scipy </a:t>
            </a:r>
            <a:r>
              <a:rPr lang="en-US" altLang="zh-CN" sz="2400" b="1"/>
              <a:t>import</a:t>
            </a:r>
            <a:r>
              <a:rPr lang="en-US" altLang="zh-CN" sz="2400"/>
              <a:t> stats</a:t>
            </a:r>
            <a:endParaRPr lang="zh-CN" altLang="zh-CN" sz="2400"/>
          </a:p>
          <a:p>
            <a:r>
              <a:rPr lang="en-US" altLang="zh-CN" sz="2400"/>
              <a:t>#</a:t>
            </a:r>
            <a:r>
              <a:rPr lang="zh-CN" altLang="zh-CN" sz="2400"/>
              <a:t>第</a:t>
            </a:r>
            <a:r>
              <a:rPr lang="en-US" altLang="zh-CN" sz="2400"/>
              <a:t>1</a:t>
            </a:r>
            <a:r>
              <a:rPr lang="zh-CN" altLang="zh-CN" sz="2400"/>
              <a:t>步，定义随机变量：</a:t>
            </a:r>
            <a:r>
              <a:rPr lang="zh-CN" altLang="en-US" sz="2400"/>
              <a:t>羊数及</a:t>
            </a:r>
            <a:r>
              <a:rPr lang="zh-CN" altLang="zh-CN" sz="2400"/>
              <a:t>感染病毒的</a:t>
            </a:r>
            <a:r>
              <a:rPr lang="zh-CN" altLang="en-US" sz="2400"/>
              <a:t>概率</a:t>
            </a:r>
            <a:endParaRPr lang="zh-CN" altLang="zh-CN" sz="2400"/>
          </a:p>
          <a:p>
            <a:r>
              <a:rPr lang="en-US" altLang="zh-CN" sz="2400"/>
              <a:t>n</a:t>
            </a:r>
            <a:r>
              <a:rPr lang="en-US" altLang="zh-CN" sz="2400" b="1"/>
              <a:t>=</a:t>
            </a:r>
            <a:r>
              <a:rPr lang="en-US" altLang="zh-CN" sz="2400"/>
              <a:t>5000 #</a:t>
            </a:r>
            <a:r>
              <a:rPr lang="zh-CN" altLang="zh-CN" sz="2400"/>
              <a:t>绵羊总数 </a:t>
            </a:r>
            <a:endParaRPr lang="zh-CN" altLang="zh-CN" sz="2400"/>
          </a:p>
          <a:p>
            <a:r>
              <a:rPr lang="en-US" altLang="zh-CN" sz="2400"/>
              <a:t>p</a:t>
            </a:r>
            <a:r>
              <a:rPr lang="en-US" altLang="zh-CN" sz="2400" b="1"/>
              <a:t>=</a:t>
            </a:r>
            <a:r>
              <a:rPr lang="en-US" altLang="zh-CN" sz="2400"/>
              <a:t>0.001 #</a:t>
            </a:r>
            <a:r>
              <a:rPr lang="zh-CN" altLang="zh-CN" sz="2400"/>
              <a:t>发病的概率</a:t>
            </a:r>
            <a:endParaRPr lang="en-US" altLang="zh-CN" sz="2400"/>
          </a:p>
          <a:p>
            <a:r>
              <a:rPr lang="en-US" altLang="zh-CN" sz="2400"/>
              <a:t>#</a:t>
            </a:r>
            <a:r>
              <a:rPr lang="zh-CN" altLang="zh-CN" sz="2400"/>
              <a:t>发病的绵羊的数目，</a:t>
            </a:r>
            <a:r>
              <a:rPr lang="en-US" altLang="zh-CN" sz="2400"/>
              <a:t>1-5</a:t>
            </a:r>
            <a:endParaRPr lang="zh-CN" altLang="zh-CN" sz="2400"/>
          </a:p>
          <a:p>
            <a:r>
              <a:rPr lang="en-US" altLang="zh-CN" sz="2400">
                <a:solidFill>
                  <a:srgbClr val="FF0000"/>
                </a:solidFill>
              </a:rPr>
              <a:t>X</a:t>
            </a:r>
            <a:r>
              <a:rPr lang="en-US" altLang="zh-CN" sz="2400" b="1">
                <a:solidFill>
                  <a:srgbClr val="FF0000"/>
                </a:solidFill>
              </a:rPr>
              <a:t>=</a:t>
            </a:r>
            <a:r>
              <a:rPr lang="en-US" altLang="zh-CN" sz="2400">
                <a:solidFill>
                  <a:srgbClr val="FF0000"/>
                </a:solidFill>
              </a:rPr>
              <a:t>np</a:t>
            </a:r>
            <a:r>
              <a:rPr lang="en-US" altLang="zh-CN" sz="2400" b="1">
                <a:solidFill>
                  <a:srgbClr val="FF0000"/>
                </a:solidFill>
              </a:rPr>
              <a:t>.</a:t>
            </a:r>
            <a:r>
              <a:rPr lang="en-US" altLang="zh-CN" sz="2400">
                <a:solidFill>
                  <a:srgbClr val="FF0000"/>
                </a:solidFill>
              </a:rPr>
              <a:t>arange</a:t>
            </a:r>
            <a:r>
              <a:rPr lang="en-US" altLang="zh-CN" sz="2400" b="1">
                <a:solidFill>
                  <a:srgbClr val="FF0000"/>
                </a:solidFill>
              </a:rPr>
              <a:t>(</a:t>
            </a:r>
            <a:r>
              <a:rPr lang="en-US" altLang="zh-CN" sz="2400">
                <a:solidFill>
                  <a:srgbClr val="FF0000"/>
                </a:solidFill>
              </a:rPr>
              <a:t>0</a:t>
            </a:r>
            <a:r>
              <a:rPr lang="en-US" altLang="zh-CN" sz="2400" b="1">
                <a:solidFill>
                  <a:srgbClr val="FF0000"/>
                </a:solidFill>
              </a:rPr>
              <a:t>,</a:t>
            </a:r>
            <a:r>
              <a:rPr lang="en-US" altLang="zh-CN" sz="2400">
                <a:solidFill>
                  <a:srgbClr val="FF0000"/>
                </a:solidFill>
              </a:rPr>
              <a:t>6</a:t>
            </a:r>
            <a:r>
              <a:rPr lang="en-US" altLang="zh-CN" sz="2400" b="1">
                <a:solidFill>
                  <a:srgbClr val="FF0000"/>
                </a:solidFill>
              </a:rPr>
              <a:t>)</a:t>
            </a:r>
            <a:endParaRPr lang="zh-CN" altLang="zh-CN" sz="2400">
              <a:solidFill>
                <a:srgbClr val="FF0000"/>
              </a:solidFill>
            </a:endParaRPr>
          </a:p>
          <a:p>
            <a:r>
              <a:rPr lang="en-US" altLang="zh-CN" sz="2400"/>
              <a:t>p = stats</a:t>
            </a:r>
            <a:r>
              <a:rPr lang="en-US" altLang="zh-CN" sz="2400" b="1"/>
              <a:t>.</a:t>
            </a:r>
            <a:r>
              <a:rPr lang="en-US" altLang="zh-CN" sz="2400"/>
              <a:t>binom</a:t>
            </a:r>
            <a:r>
              <a:rPr lang="en-US" altLang="zh-CN" sz="2400" b="1"/>
              <a:t>.</a:t>
            </a:r>
            <a:r>
              <a:rPr lang="en-US" altLang="zh-CN" sz="2400"/>
              <a:t>pmf</a:t>
            </a:r>
            <a:r>
              <a:rPr lang="en-US" altLang="zh-CN" sz="2400" b="1"/>
              <a:t>(</a:t>
            </a:r>
            <a:r>
              <a:rPr lang="en-US" altLang="zh-CN" sz="2400"/>
              <a:t>X</a:t>
            </a:r>
            <a:r>
              <a:rPr lang="en-US" altLang="zh-CN" sz="2400" b="1"/>
              <a:t>,</a:t>
            </a:r>
            <a:r>
              <a:rPr lang="en-US" altLang="zh-CN" sz="2400"/>
              <a:t>n</a:t>
            </a:r>
            <a:r>
              <a:rPr lang="en-US" altLang="zh-CN" sz="2400" b="1"/>
              <a:t>,</a:t>
            </a:r>
            <a:r>
              <a:rPr lang="en-US" altLang="zh-CN" sz="2400"/>
              <a:t>p</a:t>
            </a:r>
            <a:r>
              <a:rPr lang="en-US" altLang="zh-CN" sz="2400" b="1"/>
              <a:t>)</a:t>
            </a:r>
            <a:endParaRPr lang="zh-CN" altLang="zh-CN" sz="2400"/>
          </a:p>
        </p:txBody>
      </p:sp>
      <p:sp>
        <p:nvSpPr>
          <p:cNvPr id="7" name="矩形 6"/>
          <p:cNvSpPr>
            <a:spLocks noChangeArrowheads="1"/>
          </p:cNvSpPr>
          <p:nvPr/>
        </p:nvSpPr>
        <p:spPr bwMode="auto">
          <a:xfrm>
            <a:off x="446088" y="977900"/>
            <a:ext cx="8302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dirty="0"/>
              <a:t>该羊群中感染这种病毒的数目数为</a:t>
            </a:r>
            <a:r>
              <a:rPr lang="en-US" altLang="zh-CN" sz="2400" dirty="0"/>
              <a:t>1</a:t>
            </a:r>
            <a:r>
              <a:rPr lang="zh-CN" altLang="zh-CN" sz="2400" dirty="0"/>
              <a:t>只、</a:t>
            </a:r>
            <a:r>
              <a:rPr lang="en-US" altLang="zh-CN" sz="2400" dirty="0"/>
              <a:t>2</a:t>
            </a:r>
            <a:r>
              <a:rPr lang="zh-CN" altLang="zh-CN" sz="2400" dirty="0"/>
              <a:t>只、</a:t>
            </a:r>
            <a:r>
              <a:rPr lang="en-US" altLang="zh-CN" sz="2400" dirty="0"/>
              <a:t>3</a:t>
            </a:r>
            <a:r>
              <a:rPr lang="zh-CN" altLang="zh-CN" sz="2400" dirty="0"/>
              <a:t>只、</a:t>
            </a:r>
            <a:r>
              <a:rPr lang="en-US" altLang="zh-CN" sz="2400" dirty="0"/>
              <a:t>4</a:t>
            </a:r>
            <a:r>
              <a:rPr lang="zh-CN" altLang="zh-CN" sz="2400" dirty="0"/>
              <a:t>只、</a:t>
            </a:r>
            <a:r>
              <a:rPr lang="en-US" altLang="zh-CN" sz="2400" dirty="0"/>
              <a:t>5</a:t>
            </a:r>
            <a:r>
              <a:rPr lang="zh-CN" altLang="zh-CN" sz="2400" dirty="0"/>
              <a:t>只的概率？</a:t>
            </a:r>
            <a:r>
              <a:rPr lang="zh-CN" altLang="en-US" sz="2400" dirty="0"/>
              <a:t>该怎么解决？</a:t>
            </a:r>
            <a:endParaRPr lang="zh-CN" altLang="zh-CN" sz="2400" dirty="0"/>
          </a:p>
        </p:txBody>
      </p:sp>
      <p:pic>
        <p:nvPicPr>
          <p:cNvPr id="10"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088" y="5157788"/>
            <a:ext cx="55657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95738" y="3303588"/>
            <a:ext cx="4824412" cy="17541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zh-CN" altLang="zh-CN" dirty="0"/>
              <a:t>上述代码中我们利用</a:t>
            </a:r>
            <a:r>
              <a:rPr lang="en-US" altLang="zh-CN" dirty="0" err="1"/>
              <a:t>np.arange</a:t>
            </a:r>
            <a:r>
              <a:rPr lang="en-US" altLang="zh-CN" dirty="0"/>
              <a:t>(0,6)</a:t>
            </a:r>
            <a:r>
              <a:rPr lang="zh-CN" altLang="zh-CN" dirty="0"/>
              <a:t>生成一个序列，范围为</a:t>
            </a:r>
            <a:r>
              <a:rPr lang="en-US" altLang="zh-CN" dirty="0"/>
              <a:t>[0,5]</a:t>
            </a:r>
            <a:r>
              <a:rPr lang="zh-CN" altLang="zh-CN" dirty="0"/>
              <a:t>，表示羊群感染病毒的绵羊的数目，利用</a:t>
            </a:r>
            <a:r>
              <a:rPr lang="en-US" altLang="zh-CN" dirty="0" err="1"/>
              <a:t>binom.pmf</a:t>
            </a:r>
            <a:r>
              <a:rPr lang="en-US" altLang="zh-CN" dirty="0"/>
              <a:t>(</a:t>
            </a:r>
            <a:r>
              <a:rPr lang="en-US" altLang="zh-CN" dirty="0" err="1"/>
              <a:t>k,n,p</a:t>
            </a:r>
            <a:r>
              <a:rPr lang="en-US" altLang="zh-CN" dirty="0"/>
              <a:t>) </a:t>
            </a:r>
            <a:r>
              <a:rPr lang="zh-CN" altLang="zh-CN" dirty="0"/>
              <a:t>函数感染病毒的羊的概率质量函数。返回结果显示羊群中没有羊（</a:t>
            </a:r>
            <a:r>
              <a:rPr lang="en-US" altLang="zh-CN" dirty="0"/>
              <a:t>X=0</a:t>
            </a:r>
            <a:r>
              <a:rPr lang="zh-CN" altLang="zh-CN" dirty="0"/>
              <a:t>）患病的概率为</a:t>
            </a:r>
            <a:r>
              <a:rPr lang="en-US" altLang="zh-CN" dirty="0"/>
              <a:t>0.00672111</a:t>
            </a:r>
            <a:r>
              <a:rPr lang="zh-CN" altLang="zh-CN" dirty="0"/>
              <a:t>，</a:t>
            </a:r>
            <a:r>
              <a:rPr lang="en-US" altLang="zh-CN" dirty="0"/>
              <a:t>1</a:t>
            </a:r>
            <a:r>
              <a:rPr lang="zh-CN" altLang="zh-CN" dirty="0"/>
              <a:t>只羊</a:t>
            </a:r>
            <a:r>
              <a:rPr lang="en-US" altLang="zh-CN" dirty="0"/>
              <a:t>(X=1)</a:t>
            </a:r>
            <a:r>
              <a:rPr lang="zh-CN" altLang="zh-CN" dirty="0"/>
              <a:t>患病的概率为</a:t>
            </a:r>
            <a:r>
              <a:rPr lang="en-US" altLang="zh-CN" dirty="0"/>
              <a:t>0.0336392</a:t>
            </a:r>
            <a:r>
              <a:rPr lang="zh-CN" altLang="zh-CN" dirty="0"/>
              <a:t>，以此类推。</a:t>
            </a:r>
            <a:endParaRPr lang="zh-CN" altLang="en-US" dirty="0"/>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623888"/>
            <a:ext cx="338455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446088" y="977900"/>
            <a:ext cx="8302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dirty="0"/>
              <a:t>（</a:t>
            </a:r>
            <a:r>
              <a:rPr lang="en-US" altLang="zh-CN" sz="2400" dirty="0"/>
              <a:t>2</a:t>
            </a:r>
            <a:r>
              <a:rPr lang="zh-CN" altLang="zh-CN" sz="2400" dirty="0"/>
              <a:t>）计算羊群感染羊痘病毒不超过</a:t>
            </a:r>
            <a:r>
              <a:rPr lang="en-US" altLang="zh-CN" sz="2400" dirty="0"/>
              <a:t>5</a:t>
            </a:r>
            <a:r>
              <a:rPr lang="zh-CN" altLang="zh-CN" sz="2400" dirty="0"/>
              <a:t>只的概率，应该是</a:t>
            </a:r>
            <a:r>
              <a:rPr lang="en-US" altLang="zh-CN" sz="2400" dirty="0"/>
              <a:t>X</a:t>
            </a:r>
            <a:r>
              <a:rPr lang="zh-CN" altLang="zh-CN" sz="2400" dirty="0"/>
              <a:t>小于等于</a:t>
            </a:r>
            <a:r>
              <a:rPr lang="en-US" altLang="zh-CN" sz="2400" dirty="0"/>
              <a:t>5</a:t>
            </a:r>
            <a:r>
              <a:rPr lang="zh-CN" altLang="zh-CN" sz="2400" dirty="0"/>
              <a:t>的概率之和，即</a:t>
            </a:r>
            <a:r>
              <a:rPr lang="en-US" altLang="zh-CN" sz="2400" dirty="0"/>
              <a:t>p(X=1)+ p(X=2)+ p(X=3)+ p(X=4)+ p(X=5)</a:t>
            </a:r>
            <a:r>
              <a:rPr lang="zh-CN" altLang="zh-CN" sz="2400" dirty="0"/>
              <a:t>，</a:t>
            </a:r>
            <a:r>
              <a:rPr lang="zh-CN" altLang="en-US" sz="2400" dirty="0"/>
              <a:t>由</a:t>
            </a:r>
            <a:r>
              <a:rPr lang="zh-CN" altLang="zh-CN" sz="2400" dirty="0"/>
              <a:t>（</a:t>
            </a:r>
            <a:r>
              <a:rPr lang="en-US" altLang="zh-CN" sz="2400" dirty="0"/>
              <a:t>1</a:t>
            </a:r>
            <a:r>
              <a:rPr lang="zh-CN" altLang="zh-CN" sz="2400" dirty="0"/>
              <a:t>）的计算可知，通过对概率质量函数</a:t>
            </a:r>
            <a:r>
              <a:rPr lang="en-US" altLang="zh-CN" sz="2400" dirty="0" err="1"/>
              <a:t>pmf</a:t>
            </a:r>
            <a:r>
              <a:rPr lang="zh-CN" altLang="zh-CN" sz="2400" dirty="0"/>
              <a:t>的结果求和得到：</a:t>
            </a:r>
            <a:endParaRPr lang="zh-CN" altLang="zh-CN" sz="2400" dirty="0"/>
          </a:p>
        </p:txBody>
      </p:sp>
      <p:sp>
        <p:nvSpPr>
          <p:cNvPr id="25603" name="矩形 1"/>
          <p:cNvSpPr>
            <a:spLocks noChangeArrowheads="1"/>
          </p:cNvSpPr>
          <p:nvPr/>
        </p:nvSpPr>
        <p:spPr bwMode="auto">
          <a:xfrm>
            <a:off x="539750" y="2636838"/>
            <a:ext cx="1971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t>sum(</a:t>
            </a:r>
            <a:r>
              <a:rPr lang="en-US" altLang="zh-CN" sz="2800"/>
              <a:t>binom</a:t>
            </a:r>
            <a:r>
              <a:rPr lang="en-US" altLang="zh-CN" sz="2800" b="1"/>
              <a:t>)</a:t>
            </a:r>
            <a:endParaRPr lang="zh-CN" altLang="zh-CN" sz="2800"/>
          </a:p>
        </p:txBody>
      </p:sp>
      <p:sp>
        <p:nvSpPr>
          <p:cNvPr id="25604" name="矩形 3"/>
          <p:cNvSpPr>
            <a:spLocks noChangeArrowheads="1"/>
          </p:cNvSpPr>
          <p:nvPr/>
        </p:nvSpPr>
        <p:spPr bwMode="auto">
          <a:xfrm>
            <a:off x="574675" y="3357563"/>
            <a:ext cx="7416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或者利用</a:t>
            </a:r>
            <a:r>
              <a:rPr lang="zh-CN" altLang="zh-CN" sz="2400"/>
              <a:t>累计分布函数</a:t>
            </a:r>
            <a:r>
              <a:rPr lang="en-US" altLang="zh-CN" sz="2400"/>
              <a:t>binom.cdf(k,n,p)</a:t>
            </a:r>
            <a:r>
              <a:rPr lang="zh-CN" altLang="zh-CN" sz="2400"/>
              <a:t>，也可以计算</a:t>
            </a:r>
            <a:r>
              <a:rPr lang="en-US" altLang="zh-CN" sz="2400"/>
              <a:t>P(X&lt;=5)</a:t>
            </a:r>
            <a:r>
              <a:rPr lang="zh-CN" altLang="zh-CN" sz="2400"/>
              <a:t>的概率</a:t>
            </a:r>
            <a:r>
              <a:rPr lang="zh-CN" altLang="en-US" sz="2400"/>
              <a:t>：</a:t>
            </a:r>
            <a:endParaRPr lang="zh-CN" altLang="zh-CN" sz="2400"/>
          </a:p>
        </p:txBody>
      </p:sp>
      <p:sp>
        <p:nvSpPr>
          <p:cNvPr id="25605" name="矩形 4"/>
          <p:cNvSpPr>
            <a:spLocks noChangeArrowheads="1"/>
          </p:cNvSpPr>
          <p:nvPr/>
        </p:nvSpPr>
        <p:spPr bwMode="auto">
          <a:xfrm>
            <a:off x="566738" y="4365625"/>
            <a:ext cx="6813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t>#</a:t>
            </a:r>
            <a:r>
              <a:rPr lang="zh-CN" altLang="zh-CN" sz="2800"/>
              <a:t>累计分布函数</a:t>
            </a:r>
            <a:endParaRPr lang="zh-CN" altLang="zh-CN" sz="2800"/>
          </a:p>
          <a:p>
            <a:r>
              <a:rPr lang="en-US" altLang="zh-CN" sz="2800"/>
              <a:t>k</a:t>
            </a:r>
            <a:r>
              <a:rPr lang="en-US" altLang="zh-CN" sz="2800" b="1"/>
              <a:t>=</a:t>
            </a:r>
            <a:r>
              <a:rPr lang="en-US" altLang="zh-CN" sz="2800"/>
              <a:t>5 #</a:t>
            </a:r>
            <a:r>
              <a:rPr lang="zh-CN" altLang="zh-CN" sz="2800"/>
              <a:t>感染数不超过</a:t>
            </a:r>
            <a:r>
              <a:rPr lang="en-US" altLang="zh-CN" sz="2800"/>
              <a:t>5</a:t>
            </a:r>
            <a:r>
              <a:rPr lang="zh-CN" altLang="zh-CN" sz="2800"/>
              <a:t>只的概率</a:t>
            </a:r>
            <a:endParaRPr lang="zh-CN" altLang="zh-CN" sz="2800"/>
          </a:p>
          <a:p>
            <a:r>
              <a:rPr lang="en-US" altLang="zh-CN" sz="2800"/>
              <a:t>st</a:t>
            </a:r>
            <a:r>
              <a:rPr lang="en-US" altLang="zh-CN" sz="2800" b="1"/>
              <a:t>.</a:t>
            </a:r>
            <a:r>
              <a:rPr lang="en-US" altLang="zh-CN" sz="2800"/>
              <a:t>binom</a:t>
            </a:r>
            <a:r>
              <a:rPr lang="en-US" altLang="zh-CN" sz="2800" b="1"/>
              <a:t>.</a:t>
            </a:r>
            <a:r>
              <a:rPr lang="en-US" altLang="zh-CN" sz="2800">
                <a:solidFill>
                  <a:srgbClr val="FF0000"/>
                </a:solidFill>
              </a:rPr>
              <a:t>cdf</a:t>
            </a:r>
            <a:r>
              <a:rPr lang="en-US" altLang="zh-CN" sz="2800" b="1"/>
              <a:t>(</a:t>
            </a:r>
            <a:r>
              <a:rPr lang="en-US" altLang="zh-CN" sz="2800"/>
              <a:t>k</a:t>
            </a:r>
            <a:r>
              <a:rPr lang="en-US" altLang="zh-CN" sz="2800" b="1"/>
              <a:t>,</a:t>
            </a:r>
            <a:r>
              <a:rPr lang="en-US" altLang="zh-CN" sz="2800"/>
              <a:t>n</a:t>
            </a:r>
            <a:r>
              <a:rPr lang="en-US" altLang="zh-CN" sz="2800" b="1"/>
              <a:t>,</a:t>
            </a:r>
            <a:r>
              <a:rPr lang="en-US" altLang="zh-CN" sz="2800"/>
              <a:t>p</a:t>
            </a:r>
            <a:r>
              <a:rPr lang="en-US" altLang="zh-CN" sz="2800" b="1"/>
              <a:t>)</a:t>
            </a:r>
            <a:endParaRPr lang="zh-CN" altLang="zh-CN" sz="2800"/>
          </a:p>
        </p:txBody>
      </p:sp>
      <p:sp>
        <p:nvSpPr>
          <p:cNvPr id="25606"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离散概率分布</a:t>
            </a:r>
            <a:endParaRPr lang="en-US" altLang="zh-CN" b="1" smtClean="0">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txBox="1">
            <a:spLocks noChangeArrowheads="1"/>
          </p:cNvSpPr>
          <p:nvPr/>
        </p:nvSpPr>
        <p:spPr bwMode="auto">
          <a:xfrm>
            <a:off x="107950" y="0"/>
            <a:ext cx="8951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70C0"/>
                </a:solidFill>
              </a:rPr>
              <a:t>连续概率分布</a:t>
            </a:r>
            <a:endParaRPr lang="en-US" altLang="zh-CN" sz="4000" b="1">
              <a:solidFill>
                <a:srgbClr val="0070C0"/>
              </a:solidFill>
            </a:endParaRPr>
          </a:p>
        </p:txBody>
      </p:sp>
      <p:sp>
        <p:nvSpPr>
          <p:cNvPr id="26627" name="矩形 4"/>
          <p:cNvSpPr>
            <a:spLocks noChangeArrowheads="1"/>
          </p:cNvSpPr>
          <p:nvPr/>
        </p:nvSpPr>
        <p:spPr bwMode="auto">
          <a:xfrm>
            <a:off x="250825" y="1484313"/>
            <a:ext cx="82819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        </a:t>
            </a:r>
            <a:r>
              <a:rPr lang="zh-CN" altLang="zh-CN" sz="2400"/>
              <a:t>在数学中，连续概率分布（</a:t>
            </a:r>
            <a:r>
              <a:rPr lang="en-US" altLang="zh-CN" sz="2400"/>
              <a:t>continuous probability distribution</a:t>
            </a:r>
            <a:r>
              <a:rPr lang="zh-CN" altLang="zh-CN" sz="2400"/>
              <a:t>）是指一个随机变量可以在其区间内能够取任何数值时所具有的分布。连续概率分布也称为</a:t>
            </a:r>
            <a:r>
              <a:rPr lang="en-US" altLang="zh-CN" sz="2400"/>
              <a:t>概率密度函数（probability density function）</a:t>
            </a:r>
            <a:r>
              <a:rPr lang="zh-CN" altLang="zh-CN" sz="2400"/>
              <a:t>，它们是具有连续取值（例如一条实线上的值）的函数。正态分布（</a:t>
            </a:r>
            <a:r>
              <a:rPr lang="en-US" altLang="zh-CN" sz="2400"/>
              <a:t>normal distribution</a:t>
            </a:r>
            <a:r>
              <a:rPr lang="zh-CN" altLang="zh-CN" sz="2400"/>
              <a:t>）、指数分布（</a:t>
            </a:r>
            <a:r>
              <a:rPr lang="en-US" altLang="zh-CN" sz="2400"/>
              <a:t>exponential distribution</a:t>
            </a:r>
            <a:r>
              <a:rPr lang="zh-CN" altLang="zh-CN" sz="2400"/>
              <a:t>）和β分布（</a:t>
            </a:r>
            <a:r>
              <a:rPr lang="en-US" altLang="zh-CN" sz="2400"/>
              <a:t>beta distribution</a:t>
            </a:r>
            <a:r>
              <a:rPr lang="zh-CN" altLang="zh-CN" sz="2400"/>
              <a:t>）等都属于连续概率分布。在</a:t>
            </a:r>
            <a:r>
              <a:rPr lang="en-US" altLang="zh-CN" sz="2400"/>
              <a:t>stats</a:t>
            </a:r>
            <a:r>
              <a:rPr lang="zh-CN" altLang="zh-CN" sz="2400"/>
              <a:t>模块中，常见连续概率分布如表</a:t>
            </a:r>
            <a:r>
              <a:rPr lang="en-US" altLang="zh-CN" sz="2400"/>
              <a:t>8-5</a:t>
            </a:r>
            <a:r>
              <a:rPr lang="zh-CN" altLang="zh-CN" sz="2400"/>
              <a:t>所示：</a:t>
            </a:r>
            <a:endParaRPr lang="zh-CN" altLang="zh-CN"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txBox="1">
            <a:spLocks noChangeArrowheads="1"/>
          </p:cNvSpPr>
          <p:nvPr/>
        </p:nvSpPr>
        <p:spPr bwMode="auto">
          <a:xfrm>
            <a:off x="107950" y="0"/>
            <a:ext cx="8951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rgbClr val="0070C0"/>
                </a:solidFill>
              </a:rPr>
              <a:t>连续概率分布</a:t>
            </a:r>
            <a:endParaRPr lang="en-US" altLang="zh-CN" sz="4000" b="1">
              <a:solidFill>
                <a:srgbClr val="0070C0"/>
              </a:solidFill>
            </a:endParaRPr>
          </a:p>
        </p:txBody>
      </p:sp>
      <p:graphicFrame>
        <p:nvGraphicFramePr>
          <p:cNvPr id="2" name="表格 1"/>
          <p:cNvGraphicFramePr>
            <a:graphicFrameLocks noGrp="1"/>
          </p:cNvGraphicFramePr>
          <p:nvPr>
            <p:custDataLst>
              <p:tags r:id="rId1"/>
            </p:custDataLst>
          </p:nvPr>
        </p:nvGraphicFramePr>
        <p:xfrm>
          <a:off x="1042988" y="1773238"/>
          <a:ext cx="6481762" cy="3657600"/>
        </p:xfrm>
        <a:graphic>
          <a:graphicData uri="http://schemas.openxmlformats.org/drawingml/2006/table">
            <a:tbl>
              <a:tblPr firstRow="1" firstCol="1" bandRow="1">
                <a:tableStyleId>{5FD0F851-EC5A-4D38-B0AD-8093EC10F338}</a:tableStyleId>
              </a:tblPr>
              <a:tblGrid>
                <a:gridCol w="2485108"/>
                <a:gridCol w="3996654"/>
              </a:tblGrid>
              <a:tr h="268840">
                <a:tc>
                  <a:txBody>
                    <a:bodyPr/>
                    <a:lstStyle/>
                    <a:p>
                      <a:pPr>
                        <a:lnSpc>
                          <a:spcPct val="100000"/>
                        </a:lnSpc>
                        <a:spcAft>
                          <a:spcPts val="0"/>
                        </a:spcAft>
                      </a:pPr>
                      <a:r>
                        <a:rPr lang="zh-CN" sz="2000" b="0" kern="100" dirty="0">
                          <a:effectLst/>
                        </a:rPr>
                        <a:t>名称</a:t>
                      </a:r>
                      <a:endParaRPr lang="zh-CN" sz="2800" b="0" kern="100" dirty="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含义</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beta</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en-US" sz="2000" kern="100">
                          <a:effectLst/>
                        </a:rPr>
                        <a:t>beta</a:t>
                      </a:r>
                      <a:r>
                        <a:rPr lang="zh-CN" sz="2000" kern="100">
                          <a:effectLst/>
                        </a:rPr>
                        <a:t>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f</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en-US" sz="2000" kern="100">
                          <a:effectLst/>
                        </a:rPr>
                        <a:t>F</a:t>
                      </a:r>
                      <a:r>
                        <a:rPr lang="zh-CN" sz="2000" kern="100">
                          <a:effectLst/>
                        </a:rPr>
                        <a:t>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gamma</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en-US" sz="2000" kern="100">
                          <a:effectLst/>
                        </a:rPr>
                        <a:t>gamma</a:t>
                      </a:r>
                      <a:r>
                        <a:rPr lang="zh-CN" sz="2000" kern="100">
                          <a:effectLst/>
                        </a:rPr>
                        <a:t>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solidFill>
                            <a:srgbClr val="FF0000"/>
                          </a:solidFill>
                          <a:effectLst/>
                        </a:rPr>
                        <a:t>norm</a:t>
                      </a:r>
                      <a:endParaRPr lang="en-US" sz="2000" b="0" kern="100">
                        <a:solidFill>
                          <a:srgbClr val="FF0000"/>
                        </a:solidFill>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正态分布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lognorm</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对数正态分布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uniform</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均匀分布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chi2</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卡方分布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cauchy</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柯西分布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expon</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指数分布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a:effectLst/>
                        </a:rPr>
                        <a:t>laplace</a:t>
                      </a:r>
                      <a:endParaRPr lang="zh-CN" sz="2800" b="0" kern="10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a:effectLst/>
                        </a:rPr>
                        <a:t>拉普拉斯分布</a:t>
                      </a:r>
                      <a:endParaRPr lang="zh-CN" sz="2800" kern="100">
                        <a:effectLst/>
                        <a:latin typeface="Calibri" panose="020F0502020204030204"/>
                        <a:cs typeface="宋体" panose="02010600030101010101" pitchFamily="2" charset="-122"/>
                      </a:endParaRPr>
                    </a:p>
                  </a:txBody>
                  <a:tcPr marL="68591" marR="68591" marT="0" marB="0"/>
                </a:tc>
              </a:tr>
              <a:tr h="272154">
                <a:tc>
                  <a:txBody>
                    <a:bodyPr/>
                    <a:lstStyle/>
                    <a:p>
                      <a:pPr>
                        <a:lnSpc>
                          <a:spcPct val="100000"/>
                        </a:lnSpc>
                        <a:spcAft>
                          <a:spcPts val="0"/>
                        </a:spcAft>
                      </a:pPr>
                      <a:r>
                        <a:rPr lang="en-US" sz="2000" b="0" kern="100" dirty="0" err="1">
                          <a:effectLst/>
                        </a:rPr>
                        <a:t>rayleigh</a:t>
                      </a:r>
                      <a:endParaRPr lang="zh-CN" sz="2800" b="0" kern="100" dirty="0">
                        <a:effectLst/>
                        <a:latin typeface="Calibri" panose="020F0502020204030204"/>
                        <a:cs typeface="宋体" panose="02010600030101010101" pitchFamily="2" charset="-122"/>
                      </a:endParaRPr>
                    </a:p>
                  </a:txBody>
                  <a:tcPr marL="68591" marR="68591" marT="0" marB="0"/>
                </a:tc>
                <a:tc>
                  <a:txBody>
                    <a:bodyPr/>
                    <a:lstStyle/>
                    <a:p>
                      <a:pPr>
                        <a:lnSpc>
                          <a:spcPct val="100000"/>
                        </a:lnSpc>
                        <a:spcAft>
                          <a:spcPts val="0"/>
                        </a:spcAft>
                      </a:pPr>
                      <a:r>
                        <a:rPr lang="zh-CN" sz="2000" kern="100" dirty="0">
                          <a:effectLst/>
                        </a:rPr>
                        <a:t>瑞利分布</a:t>
                      </a:r>
                      <a:endParaRPr lang="zh-CN" sz="2800" kern="100" dirty="0">
                        <a:effectLst/>
                        <a:latin typeface="Calibri" panose="020F0502020204030204"/>
                        <a:cs typeface="宋体" panose="02010600030101010101" pitchFamily="2" charset="-122"/>
                      </a:endParaRPr>
                    </a:p>
                  </a:txBody>
                  <a:tcPr marL="68591" marR="68591" marT="0" marB="0"/>
                </a:tc>
              </a:tr>
            </a:tbl>
          </a:graphicData>
        </a:graphic>
      </p:graphicFrame>
      <p:sp>
        <p:nvSpPr>
          <p:cNvPr id="27679" name="Rectangle 1"/>
          <p:cNvSpPr>
            <a:spLocks noChangeArrowheads="1"/>
          </p:cNvSpPr>
          <p:nvPr/>
        </p:nvSpPr>
        <p:spPr bwMode="auto">
          <a:xfrm>
            <a:off x="2771775" y="1300163"/>
            <a:ext cx="2898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sz="2000">
                <a:latin typeface="Times New Roman" panose="02020603050405020304" pitchFamily="18" charset="0"/>
                <a:cs typeface="Times New Roman" panose="02020603050405020304" pitchFamily="18" charset="0"/>
              </a:rPr>
              <a:t>表</a:t>
            </a:r>
            <a:r>
              <a:rPr lang="en-US" altLang="zh-CN" sz="2000">
                <a:latin typeface="Times New Roman" panose="02020603050405020304" pitchFamily="18" charset="0"/>
                <a:cs typeface="Times New Roman" panose="02020603050405020304" pitchFamily="18" charset="0"/>
              </a:rPr>
              <a:t>8-5 </a:t>
            </a:r>
            <a:r>
              <a:rPr lang="zh-CN" altLang="en-US" sz="2000">
                <a:latin typeface="Times New Roman" panose="02020603050405020304" pitchFamily="18" charset="0"/>
                <a:cs typeface="Times New Roman" panose="02020603050405020304" pitchFamily="18" charset="0"/>
              </a:rPr>
              <a:t>常见连续概率分布</a:t>
            </a:r>
            <a:endParaRPr lang="zh-CN" alt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449263" y="1125538"/>
            <a:ext cx="8229600" cy="2016125"/>
          </a:xfrm>
        </p:spPr>
        <p:txBody>
          <a:bodyPr/>
          <a:lstStyle/>
          <a:p>
            <a:pPr marL="0" indent="0">
              <a:buFont typeface="Arial" panose="020B0604020202020204" pitchFamily="34" charset="0"/>
              <a:buNone/>
            </a:pPr>
            <a:r>
              <a:rPr lang="zh-CN" altLang="en-US" sz="2800" smtClean="0"/>
              <a:t>        与离散概率分布类似，</a:t>
            </a:r>
            <a:r>
              <a:rPr lang="en-US" altLang="zh-CN" sz="2800" smtClean="0"/>
              <a:t>stats</a:t>
            </a:r>
            <a:r>
              <a:rPr lang="zh-CN" altLang="en-US" sz="2800" smtClean="0"/>
              <a:t>中提供了服从连续概率分布的随机变量的方法，以正态分布</a:t>
            </a:r>
            <a:r>
              <a:rPr lang="en-US" altLang="zh-CN" sz="2800" smtClean="0"/>
              <a:t>norm</a:t>
            </a:r>
            <a:r>
              <a:rPr lang="zh-CN" altLang="en-US" sz="2800" smtClean="0"/>
              <a:t>为例，</a:t>
            </a:r>
            <a:r>
              <a:rPr lang="en-US" altLang="zh-CN" sz="2800" smtClean="0"/>
              <a:t>norm</a:t>
            </a:r>
            <a:r>
              <a:rPr lang="zh-CN" altLang="en-US" sz="2800" smtClean="0"/>
              <a:t>含有的方法调用格式如下：</a:t>
            </a:r>
            <a:endParaRPr lang="zh-CN" altLang="zh-CN" sz="2800" smtClean="0"/>
          </a:p>
          <a:p>
            <a:pPr marL="0" indent="0">
              <a:buFont typeface="Arial" panose="020B0604020202020204" pitchFamily="34" charset="0"/>
              <a:buNone/>
            </a:pPr>
            <a:endParaRPr lang="zh-CN" altLang="en-US" sz="2800" smtClean="0"/>
          </a:p>
        </p:txBody>
      </p:sp>
      <p:sp>
        <p:nvSpPr>
          <p:cNvPr id="28675"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28676" name="矩形 6"/>
          <p:cNvSpPr>
            <a:spLocks noChangeArrowheads="1"/>
          </p:cNvSpPr>
          <p:nvPr/>
        </p:nvSpPr>
        <p:spPr bwMode="auto">
          <a:xfrm>
            <a:off x="755650" y="3059113"/>
            <a:ext cx="65452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76225"/>
            <a:r>
              <a:rPr lang="en-US" altLang="zh-CN" sz="3200">
                <a:solidFill>
                  <a:srgbClr val="000000"/>
                </a:solidFill>
                <a:latin typeface="Courier New" panose="02070309020205020404" pitchFamily="49" charset="0"/>
                <a:cs typeface="Courier New" panose="02070309020205020404" pitchFamily="49" charset="0"/>
              </a:rPr>
              <a:t>stats.norm.</a:t>
            </a:r>
            <a:r>
              <a:rPr lang="zh-CN" altLang="en-US" sz="3200">
                <a:solidFill>
                  <a:srgbClr val="000000"/>
                </a:solidFill>
                <a:latin typeface="Courier New" panose="02070309020205020404" pitchFamily="49" charset="0"/>
                <a:cs typeface="Courier New" panose="02070309020205020404" pitchFamily="49" charset="0"/>
              </a:rPr>
              <a:t>函数名</a:t>
            </a:r>
            <a:r>
              <a:rPr lang="en-US" altLang="zh-CN" sz="3200" b="1">
                <a:solidFill>
                  <a:srgbClr val="000080"/>
                </a:solidFill>
                <a:latin typeface="Courier New" panose="02070309020205020404" pitchFamily="49" charset="0"/>
                <a:cs typeface="Courier New" panose="02070309020205020404" pitchFamily="49" charset="0"/>
              </a:rPr>
              <a:t>(</a:t>
            </a:r>
            <a:r>
              <a:rPr lang="zh-CN" altLang="en-US" sz="3200">
                <a:solidFill>
                  <a:srgbClr val="000000"/>
                </a:solidFill>
                <a:latin typeface="Courier New" panose="02070309020205020404" pitchFamily="49" charset="0"/>
                <a:cs typeface="Courier New" panose="02070309020205020404" pitchFamily="49" charset="0"/>
              </a:rPr>
              <a:t>参数列表</a:t>
            </a:r>
            <a:r>
              <a:rPr lang="en-US" altLang="zh-CN" sz="3200" b="1">
                <a:solidFill>
                  <a:srgbClr val="000080"/>
                </a:solidFill>
                <a:latin typeface="Courier New" panose="02070309020205020404" pitchFamily="49" charset="0"/>
                <a:cs typeface="Courier New" panose="02070309020205020404" pitchFamily="49" charset="0"/>
              </a:rPr>
              <a:t>)</a:t>
            </a:r>
            <a:endParaRPr lang="en-US" altLang="zh-CN" sz="3200" b="1">
              <a:solidFill>
                <a:srgbClr val="00008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179388" y="849313"/>
            <a:ext cx="8229600" cy="563562"/>
          </a:xfrm>
        </p:spPr>
        <p:txBody>
          <a:bodyPr/>
          <a:lstStyle/>
          <a:p>
            <a:pPr marL="0" indent="0">
              <a:buFont typeface="Arial" panose="020B0604020202020204" pitchFamily="34" charset="0"/>
              <a:buNone/>
            </a:pPr>
            <a:r>
              <a:rPr lang="zh-CN" altLang="en-US" sz="2800" smtClean="0"/>
              <a:t>正态分布</a:t>
            </a:r>
            <a:r>
              <a:rPr lang="en-US" altLang="zh-CN" sz="2800" smtClean="0"/>
              <a:t>norm</a:t>
            </a:r>
            <a:r>
              <a:rPr lang="zh-CN" altLang="en-US" sz="2800" smtClean="0"/>
              <a:t>含有的方法如下：</a:t>
            </a:r>
            <a:endParaRPr lang="zh-CN" altLang="zh-CN" sz="2800" smtClean="0"/>
          </a:p>
        </p:txBody>
      </p:sp>
      <p:sp>
        <p:nvSpPr>
          <p:cNvPr id="29699"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graphicFrame>
        <p:nvGraphicFramePr>
          <p:cNvPr id="2" name="表格 1"/>
          <p:cNvGraphicFramePr>
            <a:graphicFrameLocks noGrp="1"/>
          </p:cNvGraphicFramePr>
          <p:nvPr>
            <p:custDataLst>
              <p:tags r:id="rId1"/>
            </p:custDataLst>
          </p:nvPr>
        </p:nvGraphicFramePr>
        <p:xfrm>
          <a:off x="323850" y="1628775"/>
          <a:ext cx="8424863" cy="3889382"/>
        </p:xfrm>
        <a:graphic>
          <a:graphicData uri="http://schemas.openxmlformats.org/drawingml/2006/table">
            <a:tbl>
              <a:tblPr firstRow="1" firstCol="1" bandRow="1">
                <a:tableStyleId>{5FD0F851-EC5A-4D38-B0AD-8093EC10F338}</a:tableStyleId>
              </a:tblPr>
              <a:tblGrid>
                <a:gridCol w="2069143"/>
                <a:gridCol w="3642997"/>
                <a:gridCol w="2712723"/>
              </a:tblGrid>
              <a:tr h="296599">
                <a:tc>
                  <a:txBody>
                    <a:bodyPr/>
                    <a:lstStyle/>
                    <a:p>
                      <a:pPr algn="ctr">
                        <a:lnSpc>
                          <a:spcPct val="100000"/>
                        </a:lnSpc>
                        <a:spcAft>
                          <a:spcPts val="0"/>
                        </a:spcAft>
                      </a:pPr>
                      <a:r>
                        <a:rPr lang="zh-CN" sz="1600" kern="100" dirty="0">
                          <a:effectLst/>
                        </a:rPr>
                        <a:t>方法</a:t>
                      </a:r>
                      <a:endParaRPr lang="zh-CN" sz="2000" kern="100" dirty="0">
                        <a:effectLst/>
                        <a:latin typeface="Calibri" panose="020F0502020204030204"/>
                        <a:cs typeface="宋体" panose="02010600030101010101" pitchFamily="2" charset="-122"/>
                      </a:endParaRPr>
                    </a:p>
                  </a:txBody>
                  <a:tcPr marL="68579" marR="68579" marT="0" marB="0"/>
                </a:tc>
                <a:tc>
                  <a:txBody>
                    <a:bodyPr/>
                    <a:lstStyle/>
                    <a:p>
                      <a:pPr algn="ctr">
                        <a:lnSpc>
                          <a:spcPct val="100000"/>
                        </a:lnSpc>
                        <a:spcAft>
                          <a:spcPts val="0"/>
                        </a:spcAft>
                      </a:pPr>
                      <a:r>
                        <a:rPr lang="zh-CN" sz="1600" kern="100">
                          <a:effectLst/>
                        </a:rPr>
                        <a:t>参数说明</a:t>
                      </a:r>
                      <a:endParaRPr lang="zh-CN" sz="2000" kern="100">
                        <a:effectLst/>
                        <a:latin typeface="Calibri" panose="020F0502020204030204"/>
                        <a:cs typeface="宋体" panose="02010600030101010101" pitchFamily="2" charset="-122"/>
                      </a:endParaRPr>
                    </a:p>
                  </a:txBody>
                  <a:tcPr marL="68579" marR="68579" marT="0" marB="0"/>
                </a:tc>
                <a:tc>
                  <a:txBody>
                    <a:bodyPr/>
                    <a:lstStyle/>
                    <a:p>
                      <a:pPr algn="ctr">
                        <a:lnSpc>
                          <a:spcPct val="100000"/>
                        </a:lnSpc>
                        <a:spcAft>
                          <a:spcPts val="0"/>
                        </a:spcAft>
                      </a:pPr>
                      <a:r>
                        <a:rPr lang="zh-CN" sz="1600" kern="100">
                          <a:effectLst/>
                        </a:rPr>
                        <a:t>功能</a:t>
                      </a:r>
                      <a:endParaRPr lang="zh-CN" sz="2000" kern="100">
                        <a:effectLst/>
                        <a:latin typeface="Calibri" panose="020F0502020204030204"/>
                        <a:cs typeface="宋体" panose="02010600030101010101" pitchFamily="2" charset="-122"/>
                      </a:endParaRPr>
                    </a:p>
                  </a:txBody>
                  <a:tcPr marL="68579" marR="68579" marT="0" marB="0"/>
                </a:tc>
              </a:tr>
              <a:tr h="855470">
                <a:tc>
                  <a:txBody>
                    <a:bodyPr/>
                    <a:lstStyle/>
                    <a:p>
                      <a:pPr>
                        <a:lnSpc>
                          <a:spcPct val="100000"/>
                        </a:lnSpc>
                        <a:spcAft>
                          <a:spcPts val="0"/>
                        </a:spcAft>
                      </a:pPr>
                      <a:r>
                        <a:rPr lang="en-US" sz="1600" kern="100">
                          <a:solidFill>
                            <a:srgbClr val="FF0000"/>
                          </a:solidFill>
                          <a:effectLst/>
                        </a:rPr>
                        <a:t>rvs</a:t>
                      </a:r>
                      <a:r>
                        <a:rPr lang="en-US" sz="1600" kern="100">
                          <a:effectLst/>
                        </a:rPr>
                        <a:t>(loc=0, scale=1, size=1, random_state=None)</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en-US" sz="1600" kern="100">
                          <a:effectLst/>
                        </a:rPr>
                        <a:t>loc</a:t>
                      </a:r>
                      <a:r>
                        <a:rPr lang="zh-CN" sz="1600" kern="100">
                          <a:effectLst/>
                        </a:rPr>
                        <a:t>是均值，</a:t>
                      </a:r>
                      <a:r>
                        <a:rPr lang="en-US" sz="1600" kern="100">
                          <a:effectLst/>
                        </a:rPr>
                        <a:t>scale</a:t>
                      </a:r>
                      <a:r>
                        <a:rPr lang="zh-CN" sz="1600" kern="100">
                          <a:effectLst/>
                        </a:rPr>
                        <a:t>为标准差，</a:t>
                      </a:r>
                      <a:r>
                        <a:rPr lang="en-US" sz="1600" kern="100">
                          <a:effectLst/>
                        </a:rPr>
                        <a:t>size</a:t>
                      </a:r>
                      <a:r>
                        <a:rPr lang="zh-CN" sz="1600" kern="100">
                          <a:effectLst/>
                        </a:rPr>
                        <a:t>为生成随机变量的个数，</a:t>
                      </a:r>
                      <a:r>
                        <a:rPr lang="en-US" sz="1600" kern="100">
                          <a:effectLst/>
                        </a:rPr>
                        <a:t>random_state</a:t>
                      </a:r>
                      <a:r>
                        <a:rPr lang="zh-CN" sz="1600" kern="100">
                          <a:effectLst/>
                        </a:rPr>
                        <a:t>用于设置生成器对象，默认为</a:t>
                      </a:r>
                      <a:r>
                        <a:rPr lang="en-US" sz="1600" kern="100">
                          <a:effectLst/>
                        </a:rPr>
                        <a:t>None</a:t>
                      </a:r>
                      <a:r>
                        <a:rPr lang="zh-CN" sz="1600" kern="100">
                          <a:effectLst/>
                        </a:rPr>
                        <a:t>。</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生成</a:t>
                      </a:r>
                      <a:r>
                        <a:rPr lang="en-US" sz="1600" kern="100">
                          <a:effectLst/>
                        </a:rPr>
                        <a:t>size</a:t>
                      </a:r>
                      <a:r>
                        <a:rPr lang="zh-CN" sz="1600" kern="100">
                          <a:effectLst/>
                        </a:rPr>
                        <a:t>个均值为</a:t>
                      </a:r>
                      <a:r>
                        <a:rPr lang="en-US" sz="1600" kern="100">
                          <a:effectLst/>
                        </a:rPr>
                        <a:t>loc</a:t>
                      </a:r>
                      <a:r>
                        <a:rPr lang="zh-CN" sz="1600" kern="100">
                          <a:effectLst/>
                        </a:rPr>
                        <a:t>、标准差为</a:t>
                      </a:r>
                      <a:r>
                        <a:rPr lang="en-US" sz="1600" kern="100">
                          <a:effectLst/>
                        </a:rPr>
                        <a:t>scale</a:t>
                      </a:r>
                      <a:r>
                        <a:rPr lang="zh-CN" sz="1600" kern="100">
                          <a:effectLst/>
                        </a:rPr>
                        <a:t>的随机变量</a:t>
                      </a:r>
                      <a:endParaRPr lang="zh-CN" sz="2000" kern="100">
                        <a:effectLst/>
                        <a:latin typeface="Calibri" panose="020F0502020204030204"/>
                        <a:cs typeface="宋体" panose="02010600030101010101" pitchFamily="2" charset="-122"/>
                      </a:endParaRPr>
                    </a:p>
                  </a:txBody>
                  <a:tcPr marL="68579" marR="68579" marT="0" marB="0"/>
                </a:tc>
              </a:tr>
              <a:tr h="452336">
                <a:tc>
                  <a:txBody>
                    <a:bodyPr/>
                    <a:lstStyle/>
                    <a:p>
                      <a:pPr>
                        <a:lnSpc>
                          <a:spcPct val="100000"/>
                        </a:lnSpc>
                        <a:spcAft>
                          <a:spcPts val="0"/>
                        </a:spcAft>
                      </a:pPr>
                      <a:r>
                        <a:rPr lang="en-US" sz="1600" kern="100">
                          <a:solidFill>
                            <a:srgbClr val="FF0000"/>
                          </a:solidFill>
                          <a:effectLst/>
                        </a:rPr>
                        <a:t>pdf</a:t>
                      </a:r>
                      <a:r>
                        <a:rPr lang="en-US" sz="1600" kern="100">
                          <a:effectLst/>
                        </a:rPr>
                        <a:t>(x, loc=0, scale=1)</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en-US" sz="1600" kern="100">
                          <a:effectLst/>
                        </a:rPr>
                        <a:t>x</a:t>
                      </a:r>
                      <a:r>
                        <a:rPr lang="zh-CN" sz="1600" kern="100">
                          <a:effectLst/>
                        </a:rPr>
                        <a:t>为随机变量，其余同上。</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概率密度函数</a:t>
                      </a:r>
                      <a:endParaRPr lang="zh-CN" sz="2000" kern="100">
                        <a:effectLst/>
                        <a:latin typeface="Calibri" panose="020F0502020204030204"/>
                        <a:cs typeface="宋体" panose="02010600030101010101" pitchFamily="2" charset="-122"/>
                      </a:endParaRPr>
                    </a:p>
                  </a:txBody>
                  <a:tcPr marL="68579" marR="68579" marT="0" marB="0"/>
                </a:tc>
              </a:tr>
              <a:tr h="377489">
                <a:tc>
                  <a:txBody>
                    <a:bodyPr/>
                    <a:lstStyle/>
                    <a:p>
                      <a:pPr>
                        <a:lnSpc>
                          <a:spcPct val="100000"/>
                        </a:lnSpc>
                        <a:spcAft>
                          <a:spcPts val="0"/>
                        </a:spcAft>
                      </a:pPr>
                      <a:r>
                        <a:rPr lang="en-US" sz="1600" kern="100">
                          <a:solidFill>
                            <a:srgbClr val="FF0000"/>
                          </a:solidFill>
                          <a:effectLst/>
                        </a:rPr>
                        <a:t>cdf</a:t>
                      </a:r>
                      <a:r>
                        <a:rPr lang="en-US" sz="1600" kern="100">
                          <a:effectLst/>
                        </a:rPr>
                        <a:t>(x, loc=0, scale=1)</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同</a:t>
                      </a:r>
                      <a:r>
                        <a:rPr lang="en-US" sz="1600" kern="100">
                          <a:effectLst/>
                        </a:rPr>
                        <a:t>pdf</a:t>
                      </a:r>
                      <a:r>
                        <a:rPr lang="zh-CN" sz="1600" kern="100">
                          <a:effectLst/>
                        </a:rPr>
                        <a:t>。</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累计概率分布</a:t>
                      </a:r>
                      <a:endParaRPr lang="zh-CN" sz="2000" kern="100">
                        <a:effectLst/>
                        <a:latin typeface="Calibri" panose="020F0502020204030204"/>
                        <a:cs typeface="宋体" panose="02010600030101010101" pitchFamily="2" charset="-122"/>
                      </a:endParaRPr>
                    </a:p>
                  </a:txBody>
                  <a:tcPr marL="68579" marR="68579" marT="0" marB="0"/>
                </a:tc>
              </a:tr>
              <a:tr h="302641">
                <a:tc>
                  <a:txBody>
                    <a:bodyPr/>
                    <a:lstStyle/>
                    <a:p>
                      <a:pPr>
                        <a:lnSpc>
                          <a:spcPct val="100000"/>
                        </a:lnSpc>
                        <a:spcAft>
                          <a:spcPts val="0"/>
                        </a:spcAft>
                      </a:pPr>
                      <a:r>
                        <a:rPr lang="en-US" sz="1600" kern="100">
                          <a:effectLst/>
                        </a:rPr>
                        <a:t>sf(x, loc=0, scale=1)</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同</a:t>
                      </a:r>
                      <a:r>
                        <a:rPr lang="en-US" sz="1600" kern="100">
                          <a:effectLst/>
                        </a:rPr>
                        <a:t>pdf</a:t>
                      </a:r>
                      <a:r>
                        <a:rPr lang="zh-CN" sz="1600" kern="100">
                          <a:effectLst/>
                        </a:rPr>
                        <a:t>。</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生存函数，等于</a:t>
                      </a:r>
                      <a:r>
                        <a:rPr lang="en-US" sz="1600" kern="100">
                          <a:effectLst/>
                        </a:rPr>
                        <a:t>1-cdf</a:t>
                      </a:r>
                      <a:endParaRPr lang="zh-CN" sz="2000" kern="100">
                        <a:effectLst/>
                        <a:latin typeface="Calibri" panose="020F0502020204030204"/>
                        <a:cs typeface="宋体" panose="02010600030101010101" pitchFamily="2" charset="-122"/>
                      </a:endParaRPr>
                    </a:p>
                  </a:txBody>
                  <a:tcPr marL="68579" marR="68579" marT="0" marB="0"/>
                </a:tc>
              </a:tr>
              <a:tr h="371801">
                <a:tc>
                  <a:txBody>
                    <a:bodyPr/>
                    <a:lstStyle/>
                    <a:p>
                      <a:pPr>
                        <a:lnSpc>
                          <a:spcPct val="100000"/>
                        </a:lnSpc>
                        <a:spcAft>
                          <a:spcPts val="0"/>
                        </a:spcAft>
                      </a:pPr>
                      <a:r>
                        <a:rPr lang="en-US" sz="1600" kern="100">
                          <a:effectLst/>
                        </a:rPr>
                        <a:t>ppf(q, loc=0, scale=1)</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en-US" sz="1600" kern="100">
                          <a:effectLst/>
                        </a:rPr>
                        <a:t>q</a:t>
                      </a:r>
                      <a:r>
                        <a:rPr lang="zh-CN" sz="1600" kern="100">
                          <a:effectLst/>
                        </a:rPr>
                        <a:t>为累计概率分布，其余同</a:t>
                      </a:r>
                      <a:r>
                        <a:rPr lang="en-US" sz="1600" kern="100">
                          <a:effectLst/>
                        </a:rPr>
                        <a:t>pdf</a:t>
                      </a:r>
                      <a:r>
                        <a:rPr lang="zh-CN" sz="1600" kern="100">
                          <a:effectLst/>
                        </a:rPr>
                        <a:t>。</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累计概率分布的反函数</a:t>
                      </a:r>
                      <a:endParaRPr lang="zh-CN" sz="2000" kern="100">
                        <a:effectLst/>
                        <a:latin typeface="Calibri" panose="020F0502020204030204"/>
                        <a:cs typeface="宋体" panose="02010600030101010101" pitchFamily="2" charset="-122"/>
                      </a:endParaRPr>
                    </a:p>
                  </a:txBody>
                  <a:tcPr marL="68579" marR="68579" marT="0" marB="0"/>
                </a:tc>
              </a:tr>
              <a:tr h="731514">
                <a:tc>
                  <a:txBody>
                    <a:bodyPr/>
                    <a:lstStyle/>
                    <a:p>
                      <a:pPr>
                        <a:lnSpc>
                          <a:spcPct val="100000"/>
                        </a:lnSpc>
                        <a:spcAft>
                          <a:spcPts val="0"/>
                        </a:spcAft>
                      </a:pPr>
                      <a:r>
                        <a:rPr lang="en-US" sz="1600" kern="100">
                          <a:effectLst/>
                        </a:rPr>
                        <a:t>stats(loc=0, scale=1, moments=’mv’)</a:t>
                      </a:r>
                      <a:endParaRPr lang="zh-CN" sz="2000" kern="10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en-US" sz="1600" kern="100" dirty="0" err="1">
                          <a:effectLst/>
                        </a:rPr>
                        <a:t>loc</a:t>
                      </a:r>
                      <a:r>
                        <a:rPr lang="zh-CN" sz="1600" kern="100" dirty="0">
                          <a:effectLst/>
                        </a:rPr>
                        <a:t>和</a:t>
                      </a:r>
                      <a:r>
                        <a:rPr lang="en-US" sz="1600" kern="100" dirty="0">
                          <a:effectLst/>
                        </a:rPr>
                        <a:t>scale</a:t>
                      </a:r>
                      <a:r>
                        <a:rPr lang="zh-CN" sz="1600" kern="100" dirty="0">
                          <a:effectLst/>
                        </a:rPr>
                        <a:t>同</a:t>
                      </a:r>
                      <a:r>
                        <a:rPr lang="en-US" sz="1600" kern="100" dirty="0" err="1">
                          <a:effectLst/>
                        </a:rPr>
                        <a:t>pdf</a:t>
                      </a:r>
                      <a:r>
                        <a:rPr lang="zh-CN" sz="1600" kern="100" dirty="0">
                          <a:effectLst/>
                        </a:rPr>
                        <a:t>，</a:t>
                      </a:r>
                      <a:r>
                        <a:rPr lang="en-US" sz="1600" kern="100" dirty="0">
                          <a:effectLst/>
                        </a:rPr>
                        <a:t>moments</a:t>
                      </a:r>
                      <a:r>
                        <a:rPr lang="zh-CN" sz="1600" kern="100" dirty="0">
                          <a:effectLst/>
                        </a:rPr>
                        <a:t>为</a:t>
                      </a:r>
                      <a:r>
                        <a:rPr lang="en-US" sz="1600" kern="100" dirty="0" err="1">
                          <a:effectLst/>
                        </a:rPr>
                        <a:t>str</a:t>
                      </a:r>
                      <a:r>
                        <a:rPr lang="zh-CN" sz="1600" kern="100" dirty="0">
                          <a:effectLst/>
                        </a:rPr>
                        <a:t>类型，是</a:t>
                      </a:r>
                      <a:r>
                        <a:rPr lang="en-US" sz="1600" kern="100" dirty="0">
                          <a:effectLst/>
                        </a:rPr>
                        <a:t>‘m’ </a:t>
                      </a:r>
                      <a:r>
                        <a:rPr lang="zh-CN" sz="1600" kern="100" dirty="0">
                          <a:effectLst/>
                        </a:rPr>
                        <a:t>、</a:t>
                      </a:r>
                      <a:r>
                        <a:rPr lang="en-US" sz="1600" kern="100" dirty="0">
                          <a:effectLst/>
                        </a:rPr>
                        <a:t>‘v’ </a:t>
                      </a:r>
                      <a:r>
                        <a:rPr lang="zh-CN" sz="1600" kern="100" dirty="0">
                          <a:effectLst/>
                        </a:rPr>
                        <a:t>、</a:t>
                      </a:r>
                      <a:r>
                        <a:rPr lang="en-US" sz="1600" kern="100" dirty="0">
                          <a:effectLst/>
                        </a:rPr>
                        <a:t>‘s’ </a:t>
                      </a:r>
                      <a:r>
                        <a:rPr lang="zh-CN" sz="1600" kern="100" dirty="0">
                          <a:effectLst/>
                        </a:rPr>
                        <a:t>、</a:t>
                      </a:r>
                      <a:r>
                        <a:rPr lang="en-US" sz="1600" kern="100" dirty="0">
                          <a:effectLst/>
                        </a:rPr>
                        <a:t>‘k’</a:t>
                      </a:r>
                      <a:r>
                        <a:rPr lang="zh-CN" sz="1600" kern="100" dirty="0">
                          <a:effectLst/>
                        </a:rPr>
                        <a:t>的组合形式，默认为“</a:t>
                      </a:r>
                      <a:r>
                        <a:rPr lang="en-US" sz="1600" kern="100" dirty="0">
                          <a:effectLst/>
                        </a:rPr>
                        <a:t>mv</a:t>
                      </a:r>
                      <a:r>
                        <a:rPr lang="zh-CN" sz="1600" kern="100" dirty="0">
                          <a:effectLst/>
                        </a:rPr>
                        <a:t>”</a:t>
                      </a:r>
                      <a:endParaRPr lang="zh-CN" sz="2000" kern="100" dirty="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a:effectLst/>
                        </a:rPr>
                        <a:t>计算均值</a:t>
                      </a:r>
                      <a:r>
                        <a:rPr lang="en-US" sz="1600" kern="100">
                          <a:effectLst/>
                        </a:rPr>
                        <a:t>(‘m’)</a:t>
                      </a:r>
                      <a:r>
                        <a:rPr lang="zh-CN" sz="1600" kern="100">
                          <a:effectLst/>
                        </a:rPr>
                        <a:t>、方差</a:t>
                      </a:r>
                      <a:r>
                        <a:rPr lang="en-US" sz="1600" kern="100">
                          <a:effectLst/>
                        </a:rPr>
                        <a:t>(‘v’)</a:t>
                      </a:r>
                      <a:r>
                        <a:rPr lang="zh-CN" sz="1600" kern="100">
                          <a:effectLst/>
                        </a:rPr>
                        <a:t>、偏度</a:t>
                      </a:r>
                      <a:r>
                        <a:rPr lang="en-US" sz="1600" kern="100">
                          <a:effectLst/>
                        </a:rPr>
                        <a:t>(‘s’)</a:t>
                      </a:r>
                      <a:r>
                        <a:rPr lang="zh-CN" sz="1600" kern="100">
                          <a:effectLst/>
                        </a:rPr>
                        <a:t>、峰度</a:t>
                      </a:r>
                      <a:r>
                        <a:rPr lang="en-US" sz="1600" kern="100">
                          <a:effectLst/>
                        </a:rPr>
                        <a:t>(‘k’)</a:t>
                      </a:r>
                      <a:endParaRPr lang="zh-CN" sz="2000" kern="100">
                        <a:effectLst/>
                        <a:latin typeface="Calibri" panose="020F0502020204030204"/>
                        <a:cs typeface="宋体" panose="02010600030101010101" pitchFamily="2" charset="-122"/>
                      </a:endParaRPr>
                    </a:p>
                  </a:txBody>
                  <a:tcPr marL="68579" marR="68579" marT="0" marB="0"/>
                </a:tc>
              </a:tr>
              <a:tr h="501526">
                <a:tc>
                  <a:txBody>
                    <a:bodyPr/>
                    <a:lstStyle/>
                    <a:p>
                      <a:pPr>
                        <a:lnSpc>
                          <a:spcPct val="100000"/>
                        </a:lnSpc>
                        <a:spcAft>
                          <a:spcPts val="0"/>
                        </a:spcAft>
                      </a:pPr>
                      <a:r>
                        <a:rPr lang="en-US" sz="1600" kern="100" dirty="0">
                          <a:effectLst/>
                        </a:rPr>
                        <a:t>median/mean/</a:t>
                      </a:r>
                      <a:r>
                        <a:rPr lang="en-US" sz="1600" kern="100" dirty="0" err="1">
                          <a:effectLst/>
                        </a:rPr>
                        <a:t>var</a:t>
                      </a:r>
                      <a:r>
                        <a:rPr lang="en-US" sz="1600" kern="100" dirty="0">
                          <a:effectLst/>
                        </a:rPr>
                        <a:t>/</a:t>
                      </a:r>
                      <a:r>
                        <a:rPr lang="en-US" sz="1600" kern="100" dirty="0" err="1">
                          <a:effectLst/>
                        </a:rPr>
                        <a:t>std</a:t>
                      </a:r>
                      <a:r>
                        <a:rPr lang="en-US" sz="1600" kern="100" dirty="0">
                          <a:effectLst/>
                        </a:rPr>
                        <a:t>(</a:t>
                      </a:r>
                      <a:r>
                        <a:rPr lang="en-US" sz="1600" kern="100" dirty="0" err="1">
                          <a:effectLst/>
                        </a:rPr>
                        <a:t>loc</a:t>
                      </a:r>
                      <a:r>
                        <a:rPr lang="en-US" sz="1600" kern="100" dirty="0">
                          <a:effectLst/>
                        </a:rPr>
                        <a:t>=0, scale=1)</a:t>
                      </a:r>
                      <a:endParaRPr lang="zh-CN" sz="2000" kern="100" dirty="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en-US" sz="1600" kern="100" dirty="0" err="1">
                          <a:effectLst/>
                        </a:rPr>
                        <a:t>loc</a:t>
                      </a:r>
                      <a:r>
                        <a:rPr lang="zh-CN" sz="1600" kern="100" dirty="0">
                          <a:effectLst/>
                        </a:rPr>
                        <a:t>和</a:t>
                      </a:r>
                      <a:r>
                        <a:rPr lang="en-US" sz="1600" kern="100" dirty="0">
                          <a:effectLst/>
                        </a:rPr>
                        <a:t>scale</a:t>
                      </a:r>
                      <a:r>
                        <a:rPr lang="zh-CN" sz="1600" kern="100" dirty="0">
                          <a:effectLst/>
                        </a:rPr>
                        <a:t>同</a:t>
                      </a:r>
                      <a:r>
                        <a:rPr lang="en-US" sz="1600" kern="100" dirty="0" err="1">
                          <a:effectLst/>
                        </a:rPr>
                        <a:t>pdf</a:t>
                      </a:r>
                      <a:endParaRPr lang="zh-CN" sz="2000" kern="100" dirty="0">
                        <a:effectLst/>
                        <a:latin typeface="Calibri" panose="020F0502020204030204"/>
                        <a:cs typeface="宋体" panose="02010600030101010101" pitchFamily="2" charset="-122"/>
                      </a:endParaRPr>
                    </a:p>
                  </a:txBody>
                  <a:tcPr marL="68579" marR="68579" marT="0" marB="0"/>
                </a:tc>
                <a:tc>
                  <a:txBody>
                    <a:bodyPr/>
                    <a:lstStyle/>
                    <a:p>
                      <a:pPr>
                        <a:lnSpc>
                          <a:spcPct val="100000"/>
                        </a:lnSpc>
                        <a:spcAft>
                          <a:spcPts val="0"/>
                        </a:spcAft>
                      </a:pPr>
                      <a:r>
                        <a:rPr lang="zh-CN" sz="1600" kern="100" dirty="0">
                          <a:effectLst/>
                        </a:rPr>
                        <a:t>分别计算中值</a:t>
                      </a:r>
                      <a:r>
                        <a:rPr lang="en-US" sz="1600" kern="100" dirty="0">
                          <a:effectLst/>
                        </a:rPr>
                        <a:t>/</a:t>
                      </a:r>
                      <a:r>
                        <a:rPr lang="zh-CN" sz="1600" kern="100" dirty="0">
                          <a:effectLst/>
                        </a:rPr>
                        <a:t>均值</a:t>
                      </a:r>
                      <a:r>
                        <a:rPr lang="en-US" sz="1600" kern="100" dirty="0">
                          <a:effectLst/>
                        </a:rPr>
                        <a:t>/</a:t>
                      </a:r>
                      <a:r>
                        <a:rPr lang="zh-CN" sz="1600" kern="100" dirty="0">
                          <a:effectLst/>
                        </a:rPr>
                        <a:t>方差</a:t>
                      </a:r>
                      <a:r>
                        <a:rPr lang="en-US" sz="1600" kern="100" dirty="0">
                          <a:effectLst/>
                        </a:rPr>
                        <a:t>/</a:t>
                      </a:r>
                      <a:r>
                        <a:rPr lang="zh-CN" sz="1600" kern="100" dirty="0">
                          <a:effectLst/>
                        </a:rPr>
                        <a:t>标准差</a:t>
                      </a:r>
                      <a:endParaRPr lang="zh-CN" sz="2000" kern="100" dirty="0">
                        <a:effectLst/>
                        <a:latin typeface="Calibri" panose="020F0502020204030204"/>
                        <a:cs typeface="宋体" panose="02010600030101010101" pitchFamily="2" charset="-122"/>
                      </a:endParaRPr>
                    </a:p>
                  </a:txBody>
                  <a:tcPr marL="68579" marR="68579"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5"/>
          <p:cNvSpPr>
            <a:spLocks noChangeShapeType="1"/>
          </p:cNvSpPr>
          <p:nvPr/>
        </p:nvSpPr>
        <p:spPr bwMode="auto">
          <a:xfrm>
            <a:off x="612775" y="2997200"/>
            <a:ext cx="7920038"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91" name="Rectangle 6"/>
          <p:cNvSpPr>
            <a:spLocks noChangeArrowheads="1"/>
          </p:cNvSpPr>
          <p:nvPr/>
        </p:nvSpPr>
        <p:spPr bwMode="auto">
          <a:xfrm>
            <a:off x="684213" y="2060575"/>
            <a:ext cx="79597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4400" b="1" dirty="0">
                <a:solidFill>
                  <a:srgbClr val="800000"/>
                </a:solidFill>
              </a:rPr>
              <a:t>第</a:t>
            </a:r>
            <a:r>
              <a:rPr lang="en-US" altLang="zh-CN" sz="4400" b="1" dirty="0">
                <a:solidFill>
                  <a:srgbClr val="800000"/>
                </a:solidFill>
              </a:rPr>
              <a:t>8</a:t>
            </a:r>
            <a:r>
              <a:rPr lang="zh-CN" altLang="en-US" sz="4400" b="1" dirty="0">
                <a:solidFill>
                  <a:srgbClr val="800000"/>
                </a:solidFill>
              </a:rPr>
              <a:t>章 </a:t>
            </a:r>
            <a:r>
              <a:rPr lang="en-US" altLang="zh-CN" sz="4400" b="1" dirty="0" err="1">
                <a:solidFill>
                  <a:srgbClr val="800000"/>
                </a:solidFill>
              </a:rPr>
              <a:t>s</a:t>
            </a:r>
            <a:r>
              <a:rPr lang="en-US" altLang="zh-CN" sz="4400" b="1" dirty="0" err="1" smtClean="0">
                <a:solidFill>
                  <a:srgbClr val="800000"/>
                </a:solidFill>
              </a:rPr>
              <a:t>cipy</a:t>
            </a:r>
            <a:endParaRPr lang="zh-CN" altLang="en-US" sz="4400" b="1" dirty="0">
              <a:solidFill>
                <a:srgbClr val="8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449263" y="1125538"/>
            <a:ext cx="8229600" cy="2016125"/>
          </a:xfrm>
        </p:spPr>
        <p:txBody>
          <a:bodyPr/>
          <a:lstStyle/>
          <a:p>
            <a:pPr marL="0" indent="0">
              <a:buFont typeface="Arial" panose="020B0604020202020204" pitchFamily="34" charset="0"/>
              <a:buNone/>
            </a:pPr>
            <a:r>
              <a:rPr lang="zh-CN" altLang="en-US" sz="2800" smtClean="0"/>
              <a:t>（</a:t>
            </a:r>
            <a:r>
              <a:rPr lang="en-US" altLang="zh-CN" sz="2800" smtClean="0"/>
              <a:t>1</a:t>
            </a:r>
            <a:r>
              <a:rPr lang="zh-CN" altLang="en-US" sz="2800" smtClean="0"/>
              <a:t>）</a:t>
            </a:r>
            <a:r>
              <a:rPr lang="zh-CN" altLang="zh-CN" sz="2800" smtClean="0"/>
              <a:t>生成指定分布的随机数</a:t>
            </a:r>
            <a:endParaRPr lang="zh-CN" altLang="zh-CN" sz="2800" smtClean="0"/>
          </a:p>
          <a:p>
            <a:pPr marL="0" indent="0">
              <a:buFont typeface="Arial" panose="020B0604020202020204" pitchFamily="34" charset="0"/>
              <a:buNone/>
            </a:pPr>
            <a:r>
              <a:rPr lang="en-US" altLang="zh-CN" sz="2800" smtClean="0"/>
              <a:t>        norm.rvs</a:t>
            </a:r>
            <a:r>
              <a:rPr lang="zh-CN" altLang="zh-CN" sz="2800" smtClean="0"/>
              <a:t>通过</a:t>
            </a:r>
            <a:r>
              <a:rPr lang="en-US" altLang="zh-CN" sz="2800" smtClean="0"/>
              <a:t>loc</a:t>
            </a:r>
            <a:r>
              <a:rPr lang="zh-CN" altLang="zh-CN" sz="2800" smtClean="0"/>
              <a:t>和</a:t>
            </a:r>
            <a:r>
              <a:rPr lang="en-US" altLang="zh-CN" sz="2800" smtClean="0"/>
              <a:t>scale</a:t>
            </a:r>
            <a:r>
              <a:rPr lang="zh-CN" altLang="zh-CN" sz="2800" smtClean="0"/>
              <a:t>参数可以指定随机变量的偏移和缩放参数，对应的是正态分布的期望和标准差，默认生成服从</a:t>
            </a:r>
            <a:r>
              <a:rPr lang="zh-CN" altLang="zh-CN" sz="2800" smtClean="0">
                <a:solidFill>
                  <a:srgbClr val="FF0000"/>
                </a:solidFill>
              </a:rPr>
              <a:t>标准正态分布</a:t>
            </a:r>
            <a:r>
              <a:rPr lang="zh-CN" altLang="zh-CN" sz="2800" smtClean="0"/>
              <a:t>的随机数，如下所示</a:t>
            </a:r>
            <a:r>
              <a:rPr lang="zh-CN" altLang="en-US" sz="2800" smtClean="0"/>
              <a:t>，生成随机数的个数为</a:t>
            </a:r>
            <a:r>
              <a:rPr lang="en-US" altLang="zh-CN" sz="2800" smtClean="0"/>
              <a:t>100</a:t>
            </a:r>
            <a:r>
              <a:rPr lang="zh-CN" altLang="zh-CN" sz="2800" smtClean="0"/>
              <a:t>：</a:t>
            </a:r>
            <a:endParaRPr lang="zh-CN" altLang="zh-CN" sz="2800" smtClean="0"/>
          </a:p>
          <a:p>
            <a:pPr marL="0" indent="0">
              <a:buFont typeface="Arial" panose="020B0604020202020204" pitchFamily="34" charset="0"/>
              <a:buNone/>
            </a:pPr>
            <a:endParaRPr lang="zh-CN" altLang="en-US" sz="2800" smtClean="0"/>
          </a:p>
        </p:txBody>
      </p:sp>
      <p:sp>
        <p:nvSpPr>
          <p:cNvPr id="3072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30724" name="矩形 6"/>
          <p:cNvSpPr>
            <a:spLocks noChangeArrowheads="1"/>
          </p:cNvSpPr>
          <p:nvPr/>
        </p:nvSpPr>
        <p:spPr bwMode="auto">
          <a:xfrm>
            <a:off x="801688" y="3581400"/>
            <a:ext cx="5614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t>data </a:t>
            </a:r>
            <a:r>
              <a:rPr lang="en-US" altLang="zh-CN" sz="3200" b="1"/>
              <a:t>=</a:t>
            </a:r>
            <a:r>
              <a:rPr lang="en-US" altLang="zh-CN" sz="3200"/>
              <a:t> stats</a:t>
            </a:r>
            <a:r>
              <a:rPr lang="en-US" altLang="zh-CN" sz="3200" b="1"/>
              <a:t>.</a:t>
            </a:r>
            <a:r>
              <a:rPr lang="en-US" altLang="zh-CN" sz="3200"/>
              <a:t>norm</a:t>
            </a:r>
            <a:r>
              <a:rPr lang="en-US" altLang="zh-CN" sz="3200" b="1"/>
              <a:t>.</a:t>
            </a:r>
            <a:r>
              <a:rPr lang="en-US" altLang="zh-CN" sz="3200"/>
              <a:t>rvs</a:t>
            </a:r>
            <a:r>
              <a:rPr lang="en-US" altLang="zh-CN" sz="3200" b="1"/>
              <a:t>(</a:t>
            </a:r>
            <a:r>
              <a:rPr lang="en-US" altLang="zh-CN" sz="3200"/>
              <a:t>size</a:t>
            </a:r>
            <a:r>
              <a:rPr lang="en-US" altLang="zh-CN" sz="3200" b="1"/>
              <a:t>=</a:t>
            </a:r>
            <a:r>
              <a:rPr lang="en-US" altLang="zh-CN" sz="3200"/>
              <a:t>100</a:t>
            </a:r>
            <a:r>
              <a:rPr lang="en-US" altLang="zh-CN" sz="3200" b="1"/>
              <a:t>)</a:t>
            </a:r>
            <a:endParaRPr lang="zh-CN" altLang="zh-CN" sz="3200"/>
          </a:p>
        </p:txBody>
      </p:sp>
      <p:sp>
        <p:nvSpPr>
          <p:cNvPr id="5" name="矩形 6"/>
          <p:cNvSpPr>
            <a:spLocks noChangeArrowheads="1"/>
          </p:cNvSpPr>
          <p:nvPr/>
        </p:nvSpPr>
        <p:spPr bwMode="auto">
          <a:xfrm>
            <a:off x="539750" y="4487863"/>
            <a:ext cx="7993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例：生成</a:t>
            </a:r>
            <a:r>
              <a:rPr lang="en-US" altLang="zh-CN" sz="2400"/>
              <a:t>1000</a:t>
            </a:r>
            <a:r>
              <a:rPr lang="zh-CN" altLang="en-US" sz="2400"/>
              <a:t>个服从标准正态分布的随机数，计算其均值、方差和标准差，同时可视化显示这些数据进行验证。</a:t>
            </a: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2" name="矩形 1"/>
          <p:cNvSpPr/>
          <p:nvPr/>
        </p:nvSpPr>
        <p:spPr>
          <a:xfrm>
            <a:off x="468313" y="750888"/>
            <a:ext cx="5111750" cy="563245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sz="2000" b="1" dirty="0"/>
              <a:t>import</a:t>
            </a:r>
            <a:r>
              <a:rPr lang="en-US" altLang="zh-CN" sz="2000" dirty="0"/>
              <a:t> </a:t>
            </a:r>
            <a:r>
              <a:rPr lang="en-US" altLang="zh-CN" sz="2000" dirty="0" err="1"/>
              <a:t>matplotlib</a:t>
            </a:r>
            <a:r>
              <a:rPr lang="en-US" altLang="zh-CN" sz="2000" b="1" dirty="0" err="1"/>
              <a:t>.</a:t>
            </a:r>
            <a:r>
              <a:rPr lang="en-US" altLang="zh-CN" sz="2000" dirty="0" err="1"/>
              <a:t>pyplot</a:t>
            </a:r>
            <a:r>
              <a:rPr lang="en-US" altLang="zh-CN" sz="2000" dirty="0"/>
              <a:t> </a:t>
            </a:r>
            <a:r>
              <a:rPr lang="en-US" altLang="zh-CN" sz="2000" b="1" dirty="0"/>
              <a:t>as</a:t>
            </a:r>
            <a:r>
              <a:rPr lang="en-US" altLang="zh-CN" sz="2000" dirty="0"/>
              <a:t> </a:t>
            </a:r>
            <a:r>
              <a:rPr lang="en-US" altLang="zh-CN" sz="2000" dirty="0" err="1"/>
              <a:t>plt</a:t>
            </a:r>
            <a:endParaRPr lang="zh-CN" altLang="zh-CN" sz="2000" dirty="0"/>
          </a:p>
          <a:p>
            <a:pPr>
              <a:defRPr/>
            </a:pPr>
            <a:r>
              <a:rPr lang="en-US" altLang="zh-CN" sz="2000" b="1" dirty="0"/>
              <a:t>import</a:t>
            </a:r>
            <a:r>
              <a:rPr lang="en-US" altLang="zh-CN" sz="2000" dirty="0"/>
              <a:t> </a:t>
            </a:r>
            <a:r>
              <a:rPr lang="en-US" altLang="zh-CN" sz="2000" dirty="0" err="1"/>
              <a:t>numpy</a:t>
            </a:r>
            <a:r>
              <a:rPr lang="en-US" altLang="zh-CN" sz="2000" dirty="0"/>
              <a:t> </a:t>
            </a:r>
            <a:r>
              <a:rPr lang="en-US" altLang="zh-CN" sz="2000" b="1" dirty="0"/>
              <a:t>as</a:t>
            </a:r>
            <a:r>
              <a:rPr lang="en-US" altLang="zh-CN" sz="2000" dirty="0"/>
              <a:t> </a:t>
            </a:r>
            <a:r>
              <a:rPr lang="en-US" altLang="zh-CN" sz="2000" dirty="0" err="1"/>
              <a:t>np</a:t>
            </a:r>
            <a:endParaRPr lang="zh-CN" altLang="zh-CN" sz="2000" dirty="0"/>
          </a:p>
          <a:p>
            <a:pPr>
              <a:defRPr/>
            </a:pPr>
            <a:r>
              <a:rPr lang="en-US" altLang="zh-CN" sz="2000" b="1" dirty="0"/>
              <a:t>from</a:t>
            </a:r>
            <a:r>
              <a:rPr lang="en-US" altLang="zh-CN" sz="2000" dirty="0"/>
              <a:t> </a:t>
            </a:r>
            <a:r>
              <a:rPr lang="en-US" altLang="zh-CN" sz="2000" dirty="0" err="1"/>
              <a:t>scipy</a:t>
            </a:r>
            <a:r>
              <a:rPr lang="en-US" altLang="zh-CN" sz="2000" dirty="0"/>
              <a:t> </a:t>
            </a:r>
            <a:r>
              <a:rPr lang="en-US" altLang="zh-CN" sz="2000" b="1" dirty="0"/>
              <a:t>import</a:t>
            </a:r>
            <a:r>
              <a:rPr lang="en-US" altLang="zh-CN" sz="2000" dirty="0"/>
              <a:t> stats</a:t>
            </a:r>
            <a:endParaRPr lang="zh-CN" altLang="zh-CN" sz="2000" dirty="0"/>
          </a:p>
          <a:p>
            <a:pPr>
              <a:defRPr/>
            </a:pPr>
            <a:r>
              <a:rPr lang="en-US" altLang="zh-CN" sz="2000" dirty="0"/>
              <a:t> </a:t>
            </a:r>
            <a:endParaRPr lang="zh-CN" altLang="zh-CN" sz="2000" dirty="0"/>
          </a:p>
          <a:p>
            <a:pPr>
              <a:defRPr/>
            </a:pPr>
            <a:r>
              <a:rPr lang="en-US" altLang="zh-CN" sz="2000" dirty="0" err="1"/>
              <a:t>rv</a:t>
            </a:r>
            <a:r>
              <a:rPr lang="en-US" altLang="zh-CN" sz="2000" dirty="0"/>
              <a:t> </a:t>
            </a:r>
            <a:r>
              <a:rPr lang="en-US" altLang="zh-CN" sz="2000" b="1" dirty="0"/>
              <a:t>=</a:t>
            </a:r>
            <a:r>
              <a:rPr lang="en-US" altLang="zh-CN" sz="2000" dirty="0"/>
              <a:t> </a:t>
            </a:r>
            <a:r>
              <a:rPr lang="en-US" altLang="zh-CN" sz="2000" dirty="0" err="1"/>
              <a:t>stats</a:t>
            </a:r>
            <a:r>
              <a:rPr lang="en-US" altLang="zh-CN" sz="2000" b="1" dirty="0" err="1"/>
              <a:t>.</a:t>
            </a:r>
            <a:r>
              <a:rPr lang="en-US" altLang="zh-CN" sz="2000" dirty="0" err="1"/>
              <a:t>norm</a:t>
            </a:r>
            <a:r>
              <a:rPr lang="en-US" altLang="zh-CN" sz="2000" b="1" dirty="0" err="1"/>
              <a:t>.</a:t>
            </a:r>
            <a:r>
              <a:rPr lang="en-US" altLang="zh-CN" sz="2000" dirty="0" err="1"/>
              <a:t>rvs</a:t>
            </a:r>
            <a:r>
              <a:rPr lang="en-US" altLang="zh-CN" sz="2000" b="1" dirty="0"/>
              <a:t>(</a:t>
            </a:r>
            <a:r>
              <a:rPr lang="en-US" altLang="zh-CN" sz="2000" dirty="0"/>
              <a:t>size</a:t>
            </a:r>
            <a:r>
              <a:rPr lang="en-US" altLang="zh-CN" sz="2000" b="1" dirty="0"/>
              <a:t>=</a:t>
            </a:r>
            <a:r>
              <a:rPr lang="en-US" altLang="zh-CN" sz="2000" dirty="0"/>
              <a:t>1000</a:t>
            </a:r>
            <a:r>
              <a:rPr lang="en-US" altLang="zh-CN" sz="2000" b="1" dirty="0"/>
              <a:t>)</a:t>
            </a:r>
            <a:endParaRPr lang="zh-CN" altLang="zh-CN" sz="2000" dirty="0"/>
          </a:p>
          <a:p>
            <a:pPr>
              <a:defRPr/>
            </a:pPr>
            <a:r>
              <a:rPr lang="en-US" altLang="zh-CN" sz="2000" dirty="0"/>
              <a:t> </a:t>
            </a:r>
            <a:endParaRPr lang="zh-CN" altLang="zh-CN" sz="2000" dirty="0"/>
          </a:p>
          <a:p>
            <a:pPr>
              <a:defRPr/>
            </a:pPr>
            <a:r>
              <a:rPr lang="en-US" altLang="zh-CN" sz="2000" b="1" dirty="0"/>
              <a:t>print(</a:t>
            </a:r>
            <a:r>
              <a:rPr lang="en-US" altLang="zh-CN" sz="2000" dirty="0"/>
              <a:t>"</a:t>
            </a:r>
            <a:r>
              <a:rPr lang="zh-CN" altLang="zh-CN" sz="2000" dirty="0"/>
              <a:t>数据的维度</a:t>
            </a:r>
            <a:r>
              <a:rPr lang="en-US" altLang="zh-CN" sz="2000" dirty="0"/>
              <a:t>:"</a:t>
            </a:r>
            <a:r>
              <a:rPr lang="en-US" altLang="zh-CN" sz="2000" b="1" dirty="0"/>
              <a:t>,</a:t>
            </a:r>
            <a:r>
              <a:rPr lang="en-US" altLang="zh-CN" sz="2000" dirty="0" err="1"/>
              <a:t>rv</a:t>
            </a:r>
            <a:r>
              <a:rPr lang="en-US" altLang="zh-CN" sz="2000" b="1" dirty="0" err="1"/>
              <a:t>.</a:t>
            </a:r>
            <a:r>
              <a:rPr lang="en-US" altLang="zh-CN" sz="2000" dirty="0" err="1"/>
              <a:t>shape</a:t>
            </a:r>
            <a:r>
              <a:rPr lang="en-US" altLang="zh-CN" sz="2000" b="1" dirty="0"/>
              <a:t>)</a:t>
            </a:r>
            <a:endParaRPr lang="zh-CN" altLang="zh-CN" sz="2000" dirty="0"/>
          </a:p>
          <a:p>
            <a:pPr>
              <a:defRPr/>
            </a:pPr>
            <a:r>
              <a:rPr lang="en-US" altLang="zh-CN" sz="2000" b="1" dirty="0"/>
              <a:t>print(</a:t>
            </a:r>
            <a:r>
              <a:rPr lang="en-US" altLang="zh-CN" sz="2000" dirty="0"/>
              <a:t>"</a:t>
            </a:r>
            <a:r>
              <a:rPr lang="zh-CN" altLang="zh-CN" sz="2000" dirty="0"/>
              <a:t>数据的均值：</a:t>
            </a:r>
            <a:r>
              <a:rPr lang="en-US" altLang="zh-CN" sz="2000" dirty="0"/>
              <a:t>"</a:t>
            </a:r>
            <a:r>
              <a:rPr lang="en-US" altLang="zh-CN" sz="2000" b="1" dirty="0"/>
              <a:t>,</a:t>
            </a:r>
            <a:r>
              <a:rPr lang="en-US" altLang="zh-CN" sz="2000" dirty="0" err="1"/>
              <a:t>rv</a:t>
            </a:r>
            <a:r>
              <a:rPr lang="en-US" altLang="zh-CN" sz="2000" b="1" dirty="0" err="1"/>
              <a:t>.</a:t>
            </a:r>
            <a:r>
              <a:rPr lang="en-US" altLang="zh-CN" sz="2000" dirty="0" err="1"/>
              <a:t>mean</a:t>
            </a:r>
            <a:r>
              <a:rPr lang="en-US" altLang="zh-CN" sz="2000" b="1" dirty="0"/>
              <a:t>(</a:t>
            </a:r>
            <a:r>
              <a:rPr lang="en-US" altLang="zh-CN" sz="2000" dirty="0"/>
              <a:t>axis</a:t>
            </a:r>
            <a:r>
              <a:rPr lang="en-US" altLang="zh-CN" sz="2000" b="1" dirty="0"/>
              <a:t>=</a:t>
            </a:r>
            <a:r>
              <a:rPr lang="en-US" altLang="zh-CN" sz="2000" dirty="0"/>
              <a:t>0</a:t>
            </a:r>
            <a:r>
              <a:rPr lang="en-US" altLang="zh-CN" sz="2000" b="1" dirty="0"/>
              <a:t>))</a:t>
            </a:r>
            <a:endParaRPr lang="zh-CN" altLang="zh-CN" sz="2000" dirty="0"/>
          </a:p>
          <a:p>
            <a:pPr>
              <a:defRPr/>
            </a:pPr>
            <a:r>
              <a:rPr lang="en-US" altLang="zh-CN" sz="2000" b="1" dirty="0"/>
              <a:t>print(</a:t>
            </a:r>
            <a:r>
              <a:rPr lang="en-US" altLang="zh-CN" sz="2000" dirty="0"/>
              <a:t>"</a:t>
            </a:r>
            <a:r>
              <a:rPr lang="zh-CN" altLang="zh-CN" sz="2000" dirty="0"/>
              <a:t>数据的标准差：</a:t>
            </a:r>
            <a:r>
              <a:rPr lang="en-US" altLang="zh-CN" sz="2000" dirty="0"/>
              <a:t>"</a:t>
            </a:r>
            <a:r>
              <a:rPr lang="en-US" altLang="zh-CN" sz="2000" b="1" dirty="0"/>
              <a:t>,</a:t>
            </a:r>
            <a:r>
              <a:rPr lang="en-US" altLang="zh-CN" sz="2000" dirty="0" err="1"/>
              <a:t>rv</a:t>
            </a:r>
            <a:r>
              <a:rPr lang="en-US" altLang="zh-CN" sz="2000" b="1" dirty="0" err="1"/>
              <a:t>.</a:t>
            </a:r>
            <a:r>
              <a:rPr lang="en-US" altLang="zh-CN" sz="2000" dirty="0" err="1"/>
              <a:t>std</a:t>
            </a:r>
            <a:r>
              <a:rPr lang="en-US" altLang="zh-CN" sz="2000" b="1" dirty="0"/>
              <a:t>())</a:t>
            </a:r>
            <a:endParaRPr lang="zh-CN" altLang="zh-CN" sz="2000" dirty="0"/>
          </a:p>
          <a:p>
            <a:pPr>
              <a:defRPr/>
            </a:pPr>
            <a:r>
              <a:rPr lang="en-US" altLang="zh-CN" sz="2000" dirty="0"/>
              <a:t> </a:t>
            </a:r>
            <a:endParaRPr lang="zh-CN" altLang="zh-CN" sz="2000" dirty="0"/>
          </a:p>
          <a:p>
            <a:pPr>
              <a:defRPr/>
            </a:pPr>
            <a:r>
              <a:rPr lang="en-US" altLang="zh-CN" sz="2000" dirty="0"/>
              <a:t># </a:t>
            </a:r>
            <a:r>
              <a:rPr lang="zh-CN" altLang="zh-CN" sz="2000" dirty="0"/>
              <a:t>可视化</a:t>
            </a:r>
            <a:endParaRPr lang="zh-CN" altLang="zh-CN" sz="2000" dirty="0"/>
          </a:p>
          <a:p>
            <a:pPr>
              <a:defRPr/>
            </a:pPr>
            <a:r>
              <a:rPr lang="en-US" altLang="zh-CN" sz="2000" dirty="0" err="1"/>
              <a:t>fig</a:t>
            </a:r>
            <a:r>
              <a:rPr lang="en-US" altLang="zh-CN" sz="2000" b="1" dirty="0" err="1"/>
              <a:t>,</a:t>
            </a:r>
            <a:r>
              <a:rPr lang="en-US" altLang="zh-CN" sz="2000" dirty="0" err="1"/>
              <a:t>ax</a:t>
            </a:r>
            <a:r>
              <a:rPr lang="en-US" altLang="zh-CN" sz="2000" dirty="0"/>
              <a:t> </a:t>
            </a:r>
            <a:r>
              <a:rPr lang="en-US" altLang="zh-CN" sz="2000" b="1" dirty="0"/>
              <a:t>=</a:t>
            </a:r>
            <a:r>
              <a:rPr lang="en-US" altLang="zh-CN" sz="2000" dirty="0"/>
              <a:t> </a:t>
            </a:r>
            <a:r>
              <a:rPr lang="en-US" altLang="zh-CN" sz="2000" dirty="0" err="1"/>
              <a:t>plt</a:t>
            </a:r>
            <a:r>
              <a:rPr lang="en-US" altLang="zh-CN" sz="2000" b="1" dirty="0" err="1"/>
              <a:t>.</a:t>
            </a:r>
            <a:r>
              <a:rPr lang="en-US" altLang="zh-CN" sz="2000" dirty="0" err="1"/>
              <a:t>subplots</a:t>
            </a:r>
            <a:r>
              <a:rPr lang="en-US" altLang="zh-CN" sz="2000" b="1" dirty="0"/>
              <a:t>()</a:t>
            </a:r>
            <a:endParaRPr lang="zh-CN" altLang="zh-CN" sz="2000" dirty="0"/>
          </a:p>
          <a:p>
            <a:pPr>
              <a:defRPr/>
            </a:pPr>
            <a:r>
              <a:rPr lang="en-US" altLang="zh-CN" sz="2000" dirty="0"/>
              <a:t> </a:t>
            </a:r>
            <a:endParaRPr lang="zh-CN" altLang="zh-CN" sz="2000" dirty="0"/>
          </a:p>
          <a:p>
            <a:pPr>
              <a:defRPr/>
            </a:pPr>
            <a:r>
              <a:rPr lang="en-US" altLang="zh-CN" sz="2000" dirty="0" err="1"/>
              <a:t>n</a:t>
            </a:r>
            <a:r>
              <a:rPr lang="en-US" altLang="zh-CN" sz="2000" b="1" dirty="0" err="1"/>
              <a:t>,</a:t>
            </a:r>
            <a:r>
              <a:rPr lang="en-US" altLang="zh-CN" sz="2000" dirty="0" err="1"/>
              <a:t>bins_num</a:t>
            </a:r>
            <a:r>
              <a:rPr lang="en-US" altLang="zh-CN" sz="2000" b="1" dirty="0" err="1"/>
              <a:t>,</a:t>
            </a:r>
            <a:r>
              <a:rPr lang="en-US" altLang="zh-CN" sz="2000" dirty="0" err="1"/>
              <a:t>pat</a:t>
            </a:r>
            <a:r>
              <a:rPr lang="en-US" altLang="zh-CN" sz="2000" dirty="0"/>
              <a:t> </a:t>
            </a:r>
            <a:r>
              <a:rPr lang="en-US" altLang="zh-CN" sz="2000" b="1" dirty="0"/>
              <a:t>=</a:t>
            </a:r>
            <a:r>
              <a:rPr lang="en-US" altLang="zh-CN" sz="2000" dirty="0"/>
              <a:t> </a:t>
            </a:r>
            <a:r>
              <a:rPr lang="en-US" altLang="zh-CN" sz="2000" dirty="0" err="1"/>
              <a:t>ax</a:t>
            </a:r>
            <a:r>
              <a:rPr lang="en-US" altLang="zh-CN" sz="2000" b="1" dirty="0" err="1"/>
              <a:t>.</a:t>
            </a:r>
            <a:r>
              <a:rPr lang="en-US" altLang="zh-CN" sz="2000" dirty="0" err="1"/>
              <a:t>hist</a:t>
            </a:r>
            <a:r>
              <a:rPr lang="en-US" altLang="zh-CN" sz="2000" b="1" dirty="0"/>
              <a:t>(</a:t>
            </a:r>
            <a:r>
              <a:rPr lang="en-US" altLang="zh-CN" sz="2000" dirty="0" err="1"/>
              <a:t>rv</a:t>
            </a:r>
            <a:r>
              <a:rPr lang="en-US" altLang="zh-CN" sz="2000" b="1" dirty="0" err="1"/>
              <a:t>,</a:t>
            </a:r>
            <a:r>
              <a:rPr lang="en-US" altLang="zh-CN" sz="2000" dirty="0" err="1"/>
              <a:t>bins</a:t>
            </a:r>
            <a:r>
              <a:rPr lang="en-US" altLang="zh-CN" sz="2000" b="1" dirty="0"/>
              <a:t>=</a:t>
            </a:r>
            <a:r>
              <a:rPr lang="en-US" altLang="zh-CN" sz="2000" dirty="0"/>
              <a:t>10</a:t>
            </a:r>
            <a:r>
              <a:rPr lang="en-US" altLang="zh-CN" sz="2000" b="1" dirty="0"/>
              <a:t>,</a:t>
            </a:r>
            <a:r>
              <a:rPr lang="en-US" altLang="zh-CN" sz="2000" dirty="0"/>
              <a:t>alpha</a:t>
            </a:r>
            <a:r>
              <a:rPr lang="en-US" altLang="zh-CN" sz="2000" b="1" dirty="0"/>
              <a:t>=</a:t>
            </a:r>
            <a:r>
              <a:rPr lang="en-US" altLang="zh-CN" sz="2000" dirty="0"/>
              <a:t>0.75</a:t>
            </a:r>
            <a:r>
              <a:rPr lang="en-US" altLang="zh-CN" sz="2000" b="1" dirty="0"/>
              <a:t>)</a:t>
            </a:r>
            <a:endParaRPr lang="zh-CN" altLang="zh-CN" sz="2000" dirty="0"/>
          </a:p>
          <a:p>
            <a:pPr>
              <a:defRPr/>
            </a:pPr>
            <a:r>
              <a:rPr lang="en-US" altLang="zh-CN" sz="2000" dirty="0"/>
              <a:t># </a:t>
            </a:r>
            <a:r>
              <a:rPr lang="zh-CN" altLang="zh-CN" sz="2000" dirty="0"/>
              <a:t>折线图帮助看出数据的走向</a:t>
            </a:r>
            <a:endParaRPr lang="zh-CN" altLang="zh-CN" sz="2000" dirty="0"/>
          </a:p>
          <a:p>
            <a:pPr>
              <a:defRPr/>
            </a:pPr>
            <a:r>
              <a:rPr lang="en-US" altLang="zh-CN" sz="2000" dirty="0" err="1"/>
              <a:t>ax</a:t>
            </a:r>
            <a:r>
              <a:rPr lang="en-US" altLang="zh-CN" sz="2000" b="1" dirty="0" err="1"/>
              <a:t>.</a:t>
            </a:r>
            <a:r>
              <a:rPr lang="en-US" altLang="zh-CN" sz="2000" dirty="0" err="1"/>
              <a:t>plot</a:t>
            </a:r>
            <a:r>
              <a:rPr lang="en-US" altLang="zh-CN" sz="2000" b="1" dirty="0"/>
              <a:t>(</a:t>
            </a:r>
            <a:r>
              <a:rPr lang="en-US" altLang="zh-CN" sz="2000" dirty="0" err="1"/>
              <a:t>bins_num</a:t>
            </a:r>
            <a:r>
              <a:rPr lang="en-US" altLang="zh-CN" sz="2000" b="1" dirty="0"/>
              <a:t>[:</a:t>
            </a:r>
            <a:r>
              <a:rPr lang="en-US" altLang="zh-CN" sz="2000" dirty="0"/>
              <a:t>10</a:t>
            </a:r>
            <a:r>
              <a:rPr lang="en-US" altLang="zh-CN" sz="2000" b="1" dirty="0"/>
              <a:t>],</a:t>
            </a:r>
            <a:r>
              <a:rPr lang="en-US" altLang="zh-CN" sz="2000" dirty="0" err="1"/>
              <a:t>n</a:t>
            </a:r>
            <a:r>
              <a:rPr lang="en-US" altLang="zh-CN" sz="2000" b="1" dirty="0" err="1"/>
              <a:t>,</a:t>
            </a:r>
            <a:r>
              <a:rPr lang="en-US" altLang="zh-CN" sz="2000" dirty="0" err="1"/>
              <a:t>marker</a:t>
            </a:r>
            <a:r>
              <a:rPr lang="en-US" altLang="zh-CN" sz="2000" dirty="0"/>
              <a:t> </a:t>
            </a:r>
            <a:r>
              <a:rPr lang="en-US" altLang="zh-CN" sz="2000" b="1" dirty="0"/>
              <a:t>=</a:t>
            </a:r>
            <a:r>
              <a:rPr lang="en-US" altLang="zh-CN" sz="2000" dirty="0"/>
              <a:t> 'o'</a:t>
            </a:r>
            <a:r>
              <a:rPr lang="en-US" altLang="zh-CN" sz="2000" b="1" dirty="0"/>
              <a:t>)</a:t>
            </a:r>
            <a:endParaRPr lang="zh-CN" altLang="zh-CN" sz="2000" dirty="0"/>
          </a:p>
          <a:p>
            <a:pPr>
              <a:defRPr/>
            </a:pPr>
            <a:r>
              <a:rPr lang="en-US" altLang="zh-CN" sz="2000" dirty="0" err="1"/>
              <a:t>plt</a:t>
            </a:r>
            <a:r>
              <a:rPr lang="en-US" altLang="zh-CN" sz="2000" b="1" dirty="0" err="1"/>
              <a:t>.</a:t>
            </a:r>
            <a:r>
              <a:rPr lang="en-US" altLang="zh-CN" sz="2000" dirty="0" err="1"/>
              <a:t>show</a:t>
            </a:r>
            <a:r>
              <a:rPr lang="en-US" altLang="zh-CN" sz="2000" b="1" dirty="0"/>
              <a:t>()</a:t>
            </a:r>
            <a:endParaRPr lang="zh-CN" altLang="zh-CN" sz="2000" dirty="0"/>
          </a:p>
        </p:txBody>
      </p:sp>
      <p:pic>
        <p:nvPicPr>
          <p:cNvPr id="8"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6100" y="3357563"/>
            <a:ext cx="374491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94100" y="1196975"/>
            <a:ext cx="5535613" cy="13843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latinLnBrk="1">
              <a:defRPr/>
            </a:pPr>
            <a:r>
              <a:rPr lang="zh-CN" altLang="zh-CN" sz="2800" dirty="0"/>
              <a:t>数据的维度</a:t>
            </a:r>
            <a:r>
              <a:rPr lang="en-US" altLang="zh-CN" sz="2800" dirty="0"/>
              <a:t>: (1000,)</a:t>
            </a:r>
            <a:endParaRPr lang="zh-CN" altLang="zh-CN" sz="2800" dirty="0"/>
          </a:p>
          <a:p>
            <a:pPr latinLnBrk="1">
              <a:defRPr/>
            </a:pPr>
            <a:r>
              <a:rPr lang="zh-CN" altLang="zh-CN" sz="2800" dirty="0"/>
              <a:t>数据的均值：</a:t>
            </a:r>
            <a:r>
              <a:rPr lang="en-US" altLang="zh-CN" sz="2800" dirty="0"/>
              <a:t> -0.0189040443493</a:t>
            </a:r>
            <a:endParaRPr lang="zh-CN" altLang="zh-CN" sz="2800" dirty="0"/>
          </a:p>
          <a:p>
            <a:pPr latinLnBrk="1">
              <a:defRPr/>
            </a:pPr>
            <a:r>
              <a:rPr lang="zh-CN" altLang="zh-CN" sz="2800" dirty="0"/>
              <a:t>数据的标准差：</a:t>
            </a:r>
            <a:r>
              <a:rPr lang="en-US" altLang="zh-CN" sz="2800" dirty="0"/>
              <a:t> 1.0269865389</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
          <p:cNvSpPr>
            <a:spLocks noChangeArrowheads="1"/>
          </p:cNvSpPr>
          <p:nvPr/>
        </p:nvSpPr>
        <p:spPr bwMode="auto">
          <a:xfrm>
            <a:off x="539750" y="1628775"/>
            <a:ext cx="77041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       </a:t>
            </a:r>
            <a:r>
              <a:rPr lang="zh-CN" altLang="zh-CN" sz="2400"/>
              <a:t>改变参数</a:t>
            </a:r>
            <a:r>
              <a:rPr lang="en-US" altLang="zh-CN" sz="2400"/>
              <a:t>loc</a:t>
            </a:r>
            <a:r>
              <a:rPr lang="zh-CN" altLang="zh-CN" sz="2400"/>
              <a:t>和</a:t>
            </a:r>
            <a:r>
              <a:rPr lang="en-US" altLang="zh-CN" sz="2400"/>
              <a:t>scale</a:t>
            </a:r>
            <a:r>
              <a:rPr lang="zh-CN" altLang="zh-CN" sz="2400"/>
              <a:t>就可以生成需要的随机数，例如，生成</a:t>
            </a:r>
            <a:r>
              <a:rPr lang="en-US" altLang="zh-CN" sz="2400"/>
              <a:t>1000</a:t>
            </a:r>
            <a:r>
              <a:rPr lang="zh-CN" altLang="zh-CN" sz="2400"/>
              <a:t>个均值为</a:t>
            </a:r>
            <a:r>
              <a:rPr lang="en-US" altLang="zh-CN" sz="2400"/>
              <a:t>5</a:t>
            </a:r>
            <a:r>
              <a:rPr lang="zh-CN" altLang="zh-CN" sz="2400"/>
              <a:t>，标准差为</a:t>
            </a:r>
            <a:r>
              <a:rPr lang="en-US" altLang="zh-CN" sz="2400"/>
              <a:t>2</a:t>
            </a:r>
            <a:r>
              <a:rPr lang="zh-CN" altLang="zh-CN" sz="2400"/>
              <a:t>的数据，如下所示：</a:t>
            </a:r>
            <a:endParaRPr lang="zh-CN" altLang="zh-CN" sz="2400"/>
          </a:p>
          <a:p>
            <a:r>
              <a:rPr lang="en-US" altLang="zh-CN" sz="2400"/>
              <a:t> </a:t>
            </a:r>
            <a:endParaRPr lang="zh-CN" altLang="zh-CN" sz="2400"/>
          </a:p>
          <a:p>
            <a:r>
              <a:rPr lang="en-US" altLang="zh-CN" sz="2400"/>
              <a:t>rv </a:t>
            </a:r>
            <a:r>
              <a:rPr lang="en-US" altLang="zh-CN" sz="2400" b="1"/>
              <a:t>=</a:t>
            </a:r>
            <a:r>
              <a:rPr lang="en-US" altLang="zh-CN" sz="2400"/>
              <a:t> stats</a:t>
            </a:r>
            <a:r>
              <a:rPr lang="en-US" altLang="zh-CN" sz="2400" b="1"/>
              <a:t>.</a:t>
            </a:r>
            <a:r>
              <a:rPr lang="en-US" altLang="zh-CN" sz="2400"/>
              <a:t>norm</a:t>
            </a:r>
            <a:r>
              <a:rPr lang="en-US" altLang="zh-CN" sz="2400" b="1"/>
              <a:t>.</a:t>
            </a:r>
            <a:r>
              <a:rPr lang="en-US" altLang="zh-CN" sz="2400"/>
              <a:t>rvs</a:t>
            </a:r>
            <a:r>
              <a:rPr lang="en-US" altLang="zh-CN" sz="2400" b="1"/>
              <a:t>(</a:t>
            </a:r>
            <a:r>
              <a:rPr lang="en-US" altLang="zh-CN" sz="2400"/>
              <a:t>loc</a:t>
            </a:r>
            <a:r>
              <a:rPr lang="en-US" altLang="zh-CN" sz="2400" b="1"/>
              <a:t>=</a:t>
            </a:r>
            <a:r>
              <a:rPr lang="en-US" altLang="zh-CN" sz="2400"/>
              <a:t>5</a:t>
            </a:r>
            <a:r>
              <a:rPr lang="en-US" altLang="zh-CN" sz="2400" b="1"/>
              <a:t>,</a:t>
            </a:r>
            <a:r>
              <a:rPr lang="en-US" altLang="zh-CN" sz="2400"/>
              <a:t>scale</a:t>
            </a:r>
            <a:r>
              <a:rPr lang="en-US" altLang="zh-CN" sz="2400" b="1"/>
              <a:t>=</a:t>
            </a:r>
            <a:r>
              <a:rPr lang="en-US" altLang="zh-CN" sz="2400"/>
              <a:t>2</a:t>
            </a:r>
            <a:r>
              <a:rPr lang="en-US" altLang="zh-CN" sz="2400" b="1"/>
              <a:t>,</a:t>
            </a:r>
            <a:r>
              <a:rPr lang="en-US" altLang="zh-CN" sz="2400"/>
              <a:t>size</a:t>
            </a:r>
            <a:r>
              <a:rPr lang="en-US" altLang="zh-CN" sz="2400" b="1"/>
              <a:t>=</a:t>
            </a:r>
            <a:r>
              <a:rPr lang="en-US" altLang="zh-CN" sz="2400"/>
              <a:t>1000</a:t>
            </a:r>
            <a:r>
              <a:rPr lang="en-US" altLang="zh-CN" sz="2400" b="1"/>
              <a:t>)</a:t>
            </a:r>
            <a:endParaRPr lang="zh-CN" altLang="zh-CN" sz="2400"/>
          </a:p>
          <a:p>
            <a:r>
              <a:rPr lang="en-US" altLang="zh-CN" sz="2400" b="1"/>
              <a:t> </a:t>
            </a:r>
            <a:endParaRPr lang="zh-CN" altLang="zh-CN" sz="2400"/>
          </a:p>
          <a:p>
            <a:r>
              <a:rPr lang="en-US" altLang="zh-CN" sz="2400"/>
              <a:t>        scipy.stats</a:t>
            </a:r>
            <a:r>
              <a:rPr lang="zh-CN" altLang="zh-CN" sz="2400"/>
              <a:t>包为每一种离散分布和连续分布都提供了生成对应分布的随机数的方法</a:t>
            </a:r>
            <a:r>
              <a:rPr lang="en-US" altLang="zh-CN" sz="2400"/>
              <a:t>rvs</a:t>
            </a:r>
            <a:r>
              <a:rPr lang="zh-CN" altLang="zh-CN" sz="2400"/>
              <a:t>，使用起来非常的简单</a:t>
            </a:r>
            <a:endParaRPr lang="zh-CN" altLang="en-US" sz="2400"/>
          </a:p>
        </p:txBody>
      </p:sp>
      <p:sp>
        <p:nvSpPr>
          <p:cNvPr id="32771" name="Rectangle 6"/>
          <p:cNvSpPr>
            <a:spLocks noGrp="1" noChangeArrowheads="1"/>
          </p:cNvSpPr>
          <p:nvPr>
            <p:ph type="title"/>
          </p:nvPr>
        </p:nvSpPr>
        <p:spPr>
          <a:xfrm>
            <a:off x="107950" y="0"/>
            <a:ext cx="8951913" cy="785813"/>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5" name="矩形 6"/>
          <p:cNvSpPr>
            <a:spLocks noChangeArrowheads="1"/>
          </p:cNvSpPr>
          <p:nvPr/>
        </p:nvSpPr>
        <p:spPr bwMode="auto">
          <a:xfrm>
            <a:off x="468313" y="2838450"/>
            <a:ext cx="799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例：</a:t>
            </a:r>
            <a:r>
              <a:rPr lang="zh-CN" altLang="zh-CN" sz="2400"/>
              <a:t>例如生成一个范围在</a:t>
            </a:r>
            <a:r>
              <a:rPr lang="en-US" altLang="zh-CN" sz="2400"/>
              <a:t>[-10,10]</a:t>
            </a:r>
            <a:r>
              <a:rPr lang="zh-CN" altLang="zh-CN" sz="2400"/>
              <a:t>之间的标准正态分布</a:t>
            </a:r>
            <a:endParaRPr lang="zh-CN" altLang="zh-CN" sz="2400"/>
          </a:p>
        </p:txBody>
      </p:sp>
      <p:sp>
        <p:nvSpPr>
          <p:cNvPr id="33797" name="矩形 1"/>
          <p:cNvSpPr>
            <a:spLocks noChangeArrowheads="1"/>
          </p:cNvSpPr>
          <p:nvPr/>
        </p:nvSpPr>
        <p:spPr bwMode="auto">
          <a:xfrm>
            <a:off x="539750" y="3440113"/>
            <a:ext cx="64801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t># </a:t>
            </a:r>
            <a:r>
              <a:rPr lang="zh-CN" altLang="zh-CN" sz="2000" dirty="0"/>
              <a:t>随机变量，</a:t>
            </a:r>
            <a:r>
              <a:rPr lang="en-US" altLang="zh-CN" sz="2000" dirty="0"/>
              <a:t>-10~10</a:t>
            </a:r>
            <a:r>
              <a:rPr lang="zh-CN" altLang="zh-CN" sz="2000" dirty="0"/>
              <a:t>，间隔为</a:t>
            </a:r>
            <a:r>
              <a:rPr lang="en-US" altLang="zh-CN" sz="2000" dirty="0"/>
              <a:t>0.001</a:t>
            </a:r>
            <a:endParaRPr lang="zh-CN" altLang="zh-CN" sz="2000" dirty="0"/>
          </a:p>
          <a:p>
            <a:r>
              <a:rPr lang="en-US" altLang="zh-CN" sz="2000" dirty="0"/>
              <a:t>X</a:t>
            </a:r>
            <a:r>
              <a:rPr lang="en-US" altLang="zh-CN" sz="2000" b="1" dirty="0"/>
              <a:t>=</a:t>
            </a:r>
            <a:r>
              <a:rPr lang="en-US" altLang="zh-CN" sz="2000" dirty="0" err="1"/>
              <a:t>np</a:t>
            </a:r>
            <a:r>
              <a:rPr lang="en-US" altLang="zh-CN" sz="2000" b="1" dirty="0" err="1"/>
              <a:t>.</a:t>
            </a:r>
            <a:r>
              <a:rPr lang="en-US" altLang="zh-CN" sz="2000" dirty="0" err="1"/>
              <a:t>arange</a:t>
            </a:r>
            <a:r>
              <a:rPr lang="en-US" altLang="zh-CN" sz="2000" b="1" dirty="0"/>
              <a:t>(-</a:t>
            </a:r>
            <a:r>
              <a:rPr lang="en-US" altLang="zh-CN" sz="2000" dirty="0"/>
              <a:t>10</a:t>
            </a:r>
            <a:r>
              <a:rPr lang="en-US" altLang="zh-CN" sz="2000" b="1" dirty="0"/>
              <a:t>,</a:t>
            </a:r>
            <a:r>
              <a:rPr lang="en-US" altLang="zh-CN" sz="2000" dirty="0"/>
              <a:t>10</a:t>
            </a:r>
            <a:r>
              <a:rPr lang="en-US" altLang="zh-CN" sz="2000" b="1" dirty="0"/>
              <a:t>,</a:t>
            </a:r>
            <a:r>
              <a:rPr lang="en-US" altLang="zh-CN" sz="2000" dirty="0"/>
              <a:t>0.001</a:t>
            </a:r>
            <a:r>
              <a:rPr lang="en-US" altLang="zh-CN" sz="2000" b="1" dirty="0"/>
              <a:t>)</a:t>
            </a:r>
            <a:endParaRPr lang="zh-CN" altLang="zh-CN" sz="2000" dirty="0"/>
          </a:p>
          <a:p>
            <a:r>
              <a:rPr lang="en-US" altLang="zh-CN" sz="2000" b="1" dirty="0"/>
              <a:t> </a:t>
            </a:r>
            <a:endParaRPr lang="zh-CN" altLang="zh-CN" sz="2000" dirty="0"/>
          </a:p>
          <a:p>
            <a:r>
              <a:rPr lang="en-US" altLang="zh-CN" sz="2000" dirty="0"/>
              <a:t># </a:t>
            </a:r>
            <a:r>
              <a:rPr lang="zh-CN" altLang="zh-CN" sz="2000" dirty="0"/>
              <a:t>标准正态分布，均值为</a:t>
            </a:r>
            <a:r>
              <a:rPr lang="en-US" altLang="zh-CN" sz="2000" dirty="0"/>
              <a:t>0</a:t>
            </a:r>
            <a:r>
              <a:rPr lang="zh-CN" altLang="zh-CN" sz="2000" dirty="0"/>
              <a:t>，标准差为</a:t>
            </a:r>
            <a:r>
              <a:rPr lang="en-US" altLang="zh-CN" sz="2000" dirty="0"/>
              <a:t>1</a:t>
            </a:r>
            <a:endParaRPr lang="zh-CN" altLang="zh-CN" sz="2000" dirty="0"/>
          </a:p>
          <a:p>
            <a:r>
              <a:rPr lang="en-US" altLang="zh-CN" sz="2000" dirty="0"/>
              <a:t>mu</a:t>
            </a:r>
            <a:r>
              <a:rPr lang="en-US" altLang="zh-CN" sz="2000" b="1" dirty="0"/>
              <a:t>=</a:t>
            </a:r>
            <a:r>
              <a:rPr lang="en-US" altLang="zh-CN" sz="2000" dirty="0"/>
              <a:t>0</a:t>
            </a:r>
            <a:endParaRPr lang="zh-CN" altLang="zh-CN" sz="2000" dirty="0"/>
          </a:p>
          <a:p>
            <a:r>
              <a:rPr lang="en-US" altLang="zh-CN" sz="2000" dirty="0"/>
              <a:t>sigma</a:t>
            </a:r>
            <a:r>
              <a:rPr lang="en-US" altLang="zh-CN" sz="2000" b="1" dirty="0"/>
              <a:t>=</a:t>
            </a:r>
            <a:r>
              <a:rPr lang="en-US" altLang="zh-CN" sz="2000" dirty="0"/>
              <a:t>1</a:t>
            </a:r>
            <a:endParaRPr lang="zh-CN" altLang="zh-CN" sz="2000" dirty="0"/>
          </a:p>
          <a:p>
            <a:r>
              <a:rPr lang="en-US" altLang="zh-CN" sz="2000" dirty="0"/>
              <a:t># </a:t>
            </a:r>
            <a:r>
              <a:rPr lang="zh-CN" altLang="zh-CN" sz="2000" dirty="0"/>
              <a:t>调用</a:t>
            </a:r>
            <a:r>
              <a:rPr lang="en-US" altLang="zh-CN" sz="2000" dirty="0" err="1"/>
              <a:t>pdf</a:t>
            </a:r>
            <a:r>
              <a:rPr lang="zh-CN" altLang="zh-CN" sz="2000" dirty="0"/>
              <a:t>函数生成一个标准正态分布</a:t>
            </a:r>
            <a:endParaRPr lang="zh-CN" altLang="zh-CN" sz="2000" dirty="0"/>
          </a:p>
          <a:p>
            <a:r>
              <a:rPr lang="en-US" altLang="zh-CN" sz="2000" dirty="0"/>
              <a:t>norm </a:t>
            </a:r>
            <a:r>
              <a:rPr lang="en-US" altLang="zh-CN" sz="2000" b="1" dirty="0"/>
              <a:t>=</a:t>
            </a:r>
            <a:r>
              <a:rPr lang="en-US" altLang="zh-CN" sz="2000" dirty="0"/>
              <a:t> stats</a:t>
            </a:r>
            <a:r>
              <a:rPr lang="en-US" altLang="zh-CN" sz="2000" b="1" dirty="0"/>
              <a:t>.</a:t>
            </a:r>
            <a:r>
              <a:rPr lang="en-US" altLang="zh-CN" sz="2000" dirty="0"/>
              <a:t>norm</a:t>
            </a:r>
            <a:r>
              <a:rPr lang="en-US" altLang="zh-CN" sz="2000" b="1" dirty="0"/>
              <a:t>.</a:t>
            </a:r>
            <a:r>
              <a:rPr lang="en-US" altLang="zh-CN" sz="2000" dirty="0"/>
              <a:t>pdf</a:t>
            </a:r>
            <a:r>
              <a:rPr lang="en-US" altLang="zh-CN" sz="2000" b="1" dirty="0"/>
              <a:t>(</a:t>
            </a:r>
            <a:r>
              <a:rPr lang="en-US" altLang="zh-CN" sz="2000" dirty="0" err="1"/>
              <a:t>X</a:t>
            </a:r>
            <a:r>
              <a:rPr lang="en-US" altLang="zh-CN" sz="2000" b="1" dirty="0" err="1"/>
              <a:t>,</a:t>
            </a:r>
            <a:r>
              <a:rPr lang="en-US" altLang="zh-CN" sz="2000" dirty="0" err="1"/>
              <a:t>mu</a:t>
            </a:r>
            <a:r>
              <a:rPr lang="en-US" altLang="zh-CN" sz="2000" b="1" dirty="0" err="1"/>
              <a:t>,</a:t>
            </a:r>
            <a:r>
              <a:rPr lang="en-US" altLang="zh-CN" sz="2000" dirty="0" err="1"/>
              <a:t>sigma</a:t>
            </a:r>
            <a:r>
              <a:rPr lang="en-US" altLang="zh-CN" sz="2000" b="1" dirty="0"/>
              <a:t>)</a:t>
            </a:r>
            <a:endParaRPr lang="zh-CN" altLang="zh-CN" sz="2000" dirty="0"/>
          </a:p>
        </p:txBody>
      </p:sp>
      <mc:AlternateContent xmlns:mc="http://schemas.openxmlformats.org/markup-compatibility/2006">
        <mc:Choice xmlns:a14="http://schemas.microsoft.com/office/drawing/2010/main" Requires="a14">
          <p:sp>
            <p:nvSpPr>
              <p:cNvPr id="6" name="矩形 5"/>
              <p:cNvSpPr/>
              <p:nvPr/>
            </p:nvSpPr>
            <p:spPr>
              <a:xfrm>
                <a:off x="468313" y="980728"/>
                <a:ext cx="8280151" cy="1569660"/>
              </a:xfrm>
              <a:prstGeom prst="rect">
                <a:avLst/>
              </a:prstGeom>
            </p:spPr>
            <p:txBody>
              <a:bodyPr wrap="square">
                <a:spAutoFit/>
              </a:bodyPr>
              <a:lstStyle/>
              <a:p>
                <a:pPr marL="0" indent="0">
                  <a:buFont typeface="Arial" panose="020B0604020202020204" pitchFamily="34" charset="0"/>
                  <a:buNone/>
                </a:pPr>
                <a:r>
                  <a:rPr lang="zh-CN" altLang="en-US" sz="2400" dirty="0" smtClean="0"/>
                  <a:t>（</a:t>
                </a:r>
                <a:r>
                  <a:rPr lang="en-US" altLang="zh-CN" sz="2400" dirty="0" smtClean="0"/>
                  <a:t>2</a:t>
                </a:r>
                <a:r>
                  <a:rPr lang="zh-CN" altLang="en-US" sz="2400" dirty="0" smtClean="0"/>
                  <a:t>）</a:t>
                </a:r>
                <a:r>
                  <a:rPr lang="zh-CN" altLang="zh-CN" sz="2400" dirty="0" smtClean="0"/>
                  <a:t>生成指定范围内的正态分布</a:t>
                </a:r>
                <a:endParaRPr lang="en-US" altLang="zh-CN" sz="2400" dirty="0" smtClean="0"/>
              </a:p>
              <a:p>
                <a:pPr marL="0" indent="0">
                  <a:buFont typeface="Arial" panose="020B0604020202020204" pitchFamily="34" charset="0"/>
                  <a:buNone/>
                </a:pPr>
                <a:r>
                  <a:rPr lang="en-US" altLang="zh-CN" sz="2400" dirty="0" smtClean="0"/>
                  <a:t>    </a:t>
                </a:r>
                <a:r>
                  <a:rPr lang="en-US" altLang="zh-CN" sz="2400" dirty="0" err="1" smtClean="0"/>
                  <a:t>stats.norm</a:t>
                </a:r>
                <a:r>
                  <a:rPr lang="zh-CN" altLang="zh-CN" sz="2400" dirty="0"/>
                  <a:t>类对象中的</a:t>
                </a:r>
                <a:r>
                  <a:rPr lang="en-US" altLang="zh-CN" sz="2400" dirty="0" err="1"/>
                  <a:t>pdf</a:t>
                </a:r>
                <a:r>
                  <a:rPr lang="en-US" altLang="zh-CN" sz="2400" dirty="0"/>
                  <a:t>(</a:t>
                </a:r>
                <a:r>
                  <a:rPr lang="en-US" altLang="zh-CN" sz="2400" dirty="0" err="1"/>
                  <a:t>x,loc</a:t>
                </a:r>
                <a:r>
                  <a:rPr lang="en-US" altLang="zh-CN" sz="2400" dirty="0"/>
                  <a:t>=0,scale=1)</a:t>
                </a:r>
                <a:r>
                  <a:rPr lang="zh-CN" altLang="zh-CN" sz="2400" dirty="0" smtClean="0"/>
                  <a:t>函数</a:t>
                </a:r>
                <a:r>
                  <a:rPr lang="zh-CN" altLang="en-US" sz="2400" dirty="0"/>
                  <a:t>可以</a:t>
                </a:r>
                <a:r>
                  <a:rPr lang="zh-CN" altLang="zh-CN" sz="2400" dirty="0" smtClean="0"/>
                  <a:t>生成正态函数的概率密度函数，</a:t>
                </a:r>
                <a:r>
                  <a:rPr lang="en-US" altLang="zh-CN" sz="2400" dirty="0" err="1"/>
                  <a:t>loc</a:t>
                </a:r>
                <a:r>
                  <a:rPr lang="zh-CN" altLang="zh-CN" sz="2400" dirty="0"/>
                  <a:t>代表均值</a:t>
                </a:r>
                <a14:m>
                  <m:oMath xmlns:m="http://schemas.openxmlformats.org/officeDocument/2006/math">
                    <m:r>
                      <m:rPr>
                        <m:sty m:val="p"/>
                      </m:rPr>
                      <a:rPr lang="en-US" altLang="zh-CN" sz="2400">
                        <a:latin typeface="Cambria Math" panose="02040503050406030204"/>
                      </a:rPr>
                      <m:t>μ</m:t>
                    </m:r>
                  </m:oMath>
                </a14:m>
                <a:r>
                  <a:rPr lang="zh-CN" altLang="zh-CN" sz="2400" dirty="0"/>
                  <a:t>，</a:t>
                </a:r>
                <a:r>
                  <a:rPr lang="en-US" altLang="zh-CN" sz="2400" dirty="0"/>
                  <a:t>scale</a:t>
                </a:r>
                <a:r>
                  <a:rPr lang="zh-CN" altLang="zh-CN" sz="2400" dirty="0"/>
                  <a:t>表示标准差</a:t>
                </a:r>
                <a14:m>
                  <m:oMath xmlns:m="http://schemas.openxmlformats.org/officeDocument/2006/math">
                    <m:r>
                      <m:rPr>
                        <m:sty m:val="p"/>
                      </m:rPr>
                      <a:rPr lang="en-US" altLang="zh-CN" sz="2400">
                        <a:latin typeface="Cambria Math" panose="02040503050406030204"/>
                      </a:rPr>
                      <m:t>σ</m:t>
                    </m:r>
                  </m:oMath>
                </a14:m>
                <a:r>
                  <a:rPr lang="zh-CN" altLang="zh-CN" sz="2400" dirty="0"/>
                  <a:t>，缺省情况下，该函数生成标准正态分布的概率密度函数。</a:t>
                </a:r>
                <a:endParaRPr lang="zh-CN" altLang="zh-CN" sz="2400" dirty="0" smtClean="0"/>
              </a:p>
            </p:txBody>
          </p:sp>
        </mc:Choice>
        <mc:Fallback>
          <p:sp>
            <p:nvSpPr>
              <p:cNvPr id="6" name="矩形 5"/>
              <p:cNvSpPr>
                <a:spLocks noRot="1" noChangeAspect="1" noMove="1" noResize="1" noEditPoints="1" noAdjustHandles="1" noChangeArrowheads="1" noChangeShapeType="1" noTextEdit="1"/>
              </p:cNvSpPr>
              <p:nvPr/>
            </p:nvSpPr>
            <p:spPr>
              <a:xfrm>
                <a:off x="468313" y="980728"/>
                <a:ext cx="8280151" cy="1569660"/>
              </a:xfrm>
              <a:prstGeom prst="rect">
                <a:avLst/>
              </a:prstGeom>
              <a:blipFill rotWithShape="1">
                <a:blip r:embed="rId1"/>
                <a:stretch>
                  <a:fillRect l="-4" t="-18" r="1"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449263" y="1125538"/>
            <a:ext cx="8229600" cy="2016125"/>
          </a:xfrm>
        </p:spPr>
        <p:txBody>
          <a:bodyPr/>
          <a:lstStyle/>
          <a:p>
            <a:pPr marL="0" indent="0">
              <a:buFont typeface="Arial" panose="020B0604020202020204" pitchFamily="34" charset="0"/>
              <a:buNone/>
            </a:pPr>
            <a:r>
              <a:rPr lang="zh-CN" altLang="en-US" sz="2400" dirty="0" smtClean="0"/>
              <a:t>（</a:t>
            </a:r>
            <a:r>
              <a:rPr lang="en-US" altLang="zh-CN" sz="2400" dirty="0" smtClean="0"/>
              <a:t>2</a:t>
            </a:r>
            <a:r>
              <a:rPr lang="zh-CN" altLang="en-US" sz="2400" dirty="0" smtClean="0"/>
              <a:t>）</a:t>
            </a:r>
            <a:r>
              <a:rPr lang="zh-CN" altLang="zh-CN" sz="2400" dirty="0" smtClean="0"/>
              <a:t>生成指定范围内的正态分布</a:t>
            </a:r>
            <a:endParaRPr lang="zh-CN" altLang="zh-CN" sz="2400" dirty="0" smtClean="0"/>
          </a:p>
          <a:p>
            <a:pPr marL="0" indent="0">
              <a:buFont typeface="Arial" panose="020B0604020202020204" pitchFamily="34" charset="0"/>
              <a:buNone/>
            </a:pPr>
            <a:r>
              <a:rPr lang="zh-CN" altLang="zh-CN" sz="2400" dirty="0" smtClean="0"/>
              <a:t>当输入</a:t>
            </a:r>
            <a:r>
              <a:rPr lang="en-US" altLang="zh-CN" sz="2400" dirty="0" smtClean="0"/>
              <a:t>X</a:t>
            </a:r>
            <a:r>
              <a:rPr lang="zh-CN" altLang="zh-CN" sz="2400" dirty="0" smtClean="0"/>
              <a:t>的某个具体值时，返回值为它的概率值，例如计算</a:t>
            </a:r>
            <a:r>
              <a:rPr lang="en-US" altLang="zh-CN" sz="2400" dirty="0" smtClean="0"/>
              <a:t>X=0.5</a:t>
            </a:r>
            <a:r>
              <a:rPr lang="zh-CN" altLang="zh-CN" sz="2400" dirty="0" smtClean="0"/>
              <a:t>时的概率，编码如下： </a:t>
            </a:r>
            <a:r>
              <a:rPr lang="en-US" altLang="zh-CN" sz="2400" dirty="0" smtClean="0"/>
              <a:t> </a:t>
            </a:r>
            <a:endParaRPr lang="en-US" altLang="zh-CN" sz="2400" dirty="0" smtClean="0"/>
          </a:p>
          <a:p>
            <a:pPr marL="0" indent="0">
              <a:buFont typeface="Arial" panose="020B0604020202020204" pitchFamily="34" charset="0"/>
              <a:buNone/>
            </a:pPr>
            <a:endParaRPr lang="zh-CN" altLang="zh-CN" sz="2400" dirty="0" smtClean="0"/>
          </a:p>
          <a:p>
            <a:pPr marL="0" indent="0">
              <a:buFont typeface="Arial" panose="020B0604020202020204" pitchFamily="34" charset="0"/>
              <a:buNone/>
            </a:pPr>
            <a:r>
              <a:rPr lang="en-US" altLang="zh-CN" sz="2400" dirty="0" smtClean="0"/>
              <a:t>X0=0.5</a:t>
            </a:r>
            <a:endParaRPr lang="zh-CN" altLang="zh-CN" sz="2400" dirty="0" smtClean="0"/>
          </a:p>
          <a:p>
            <a:pPr marL="0" indent="0">
              <a:buFont typeface="Arial" panose="020B0604020202020204" pitchFamily="34" charset="0"/>
              <a:buNone/>
            </a:pPr>
            <a:r>
              <a:rPr lang="en-US" altLang="zh-CN" sz="2400" dirty="0" smtClean="0"/>
              <a:t>p </a:t>
            </a:r>
            <a:r>
              <a:rPr lang="en-US" altLang="zh-CN" sz="2400" b="1" dirty="0" smtClean="0"/>
              <a:t>=</a:t>
            </a:r>
            <a:r>
              <a:rPr lang="en-US" altLang="zh-CN" sz="2400" dirty="0" smtClean="0"/>
              <a:t> stats</a:t>
            </a:r>
            <a:r>
              <a:rPr lang="en-US" altLang="zh-CN" sz="2400" b="1" dirty="0" smtClean="0"/>
              <a:t>.</a:t>
            </a:r>
            <a:r>
              <a:rPr lang="en-US" altLang="zh-CN" sz="2400" dirty="0" smtClean="0"/>
              <a:t>norm</a:t>
            </a:r>
            <a:r>
              <a:rPr lang="en-US" altLang="zh-CN" sz="2400" b="1" dirty="0" smtClean="0"/>
              <a:t>.</a:t>
            </a:r>
            <a:r>
              <a:rPr lang="en-US" altLang="zh-CN" sz="2400" dirty="0" smtClean="0"/>
              <a:t>pdf</a:t>
            </a:r>
            <a:r>
              <a:rPr lang="en-US" altLang="zh-CN" sz="2400" b="1" dirty="0" smtClean="0"/>
              <a:t>(</a:t>
            </a:r>
            <a:r>
              <a:rPr lang="en-US" altLang="zh-CN" sz="2400" dirty="0" smtClean="0"/>
              <a:t>X0</a:t>
            </a:r>
            <a:r>
              <a:rPr lang="en-US" altLang="zh-CN" sz="2400" b="1" dirty="0" smtClean="0"/>
              <a:t>,</a:t>
            </a:r>
            <a:r>
              <a:rPr lang="en-US" altLang="zh-CN" sz="2400" dirty="0" smtClean="0"/>
              <a:t>mu</a:t>
            </a:r>
            <a:r>
              <a:rPr lang="en-US" altLang="zh-CN" sz="2400" b="1" dirty="0" smtClean="0"/>
              <a:t>,</a:t>
            </a:r>
            <a:r>
              <a:rPr lang="en-US" altLang="zh-CN" sz="2400" dirty="0" smtClean="0"/>
              <a:t>sigma</a:t>
            </a:r>
            <a:r>
              <a:rPr lang="en-US" altLang="zh-CN" sz="2400" b="1" dirty="0" smtClean="0"/>
              <a:t>)</a:t>
            </a:r>
            <a:r>
              <a:rPr lang="en-US" altLang="zh-CN" sz="2400" dirty="0" smtClean="0"/>
              <a:t> </a:t>
            </a:r>
            <a:endParaRPr lang="zh-CN" altLang="zh-CN" sz="2400" dirty="0" smtClean="0"/>
          </a:p>
          <a:p>
            <a:pPr marL="0" indent="0">
              <a:buFont typeface="Arial" panose="020B0604020202020204" pitchFamily="34" charset="0"/>
              <a:buNone/>
            </a:pPr>
            <a:r>
              <a:rPr lang="en-US" altLang="zh-CN" sz="2400" b="1" dirty="0" smtClean="0"/>
              <a:t>print(</a:t>
            </a:r>
            <a:r>
              <a:rPr lang="en-US" altLang="zh-CN" sz="2400" dirty="0" smtClean="0"/>
              <a:t>"</a:t>
            </a:r>
            <a:r>
              <a:rPr lang="zh-CN" altLang="zh-CN" sz="2400" dirty="0" smtClean="0"/>
              <a:t>随机变量取</a:t>
            </a:r>
            <a:r>
              <a:rPr lang="en-US" altLang="zh-CN" sz="2400" dirty="0" smtClean="0"/>
              <a:t>0.5</a:t>
            </a:r>
            <a:r>
              <a:rPr lang="zh-CN" altLang="zh-CN" sz="2400" dirty="0" smtClean="0"/>
              <a:t>时，概率为：</a:t>
            </a:r>
            <a:r>
              <a:rPr lang="en-US" altLang="zh-CN" sz="2400" dirty="0" smtClean="0"/>
              <a:t>"</a:t>
            </a:r>
            <a:r>
              <a:rPr lang="en-US" altLang="zh-CN" sz="2400" b="1" dirty="0" smtClean="0"/>
              <a:t>,</a:t>
            </a:r>
            <a:r>
              <a:rPr lang="en-US" altLang="zh-CN" sz="2400" dirty="0" smtClean="0"/>
              <a:t>p</a:t>
            </a:r>
            <a:r>
              <a:rPr lang="en-US" altLang="zh-CN" sz="2400" b="1" dirty="0" smtClean="0"/>
              <a:t>)</a:t>
            </a:r>
            <a:endParaRPr lang="zh-CN" altLang="zh-CN" sz="2400" dirty="0" smtClean="0"/>
          </a:p>
          <a:p>
            <a:pPr marL="0" indent="0">
              <a:buFont typeface="Arial" panose="020B0604020202020204" pitchFamily="34" charset="0"/>
              <a:buNone/>
            </a:pPr>
            <a:endParaRPr lang="zh-CN" altLang="en-US" sz="2400" dirty="0" smtClean="0"/>
          </a:p>
        </p:txBody>
      </p:sp>
      <p:sp>
        <p:nvSpPr>
          <p:cNvPr id="34819"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7" name="矩形 6"/>
          <p:cNvSpPr/>
          <p:nvPr/>
        </p:nvSpPr>
        <p:spPr>
          <a:xfrm>
            <a:off x="523875" y="4621213"/>
            <a:ext cx="7273925" cy="5222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latinLnBrk="1">
              <a:defRPr/>
            </a:pPr>
            <a:r>
              <a:rPr lang="zh-CN" altLang="zh-CN" sz="2800" dirty="0"/>
              <a:t>随机变量取</a:t>
            </a:r>
            <a:r>
              <a:rPr lang="en-US" altLang="zh-CN" sz="2800" dirty="0"/>
              <a:t>0.5</a:t>
            </a:r>
            <a:r>
              <a:rPr lang="zh-CN" altLang="zh-CN" sz="2800" dirty="0"/>
              <a:t>时，概率为：</a:t>
            </a:r>
            <a:r>
              <a:rPr lang="en-US" altLang="zh-CN" sz="2800" dirty="0"/>
              <a:t> 0.352065326764</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449263" y="1125538"/>
            <a:ext cx="8229600" cy="2016125"/>
          </a:xfrm>
        </p:spPr>
        <p:txBody>
          <a:bodyPr/>
          <a:lstStyle/>
          <a:p>
            <a:pPr marL="0" indent="0">
              <a:buFont typeface="Arial" panose="020B0604020202020204" pitchFamily="34" charset="0"/>
              <a:buNone/>
            </a:pPr>
            <a:r>
              <a:rPr lang="zh-CN" altLang="en-US" sz="2400" smtClean="0"/>
              <a:t>（</a:t>
            </a:r>
            <a:r>
              <a:rPr lang="en-US" altLang="zh-CN" sz="2400" smtClean="0"/>
              <a:t>3</a:t>
            </a:r>
            <a:r>
              <a:rPr lang="zh-CN" altLang="en-US" sz="2400" smtClean="0"/>
              <a:t>）</a:t>
            </a:r>
            <a:r>
              <a:rPr lang="zh-CN" altLang="zh-CN" sz="2400" smtClean="0"/>
              <a:t>计算积累分布函数</a:t>
            </a:r>
            <a:endParaRPr lang="en-US" altLang="zh-CN" sz="2400" smtClean="0"/>
          </a:p>
          <a:p>
            <a:pPr marL="0" indent="0">
              <a:buFont typeface="Arial" panose="020B0604020202020204" pitchFamily="34" charset="0"/>
              <a:buNone/>
            </a:pPr>
            <a:r>
              <a:rPr lang="en-US" altLang="zh-CN" sz="2400" smtClean="0"/>
              <a:t>      </a:t>
            </a:r>
            <a:r>
              <a:rPr lang="zh-CN" altLang="zh-CN" sz="2400" smtClean="0"/>
              <a:t>连续随机变量的累积分布函数</a:t>
            </a:r>
            <a:r>
              <a:rPr lang="en-US" altLang="zh-CN" sz="2400" smtClean="0"/>
              <a:t>(CDF)</a:t>
            </a:r>
            <a:r>
              <a:rPr lang="zh-CN" altLang="zh-CN" sz="2400" smtClean="0"/>
              <a:t>是概率密度函数的积分，它给出了在小于或等于给定截止值的随机变量的概率，即</a:t>
            </a:r>
            <a:r>
              <a:rPr lang="en-US" altLang="zh-CN" sz="2400" smtClean="0"/>
              <a:t>P(X</a:t>
            </a:r>
            <a:r>
              <a:rPr lang="zh-CN" altLang="zh-CN" sz="2400" smtClean="0"/>
              <a:t>≤</a:t>
            </a:r>
            <a:r>
              <a:rPr lang="en-US" altLang="zh-CN" sz="2400" smtClean="0"/>
              <a:t>x)</a:t>
            </a:r>
            <a:r>
              <a:rPr lang="zh-CN" altLang="zh-CN" sz="2400" smtClean="0"/>
              <a:t>。</a:t>
            </a:r>
            <a:endParaRPr lang="zh-CN" altLang="en-US" sz="2400" smtClean="0"/>
          </a:p>
        </p:txBody>
      </p:sp>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en-US" b="1" smtClean="0">
                <a:solidFill>
                  <a:srgbClr val="0070C0"/>
                </a:solidFill>
              </a:rPr>
              <a:t>连续概率分布</a:t>
            </a:r>
            <a:endParaRPr lang="en-US" altLang="zh-CN" b="1" smtClean="0">
              <a:solidFill>
                <a:srgbClr val="0070C0"/>
              </a:solidFill>
            </a:endParaRPr>
          </a:p>
        </p:txBody>
      </p:sp>
      <p:sp>
        <p:nvSpPr>
          <p:cNvPr id="3" name="矩形 2"/>
          <p:cNvSpPr>
            <a:spLocks noChangeArrowheads="1"/>
          </p:cNvSpPr>
          <p:nvPr/>
        </p:nvSpPr>
        <p:spPr bwMode="auto">
          <a:xfrm>
            <a:off x="436563" y="2874963"/>
            <a:ext cx="608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问题：</a:t>
            </a:r>
            <a:r>
              <a:rPr lang="zh-CN" altLang="zh-CN" sz="2400"/>
              <a:t>针对上述例子，计算区间</a:t>
            </a:r>
            <a:r>
              <a:rPr lang="en-US" altLang="zh-CN" sz="2400"/>
              <a:t>[-2,2]</a:t>
            </a:r>
            <a:r>
              <a:rPr lang="zh-CN" altLang="zh-CN" sz="2400"/>
              <a:t>的概率</a:t>
            </a:r>
            <a:endParaRPr lang="zh-CN" altLang="zh-CN" sz="2400"/>
          </a:p>
        </p:txBody>
      </p:sp>
      <p:sp>
        <p:nvSpPr>
          <p:cNvPr id="4" name="矩形 3"/>
          <p:cNvSpPr>
            <a:spLocks noRot="1" noChangeAspect="1" noMove="1" noResize="1" noEditPoints="1" noAdjustHandles="1" noChangeArrowheads="1" noChangeShapeType="1" noTextEdit="1"/>
          </p:cNvSpPr>
          <p:nvPr/>
        </p:nvSpPr>
        <p:spPr>
          <a:xfrm>
            <a:off x="435885" y="3573016"/>
            <a:ext cx="7344816" cy="923330"/>
          </a:xfrm>
          <a:prstGeom prst="rect">
            <a:avLst/>
          </a:prstGeom>
          <a:blipFill rotWithShape="1">
            <a:blip r:embed="rId1"/>
            <a:stretch>
              <a:fillRect l="-748" t="-5263"/>
            </a:stretch>
          </a:blipFill>
        </p:spPr>
        <p:txBody>
          <a:bodyPr/>
          <a:lstStyle/>
          <a:p>
            <a:r>
              <a:rPr lang="zh-CN" altLang="en-US">
                <a:noFill/>
              </a:rPr>
              <a:t> </a:t>
            </a:r>
            <a:endParaRPr lang="zh-CN" altLang="en-US">
              <a:noFill/>
            </a:endParaRPr>
          </a:p>
        </p:txBody>
      </p:sp>
      <p:sp>
        <p:nvSpPr>
          <p:cNvPr id="5" name="矩形 4"/>
          <p:cNvSpPr/>
          <p:nvPr/>
        </p:nvSpPr>
        <p:spPr>
          <a:xfrm>
            <a:off x="3635375" y="3933825"/>
            <a:ext cx="5040313" cy="23082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altLang="zh-CN" dirty="0"/>
              <a:t>X1</a:t>
            </a:r>
            <a:r>
              <a:rPr lang="en-US" altLang="zh-CN" b="1" dirty="0"/>
              <a:t>=</a:t>
            </a:r>
            <a:r>
              <a:rPr lang="en-US" altLang="zh-CN" dirty="0"/>
              <a:t>2</a:t>
            </a:r>
            <a:endParaRPr lang="zh-CN" altLang="zh-CN" dirty="0"/>
          </a:p>
          <a:p>
            <a:pPr>
              <a:defRPr/>
            </a:pPr>
            <a:r>
              <a:rPr lang="en-US" altLang="zh-CN" dirty="0"/>
              <a:t>p1 </a:t>
            </a:r>
            <a:r>
              <a:rPr lang="en-US" altLang="zh-CN" b="1" dirty="0"/>
              <a:t>=</a:t>
            </a:r>
            <a:r>
              <a:rPr lang="en-US" altLang="zh-CN" dirty="0"/>
              <a:t> </a:t>
            </a:r>
            <a:r>
              <a:rPr lang="en-US" altLang="zh-CN" dirty="0" err="1"/>
              <a:t>stats</a:t>
            </a:r>
            <a:r>
              <a:rPr lang="en-US" altLang="zh-CN" b="1" dirty="0" err="1"/>
              <a:t>.</a:t>
            </a:r>
            <a:r>
              <a:rPr lang="en-US" altLang="zh-CN" dirty="0" err="1"/>
              <a:t>norm</a:t>
            </a:r>
            <a:r>
              <a:rPr lang="en-US" altLang="zh-CN" b="1" dirty="0" err="1"/>
              <a:t>.</a:t>
            </a:r>
            <a:r>
              <a:rPr lang="en-US" altLang="zh-CN" dirty="0" err="1"/>
              <a:t>cdf</a:t>
            </a:r>
            <a:r>
              <a:rPr lang="en-US" altLang="zh-CN" b="1" dirty="0"/>
              <a:t>(</a:t>
            </a:r>
            <a:r>
              <a:rPr lang="en-US" altLang="zh-CN" dirty="0"/>
              <a:t>X1</a:t>
            </a:r>
            <a:r>
              <a:rPr lang="en-US" altLang="zh-CN" b="1" dirty="0"/>
              <a:t>,</a:t>
            </a:r>
            <a:r>
              <a:rPr lang="en-US" altLang="zh-CN" dirty="0"/>
              <a:t>mu</a:t>
            </a:r>
            <a:r>
              <a:rPr lang="en-US" altLang="zh-CN" b="1" dirty="0"/>
              <a:t>,</a:t>
            </a:r>
            <a:r>
              <a:rPr lang="en-US" altLang="zh-CN" dirty="0"/>
              <a:t>sigma</a:t>
            </a:r>
            <a:r>
              <a:rPr lang="en-US" altLang="zh-CN" b="1" dirty="0"/>
              <a:t>)</a:t>
            </a:r>
            <a:endParaRPr lang="zh-CN" altLang="zh-CN" dirty="0"/>
          </a:p>
          <a:p>
            <a:pPr>
              <a:defRPr/>
            </a:pPr>
            <a:r>
              <a:rPr lang="en-US" altLang="zh-CN" b="1" dirty="0"/>
              <a:t>print(</a:t>
            </a:r>
            <a:r>
              <a:rPr lang="en-US" altLang="zh-CN" dirty="0"/>
              <a:t>"X&lt;=2</a:t>
            </a:r>
            <a:r>
              <a:rPr lang="zh-CN" altLang="zh-CN" dirty="0"/>
              <a:t>时的概率为：</a:t>
            </a:r>
            <a:r>
              <a:rPr lang="en-US" altLang="zh-CN" dirty="0"/>
              <a:t>"</a:t>
            </a:r>
            <a:r>
              <a:rPr lang="en-US" altLang="zh-CN" b="1" dirty="0"/>
              <a:t>,</a:t>
            </a:r>
            <a:r>
              <a:rPr lang="en-US" altLang="zh-CN" dirty="0"/>
              <a:t>p1</a:t>
            </a:r>
            <a:r>
              <a:rPr lang="en-US" altLang="zh-CN" b="1" dirty="0"/>
              <a:t>)</a:t>
            </a:r>
            <a:endParaRPr lang="zh-CN" altLang="zh-CN" dirty="0"/>
          </a:p>
          <a:p>
            <a:pPr>
              <a:defRPr/>
            </a:pPr>
            <a:r>
              <a:rPr lang="en-US" altLang="zh-CN" dirty="0"/>
              <a:t> </a:t>
            </a:r>
            <a:endParaRPr lang="zh-CN" altLang="zh-CN" dirty="0"/>
          </a:p>
          <a:p>
            <a:pPr>
              <a:defRPr/>
            </a:pPr>
            <a:r>
              <a:rPr lang="en-US" altLang="zh-CN" dirty="0"/>
              <a:t>X2</a:t>
            </a:r>
            <a:r>
              <a:rPr lang="en-US" altLang="zh-CN" b="1" dirty="0"/>
              <a:t>=-</a:t>
            </a:r>
            <a:r>
              <a:rPr lang="en-US" altLang="zh-CN" dirty="0"/>
              <a:t>2</a:t>
            </a:r>
            <a:endParaRPr lang="zh-CN" altLang="zh-CN" dirty="0"/>
          </a:p>
          <a:p>
            <a:pPr>
              <a:defRPr/>
            </a:pPr>
            <a:r>
              <a:rPr lang="en-US" altLang="zh-CN" dirty="0"/>
              <a:t>p2 </a:t>
            </a:r>
            <a:r>
              <a:rPr lang="en-US" altLang="zh-CN" b="1" dirty="0"/>
              <a:t>=</a:t>
            </a:r>
            <a:r>
              <a:rPr lang="en-US" altLang="zh-CN" dirty="0"/>
              <a:t> </a:t>
            </a:r>
            <a:r>
              <a:rPr lang="en-US" altLang="zh-CN" dirty="0" err="1"/>
              <a:t>stats</a:t>
            </a:r>
            <a:r>
              <a:rPr lang="en-US" altLang="zh-CN" b="1" dirty="0" err="1"/>
              <a:t>.</a:t>
            </a:r>
            <a:r>
              <a:rPr lang="en-US" altLang="zh-CN" dirty="0" err="1"/>
              <a:t>norm</a:t>
            </a:r>
            <a:r>
              <a:rPr lang="en-US" altLang="zh-CN" b="1" dirty="0" err="1"/>
              <a:t>.</a:t>
            </a:r>
            <a:r>
              <a:rPr lang="en-US" altLang="zh-CN" dirty="0" err="1"/>
              <a:t>cdf</a:t>
            </a:r>
            <a:r>
              <a:rPr lang="en-US" altLang="zh-CN" b="1" dirty="0"/>
              <a:t>(</a:t>
            </a:r>
            <a:r>
              <a:rPr lang="en-US" altLang="zh-CN" dirty="0"/>
              <a:t>X2</a:t>
            </a:r>
            <a:r>
              <a:rPr lang="en-US" altLang="zh-CN" b="1" dirty="0"/>
              <a:t>,</a:t>
            </a:r>
            <a:r>
              <a:rPr lang="en-US" altLang="zh-CN" dirty="0"/>
              <a:t>mu</a:t>
            </a:r>
            <a:r>
              <a:rPr lang="en-US" altLang="zh-CN" b="1" dirty="0"/>
              <a:t>,</a:t>
            </a:r>
            <a:r>
              <a:rPr lang="en-US" altLang="zh-CN" dirty="0"/>
              <a:t>sigma</a:t>
            </a:r>
            <a:r>
              <a:rPr lang="en-US" altLang="zh-CN" b="1" dirty="0"/>
              <a:t>)</a:t>
            </a:r>
            <a:endParaRPr lang="zh-CN" altLang="zh-CN" dirty="0"/>
          </a:p>
          <a:p>
            <a:pPr>
              <a:defRPr/>
            </a:pPr>
            <a:r>
              <a:rPr lang="en-US" altLang="zh-CN" b="1" dirty="0"/>
              <a:t>print(</a:t>
            </a:r>
            <a:r>
              <a:rPr lang="en-US" altLang="zh-CN" dirty="0"/>
              <a:t>"X&lt;=-2</a:t>
            </a:r>
            <a:r>
              <a:rPr lang="zh-CN" altLang="zh-CN" dirty="0"/>
              <a:t>时的概率为：</a:t>
            </a:r>
            <a:r>
              <a:rPr lang="en-US" altLang="zh-CN" dirty="0"/>
              <a:t>"</a:t>
            </a:r>
            <a:r>
              <a:rPr lang="en-US" altLang="zh-CN" b="1" dirty="0"/>
              <a:t>,</a:t>
            </a:r>
            <a:r>
              <a:rPr lang="en-US" altLang="zh-CN" dirty="0"/>
              <a:t>p2</a:t>
            </a:r>
            <a:r>
              <a:rPr lang="en-US" altLang="zh-CN" b="1" dirty="0"/>
              <a:t>)</a:t>
            </a:r>
            <a:endParaRPr lang="zh-CN" altLang="zh-CN" dirty="0"/>
          </a:p>
          <a:p>
            <a:pPr>
              <a:defRPr/>
            </a:pPr>
            <a:r>
              <a:rPr lang="en-US" altLang="zh-CN" b="1" dirty="0"/>
              <a:t>print(</a:t>
            </a:r>
            <a:r>
              <a:rPr lang="en-US" altLang="zh-CN" dirty="0"/>
              <a:t>"X </a:t>
            </a:r>
            <a:r>
              <a:rPr lang="zh-CN" altLang="zh-CN" dirty="0"/>
              <a:t>取值范围为</a:t>
            </a:r>
            <a:r>
              <a:rPr lang="en-US" altLang="zh-CN" dirty="0"/>
              <a:t>[-2,2]</a:t>
            </a:r>
            <a:r>
              <a:rPr lang="zh-CN" altLang="zh-CN" dirty="0"/>
              <a:t>时的概率为</a:t>
            </a:r>
            <a:r>
              <a:rPr lang="en-US" altLang="zh-CN" dirty="0"/>
              <a:t>:"</a:t>
            </a:r>
            <a:r>
              <a:rPr lang="en-US" altLang="zh-CN" b="1" dirty="0"/>
              <a:t>,</a:t>
            </a:r>
            <a:r>
              <a:rPr lang="en-US" altLang="zh-CN" dirty="0"/>
              <a:t>p1</a:t>
            </a:r>
            <a:r>
              <a:rPr lang="en-US" altLang="zh-CN" b="1" dirty="0"/>
              <a:t>-</a:t>
            </a:r>
            <a:r>
              <a:rPr lang="en-US" altLang="zh-CN" dirty="0"/>
              <a:t>p2</a:t>
            </a:r>
            <a:r>
              <a:rPr lang="en-US" altLang="zh-CN" b="1" dirty="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251520" y="1988840"/>
            <a:ext cx="8229600" cy="2016125"/>
          </a:xfrm>
        </p:spPr>
        <p:txBody>
          <a:bodyPr/>
          <a:lstStyle/>
          <a:p>
            <a:pPr marL="0" indent="0">
              <a:buNone/>
            </a:pPr>
            <a:r>
              <a:rPr lang="en-US" altLang="zh-CN" sz="2400" dirty="0" smtClean="0"/>
              <a:t>       </a:t>
            </a:r>
            <a:r>
              <a:rPr lang="zh-CN" altLang="zh-CN" sz="2400" dirty="0" smtClean="0"/>
              <a:t>统计检验</a:t>
            </a:r>
            <a:r>
              <a:rPr lang="zh-CN" altLang="zh-CN" sz="2400" dirty="0"/>
              <a:t>亦称“假设检验（</a:t>
            </a:r>
            <a:r>
              <a:rPr lang="en-US" altLang="zh-CN" sz="2400" dirty="0"/>
              <a:t>Hypothesis Testing</a:t>
            </a:r>
            <a:r>
              <a:rPr lang="zh-CN" altLang="zh-CN" sz="2400" dirty="0"/>
              <a:t>）”，是根据抽样结果，在一定可靠性程度上对一个或多个总体分布的原假设作出拒绝还是不拒绝（予以接受）结论的过程。</a:t>
            </a:r>
            <a:endParaRPr lang="zh-CN" altLang="zh-CN" sz="2400" dirty="0"/>
          </a:p>
          <a:p>
            <a:pPr marL="0" indent="0">
              <a:buNone/>
            </a:pPr>
            <a:r>
              <a:rPr lang="en-US" altLang="zh-CN" sz="2400" dirty="0" smtClean="0"/>
              <a:t>        </a:t>
            </a:r>
            <a:r>
              <a:rPr lang="en-US" altLang="zh-CN" sz="2400" dirty="0" err="1" smtClean="0"/>
              <a:t>scipy.stats</a:t>
            </a:r>
            <a:r>
              <a:rPr lang="zh-CN" altLang="zh-CN" sz="2400" dirty="0"/>
              <a:t>提供了许多统计检验的方法，包括</a:t>
            </a:r>
            <a:r>
              <a:rPr lang="en-US" altLang="zh-CN" sz="2400" dirty="0"/>
              <a:t>T</a:t>
            </a:r>
            <a:r>
              <a:rPr lang="zh-CN" altLang="zh-CN" sz="2400" dirty="0"/>
              <a:t>检验、卡方检验、柯尔莫哥罗夫</a:t>
            </a:r>
            <a:r>
              <a:rPr lang="en-US" altLang="zh-CN" sz="2400" dirty="0"/>
              <a:t>-</a:t>
            </a:r>
            <a:r>
              <a:rPr lang="zh-CN" altLang="zh-CN" sz="2400" dirty="0"/>
              <a:t>斯米尔诺夫检验等。假设检验</a:t>
            </a:r>
            <a:r>
              <a:rPr lang="zh-CN" altLang="zh-CN" sz="2400" dirty="0" smtClean="0"/>
              <a:t>的步骤如下：</a:t>
            </a:r>
            <a:endParaRPr lang="zh-CN" altLang="zh-CN" sz="2400" dirty="0" smtClean="0"/>
          </a:p>
        </p:txBody>
      </p:sp>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zh-CN" b="1" dirty="0" smtClean="0">
                <a:solidFill>
                  <a:srgbClr val="0070C0"/>
                </a:solidFill>
              </a:rPr>
              <a:t>统计检验</a:t>
            </a:r>
            <a:endParaRPr lang="en-US" altLang="zh-CN" b="1" dirty="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zh-CN" b="1" dirty="0" smtClean="0">
                <a:solidFill>
                  <a:srgbClr val="0070C0"/>
                </a:solidFill>
              </a:rPr>
              <a:t>统计检验</a:t>
            </a:r>
            <a:endParaRPr lang="en-US" altLang="zh-CN" b="1" dirty="0">
              <a:solidFill>
                <a:srgbClr val="0070C0"/>
              </a:solidFill>
            </a:endParaRPr>
          </a:p>
        </p:txBody>
      </p:sp>
      <mc:AlternateContent xmlns:mc="http://schemas.openxmlformats.org/markup-compatibility/2006">
        <mc:Choice xmlns:a14="http://schemas.microsoft.com/office/drawing/2010/main" Requires="a14">
          <p:sp>
            <p:nvSpPr>
              <p:cNvPr id="6" name="矩形 5"/>
              <p:cNvSpPr/>
              <p:nvPr/>
            </p:nvSpPr>
            <p:spPr>
              <a:xfrm>
                <a:off x="251520" y="1124744"/>
                <a:ext cx="8136904" cy="4854149"/>
              </a:xfrm>
              <a:prstGeom prst="rect">
                <a:avLst/>
              </a:prstGeom>
            </p:spPr>
            <p:txBody>
              <a:bodyPr wrap="square">
                <a:spAutoFit/>
              </a:bodyPr>
              <a:lstStyle/>
              <a:p>
                <a:r>
                  <a:rPr lang="zh-CN" altLang="zh-CN" dirty="0" smtClean="0"/>
                  <a:t>（</a:t>
                </a:r>
                <a:r>
                  <a:rPr lang="en-US" altLang="zh-CN" dirty="0" smtClean="0"/>
                  <a:t>1</a:t>
                </a:r>
                <a:r>
                  <a:rPr lang="zh-CN" altLang="zh-CN" dirty="0" smtClean="0"/>
                  <a:t>）定义零假设（</a:t>
                </a:r>
                <a:r>
                  <a:rPr lang="en-US" altLang="zh-CN" dirty="0" smtClean="0"/>
                  <a:t>null hypothesis</a:t>
                </a:r>
                <a:r>
                  <a:rPr lang="zh-CN" altLang="zh-CN" dirty="0" smtClean="0"/>
                  <a:t>）和定义备择假设（</a:t>
                </a:r>
                <a:r>
                  <a:rPr lang="en-US" altLang="zh-CN" dirty="0" smtClean="0"/>
                  <a:t>alternative hypothesis</a:t>
                </a:r>
                <a:r>
                  <a:rPr lang="zh-CN" altLang="zh-CN" dirty="0" smtClean="0"/>
                  <a:t>）</a:t>
                </a:r>
                <a:endParaRPr lang="zh-CN" altLang="zh-CN" dirty="0" smtClean="0"/>
              </a:p>
              <a:p>
                <a:r>
                  <a:rPr lang="zh-CN" altLang="zh-CN" dirty="0" smtClean="0"/>
                  <a:t>定义</a:t>
                </a:r>
                <a:r>
                  <a:rPr lang="zh-CN" altLang="zh-CN" dirty="0"/>
                  <a:t>零假设：</a:t>
                </a:r>
                <a14:m>
                  <m:oMath xmlns:m="http://schemas.openxmlformats.org/officeDocument/2006/math">
                    <m:sSub>
                      <m:sSubPr>
                        <m:ctrlPr>
                          <a:rPr lang="zh-CN" altLang="zh-CN" i="1">
                            <a:latin typeface="Cambria Math" panose="02040503050406030204"/>
                          </a:rPr>
                        </m:ctrlPr>
                      </m:sSubPr>
                      <m:e>
                        <m:r>
                          <m:rPr>
                            <m:sty m:val="p"/>
                          </m:rPr>
                          <a:rPr lang="en-US" altLang="zh-CN">
                            <a:latin typeface="Cambria Math" panose="02040503050406030204"/>
                          </a:rPr>
                          <m:t>H</m:t>
                        </m:r>
                      </m:e>
                      <m:sub>
                        <m:r>
                          <a:rPr lang="en-US" altLang="zh-CN">
                            <a:latin typeface="Cambria Math" panose="02040503050406030204"/>
                          </a:rPr>
                          <m:t>0</m:t>
                        </m:r>
                      </m:sub>
                    </m:sSub>
                    <m:r>
                      <a:rPr lang="en-US" altLang="zh-CN">
                        <a:latin typeface="Cambria Math" panose="02040503050406030204"/>
                      </a:rPr>
                      <m:t>=</m:t>
                    </m:r>
                    <m:sSub>
                      <m:sSubPr>
                        <m:ctrlPr>
                          <a:rPr lang="zh-CN" altLang="zh-CN" i="1">
                            <a:latin typeface="Cambria Math" panose="02040503050406030204"/>
                          </a:rPr>
                        </m:ctrlPr>
                      </m:sSubPr>
                      <m:e>
                        <m:r>
                          <m:rPr>
                            <m:sty m:val="p"/>
                          </m:rPr>
                          <a:rPr lang="en-US" altLang="zh-CN">
                            <a:latin typeface="Cambria Math" panose="02040503050406030204"/>
                          </a:rPr>
                          <m:t>μ</m:t>
                        </m:r>
                      </m:e>
                      <m:sub>
                        <m:r>
                          <a:rPr lang="en-US" altLang="zh-CN">
                            <a:latin typeface="Cambria Math" panose="02040503050406030204"/>
                          </a:rPr>
                          <m:t>0</m:t>
                        </m:r>
                      </m:sub>
                    </m:sSub>
                  </m:oMath>
                </a14:m>
                <a:endParaRPr lang="zh-CN" altLang="zh-CN" dirty="0"/>
              </a:p>
              <a:p>
                <a:r>
                  <a:rPr lang="zh-CN" altLang="zh-CN" dirty="0"/>
                  <a:t>定义备择假设：</a:t>
                </a:r>
                <a14:m>
                  <m:oMath xmlns:m="http://schemas.openxmlformats.org/officeDocument/2006/math">
                    <m:sSub>
                      <m:sSubPr>
                        <m:ctrlPr>
                          <a:rPr lang="zh-CN" altLang="zh-CN" i="1">
                            <a:latin typeface="Cambria Math" panose="02040503050406030204"/>
                          </a:rPr>
                        </m:ctrlPr>
                      </m:sSubPr>
                      <m:e>
                        <m:r>
                          <m:rPr>
                            <m:sty m:val="p"/>
                          </m:rPr>
                          <a:rPr lang="en-US" altLang="zh-CN">
                            <a:latin typeface="Cambria Math" panose="02040503050406030204"/>
                          </a:rPr>
                          <m:t>H</m:t>
                        </m:r>
                      </m:e>
                      <m:sub>
                        <m:r>
                          <a:rPr lang="en-US" altLang="zh-CN">
                            <a:latin typeface="Cambria Math" panose="02040503050406030204"/>
                          </a:rPr>
                          <m:t>0</m:t>
                        </m:r>
                      </m:sub>
                    </m:sSub>
                    <m:r>
                      <a:rPr lang="en-US" altLang="zh-CN">
                        <a:latin typeface="Cambria Math" panose="02040503050406030204"/>
                      </a:rPr>
                      <m:t>&lt;</m:t>
                    </m:r>
                    <m:sSub>
                      <m:sSubPr>
                        <m:ctrlPr>
                          <a:rPr lang="zh-CN" altLang="zh-CN" i="1">
                            <a:latin typeface="Cambria Math" panose="02040503050406030204"/>
                          </a:rPr>
                        </m:ctrlPr>
                      </m:sSubPr>
                      <m:e>
                        <m:r>
                          <m:rPr>
                            <m:sty m:val="p"/>
                          </m:rPr>
                          <a:rPr lang="en-US" altLang="zh-CN">
                            <a:latin typeface="Cambria Math" panose="02040503050406030204"/>
                          </a:rPr>
                          <m:t>μ</m:t>
                        </m:r>
                      </m:e>
                      <m:sub>
                        <m:r>
                          <a:rPr lang="en-US" altLang="zh-CN">
                            <a:latin typeface="Cambria Math" panose="02040503050406030204"/>
                          </a:rPr>
                          <m:t>1</m:t>
                        </m:r>
                      </m:sub>
                    </m:sSub>
                  </m:oMath>
                </a14:m>
                <a:endParaRPr lang="zh-CN" altLang="zh-CN" dirty="0"/>
              </a:p>
              <a:p>
                <a:r>
                  <a:rPr lang="zh-CN" altLang="zh-CN" dirty="0"/>
                  <a:t>确定检验水平：</a:t>
                </a:r>
                <a14:m>
                  <m:oMath xmlns:m="http://schemas.openxmlformats.org/officeDocument/2006/math">
                    <m:r>
                      <m:rPr>
                        <m:sty m:val="p"/>
                      </m:rPr>
                      <a:rPr lang="en-US" altLang="zh-CN">
                        <a:latin typeface="Cambria Math" panose="02040503050406030204"/>
                      </a:rPr>
                      <m:t>α</m:t>
                    </m:r>
                    <m:r>
                      <a:rPr lang="en-US" altLang="zh-CN">
                        <a:latin typeface="Cambria Math" panose="02040503050406030204"/>
                      </a:rPr>
                      <m:t>=</m:t>
                    </m:r>
                    <m:r>
                      <a:rPr lang="en-US" altLang="zh-CN">
                        <a:latin typeface="Cambria Math" panose="02040503050406030204"/>
                      </a:rPr>
                      <m:t>0</m:t>
                    </m:r>
                    <m:r>
                      <a:rPr lang="en-US" altLang="zh-CN">
                        <a:latin typeface="Cambria Math" panose="02040503050406030204"/>
                      </a:rPr>
                      <m:t>.</m:t>
                    </m:r>
                    <m:r>
                      <a:rPr lang="en-US" altLang="zh-CN">
                        <a:latin typeface="Cambria Math" panose="02040503050406030204"/>
                      </a:rPr>
                      <m:t>05</m:t>
                    </m:r>
                  </m:oMath>
                </a14:m>
                <a:endParaRPr lang="zh-CN" altLang="zh-CN" dirty="0"/>
              </a:p>
              <a:p>
                <a:r>
                  <a:rPr lang="zh-CN" altLang="zh-CN" dirty="0"/>
                  <a:t>（</a:t>
                </a:r>
                <a:r>
                  <a:rPr lang="en-US" altLang="zh-CN" dirty="0"/>
                  <a:t>2</a:t>
                </a:r>
                <a:r>
                  <a:rPr lang="zh-CN" altLang="zh-CN" dirty="0"/>
                  <a:t>）选定检验方法和统计量：</a:t>
                </a:r>
                <a:endParaRPr lang="zh-CN" altLang="zh-CN" dirty="0"/>
              </a:p>
              <a:p>
                <a:r>
                  <a:rPr lang="zh-CN" altLang="zh-CN" dirty="0"/>
                  <a:t>选择和计算检验统计量要注意资料类型和实验设计类型及样本量的问题，一般计量资料（小样本量）用</a:t>
                </a:r>
                <a:r>
                  <a:rPr lang="en-US" altLang="zh-CN" dirty="0"/>
                  <a:t>t</a:t>
                </a:r>
                <a:r>
                  <a:rPr lang="zh-CN" altLang="zh-CN" dirty="0"/>
                  <a:t>检验和</a:t>
                </a:r>
                <a:r>
                  <a:rPr lang="en-US" altLang="zh-CN" dirty="0"/>
                  <a:t>u</a:t>
                </a:r>
                <a:r>
                  <a:rPr lang="zh-CN" altLang="zh-CN" dirty="0"/>
                  <a:t>检验，这里假定选择</a:t>
                </a:r>
                <a:r>
                  <a:rPr lang="en-US" altLang="zh-CN" dirty="0"/>
                  <a:t>t</a:t>
                </a:r>
                <a:r>
                  <a:rPr lang="zh-CN" altLang="zh-CN" dirty="0"/>
                  <a:t>检验，统计量</a:t>
                </a:r>
                <a:r>
                  <a:rPr lang="en-US" altLang="zh-CN" dirty="0"/>
                  <a:t>t</a:t>
                </a:r>
                <a:r>
                  <a:rPr lang="zh-CN" altLang="zh-CN" dirty="0"/>
                  <a:t>为：</a:t>
                </a:r>
                <a:endParaRPr lang="zh-CN" altLang="zh-CN" dirty="0"/>
              </a:p>
              <a:p>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a:rPr>
                        <m:t>t</m:t>
                      </m:r>
                      <m:r>
                        <a:rPr lang="en-US" altLang="zh-CN">
                          <a:latin typeface="Cambria Math" panose="02040503050406030204"/>
                        </a:rPr>
                        <m:t>= </m:t>
                      </m:r>
                      <m:f>
                        <m:fPr>
                          <m:ctrlPr>
                            <a:rPr lang="zh-CN" altLang="zh-CN" i="1">
                              <a:latin typeface="Cambria Math" panose="02040503050406030204"/>
                            </a:rPr>
                          </m:ctrlPr>
                        </m:fPr>
                        <m:num>
                          <m:acc>
                            <m:accPr>
                              <m:chr m:val="̅"/>
                              <m:ctrlPr>
                                <a:rPr lang="zh-CN" altLang="zh-CN" i="1">
                                  <a:latin typeface="Cambria Math" panose="02040503050406030204"/>
                                </a:rPr>
                              </m:ctrlPr>
                            </m:accPr>
                            <m:e>
                              <m:r>
                                <m:rPr>
                                  <m:sty m:val="p"/>
                                </m:rPr>
                                <a:rPr lang="en-US" altLang="zh-CN">
                                  <a:latin typeface="Cambria Math" panose="02040503050406030204"/>
                                </a:rPr>
                                <m:t>x</m:t>
                              </m:r>
                            </m:e>
                          </m:acc>
                          <m:r>
                            <a:rPr lang="en-US" altLang="zh-CN" i="1">
                              <a:latin typeface="Cambria Math" panose="02040503050406030204"/>
                            </a:rPr>
                            <m:t>−</m:t>
                          </m:r>
                          <m:sSub>
                            <m:sSubPr>
                              <m:ctrlPr>
                                <a:rPr lang="zh-CN" altLang="zh-CN" i="1">
                                  <a:latin typeface="Cambria Math" panose="02040503050406030204"/>
                                </a:rPr>
                              </m:ctrlPr>
                            </m:sSubPr>
                            <m:e>
                              <m:r>
                                <m:rPr>
                                  <m:sty m:val="p"/>
                                </m:rPr>
                                <a:rPr lang="en-US" altLang="zh-CN">
                                  <a:latin typeface="Cambria Math" panose="02040503050406030204"/>
                                </a:rPr>
                                <m:t>μ</m:t>
                              </m:r>
                            </m:e>
                            <m:sub>
                              <m:r>
                                <a:rPr lang="en-US" altLang="zh-CN">
                                  <a:latin typeface="Cambria Math" panose="02040503050406030204"/>
                                </a:rPr>
                                <m:t>0</m:t>
                              </m:r>
                            </m:sub>
                          </m:sSub>
                        </m:num>
                        <m:den>
                          <m:sSub>
                            <m:sSubPr>
                              <m:ctrlPr>
                                <a:rPr lang="zh-CN" altLang="zh-CN" i="1">
                                  <a:latin typeface="Cambria Math" panose="02040503050406030204"/>
                                </a:rPr>
                              </m:ctrlPr>
                            </m:sSubPr>
                            <m:e>
                              <m:r>
                                <m:rPr>
                                  <m:sty m:val="p"/>
                                </m:rPr>
                                <a:rPr lang="en-US" altLang="zh-CN">
                                  <a:latin typeface="Cambria Math" panose="02040503050406030204"/>
                                </a:rPr>
                                <m:t>S</m:t>
                              </m:r>
                            </m:e>
                            <m:sub>
                              <m:acc>
                                <m:accPr>
                                  <m:chr m:val="̅"/>
                                  <m:ctrlPr>
                                    <a:rPr lang="zh-CN" altLang="zh-CN" i="1">
                                      <a:latin typeface="Cambria Math" panose="02040503050406030204"/>
                                    </a:rPr>
                                  </m:ctrlPr>
                                </m:accPr>
                                <m:e>
                                  <m:r>
                                    <m:rPr>
                                      <m:sty m:val="p"/>
                                    </m:rPr>
                                    <a:rPr lang="en-US" altLang="zh-CN">
                                      <a:latin typeface="Cambria Math" panose="02040503050406030204"/>
                                    </a:rPr>
                                    <m:t>x</m:t>
                                  </m:r>
                                </m:e>
                              </m:acc>
                            </m:sub>
                          </m:sSub>
                        </m:den>
                      </m:f>
                    </m:oMath>
                  </m:oMathPara>
                </a14:m>
                <a:endParaRPr lang="zh-CN" altLang="zh-CN" dirty="0"/>
              </a:p>
              <a:p>
                <a:r>
                  <a:rPr lang="zh-CN" altLang="zh-CN" dirty="0"/>
                  <a:t>（</a:t>
                </a:r>
                <a:r>
                  <a:rPr lang="en-US" altLang="zh-CN" dirty="0"/>
                  <a:t>3</a:t>
                </a:r>
                <a:r>
                  <a:rPr lang="zh-CN" altLang="zh-CN" dirty="0"/>
                  <a:t>）确定</a:t>
                </a:r>
                <a:r>
                  <a:rPr lang="en-US" altLang="zh-CN" dirty="0"/>
                  <a:t>P</a:t>
                </a:r>
                <a:r>
                  <a:rPr lang="zh-CN" altLang="zh-CN" dirty="0"/>
                  <a:t>值，作出统计推理</a:t>
                </a:r>
                <a:endParaRPr lang="zh-CN" altLang="zh-CN" dirty="0"/>
              </a:p>
              <a:p>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a:rPr>
                        <m:t>t</m:t>
                      </m:r>
                      <m:r>
                        <a:rPr lang="en-US" altLang="zh-CN">
                          <a:latin typeface="Cambria Math" panose="02040503050406030204"/>
                        </a:rPr>
                        <m:t>= </m:t>
                      </m:r>
                      <m:f>
                        <m:fPr>
                          <m:ctrlPr>
                            <a:rPr lang="zh-CN" altLang="zh-CN" i="1">
                              <a:latin typeface="Cambria Math" panose="02040503050406030204"/>
                            </a:rPr>
                          </m:ctrlPr>
                        </m:fPr>
                        <m:num>
                          <m:acc>
                            <m:accPr>
                              <m:chr m:val="̅"/>
                              <m:ctrlPr>
                                <a:rPr lang="zh-CN" altLang="zh-CN" i="1">
                                  <a:latin typeface="Cambria Math" panose="02040503050406030204"/>
                                </a:rPr>
                              </m:ctrlPr>
                            </m:accPr>
                            <m:e>
                              <m:r>
                                <m:rPr>
                                  <m:sty m:val="p"/>
                                </m:rPr>
                                <a:rPr lang="en-US" altLang="zh-CN">
                                  <a:latin typeface="Cambria Math" panose="02040503050406030204"/>
                                </a:rPr>
                                <m:t>x</m:t>
                              </m:r>
                            </m:e>
                          </m:acc>
                          <m:r>
                            <a:rPr lang="en-US" altLang="zh-CN" i="1">
                              <a:latin typeface="Cambria Math" panose="02040503050406030204"/>
                            </a:rPr>
                            <m:t>−</m:t>
                          </m:r>
                          <m:sSub>
                            <m:sSubPr>
                              <m:ctrlPr>
                                <a:rPr lang="zh-CN" altLang="zh-CN" i="1">
                                  <a:latin typeface="Cambria Math" panose="02040503050406030204"/>
                                </a:rPr>
                              </m:ctrlPr>
                            </m:sSubPr>
                            <m:e>
                              <m:r>
                                <m:rPr>
                                  <m:sty m:val="p"/>
                                </m:rPr>
                                <a:rPr lang="en-US" altLang="zh-CN">
                                  <a:latin typeface="Cambria Math" panose="02040503050406030204"/>
                                </a:rPr>
                                <m:t>μ</m:t>
                              </m:r>
                            </m:e>
                            <m:sub>
                              <m:r>
                                <a:rPr lang="en-US" altLang="zh-CN">
                                  <a:latin typeface="Cambria Math" panose="02040503050406030204"/>
                                </a:rPr>
                                <m:t>0</m:t>
                              </m:r>
                            </m:sub>
                          </m:sSub>
                        </m:num>
                        <m:den>
                          <m:f>
                            <m:fPr>
                              <m:ctrlPr>
                                <a:rPr lang="zh-CN" altLang="zh-CN" i="1">
                                  <a:latin typeface="Cambria Math" panose="02040503050406030204"/>
                                </a:rPr>
                              </m:ctrlPr>
                            </m:fPr>
                            <m:num>
                              <m:r>
                                <m:rPr>
                                  <m:sty m:val="p"/>
                                </m:rPr>
                                <a:rPr lang="en-US" altLang="zh-CN">
                                  <a:latin typeface="Cambria Math" panose="02040503050406030204"/>
                                </a:rPr>
                                <m:t>sd</m:t>
                              </m:r>
                            </m:num>
                            <m:den>
                              <m:rad>
                                <m:radPr>
                                  <m:degHide m:val="on"/>
                                  <m:ctrlPr>
                                    <a:rPr lang="zh-CN" altLang="zh-CN" i="1">
                                      <a:latin typeface="Cambria Math" panose="02040503050406030204"/>
                                    </a:rPr>
                                  </m:ctrlPr>
                                </m:radPr>
                                <m:deg/>
                                <m:e>
                                  <m:r>
                                    <m:rPr>
                                      <m:sty m:val="p"/>
                                    </m:rPr>
                                    <a:rPr lang="en-US" altLang="zh-CN">
                                      <a:latin typeface="Cambria Math" panose="02040503050406030204"/>
                                    </a:rPr>
                                    <m:t>sample</m:t>
                                  </m:r>
                                </m:e>
                              </m:rad>
                            </m:den>
                          </m:f>
                        </m:den>
                      </m:f>
                    </m:oMath>
                  </m:oMathPara>
                </a14:m>
                <a:endParaRPr lang="zh-CN" altLang="zh-CN" dirty="0"/>
              </a:p>
              <a:p>
                <a:r>
                  <a:rPr lang="en-US" altLang="zh-CN" dirty="0"/>
                  <a:t>P</a:t>
                </a:r>
                <a:r>
                  <a:rPr lang="zh-CN" altLang="zh-CN" dirty="0"/>
                  <a:t>≤</a:t>
                </a:r>
                <a14:m>
                  <m:oMath xmlns:m="http://schemas.openxmlformats.org/officeDocument/2006/math">
                    <m:r>
                      <m:rPr>
                        <m:sty m:val="p"/>
                      </m:rPr>
                      <a:rPr lang="en-US" altLang="zh-CN">
                        <a:latin typeface="Cambria Math" panose="02040503050406030204"/>
                      </a:rPr>
                      <m:t>α</m:t>
                    </m:r>
                  </m:oMath>
                </a14:m>
                <a:r>
                  <a:rPr lang="zh-CN" altLang="zh-CN" dirty="0"/>
                  <a:t>，拒绝</a:t>
                </a:r>
                <a:r>
                  <a:rPr lang="en-US" altLang="zh-CN" dirty="0"/>
                  <a:t>H0</a:t>
                </a:r>
                <a:r>
                  <a:rPr lang="zh-CN" altLang="zh-CN" dirty="0"/>
                  <a:t>，接受</a:t>
                </a:r>
                <a:r>
                  <a:rPr lang="en-US" altLang="zh-CN" dirty="0"/>
                  <a:t>H1</a:t>
                </a:r>
                <a:endParaRPr lang="zh-CN" altLang="zh-CN" dirty="0"/>
              </a:p>
              <a:p>
                <a:r>
                  <a:rPr lang="en-US" altLang="zh-CN" dirty="0"/>
                  <a:t>P&gt;</a:t>
                </a:r>
                <a14:m>
                  <m:oMath xmlns:m="http://schemas.openxmlformats.org/officeDocument/2006/math">
                    <m:r>
                      <m:rPr>
                        <m:sty m:val="p"/>
                      </m:rPr>
                      <a:rPr lang="en-US" altLang="zh-CN">
                        <a:latin typeface="Cambria Math" panose="02040503050406030204"/>
                      </a:rPr>
                      <m:t>α</m:t>
                    </m:r>
                  </m:oMath>
                </a14:m>
                <a:r>
                  <a:rPr lang="zh-CN" altLang="zh-CN" dirty="0"/>
                  <a:t>，不拒绝</a:t>
                </a:r>
                <a:r>
                  <a:rPr lang="en-US" altLang="zh-CN" dirty="0"/>
                  <a:t>H0</a:t>
                </a:r>
                <a:r>
                  <a:rPr lang="zh-CN" altLang="zh-CN" dirty="0"/>
                  <a:t>，无统计学意义或显著性差异。需要注意的是，假设检验结论有概率性，无论使拒绝或不拒绝</a:t>
                </a:r>
                <a:r>
                  <a:rPr lang="en-US" altLang="zh-CN" dirty="0"/>
                  <a:t>H0</a:t>
                </a:r>
                <a:r>
                  <a:rPr lang="zh-CN" altLang="zh-CN" dirty="0"/>
                  <a:t>，都有可能发生错误。</a:t>
                </a:r>
                <a:endParaRPr lang="zh-CN" altLang="zh-CN" dirty="0"/>
              </a:p>
              <a:p>
                <a:pPr marL="0" indent="0">
                  <a:buFont typeface="Arial" panose="020B0604020202020204" pitchFamily="34" charset="0"/>
                  <a:buNone/>
                </a:pPr>
                <a:endParaRPr lang="zh-CN" altLang="en-US" dirty="0" smtClean="0"/>
              </a:p>
            </p:txBody>
          </p:sp>
        </mc:Choice>
        <mc:Fallback>
          <p:sp>
            <p:nvSpPr>
              <p:cNvPr id="6" name="矩形 5"/>
              <p:cNvSpPr>
                <a:spLocks noRot="1" noChangeAspect="1" noMove="1" noResize="1" noEditPoints="1" noAdjustHandles="1" noChangeArrowheads="1" noChangeShapeType="1" noTextEdit="1"/>
              </p:cNvSpPr>
              <p:nvPr/>
            </p:nvSpPr>
            <p:spPr>
              <a:xfrm>
                <a:off x="251520" y="1124744"/>
                <a:ext cx="8136904" cy="4854149"/>
              </a:xfrm>
              <a:prstGeom prst="rect">
                <a:avLst/>
              </a:prstGeom>
              <a:blipFill rotWithShape="1">
                <a:blip r:embed="rId1"/>
                <a:stretch>
                  <a:fillRect l="-1" t="-3" r="1" b="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zh-CN" b="1" dirty="0" smtClean="0">
                <a:solidFill>
                  <a:srgbClr val="0070C0"/>
                </a:solidFill>
              </a:rPr>
              <a:t>统计检验</a:t>
            </a:r>
            <a:endParaRPr lang="en-US" altLang="zh-CN" b="1" dirty="0">
              <a:solidFill>
                <a:srgbClr val="0070C0"/>
              </a:solidFill>
            </a:endParaRPr>
          </a:p>
        </p:txBody>
      </p:sp>
      <p:pic>
        <p:nvPicPr>
          <p:cNvPr id="1218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7944" y="980728"/>
            <a:ext cx="4896544" cy="372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1124744"/>
            <a:ext cx="3816424" cy="3785652"/>
          </a:xfrm>
          <a:prstGeom prst="rect">
            <a:avLst/>
          </a:prstGeom>
        </p:spPr>
        <p:txBody>
          <a:bodyPr wrap="square">
            <a:spAutoFit/>
          </a:bodyPr>
          <a:lstStyle/>
          <a:p>
            <a:r>
              <a:rPr lang="zh-CN" altLang="zh-CN" sz="2400" dirty="0"/>
              <a:t>数据集</a:t>
            </a:r>
            <a:r>
              <a:rPr lang="en-US" altLang="zh-CN" sz="2400" dirty="0"/>
              <a:t>seeds_dataset.csv</a:t>
            </a:r>
            <a:r>
              <a:rPr lang="zh-CN" altLang="zh-CN" sz="2400" dirty="0"/>
              <a:t>包括三种不同品种小麦籽粒几何性状的测定</a:t>
            </a:r>
            <a:r>
              <a:rPr lang="zh-CN" altLang="zh-CN" sz="2400" dirty="0" smtClean="0"/>
              <a:t>数据</a:t>
            </a:r>
            <a:r>
              <a:rPr lang="zh-CN" altLang="en-US" sz="2400" dirty="0" smtClean="0"/>
              <a:t>，包括</a:t>
            </a:r>
            <a:r>
              <a:rPr lang="zh-CN" altLang="zh-CN" sz="2400" dirty="0" smtClean="0"/>
              <a:t>小麦</a:t>
            </a:r>
            <a:r>
              <a:rPr lang="zh-CN" altLang="zh-CN" sz="2400" dirty="0"/>
              <a:t>籽粒的七个几何参数：</a:t>
            </a:r>
            <a:endParaRPr lang="zh-CN" altLang="zh-CN" sz="2400" dirty="0"/>
          </a:p>
          <a:p>
            <a:r>
              <a:rPr lang="zh-CN" altLang="zh-CN" sz="2400" dirty="0"/>
              <a:t>面积</a:t>
            </a:r>
            <a:r>
              <a:rPr lang="en-US" altLang="zh-CN" sz="2400" dirty="0"/>
              <a:t>A</a:t>
            </a:r>
            <a:r>
              <a:rPr lang="zh-CN" altLang="zh-CN" sz="2400" dirty="0"/>
              <a:t>、周长</a:t>
            </a:r>
            <a:r>
              <a:rPr lang="en-US" altLang="zh-CN" sz="2400" dirty="0"/>
              <a:t>P</a:t>
            </a:r>
            <a:r>
              <a:rPr lang="zh-CN" altLang="zh-CN" sz="2400" dirty="0"/>
              <a:t>、紧凑度</a:t>
            </a:r>
            <a:r>
              <a:rPr lang="en-US" altLang="zh-CN" sz="2400" dirty="0"/>
              <a:t>C</a:t>
            </a:r>
            <a:r>
              <a:rPr lang="zh-CN" altLang="zh-CN" sz="2400" dirty="0"/>
              <a:t>、籽粒长度、籽粒宽度、不对称系数和核槽的</a:t>
            </a:r>
            <a:r>
              <a:rPr lang="zh-CN" altLang="zh-CN" sz="2400" dirty="0" smtClean="0"/>
              <a:t>长度</a:t>
            </a:r>
            <a:r>
              <a:rPr lang="zh-CN" altLang="en-US" sz="2400" dirty="0" smtClean="0"/>
              <a:t>。最后一列为小麦种子的类别。</a:t>
            </a:r>
            <a:endParaRPr lang="zh-CN" altLang="en-US" sz="2400" dirty="0"/>
          </a:p>
        </p:txBody>
      </p:sp>
      <mc:AlternateContent xmlns:mc="http://schemas.openxmlformats.org/markup-compatibility/2006">
        <mc:Choice xmlns:a14="http://schemas.microsoft.com/office/drawing/2010/main" Requires="a14">
          <p:sp>
            <p:nvSpPr>
              <p:cNvPr id="4" name="矩形 3"/>
              <p:cNvSpPr/>
              <p:nvPr/>
            </p:nvSpPr>
            <p:spPr>
              <a:xfrm>
                <a:off x="179512" y="5157192"/>
                <a:ext cx="8280920" cy="70788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000" dirty="0" smtClean="0"/>
                  <a:t>问题</a:t>
                </a:r>
                <a:r>
                  <a:rPr lang="zh-CN" altLang="zh-CN" sz="2000" dirty="0" smtClean="0"/>
                  <a:t>：</a:t>
                </a:r>
                <a:r>
                  <a:rPr lang="zh-CN" altLang="zh-CN" sz="2000" dirty="0"/>
                  <a:t>检验种子数据集</a:t>
                </a:r>
                <a:r>
                  <a:rPr lang="en-US" altLang="zh-CN" sz="2000" dirty="0"/>
                  <a:t>seeds_dataset.csv</a:t>
                </a:r>
                <a:r>
                  <a:rPr lang="zh-CN" altLang="zh-CN" sz="2000" dirty="0"/>
                  <a:t>中</a:t>
                </a:r>
                <a:r>
                  <a:rPr lang="en-US" altLang="zh-CN" sz="2000" dirty="0"/>
                  <a:t>2</a:t>
                </a:r>
                <a:r>
                  <a:rPr lang="zh-CN" altLang="zh-CN" sz="2000" dirty="0"/>
                  <a:t>号小麦种子的面积均值，通过零假设，假定均值为</a:t>
                </a:r>
                <a:r>
                  <a:rPr lang="en-US" altLang="zh-CN" sz="2000" dirty="0"/>
                  <a:t>18.0</a:t>
                </a:r>
                <a:r>
                  <a:rPr lang="zh-CN" altLang="zh-CN" sz="2000" dirty="0"/>
                  <a:t>，确定检验水平：</a:t>
                </a:r>
                <a14:m>
                  <m:oMath xmlns:m="http://schemas.openxmlformats.org/officeDocument/2006/math">
                    <m:r>
                      <m:rPr>
                        <m:sty m:val="p"/>
                      </m:rPr>
                      <a:rPr lang="en-US" altLang="zh-CN" sz="2000">
                        <a:latin typeface="Cambria Math" panose="02040503050406030204"/>
                      </a:rPr>
                      <m:t>α</m:t>
                    </m:r>
                    <m:r>
                      <a:rPr lang="en-US" altLang="zh-CN" sz="2000">
                        <a:latin typeface="Cambria Math" panose="02040503050406030204"/>
                      </a:rPr>
                      <m:t>=</m:t>
                    </m:r>
                    <m:r>
                      <a:rPr lang="en-US" altLang="zh-CN" sz="2000">
                        <a:latin typeface="Cambria Math" panose="02040503050406030204"/>
                      </a:rPr>
                      <m:t>0</m:t>
                    </m:r>
                    <m:r>
                      <a:rPr lang="en-US" altLang="zh-CN" sz="2000">
                        <a:latin typeface="Cambria Math" panose="02040503050406030204"/>
                      </a:rPr>
                      <m:t>.</m:t>
                    </m:r>
                    <m:r>
                      <a:rPr lang="en-US" altLang="zh-CN" sz="2000">
                        <a:latin typeface="Cambria Math" panose="02040503050406030204"/>
                      </a:rPr>
                      <m:t>05</m:t>
                    </m:r>
                  </m:oMath>
                </a14:m>
                <a:r>
                  <a:rPr lang="zh-CN" altLang="zh-CN" sz="2000" dirty="0"/>
                  <a:t>。</a:t>
                </a:r>
                <a:endParaRPr lang="zh-CN" altLang="zh-CN" sz="2000" dirty="0"/>
              </a:p>
            </p:txBody>
          </p:sp>
        </mc:Choice>
        <mc:Fallback>
          <p:sp>
            <p:nvSpPr>
              <p:cNvPr id="4" name="矩形 3"/>
              <p:cNvSpPr>
                <a:spLocks noRot="1" noChangeAspect="1" noMove="1" noResize="1" noEditPoints="1" noAdjustHandles="1" noChangeArrowheads="1" noChangeShapeType="1" noTextEdit="1"/>
              </p:cNvSpPr>
              <p:nvPr/>
            </p:nvSpPr>
            <p:spPr>
              <a:xfrm>
                <a:off x="179512" y="5157192"/>
                <a:ext cx="8280920" cy="707886"/>
              </a:xfrm>
              <a:prstGeom prst="rect">
                <a:avLst/>
              </a:prstGeom>
              <a:blipFill rotWithShape="1">
                <a:blip r:embed="rId2"/>
                <a:stretch>
                  <a:fillRect l="-159" t="-1845" r="-149" b="-1763"/>
                </a:stretch>
              </a:blipFill>
            </p:spPr>
            <p:style>
              <a:lnRef idx="2">
                <a:schemeClr val="accent5"/>
              </a:lnRef>
              <a:fillRef idx="1">
                <a:schemeClr val="lt1"/>
              </a:fillRef>
              <a:effectRef idx="0">
                <a:schemeClr val="accent5"/>
              </a:effectRef>
              <a:fontRef idx="minor">
                <a:schemeClr val="dk1"/>
              </a:fontRef>
            </p:style>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zh-CN" b="1" dirty="0" smtClean="0">
                <a:solidFill>
                  <a:srgbClr val="0070C0"/>
                </a:solidFill>
              </a:rPr>
              <a:t>统计检验</a:t>
            </a:r>
            <a:endParaRPr lang="en-US" altLang="zh-CN" b="1" dirty="0">
              <a:solidFill>
                <a:srgbClr val="0070C0"/>
              </a:solidFill>
            </a:endParaRPr>
          </a:p>
        </p:txBody>
      </p:sp>
      <p:sp>
        <p:nvSpPr>
          <p:cNvPr id="3" name="矩形 2"/>
          <p:cNvSpPr/>
          <p:nvPr/>
        </p:nvSpPr>
        <p:spPr>
          <a:xfrm>
            <a:off x="251520" y="980728"/>
            <a:ext cx="8424936" cy="4401205"/>
          </a:xfrm>
          <a:prstGeom prst="rect">
            <a:avLst/>
          </a:prstGeom>
        </p:spPr>
        <p:txBody>
          <a:bodyPr wrap="square">
            <a:spAutoFit/>
          </a:bodyPr>
          <a:lstStyle/>
          <a:p>
            <a:r>
              <a:rPr lang="zh-CN" altLang="zh-CN" sz="2000" dirty="0"/>
              <a:t>为了检验</a:t>
            </a:r>
            <a:r>
              <a:rPr lang="en-US" altLang="zh-CN" sz="2000" dirty="0"/>
              <a:t>2</a:t>
            </a:r>
            <a:r>
              <a:rPr lang="zh-CN" altLang="zh-CN" sz="2000" dirty="0"/>
              <a:t>号种子的面积均值是不是</a:t>
            </a:r>
            <a:r>
              <a:rPr lang="en-US" altLang="zh-CN" sz="2000" dirty="0"/>
              <a:t>18.0</a:t>
            </a:r>
            <a:r>
              <a:rPr lang="zh-CN" altLang="zh-CN" sz="2000" dirty="0"/>
              <a:t>，我们选择</a:t>
            </a:r>
            <a:r>
              <a:rPr lang="en-US" altLang="zh-CN" sz="2000" dirty="0"/>
              <a:t>t</a:t>
            </a:r>
            <a:r>
              <a:rPr lang="zh-CN" altLang="zh-CN" sz="2000" dirty="0"/>
              <a:t>检验完成该假设检验。</a:t>
            </a:r>
            <a:r>
              <a:rPr lang="en-US" altLang="zh-CN" sz="2000" dirty="0" err="1"/>
              <a:t>scipy.stats</a:t>
            </a:r>
            <a:r>
              <a:rPr lang="zh-CN" altLang="zh-CN" sz="2000" dirty="0"/>
              <a:t>包提供的</a:t>
            </a:r>
            <a:r>
              <a:rPr lang="en-US" altLang="zh-CN" sz="2000" dirty="0">
                <a:solidFill>
                  <a:srgbClr val="FF0000"/>
                </a:solidFill>
              </a:rPr>
              <a:t>ttest_1samp()</a:t>
            </a:r>
            <a:r>
              <a:rPr lang="zh-CN" altLang="zh-CN" sz="2000" dirty="0"/>
              <a:t>方法实现了</a:t>
            </a:r>
            <a:r>
              <a:rPr lang="zh-CN" altLang="zh-CN" sz="2000" dirty="0">
                <a:solidFill>
                  <a:srgbClr val="FF0000"/>
                </a:solidFill>
              </a:rPr>
              <a:t>单样本</a:t>
            </a:r>
            <a:r>
              <a:rPr lang="en-US" altLang="zh-CN" sz="2000" dirty="0">
                <a:solidFill>
                  <a:srgbClr val="FF0000"/>
                </a:solidFill>
              </a:rPr>
              <a:t>t</a:t>
            </a:r>
            <a:r>
              <a:rPr lang="zh-CN" altLang="zh-CN" sz="2000" dirty="0">
                <a:solidFill>
                  <a:srgbClr val="FF0000"/>
                </a:solidFill>
              </a:rPr>
              <a:t>检验</a:t>
            </a:r>
            <a:r>
              <a:rPr lang="zh-CN" altLang="zh-CN" sz="2000" dirty="0"/>
              <a:t>（</a:t>
            </a:r>
            <a:r>
              <a:rPr lang="en-US" altLang="zh-CN" sz="2000" dirty="0"/>
              <a:t>One-Samples T Test</a:t>
            </a:r>
            <a:r>
              <a:rPr lang="zh-CN" altLang="zh-CN" sz="2000" dirty="0"/>
              <a:t>），原型如下：</a:t>
            </a:r>
            <a:endParaRPr lang="zh-CN" altLang="zh-CN" sz="2000" dirty="0"/>
          </a:p>
          <a:p>
            <a:r>
              <a:rPr lang="en-US" altLang="zh-CN" sz="2000" dirty="0"/>
              <a:t> </a:t>
            </a:r>
            <a:endParaRPr lang="zh-CN" altLang="zh-CN" sz="2000" dirty="0"/>
          </a:p>
          <a:p>
            <a:r>
              <a:rPr lang="en-US" altLang="zh-CN" sz="2000" dirty="0"/>
              <a:t>scipy</a:t>
            </a:r>
            <a:r>
              <a:rPr lang="en-US" altLang="zh-CN" sz="2000" b="1" dirty="0"/>
              <a:t>.</a:t>
            </a:r>
            <a:r>
              <a:rPr lang="en-US" altLang="zh-CN" sz="2000" dirty="0"/>
              <a:t>stats</a:t>
            </a:r>
            <a:r>
              <a:rPr lang="en-US" altLang="zh-CN" sz="2000" b="1" dirty="0"/>
              <a:t>.</a:t>
            </a:r>
            <a:r>
              <a:rPr lang="en-US" altLang="zh-CN" sz="2000" dirty="0"/>
              <a:t>ttest_1samp</a:t>
            </a:r>
            <a:r>
              <a:rPr lang="en-US" altLang="zh-CN" sz="2000" b="1" dirty="0"/>
              <a:t>(</a:t>
            </a:r>
            <a:r>
              <a:rPr lang="en-US" altLang="zh-CN" sz="2000" dirty="0"/>
              <a:t>a</a:t>
            </a:r>
            <a:r>
              <a:rPr lang="en-US" altLang="zh-CN" sz="2000" b="1" dirty="0"/>
              <a:t>,</a:t>
            </a:r>
            <a:r>
              <a:rPr lang="en-US" altLang="zh-CN" sz="2000" dirty="0"/>
              <a:t> </a:t>
            </a:r>
            <a:r>
              <a:rPr lang="en-US" altLang="zh-CN" sz="2000" dirty="0" err="1"/>
              <a:t>popmean</a:t>
            </a:r>
            <a:r>
              <a:rPr lang="en-US" altLang="zh-CN" sz="2000" b="1" dirty="0"/>
              <a:t>,</a:t>
            </a:r>
            <a:r>
              <a:rPr lang="en-US" altLang="zh-CN" sz="2000" dirty="0"/>
              <a:t> axis</a:t>
            </a:r>
            <a:r>
              <a:rPr lang="en-US" altLang="zh-CN" sz="2000" b="1" dirty="0"/>
              <a:t>=</a:t>
            </a:r>
            <a:r>
              <a:rPr lang="en-US" altLang="zh-CN" sz="2000" dirty="0"/>
              <a:t>0</a:t>
            </a:r>
            <a:r>
              <a:rPr lang="en-US" altLang="zh-CN" sz="2000" b="1" dirty="0"/>
              <a:t>,</a:t>
            </a:r>
            <a:r>
              <a:rPr lang="en-US" altLang="zh-CN" sz="2000" dirty="0"/>
              <a:t> </a:t>
            </a:r>
            <a:r>
              <a:rPr lang="en-US" altLang="zh-CN" sz="2000" dirty="0" err="1"/>
              <a:t>nan_policy</a:t>
            </a:r>
            <a:r>
              <a:rPr lang="en-US" altLang="zh-CN" sz="2000" b="1" dirty="0"/>
              <a:t>=</a:t>
            </a:r>
            <a:r>
              <a:rPr lang="en-US" altLang="zh-CN" sz="2000" dirty="0"/>
              <a:t>'propagate'</a:t>
            </a:r>
            <a:r>
              <a:rPr lang="en-US" altLang="zh-CN" sz="2000" b="1" dirty="0"/>
              <a:t>,</a:t>
            </a:r>
            <a:r>
              <a:rPr lang="en-US" altLang="zh-CN" sz="2000" dirty="0"/>
              <a:t> alternative</a:t>
            </a:r>
            <a:r>
              <a:rPr lang="en-US" altLang="zh-CN" sz="2000" b="1" dirty="0"/>
              <a:t>=</a:t>
            </a:r>
            <a:r>
              <a:rPr lang="en-US" altLang="zh-CN" sz="2000" dirty="0"/>
              <a:t>'two-sided'</a:t>
            </a:r>
            <a:r>
              <a:rPr lang="en-US" altLang="zh-CN" sz="2000" b="1" dirty="0"/>
              <a:t>)</a:t>
            </a:r>
            <a:endParaRPr lang="zh-CN" altLang="zh-CN" sz="2000" dirty="0"/>
          </a:p>
          <a:p>
            <a:r>
              <a:rPr lang="en-US" altLang="zh-CN" sz="2000" b="1" dirty="0"/>
              <a:t> </a:t>
            </a:r>
            <a:endParaRPr lang="zh-CN" altLang="zh-CN" sz="2000" dirty="0"/>
          </a:p>
          <a:p>
            <a:r>
              <a:rPr lang="en-US" altLang="zh-CN" sz="2000" dirty="0"/>
              <a:t>ttest_1samp()</a:t>
            </a:r>
            <a:r>
              <a:rPr lang="zh-CN" altLang="zh-CN" sz="2000" dirty="0"/>
              <a:t>方法实现了对独立观测样本</a:t>
            </a:r>
            <a:r>
              <a:rPr lang="en-US" altLang="zh-CN" sz="2000" dirty="0"/>
              <a:t>a</a:t>
            </a:r>
            <a:r>
              <a:rPr lang="zh-CN" altLang="zh-CN" sz="2000" dirty="0"/>
              <a:t>的期望值</a:t>
            </a:r>
            <a:r>
              <a:rPr lang="en-US" altLang="zh-CN" sz="2000" dirty="0"/>
              <a:t>(</a:t>
            </a:r>
            <a:r>
              <a:rPr lang="zh-CN" altLang="zh-CN" sz="2000" dirty="0"/>
              <a:t>均值</a:t>
            </a:r>
            <a:r>
              <a:rPr lang="en-US" altLang="zh-CN" sz="2000" dirty="0"/>
              <a:t>)</a:t>
            </a:r>
            <a:r>
              <a:rPr lang="zh-CN" altLang="zh-CN" sz="2000" dirty="0"/>
              <a:t>等于给定总体均值</a:t>
            </a:r>
            <a:r>
              <a:rPr lang="en-US" altLang="zh-CN" sz="2000" dirty="0"/>
              <a:t> </a:t>
            </a:r>
            <a:r>
              <a:rPr lang="en-US" altLang="zh-CN" sz="2000" dirty="0" err="1"/>
              <a:t>popmean</a:t>
            </a:r>
            <a:r>
              <a:rPr lang="en-US" altLang="zh-CN" sz="2000" dirty="0"/>
              <a:t> </a:t>
            </a:r>
            <a:r>
              <a:rPr lang="zh-CN" altLang="zh-CN" sz="2000" dirty="0"/>
              <a:t>的零假设的检验。各个参数说明如下：</a:t>
            </a:r>
            <a:endParaRPr lang="zh-CN" altLang="zh-CN" sz="2000" dirty="0"/>
          </a:p>
          <a:p>
            <a:r>
              <a:rPr lang="en-US" altLang="zh-CN" sz="2000" dirty="0"/>
              <a:t>a</a:t>
            </a:r>
            <a:r>
              <a:rPr lang="zh-CN" altLang="zh-CN" sz="2000" dirty="0"/>
              <a:t>：数组，观测样本。</a:t>
            </a:r>
            <a:endParaRPr lang="zh-CN" altLang="zh-CN" sz="2000" dirty="0"/>
          </a:p>
          <a:p>
            <a:r>
              <a:rPr lang="en-US" altLang="zh-CN" sz="2000" dirty="0" err="1"/>
              <a:t>popmean</a:t>
            </a:r>
            <a:r>
              <a:rPr lang="zh-CN" altLang="zh-CN" sz="2000" dirty="0"/>
              <a:t>：</a:t>
            </a:r>
            <a:r>
              <a:rPr lang="en-US" altLang="zh-CN" sz="2000" dirty="0"/>
              <a:t>float</a:t>
            </a:r>
            <a:r>
              <a:rPr lang="zh-CN" altLang="zh-CN" sz="2000" dirty="0"/>
              <a:t>或数组。零假设中的期望值。如果是数组，那么它必须具有与不包括轴维度相同的形状。</a:t>
            </a:r>
            <a:endParaRPr lang="zh-CN" altLang="zh-CN" sz="2000" dirty="0"/>
          </a:p>
          <a:p>
            <a:r>
              <a:rPr lang="zh-CN" altLang="zh-CN" sz="2000" dirty="0"/>
              <a:t>返回值：</a:t>
            </a:r>
            <a:r>
              <a:rPr lang="en-US" altLang="zh-CN" sz="2000" dirty="0"/>
              <a:t>statistic</a:t>
            </a:r>
            <a:r>
              <a:rPr lang="zh-CN" altLang="zh-CN" sz="2000" dirty="0"/>
              <a:t>：浮点数或数组，</a:t>
            </a:r>
            <a:r>
              <a:rPr lang="en-US" altLang="zh-CN" sz="2000" dirty="0"/>
              <a:t>t</a:t>
            </a:r>
            <a:r>
              <a:rPr lang="zh-CN" altLang="zh-CN" sz="2000" dirty="0"/>
              <a:t>统计量。</a:t>
            </a:r>
            <a:endParaRPr lang="zh-CN" altLang="zh-CN" sz="2000" dirty="0"/>
          </a:p>
          <a:p>
            <a:r>
              <a:rPr lang="en-US" altLang="zh-CN" sz="2000" dirty="0" err="1"/>
              <a:t>pvalue</a:t>
            </a:r>
            <a:r>
              <a:rPr lang="zh-CN" altLang="zh-CN" sz="2000" dirty="0"/>
              <a:t>：</a:t>
            </a:r>
            <a:r>
              <a:rPr lang="en-US" altLang="zh-CN" sz="2000" dirty="0"/>
              <a:t> </a:t>
            </a:r>
            <a:r>
              <a:rPr lang="zh-CN" altLang="zh-CN" sz="2000" dirty="0"/>
              <a:t>浮点数或数组，双侧概率值。</a:t>
            </a:r>
            <a:endParaRPr lang="zh-CN" altLang="zh-CN" sz="2000" dirty="0"/>
          </a:p>
        </p:txBody>
      </p:sp>
      <p:sp>
        <p:nvSpPr>
          <p:cNvPr id="4" name="矩形 3"/>
          <p:cNvSpPr/>
          <p:nvPr/>
        </p:nvSpPr>
        <p:spPr>
          <a:xfrm>
            <a:off x="241534" y="5517232"/>
            <a:ext cx="8408085" cy="646331"/>
          </a:xfrm>
          <a:prstGeom prst="rect">
            <a:avLst/>
          </a:prstGeom>
        </p:spPr>
        <p:txBody>
          <a:bodyPr wrap="square">
            <a:spAutoFit/>
          </a:bodyPr>
          <a:lstStyle/>
          <a:p>
            <a:r>
              <a:rPr lang="en-US" altLang="zh-CN" u="sng" dirty="0">
                <a:hlinkClick r:id="rId1"/>
              </a:rPr>
              <a:t>https://docs.scipy.org/doc/scipy/reference/generated/scipy.stats.ttest_1samp.html#scipy.stats.ttest_1samp</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0"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2000" y="1340768"/>
            <a:ext cx="20955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1"/>
          <p:cNvSpPr>
            <a:spLocks noChangeArrowheads="1"/>
          </p:cNvSpPr>
          <p:nvPr/>
        </p:nvSpPr>
        <p:spPr bwMode="auto">
          <a:xfrm>
            <a:off x="-12700" y="550863"/>
            <a:ext cx="957263" cy="82073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8373" tIns="39187" rIns="78373" bIns="39187" anchor="ctr"/>
          <a:lstStyle/>
          <a:p>
            <a:pPr eaLnBrk="1" hangingPunct="1"/>
            <a:endParaRPr lang="zh-CN" altLang="en-US"/>
          </a:p>
        </p:txBody>
      </p:sp>
      <p:grpSp>
        <p:nvGrpSpPr>
          <p:cNvPr id="13316" name="Group 12"/>
          <p:cNvGrpSpPr/>
          <p:nvPr/>
        </p:nvGrpSpPr>
        <p:grpSpPr bwMode="auto">
          <a:xfrm>
            <a:off x="-12700" y="738188"/>
            <a:ext cx="750888" cy="536575"/>
            <a:chOff x="0" y="410"/>
            <a:chExt cx="1288" cy="923"/>
          </a:xfrm>
        </p:grpSpPr>
        <p:sp>
          <p:nvSpPr>
            <p:cNvPr id="13329" name="Rectangle 7"/>
            <p:cNvSpPr>
              <a:spLocks noChangeArrowheads="1"/>
            </p:cNvSpPr>
            <p:nvPr/>
          </p:nvSpPr>
          <p:spPr bwMode="auto">
            <a:xfrm>
              <a:off x="644" y="410"/>
              <a:ext cx="644" cy="462"/>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3330" name="Rectangle 8"/>
            <p:cNvSpPr>
              <a:spLocks noChangeArrowheads="1"/>
            </p:cNvSpPr>
            <p:nvPr/>
          </p:nvSpPr>
          <p:spPr bwMode="auto">
            <a:xfrm>
              <a:off x="644" y="872"/>
              <a:ext cx="644" cy="461"/>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3331" name="Rectangle 9"/>
            <p:cNvSpPr>
              <a:spLocks noChangeArrowheads="1"/>
            </p:cNvSpPr>
            <p:nvPr/>
          </p:nvSpPr>
          <p:spPr bwMode="auto">
            <a:xfrm>
              <a:off x="0" y="872"/>
              <a:ext cx="644" cy="461"/>
            </a:xfrm>
            <a:prstGeom prst="rect">
              <a:avLst/>
            </a:prstGeom>
            <a:solidFill>
              <a:srgbClr val="1E1E1E"/>
            </a:solidFill>
            <a:ln w="19050">
              <a:solidFill>
                <a:schemeClr val="bg1"/>
              </a:solidFill>
              <a:miter lim="800000"/>
            </a:ln>
          </p:spPr>
          <p:txBody>
            <a:bodyPr wrap="none" anchor="ctr"/>
            <a:lstStyle/>
            <a:p>
              <a:pPr eaLnBrk="1" hangingPunct="1"/>
              <a:endParaRPr lang="zh-CN" altLang="en-US"/>
            </a:p>
          </p:txBody>
        </p:sp>
        <p:pic>
          <p:nvPicPr>
            <p:cNvPr id="1333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 y="974"/>
              <a:ext cx="32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7" name="Rectangle 13"/>
          <p:cNvSpPr>
            <a:spLocks noGrp="1"/>
          </p:cNvSpPr>
          <p:nvPr>
            <p:ph type="title"/>
          </p:nvPr>
        </p:nvSpPr>
        <p:spPr>
          <a:xfrm>
            <a:off x="2085975" y="1364580"/>
            <a:ext cx="1917700" cy="563563"/>
          </a:xfrm>
          <a:noFill/>
        </p:spPr>
        <p:txBody>
          <a:bodyPr lIns="77526" tIns="38764" rIns="77526" bIns="38764"/>
          <a:lstStyle/>
          <a:p>
            <a:pPr eaLnBrk="1" hangingPunct="1"/>
            <a:r>
              <a:rPr lang="zh-CN" altLang="en-US" sz="3300" b="1" smtClean="0"/>
              <a:t>授课要点</a:t>
            </a:r>
            <a:endParaRPr lang="zh-CN" altLang="en-US" sz="3300" b="1" smtClean="0"/>
          </a:p>
        </p:txBody>
      </p:sp>
      <p:sp>
        <p:nvSpPr>
          <p:cNvPr id="13318" name="Rectangle 14"/>
          <p:cNvSpPr>
            <a:spLocks noGrp="1"/>
          </p:cNvSpPr>
          <p:nvPr>
            <p:ph type="body" idx="1"/>
          </p:nvPr>
        </p:nvSpPr>
        <p:spPr>
          <a:xfrm>
            <a:off x="2252663" y="2218654"/>
            <a:ext cx="5607050" cy="2294335"/>
          </a:xfrm>
          <a:noFill/>
        </p:spPr>
        <p:txBody>
          <a:bodyPr lIns="77526" tIns="38764" rIns="77526" bIns="38764"/>
          <a:lstStyle/>
          <a:p>
            <a:pPr eaLnBrk="1" hangingPunct="1">
              <a:lnSpc>
                <a:spcPct val="130000"/>
              </a:lnSpc>
            </a:pPr>
            <a:r>
              <a:rPr lang="en-US" altLang="zh-CN" sz="3100" b="1" dirty="0" err="1" smtClean="0">
                <a:solidFill>
                  <a:srgbClr val="004A67"/>
                </a:solidFill>
              </a:rPr>
              <a:t>scipy</a:t>
            </a:r>
            <a:r>
              <a:rPr lang="zh-CN" altLang="en-US" sz="3100" b="1" dirty="0" smtClean="0">
                <a:solidFill>
                  <a:srgbClr val="004A67"/>
                </a:solidFill>
              </a:rPr>
              <a:t>简介</a:t>
            </a:r>
            <a:endParaRPr lang="en-US" altLang="zh-CN" sz="3100" b="1" dirty="0" smtClean="0">
              <a:solidFill>
                <a:srgbClr val="004A67"/>
              </a:solidFill>
            </a:endParaRPr>
          </a:p>
          <a:p>
            <a:pPr eaLnBrk="1" hangingPunct="1">
              <a:lnSpc>
                <a:spcPct val="130000"/>
              </a:lnSpc>
            </a:pPr>
            <a:r>
              <a:rPr lang="zh-CN" altLang="en-US" sz="3100" b="1" dirty="0" smtClean="0">
                <a:solidFill>
                  <a:srgbClr val="004A67"/>
                </a:solidFill>
              </a:rPr>
              <a:t>统计</a:t>
            </a:r>
            <a:r>
              <a:rPr lang="en-US" altLang="zh-CN" sz="3100" b="1" dirty="0" smtClean="0">
                <a:solidFill>
                  <a:srgbClr val="004A67"/>
                </a:solidFill>
              </a:rPr>
              <a:t>—stats</a:t>
            </a:r>
            <a:endParaRPr lang="zh-CN" altLang="en-US" sz="3100" b="1" dirty="0" smtClean="0">
              <a:solidFill>
                <a:srgbClr val="004A67"/>
              </a:solidFill>
            </a:endParaRPr>
          </a:p>
          <a:p>
            <a:pPr eaLnBrk="1" hangingPunct="1">
              <a:lnSpc>
                <a:spcPct val="130000"/>
              </a:lnSpc>
            </a:pPr>
            <a:r>
              <a:rPr lang="zh-CN" altLang="en-US" sz="3100" b="1" dirty="0" smtClean="0">
                <a:solidFill>
                  <a:srgbClr val="004A67"/>
                </a:solidFill>
              </a:rPr>
              <a:t>线性代数</a:t>
            </a:r>
            <a:r>
              <a:rPr lang="en-US" altLang="zh-CN" sz="3100" b="1" dirty="0" smtClean="0">
                <a:solidFill>
                  <a:srgbClr val="004A67"/>
                </a:solidFill>
              </a:rPr>
              <a:t>--</a:t>
            </a:r>
            <a:r>
              <a:rPr lang="en-US" altLang="zh-CN" sz="3100" b="1" dirty="0" err="1" smtClean="0">
                <a:solidFill>
                  <a:srgbClr val="004A67"/>
                </a:solidFill>
              </a:rPr>
              <a:t>linalg</a:t>
            </a:r>
            <a:endParaRPr lang="zh-CN" altLang="en-US" sz="3100" b="1" dirty="0" smtClean="0">
              <a:solidFill>
                <a:srgbClr val="004A67"/>
              </a:solidFill>
            </a:endParaRPr>
          </a:p>
          <a:p>
            <a:pPr eaLnBrk="1" hangingPunct="1">
              <a:lnSpc>
                <a:spcPct val="130000"/>
              </a:lnSpc>
            </a:pPr>
            <a:r>
              <a:rPr lang="zh-CN" altLang="en-US" sz="3100" b="1" dirty="0" smtClean="0">
                <a:solidFill>
                  <a:srgbClr val="004A67"/>
                </a:solidFill>
              </a:rPr>
              <a:t>优化与拟合</a:t>
            </a:r>
            <a:r>
              <a:rPr lang="en-US" altLang="zh-CN" sz="3100" b="1" dirty="0" smtClean="0">
                <a:solidFill>
                  <a:srgbClr val="004A67"/>
                </a:solidFill>
              </a:rPr>
              <a:t>--optimize</a:t>
            </a:r>
            <a:r>
              <a:rPr lang="zh-CN" altLang="en-US" sz="3100" b="1" dirty="0" smtClean="0">
                <a:solidFill>
                  <a:srgbClr val="004A67"/>
                </a:solidFill>
              </a:rPr>
              <a:t> </a:t>
            </a:r>
            <a:endParaRPr lang="zh-CN" altLang="en-US" sz="3100" b="1" dirty="0" smtClean="0">
              <a:solidFill>
                <a:srgbClr val="004A67"/>
              </a:solidFill>
            </a:endParaRPr>
          </a:p>
        </p:txBody>
      </p:sp>
      <p:sp>
        <p:nvSpPr>
          <p:cNvPr id="13319" name="Rectangle 15"/>
          <p:cNvSpPr>
            <a:spLocks noChangeArrowheads="1"/>
          </p:cNvSpPr>
          <p:nvPr/>
        </p:nvSpPr>
        <p:spPr bwMode="auto">
          <a:xfrm>
            <a:off x="2054225" y="2121818"/>
            <a:ext cx="5241925" cy="2963366"/>
          </a:xfrm>
          <a:prstGeom prst="rect">
            <a:avLst/>
          </a:prstGeom>
          <a:noFill/>
          <a:ln w="38100">
            <a:solidFill>
              <a:srgbClr val="C0C0C0"/>
            </a:solidFill>
            <a:miter lim="800000"/>
          </a:ln>
          <a:extLst>
            <a:ext uri="{909E8E84-426E-40DD-AFC4-6F175D3DCCD1}">
              <a14:hiddenFill xmlns:a14="http://schemas.microsoft.com/office/drawing/2010/main">
                <a:solidFill>
                  <a:srgbClr val="FFFFFF"/>
                </a:solidFill>
              </a14:hiddenFill>
            </a:ext>
          </a:extLst>
        </p:spPr>
        <p:txBody>
          <a:bodyPr wrap="none" lIns="78373" tIns="39187" rIns="78373" bIns="39187" anchor="ctr"/>
          <a:lstStyle/>
          <a:p>
            <a:pPr eaLnBrk="1" hangingPunct="1"/>
            <a:endParaRPr lang="zh-CN" altLang="en-US"/>
          </a:p>
        </p:txBody>
      </p:sp>
      <p:grpSp>
        <p:nvGrpSpPr>
          <p:cNvPr id="13320" name="Group 26"/>
          <p:cNvGrpSpPr/>
          <p:nvPr/>
        </p:nvGrpSpPr>
        <p:grpSpPr bwMode="auto">
          <a:xfrm>
            <a:off x="6808788" y="4257005"/>
            <a:ext cx="474662" cy="341313"/>
            <a:chOff x="4746" y="3879"/>
            <a:chExt cx="438" cy="314"/>
          </a:xfrm>
        </p:grpSpPr>
        <p:sp>
          <p:nvSpPr>
            <p:cNvPr id="13325" name="Rectangle 22"/>
            <p:cNvSpPr>
              <a:spLocks noChangeArrowheads="1"/>
            </p:cNvSpPr>
            <p:nvPr/>
          </p:nvSpPr>
          <p:spPr bwMode="auto">
            <a:xfrm>
              <a:off x="4965" y="3879"/>
              <a:ext cx="219" cy="157"/>
            </a:xfrm>
            <a:prstGeom prst="rect">
              <a:avLst/>
            </a:prstGeom>
            <a:noFill/>
            <a:ln w="19050">
              <a:solidFill>
                <a:srgbClr val="C0C0C0"/>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3326" name="Rectangle 23"/>
            <p:cNvSpPr>
              <a:spLocks noChangeArrowheads="1"/>
            </p:cNvSpPr>
            <p:nvPr/>
          </p:nvSpPr>
          <p:spPr bwMode="auto">
            <a:xfrm>
              <a:off x="4965" y="4036"/>
              <a:ext cx="219" cy="157"/>
            </a:xfrm>
            <a:prstGeom prst="rect">
              <a:avLst/>
            </a:prstGeom>
            <a:noFill/>
            <a:ln w="19050">
              <a:solidFill>
                <a:srgbClr val="C0C0C0"/>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3327" name="Rectangle 24"/>
            <p:cNvSpPr>
              <a:spLocks noChangeArrowheads="1"/>
            </p:cNvSpPr>
            <p:nvPr/>
          </p:nvSpPr>
          <p:spPr bwMode="auto">
            <a:xfrm>
              <a:off x="4746" y="4036"/>
              <a:ext cx="219" cy="157"/>
            </a:xfrm>
            <a:prstGeom prst="rect">
              <a:avLst/>
            </a:prstGeom>
            <a:solidFill>
              <a:srgbClr val="C0C0C0"/>
            </a:solidFill>
            <a:ln w="19050">
              <a:solidFill>
                <a:srgbClr val="C0C0C0"/>
              </a:solidFill>
              <a:miter lim="800000"/>
            </a:ln>
          </p:spPr>
          <p:txBody>
            <a:bodyPr wrap="none" anchor="ctr"/>
            <a:lstStyle/>
            <a:p>
              <a:pPr eaLnBrk="1" hangingPunct="1"/>
              <a:endParaRPr lang="zh-CN" altLang="en-US"/>
            </a:p>
          </p:txBody>
        </p:sp>
        <p:pic>
          <p:nvPicPr>
            <p:cNvPr id="13328"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1" y="4071"/>
              <a:ext cx="109"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1" name="Rectangle 27"/>
          <p:cNvSpPr>
            <a:spLocks noChangeArrowheads="1"/>
          </p:cNvSpPr>
          <p:nvPr/>
        </p:nvSpPr>
        <p:spPr bwMode="auto">
          <a:xfrm>
            <a:off x="4176713" y="1844005"/>
            <a:ext cx="136525" cy="13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8373" tIns="39187" rIns="78373" bIns="39187" anchor="ctr"/>
          <a:lstStyle/>
          <a:p>
            <a:pPr eaLnBrk="1" hangingPunct="1"/>
            <a:endParaRPr lang="zh-CN" altLang="en-US"/>
          </a:p>
        </p:txBody>
      </p:sp>
      <p:sp>
        <p:nvSpPr>
          <p:cNvPr id="13322" name="Rectangle 28"/>
          <p:cNvSpPr>
            <a:spLocks noChangeArrowheads="1"/>
          </p:cNvSpPr>
          <p:nvPr/>
        </p:nvSpPr>
        <p:spPr bwMode="auto">
          <a:xfrm>
            <a:off x="4413250" y="1844005"/>
            <a:ext cx="136525" cy="13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8373" tIns="39187" rIns="78373" bIns="39187" anchor="ctr"/>
          <a:lstStyle/>
          <a:p>
            <a:pPr eaLnBrk="1" hangingPunct="1"/>
            <a:endParaRPr lang="zh-CN" altLang="en-US"/>
          </a:p>
        </p:txBody>
      </p:sp>
      <p:sp>
        <p:nvSpPr>
          <p:cNvPr id="13323" name="Rectangle 29"/>
          <p:cNvSpPr>
            <a:spLocks noChangeArrowheads="1"/>
          </p:cNvSpPr>
          <p:nvPr/>
        </p:nvSpPr>
        <p:spPr bwMode="auto">
          <a:xfrm>
            <a:off x="4637088" y="1844005"/>
            <a:ext cx="138112" cy="13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8373" tIns="39187" rIns="78373" bIns="39187" anchor="ctr"/>
          <a:lstStyle/>
          <a:p>
            <a:pPr eaLnBrk="1" hangingPunct="1"/>
            <a:endParaRPr lang="zh-CN" altLang="en-US"/>
          </a:p>
        </p:txBody>
      </p:sp>
      <p:sp>
        <p:nvSpPr>
          <p:cNvPr id="13324" name="Text Box 2"/>
          <p:cNvSpPr txBox="1">
            <a:spLocks noChangeArrowheads="1"/>
          </p:cNvSpPr>
          <p:nvPr/>
        </p:nvSpPr>
        <p:spPr bwMode="auto">
          <a:xfrm>
            <a:off x="971550" y="25400"/>
            <a:ext cx="7488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4400" b="1">
                <a:solidFill>
                  <a:srgbClr val="0000CC"/>
                </a:solidFill>
                <a:latin typeface="黑体" panose="02010609060101010101" pitchFamily="49" charset="-122"/>
                <a:ea typeface="黑体" panose="02010609060101010101" pitchFamily="49" charset="-122"/>
              </a:rPr>
              <a:t>教学内容</a:t>
            </a:r>
            <a:endParaRPr lang="zh-CN" altLang="en-US" sz="4400" b="1">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Grp="1" noChangeArrowheads="1"/>
          </p:cNvSpPr>
          <p:nvPr>
            <p:ph type="title"/>
          </p:nvPr>
        </p:nvSpPr>
        <p:spPr>
          <a:xfrm>
            <a:off x="107950" y="39688"/>
            <a:ext cx="8951913" cy="708025"/>
          </a:xfrm>
          <a:noFill/>
        </p:spPr>
        <p:txBody>
          <a:bodyPr>
            <a:spAutoFit/>
          </a:bodyPr>
          <a:lstStyle/>
          <a:p>
            <a:pPr eaLnBrk="1" hangingPunct="1"/>
            <a:r>
              <a:rPr lang="zh-CN" altLang="zh-CN" b="1" dirty="0" smtClean="0">
                <a:solidFill>
                  <a:srgbClr val="0070C0"/>
                </a:solidFill>
              </a:rPr>
              <a:t>统计检验</a:t>
            </a:r>
            <a:endParaRPr lang="en-US" altLang="zh-CN" b="1" dirty="0">
              <a:solidFill>
                <a:srgbClr val="0070C0"/>
              </a:solidFill>
            </a:endParaRPr>
          </a:p>
        </p:txBody>
      </p:sp>
      <p:sp>
        <p:nvSpPr>
          <p:cNvPr id="2" name="矩形 1"/>
          <p:cNvSpPr/>
          <p:nvPr/>
        </p:nvSpPr>
        <p:spPr>
          <a:xfrm>
            <a:off x="40816" y="476672"/>
            <a:ext cx="9073008" cy="59093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mtClean="0"/>
              <a:t># </a:t>
            </a:r>
            <a:r>
              <a:rPr lang="zh-CN" altLang="zh-CN" smtClean="0"/>
              <a:t>读取小麦种子数据</a:t>
            </a:r>
            <a:endParaRPr lang="zh-CN" altLang="zh-CN" smtClean="0"/>
          </a:p>
          <a:p>
            <a:r>
              <a:rPr lang="en-US" altLang="zh-CN" smtClean="0"/>
              <a:t>file </a:t>
            </a:r>
            <a:r>
              <a:rPr lang="en-US" altLang="zh-CN" b="1" smtClean="0"/>
              <a:t>=</a:t>
            </a:r>
            <a:r>
              <a:rPr lang="en-US" altLang="zh-CN" smtClean="0"/>
              <a:t> </a:t>
            </a:r>
            <a:r>
              <a:rPr lang="en-US" altLang="zh-CN" b="1" smtClean="0"/>
              <a:t>open(</a:t>
            </a:r>
            <a:r>
              <a:rPr lang="en-US" altLang="zh-CN" smtClean="0"/>
              <a:t>r"./seeds_dataset.csv"</a:t>
            </a:r>
            <a:r>
              <a:rPr lang="en-US" altLang="zh-CN" b="1" smtClean="0"/>
              <a:t>,</a:t>
            </a:r>
            <a:r>
              <a:rPr lang="en-US" altLang="zh-CN" smtClean="0"/>
              <a:t>"r"</a:t>
            </a:r>
            <a:r>
              <a:rPr lang="en-US" altLang="zh-CN" b="1" smtClean="0"/>
              <a:t>,</a:t>
            </a:r>
            <a:r>
              <a:rPr lang="en-US" altLang="zh-CN" smtClean="0"/>
              <a:t>encoding</a:t>
            </a:r>
            <a:r>
              <a:rPr lang="en-US" altLang="zh-CN" b="1" smtClean="0"/>
              <a:t>=</a:t>
            </a:r>
            <a:r>
              <a:rPr lang="en-US" altLang="zh-CN" smtClean="0"/>
              <a:t>'utf-8'</a:t>
            </a:r>
            <a:r>
              <a:rPr lang="en-US" altLang="zh-CN" b="1" smtClean="0"/>
              <a:t>)</a:t>
            </a:r>
            <a:endParaRPr lang="zh-CN" altLang="zh-CN" smtClean="0"/>
          </a:p>
          <a:p>
            <a:r>
              <a:rPr lang="en-US" altLang="zh-CN" smtClean="0"/>
              <a:t>seeds_data </a:t>
            </a:r>
            <a:r>
              <a:rPr lang="en-US" altLang="zh-CN" b="1" smtClean="0"/>
              <a:t>=</a:t>
            </a:r>
            <a:r>
              <a:rPr lang="en-US" altLang="zh-CN" smtClean="0"/>
              <a:t> file</a:t>
            </a:r>
            <a:r>
              <a:rPr lang="en-US" altLang="zh-CN" b="1" smtClean="0"/>
              <a:t>.</a:t>
            </a:r>
            <a:r>
              <a:rPr lang="en-US" altLang="zh-CN" smtClean="0"/>
              <a:t>read</a:t>
            </a:r>
            <a:r>
              <a:rPr lang="en-US" altLang="zh-CN" b="1" smtClean="0"/>
              <a:t>()</a:t>
            </a:r>
            <a:endParaRPr lang="zh-CN" altLang="zh-CN" smtClean="0"/>
          </a:p>
          <a:p>
            <a:r>
              <a:rPr lang="en-US" altLang="zh-CN" smtClean="0"/>
              <a:t> </a:t>
            </a:r>
            <a:endParaRPr lang="zh-CN" altLang="zh-CN" smtClean="0"/>
          </a:p>
          <a:p>
            <a:r>
              <a:rPr lang="en-US" altLang="zh-CN" smtClean="0"/>
              <a:t># </a:t>
            </a:r>
            <a:r>
              <a:rPr lang="zh-CN" altLang="zh-CN" smtClean="0"/>
              <a:t>把读入的种子数据由字符串数据转换成二维列表</a:t>
            </a:r>
            <a:endParaRPr lang="zh-CN" altLang="zh-CN" smtClean="0"/>
          </a:p>
          <a:p>
            <a:r>
              <a:rPr lang="en-US" altLang="zh-CN" smtClean="0"/>
              <a:t>rows </a:t>
            </a:r>
            <a:r>
              <a:rPr lang="en-US" altLang="zh-CN" b="1" smtClean="0"/>
              <a:t>=</a:t>
            </a:r>
            <a:r>
              <a:rPr lang="en-US" altLang="zh-CN" smtClean="0"/>
              <a:t> seeds_data</a:t>
            </a:r>
            <a:r>
              <a:rPr lang="en-US" altLang="zh-CN" b="1" smtClean="0"/>
              <a:t>.</a:t>
            </a:r>
            <a:r>
              <a:rPr lang="en-US" altLang="zh-CN" smtClean="0"/>
              <a:t>split</a:t>
            </a:r>
            <a:r>
              <a:rPr lang="en-US" altLang="zh-CN" b="1" smtClean="0"/>
              <a:t>(</a:t>
            </a:r>
            <a:r>
              <a:rPr lang="en-US" altLang="zh-CN" smtClean="0"/>
              <a:t>'\n'</a:t>
            </a:r>
            <a:r>
              <a:rPr lang="en-US" altLang="zh-CN" b="1" smtClean="0"/>
              <a:t>)</a:t>
            </a:r>
            <a:endParaRPr lang="zh-CN" altLang="zh-CN" smtClean="0"/>
          </a:p>
          <a:p>
            <a:r>
              <a:rPr lang="en-US" altLang="zh-CN" smtClean="0"/>
              <a:t>final_data </a:t>
            </a:r>
            <a:r>
              <a:rPr lang="en-US" altLang="zh-CN" b="1" smtClean="0"/>
              <a:t>=</a:t>
            </a:r>
            <a:r>
              <a:rPr lang="en-US" altLang="zh-CN" smtClean="0"/>
              <a:t> </a:t>
            </a:r>
            <a:r>
              <a:rPr lang="en-US" altLang="zh-CN" b="1" smtClean="0"/>
              <a:t>[]</a:t>
            </a:r>
            <a:endParaRPr lang="zh-CN" altLang="zh-CN" smtClean="0"/>
          </a:p>
          <a:p>
            <a:r>
              <a:rPr lang="en-US" altLang="zh-CN" b="1" smtClean="0"/>
              <a:t>for</a:t>
            </a:r>
            <a:r>
              <a:rPr lang="en-US" altLang="zh-CN" smtClean="0"/>
              <a:t> row </a:t>
            </a:r>
            <a:r>
              <a:rPr lang="en-US" altLang="zh-CN" b="1" smtClean="0"/>
              <a:t>in</a:t>
            </a:r>
            <a:r>
              <a:rPr lang="en-US" altLang="zh-CN" smtClean="0"/>
              <a:t> rows</a:t>
            </a:r>
            <a:r>
              <a:rPr lang="en-US" altLang="zh-CN" b="1" smtClean="0"/>
              <a:t>:</a:t>
            </a:r>
            <a:endParaRPr lang="zh-CN" altLang="zh-CN" smtClean="0"/>
          </a:p>
          <a:p>
            <a:r>
              <a:rPr lang="en-US" altLang="zh-CN" smtClean="0"/>
              <a:t>    split_list </a:t>
            </a:r>
            <a:r>
              <a:rPr lang="en-US" altLang="zh-CN" b="1" smtClean="0"/>
              <a:t>=</a:t>
            </a:r>
            <a:r>
              <a:rPr lang="en-US" altLang="zh-CN" smtClean="0"/>
              <a:t> row</a:t>
            </a:r>
            <a:r>
              <a:rPr lang="en-US" altLang="zh-CN" b="1" smtClean="0"/>
              <a:t>.</a:t>
            </a:r>
            <a:r>
              <a:rPr lang="en-US" altLang="zh-CN" smtClean="0"/>
              <a:t>split</a:t>
            </a:r>
            <a:r>
              <a:rPr lang="en-US" altLang="zh-CN" b="1" smtClean="0"/>
              <a:t>(</a:t>
            </a:r>
            <a:r>
              <a:rPr lang="en-US" altLang="zh-CN" smtClean="0"/>
              <a:t>','</a:t>
            </a:r>
            <a:r>
              <a:rPr lang="en-US" altLang="zh-CN" b="1" smtClean="0"/>
              <a:t>)</a:t>
            </a:r>
            <a:endParaRPr lang="zh-CN" altLang="zh-CN" smtClean="0"/>
          </a:p>
          <a:p>
            <a:r>
              <a:rPr lang="en-US" altLang="zh-CN" smtClean="0"/>
              <a:t>    final_data</a:t>
            </a:r>
            <a:r>
              <a:rPr lang="en-US" altLang="zh-CN" b="1" smtClean="0"/>
              <a:t>.</a:t>
            </a:r>
            <a:r>
              <a:rPr lang="en-US" altLang="zh-CN" smtClean="0"/>
              <a:t>append</a:t>
            </a:r>
            <a:r>
              <a:rPr lang="en-US" altLang="zh-CN" b="1" smtClean="0"/>
              <a:t>(</a:t>
            </a:r>
            <a:r>
              <a:rPr lang="en-US" altLang="zh-CN" smtClean="0"/>
              <a:t>split_list</a:t>
            </a:r>
            <a:r>
              <a:rPr lang="en-US" altLang="zh-CN" b="1" smtClean="0"/>
              <a:t>)</a:t>
            </a:r>
            <a:endParaRPr lang="zh-CN" altLang="zh-CN" smtClean="0"/>
          </a:p>
          <a:p>
            <a:r>
              <a:rPr lang="en-US" altLang="zh-CN" smtClean="0"/>
              <a:t> </a:t>
            </a:r>
            <a:endParaRPr lang="zh-CN" altLang="zh-CN" smtClean="0"/>
          </a:p>
          <a:p>
            <a:r>
              <a:rPr lang="en-US" altLang="zh-CN" smtClean="0"/>
              <a:t># </a:t>
            </a:r>
            <a:r>
              <a:rPr lang="zh-CN" altLang="zh-CN" smtClean="0"/>
              <a:t>确定观测样本：</a:t>
            </a:r>
            <a:r>
              <a:rPr lang="en-US" altLang="zh-CN" smtClean="0"/>
              <a:t>2</a:t>
            </a:r>
            <a:r>
              <a:rPr lang="zh-CN" altLang="zh-CN" smtClean="0"/>
              <a:t>号种子的面积</a:t>
            </a:r>
            <a:endParaRPr lang="zh-CN" altLang="zh-CN" smtClean="0"/>
          </a:p>
          <a:p>
            <a:r>
              <a:rPr lang="en-US" altLang="zh-CN" smtClean="0"/>
              <a:t>area </a:t>
            </a:r>
            <a:r>
              <a:rPr lang="en-US" altLang="zh-CN" b="1" smtClean="0"/>
              <a:t>=</a:t>
            </a:r>
            <a:r>
              <a:rPr lang="en-US" altLang="zh-CN" smtClean="0"/>
              <a:t> </a:t>
            </a:r>
            <a:r>
              <a:rPr lang="en-US" altLang="zh-CN" b="1" smtClean="0"/>
              <a:t>[]</a:t>
            </a:r>
            <a:endParaRPr lang="zh-CN" altLang="zh-CN" smtClean="0"/>
          </a:p>
          <a:p>
            <a:r>
              <a:rPr lang="en-US" altLang="zh-CN" b="1" smtClean="0"/>
              <a:t>for</a:t>
            </a:r>
            <a:r>
              <a:rPr lang="en-US" altLang="zh-CN" smtClean="0"/>
              <a:t> row </a:t>
            </a:r>
            <a:r>
              <a:rPr lang="en-US" altLang="zh-CN" b="1" smtClean="0"/>
              <a:t>in</a:t>
            </a:r>
            <a:r>
              <a:rPr lang="en-US" altLang="zh-CN" smtClean="0"/>
              <a:t> final_data</a:t>
            </a:r>
            <a:r>
              <a:rPr lang="en-US" altLang="zh-CN" b="1" smtClean="0"/>
              <a:t>[</a:t>
            </a:r>
            <a:r>
              <a:rPr lang="en-US" altLang="zh-CN" smtClean="0"/>
              <a:t>0</a:t>
            </a:r>
            <a:r>
              <a:rPr lang="en-US" altLang="zh-CN" b="1" smtClean="0"/>
              <a:t>:len(</a:t>
            </a:r>
            <a:r>
              <a:rPr lang="en-US" altLang="zh-CN" smtClean="0"/>
              <a:t>final_data</a:t>
            </a:r>
            <a:r>
              <a:rPr lang="en-US" altLang="zh-CN" b="1" smtClean="0"/>
              <a:t>)-</a:t>
            </a:r>
            <a:r>
              <a:rPr lang="en-US" altLang="zh-CN" smtClean="0"/>
              <a:t>1</a:t>
            </a:r>
            <a:r>
              <a:rPr lang="en-US" altLang="zh-CN" b="1" smtClean="0"/>
              <a:t>]:</a:t>
            </a:r>
            <a:endParaRPr lang="zh-CN" altLang="zh-CN" smtClean="0"/>
          </a:p>
          <a:p>
            <a:r>
              <a:rPr lang="en-US" altLang="zh-CN" smtClean="0"/>
              <a:t>    </a:t>
            </a:r>
            <a:r>
              <a:rPr lang="en-US" altLang="zh-CN" b="1" smtClean="0"/>
              <a:t>if</a:t>
            </a:r>
            <a:r>
              <a:rPr lang="en-US" altLang="zh-CN" smtClean="0"/>
              <a:t> row</a:t>
            </a:r>
            <a:r>
              <a:rPr lang="en-US" altLang="zh-CN" b="1" smtClean="0"/>
              <a:t>[</a:t>
            </a:r>
            <a:r>
              <a:rPr lang="en-US" altLang="zh-CN" smtClean="0"/>
              <a:t>7</a:t>
            </a:r>
            <a:r>
              <a:rPr lang="en-US" altLang="zh-CN" b="1" smtClean="0"/>
              <a:t>]==</a:t>
            </a:r>
            <a:r>
              <a:rPr lang="en-US" altLang="zh-CN" smtClean="0"/>
              <a:t>"2"</a:t>
            </a:r>
            <a:r>
              <a:rPr lang="en-US" altLang="zh-CN" b="1" smtClean="0"/>
              <a:t>:</a:t>
            </a:r>
            <a:endParaRPr lang="zh-CN" altLang="zh-CN" smtClean="0"/>
          </a:p>
          <a:p>
            <a:r>
              <a:rPr lang="en-US" altLang="zh-CN" smtClean="0"/>
              <a:t>        area</a:t>
            </a:r>
            <a:r>
              <a:rPr lang="en-US" altLang="zh-CN" b="1" smtClean="0"/>
              <a:t>.</a:t>
            </a:r>
            <a:r>
              <a:rPr lang="en-US" altLang="zh-CN" smtClean="0"/>
              <a:t>append</a:t>
            </a:r>
            <a:r>
              <a:rPr lang="en-US" altLang="zh-CN" b="1" smtClean="0"/>
              <a:t>(float(</a:t>
            </a:r>
            <a:r>
              <a:rPr lang="en-US" altLang="zh-CN" smtClean="0"/>
              <a:t>row</a:t>
            </a:r>
            <a:r>
              <a:rPr lang="en-US" altLang="zh-CN" b="1" smtClean="0"/>
              <a:t>[</a:t>
            </a:r>
            <a:r>
              <a:rPr lang="en-US" altLang="zh-CN" smtClean="0"/>
              <a:t>0</a:t>
            </a:r>
            <a:r>
              <a:rPr lang="en-US" altLang="zh-CN" b="1" smtClean="0"/>
              <a:t>]))</a:t>
            </a:r>
            <a:endParaRPr lang="zh-CN" altLang="zh-CN" smtClean="0"/>
          </a:p>
          <a:p>
            <a:r>
              <a:rPr lang="en-US" altLang="zh-CN" smtClean="0"/>
              <a:t>       </a:t>
            </a:r>
            <a:endParaRPr lang="zh-CN" altLang="zh-CN" smtClean="0"/>
          </a:p>
          <a:p>
            <a:r>
              <a:rPr lang="en-US" altLang="zh-CN" smtClean="0"/>
              <a:t># list</a:t>
            </a:r>
            <a:r>
              <a:rPr lang="zh-CN" altLang="zh-CN" smtClean="0"/>
              <a:t>转换成</a:t>
            </a:r>
            <a:r>
              <a:rPr lang="en-US" altLang="zh-CN" smtClean="0"/>
              <a:t>ndarray      </a:t>
            </a:r>
            <a:endParaRPr lang="zh-CN" altLang="zh-CN" smtClean="0"/>
          </a:p>
          <a:p>
            <a:r>
              <a:rPr lang="en-US" altLang="zh-CN" smtClean="0"/>
              <a:t>area </a:t>
            </a:r>
            <a:r>
              <a:rPr lang="en-US" altLang="zh-CN" b="1" smtClean="0"/>
              <a:t>=</a:t>
            </a:r>
            <a:r>
              <a:rPr lang="en-US" altLang="zh-CN" smtClean="0"/>
              <a:t> np</a:t>
            </a:r>
            <a:r>
              <a:rPr lang="en-US" altLang="zh-CN" b="1" smtClean="0"/>
              <a:t>.</a:t>
            </a:r>
            <a:r>
              <a:rPr lang="en-US" altLang="zh-CN" smtClean="0"/>
              <a:t>array</a:t>
            </a:r>
            <a:r>
              <a:rPr lang="en-US" altLang="zh-CN" b="1" smtClean="0"/>
              <a:t>(</a:t>
            </a:r>
            <a:r>
              <a:rPr lang="en-US" altLang="zh-CN" smtClean="0"/>
              <a:t>area</a:t>
            </a:r>
            <a:r>
              <a:rPr lang="en-US" altLang="zh-CN" b="1" smtClean="0"/>
              <a:t>)</a:t>
            </a:r>
            <a:endParaRPr lang="zh-CN" altLang="zh-CN" smtClean="0"/>
          </a:p>
          <a:p>
            <a:r>
              <a:rPr lang="en-US" altLang="zh-CN" smtClean="0"/>
              <a:t># </a:t>
            </a:r>
            <a:r>
              <a:rPr lang="zh-CN" altLang="zh-CN" smtClean="0"/>
              <a:t>调用</a:t>
            </a:r>
            <a:r>
              <a:rPr lang="en-US" altLang="zh-CN" smtClean="0"/>
              <a:t>stats.ttest_1samp()</a:t>
            </a:r>
            <a:r>
              <a:rPr lang="zh-CN" altLang="zh-CN" smtClean="0"/>
              <a:t>方法完成</a:t>
            </a:r>
            <a:r>
              <a:rPr lang="en-US" altLang="zh-CN" smtClean="0"/>
              <a:t>t</a:t>
            </a:r>
            <a:r>
              <a:rPr lang="zh-CN" altLang="zh-CN" smtClean="0"/>
              <a:t>检验</a:t>
            </a:r>
            <a:endParaRPr lang="zh-CN" altLang="zh-CN" smtClean="0"/>
          </a:p>
          <a:p>
            <a:r>
              <a:rPr lang="en-US" altLang="zh-CN" smtClean="0"/>
              <a:t>res </a:t>
            </a:r>
            <a:r>
              <a:rPr lang="en-US" altLang="zh-CN" b="1" smtClean="0"/>
              <a:t>=</a:t>
            </a:r>
            <a:r>
              <a:rPr lang="en-US" altLang="zh-CN" smtClean="0"/>
              <a:t> stats</a:t>
            </a:r>
            <a:r>
              <a:rPr lang="en-US" altLang="zh-CN" b="1" smtClean="0"/>
              <a:t>.</a:t>
            </a:r>
            <a:r>
              <a:rPr lang="en-US" altLang="zh-CN" smtClean="0"/>
              <a:t>ttest_1samp</a:t>
            </a:r>
            <a:r>
              <a:rPr lang="en-US" altLang="zh-CN" b="1" smtClean="0"/>
              <a:t>(</a:t>
            </a:r>
            <a:r>
              <a:rPr lang="en-US" altLang="zh-CN" smtClean="0"/>
              <a:t>a </a:t>
            </a:r>
            <a:r>
              <a:rPr lang="en-US" altLang="zh-CN" b="1" smtClean="0"/>
              <a:t>=</a:t>
            </a:r>
            <a:r>
              <a:rPr lang="en-US" altLang="zh-CN" smtClean="0"/>
              <a:t> area</a:t>
            </a:r>
            <a:r>
              <a:rPr lang="en-US" altLang="zh-CN" b="1" smtClean="0"/>
              <a:t>,</a:t>
            </a:r>
            <a:r>
              <a:rPr lang="en-US" altLang="zh-CN" smtClean="0"/>
              <a:t> popmean </a:t>
            </a:r>
            <a:r>
              <a:rPr lang="en-US" altLang="zh-CN" b="1" smtClean="0"/>
              <a:t>=</a:t>
            </a:r>
            <a:r>
              <a:rPr lang="en-US" altLang="zh-CN" smtClean="0"/>
              <a:t> 18.0</a:t>
            </a:r>
            <a:r>
              <a:rPr lang="en-US" altLang="zh-CN" b="1" smtClean="0"/>
              <a:t>)</a:t>
            </a:r>
            <a:endParaRPr lang="zh-CN" altLang="zh-CN" dirty="0"/>
          </a:p>
        </p:txBody>
      </p:sp>
      <p:pic>
        <p:nvPicPr>
          <p:cNvPr id="5" name="图片 4"/>
          <p:cNvPicPr/>
          <p:nvPr/>
        </p:nvPicPr>
        <p:blipFill>
          <a:blip r:embed="rId1"/>
          <a:stretch>
            <a:fillRect/>
          </a:stretch>
        </p:blipFill>
        <p:spPr>
          <a:xfrm>
            <a:off x="1907704" y="2148160"/>
            <a:ext cx="7191125" cy="650399"/>
          </a:xfrm>
          <a:prstGeom prst="rect">
            <a:avLst/>
          </a:prstGeom>
        </p:spPr>
      </p:pic>
      <p:sp>
        <p:nvSpPr>
          <p:cNvPr id="4" name="矩形 3"/>
          <p:cNvSpPr/>
          <p:nvPr/>
        </p:nvSpPr>
        <p:spPr>
          <a:xfrm>
            <a:off x="3923928" y="2692663"/>
            <a:ext cx="4572000" cy="1631216"/>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altLang="zh-CN" sz="2000" dirty="0" err="1"/>
              <a:t>pvalue</a:t>
            </a:r>
            <a:r>
              <a:rPr lang="zh-CN" altLang="zh-CN" sz="2000" dirty="0"/>
              <a:t>值为</a:t>
            </a:r>
            <a:r>
              <a:rPr lang="en-US" altLang="zh-CN" sz="2000" dirty="0"/>
              <a:t>0.056106266984426667</a:t>
            </a:r>
            <a:r>
              <a:rPr lang="zh-CN" altLang="zh-CN" sz="2000" dirty="0"/>
              <a:t>，大于</a:t>
            </a:r>
            <a:r>
              <a:rPr lang="en-US" altLang="zh-CN" sz="2000" dirty="0"/>
              <a:t>0.05</a:t>
            </a:r>
            <a:r>
              <a:rPr lang="zh-CN" altLang="zh-CN" sz="2000" dirty="0"/>
              <a:t>，说明总体均值和零假设中的期望值没有显著性差异，可以接受</a:t>
            </a:r>
            <a:r>
              <a:rPr lang="en-US" altLang="zh-CN" sz="2000" dirty="0"/>
              <a:t>2</a:t>
            </a:r>
            <a:r>
              <a:rPr lang="zh-CN" altLang="zh-CN" sz="2000" dirty="0"/>
              <a:t>号种子的面积均值为</a:t>
            </a:r>
            <a:r>
              <a:rPr lang="en-US" altLang="zh-CN" sz="2000" dirty="0"/>
              <a:t>18.0</a:t>
            </a:r>
            <a:r>
              <a:rPr lang="zh-CN" altLang="zh-CN" sz="2000" dirty="0"/>
              <a:t>的假设；</a:t>
            </a:r>
            <a:r>
              <a:rPr lang="en-US" altLang="zh-CN" sz="2000" dirty="0"/>
              <a:t>statistic</a:t>
            </a:r>
            <a:r>
              <a:rPr lang="zh-CN" altLang="zh-CN" sz="2000" dirty="0"/>
              <a:t>为正，说明样本均值大于总体均值。</a:t>
            </a:r>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统计检验</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sz="2400" dirty="0" smtClean="0"/>
                  <a:t>问题</a:t>
                </a:r>
                <a:r>
                  <a:rPr lang="en-US" altLang="zh-CN" sz="2400" dirty="0" smtClean="0"/>
                  <a:t>2</a:t>
                </a:r>
                <a:r>
                  <a:rPr lang="zh-CN" altLang="en-US" sz="2400" dirty="0" smtClean="0"/>
                  <a:t>：</a:t>
                </a:r>
                <a:r>
                  <a:rPr lang="zh-CN" altLang="zh-CN" sz="2400" dirty="0" smtClean="0"/>
                  <a:t>通过</a:t>
                </a:r>
                <a:r>
                  <a:rPr lang="zh-CN" altLang="zh-CN" sz="2400" dirty="0"/>
                  <a:t>种子的面积来检验小麦种子数据集</a:t>
                </a:r>
                <a:r>
                  <a:rPr lang="en-US" altLang="zh-CN" sz="2400" dirty="0"/>
                  <a:t>seeds_dataset.csv</a:t>
                </a:r>
                <a:r>
                  <a:rPr lang="zh-CN" altLang="zh-CN" sz="2400" dirty="0"/>
                  <a:t>中</a:t>
                </a:r>
                <a:r>
                  <a:rPr lang="en-US" altLang="zh-CN" sz="2400" dirty="0"/>
                  <a:t>1</a:t>
                </a:r>
                <a:r>
                  <a:rPr lang="zh-CN" altLang="zh-CN" sz="2400" dirty="0"/>
                  <a:t>号种子和</a:t>
                </a:r>
                <a:r>
                  <a:rPr lang="en-US" altLang="zh-CN" sz="2400" dirty="0"/>
                  <a:t>2</a:t>
                </a:r>
                <a:r>
                  <a:rPr lang="zh-CN" altLang="zh-CN" sz="2400" dirty="0"/>
                  <a:t>号小麦种子是否来自同一个品种，检验水平：</a:t>
                </a:r>
                <a14:m>
                  <m:oMath xmlns:m="http://schemas.openxmlformats.org/officeDocument/2006/math">
                    <m:r>
                      <m:rPr>
                        <m:sty m:val="p"/>
                      </m:rPr>
                      <a:rPr lang="en-US" altLang="zh-CN" sz="2400">
                        <a:latin typeface="Cambria Math" panose="02040503050406030204"/>
                      </a:rPr>
                      <m:t>α</m:t>
                    </m:r>
                    <m:r>
                      <a:rPr lang="en-US" altLang="zh-CN" sz="2400">
                        <a:latin typeface="Cambria Math" panose="02040503050406030204"/>
                      </a:rPr>
                      <m:t>=</m:t>
                    </m:r>
                    <m:r>
                      <a:rPr lang="en-US" altLang="zh-CN" sz="2400">
                        <a:latin typeface="Cambria Math" panose="02040503050406030204"/>
                      </a:rPr>
                      <m:t>0</m:t>
                    </m:r>
                    <m:r>
                      <a:rPr lang="en-US" altLang="zh-CN" sz="2400">
                        <a:latin typeface="Cambria Math" panose="02040503050406030204"/>
                      </a:rPr>
                      <m:t>.</m:t>
                    </m:r>
                    <m:r>
                      <a:rPr lang="en-US" altLang="zh-CN" sz="2400">
                        <a:latin typeface="Cambria Math" panose="02040503050406030204"/>
                      </a:rPr>
                      <m:t>05</m:t>
                    </m:r>
                  </m:oMath>
                </a14:m>
                <a:r>
                  <a:rPr lang="zh-CN" altLang="zh-CN" sz="2400" dirty="0"/>
                  <a:t>。</a:t>
                </a:r>
                <a:endParaRPr lang="zh-CN" altLang="zh-CN" sz="2400" dirty="0"/>
              </a:p>
              <a:p>
                <a:pPr marL="0" indent="0">
                  <a:buNone/>
                </a:pP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4" t="-7" r="4"/>
                </a:stretch>
              </a:blipFill>
            </p:spPr>
            <p:txBody>
              <a:bodyPr/>
              <a:lstStyle/>
              <a:p>
                <a:r>
                  <a:rPr lang="zh-CN" altLang="en-US">
                    <a:noFill/>
                  </a:rPr>
                  <a:t> </a:t>
                </a:r>
              </a:p>
            </p:txBody>
          </p:sp>
        </mc:Fallback>
      </mc:AlternateContent>
      <p:sp>
        <p:nvSpPr>
          <p:cNvPr id="4" name="矩形 3"/>
          <p:cNvSpPr/>
          <p:nvPr/>
        </p:nvSpPr>
        <p:spPr>
          <a:xfrm>
            <a:off x="539552" y="2636912"/>
            <a:ext cx="8136904" cy="1569660"/>
          </a:xfrm>
          <a:prstGeom prst="rect">
            <a:avLst/>
          </a:prstGeom>
        </p:spPr>
        <p:txBody>
          <a:bodyPr wrap="square">
            <a:spAutoFit/>
          </a:bodyPr>
          <a:lstStyle/>
          <a:p>
            <a:r>
              <a:rPr lang="en-US" altLang="zh-CN" sz="2400" dirty="0" err="1"/>
              <a:t>scipy.stats</a:t>
            </a:r>
            <a:r>
              <a:rPr lang="zh-CN" altLang="zh-CN" sz="2400" dirty="0"/>
              <a:t>包提供了两个解决</a:t>
            </a:r>
            <a:r>
              <a:rPr lang="zh-CN" altLang="zh-CN" sz="2400" dirty="0">
                <a:solidFill>
                  <a:srgbClr val="FF0000"/>
                </a:solidFill>
              </a:rPr>
              <a:t>两个独立样本均值的</a:t>
            </a:r>
            <a:r>
              <a:rPr lang="en-US" altLang="zh-CN" sz="2400" dirty="0">
                <a:solidFill>
                  <a:srgbClr val="FF0000"/>
                </a:solidFill>
              </a:rPr>
              <a:t>t</a:t>
            </a:r>
            <a:r>
              <a:rPr lang="zh-CN" altLang="zh-CN" sz="2400" dirty="0">
                <a:solidFill>
                  <a:srgbClr val="FF0000"/>
                </a:solidFill>
              </a:rPr>
              <a:t>检验</a:t>
            </a:r>
            <a:r>
              <a:rPr lang="zh-CN" altLang="zh-CN" sz="2400" dirty="0"/>
              <a:t>方法，分别是</a:t>
            </a:r>
            <a:r>
              <a:rPr lang="en-US" altLang="zh-CN" sz="2400" dirty="0" err="1">
                <a:solidFill>
                  <a:srgbClr val="FF0000"/>
                </a:solidFill>
              </a:rPr>
              <a:t>ttest_ind</a:t>
            </a:r>
            <a:r>
              <a:rPr lang="en-US" altLang="zh-CN" sz="2400" dirty="0">
                <a:solidFill>
                  <a:srgbClr val="FF0000"/>
                </a:solidFill>
              </a:rPr>
              <a:t>()</a:t>
            </a:r>
            <a:r>
              <a:rPr lang="zh-CN" altLang="zh-CN" sz="2400" dirty="0"/>
              <a:t>方法和</a:t>
            </a:r>
            <a:r>
              <a:rPr lang="en-US" altLang="zh-CN" sz="2400" dirty="0" err="1">
                <a:solidFill>
                  <a:srgbClr val="FF0000"/>
                </a:solidFill>
              </a:rPr>
              <a:t>ttest_ind_from_stats</a:t>
            </a:r>
            <a:r>
              <a:rPr lang="en-US" altLang="zh-CN" sz="2400" dirty="0">
                <a:solidFill>
                  <a:srgbClr val="FF0000"/>
                </a:solidFill>
              </a:rPr>
              <a:t>()</a:t>
            </a:r>
            <a:r>
              <a:rPr lang="zh-CN" altLang="zh-CN" sz="2400" dirty="0"/>
              <a:t>方法。第一个方法要求输入原始样本数据，第二个方法要求输入样本的描述统计量（均值，标准差，样本数）等。</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统计检验</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解法</a:t>
            </a:r>
            <a:r>
              <a:rPr lang="en-US" altLang="zh-CN" sz="2400" dirty="0" smtClean="0"/>
              <a:t>1</a:t>
            </a:r>
            <a:r>
              <a:rPr lang="zh-CN" altLang="en-US" sz="2400" dirty="0" smtClean="0"/>
              <a:t>：</a:t>
            </a:r>
            <a:endParaRPr lang="zh-CN" altLang="en-US" sz="2400" dirty="0"/>
          </a:p>
        </p:txBody>
      </p:sp>
      <p:sp>
        <p:nvSpPr>
          <p:cNvPr id="5" name="矩形 4"/>
          <p:cNvSpPr/>
          <p:nvPr/>
        </p:nvSpPr>
        <p:spPr>
          <a:xfrm>
            <a:off x="1561114" y="1340768"/>
            <a:ext cx="7416824" cy="4401205"/>
          </a:xfrm>
          <a:prstGeom prst="rect">
            <a:avLst/>
          </a:prstGeom>
        </p:spPr>
        <p:txBody>
          <a:bodyPr wrap="square">
            <a:spAutoFit/>
          </a:bodyPr>
          <a:lstStyle/>
          <a:p>
            <a:r>
              <a:rPr lang="en-US" altLang="zh-CN" sz="2000" dirty="0" err="1"/>
              <a:t>ttest_ind</a:t>
            </a:r>
            <a:r>
              <a:rPr lang="en-US" altLang="zh-CN" sz="2000" dirty="0"/>
              <a:t>()</a:t>
            </a:r>
            <a:r>
              <a:rPr lang="zh-CN" altLang="zh-CN" sz="2000" dirty="0"/>
              <a:t>方法原型如下：</a:t>
            </a:r>
            <a:endParaRPr lang="zh-CN" altLang="zh-CN" sz="2000" dirty="0"/>
          </a:p>
          <a:p>
            <a:r>
              <a:rPr lang="en-US" altLang="zh-CN" sz="2000" dirty="0"/>
              <a:t> </a:t>
            </a:r>
            <a:endParaRPr lang="zh-CN" altLang="zh-CN" sz="2000" dirty="0"/>
          </a:p>
          <a:p>
            <a:r>
              <a:rPr lang="en-US" altLang="zh-CN" sz="2000" dirty="0" err="1"/>
              <a:t>stats</a:t>
            </a:r>
            <a:r>
              <a:rPr lang="en-US" altLang="zh-CN" sz="2000" b="1" dirty="0" err="1"/>
              <a:t>.</a:t>
            </a:r>
            <a:r>
              <a:rPr lang="en-US" altLang="zh-CN" sz="2000" dirty="0" err="1"/>
              <a:t>ttest_ind</a:t>
            </a:r>
            <a:r>
              <a:rPr lang="en-US" altLang="zh-CN" sz="2000" b="1" dirty="0"/>
              <a:t>(</a:t>
            </a:r>
            <a:r>
              <a:rPr lang="en-US" altLang="zh-CN" sz="2000" dirty="0"/>
              <a:t>a</a:t>
            </a:r>
            <a:r>
              <a:rPr lang="en-US" altLang="zh-CN" sz="2000" b="1" dirty="0"/>
              <a:t>,</a:t>
            </a:r>
            <a:r>
              <a:rPr lang="en-US" altLang="zh-CN" sz="2000" dirty="0"/>
              <a:t> b</a:t>
            </a:r>
            <a:r>
              <a:rPr lang="en-US" altLang="zh-CN" sz="2000" b="1" dirty="0"/>
              <a:t>,</a:t>
            </a:r>
            <a:r>
              <a:rPr lang="en-US" altLang="zh-CN" sz="2000" dirty="0"/>
              <a:t> axis</a:t>
            </a:r>
            <a:r>
              <a:rPr lang="en-US" altLang="zh-CN" sz="2000" b="1" dirty="0"/>
              <a:t>=</a:t>
            </a:r>
            <a:r>
              <a:rPr lang="en-US" altLang="zh-CN" sz="2000" dirty="0"/>
              <a:t>0</a:t>
            </a:r>
            <a:r>
              <a:rPr lang="en-US" altLang="zh-CN" sz="2000" b="1" dirty="0"/>
              <a:t>,</a:t>
            </a:r>
            <a:r>
              <a:rPr lang="en-US" altLang="zh-CN" sz="2000" dirty="0"/>
              <a:t> </a:t>
            </a:r>
            <a:r>
              <a:rPr lang="en-US" altLang="zh-CN" sz="2000" dirty="0" err="1"/>
              <a:t>equal_var</a:t>
            </a:r>
            <a:r>
              <a:rPr lang="en-US" altLang="zh-CN" sz="2000" b="1" dirty="0"/>
              <a:t>=True,</a:t>
            </a:r>
            <a:r>
              <a:rPr lang="en-US" altLang="zh-CN" sz="2000" dirty="0"/>
              <a:t> </a:t>
            </a:r>
            <a:r>
              <a:rPr lang="en-US" altLang="zh-CN" sz="2000" dirty="0" err="1"/>
              <a:t>nan_policy</a:t>
            </a:r>
            <a:r>
              <a:rPr lang="en-US" altLang="zh-CN" sz="2000" b="1" dirty="0"/>
              <a:t>=</a:t>
            </a:r>
            <a:r>
              <a:rPr lang="en-US" altLang="zh-CN" sz="2000" dirty="0"/>
              <a:t>'propagate'</a:t>
            </a:r>
            <a:r>
              <a:rPr lang="en-US" altLang="zh-CN" sz="2000" b="1" dirty="0"/>
              <a:t>,</a:t>
            </a:r>
            <a:r>
              <a:rPr lang="en-US" altLang="zh-CN" sz="2000" dirty="0"/>
              <a:t> permutations</a:t>
            </a:r>
            <a:r>
              <a:rPr lang="en-US" altLang="zh-CN" sz="2000" b="1" dirty="0"/>
              <a:t>=None,</a:t>
            </a:r>
            <a:r>
              <a:rPr lang="en-US" altLang="zh-CN" sz="2000" dirty="0"/>
              <a:t> </a:t>
            </a:r>
            <a:r>
              <a:rPr lang="en-US" altLang="zh-CN" sz="2000" dirty="0" err="1"/>
              <a:t>random_state</a:t>
            </a:r>
            <a:r>
              <a:rPr lang="en-US" altLang="zh-CN" sz="2000" b="1" dirty="0"/>
              <a:t>=None,</a:t>
            </a:r>
            <a:r>
              <a:rPr lang="en-US" altLang="zh-CN" sz="2000" dirty="0"/>
              <a:t> alternative</a:t>
            </a:r>
            <a:r>
              <a:rPr lang="en-US" altLang="zh-CN" sz="2000" b="1" dirty="0"/>
              <a:t>=</a:t>
            </a:r>
            <a:r>
              <a:rPr lang="en-US" altLang="zh-CN" sz="2000" dirty="0"/>
              <a:t>'two-sided'</a:t>
            </a:r>
            <a:r>
              <a:rPr lang="en-US" altLang="zh-CN" sz="2000" b="1" dirty="0"/>
              <a:t>,</a:t>
            </a:r>
            <a:r>
              <a:rPr lang="en-US" altLang="zh-CN" sz="2000" dirty="0"/>
              <a:t> trim</a:t>
            </a:r>
            <a:r>
              <a:rPr lang="en-US" altLang="zh-CN" sz="2000" b="1" dirty="0"/>
              <a:t>=</a:t>
            </a:r>
            <a:r>
              <a:rPr lang="en-US" altLang="zh-CN" sz="2000" dirty="0"/>
              <a:t>0</a:t>
            </a:r>
            <a:r>
              <a:rPr lang="en-US" altLang="zh-CN" sz="2000" b="1" dirty="0"/>
              <a:t>)</a:t>
            </a:r>
            <a:endParaRPr lang="zh-CN" altLang="zh-CN" sz="2000" dirty="0"/>
          </a:p>
          <a:p>
            <a:r>
              <a:rPr lang="en-US" altLang="zh-CN" sz="2000" dirty="0" err="1"/>
              <a:t>stats.ttest_ind</a:t>
            </a:r>
            <a:r>
              <a:rPr lang="en-US" altLang="zh-CN" sz="2000" dirty="0"/>
              <a:t>()</a:t>
            </a:r>
            <a:r>
              <a:rPr lang="zh-CN" altLang="zh-CN" sz="2000" dirty="0"/>
              <a:t>方法实现了对两个独立样本具有相同平均</a:t>
            </a:r>
            <a:r>
              <a:rPr lang="en-US" altLang="zh-CN" sz="2000" dirty="0"/>
              <a:t>(</a:t>
            </a:r>
            <a:r>
              <a:rPr lang="zh-CN" altLang="zh-CN" sz="2000" dirty="0"/>
              <a:t>预期</a:t>
            </a:r>
            <a:r>
              <a:rPr lang="en-US" altLang="zh-CN" sz="2000" dirty="0"/>
              <a:t>)</a:t>
            </a:r>
            <a:r>
              <a:rPr lang="zh-CN" altLang="zh-CN" sz="2000" dirty="0"/>
              <a:t>值的零假设的检验。各个参数说明如下：</a:t>
            </a:r>
            <a:endParaRPr lang="zh-CN" altLang="zh-CN" sz="2000" dirty="0"/>
          </a:p>
          <a:p>
            <a:r>
              <a:rPr lang="en-US" altLang="zh-CN" sz="2000" dirty="0"/>
              <a:t>a</a:t>
            </a:r>
            <a:r>
              <a:rPr lang="zh-CN" altLang="zh-CN" sz="2000" dirty="0"/>
              <a:t>：数组，观测样本</a:t>
            </a:r>
            <a:r>
              <a:rPr lang="en-US" altLang="zh-CN" sz="2000" dirty="0"/>
              <a:t>1</a:t>
            </a:r>
            <a:r>
              <a:rPr lang="zh-CN" altLang="zh-CN" sz="2000" dirty="0"/>
              <a:t>。</a:t>
            </a:r>
            <a:endParaRPr lang="zh-CN" altLang="zh-CN" sz="2000" dirty="0"/>
          </a:p>
          <a:p>
            <a:r>
              <a:rPr lang="en-US" altLang="zh-CN" sz="2000" dirty="0"/>
              <a:t>b</a:t>
            </a:r>
            <a:r>
              <a:rPr lang="zh-CN" altLang="zh-CN" sz="2000" dirty="0"/>
              <a:t>：数组，观测样本</a:t>
            </a:r>
            <a:r>
              <a:rPr lang="en-US" altLang="zh-CN" sz="2000" dirty="0"/>
              <a:t>2</a:t>
            </a:r>
            <a:r>
              <a:rPr lang="zh-CN" altLang="zh-CN" sz="2000" dirty="0"/>
              <a:t>。</a:t>
            </a:r>
            <a:endParaRPr lang="zh-CN" altLang="zh-CN" sz="2000" dirty="0"/>
          </a:p>
          <a:p>
            <a:r>
              <a:rPr lang="en-US" altLang="zh-CN" sz="2000" dirty="0" err="1"/>
              <a:t>equal_var</a:t>
            </a:r>
            <a:r>
              <a:rPr lang="en-US" altLang="zh-CN" sz="2000" dirty="0"/>
              <a:t>: </a:t>
            </a:r>
            <a:r>
              <a:rPr lang="en-US" altLang="zh-CN" sz="2000" dirty="0" err="1"/>
              <a:t>bool</a:t>
            </a:r>
            <a:r>
              <a:rPr lang="zh-CN" altLang="zh-CN" sz="2000" dirty="0"/>
              <a:t>，可选参数。默认为</a:t>
            </a:r>
            <a:r>
              <a:rPr lang="en-US" altLang="zh-CN" sz="2000" dirty="0"/>
              <a:t>True</a:t>
            </a:r>
            <a:r>
              <a:rPr lang="zh-CN" altLang="zh-CN" sz="2000" dirty="0"/>
              <a:t>，执行的是一个标准的独立两个样本的测试，该测试假定总体方差为相等。如果为</a:t>
            </a:r>
            <a:r>
              <a:rPr lang="en-US" altLang="zh-CN" sz="2000" dirty="0"/>
              <a:t>False</a:t>
            </a:r>
            <a:r>
              <a:rPr lang="zh-CN" altLang="zh-CN" sz="2000" dirty="0"/>
              <a:t>，执行</a:t>
            </a:r>
            <a:r>
              <a:rPr lang="en-US" altLang="zh-CN" sz="2000" dirty="0"/>
              <a:t>Welch</a:t>
            </a:r>
            <a:r>
              <a:rPr lang="zh-CN" altLang="zh-CN" sz="2000" dirty="0"/>
              <a:t>的</a:t>
            </a:r>
            <a:r>
              <a:rPr lang="en-US" altLang="zh-CN" sz="2000" dirty="0"/>
              <a:t>t</a:t>
            </a:r>
            <a:r>
              <a:rPr lang="zh-CN" altLang="zh-CN" sz="2000" dirty="0"/>
              <a:t>检验，该检验不假设总体方差相等。</a:t>
            </a:r>
            <a:endParaRPr lang="zh-CN" altLang="zh-CN" sz="2000" dirty="0"/>
          </a:p>
          <a:p>
            <a:r>
              <a:rPr lang="zh-CN" altLang="zh-CN" sz="2000" dirty="0"/>
              <a:t>返回值：</a:t>
            </a:r>
            <a:r>
              <a:rPr lang="en-US" altLang="zh-CN" sz="2000" dirty="0"/>
              <a:t>statistic</a:t>
            </a:r>
            <a:r>
              <a:rPr lang="zh-CN" altLang="zh-CN" sz="2000" dirty="0"/>
              <a:t>：浮点数或数组，</a:t>
            </a:r>
            <a:r>
              <a:rPr lang="en-US" altLang="zh-CN" sz="2000" dirty="0"/>
              <a:t>t</a:t>
            </a:r>
            <a:r>
              <a:rPr lang="zh-CN" altLang="zh-CN" sz="2000" dirty="0"/>
              <a:t>统计量。</a:t>
            </a:r>
            <a:endParaRPr lang="zh-CN" altLang="zh-CN" sz="2000" dirty="0"/>
          </a:p>
          <a:p>
            <a:r>
              <a:rPr lang="en-US" altLang="zh-CN" sz="2000" dirty="0" err="1"/>
              <a:t>pvalue</a:t>
            </a:r>
            <a:r>
              <a:rPr lang="zh-CN" altLang="zh-CN" sz="2000" dirty="0"/>
              <a:t>：</a:t>
            </a:r>
            <a:r>
              <a:rPr lang="en-US" altLang="zh-CN" sz="2000" dirty="0"/>
              <a:t> </a:t>
            </a:r>
            <a:r>
              <a:rPr lang="zh-CN" altLang="zh-CN" sz="2000" dirty="0"/>
              <a:t>浮点数或数组，双侧概率值。</a:t>
            </a:r>
            <a:endParaRPr lang="zh-CN" altLang="zh-CN"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统计检验</a:t>
            </a:r>
            <a:endParaRPr lang="zh-CN" altLang="en-US" dirty="0"/>
          </a:p>
        </p:txBody>
      </p:sp>
      <p:sp>
        <p:nvSpPr>
          <p:cNvPr id="3" name="内容占位符 2"/>
          <p:cNvSpPr>
            <a:spLocks noGrp="1"/>
          </p:cNvSpPr>
          <p:nvPr>
            <p:ph idx="1"/>
          </p:nvPr>
        </p:nvSpPr>
        <p:spPr>
          <a:xfrm>
            <a:off x="286923" y="764704"/>
            <a:ext cx="8229600" cy="4525962"/>
          </a:xfrm>
        </p:spPr>
        <p:txBody>
          <a:bodyPr/>
          <a:lstStyle/>
          <a:p>
            <a:pPr marL="0" indent="0">
              <a:buNone/>
            </a:pPr>
            <a:r>
              <a:rPr lang="zh-CN" altLang="en-US" sz="2400" dirty="0" smtClean="0"/>
              <a:t>解法</a:t>
            </a:r>
            <a:r>
              <a:rPr lang="en-US" altLang="zh-CN" sz="2400" dirty="0" smtClean="0"/>
              <a:t>1</a:t>
            </a:r>
            <a:r>
              <a:rPr lang="zh-CN" altLang="en-US" sz="2400" dirty="0" smtClean="0"/>
              <a:t>：</a:t>
            </a:r>
            <a:endParaRPr lang="zh-CN" altLang="en-US" sz="2400" dirty="0"/>
          </a:p>
        </p:txBody>
      </p:sp>
      <p:sp>
        <p:nvSpPr>
          <p:cNvPr id="5" name="矩形 4"/>
          <p:cNvSpPr/>
          <p:nvPr/>
        </p:nvSpPr>
        <p:spPr>
          <a:xfrm>
            <a:off x="286923" y="1340768"/>
            <a:ext cx="6624736" cy="48936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dirty="0"/>
              <a:t># </a:t>
            </a:r>
            <a:r>
              <a:rPr lang="zh-CN" altLang="zh-CN" sz="2400" dirty="0"/>
              <a:t>确定观测样本：</a:t>
            </a:r>
            <a:r>
              <a:rPr lang="en-US" altLang="zh-CN" sz="2400" dirty="0"/>
              <a:t>1</a:t>
            </a:r>
            <a:r>
              <a:rPr lang="zh-CN" altLang="zh-CN" sz="2400" dirty="0"/>
              <a:t>号种子和</a:t>
            </a:r>
            <a:r>
              <a:rPr lang="en-US" altLang="zh-CN" sz="2400" dirty="0"/>
              <a:t>2</a:t>
            </a:r>
            <a:r>
              <a:rPr lang="zh-CN" altLang="zh-CN" sz="2400" dirty="0"/>
              <a:t>号种子的面积</a:t>
            </a:r>
            <a:endParaRPr lang="zh-CN" altLang="zh-CN" sz="2400" dirty="0"/>
          </a:p>
          <a:p>
            <a:r>
              <a:rPr lang="en-US" altLang="zh-CN" sz="2400" dirty="0"/>
              <a:t>area1 </a:t>
            </a:r>
            <a:r>
              <a:rPr lang="en-US" altLang="zh-CN" sz="2400" b="1" dirty="0"/>
              <a:t>=</a:t>
            </a:r>
            <a:r>
              <a:rPr lang="en-US" altLang="zh-CN" sz="2400" dirty="0"/>
              <a:t> </a:t>
            </a:r>
            <a:r>
              <a:rPr lang="en-US" altLang="zh-CN" sz="2400" b="1" dirty="0"/>
              <a:t>[]</a:t>
            </a:r>
            <a:endParaRPr lang="zh-CN" altLang="zh-CN" sz="2400" dirty="0"/>
          </a:p>
          <a:p>
            <a:r>
              <a:rPr lang="en-US" altLang="zh-CN" sz="2400" dirty="0"/>
              <a:t>area2 </a:t>
            </a:r>
            <a:r>
              <a:rPr lang="en-US" altLang="zh-CN" sz="2400" b="1" dirty="0"/>
              <a:t>=</a:t>
            </a:r>
            <a:r>
              <a:rPr lang="en-US" altLang="zh-CN" sz="2400" dirty="0"/>
              <a:t> </a:t>
            </a:r>
            <a:r>
              <a:rPr lang="en-US" altLang="zh-CN" sz="2400" b="1" dirty="0"/>
              <a:t>[]</a:t>
            </a:r>
            <a:endParaRPr lang="zh-CN" altLang="zh-CN" sz="2400" dirty="0"/>
          </a:p>
          <a:p>
            <a:r>
              <a:rPr lang="en-US" altLang="zh-CN" sz="2400" b="1" dirty="0"/>
              <a:t>for</a:t>
            </a:r>
            <a:r>
              <a:rPr lang="en-US" altLang="zh-CN" sz="2400" dirty="0"/>
              <a:t> row </a:t>
            </a:r>
            <a:r>
              <a:rPr lang="en-US" altLang="zh-CN" sz="2400" b="1" dirty="0"/>
              <a:t>in</a:t>
            </a:r>
            <a:r>
              <a:rPr lang="en-US" altLang="zh-CN" sz="2400" dirty="0"/>
              <a:t> </a:t>
            </a:r>
            <a:r>
              <a:rPr lang="en-US" altLang="zh-CN" sz="2400" dirty="0" err="1"/>
              <a:t>final_data</a:t>
            </a:r>
            <a:r>
              <a:rPr lang="en-US" altLang="zh-CN" sz="2400" b="1" dirty="0"/>
              <a:t>[</a:t>
            </a:r>
            <a:r>
              <a:rPr lang="en-US" altLang="zh-CN" sz="2400" dirty="0"/>
              <a:t>0</a:t>
            </a:r>
            <a:r>
              <a:rPr lang="en-US" altLang="zh-CN" sz="2400" b="1" dirty="0"/>
              <a:t>:len(</a:t>
            </a:r>
            <a:r>
              <a:rPr lang="en-US" altLang="zh-CN" sz="2400" dirty="0" err="1"/>
              <a:t>final_data</a:t>
            </a:r>
            <a:r>
              <a:rPr lang="en-US" altLang="zh-CN" sz="2400" b="1" dirty="0"/>
              <a:t>)-</a:t>
            </a:r>
            <a:r>
              <a:rPr lang="en-US" altLang="zh-CN" sz="2400" dirty="0"/>
              <a:t>1</a:t>
            </a:r>
            <a:r>
              <a:rPr lang="en-US" altLang="zh-CN" sz="2400" b="1" dirty="0"/>
              <a:t>]:</a:t>
            </a:r>
            <a:endParaRPr lang="zh-CN" altLang="zh-CN" sz="2400" dirty="0"/>
          </a:p>
          <a:p>
            <a:r>
              <a:rPr lang="en-US" altLang="zh-CN" sz="2400" dirty="0"/>
              <a:t>    </a:t>
            </a:r>
            <a:r>
              <a:rPr lang="en-US" altLang="zh-CN" sz="2400" b="1" dirty="0"/>
              <a:t>if</a:t>
            </a:r>
            <a:r>
              <a:rPr lang="en-US" altLang="zh-CN" sz="2400" dirty="0"/>
              <a:t> row</a:t>
            </a:r>
            <a:r>
              <a:rPr lang="en-US" altLang="zh-CN" sz="2400" b="1" dirty="0"/>
              <a:t>[</a:t>
            </a:r>
            <a:r>
              <a:rPr lang="en-US" altLang="zh-CN" sz="2400" dirty="0"/>
              <a:t>7</a:t>
            </a:r>
            <a:r>
              <a:rPr lang="en-US" altLang="zh-CN" sz="2400" b="1" dirty="0"/>
              <a:t>]</a:t>
            </a:r>
            <a:r>
              <a:rPr lang="en-US" altLang="zh-CN" sz="2400" dirty="0"/>
              <a:t> </a:t>
            </a:r>
            <a:r>
              <a:rPr lang="en-US" altLang="zh-CN" sz="2400" b="1" dirty="0"/>
              <a:t>==</a:t>
            </a:r>
            <a:r>
              <a:rPr lang="en-US" altLang="zh-CN" sz="2400" dirty="0"/>
              <a:t> "1"</a:t>
            </a:r>
            <a:r>
              <a:rPr lang="en-US" altLang="zh-CN" sz="2400" b="1" dirty="0"/>
              <a:t>:</a:t>
            </a:r>
            <a:endParaRPr lang="zh-CN" altLang="zh-CN" sz="2400" dirty="0"/>
          </a:p>
          <a:p>
            <a:r>
              <a:rPr lang="en-US" altLang="zh-CN" sz="2400" dirty="0"/>
              <a:t>        area1</a:t>
            </a:r>
            <a:r>
              <a:rPr lang="en-US" altLang="zh-CN" sz="2400" b="1" dirty="0"/>
              <a:t>.</a:t>
            </a:r>
            <a:r>
              <a:rPr lang="en-US" altLang="zh-CN" sz="2400" dirty="0"/>
              <a:t>append</a:t>
            </a:r>
            <a:r>
              <a:rPr lang="en-US" altLang="zh-CN" sz="2400" b="1" dirty="0"/>
              <a:t>(float(</a:t>
            </a:r>
            <a:r>
              <a:rPr lang="en-US" altLang="zh-CN" sz="2400" dirty="0"/>
              <a:t>row</a:t>
            </a:r>
            <a:r>
              <a:rPr lang="en-US" altLang="zh-CN" sz="2400" b="1" dirty="0"/>
              <a:t>[</a:t>
            </a:r>
            <a:r>
              <a:rPr lang="en-US" altLang="zh-CN" sz="2400" dirty="0"/>
              <a:t>0</a:t>
            </a:r>
            <a:r>
              <a:rPr lang="en-US" altLang="zh-CN" sz="2400" b="1" dirty="0"/>
              <a:t>]))</a:t>
            </a:r>
            <a:endParaRPr lang="zh-CN" altLang="zh-CN" sz="2400" dirty="0"/>
          </a:p>
          <a:p>
            <a:r>
              <a:rPr lang="en-US" altLang="zh-CN" sz="2400" dirty="0"/>
              <a:t>    </a:t>
            </a:r>
            <a:r>
              <a:rPr lang="en-US" altLang="zh-CN" sz="2400" b="1" dirty="0"/>
              <a:t>if</a:t>
            </a:r>
            <a:r>
              <a:rPr lang="en-US" altLang="zh-CN" sz="2400" dirty="0"/>
              <a:t> row</a:t>
            </a:r>
            <a:r>
              <a:rPr lang="en-US" altLang="zh-CN" sz="2400" b="1" dirty="0"/>
              <a:t>[</a:t>
            </a:r>
            <a:r>
              <a:rPr lang="en-US" altLang="zh-CN" sz="2400" dirty="0"/>
              <a:t>7</a:t>
            </a:r>
            <a:r>
              <a:rPr lang="en-US" altLang="zh-CN" sz="2400" b="1" dirty="0"/>
              <a:t>]</a:t>
            </a:r>
            <a:r>
              <a:rPr lang="en-US" altLang="zh-CN" sz="2400" dirty="0"/>
              <a:t> </a:t>
            </a:r>
            <a:r>
              <a:rPr lang="en-US" altLang="zh-CN" sz="2400" b="1" dirty="0"/>
              <a:t>==</a:t>
            </a:r>
            <a:r>
              <a:rPr lang="en-US" altLang="zh-CN" sz="2400" dirty="0"/>
              <a:t> "2"</a:t>
            </a:r>
            <a:r>
              <a:rPr lang="en-US" altLang="zh-CN" sz="2400" b="1" dirty="0"/>
              <a:t>:</a:t>
            </a:r>
            <a:endParaRPr lang="zh-CN" altLang="zh-CN" sz="2400" dirty="0"/>
          </a:p>
          <a:p>
            <a:r>
              <a:rPr lang="en-US" altLang="zh-CN" sz="2400" dirty="0"/>
              <a:t>        area2</a:t>
            </a:r>
            <a:r>
              <a:rPr lang="en-US" altLang="zh-CN" sz="2400" b="1" dirty="0"/>
              <a:t>.</a:t>
            </a:r>
            <a:r>
              <a:rPr lang="en-US" altLang="zh-CN" sz="2400" dirty="0"/>
              <a:t>append</a:t>
            </a:r>
            <a:r>
              <a:rPr lang="en-US" altLang="zh-CN" sz="2400" b="1" dirty="0"/>
              <a:t>(float(</a:t>
            </a:r>
            <a:r>
              <a:rPr lang="en-US" altLang="zh-CN" sz="2400" dirty="0"/>
              <a:t>row</a:t>
            </a:r>
            <a:r>
              <a:rPr lang="en-US" altLang="zh-CN" sz="2400" b="1" dirty="0"/>
              <a:t>[</a:t>
            </a:r>
            <a:r>
              <a:rPr lang="en-US" altLang="zh-CN" sz="2400" dirty="0"/>
              <a:t>1</a:t>
            </a:r>
            <a:r>
              <a:rPr lang="en-US" altLang="zh-CN" sz="2400" b="1" dirty="0"/>
              <a:t>]))</a:t>
            </a:r>
            <a:endParaRPr lang="zh-CN" altLang="zh-CN" sz="2400" dirty="0"/>
          </a:p>
          <a:p>
            <a:r>
              <a:rPr lang="en-US" altLang="zh-CN" sz="2400" dirty="0"/>
              <a:t># list</a:t>
            </a:r>
            <a:r>
              <a:rPr lang="zh-CN" altLang="zh-CN" sz="2400" dirty="0"/>
              <a:t>转换成</a:t>
            </a:r>
            <a:r>
              <a:rPr lang="en-US" altLang="zh-CN" sz="2400" dirty="0" err="1"/>
              <a:t>ndarray</a:t>
            </a:r>
            <a:endParaRPr lang="zh-CN" altLang="zh-CN" sz="2400" dirty="0"/>
          </a:p>
          <a:p>
            <a:r>
              <a:rPr lang="en-US" altLang="zh-CN" sz="2400" dirty="0"/>
              <a:t>area1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area1</a:t>
            </a:r>
            <a:r>
              <a:rPr lang="en-US" altLang="zh-CN" sz="2400" b="1" dirty="0"/>
              <a:t>)</a:t>
            </a:r>
            <a:endParaRPr lang="zh-CN" altLang="zh-CN" sz="2400" dirty="0"/>
          </a:p>
          <a:p>
            <a:r>
              <a:rPr lang="en-US" altLang="zh-CN" sz="2400" dirty="0"/>
              <a:t>area2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area2</a:t>
            </a:r>
            <a:r>
              <a:rPr lang="en-US" altLang="zh-CN" sz="2400" b="1" dirty="0"/>
              <a:t>)</a:t>
            </a:r>
            <a:endParaRPr lang="zh-CN" altLang="zh-CN" sz="2400" dirty="0"/>
          </a:p>
          <a:p>
            <a:r>
              <a:rPr lang="en-US" altLang="zh-CN" sz="2400" dirty="0"/>
              <a:t># </a:t>
            </a:r>
            <a:r>
              <a:rPr lang="zh-CN" altLang="zh-CN" sz="2400" dirty="0"/>
              <a:t>调用</a:t>
            </a:r>
            <a:r>
              <a:rPr lang="en-US" altLang="zh-CN" sz="2400" dirty="0" err="1"/>
              <a:t>ttest_ind</a:t>
            </a:r>
            <a:endParaRPr lang="zh-CN" altLang="zh-CN" sz="2400" dirty="0"/>
          </a:p>
          <a:p>
            <a:r>
              <a:rPr lang="en-US" altLang="zh-CN" sz="2400" dirty="0"/>
              <a:t>res </a:t>
            </a:r>
            <a:r>
              <a:rPr lang="en-US" altLang="zh-CN" sz="2400" b="1" dirty="0"/>
              <a:t>=</a:t>
            </a:r>
            <a:r>
              <a:rPr lang="en-US" altLang="zh-CN" sz="2400" dirty="0"/>
              <a:t> </a:t>
            </a:r>
            <a:r>
              <a:rPr lang="en-US" altLang="zh-CN" sz="2400" dirty="0" err="1"/>
              <a:t>stats</a:t>
            </a:r>
            <a:r>
              <a:rPr lang="en-US" altLang="zh-CN" sz="2400" b="1" dirty="0" err="1"/>
              <a:t>.</a:t>
            </a:r>
            <a:r>
              <a:rPr lang="en-US" altLang="zh-CN" sz="2400" dirty="0" err="1"/>
              <a:t>ttest_ind</a:t>
            </a:r>
            <a:r>
              <a:rPr lang="en-US" altLang="zh-CN" sz="2400" b="1" dirty="0"/>
              <a:t>(</a:t>
            </a:r>
            <a:r>
              <a:rPr lang="en-US" altLang="zh-CN" sz="2400" dirty="0"/>
              <a:t>area1</a:t>
            </a:r>
            <a:r>
              <a:rPr lang="en-US" altLang="zh-CN" sz="2400" b="1" dirty="0"/>
              <a:t>,</a:t>
            </a:r>
            <a:r>
              <a:rPr lang="en-US" altLang="zh-CN" sz="2400" dirty="0"/>
              <a:t> area2</a:t>
            </a:r>
            <a:r>
              <a:rPr lang="en-US" altLang="zh-CN" sz="2400" b="1" dirty="0"/>
              <a:t>)</a:t>
            </a:r>
            <a:endParaRPr lang="zh-CN" altLang="zh-CN" sz="2400" dirty="0"/>
          </a:p>
        </p:txBody>
      </p:sp>
      <p:sp>
        <p:nvSpPr>
          <p:cNvPr id="6" name="矩形 5"/>
          <p:cNvSpPr/>
          <p:nvPr/>
        </p:nvSpPr>
        <p:spPr>
          <a:xfrm>
            <a:off x="2771800" y="298391"/>
            <a:ext cx="4572000" cy="255454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latinLnBrk="1"/>
            <a:r>
              <a:rPr lang="en-US" altLang="zh-CN" sz="2000" dirty="0" err="1"/>
              <a:t>Ttest_indResult</a:t>
            </a:r>
            <a:r>
              <a:rPr lang="en-US" altLang="zh-CN" sz="2000" dirty="0"/>
              <a:t>(statistic=-11.054435150111685, </a:t>
            </a:r>
            <a:r>
              <a:rPr lang="en-US" altLang="zh-CN" sz="2000" dirty="0" err="1"/>
              <a:t>pvalue</a:t>
            </a:r>
            <a:r>
              <a:rPr lang="en-US" altLang="zh-CN" sz="2000" dirty="0"/>
              <a:t>=9.7115162632249441e-21)</a:t>
            </a:r>
            <a:endParaRPr lang="zh-CN" altLang="zh-CN" sz="2000" dirty="0"/>
          </a:p>
          <a:p>
            <a:pPr latinLnBrk="1"/>
            <a:r>
              <a:rPr lang="en-US" altLang="zh-CN" sz="2000" dirty="0"/>
              <a:t> </a:t>
            </a:r>
            <a:endParaRPr lang="zh-CN" altLang="zh-CN" sz="2000" dirty="0"/>
          </a:p>
          <a:p>
            <a:r>
              <a:rPr lang="zh-CN" altLang="zh-CN" sz="2000" dirty="0"/>
              <a:t>结果可知，</a:t>
            </a:r>
            <a:r>
              <a:rPr lang="en-US" altLang="zh-CN" sz="2000" dirty="0" err="1"/>
              <a:t>pvalue</a:t>
            </a:r>
            <a:r>
              <a:rPr lang="zh-CN" altLang="zh-CN" sz="2000" dirty="0"/>
              <a:t>值远远小于</a:t>
            </a:r>
            <a:r>
              <a:rPr lang="en-US" altLang="zh-CN" sz="2000" dirty="0"/>
              <a:t>0.05</a:t>
            </a:r>
            <a:r>
              <a:rPr lang="zh-CN" altLang="zh-CN" sz="2000" dirty="0"/>
              <a:t>，说明两个样本的总体均值不相等，即</a:t>
            </a:r>
            <a:r>
              <a:rPr lang="en-US" altLang="zh-CN" sz="2000" dirty="0"/>
              <a:t>1</a:t>
            </a:r>
            <a:r>
              <a:rPr lang="zh-CN" altLang="zh-CN" sz="2000" dirty="0"/>
              <a:t>号种子和</a:t>
            </a:r>
            <a:r>
              <a:rPr lang="en-US" altLang="zh-CN" sz="2000" dirty="0"/>
              <a:t>2</a:t>
            </a:r>
            <a:r>
              <a:rPr lang="zh-CN" altLang="zh-CN" sz="2000" dirty="0"/>
              <a:t>号种子来自不同的小麦品种。统计量为负，说明</a:t>
            </a:r>
            <a:r>
              <a:rPr lang="en-US" altLang="zh-CN" sz="2000" dirty="0"/>
              <a:t>1</a:t>
            </a:r>
            <a:r>
              <a:rPr lang="zh-CN" altLang="zh-CN" sz="2000" dirty="0"/>
              <a:t>号种子的均值大于</a:t>
            </a:r>
            <a:r>
              <a:rPr lang="en-US" altLang="zh-CN" sz="2000" dirty="0"/>
              <a:t>2</a:t>
            </a:r>
            <a:r>
              <a:rPr lang="zh-CN" altLang="zh-CN" sz="2000" dirty="0"/>
              <a:t>号小麦种子的均值。</a:t>
            </a:r>
            <a:endParaRPr lang="zh-CN"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统计检验</a:t>
            </a:r>
            <a:endParaRPr lang="zh-CN" altLang="en-US" dirty="0"/>
          </a:p>
        </p:txBody>
      </p:sp>
      <p:sp>
        <p:nvSpPr>
          <p:cNvPr id="3" name="内容占位符 2"/>
          <p:cNvSpPr>
            <a:spLocks noGrp="1"/>
          </p:cNvSpPr>
          <p:nvPr>
            <p:ph idx="1"/>
          </p:nvPr>
        </p:nvSpPr>
        <p:spPr>
          <a:xfrm>
            <a:off x="395536" y="908720"/>
            <a:ext cx="8229600" cy="4525962"/>
          </a:xfrm>
        </p:spPr>
        <p:txBody>
          <a:bodyPr/>
          <a:lstStyle/>
          <a:p>
            <a:pPr marL="0" indent="0">
              <a:buNone/>
            </a:pPr>
            <a:r>
              <a:rPr lang="zh-CN" altLang="en-US" sz="2400" dirty="0" smtClean="0"/>
              <a:t>解法</a:t>
            </a:r>
            <a:r>
              <a:rPr lang="en-US" altLang="zh-CN" sz="2400" dirty="0" smtClean="0"/>
              <a:t>2</a:t>
            </a:r>
            <a:r>
              <a:rPr lang="zh-CN" altLang="en-US" sz="2400" dirty="0" smtClean="0"/>
              <a:t>：</a:t>
            </a:r>
            <a:endParaRPr lang="zh-CN" altLang="en-US" sz="2400" dirty="0"/>
          </a:p>
        </p:txBody>
      </p:sp>
      <p:sp>
        <p:nvSpPr>
          <p:cNvPr id="4" name="矩形 3"/>
          <p:cNvSpPr/>
          <p:nvPr/>
        </p:nvSpPr>
        <p:spPr>
          <a:xfrm>
            <a:off x="467544" y="1412776"/>
            <a:ext cx="7254552" cy="45243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smtClean="0"/>
              <a:t># </a:t>
            </a:r>
            <a:r>
              <a:rPr lang="zh-CN" altLang="zh-CN" dirty="0" smtClean="0"/>
              <a:t>计算两个样本的统计量：均值、方差、样本量</a:t>
            </a:r>
            <a:endParaRPr lang="zh-CN" altLang="zh-CN" dirty="0" smtClean="0"/>
          </a:p>
          <a:p>
            <a:r>
              <a:rPr lang="en-US" altLang="zh-CN" dirty="0" smtClean="0"/>
              <a:t>area1_m </a:t>
            </a:r>
            <a:r>
              <a:rPr lang="en-US" altLang="zh-CN" b="1" dirty="0" smtClean="0"/>
              <a:t>=</a:t>
            </a:r>
            <a:r>
              <a:rPr lang="en-US" altLang="zh-CN" dirty="0" smtClean="0"/>
              <a:t> area1</a:t>
            </a:r>
            <a:r>
              <a:rPr lang="en-US" altLang="zh-CN" b="1" dirty="0" smtClean="0"/>
              <a:t>.</a:t>
            </a:r>
            <a:r>
              <a:rPr lang="en-US" altLang="zh-CN" dirty="0" smtClean="0"/>
              <a:t>mean</a:t>
            </a:r>
            <a:r>
              <a:rPr lang="en-US" altLang="zh-CN" b="1" dirty="0" smtClean="0"/>
              <a:t>()</a:t>
            </a:r>
            <a:endParaRPr lang="zh-CN" altLang="zh-CN" dirty="0" smtClean="0"/>
          </a:p>
          <a:p>
            <a:r>
              <a:rPr lang="en-US" altLang="zh-CN" dirty="0" smtClean="0"/>
              <a:t>area1_s </a:t>
            </a:r>
            <a:r>
              <a:rPr lang="en-US" altLang="zh-CN" b="1" dirty="0" smtClean="0"/>
              <a:t>=</a:t>
            </a:r>
            <a:r>
              <a:rPr lang="en-US" altLang="zh-CN" dirty="0" smtClean="0"/>
              <a:t> area1</a:t>
            </a:r>
            <a:r>
              <a:rPr lang="en-US" altLang="zh-CN" b="1" dirty="0" smtClean="0"/>
              <a:t>.</a:t>
            </a:r>
            <a:r>
              <a:rPr lang="en-US" altLang="zh-CN" dirty="0" smtClean="0"/>
              <a:t>std</a:t>
            </a:r>
            <a:r>
              <a:rPr lang="en-US" altLang="zh-CN" b="1" dirty="0" smtClean="0"/>
              <a:t>()</a:t>
            </a:r>
            <a:endParaRPr lang="zh-CN" altLang="zh-CN" dirty="0" smtClean="0"/>
          </a:p>
          <a:p>
            <a:r>
              <a:rPr lang="en-US" altLang="zh-CN" dirty="0" smtClean="0"/>
              <a:t> area2_m </a:t>
            </a:r>
            <a:r>
              <a:rPr lang="en-US" altLang="zh-CN" b="1" dirty="0" smtClean="0"/>
              <a:t>=</a:t>
            </a:r>
            <a:r>
              <a:rPr lang="en-US" altLang="zh-CN" dirty="0" smtClean="0"/>
              <a:t> area2</a:t>
            </a:r>
            <a:r>
              <a:rPr lang="en-US" altLang="zh-CN" b="1" dirty="0" smtClean="0"/>
              <a:t>.</a:t>
            </a:r>
            <a:r>
              <a:rPr lang="en-US" altLang="zh-CN" dirty="0" smtClean="0"/>
              <a:t>mean</a:t>
            </a:r>
            <a:r>
              <a:rPr lang="en-US" altLang="zh-CN" b="1" dirty="0" smtClean="0"/>
              <a:t>()</a:t>
            </a:r>
            <a:endParaRPr lang="zh-CN" altLang="zh-CN" dirty="0" smtClean="0"/>
          </a:p>
          <a:p>
            <a:r>
              <a:rPr lang="en-US" altLang="zh-CN" dirty="0" smtClean="0"/>
              <a:t>area2_s </a:t>
            </a:r>
            <a:r>
              <a:rPr lang="en-US" altLang="zh-CN" b="1" dirty="0" smtClean="0"/>
              <a:t>=</a:t>
            </a:r>
            <a:r>
              <a:rPr lang="en-US" altLang="zh-CN" dirty="0" smtClean="0"/>
              <a:t> area2</a:t>
            </a:r>
            <a:r>
              <a:rPr lang="en-US" altLang="zh-CN" b="1" dirty="0" smtClean="0"/>
              <a:t>.</a:t>
            </a:r>
            <a:r>
              <a:rPr lang="en-US" altLang="zh-CN" dirty="0" smtClean="0"/>
              <a:t>std</a:t>
            </a:r>
            <a:r>
              <a:rPr lang="en-US" altLang="zh-CN" b="1" dirty="0" smtClean="0"/>
              <a:t>()</a:t>
            </a:r>
            <a:endParaRPr lang="zh-CN" altLang="zh-CN" dirty="0" smtClean="0"/>
          </a:p>
          <a:p>
            <a:r>
              <a:rPr lang="en-US" altLang="zh-CN" dirty="0" smtClean="0"/>
              <a:t>num1 </a:t>
            </a:r>
            <a:r>
              <a:rPr lang="en-US" altLang="zh-CN" b="1" dirty="0" smtClean="0"/>
              <a:t>=</a:t>
            </a:r>
            <a:r>
              <a:rPr lang="en-US" altLang="zh-CN" dirty="0" smtClean="0"/>
              <a:t> </a:t>
            </a:r>
            <a:r>
              <a:rPr lang="en-US" altLang="zh-CN" b="1" dirty="0" err="1" smtClean="0"/>
              <a:t>len</a:t>
            </a:r>
            <a:r>
              <a:rPr lang="en-US" altLang="zh-CN" b="1" dirty="0" smtClean="0"/>
              <a:t>(</a:t>
            </a:r>
            <a:r>
              <a:rPr lang="en-US" altLang="zh-CN" dirty="0" smtClean="0"/>
              <a:t>area1</a:t>
            </a:r>
            <a:r>
              <a:rPr lang="en-US" altLang="zh-CN" b="1" dirty="0" smtClean="0"/>
              <a:t>)</a:t>
            </a:r>
            <a:endParaRPr lang="zh-CN" altLang="zh-CN" dirty="0" smtClean="0"/>
          </a:p>
          <a:p>
            <a:r>
              <a:rPr lang="en-US" altLang="zh-CN" dirty="0" smtClean="0"/>
              <a:t>num2 </a:t>
            </a:r>
            <a:r>
              <a:rPr lang="en-US" altLang="zh-CN" b="1" dirty="0" smtClean="0"/>
              <a:t>=</a:t>
            </a:r>
            <a:r>
              <a:rPr lang="en-US" altLang="zh-CN" dirty="0" smtClean="0"/>
              <a:t> </a:t>
            </a:r>
            <a:r>
              <a:rPr lang="en-US" altLang="zh-CN" b="1" dirty="0" err="1" smtClean="0"/>
              <a:t>len</a:t>
            </a:r>
            <a:r>
              <a:rPr lang="en-US" altLang="zh-CN" b="1" dirty="0" smtClean="0"/>
              <a:t>(</a:t>
            </a:r>
            <a:r>
              <a:rPr lang="en-US" altLang="zh-CN" dirty="0" smtClean="0"/>
              <a:t>area2</a:t>
            </a:r>
            <a:r>
              <a:rPr lang="en-US" altLang="zh-CN" b="1" dirty="0" smtClean="0"/>
              <a:t>)</a:t>
            </a:r>
            <a:endParaRPr lang="zh-CN" altLang="zh-CN" dirty="0" smtClean="0"/>
          </a:p>
          <a:p>
            <a:r>
              <a:rPr lang="en-US" altLang="zh-CN" dirty="0" smtClean="0"/>
              <a:t> </a:t>
            </a:r>
            <a:endParaRPr lang="zh-CN" altLang="zh-CN" dirty="0" smtClean="0"/>
          </a:p>
          <a:p>
            <a:r>
              <a:rPr lang="en-US" altLang="zh-CN" dirty="0" smtClean="0"/>
              <a:t># </a:t>
            </a:r>
            <a:r>
              <a:rPr lang="zh-CN" altLang="zh-CN" dirty="0" smtClean="0"/>
              <a:t>计算修正样本标准差</a:t>
            </a:r>
            <a:endParaRPr lang="zh-CN" altLang="zh-CN" dirty="0" smtClean="0"/>
          </a:p>
          <a:p>
            <a:r>
              <a:rPr lang="en-US" altLang="zh-CN" dirty="0" smtClean="0"/>
              <a:t>modified_area1_s </a:t>
            </a:r>
            <a:r>
              <a:rPr lang="en-US" altLang="zh-CN" b="1" dirty="0" smtClean="0"/>
              <a:t>=</a:t>
            </a:r>
            <a:r>
              <a:rPr lang="en-US" altLang="zh-CN" dirty="0" smtClean="0"/>
              <a:t> </a:t>
            </a:r>
            <a:r>
              <a:rPr lang="en-US" altLang="zh-CN" dirty="0" err="1" smtClean="0"/>
              <a:t>np</a:t>
            </a:r>
            <a:r>
              <a:rPr lang="en-US" altLang="zh-CN" b="1" dirty="0" err="1" smtClean="0"/>
              <a:t>.</a:t>
            </a:r>
            <a:r>
              <a:rPr lang="en-US" altLang="zh-CN" dirty="0" err="1" smtClean="0"/>
              <a:t>sqrt</a:t>
            </a:r>
            <a:r>
              <a:rPr lang="en-US" altLang="zh-CN" b="1" dirty="0" smtClean="0"/>
              <a:t>(</a:t>
            </a:r>
            <a:r>
              <a:rPr lang="en-US" altLang="zh-CN" dirty="0" smtClean="0"/>
              <a:t>np</a:t>
            </a:r>
            <a:r>
              <a:rPr lang="en-US" altLang="zh-CN" b="1" dirty="0" smtClean="0"/>
              <a:t>.</a:t>
            </a:r>
            <a:r>
              <a:rPr lang="en-US" altLang="zh-CN" dirty="0" smtClean="0"/>
              <a:t>float32</a:t>
            </a:r>
            <a:r>
              <a:rPr lang="en-US" altLang="zh-CN" b="1" dirty="0" smtClean="0"/>
              <a:t>(</a:t>
            </a:r>
            <a:r>
              <a:rPr lang="en-US" altLang="zh-CN" dirty="0" smtClean="0"/>
              <a:t>num1</a:t>
            </a:r>
            <a:r>
              <a:rPr lang="en-US" altLang="zh-CN" b="1" dirty="0" smtClean="0"/>
              <a:t>)/</a:t>
            </a:r>
            <a:r>
              <a:rPr lang="en-US" altLang="zh-CN" dirty="0" smtClean="0"/>
              <a:t>np</a:t>
            </a:r>
            <a:r>
              <a:rPr lang="en-US" altLang="zh-CN" b="1" dirty="0" smtClean="0"/>
              <a:t>.</a:t>
            </a:r>
            <a:r>
              <a:rPr lang="en-US" altLang="zh-CN" dirty="0" smtClean="0"/>
              <a:t>float32</a:t>
            </a:r>
            <a:r>
              <a:rPr lang="en-US" altLang="zh-CN" b="1" dirty="0" smtClean="0"/>
              <a:t>(</a:t>
            </a:r>
            <a:r>
              <a:rPr lang="en-US" altLang="zh-CN" dirty="0" smtClean="0"/>
              <a:t>num1</a:t>
            </a:r>
            <a:r>
              <a:rPr lang="en-US" altLang="zh-CN" b="1" dirty="0" smtClean="0"/>
              <a:t>-</a:t>
            </a:r>
            <a:r>
              <a:rPr lang="en-US" altLang="zh-CN" dirty="0" smtClean="0"/>
              <a:t>1</a:t>
            </a:r>
            <a:r>
              <a:rPr lang="en-US" altLang="zh-CN" b="1" dirty="0" smtClean="0"/>
              <a:t>))</a:t>
            </a:r>
            <a:r>
              <a:rPr lang="en-US" altLang="zh-CN" dirty="0" smtClean="0"/>
              <a:t> </a:t>
            </a:r>
            <a:r>
              <a:rPr lang="en-US" altLang="zh-CN" b="1" dirty="0" smtClean="0"/>
              <a:t>*</a:t>
            </a:r>
            <a:r>
              <a:rPr lang="en-US" altLang="zh-CN" dirty="0" smtClean="0"/>
              <a:t> area1_s</a:t>
            </a:r>
            <a:endParaRPr lang="zh-CN" altLang="zh-CN" dirty="0" smtClean="0"/>
          </a:p>
          <a:p>
            <a:r>
              <a:rPr lang="en-US" altLang="zh-CN" dirty="0" smtClean="0"/>
              <a:t>modified_area2_s </a:t>
            </a:r>
            <a:r>
              <a:rPr lang="en-US" altLang="zh-CN" b="1" dirty="0" smtClean="0"/>
              <a:t>=</a:t>
            </a:r>
            <a:r>
              <a:rPr lang="en-US" altLang="zh-CN" dirty="0" smtClean="0"/>
              <a:t> </a:t>
            </a:r>
            <a:r>
              <a:rPr lang="en-US" altLang="zh-CN" dirty="0" err="1" smtClean="0"/>
              <a:t>np</a:t>
            </a:r>
            <a:r>
              <a:rPr lang="en-US" altLang="zh-CN" b="1" dirty="0" err="1" smtClean="0"/>
              <a:t>.</a:t>
            </a:r>
            <a:r>
              <a:rPr lang="en-US" altLang="zh-CN" dirty="0" err="1" smtClean="0"/>
              <a:t>sqrt</a:t>
            </a:r>
            <a:r>
              <a:rPr lang="en-US" altLang="zh-CN" b="1" dirty="0" smtClean="0"/>
              <a:t>(</a:t>
            </a:r>
            <a:r>
              <a:rPr lang="en-US" altLang="zh-CN" dirty="0" smtClean="0"/>
              <a:t>np</a:t>
            </a:r>
            <a:r>
              <a:rPr lang="en-US" altLang="zh-CN" b="1" dirty="0" smtClean="0"/>
              <a:t>.</a:t>
            </a:r>
            <a:r>
              <a:rPr lang="en-US" altLang="zh-CN" dirty="0" smtClean="0"/>
              <a:t>float32</a:t>
            </a:r>
            <a:r>
              <a:rPr lang="en-US" altLang="zh-CN" b="1" dirty="0" smtClean="0"/>
              <a:t>(</a:t>
            </a:r>
            <a:r>
              <a:rPr lang="en-US" altLang="zh-CN" dirty="0" smtClean="0"/>
              <a:t>num2</a:t>
            </a:r>
            <a:r>
              <a:rPr lang="en-US" altLang="zh-CN" b="1" dirty="0" smtClean="0"/>
              <a:t>)/</a:t>
            </a:r>
            <a:r>
              <a:rPr lang="en-US" altLang="zh-CN" dirty="0" smtClean="0"/>
              <a:t>np</a:t>
            </a:r>
            <a:r>
              <a:rPr lang="en-US" altLang="zh-CN" b="1" dirty="0" smtClean="0"/>
              <a:t>.</a:t>
            </a:r>
            <a:r>
              <a:rPr lang="en-US" altLang="zh-CN" dirty="0" smtClean="0"/>
              <a:t>float32</a:t>
            </a:r>
            <a:r>
              <a:rPr lang="en-US" altLang="zh-CN" b="1" dirty="0" smtClean="0"/>
              <a:t>(</a:t>
            </a:r>
            <a:r>
              <a:rPr lang="en-US" altLang="zh-CN" dirty="0" smtClean="0"/>
              <a:t>num2</a:t>
            </a:r>
            <a:r>
              <a:rPr lang="en-US" altLang="zh-CN" b="1" dirty="0" smtClean="0"/>
              <a:t>-</a:t>
            </a:r>
            <a:r>
              <a:rPr lang="en-US" altLang="zh-CN" dirty="0" smtClean="0"/>
              <a:t>1</a:t>
            </a:r>
            <a:r>
              <a:rPr lang="en-US" altLang="zh-CN" b="1" dirty="0" smtClean="0"/>
              <a:t>))</a:t>
            </a:r>
            <a:r>
              <a:rPr lang="en-US" altLang="zh-CN" dirty="0" smtClean="0"/>
              <a:t> </a:t>
            </a:r>
            <a:r>
              <a:rPr lang="en-US" altLang="zh-CN" b="1" dirty="0" smtClean="0"/>
              <a:t>*</a:t>
            </a:r>
            <a:r>
              <a:rPr lang="en-US" altLang="zh-CN" dirty="0" smtClean="0"/>
              <a:t> area2_s</a:t>
            </a:r>
            <a:endParaRPr lang="zh-CN" altLang="zh-CN" dirty="0" smtClean="0"/>
          </a:p>
          <a:p>
            <a:r>
              <a:rPr lang="en-US" altLang="zh-CN" dirty="0" smtClean="0"/>
              <a:t> </a:t>
            </a:r>
            <a:endParaRPr lang="zh-CN" altLang="zh-CN" dirty="0" smtClean="0"/>
          </a:p>
          <a:p>
            <a:r>
              <a:rPr lang="en-US" altLang="zh-CN" dirty="0" smtClean="0"/>
              <a:t>res </a:t>
            </a:r>
            <a:r>
              <a:rPr lang="en-US" altLang="zh-CN" b="1" dirty="0" smtClean="0"/>
              <a:t>=</a:t>
            </a:r>
            <a:r>
              <a:rPr lang="en-US" altLang="zh-CN" dirty="0" smtClean="0"/>
              <a:t> </a:t>
            </a:r>
            <a:r>
              <a:rPr lang="en-US" altLang="zh-CN" dirty="0" err="1" smtClean="0"/>
              <a:t>stats</a:t>
            </a:r>
            <a:r>
              <a:rPr lang="en-US" altLang="zh-CN" b="1" dirty="0" err="1" smtClean="0"/>
              <a:t>.</a:t>
            </a:r>
            <a:r>
              <a:rPr lang="en-US" altLang="zh-CN" dirty="0" err="1" smtClean="0"/>
              <a:t>ttest_ind_from_stats</a:t>
            </a:r>
            <a:r>
              <a:rPr lang="en-US" altLang="zh-CN" b="1" dirty="0" smtClean="0"/>
              <a:t>(</a:t>
            </a:r>
            <a:r>
              <a:rPr lang="en-US" altLang="zh-CN" dirty="0" smtClean="0"/>
              <a:t>mean1</a:t>
            </a:r>
            <a:r>
              <a:rPr lang="en-US" altLang="zh-CN" b="1" dirty="0" smtClean="0"/>
              <a:t>=</a:t>
            </a:r>
            <a:r>
              <a:rPr lang="en-US" altLang="zh-CN" dirty="0" smtClean="0"/>
              <a:t>area1_m</a:t>
            </a:r>
            <a:r>
              <a:rPr lang="en-US" altLang="zh-CN" b="1" dirty="0" smtClean="0"/>
              <a:t>,</a:t>
            </a:r>
            <a:r>
              <a:rPr lang="en-US" altLang="zh-CN" dirty="0" smtClean="0"/>
              <a:t>std1</a:t>
            </a:r>
            <a:r>
              <a:rPr lang="en-US" altLang="zh-CN" b="1" dirty="0" smtClean="0"/>
              <a:t>=</a:t>
            </a:r>
            <a:r>
              <a:rPr lang="en-US" altLang="zh-CN" dirty="0" smtClean="0"/>
              <a:t>modified_area1_s</a:t>
            </a:r>
            <a:r>
              <a:rPr lang="en-US" altLang="zh-CN" b="1" dirty="0" smtClean="0"/>
              <a:t>,</a:t>
            </a:r>
            <a:endParaRPr lang="zh-CN" altLang="zh-CN" dirty="0" smtClean="0"/>
          </a:p>
          <a:p>
            <a:r>
              <a:rPr lang="en-US" altLang="zh-CN" dirty="0" smtClean="0"/>
              <a:t>nobs1</a:t>
            </a:r>
            <a:r>
              <a:rPr lang="en-US" altLang="zh-CN" b="1" dirty="0" smtClean="0"/>
              <a:t>=</a:t>
            </a:r>
            <a:r>
              <a:rPr lang="en-US" altLang="zh-CN" dirty="0" smtClean="0"/>
              <a:t>num1</a:t>
            </a:r>
            <a:r>
              <a:rPr lang="en-US" altLang="zh-CN" b="1" dirty="0" smtClean="0"/>
              <a:t>,</a:t>
            </a:r>
            <a:r>
              <a:rPr lang="en-US" altLang="zh-CN" dirty="0" smtClean="0"/>
              <a:t> mean2</a:t>
            </a:r>
            <a:r>
              <a:rPr lang="en-US" altLang="zh-CN" b="1" dirty="0" smtClean="0"/>
              <a:t>=</a:t>
            </a:r>
            <a:r>
              <a:rPr lang="en-US" altLang="zh-CN" dirty="0" smtClean="0"/>
              <a:t>area2_m</a:t>
            </a:r>
            <a:r>
              <a:rPr lang="en-US" altLang="zh-CN" b="1" dirty="0" smtClean="0"/>
              <a:t>,</a:t>
            </a:r>
            <a:r>
              <a:rPr lang="en-US" altLang="zh-CN" dirty="0" smtClean="0"/>
              <a:t> std2</a:t>
            </a:r>
            <a:r>
              <a:rPr lang="en-US" altLang="zh-CN" b="1" dirty="0" smtClean="0"/>
              <a:t>=</a:t>
            </a:r>
            <a:r>
              <a:rPr lang="en-US" altLang="zh-CN" dirty="0" smtClean="0"/>
              <a:t>modified_area2_s</a:t>
            </a:r>
            <a:r>
              <a:rPr lang="en-US" altLang="zh-CN" b="1" dirty="0" smtClean="0"/>
              <a:t>,</a:t>
            </a:r>
            <a:r>
              <a:rPr lang="en-US" altLang="zh-CN" dirty="0" smtClean="0"/>
              <a:t> nobs2</a:t>
            </a:r>
            <a:r>
              <a:rPr lang="en-US" altLang="zh-CN" b="1" dirty="0" smtClean="0"/>
              <a:t>=</a:t>
            </a:r>
            <a:r>
              <a:rPr lang="en-US" altLang="zh-CN" dirty="0" smtClean="0"/>
              <a:t>num2</a:t>
            </a:r>
            <a:r>
              <a:rPr lang="en-US" altLang="zh-CN" b="1" dirty="0" smtClean="0"/>
              <a:t>)</a:t>
            </a:r>
            <a:endParaRPr lang="zh-CN" altLang="zh-CN" dirty="0"/>
          </a:p>
        </p:txBody>
      </p:sp>
      <p:sp>
        <p:nvSpPr>
          <p:cNvPr id="6" name="矩形 5"/>
          <p:cNvSpPr/>
          <p:nvPr/>
        </p:nvSpPr>
        <p:spPr>
          <a:xfrm>
            <a:off x="3150096" y="2204864"/>
            <a:ext cx="4572000" cy="92333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zh-CN" altLang="zh-CN" dirty="0"/>
              <a:t>结果如下：</a:t>
            </a:r>
            <a:endParaRPr lang="zh-CN" altLang="zh-CN" dirty="0"/>
          </a:p>
          <a:p>
            <a:pPr latinLnBrk="1"/>
            <a:r>
              <a:rPr lang="en-US" altLang="zh-CN" dirty="0" err="1"/>
              <a:t>Ttest_indResult</a:t>
            </a:r>
            <a:r>
              <a:rPr lang="en-US" altLang="zh-CN" dirty="0"/>
              <a:t>(statistic=-11.05443561239945, </a:t>
            </a:r>
            <a:r>
              <a:rPr lang="en-US" altLang="zh-CN" dirty="0" err="1"/>
              <a:t>pvalue</a:t>
            </a:r>
            <a:r>
              <a:rPr lang="en-US" altLang="zh-CN" dirty="0"/>
              <a:t>=9.7114897328996803e-21)</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900113" y="115888"/>
            <a:ext cx="795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3600" b="1" dirty="0"/>
              <a:t>第</a:t>
            </a:r>
            <a:r>
              <a:rPr lang="en-US" altLang="zh-CN" sz="3600" b="1" dirty="0" smtClean="0"/>
              <a:t>8.2</a:t>
            </a:r>
            <a:r>
              <a:rPr lang="zh-CN" altLang="en-US" sz="3600" b="1" dirty="0" smtClean="0"/>
              <a:t>节 线性代数</a:t>
            </a:r>
            <a:r>
              <a:rPr lang="en-US" altLang="zh-CN" sz="3600" b="1" dirty="0" smtClean="0"/>
              <a:t>--</a:t>
            </a:r>
            <a:r>
              <a:rPr lang="en-US" altLang="zh-CN" sz="3600" b="1" dirty="0" err="1" smtClean="0"/>
              <a:t>linalg</a:t>
            </a:r>
            <a:endParaRPr lang="zh-CN" altLang="en-US" sz="3600" b="1" dirty="0"/>
          </a:p>
        </p:txBody>
      </p:sp>
      <p:sp>
        <p:nvSpPr>
          <p:cNvPr id="17411" name="矩形 1"/>
          <p:cNvSpPr>
            <a:spLocks noChangeArrowheads="1"/>
          </p:cNvSpPr>
          <p:nvPr/>
        </p:nvSpPr>
        <p:spPr bwMode="auto">
          <a:xfrm>
            <a:off x="633413" y="1323975"/>
            <a:ext cx="77771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smtClean="0"/>
              <a:t>        </a:t>
            </a:r>
            <a:r>
              <a:rPr lang="zh-CN" altLang="zh-CN" sz="2400" dirty="0" smtClean="0"/>
              <a:t>线性代数</a:t>
            </a:r>
            <a:r>
              <a:rPr lang="zh-CN" altLang="zh-CN" sz="2400" dirty="0"/>
              <a:t>（</a:t>
            </a:r>
            <a:r>
              <a:rPr lang="en-US" altLang="zh-CN" sz="2400" dirty="0"/>
              <a:t>Linear Algebra</a:t>
            </a:r>
            <a:r>
              <a:rPr lang="zh-CN" altLang="zh-CN" sz="2400" dirty="0"/>
              <a:t>）主要研究线性关系，其核心内容包括线性方程组、矩阵、行列式、向量组的线性相关性、向量空间、线性变换、方阵的特征值和特征向量、方阵的对角化和二次型等。许多实际问题，如线性规划、电路设计、信息隐藏、计算机图像处理等技术，都可归结为线性问题来解决。</a:t>
            </a:r>
            <a:r>
              <a:rPr lang="en-US" altLang="zh-CN" sz="2400" dirty="0" err="1"/>
              <a:t>SciPy</a:t>
            </a:r>
            <a:r>
              <a:rPr lang="zh-CN" altLang="zh-CN" sz="2400" dirty="0"/>
              <a:t>线性代数包（</a:t>
            </a:r>
            <a:r>
              <a:rPr lang="en-US" altLang="zh-CN" sz="2400" dirty="0" err="1"/>
              <a:t>scipy.linalg</a:t>
            </a:r>
            <a:r>
              <a:rPr lang="zh-CN" altLang="zh-CN" sz="2400" dirty="0"/>
              <a:t>）是使用优化的</a:t>
            </a:r>
            <a:r>
              <a:rPr lang="en-US" altLang="zh-CN" sz="2400" dirty="0"/>
              <a:t>ATLAS LAPACK</a:t>
            </a:r>
            <a:r>
              <a:rPr lang="zh-CN" altLang="zh-CN" sz="2400" dirty="0"/>
              <a:t>和</a:t>
            </a:r>
            <a:r>
              <a:rPr lang="en-US" altLang="zh-CN" sz="2400" dirty="0"/>
              <a:t>BLAS</a:t>
            </a:r>
            <a:r>
              <a:rPr lang="zh-CN" altLang="zh-CN" sz="2400" dirty="0"/>
              <a:t>库构建的，具有高效的线性代数运算能力。</a:t>
            </a:r>
            <a:endParaRPr lang="zh-CN" altLang="zh-CN" sz="2400" dirty="0"/>
          </a:p>
        </p:txBody>
      </p:sp>
      <p:sp>
        <p:nvSpPr>
          <p:cNvPr id="2" name="矩形 1"/>
          <p:cNvSpPr/>
          <p:nvPr/>
        </p:nvSpPr>
        <p:spPr>
          <a:xfrm>
            <a:off x="873338" y="4653136"/>
            <a:ext cx="7299062" cy="461665"/>
          </a:xfrm>
          <a:prstGeom prst="rect">
            <a:avLst/>
          </a:prstGeom>
        </p:spPr>
        <p:txBody>
          <a:bodyPr wrap="square">
            <a:spAutoFit/>
          </a:bodyPr>
          <a:lstStyle/>
          <a:p>
            <a:r>
              <a:rPr lang="en-US" altLang="zh-CN" sz="2400" u="sng" dirty="0">
                <a:hlinkClick r:id="rId1"/>
              </a:rPr>
              <a:t>https://docs.scipy.org/doc/scipy/tutorial/linalg.html</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解</a:t>
            </a:r>
            <a:r>
              <a:rPr lang="zh-CN" altLang="en-US" b="1" dirty="0">
                <a:solidFill>
                  <a:srgbClr val="0070C0"/>
                </a:solidFill>
              </a:rPr>
              <a:t>线性方程组</a:t>
            </a:r>
            <a:endParaRPr lang="zh-CN" altLang="en-US" b="1" dirty="0">
              <a:solidFill>
                <a:srgbClr val="0070C0"/>
              </a:solidFill>
            </a:endParaRPr>
          </a:p>
        </p:txBody>
      </p:sp>
      <p:sp>
        <p:nvSpPr>
          <p:cNvPr id="3" name="内容占位符 2"/>
          <p:cNvSpPr>
            <a:spLocks noGrp="1"/>
          </p:cNvSpPr>
          <p:nvPr>
            <p:ph idx="1"/>
          </p:nvPr>
        </p:nvSpPr>
        <p:spPr>
          <a:xfrm>
            <a:off x="323528" y="1196752"/>
            <a:ext cx="8229600" cy="1008112"/>
          </a:xfrm>
        </p:spPr>
        <p:txBody>
          <a:bodyPr/>
          <a:lstStyle/>
          <a:p>
            <a:pPr marL="0" indent="0">
              <a:buNone/>
            </a:pPr>
            <a:r>
              <a:rPr lang="zh-CN" altLang="en-US" sz="2400" dirty="0" smtClean="0"/>
              <a:t>问题：</a:t>
            </a:r>
            <a:r>
              <a:rPr lang="zh-CN" altLang="zh-CN" sz="2400" dirty="0"/>
              <a:t>求解线性方程</a:t>
            </a:r>
            <a:r>
              <a:rPr lang="en-US" altLang="zh-CN" sz="2400" dirty="0"/>
              <a:t>a*X=b</a:t>
            </a:r>
            <a:r>
              <a:rPr lang="zh-CN" altLang="zh-CN" sz="2400" dirty="0"/>
              <a:t>，其中</a:t>
            </a:r>
            <a:r>
              <a:rPr lang="en-US" altLang="zh-CN" sz="2400" dirty="0"/>
              <a:t>a</a:t>
            </a:r>
            <a:r>
              <a:rPr lang="zh-CN" altLang="zh-CN" sz="2400" dirty="0"/>
              <a:t>为</a:t>
            </a:r>
            <a:r>
              <a:rPr lang="en-US" altLang="zh-CN" sz="2400" dirty="0"/>
              <a:t>[[3, 2, 0], [1, -1, 0], [0, 5, 1]]</a:t>
            </a:r>
            <a:r>
              <a:rPr lang="zh-CN" altLang="zh-CN" sz="2400" dirty="0"/>
              <a:t>，</a:t>
            </a:r>
            <a:r>
              <a:rPr lang="en-US" altLang="zh-CN" sz="2400" dirty="0"/>
              <a:t>b</a:t>
            </a:r>
            <a:r>
              <a:rPr lang="zh-CN" altLang="zh-CN" sz="2400" dirty="0"/>
              <a:t>为</a:t>
            </a:r>
            <a:r>
              <a:rPr lang="en-US" altLang="zh-CN" sz="2400" dirty="0"/>
              <a:t>[2, 4, -1]</a:t>
            </a:r>
            <a:endParaRPr lang="zh-CN" altLang="en-US" sz="2400" dirty="0"/>
          </a:p>
        </p:txBody>
      </p:sp>
      <p:sp>
        <p:nvSpPr>
          <p:cNvPr id="5" name="矩形 4"/>
          <p:cNvSpPr/>
          <p:nvPr/>
        </p:nvSpPr>
        <p:spPr>
          <a:xfrm>
            <a:off x="395536" y="2631108"/>
            <a:ext cx="7992888" cy="2308324"/>
          </a:xfrm>
          <a:prstGeom prst="rect">
            <a:avLst/>
          </a:prstGeom>
        </p:spPr>
        <p:txBody>
          <a:bodyPr wrap="square">
            <a:spAutoFit/>
          </a:bodyPr>
          <a:lstStyle/>
          <a:p>
            <a:r>
              <a:rPr lang="en-US" altLang="zh-CN" sz="2400" dirty="0" err="1"/>
              <a:t>scipy.linalg.solve</a:t>
            </a:r>
            <a:r>
              <a:rPr lang="zh-CN" altLang="zh-CN" sz="2400" dirty="0"/>
              <a:t>函数可用于解形如</a:t>
            </a:r>
            <a:r>
              <a:rPr lang="en-US" altLang="zh-CN" sz="2400" dirty="0"/>
              <a:t>a*X=b</a:t>
            </a:r>
            <a:r>
              <a:rPr lang="zh-CN" altLang="zh-CN" sz="2400" dirty="0"/>
              <a:t>，</a:t>
            </a:r>
            <a:r>
              <a:rPr lang="en-US" altLang="zh-CN" sz="2400" dirty="0"/>
              <a:t>a</a:t>
            </a:r>
            <a:r>
              <a:rPr lang="zh-CN" altLang="zh-CN" sz="2400" dirty="0"/>
              <a:t>为</a:t>
            </a:r>
            <a:r>
              <a:rPr lang="zh-CN" altLang="zh-CN" sz="2400" dirty="0">
                <a:solidFill>
                  <a:srgbClr val="FF0000"/>
                </a:solidFill>
              </a:rPr>
              <a:t>方阵</a:t>
            </a:r>
            <a:r>
              <a:rPr lang="zh-CN" altLang="zh-CN" sz="2400" dirty="0"/>
              <a:t>的线性方程。函数原型如下：</a:t>
            </a:r>
            <a:endParaRPr lang="zh-CN" altLang="zh-CN" sz="2400" dirty="0"/>
          </a:p>
          <a:p>
            <a:r>
              <a:rPr lang="en-US" altLang="zh-CN" sz="2400" dirty="0"/>
              <a:t> </a:t>
            </a:r>
            <a:endParaRPr lang="zh-CN" altLang="zh-CN" sz="2400" dirty="0"/>
          </a:p>
          <a:p>
            <a:r>
              <a:rPr lang="en-US" altLang="zh-CN" sz="2400" dirty="0" err="1"/>
              <a:t>scipy</a:t>
            </a:r>
            <a:r>
              <a:rPr lang="en-US" altLang="zh-CN" sz="2400" b="1" dirty="0" err="1"/>
              <a:t>.</a:t>
            </a:r>
            <a:r>
              <a:rPr lang="en-US" altLang="zh-CN" sz="2400" dirty="0" err="1"/>
              <a:t>linalg</a:t>
            </a:r>
            <a:r>
              <a:rPr lang="en-US" altLang="zh-CN" sz="2400" b="1" dirty="0" err="1"/>
              <a:t>.</a:t>
            </a:r>
            <a:r>
              <a:rPr lang="en-US" altLang="zh-CN" sz="2400" dirty="0" err="1"/>
              <a:t>solve</a:t>
            </a:r>
            <a:r>
              <a:rPr lang="en-US" altLang="zh-CN" sz="2400" b="1" dirty="0"/>
              <a:t>(</a:t>
            </a:r>
            <a:r>
              <a:rPr lang="en-US" altLang="zh-CN" sz="2400" dirty="0"/>
              <a:t>a</a:t>
            </a:r>
            <a:r>
              <a:rPr lang="en-US" altLang="zh-CN" sz="2400" b="1" dirty="0"/>
              <a:t>,</a:t>
            </a:r>
            <a:r>
              <a:rPr lang="en-US" altLang="zh-CN" sz="2400" dirty="0"/>
              <a:t> b</a:t>
            </a:r>
            <a:r>
              <a:rPr lang="en-US" altLang="zh-CN" sz="2400" b="1" dirty="0"/>
              <a:t>,</a:t>
            </a:r>
            <a:r>
              <a:rPr lang="en-US" altLang="zh-CN" sz="2400" dirty="0"/>
              <a:t> </a:t>
            </a:r>
            <a:r>
              <a:rPr lang="en-US" altLang="zh-CN" sz="2400" dirty="0" err="1"/>
              <a:t>sym_pos</a:t>
            </a:r>
            <a:r>
              <a:rPr lang="en-US" altLang="zh-CN" sz="2400" b="1" dirty="0"/>
              <a:t>=False,</a:t>
            </a:r>
            <a:r>
              <a:rPr lang="en-US" altLang="zh-CN" sz="2400" dirty="0"/>
              <a:t> lower</a:t>
            </a:r>
            <a:r>
              <a:rPr lang="en-US" altLang="zh-CN" sz="2400" b="1" dirty="0"/>
              <a:t>=False,</a:t>
            </a:r>
            <a:r>
              <a:rPr lang="en-US" altLang="zh-CN" sz="2400" dirty="0"/>
              <a:t> </a:t>
            </a:r>
            <a:r>
              <a:rPr lang="en-US" altLang="zh-CN" sz="2400" dirty="0" err="1"/>
              <a:t>overwrite_a</a:t>
            </a:r>
            <a:r>
              <a:rPr lang="en-US" altLang="zh-CN" sz="2400" b="1" dirty="0"/>
              <a:t>=False,</a:t>
            </a:r>
            <a:r>
              <a:rPr lang="en-US" altLang="zh-CN" sz="2400" dirty="0"/>
              <a:t> </a:t>
            </a:r>
            <a:r>
              <a:rPr lang="en-US" altLang="zh-CN" sz="2400" dirty="0" err="1"/>
              <a:t>overwrite_b</a:t>
            </a:r>
            <a:r>
              <a:rPr lang="en-US" altLang="zh-CN" sz="2400" b="1" dirty="0"/>
              <a:t>=False,</a:t>
            </a:r>
            <a:r>
              <a:rPr lang="en-US" altLang="zh-CN" sz="2400" dirty="0"/>
              <a:t> </a:t>
            </a:r>
            <a:r>
              <a:rPr lang="en-US" altLang="zh-CN" sz="2400" dirty="0" err="1"/>
              <a:t>check_finite</a:t>
            </a:r>
            <a:r>
              <a:rPr lang="en-US" altLang="zh-CN" sz="2400" b="1" dirty="0"/>
              <a:t>=True,</a:t>
            </a:r>
            <a:r>
              <a:rPr lang="en-US" altLang="zh-CN" sz="2400" dirty="0"/>
              <a:t> </a:t>
            </a:r>
            <a:r>
              <a:rPr lang="en-US" altLang="zh-CN" sz="2400" dirty="0" err="1"/>
              <a:t>assume_a</a:t>
            </a:r>
            <a:r>
              <a:rPr lang="en-US" altLang="zh-CN" sz="2400" b="1" dirty="0"/>
              <a:t>=</a:t>
            </a:r>
            <a:r>
              <a:rPr lang="en-US" altLang="zh-CN" sz="2400" dirty="0"/>
              <a:t>'gen'</a:t>
            </a:r>
            <a:r>
              <a:rPr lang="en-US" altLang="zh-CN" sz="2400" b="1" dirty="0"/>
              <a:t>,</a:t>
            </a:r>
            <a:r>
              <a:rPr lang="en-US" altLang="zh-CN" sz="2400" dirty="0"/>
              <a:t> transposed</a:t>
            </a:r>
            <a:r>
              <a:rPr lang="en-US" altLang="zh-CN" sz="2400" b="1" dirty="0"/>
              <a:t>=False)</a:t>
            </a:r>
            <a:endParaRPr lang="zh-CN" altLang="zh-CN"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解</a:t>
            </a:r>
            <a:r>
              <a:rPr lang="zh-CN" altLang="en-US" b="1" dirty="0">
                <a:solidFill>
                  <a:srgbClr val="0070C0"/>
                </a:solidFill>
              </a:rPr>
              <a:t>线性方程组</a:t>
            </a:r>
            <a:endParaRPr lang="zh-CN" altLang="en-US" b="1" dirty="0">
              <a:solidFill>
                <a:srgbClr val="0070C0"/>
              </a:solidFill>
            </a:endParaRPr>
          </a:p>
        </p:txBody>
      </p:sp>
      <p:sp>
        <p:nvSpPr>
          <p:cNvPr id="3" name="内容占位符 2"/>
          <p:cNvSpPr>
            <a:spLocks noGrp="1"/>
          </p:cNvSpPr>
          <p:nvPr>
            <p:ph idx="1"/>
          </p:nvPr>
        </p:nvSpPr>
        <p:spPr>
          <a:xfrm>
            <a:off x="323528" y="1196752"/>
            <a:ext cx="8229600" cy="1008112"/>
          </a:xfrm>
        </p:spPr>
        <p:txBody>
          <a:bodyPr/>
          <a:lstStyle/>
          <a:p>
            <a:pPr marL="0" indent="0">
              <a:buNone/>
            </a:pPr>
            <a:r>
              <a:rPr lang="zh-CN" altLang="en-US" sz="2400" dirty="0" smtClean="0"/>
              <a:t>问题：</a:t>
            </a:r>
            <a:r>
              <a:rPr lang="zh-CN" altLang="zh-CN" sz="2400" dirty="0"/>
              <a:t>求解线性方程</a:t>
            </a:r>
            <a:r>
              <a:rPr lang="en-US" altLang="zh-CN" sz="2400" dirty="0"/>
              <a:t>a*X=b</a:t>
            </a:r>
            <a:r>
              <a:rPr lang="zh-CN" altLang="zh-CN" sz="2400" dirty="0"/>
              <a:t>，其中</a:t>
            </a:r>
            <a:r>
              <a:rPr lang="en-US" altLang="zh-CN" sz="2400" dirty="0"/>
              <a:t>a</a:t>
            </a:r>
            <a:r>
              <a:rPr lang="zh-CN" altLang="zh-CN" sz="2400" dirty="0"/>
              <a:t>为</a:t>
            </a:r>
            <a:r>
              <a:rPr lang="en-US" altLang="zh-CN" sz="2400" dirty="0"/>
              <a:t>[[3, 2, 0], [1, -1, 0], [0, 5, 1]]</a:t>
            </a:r>
            <a:r>
              <a:rPr lang="zh-CN" altLang="zh-CN" sz="2400" dirty="0"/>
              <a:t>，</a:t>
            </a:r>
            <a:r>
              <a:rPr lang="en-US" altLang="zh-CN" sz="2400" dirty="0"/>
              <a:t>b</a:t>
            </a:r>
            <a:r>
              <a:rPr lang="zh-CN" altLang="zh-CN" sz="2400" dirty="0"/>
              <a:t>为</a:t>
            </a:r>
            <a:r>
              <a:rPr lang="en-US" altLang="zh-CN" sz="2400" dirty="0"/>
              <a:t>[2, 4, -1]</a:t>
            </a:r>
            <a:endParaRPr lang="zh-CN" altLang="en-US" sz="2400" dirty="0"/>
          </a:p>
        </p:txBody>
      </p:sp>
      <p:sp>
        <p:nvSpPr>
          <p:cNvPr id="4" name="矩形 3"/>
          <p:cNvSpPr/>
          <p:nvPr/>
        </p:nvSpPr>
        <p:spPr>
          <a:xfrm>
            <a:off x="395536" y="2420888"/>
            <a:ext cx="7128792" cy="2366482"/>
          </a:xfrm>
          <a:prstGeom prst="rect">
            <a:avLst/>
          </a:prstGeom>
        </p:spPr>
        <p:txBody>
          <a:bodyPr wrap="square">
            <a:spAutoFit/>
          </a:bodyPr>
          <a:lstStyle/>
          <a:p>
            <a:pPr>
              <a:lnSpc>
                <a:spcPct val="125000"/>
              </a:lnSpc>
            </a:pPr>
            <a:r>
              <a:rPr lang="en-US" altLang="zh-CN" sz="2400" b="1" dirty="0"/>
              <a:t>import</a:t>
            </a:r>
            <a:r>
              <a:rPr lang="en-US" altLang="zh-CN" sz="2400" dirty="0"/>
              <a:t> </a:t>
            </a:r>
            <a:r>
              <a:rPr lang="en-US" altLang="zh-CN" sz="2400" dirty="0" err="1"/>
              <a:t>numpy</a:t>
            </a:r>
            <a:r>
              <a:rPr lang="en-US" altLang="zh-CN" sz="2400" dirty="0"/>
              <a:t> </a:t>
            </a:r>
            <a:r>
              <a:rPr lang="en-US" altLang="zh-CN" sz="2400" b="1" dirty="0"/>
              <a:t>as</a:t>
            </a:r>
            <a:r>
              <a:rPr lang="en-US" altLang="zh-CN" sz="2400" dirty="0"/>
              <a:t> </a:t>
            </a:r>
            <a:r>
              <a:rPr lang="en-US" altLang="zh-CN" sz="2400" dirty="0" err="1"/>
              <a:t>np</a:t>
            </a:r>
            <a:endParaRPr lang="zh-CN" altLang="zh-CN" sz="2400" dirty="0"/>
          </a:p>
          <a:p>
            <a:pPr>
              <a:lnSpc>
                <a:spcPct val="125000"/>
              </a:lnSpc>
            </a:pPr>
            <a:r>
              <a:rPr lang="en-US" altLang="zh-CN" sz="2400" b="1" dirty="0"/>
              <a:t>from</a:t>
            </a:r>
            <a:r>
              <a:rPr lang="en-US" altLang="zh-CN" sz="2400" dirty="0"/>
              <a:t> </a:t>
            </a:r>
            <a:r>
              <a:rPr lang="en-US" altLang="zh-CN" sz="2400" dirty="0" err="1"/>
              <a:t>scipy</a:t>
            </a:r>
            <a:r>
              <a:rPr lang="en-US" altLang="zh-CN" sz="2400" dirty="0"/>
              <a:t> </a:t>
            </a:r>
            <a:r>
              <a:rPr lang="en-US" altLang="zh-CN" sz="2400" b="1" dirty="0"/>
              <a:t>import</a:t>
            </a:r>
            <a:r>
              <a:rPr lang="en-US" altLang="zh-CN" sz="2400" dirty="0"/>
              <a:t> </a:t>
            </a:r>
            <a:r>
              <a:rPr lang="en-US" altLang="zh-CN" sz="2400" dirty="0" err="1"/>
              <a:t>linalg</a:t>
            </a:r>
            <a:endParaRPr lang="zh-CN" altLang="zh-CN" sz="2400" dirty="0"/>
          </a:p>
          <a:p>
            <a:pPr>
              <a:lnSpc>
                <a:spcPct val="125000"/>
              </a:lnSpc>
            </a:pPr>
            <a:r>
              <a:rPr lang="en-US" altLang="zh-CN" sz="2400" dirty="0"/>
              <a:t>a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6</a:t>
            </a:r>
            <a:r>
              <a:rPr lang="en-US" altLang="zh-CN" sz="2400" b="1" dirty="0"/>
              <a:t>,</a:t>
            </a:r>
            <a:r>
              <a:rPr lang="en-US" altLang="zh-CN" sz="2400" dirty="0"/>
              <a:t> 4</a:t>
            </a:r>
            <a:r>
              <a:rPr lang="en-US" altLang="zh-CN" sz="2400" b="1" dirty="0"/>
              <a:t>,</a:t>
            </a:r>
            <a:r>
              <a:rPr lang="en-US" altLang="zh-CN" sz="2400" dirty="0"/>
              <a:t> 0</a:t>
            </a:r>
            <a:r>
              <a:rPr lang="en-US" altLang="zh-CN" sz="2400" b="1" dirty="0"/>
              <a:t>],</a:t>
            </a:r>
            <a:r>
              <a:rPr lang="en-US" altLang="zh-CN" sz="2400" dirty="0"/>
              <a:t> </a:t>
            </a:r>
            <a:r>
              <a:rPr lang="en-US" altLang="zh-CN" sz="2400" b="1" dirty="0"/>
              <a:t>[</a:t>
            </a:r>
            <a:r>
              <a:rPr lang="en-US" altLang="zh-CN" sz="2400" dirty="0"/>
              <a:t>2</a:t>
            </a:r>
            <a:r>
              <a:rPr lang="en-US" altLang="zh-CN" sz="2400" b="1" dirty="0"/>
              <a:t>,</a:t>
            </a:r>
            <a:r>
              <a:rPr lang="en-US" altLang="zh-CN" sz="2400" dirty="0"/>
              <a:t> </a:t>
            </a:r>
            <a:r>
              <a:rPr lang="en-US" altLang="zh-CN" sz="2400" b="1" dirty="0"/>
              <a:t>-</a:t>
            </a:r>
            <a:r>
              <a:rPr lang="en-US" altLang="zh-CN" sz="2400" dirty="0"/>
              <a:t>2</a:t>
            </a:r>
            <a:r>
              <a:rPr lang="en-US" altLang="zh-CN" sz="2400" b="1" dirty="0"/>
              <a:t>,</a:t>
            </a:r>
            <a:r>
              <a:rPr lang="en-US" altLang="zh-CN" sz="2400" dirty="0"/>
              <a:t> 0</a:t>
            </a:r>
            <a:r>
              <a:rPr lang="en-US" altLang="zh-CN" sz="2400" b="1" dirty="0"/>
              <a:t>],</a:t>
            </a:r>
            <a:r>
              <a:rPr lang="en-US" altLang="zh-CN" sz="2400" dirty="0"/>
              <a:t> </a:t>
            </a:r>
            <a:r>
              <a:rPr lang="en-US" altLang="zh-CN" sz="2400" b="1" dirty="0"/>
              <a:t>[</a:t>
            </a:r>
            <a:r>
              <a:rPr lang="en-US" altLang="zh-CN" sz="2400" dirty="0"/>
              <a:t>0</a:t>
            </a:r>
            <a:r>
              <a:rPr lang="en-US" altLang="zh-CN" sz="2400" b="1" dirty="0"/>
              <a:t>,</a:t>
            </a:r>
            <a:r>
              <a:rPr lang="en-US" altLang="zh-CN" sz="2400" dirty="0"/>
              <a:t> 10</a:t>
            </a:r>
            <a:r>
              <a:rPr lang="en-US" altLang="zh-CN" sz="2400" b="1" dirty="0"/>
              <a:t>,</a:t>
            </a:r>
            <a:r>
              <a:rPr lang="en-US" altLang="zh-CN" sz="2400" dirty="0"/>
              <a:t> 2</a:t>
            </a:r>
            <a:r>
              <a:rPr lang="en-US" altLang="zh-CN" sz="2400" b="1" dirty="0"/>
              <a:t>]])</a:t>
            </a:r>
            <a:endParaRPr lang="zh-CN" altLang="zh-CN" sz="2400" dirty="0"/>
          </a:p>
          <a:p>
            <a:pPr>
              <a:lnSpc>
                <a:spcPct val="125000"/>
              </a:lnSpc>
            </a:pPr>
            <a:r>
              <a:rPr lang="en-US" altLang="zh-CN" sz="2400" dirty="0"/>
              <a:t>b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4</a:t>
            </a:r>
            <a:r>
              <a:rPr lang="en-US" altLang="zh-CN" sz="2400" b="1" dirty="0"/>
              <a:t>,</a:t>
            </a:r>
            <a:r>
              <a:rPr lang="en-US" altLang="zh-CN" sz="2400" dirty="0"/>
              <a:t> 8</a:t>
            </a:r>
            <a:r>
              <a:rPr lang="en-US" altLang="zh-CN" sz="2400" b="1" dirty="0"/>
              <a:t>,</a:t>
            </a:r>
            <a:r>
              <a:rPr lang="en-US" altLang="zh-CN" sz="2400" dirty="0"/>
              <a:t> </a:t>
            </a:r>
            <a:r>
              <a:rPr lang="en-US" altLang="zh-CN" sz="2400" b="1" dirty="0"/>
              <a:t>-</a:t>
            </a:r>
            <a:r>
              <a:rPr lang="en-US" altLang="zh-CN" sz="2400" dirty="0"/>
              <a:t>2</a:t>
            </a:r>
            <a:r>
              <a:rPr lang="en-US" altLang="zh-CN" sz="2400" b="1" dirty="0"/>
              <a:t>])</a:t>
            </a:r>
            <a:endParaRPr lang="zh-CN" altLang="zh-CN" sz="2400" dirty="0"/>
          </a:p>
          <a:p>
            <a:pPr>
              <a:lnSpc>
                <a:spcPct val="125000"/>
              </a:lnSpc>
            </a:pPr>
            <a:r>
              <a:rPr lang="en-US" altLang="zh-CN" sz="2400" dirty="0"/>
              <a:t>x </a:t>
            </a:r>
            <a:r>
              <a:rPr lang="en-US" altLang="zh-CN" sz="2400" b="1" dirty="0"/>
              <a:t>=</a:t>
            </a:r>
            <a:r>
              <a:rPr lang="en-US" altLang="zh-CN" sz="2400" dirty="0"/>
              <a:t> </a:t>
            </a:r>
            <a:r>
              <a:rPr lang="en-US" altLang="zh-CN" sz="2400" dirty="0" err="1"/>
              <a:t>linalg</a:t>
            </a:r>
            <a:r>
              <a:rPr lang="en-US" altLang="zh-CN" sz="2400" b="1" dirty="0" err="1"/>
              <a:t>.</a:t>
            </a:r>
            <a:r>
              <a:rPr lang="en-US" altLang="zh-CN" sz="2400" dirty="0" err="1"/>
              <a:t>solve</a:t>
            </a:r>
            <a:r>
              <a:rPr lang="en-US" altLang="zh-CN" sz="2400" b="1" dirty="0"/>
              <a:t>(</a:t>
            </a:r>
            <a:r>
              <a:rPr lang="en-US" altLang="zh-CN" sz="2400" dirty="0"/>
              <a:t>a</a:t>
            </a:r>
            <a:r>
              <a:rPr lang="en-US" altLang="zh-CN" sz="2400" b="1" dirty="0"/>
              <a:t>,</a:t>
            </a:r>
            <a:r>
              <a:rPr lang="en-US" altLang="zh-CN" sz="2400" dirty="0"/>
              <a:t> b</a:t>
            </a:r>
            <a:r>
              <a:rPr lang="en-US" altLang="zh-CN" sz="2400" b="1" dirty="0"/>
              <a:t>)</a:t>
            </a:r>
            <a:endParaRPr lang="zh-CN" altLang="zh-CN" sz="2400" dirty="0"/>
          </a:p>
        </p:txBody>
      </p:sp>
      <p:pic>
        <p:nvPicPr>
          <p:cNvPr id="6" name="图片 5"/>
          <p:cNvPicPr/>
          <p:nvPr/>
        </p:nvPicPr>
        <p:blipFill>
          <a:blip r:embed="rId1"/>
          <a:stretch>
            <a:fillRect/>
          </a:stretch>
        </p:blipFill>
        <p:spPr>
          <a:xfrm>
            <a:off x="395692" y="5013176"/>
            <a:ext cx="2664296" cy="576064"/>
          </a:xfrm>
          <a:prstGeom prst="rect">
            <a:avLst/>
          </a:prstGeom>
        </p:spPr>
      </p:pic>
      <p:sp>
        <p:nvSpPr>
          <p:cNvPr id="7" name="矩形 6"/>
          <p:cNvSpPr/>
          <p:nvPr/>
        </p:nvSpPr>
        <p:spPr>
          <a:xfrm>
            <a:off x="3635896" y="4418038"/>
            <a:ext cx="3960440" cy="46166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2400" dirty="0" smtClean="0"/>
              <a:t>如何验证结果是否正确？</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解</a:t>
            </a:r>
            <a:r>
              <a:rPr lang="zh-CN" altLang="en-US" b="1" dirty="0">
                <a:solidFill>
                  <a:srgbClr val="0070C0"/>
                </a:solidFill>
              </a:rPr>
              <a:t>线性方程组</a:t>
            </a:r>
            <a:endParaRPr lang="zh-CN" altLang="en-US" b="1" dirty="0">
              <a:solidFill>
                <a:srgbClr val="0070C0"/>
              </a:solidFill>
            </a:endParaRPr>
          </a:p>
        </p:txBody>
      </p:sp>
      <p:sp>
        <p:nvSpPr>
          <p:cNvPr id="3" name="内容占位符 2"/>
          <p:cNvSpPr>
            <a:spLocks noGrp="1"/>
          </p:cNvSpPr>
          <p:nvPr>
            <p:ph idx="1"/>
          </p:nvPr>
        </p:nvSpPr>
        <p:spPr>
          <a:xfrm>
            <a:off x="323528" y="1196752"/>
            <a:ext cx="8229600" cy="432048"/>
          </a:xfrm>
        </p:spPr>
        <p:txBody>
          <a:bodyPr/>
          <a:lstStyle/>
          <a:p>
            <a:pPr marL="0" indent="0">
              <a:buNone/>
            </a:pPr>
            <a:r>
              <a:rPr lang="zh-CN" altLang="en-US" sz="2400" dirty="0" smtClean="0"/>
              <a:t>问题</a:t>
            </a:r>
            <a:r>
              <a:rPr lang="en-US" altLang="zh-CN" sz="2400" dirty="0" smtClean="0"/>
              <a:t>2</a:t>
            </a:r>
            <a:r>
              <a:rPr lang="zh-CN" altLang="en-US" sz="2400" dirty="0" smtClean="0"/>
              <a:t>：</a:t>
            </a:r>
            <a:r>
              <a:rPr lang="zh-CN" altLang="zh-CN" sz="2400" dirty="0"/>
              <a:t>解下列三元</a:t>
            </a:r>
            <a:r>
              <a:rPr lang="zh-CN" altLang="zh-CN" sz="2400" dirty="0" smtClean="0"/>
              <a:t>一次方程</a:t>
            </a:r>
            <a:endParaRPr lang="zh-CN" altLang="zh-CN" sz="2400" dirty="0"/>
          </a:p>
        </p:txBody>
      </p:sp>
      <mc:AlternateContent xmlns:mc="http://schemas.openxmlformats.org/markup-compatibility/2006">
        <mc:Choice xmlns:a14="http://schemas.microsoft.com/office/drawing/2010/main" Requires="a14">
          <p:sp>
            <p:nvSpPr>
              <p:cNvPr id="5" name="矩形 4"/>
              <p:cNvSpPr/>
              <p:nvPr/>
            </p:nvSpPr>
            <p:spPr>
              <a:xfrm>
                <a:off x="1744660" y="1844824"/>
                <a:ext cx="4572000" cy="101566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a:rPr>
                        <m:t>2</m:t>
                      </m:r>
                      <m:r>
                        <m:rPr>
                          <m:sty m:val="p"/>
                        </m:rPr>
                        <a:rPr lang="en-US" altLang="zh-CN" sz="2000" smtClean="0">
                          <a:latin typeface="Cambria Math" panose="02040503050406030204"/>
                        </a:rPr>
                        <m:t>x</m:t>
                      </m:r>
                      <m:r>
                        <a:rPr lang="en-US" altLang="zh-CN" sz="2000" smtClean="0">
                          <a:latin typeface="Cambria Math" panose="02040503050406030204"/>
                        </a:rPr>
                        <m:t>+</m:t>
                      </m:r>
                      <m:r>
                        <a:rPr lang="en-US" altLang="zh-CN" sz="2000" smtClean="0">
                          <a:latin typeface="Cambria Math" panose="02040503050406030204"/>
                        </a:rPr>
                        <m:t>5</m:t>
                      </m:r>
                      <m:r>
                        <m:rPr>
                          <m:sty m:val="p"/>
                        </m:rPr>
                        <a:rPr lang="en-US" altLang="zh-CN" sz="2000" smtClean="0">
                          <a:latin typeface="Cambria Math" panose="02040503050406030204"/>
                        </a:rPr>
                        <m:t>y</m:t>
                      </m:r>
                      <m:r>
                        <a:rPr lang="en-US" altLang="zh-CN" sz="2000" smtClean="0">
                          <a:latin typeface="Cambria Math" panose="02040503050406030204"/>
                        </a:rPr>
                        <m:t>+</m:t>
                      </m:r>
                      <m:r>
                        <a:rPr lang="en-US" altLang="zh-CN" sz="2000" smtClean="0">
                          <a:latin typeface="Cambria Math" panose="02040503050406030204"/>
                        </a:rPr>
                        <m:t>7</m:t>
                      </m:r>
                      <m:r>
                        <m:rPr>
                          <m:sty m:val="p"/>
                        </m:rPr>
                        <a:rPr lang="en-US" altLang="zh-CN" sz="2000" smtClean="0">
                          <a:latin typeface="Cambria Math" panose="02040503050406030204"/>
                        </a:rPr>
                        <m:t>z</m:t>
                      </m:r>
                      <m:r>
                        <a:rPr lang="en-US" altLang="zh-CN" sz="2000" smtClean="0">
                          <a:latin typeface="Cambria Math" panose="02040503050406030204"/>
                        </a:rPr>
                        <m:t>=</m:t>
                      </m:r>
                      <m:r>
                        <a:rPr lang="en-US" altLang="zh-CN" sz="2000" smtClean="0">
                          <a:latin typeface="Cambria Math" panose="02040503050406030204"/>
                        </a:rPr>
                        <m:t>11</m:t>
                      </m:r>
                    </m:oMath>
                  </m:oMathPara>
                </a14:m>
                <a:endParaRPr lang="zh-CN" altLang="zh-CN" sz="2000" dirty="0"/>
              </a:p>
              <a:p>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a:rPr>
                        <m:t>x</m:t>
                      </m:r>
                      <m:r>
                        <a:rPr lang="en-US" altLang="zh-CN" sz="2000">
                          <a:latin typeface="Cambria Math" panose="02040503050406030204"/>
                        </a:rPr>
                        <m:t>+</m:t>
                      </m:r>
                      <m:r>
                        <a:rPr lang="en-US" altLang="zh-CN" sz="2000">
                          <a:latin typeface="Cambria Math" panose="02040503050406030204"/>
                        </a:rPr>
                        <m:t>6</m:t>
                      </m:r>
                      <m:r>
                        <m:rPr>
                          <m:sty m:val="p"/>
                        </m:rPr>
                        <a:rPr lang="en-US" altLang="zh-CN" sz="2000">
                          <a:latin typeface="Cambria Math" panose="02040503050406030204"/>
                        </a:rPr>
                        <m:t>y</m:t>
                      </m:r>
                      <m:r>
                        <a:rPr lang="en-US" altLang="zh-CN" sz="2000">
                          <a:latin typeface="Cambria Math" panose="02040503050406030204"/>
                        </a:rPr>
                        <m:t>+</m:t>
                      </m:r>
                      <m:r>
                        <a:rPr lang="en-US" altLang="zh-CN" sz="2000">
                          <a:latin typeface="Cambria Math" panose="02040503050406030204"/>
                        </a:rPr>
                        <m:t>4</m:t>
                      </m:r>
                      <m:r>
                        <m:rPr>
                          <m:sty m:val="p"/>
                        </m:rPr>
                        <a:rPr lang="en-US" altLang="zh-CN" sz="2000">
                          <a:latin typeface="Cambria Math" panose="02040503050406030204"/>
                        </a:rPr>
                        <m:t>z</m:t>
                      </m:r>
                      <m:r>
                        <a:rPr lang="en-US" altLang="zh-CN" sz="2000">
                          <a:latin typeface="Cambria Math" panose="02040503050406030204"/>
                        </a:rPr>
                        <m:t>=</m:t>
                      </m:r>
                      <m:r>
                        <a:rPr lang="en-US" altLang="zh-CN" sz="2000">
                          <a:latin typeface="Cambria Math" panose="02040503050406030204"/>
                        </a:rPr>
                        <m:t>9</m:t>
                      </m:r>
                    </m:oMath>
                  </m:oMathPara>
                </a14:m>
                <a:endParaRPr lang="zh-CN" altLang="zh-CN" sz="2000" dirty="0"/>
              </a:p>
              <a:p>
                <a14:m>
                  <m:oMathPara xmlns:m="http://schemas.openxmlformats.org/officeDocument/2006/math">
                    <m:oMathParaPr>
                      <m:jc m:val="centerGroup"/>
                    </m:oMathParaPr>
                    <m:oMath xmlns:m="http://schemas.openxmlformats.org/officeDocument/2006/math">
                      <m:r>
                        <a:rPr lang="en-US" altLang="zh-CN" sz="2000">
                          <a:latin typeface="Cambria Math" panose="02040503050406030204"/>
                        </a:rPr>
                        <m:t>2</m:t>
                      </m:r>
                      <m:r>
                        <m:rPr>
                          <m:sty m:val="p"/>
                        </m:rPr>
                        <a:rPr lang="en-US" altLang="zh-CN" sz="2000">
                          <a:latin typeface="Cambria Math" panose="02040503050406030204"/>
                        </a:rPr>
                        <m:t>x</m:t>
                      </m:r>
                      <m:r>
                        <a:rPr lang="en-US" altLang="zh-CN" sz="2000">
                          <a:latin typeface="Cambria Math" panose="02040503050406030204"/>
                        </a:rPr>
                        <m:t>+</m:t>
                      </m:r>
                      <m:r>
                        <m:rPr>
                          <m:sty m:val="p"/>
                        </m:rPr>
                        <a:rPr lang="en-US" altLang="zh-CN" sz="2000">
                          <a:latin typeface="Cambria Math" panose="02040503050406030204"/>
                        </a:rPr>
                        <m:t>y</m:t>
                      </m:r>
                      <m:r>
                        <a:rPr lang="en-US" altLang="zh-CN" sz="2000">
                          <a:latin typeface="Cambria Math" panose="02040503050406030204"/>
                        </a:rPr>
                        <m:t>+</m:t>
                      </m:r>
                      <m:r>
                        <a:rPr lang="en-US" altLang="zh-CN" sz="2000">
                          <a:latin typeface="Cambria Math" panose="02040503050406030204"/>
                        </a:rPr>
                        <m:t>3</m:t>
                      </m:r>
                      <m:r>
                        <m:rPr>
                          <m:sty m:val="p"/>
                        </m:rPr>
                        <a:rPr lang="en-US" altLang="zh-CN" sz="2000">
                          <a:latin typeface="Cambria Math" panose="02040503050406030204"/>
                        </a:rPr>
                        <m:t>z</m:t>
                      </m:r>
                      <m:r>
                        <a:rPr lang="en-US" altLang="zh-CN" sz="2000">
                          <a:latin typeface="Cambria Math" panose="02040503050406030204"/>
                        </a:rPr>
                        <m:t>=</m:t>
                      </m:r>
                      <m:r>
                        <a:rPr lang="en-US" altLang="zh-CN" sz="2000">
                          <a:latin typeface="Cambria Math" panose="02040503050406030204"/>
                        </a:rPr>
                        <m:t>6</m:t>
                      </m:r>
                    </m:oMath>
                  </m:oMathPara>
                </a14:m>
                <a:endParaRPr lang="zh-CN" altLang="zh-CN" sz="2000" dirty="0"/>
              </a:p>
            </p:txBody>
          </p:sp>
        </mc:Choice>
        <mc:Fallback>
          <p:sp>
            <p:nvSpPr>
              <p:cNvPr id="5" name="矩形 4"/>
              <p:cNvSpPr>
                <a:spLocks noRot="1" noChangeAspect="1" noMove="1" noResize="1" noEditPoints="1" noAdjustHandles="1" noChangeArrowheads="1" noChangeShapeType="1" noTextEdit="1"/>
              </p:cNvSpPr>
              <p:nvPr/>
            </p:nvSpPr>
            <p:spPr>
              <a:xfrm>
                <a:off x="1744660" y="1844824"/>
                <a:ext cx="4572000" cy="1015663"/>
              </a:xfrm>
              <a:prstGeom prst="rect">
                <a:avLst/>
              </a:prstGeom>
              <a:blipFill rotWithShape="1">
                <a:blip r:embed="rId1"/>
                <a:stretch>
                  <a:fillRect l="-7" t="-15" r="7"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755576" y="3068960"/>
                <a:ext cx="6408712" cy="1384482"/>
              </a:xfrm>
              <a:prstGeom prst="rect">
                <a:avLst/>
              </a:prstGeom>
            </p:spPr>
            <p:txBody>
              <a:bodyPr wrap="square">
                <a:spAutoFit/>
              </a:bodyPr>
              <a:lstStyle/>
              <a:p>
                <a:r>
                  <a:rPr lang="zh-CN" altLang="en-US" dirty="0" smtClean="0"/>
                  <a:t>分析：</a:t>
                </a:r>
                <a:r>
                  <a:rPr lang="zh-CN" altLang="zh-CN" dirty="0" smtClean="0"/>
                  <a:t>方程组</a:t>
                </a:r>
                <a:r>
                  <a:rPr lang="zh-CN" altLang="zh-CN" dirty="0"/>
                  <a:t>用一个矩阵的形式表示，如下</a:t>
                </a:r>
                <a:r>
                  <a:rPr lang="zh-CN" altLang="zh-CN" dirty="0" smtClean="0"/>
                  <a:t>：</a:t>
                </a:r>
                <a:endParaRPr lang="en-US" altLang="zh-CN" dirty="0" smtClean="0"/>
              </a:p>
              <a:p>
                <a:endParaRPr lang="zh-CN" altLang="zh-CN" dirty="0"/>
              </a:p>
              <a:p>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a:rPr>
                          </m:ctrlPr>
                        </m:dPr>
                        <m:e>
                          <m:m>
                            <m:mPr>
                              <m:mcs>
                                <m:mc>
                                  <m:mcPr>
                                    <m:count m:val="3"/>
                                    <m:mcJc m:val="center"/>
                                  </m:mcPr>
                                </m:mc>
                              </m:mcs>
                              <m:ctrlPr>
                                <a:rPr lang="zh-CN" altLang="zh-CN" i="1">
                                  <a:latin typeface="Cambria Math" panose="02040503050406030204"/>
                                </a:rPr>
                              </m:ctrlPr>
                            </m:mPr>
                            <m:mr>
                              <m:e>
                                <m:r>
                                  <a:rPr lang="en-US" altLang="zh-CN">
                                    <a:latin typeface="Cambria Math" panose="02040503050406030204"/>
                                  </a:rPr>
                                  <m:t>2</m:t>
                                </m:r>
                              </m:e>
                              <m:e>
                                <m:r>
                                  <a:rPr lang="en-US" altLang="zh-CN">
                                    <a:latin typeface="Cambria Math" panose="02040503050406030204"/>
                                  </a:rPr>
                                  <m:t>5</m:t>
                                </m:r>
                              </m:e>
                              <m:e>
                                <m:r>
                                  <a:rPr lang="en-US" altLang="zh-CN">
                                    <a:latin typeface="Cambria Math" panose="02040503050406030204"/>
                                  </a:rPr>
                                  <m:t>7</m:t>
                                </m:r>
                              </m:e>
                            </m:mr>
                            <m:mr>
                              <m:e>
                                <m:r>
                                  <a:rPr lang="en-US" altLang="zh-CN">
                                    <a:latin typeface="Cambria Math" panose="02040503050406030204"/>
                                  </a:rPr>
                                  <m:t>1</m:t>
                                </m:r>
                              </m:e>
                              <m:e>
                                <m:r>
                                  <a:rPr lang="en-US" altLang="zh-CN">
                                    <a:latin typeface="Cambria Math" panose="02040503050406030204"/>
                                  </a:rPr>
                                  <m:t>6</m:t>
                                </m:r>
                              </m:e>
                              <m:e>
                                <m:r>
                                  <a:rPr lang="en-US" altLang="zh-CN">
                                    <a:latin typeface="Cambria Math" panose="02040503050406030204"/>
                                  </a:rPr>
                                  <m:t>4</m:t>
                                </m:r>
                              </m:e>
                            </m:mr>
                            <m:mr>
                              <m:e>
                                <m:r>
                                  <a:rPr lang="en-US" altLang="zh-CN">
                                    <a:latin typeface="Cambria Math" panose="02040503050406030204"/>
                                  </a:rPr>
                                  <m:t>2</m:t>
                                </m:r>
                              </m:e>
                              <m:e>
                                <m:r>
                                  <a:rPr lang="en-US" altLang="zh-CN">
                                    <a:latin typeface="Cambria Math" panose="02040503050406030204"/>
                                  </a:rPr>
                                  <m:t>1</m:t>
                                </m:r>
                              </m:e>
                              <m:e>
                                <m:r>
                                  <a:rPr lang="en-US" altLang="zh-CN">
                                    <a:latin typeface="Cambria Math" panose="02040503050406030204"/>
                                  </a:rPr>
                                  <m:t>3</m:t>
                                </m:r>
                              </m:e>
                            </m:mr>
                          </m:m>
                        </m:e>
                      </m:d>
                      <m:r>
                        <a:rPr lang="en-US" altLang="zh-CN">
                          <a:latin typeface="Cambria Math" panose="02040503050406030204"/>
                        </a:rPr>
                        <m:t> </m:t>
                      </m:r>
                      <m:d>
                        <m:dPr>
                          <m:begChr m:val="["/>
                          <m:endChr m:val="]"/>
                          <m:ctrlPr>
                            <a:rPr lang="zh-CN" altLang="zh-CN" i="1">
                              <a:latin typeface="Cambria Math" panose="02040503050406030204"/>
                            </a:rPr>
                          </m:ctrlPr>
                        </m:dPr>
                        <m:e>
                          <m:m>
                            <m:mPr>
                              <m:mcs>
                                <m:mc>
                                  <m:mcPr>
                                    <m:count m:val="1"/>
                                    <m:mcJc m:val="center"/>
                                  </m:mcPr>
                                </m:mc>
                              </m:mcs>
                              <m:ctrlPr>
                                <a:rPr lang="zh-CN" altLang="zh-CN" i="1">
                                  <a:latin typeface="Cambria Math" panose="02040503050406030204"/>
                                </a:rPr>
                              </m:ctrlPr>
                            </m:mPr>
                            <m:mr>
                              <m:e>
                                <m:r>
                                  <m:rPr>
                                    <m:sty m:val="p"/>
                                  </m:rPr>
                                  <a:rPr lang="en-US" altLang="zh-CN">
                                    <a:latin typeface="Cambria Math" panose="02040503050406030204"/>
                                  </a:rPr>
                                  <m:t>x</m:t>
                                </m:r>
                              </m:e>
                            </m:mr>
                            <m:mr>
                              <m:e>
                                <m:r>
                                  <m:rPr>
                                    <m:sty m:val="p"/>
                                  </m:rPr>
                                  <a:rPr lang="en-US" altLang="zh-CN">
                                    <a:latin typeface="Cambria Math" panose="02040503050406030204"/>
                                  </a:rPr>
                                  <m:t>y</m:t>
                                </m:r>
                              </m:e>
                            </m:mr>
                            <m:mr>
                              <m:e>
                                <m:r>
                                  <m:rPr>
                                    <m:sty m:val="p"/>
                                  </m:rPr>
                                  <a:rPr lang="en-US" altLang="zh-CN">
                                    <a:latin typeface="Cambria Math" panose="02040503050406030204"/>
                                  </a:rPr>
                                  <m:t>z</m:t>
                                </m:r>
                              </m:e>
                            </m:mr>
                          </m:m>
                        </m:e>
                      </m:d>
                      <m:r>
                        <a:rPr lang="en-US" altLang="zh-CN">
                          <a:latin typeface="Cambria Math" panose="02040503050406030204"/>
                        </a:rPr>
                        <m:t>=</m:t>
                      </m:r>
                      <m:d>
                        <m:dPr>
                          <m:begChr m:val="["/>
                          <m:endChr m:val="]"/>
                          <m:ctrlPr>
                            <a:rPr lang="zh-CN" altLang="zh-CN" i="1">
                              <a:latin typeface="Cambria Math" panose="02040503050406030204"/>
                            </a:rPr>
                          </m:ctrlPr>
                        </m:dPr>
                        <m:e>
                          <m:m>
                            <m:mPr>
                              <m:mcs>
                                <m:mc>
                                  <m:mcPr>
                                    <m:count m:val="1"/>
                                    <m:mcJc m:val="center"/>
                                  </m:mcPr>
                                </m:mc>
                              </m:mcs>
                              <m:ctrlPr>
                                <a:rPr lang="zh-CN" altLang="zh-CN" i="1">
                                  <a:latin typeface="Cambria Math" panose="02040503050406030204"/>
                                </a:rPr>
                              </m:ctrlPr>
                            </m:mPr>
                            <m:mr>
                              <m:e>
                                <m:r>
                                  <a:rPr lang="en-US" altLang="zh-CN">
                                    <a:latin typeface="Cambria Math" panose="02040503050406030204"/>
                                  </a:rPr>
                                  <m:t>11</m:t>
                                </m:r>
                              </m:e>
                            </m:mr>
                            <m:mr>
                              <m:e>
                                <m:r>
                                  <a:rPr lang="en-US" altLang="zh-CN">
                                    <a:latin typeface="Cambria Math" panose="02040503050406030204"/>
                                  </a:rPr>
                                  <m:t>9</m:t>
                                </m:r>
                              </m:e>
                            </m:mr>
                            <m:mr>
                              <m:e>
                                <m:r>
                                  <a:rPr lang="en-US" altLang="zh-CN">
                                    <a:latin typeface="Cambria Math" panose="02040503050406030204"/>
                                  </a:rPr>
                                  <m:t>6</m:t>
                                </m:r>
                              </m:e>
                            </m:mr>
                          </m:m>
                        </m:e>
                      </m:d>
                    </m:oMath>
                  </m:oMathPara>
                </a14:m>
                <a:endParaRPr lang="zh-CN" altLang="zh-CN" dirty="0"/>
              </a:p>
            </p:txBody>
          </p:sp>
        </mc:Choice>
        <mc:Fallback>
          <p:sp>
            <p:nvSpPr>
              <p:cNvPr id="8" name="矩形 7"/>
              <p:cNvSpPr>
                <a:spLocks noRot="1" noChangeAspect="1" noMove="1" noResize="1" noEditPoints="1" noAdjustHandles="1" noChangeArrowheads="1" noChangeShapeType="1" noTextEdit="1"/>
              </p:cNvSpPr>
              <p:nvPr/>
            </p:nvSpPr>
            <p:spPr>
              <a:xfrm>
                <a:off x="755576" y="3068960"/>
                <a:ext cx="6408712" cy="1384482"/>
              </a:xfrm>
              <a:prstGeom prst="rect">
                <a:avLst/>
              </a:prstGeom>
              <a:blipFill rotWithShape="1">
                <a:blip r:embed="rId2"/>
                <a:stretch>
                  <a:fillRect l="-9" r="3"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682288" y="4758756"/>
                <a:ext cx="6696744" cy="830484"/>
              </a:xfrm>
              <a:prstGeom prst="rect">
                <a:avLst/>
              </a:prstGeom>
            </p:spPr>
            <p:txBody>
              <a:bodyPr wrap="square">
                <a:spAutoFit/>
              </a:bodyPr>
              <a:lstStyle/>
              <a:p>
                <a:r>
                  <a:rPr lang="zh-CN" altLang="en-US" dirty="0" smtClean="0"/>
                  <a:t>可</a:t>
                </a:r>
                <a:r>
                  <a:rPr lang="zh-CN" altLang="zh-CN" dirty="0" smtClean="0"/>
                  <a:t>表示</a:t>
                </a:r>
                <a:r>
                  <a:rPr lang="zh-CN" altLang="zh-CN" dirty="0"/>
                  <a:t>成</a:t>
                </a:r>
                <a:r>
                  <a:rPr lang="en-US" altLang="zh-CN" dirty="0"/>
                  <a:t>a*X=b</a:t>
                </a:r>
                <a:r>
                  <a:rPr lang="zh-CN" altLang="zh-CN" dirty="0"/>
                  <a:t>的形式，其中</a:t>
                </a:r>
                <a:r>
                  <a:rPr lang="en-US" altLang="zh-CN" dirty="0"/>
                  <a:t>a=</a:t>
                </a:r>
                <a14:m>
                  <m:oMath xmlns:m="http://schemas.openxmlformats.org/officeDocument/2006/math">
                    <m:d>
                      <m:dPr>
                        <m:begChr m:val="["/>
                        <m:endChr m:val="]"/>
                        <m:ctrlPr>
                          <a:rPr lang="zh-CN" altLang="zh-CN" i="1">
                            <a:latin typeface="Cambria Math" panose="02040503050406030204"/>
                          </a:rPr>
                        </m:ctrlPr>
                      </m:dPr>
                      <m:e>
                        <m:m>
                          <m:mPr>
                            <m:mcs>
                              <m:mc>
                                <m:mcPr>
                                  <m:count m:val="3"/>
                                  <m:mcJc m:val="center"/>
                                </m:mcPr>
                              </m:mc>
                            </m:mcs>
                            <m:ctrlPr>
                              <a:rPr lang="zh-CN" altLang="zh-CN" i="1">
                                <a:latin typeface="Cambria Math" panose="02040503050406030204"/>
                              </a:rPr>
                            </m:ctrlPr>
                          </m:mPr>
                          <m:mr>
                            <m:e>
                              <m:r>
                                <a:rPr lang="en-US" altLang="zh-CN">
                                  <a:latin typeface="Cambria Math" panose="02040503050406030204"/>
                                </a:rPr>
                                <m:t>2</m:t>
                              </m:r>
                            </m:e>
                            <m:e>
                              <m:r>
                                <a:rPr lang="en-US" altLang="zh-CN">
                                  <a:latin typeface="Cambria Math" panose="02040503050406030204"/>
                                </a:rPr>
                                <m:t>5</m:t>
                              </m:r>
                            </m:e>
                            <m:e>
                              <m:r>
                                <a:rPr lang="en-US" altLang="zh-CN">
                                  <a:latin typeface="Cambria Math" panose="02040503050406030204"/>
                                </a:rPr>
                                <m:t>7</m:t>
                              </m:r>
                            </m:e>
                          </m:mr>
                          <m:mr>
                            <m:e>
                              <m:r>
                                <a:rPr lang="en-US" altLang="zh-CN">
                                  <a:latin typeface="Cambria Math" panose="02040503050406030204"/>
                                </a:rPr>
                                <m:t>1</m:t>
                              </m:r>
                            </m:e>
                            <m:e>
                              <m:r>
                                <a:rPr lang="en-US" altLang="zh-CN">
                                  <a:latin typeface="Cambria Math" panose="02040503050406030204"/>
                                </a:rPr>
                                <m:t>6</m:t>
                              </m:r>
                            </m:e>
                            <m:e>
                              <m:r>
                                <a:rPr lang="en-US" altLang="zh-CN">
                                  <a:latin typeface="Cambria Math" panose="02040503050406030204"/>
                                </a:rPr>
                                <m:t>4</m:t>
                              </m:r>
                            </m:e>
                          </m:mr>
                          <m:mr>
                            <m:e>
                              <m:r>
                                <a:rPr lang="en-US" altLang="zh-CN">
                                  <a:latin typeface="Cambria Math" panose="02040503050406030204"/>
                                </a:rPr>
                                <m:t>2</m:t>
                              </m:r>
                            </m:e>
                            <m:e>
                              <m:r>
                                <a:rPr lang="en-US" altLang="zh-CN">
                                  <a:latin typeface="Cambria Math" panose="02040503050406030204"/>
                                </a:rPr>
                                <m:t>1</m:t>
                              </m:r>
                            </m:e>
                            <m:e>
                              <m:r>
                                <a:rPr lang="en-US" altLang="zh-CN">
                                  <a:latin typeface="Cambria Math" panose="02040503050406030204"/>
                                </a:rPr>
                                <m:t>3</m:t>
                              </m:r>
                            </m:e>
                          </m:mr>
                        </m:m>
                      </m:e>
                    </m:d>
                  </m:oMath>
                </a14:m>
                <a:r>
                  <a:rPr lang="zh-CN" altLang="zh-CN" dirty="0"/>
                  <a:t>，</a:t>
                </a:r>
                <a:r>
                  <a:rPr lang="en-US" altLang="zh-CN" dirty="0"/>
                  <a:t>X=</a:t>
                </a:r>
                <a14:m>
                  <m:oMath xmlns:m="http://schemas.openxmlformats.org/officeDocument/2006/math">
                    <m:d>
                      <m:dPr>
                        <m:begChr m:val="["/>
                        <m:endChr m:val="]"/>
                        <m:ctrlPr>
                          <a:rPr lang="zh-CN" altLang="zh-CN" i="1">
                            <a:latin typeface="Cambria Math" panose="02040503050406030204"/>
                          </a:rPr>
                        </m:ctrlPr>
                      </m:dPr>
                      <m:e>
                        <m:m>
                          <m:mPr>
                            <m:mcs>
                              <m:mc>
                                <m:mcPr>
                                  <m:count m:val="1"/>
                                  <m:mcJc m:val="center"/>
                                </m:mcPr>
                              </m:mc>
                            </m:mcs>
                            <m:ctrlPr>
                              <a:rPr lang="zh-CN" altLang="zh-CN" i="1">
                                <a:latin typeface="Cambria Math" panose="02040503050406030204"/>
                              </a:rPr>
                            </m:ctrlPr>
                          </m:mPr>
                          <m:mr>
                            <m:e>
                              <m:r>
                                <m:rPr>
                                  <m:sty m:val="p"/>
                                </m:rPr>
                                <a:rPr lang="en-US" altLang="zh-CN">
                                  <a:latin typeface="Cambria Math" panose="02040503050406030204"/>
                                </a:rPr>
                                <m:t>x</m:t>
                              </m:r>
                            </m:e>
                          </m:mr>
                          <m:mr>
                            <m:e>
                              <m:r>
                                <m:rPr>
                                  <m:sty m:val="p"/>
                                </m:rPr>
                                <a:rPr lang="en-US" altLang="zh-CN">
                                  <a:latin typeface="Cambria Math" panose="02040503050406030204"/>
                                </a:rPr>
                                <m:t>y</m:t>
                              </m:r>
                            </m:e>
                          </m:mr>
                          <m:mr>
                            <m:e>
                              <m:r>
                                <m:rPr>
                                  <m:sty m:val="p"/>
                                </m:rPr>
                                <a:rPr lang="en-US" altLang="zh-CN">
                                  <a:latin typeface="Cambria Math" panose="02040503050406030204"/>
                                </a:rPr>
                                <m:t>z</m:t>
                              </m:r>
                            </m:e>
                          </m:mr>
                        </m:m>
                      </m:e>
                    </m:d>
                  </m:oMath>
                </a14:m>
                <a:r>
                  <a:rPr lang="zh-CN" altLang="zh-CN" dirty="0"/>
                  <a:t>，</a:t>
                </a:r>
                <a:r>
                  <a:rPr lang="en-US" altLang="zh-CN" dirty="0"/>
                  <a:t>b=</a:t>
                </a:r>
                <a14:m>
                  <m:oMath xmlns:m="http://schemas.openxmlformats.org/officeDocument/2006/math">
                    <m:d>
                      <m:dPr>
                        <m:begChr m:val="["/>
                        <m:endChr m:val="]"/>
                        <m:ctrlPr>
                          <a:rPr lang="zh-CN" altLang="zh-CN" i="1">
                            <a:latin typeface="Cambria Math" panose="02040503050406030204"/>
                          </a:rPr>
                        </m:ctrlPr>
                      </m:dPr>
                      <m:e>
                        <m:m>
                          <m:mPr>
                            <m:mcs>
                              <m:mc>
                                <m:mcPr>
                                  <m:count m:val="1"/>
                                  <m:mcJc m:val="center"/>
                                </m:mcPr>
                              </m:mc>
                            </m:mcs>
                            <m:ctrlPr>
                              <a:rPr lang="zh-CN" altLang="zh-CN" i="1">
                                <a:latin typeface="Cambria Math" panose="02040503050406030204"/>
                              </a:rPr>
                            </m:ctrlPr>
                          </m:mPr>
                          <m:mr>
                            <m:e>
                              <m:r>
                                <a:rPr lang="en-US" altLang="zh-CN">
                                  <a:latin typeface="Cambria Math" panose="02040503050406030204"/>
                                </a:rPr>
                                <m:t>11</m:t>
                              </m:r>
                            </m:e>
                          </m:mr>
                          <m:mr>
                            <m:e>
                              <m:r>
                                <a:rPr lang="en-US" altLang="zh-CN">
                                  <a:latin typeface="Cambria Math" panose="02040503050406030204"/>
                                </a:rPr>
                                <m:t>9</m:t>
                              </m:r>
                            </m:e>
                          </m:mr>
                          <m:mr>
                            <m:e>
                              <m:r>
                                <a:rPr lang="en-US" altLang="zh-CN">
                                  <a:latin typeface="Cambria Math" panose="02040503050406030204"/>
                                </a:rPr>
                                <m:t>6</m:t>
                              </m:r>
                            </m:e>
                          </m:mr>
                        </m:m>
                      </m:e>
                    </m:d>
                  </m:oMath>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682288" y="4758756"/>
                <a:ext cx="6696744" cy="830484"/>
              </a:xfrm>
              <a:prstGeom prst="rect">
                <a:avLst/>
              </a:prstGeom>
              <a:blipFill rotWithShape="1">
                <a:blip r:embed="rId3"/>
                <a:stretch>
                  <a:fillRect l="-4" t="-8" r="5" b="73"/>
                </a:stretch>
              </a:blipFill>
            </p:spPr>
            <p:txBody>
              <a:bodyPr/>
              <a:lstStyle/>
              <a:p>
                <a:r>
                  <a:rPr lang="zh-CN" altLang="en-US">
                    <a:noFill/>
                  </a:rPr>
                  <a:t> </a:t>
                </a:r>
              </a:p>
            </p:txBody>
          </p:sp>
        </mc:Fallback>
      </mc:AlternateContent>
      <p:sp>
        <p:nvSpPr>
          <p:cNvPr id="10" name="矩形 9"/>
          <p:cNvSpPr/>
          <p:nvPr/>
        </p:nvSpPr>
        <p:spPr>
          <a:xfrm>
            <a:off x="6067353" y="3059668"/>
            <a:ext cx="2609103"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dirty="0" err="1" smtClean="0"/>
              <a:t>scipy.linalg.solve</a:t>
            </a:r>
            <a:r>
              <a:rPr lang="zh-CN" altLang="zh-CN" sz="2400" dirty="0" smtClean="0"/>
              <a:t>函数</a:t>
            </a:r>
            <a:r>
              <a:rPr lang="zh-CN" altLang="en-US" sz="2400" dirty="0" smtClean="0"/>
              <a:t>可解决这个问题！</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线性最小二乘解</a:t>
            </a:r>
            <a:endParaRPr lang="zh-CN" altLang="en-US" b="1" dirty="0">
              <a:solidFill>
                <a:srgbClr val="0070C0"/>
              </a:solidFill>
            </a:endParaRPr>
          </a:p>
        </p:txBody>
      </p:sp>
      <p:sp>
        <p:nvSpPr>
          <p:cNvPr id="6" name="矩形 5"/>
          <p:cNvSpPr/>
          <p:nvPr/>
        </p:nvSpPr>
        <p:spPr>
          <a:xfrm>
            <a:off x="467544" y="1124744"/>
            <a:ext cx="8064896" cy="3785652"/>
          </a:xfrm>
          <a:prstGeom prst="rect">
            <a:avLst/>
          </a:prstGeom>
        </p:spPr>
        <p:txBody>
          <a:bodyPr wrap="square">
            <a:spAutoFit/>
          </a:bodyPr>
          <a:lstStyle/>
          <a:p>
            <a:pPr>
              <a:lnSpc>
                <a:spcPct val="125000"/>
              </a:lnSpc>
            </a:pPr>
            <a:r>
              <a:rPr lang="en-US" altLang="zh-CN" sz="2400" dirty="0" smtClean="0"/>
              <a:t>         </a:t>
            </a:r>
            <a:r>
              <a:rPr lang="zh-CN" altLang="zh-CN" sz="2400" dirty="0" smtClean="0"/>
              <a:t>最小二乘法</a:t>
            </a:r>
            <a:r>
              <a:rPr lang="zh-CN" altLang="zh-CN" sz="2400" dirty="0"/>
              <a:t>（又称最小平方法）是一种数学优化技术，线性最小二乘问题出现在应用数学的许多分支中，它通过最小化误差的平方和寻找数据的最佳函数匹配。利用最小二乘法可以简便地求得未知的数据，并使得这些求得的数据与实际数据之间误差的平方和为最小。</a:t>
            </a:r>
            <a:r>
              <a:rPr lang="en-US" altLang="zh-CN" sz="2400" dirty="0" err="1"/>
              <a:t>scipy</a:t>
            </a:r>
            <a:r>
              <a:rPr lang="zh-CN" altLang="zh-CN" sz="2400" dirty="0"/>
              <a:t>的线性代数模块</a:t>
            </a:r>
            <a:r>
              <a:rPr lang="en-US" altLang="zh-CN" sz="2400" dirty="0" err="1"/>
              <a:t>linalg</a:t>
            </a:r>
            <a:r>
              <a:rPr lang="zh-CN" altLang="zh-CN" sz="2400" dirty="0"/>
              <a:t>提供了</a:t>
            </a:r>
            <a:r>
              <a:rPr lang="en-US" altLang="zh-CN" sz="2400" dirty="0" err="1"/>
              <a:t>lsqst</a:t>
            </a:r>
            <a:r>
              <a:rPr lang="zh-CN" altLang="zh-CN" sz="2400" dirty="0"/>
              <a:t>方法计算方程</a:t>
            </a:r>
            <a:r>
              <a:rPr lang="en-US" altLang="zh-CN" sz="2400" dirty="0"/>
              <a:t>Ax = b</a:t>
            </a:r>
            <a:r>
              <a:rPr lang="zh-CN" altLang="zh-CN" sz="2400" dirty="0"/>
              <a:t>的最小二乘解，该方法是通过计算能够使</a:t>
            </a:r>
            <a:r>
              <a:rPr lang="en-US" altLang="zh-CN" sz="2400" dirty="0"/>
              <a:t>2-</a:t>
            </a:r>
            <a:r>
              <a:rPr lang="zh-CN" altLang="zh-CN" sz="2400" dirty="0"/>
              <a:t>范数</a:t>
            </a:r>
            <a:r>
              <a:rPr lang="en-US" altLang="zh-CN" sz="2400" dirty="0"/>
              <a:t>|b-Ax|</a:t>
            </a:r>
            <a:r>
              <a:rPr lang="zh-CN" altLang="zh-CN" sz="2400" dirty="0"/>
              <a:t>最小化的向量</a:t>
            </a:r>
            <a:r>
              <a:rPr lang="en-US" altLang="zh-CN" sz="2400" dirty="0"/>
              <a:t>x</a:t>
            </a:r>
            <a:r>
              <a:rPr lang="zh-CN" altLang="zh-CN" sz="2400" dirty="0"/>
              <a:t>来求解等式</a:t>
            </a:r>
            <a:r>
              <a:rPr lang="en-US" altLang="zh-CN" sz="2400" dirty="0"/>
              <a:t>Ax = b</a:t>
            </a:r>
            <a:r>
              <a:rPr lang="zh-CN" altLang="zh-CN" sz="2400" dirty="0"/>
              <a:t>。</a:t>
            </a:r>
            <a:r>
              <a:rPr lang="en-US" altLang="zh-CN" sz="2400" dirty="0" err="1"/>
              <a:t>lsqst</a:t>
            </a:r>
            <a:r>
              <a:rPr lang="zh-CN" altLang="zh-CN" sz="2400" dirty="0"/>
              <a:t>方法原型如下：</a:t>
            </a:r>
            <a:endParaRPr lang="zh-CN" altLang="zh-CN" sz="2400" dirty="0"/>
          </a:p>
        </p:txBody>
      </p:sp>
      <p:sp>
        <p:nvSpPr>
          <p:cNvPr id="7" name="矩形 6"/>
          <p:cNvSpPr/>
          <p:nvPr/>
        </p:nvSpPr>
        <p:spPr>
          <a:xfrm>
            <a:off x="477530" y="5085184"/>
            <a:ext cx="783888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err="1"/>
              <a:t>scipy</a:t>
            </a:r>
            <a:r>
              <a:rPr lang="en-US" altLang="zh-CN" sz="2400" b="1" dirty="0" err="1"/>
              <a:t>.</a:t>
            </a:r>
            <a:r>
              <a:rPr lang="en-US" altLang="zh-CN" sz="2400" dirty="0" err="1"/>
              <a:t>linalg</a:t>
            </a:r>
            <a:r>
              <a:rPr lang="en-US" altLang="zh-CN" sz="2400" b="1" dirty="0" err="1"/>
              <a:t>.</a:t>
            </a:r>
            <a:r>
              <a:rPr lang="en-US" altLang="zh-CN" sz="2400" dirty="0" err="1"/>
              <a:t>lstsq</a:t>
            </a:r>
            <a:r>
              <a:rPr lang="en-US" altLang="zh-CN" sz="2400" b="1" dirty="0"/>
              <a:t>(</a:t>
            </a:r>
            <a:r>
              <a:rPr lang="en-US" altLang="zh-CN" sz="2400" dirty="0"/>
              <a:t>a</a:t>
            </a:r>
            <a:r>
              <a:rPr lang="en-US" altLang="zh-CN" sz="2400" b="1" dirty="0"/>
              <a:t>,</a:t>
            </a:r>
            <a:r>
              <a:rPr lang="en-US" altLang="zh-CN" sz="2400" dirty="0"/>
              <a:t> b</a:t>
            </a:r>
            <a:r>
              <a:rPr lang="en-US" altLang="zh-CN" sz="2400" b="1" dirty="0"/>
              <a:t>,</a:t>
            </a:r>
            <a:r>
              <a:rPr lang="en-US" altLang="zh-CN" sz="2400" dirty="0"/>
              <a:t> </a:t>
            </a:r>
            <a:r>
              <a:rPr lang="en-US" altLang="zh-CN" sz="2400" dirty="0" err="1"/>
              <a:t>cond</a:t>
            </a:r>
            <a:r>
              <a:rPr lang="en-US" altLang="zh-CN" sz="2400" b="1" dirty="0"/>
              <a:t>=None,</a:t>
            </a:r>
            <a:r>
              <a:rPr lang="en-US" altLang="zh-CN" sz="2400" dirty="0"/>
              <a:t> </a:t>
            </a:r>
            <a:r>
              <a:rPr lang="en-US" altLang="zh-CN" sz="2400" dirty="0" err="1"/>
              <a:t>overwrite_a</a:t>
            </a:r>
            <a:r>
              <a:rPr lang="en-US" altLang="zh-CN" sz="2400" b="1" dirty="0"/>
              <a:t>=False,</a:t>
            </a:r>
            <a:r>
              <a:rPr lang="en-US" altLang="zh-CN" sz="2400" dirty="0"/>
              <a:t> </a:t>
            </a:r>
            <a:r>
              <a:rPr lang="en-US" altLang="zh-CN" sz="2400" dirty="0" err="1"/>
              <a:t>overwrite_b</a:t>
            </a:r>
            <a:r>
              <a:rPr lang="en-US" altLang="zh-CN" sz="2400" b="1" dirty="0"/>
              <a:t>=False,</a:t>
            </a:r>
            <a:r>
              <a:rPr lang="en-US" altLang="zh-CN" sz="2400" dirty="0"/>
              <a:t> </a:t>
            </a:r>
            <a:r>
              <a:rPr lang="en-US" altLang="zh-CN" sz="2400" dirty="0" err="1"/>
              <a:t>check_finite</a:t>
            </a:r>
            <a:r>
              <a:rPr lang="en-US" altLang="zh-CN" sz="2400" b="1" dirty="0"/>
              <a:t>=True,</a:t>
            </a:r>
            <a:r>
              <a:rPr lang="en-US" altLang="zh-CN" sz="2400" dirty="0"/>
              <a:t> </a:t>
            </a:r>
            <a:r>
              <a:rPr lang="en-US" altLang="zh-CN" sz="2400" dirty="0" err="1"/>
              <a:t>lapack_driver</a:t>
            </a:r>
            <a:r>
              <a:rPr lang="en-US" altLang="zh-CN" sz="2400" b="1" dirty="0"/>
              <a:t>=None</a:t>
            </a:r>
            <a:r>
              <a:rPr lang="en-US" altLang="zh-CN" sz="2400" b="1" dirty="0" smtClean="0"/>
              <a:t>)</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p:txBody>
          <a:bodyPr/>
          <a:lstStyle/>
          <a:p>
            <a:pPr marL="0" indent="0">
              <a:buFont typeface="Arial" panose="020B0604020202020204" pitchFamily="34" charset="0"/>
              <a:buNone/>
            </a:pPr>
            <a:r>
              <a:rPr lang="en-US" altLang="zh-CN" sz="2800" smtClean="0"/>
              <a:t>        Scipy(</a:t>
            </a:r>
            <a:r>
              <a:rPr lang="zh-CN" altLang="zh-CN" sz="2800" smtClean="0"/>
              <a:t>音同“</a:t>
            </a:r>
            <a:r>
              <a:rPr lang="en-US" altLang="zh-CN" sz="2800" smtClean="0"/>
              <a:t>Sigh Pie</a:t>
            </a:r>
            <a:r>
              <a:rPr lang="zh-CN" altLang="zh-CN" sz="2800" smtClean="0"/>
              <a:t>”</a:t>
            </a:r>
            <a:r>
              <a:rPr lang="en-US" altLang="zh-CN" sz="2800" smtClean="0"/>
              <a:t>)</a:t>
            </a:r>
            <a:r>
              <a:rPr lang="zh-CN" altLang="zh-CN" sz="2800" smtClean="0"/>
              <a:t>是一组专门用于科学计算的开源</a:t>
            </a:r>
            <a:r>
              <a:rPr lang="en-US" altLang="zh-CN" sz="2800" smtClean="0"/>
              <a:t>Python</a:t>
            </a:r>
            <a:r>
              <a:rPr lang="zh-CN" altLang="zh-CN" sz="2800" smtClean="0"/>
              <a:t>库，基于</a:t>
            </a:r>
            <a:r>
              <a:rPr lang="en-US" altLang="zh-CN" sz="2800" smtClean="0"/>
              <a:t>numpy</a:t>
            </a:r>
            <a:r>
              <a:rPr lang="zh-CN" altLang="zh-CN" sz="2800" smtClean="0"/>
              <a:t>，</a:t>
            </a:r>
            <a:r>
              <a:rPr lang="en-US" altLang="zh-CN" sz="2800" smtClean="0"/>
              <a:t>Scipy</a:t>
            </a:r>
            <a:r>
              <a:rPr lang="zh-CN" altLang="zh-CN" sz="2800" smtClean="0"/>
              <a:t>提供了许多数学算法和便捷函数。</a:t>
            </a:r>
            <a:r>
              <a:rPr lang="en-US" altLang="zh-CN" sz="2800" smtClean="0"/>
              <a:t>Scipy</a:t>
            </a:r>
            <a:r>
              <a:rPr lang="zh-CN" altLang="zh-CN" sz="2800" smtClean="0"/>
              <a:t>多含多个子包（也可以称为模块），涵盖不同科学计算领域，各个子包及其描述如表</a:t>
            </a:r>
            <a:r>
              <a:rPr lang="en-US" altLang="zh-CN" sz="2800" smtClean="0"/>
              <a:t>8-1</a:t>
            </a:r>
            <a:r>
              <a:rPr lang="zh-CN" altLang="en-US" sz="2800" smtClean="0"/>
              <a:t>所示：</a:t>
            </a:r>
            <a:endParaRPr lang="zh-CN" altLang="zh-CN" sz="2800" smtClean="0"/>
          </a:p>
          <a:p>
            <a:pPr marL="0" indent="0">
              <a:buFont typeface="Arial" panose="020B0604020202020204" pitchFamily="34" charset="0"/>
              <a:buNone/>
            </a:pPr>
            <a:endParaRPr lang="zh-CN" altLang="en-US" sz="2800" smtClean="0"/>
          </a:p>
        </p:txBody>
      </p:sp>
      <p:sp>
        <p:nvSpPr>
          <p:cNvPr id="14339" name="Rectangle 6"/>
          <p:cNvSpPr>
            <a:spLocks noGrp="1" noChangeArrowheads="1"/>
          </p:cNvSpPr>
          <p:nvPr>
            <p:ph type="title"/>
          </p:nvPr>
        </p:nvSpPr>
        <p:spPr>
          <a:xfrm>
            <a:off x="107950" y="0"/>
            <a:ext cx="8951913" cy="785813"/>
          </a:xfrm>
          <a:noFill/>
        </p:spPr>
        <p:txBody>
          <a:bodyPr>
            <a:spAutoFit/>
          </a:bodyPr>
          <a:lstStyle/>
          <a:p>
            <a:pPr algn="ctr" eaLnBrk="1" hangingPunct="1"/>
            <a:r>
              <a:rPr lang="zh-CN" altLang="en-US" sz="4400" b="1" smtClean="0"/>
              <a:t>第</a:t>
            </a:r>
            <a:r>
              <a:rPr lang="en-US" altLang="zh-CN" sz="4400" b="1" smtClean="0"/>
              <a:t>8</a:t>
            </a:r>
            <a:r>
              <a:rPr lang="zh-CN" altLang="en-US" sz="4400" b="1" smtClean="0"/>
              <a:t>章 </a:t>
            </a:r>
            <a:r>
              <a:rPr lang="en-US" altLang="zh-CN" sz="4400" b="1" smtClean="0"/>
              <a:t>scipy</a:t>
            </a:r>
            <a:endParaRPr lang="zh-CN" altLang="en-US" sz="4400"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线性最小二乘解</a:t>
            </a:r>
            <a:endParaRPr lang="zh-CN" altLang="en-US" b="1" dirty="0">
              <a:solidFill>
                <a:srgbClr val="0070C0"/>
              </a:solidFill>
            </a:endParaRPr>
          </a:p>
        </p:txBody>
      </p:sp>
      <p:sp>
        <p:nvSpPr>
          <p:cNvPr id="6" name="矩形 5"/>
          <p:cNvSpPr/>
          <p:nvPr/>
        </p:nvSpPr>
        <p:spPr>
          <a:xfrm>
            <a:off x="467544" y="1124744"/>
            <a:ext cx="8064896" cy="1200329"/>
          </a:xfrm>
          <a:prstGeom prst="rect">
            <a:avLst/>
          </a:prstGeom>
        </p:spPr>
        <p:txBody>
          <a:bodyPr wrap="square">
            <a:spAutoFit/>
          </a:bodyPr>
          <a:lstStyle/>
          <a:p>
            <a:r>
              <a:rPr lang="zh-CN" altLang="en-US" sz="2400" dirty="0" smtClean="0"/>
              <a:t>问题：</a:t>
            </a:r>
            <a:r>
              <a:rPr lang="zh-CN" altLang="zh-CN" sz="2400" dirty="0" smtClean="0"/>
              <a:t>假设</a:t>
            </a:r>
            <a:r>
              <a:rPr lang="zh-CN" altLang="zh-CN" sz="2400" dirty="0"/>
              <a:t>有</a:t>
            </a:r>
            <a:r>
              <a:rPr lang="en-US" altLang="zh-CN" sz="2400" dirty="0"/>
              <a:t>x= [1.2, 2, 3.5, 4.5, 5, 7, 8], y =</a:t>
            </a:r>
            <a:r>
              <a:rPr lang="en-US" altLang="zh-CN" sz="2400" dirty="0">
                <a:effectLst/>
              </a:rPr>
              <a:t> </a:t>
            </a:r>
            <a:r>
              <a:rPr lang="en-US" altLang="zh-CN" sz="2400" dirty="0"/>
              <a:t>[0.4, 1.2, 1.7, 2.1, 3.5, 6.0, 8.8]</a:t>
            </a:r>
            <a:r>
              <a:rPr lang="zh-CN" altLang="zh-CN" sz="2400" dirty="0"/>
              <a:t>，假设数据满足</a:t>
            </a:r>
            <a:r>
              <a:rPr lang="en-US" altLang="zh-CN" sz="2400" dirty="0"/>
              <a:t>y=a+bx</a:t>
            </a:r>
            <a:r>
              <a:rPr lang="en-US" altLang="zh-CN" sz="2400" baseline="30000" dirty="0"/>
              <a:t>2</a:t>
            </a:r>
            <a:r>
              <a:rPr lang="zh-CN" altLang="zh-CN" sz="2400" dirty="0"/>
              <a:t>，求满足条件的参数</a:t>
            </a:r>
            <a:r>
              <a:rPr lang="en-US" altLang="zh-CN" sz="2400" dirty="0"/>
              <a:t>[</a:t>
            </a:r>
            <a:r>
              <a:rPr lang="en-US" altLang="zh-CN" sz="2400" dirty="0" err="1"/>
              <a:t>a,b</a:t>
            </a:r>
            <a:r>
              <a:rPr lang="en-US" altLang="zh-CN" sz="2400" dirty="0"/>
              <a:t>]</a:t>
            </a:r>
            <a:r>
              <a:rPr lang="zh-CN" altLang="zh-CN" sz="2400" dirty="0" smtClean="0"/>
              <a:t>。</a:t>
            </a:r>
            <a:endParaRPr lang="zh-CN" altLang="zh-CN" sz="2400" dirty="0"/>
          </a:p>
        </p:txBody>
      </p:sp>
      <mc:AlternateContent xmlns:mc="http://schemas.openxmlformats.org/markup-compatibility/2006">
        <mc:Choice xmlns:a14="http://schemas.microsoft.com/office/drawing/2010/main" Requires="a14">
          <p:sp>
            <p:nvSpPr>
              <p:cNvPr id="3" name="矩形 2"/>
              <p:cNvSpPr/>
              <p:nvPr/>
            </p:nvSpPr>
            <p:spPr>
              <a:xfrm>
                <a:off x="467544" y="2636912"/>
                <a:ext cx="7776864" cy="2208810"/>
              </a:xfrm>
              <a:prstGeom prst="rect">
                <a:avLst/>
              </a:prstGeom>
            </p:spPr>
            <p:txBody>
              <a:bodyPr wrap="square">
                <a:spAutoFit/>
              </a:bodyPr>
              <a:lstStyle/>
              <a:p>
                <a:pPr>
                  <a:lnSpc>
                    <a:spcPct val="125000"/>
                  </a:lnSpc>
                </a:pPr>
                <a:r>
                  <a:rPr lang="zh-CN" altLang="zh-CN" sz="2000" dirty="0" smtClean="0"/>
                  <a:t>分析：这里需要求解拟合参数</a:t>
                </a:r>
                <a:r>
                  <a:rPr lang="en-US" altLang="zh-CN" sz="2000" dirty="0"/>
                  <a:t>a</a:t>
                </a:r>
                <a:r>
                  <a:rPr lang="zh-CN" altLang="zh-CN" sz="2000" dirty="0"/>
                  <a:t>和</a:t>
                </a:r>
                <a:r>
                  <a:rPr lang="en-US" altLang="zh-CN" sz="2000" dirty="0"/>
                  <a:t>b</a:t>
                </a:r>
                <a:r>
                  <a:rPr lang="zh-CN" altLang="zh-CN" sz="2000" dirty="0"/>
                  <a:t>。利用</a:t>
                </a:r>
                <a:r>
                  <a:rPr lang="en-US" altLang="zh-CN" sz="2000" dirty="0"/>
                  <a:t> </a:t>
                </a:r>
                <a:r>
                  <a:rPr lang="en-US" altLang="zh-CN" sz="2000" dirty="0" err="1"/>
                  <a:t>scipy</a:t>
                </a:r>
                <a:r>
                  <a:rPr lang="en-US" altLang="zh-CN" sz="2000" b="1" dirty="0" err="1"/>
                  <a:t>.</a:t>
                </a:r>
                <a:r>
                  <a:rPr lang="en-US" altLang="zh-CN" sz="2000" dirty="0" err="1"/>
                  <a:t>linalg</a:t>
                </a:r>
                <a:r>
                  <a:rPr lang="en-US" altLang="zh-CN" sz="2000" b="1" dirty="0" err="1"/>
                  <a:t>.</a:t>
                </a:r>
                <a:r>
                  <a:rPr lang="en-US" altLang="zh-CN" sz="2000" dirty="0" err="1"/>
                  <a:t>lstsq</a:t>
                </a:r>
                <a:r>
                  <a:rPr lang="zh-CN" altLang="zh-CN" sz="2000" dirty="0"/>
                  <a:t>求解，</a:t>
                </a:r>
                <a:r>
                  <a:rPr lang="en-US" altLang="zh-CN" sz="2000" dirty="0"/>
                  <a:t>y=a+bx</a:t>
                </a:r>
                <a:r>
                  <a:rPr lang="en-US" altLang="zh-CN" sz="2000" baseline="30000" dirty="0"/>
                  <a:t>2</a:t>
                </a:r>
                <a:r>
                  <a:rPr lang="zh-CN" altLang="zh-CN" sz="2000" dirty="0"/>
                  <a:t>可表示成如下形式：</a:t>
                </a:r>
                <a:endParaRPr lang="en-US" altLang="zh-CN" sz="2000" dirty="0" smtClean="0"/>
              </a:p>
              <a:p>
                <a:pPr algn="ctr">
                  <a:lnSpc>
                    <a:spcPct val="125000"/>
                  </a:lnSpc>
                </a:pPr>
                <a14:m>
                  <m:oMath xmlns:m="http://schemas.openxmlformats.org/officeDocument/2006/math">
                    <m:r>
                      <a:rPr lang="en-US" altLang="zh-CN" sz="2000">
                        <a:latin typeface="Cambria Math" panose="02040503050406030204"/>
                      </a:rPr>
                      <m:t>[</m:t>
                    </m:r>
                    <m:m>
                      <m:mPr>
                        <m:mcs>
                          <m:mc>
                            <m:mcPr>
                              <m:count m:val="2"/>
                              <m:mcJc m:val="center"/>
                            </m:mcPr>
                          </m:mc>
                        </m:mcs>
                        <m:ctrlPr>
                          <a:rPr lang="zh-CN" altLang="zh-CN" sz="2000" i="1">
                            <a:latin typeface="Cambria Math" panose="02040503050406030204"/>
                          </a:rPr>
                        </m:ctrlPr>
                      </m:mPr>
                      <m:mr>
                        <m:e>
                          <m:r>
                            <a:rPr lang="en-US" altLang="zh-CN" sz="2000" i="1">
                              <a:latin typeface="Cambria Math" panose="02040503050406030204"/>
                            </a:rPr>
                            <m:t>1</m:t>
                          </m:r>
                        </m:e>
                        <m:e>
                          <m:sSup>
                            <m:sSupPr>
                              <m:ctrlPr>
                                <a:rPr lang="zh-CN" altLang="zh-CN" sz="2000" i="1">
                                  <a:latin typeface="Cambria Math" panose="02040503050406030204"/>
                                </a:rPr>
                              </m:ctrlPr>
                            </m:sSupPr>
                            <m:e>
                              <m:r>
                                <a:rPr lang="en-US" altLang="zh-CN" sz="2000" i="1">
                                  <a:latin typeface="Cambria Math" panose="02040503050406030204"/>
                                </a:rPr>
                                <m:t>𝑥</m:t>
                              </m:r>
                            </m:e>
                            <m:sup>
                              <m:r>
                                <a:rPr lang="en-US" altLang="zh-CN" sz="2000" i="1">
                                  <a:latin typeface="Cambria Math" panose="02040503050406030204"/>
                                </a:rPr>
                                <m:t>2</m:t>
                              </m:r>
                            </m:sup>
                          </m:sSup>
                        </m:e>
                      </m:mr>
                    </m:m>
                    <m:r>
                      <a:rPr lang="en-US" altLang="zh-CN" sz="2000">
                        <a:latin typeface="Cambria Math" panose="02040503050406030204"/>
                      </a:rPr>
                      <m:t>]</m:t>
                    </m:r>
                    <m:r>
                      <a:rPr lang="en-US" altLang="zh-CN" sz="2000" i="1">
                        <a:latin typeface="Cambria Math" panose="02040503050406030204"/>
                      </a:rPr>
                      <m:t>[</m:t>
                    </m:r>
                    <m:m>
                      <m:mPr>
                        <m:mcs>
                          <m:mc>
                            <m:mcPr>
                              <m:count m:val="1"/>
                              <m:mcJc m:val="center"/>
                            </m:mcPr>
                          </m:mc>
                        </m:mcs>
                        <m:ctrlPr>
                          <a:rPr lang="zh-CN" altLang="zh-CN" sz="2000" i="1">
                            <a:latin typeface="Cambria Math" panose="02040503050406030204"/>
                          </a:rPr>
                        </m:ctrlPr>
                      </m:mPr>
                      <m:mr>
                        <m:e>
                          <m:r>
                            <a:rPr lang="en-US" altLang="zh-CN" sz="2000" i="1">
                              <a:latin typeface="Cambria Math" panose="02040503050406030204"/>
                            </a:rPr>
                            <m:t>𝑎</m:t>
                          </m:r>
                        </m:e>
                      </m:mr>
                      <m:mr>
                        <m:e>
                          <m:r>
                            <a:rPr lang="en-US" altLang="zh-CN" sz="2000" i="1">
                              <a:latin typeface="Cambria Math" panose="02040503050406030204"/>
                            </a:rPr>
                            <m:t>𝑏</m:t>
                          </m:r>
                        </m:e>
                      </m:mr>
                    </m:m>
                  </m:oMath>
                </a14:m>
                <a:r>
                  <a:rPr lang="en-US" altLang="zh-CN" sz="2000" dirty="0"/>
                  <a:t>]=</a:t>
                </a:r>
                <a:r>
                  <a:rPr lang="en-US" altLang="zh-CN" sz="2000" dirty="0" smtClean="0"/>
                  <a:t>y</a:t>
                </a:r>
                <a:endParaRPr lang="en-US" altLang="zh-CN" sz="2000" dirty="0" smtClean="0"/>
              </a:p>
              <a:p>
                <a:pPr>
                  <a:lnSpc>
                    <a:spcPct val="125000"/>
                  </a:lnSpc>
                </a:pPr>
                <a:r>
                  <a:rPr lang="zh-CN" altLang="zh-CN" sz="2000" dirty="0" smtClean="0"/>
                  <a:t>则</a:t>
                </a:r>
                <a:r>
                  <a:rPr lang="zh-CN" altLang="zh-CN" sz="2000" dirty="0"/>
                  <a:t>需要构造矩阵</a:t>
                </a:r>
                <a:r>
                  <a:rPr lang="en-US" altLang="zh-CN" sz="2000" dirty="0"/>
                  <a:t>A=</a:t>
                </a:r>
                <a14:m>
                  <m:oMath xmlns:m="http://schemas.openxmlformats.org/officeDocument/2006/math">
                    <m:r>
                      <a:rPr lang="en-US" altLang="zh-CN" sz="2000">
                        <a:latin typeface="Cambria Math" panose="02040503050406030204"/>
                      </a:rPr>
                      <m:t>[</m:t>
                    </m:r>
                    <m:m>
                      <m:mPr>
                        <m:mcs>
                          <m:mc>
                            <m:mcPr>
                              <m:count m:val="2"/>
                              <m:mcJc m:val="center"/>
                            </m:mcPr>
                          </m:mc>
                        </m:mcs>
                        <m:ctrlPr>
                          <a:rPr lang="zh-CN" altLang="zh-CN" sz="2000" i="1">
                            <a:latin typeface="Cambria Math" panose="02040503050406030204"/>
                          </a:rPr>
                        </m:ctrlPr>
                      </m:mPr>
                      <m:mr>
                        <m:e>
                          <m:r>
                            <a:rPr lang="en-US" altLang="zh-CN" sz="2000" i="1">
                              <a:latin typeface="Cambria Math" panose="02040503050406030204"/>
                            </a:rPr>
                            <m:t>1</m:t>
                          </m:r>
                        </m:e>
                        <m:e>
                          <m:sSup>
                            <m:sSupPr>
                              <m:ctrlPr>
                                <a:rPr lang="zh-CN" altLang="zh-CN" sz="2000" i="1">
                                  <a:latin typeface="Cambria Math" panose="02040503050406030204"/>
                                </a:rPr>
                              </m:ctrlPr>
                            </m:sSupPr>
                            <m:e>
                              <m:r>
                                <a:rPr lang="en-US" altLang="zh-CN" sz="2000" i="1">
                                  <a:latin typeface="Cambria Math" panose="02040503050406030204"/>
                                </a:rPr>
                                <m:t>𝑥</m:t>
                              </m:r>
                            </m:e>
                            <m:sup>
                              <m:r>
                                <a:rPr lang="en-US" altLang="zh-CN" sz="2000" i="1">
                                  <a:latin typeface="Cambria Math" panose="02040503050406030204"/>
                                </a:rPr>
                                <m:t>2</m:t>
                              </m:r>
                            </m:sup>
                          </m:sSup>
                        </m:e>
                      </m:mr>
                    </m:m>
                    <m:r>
                      <a:rPr lang="en-US" altLang="zh-CN" sz="2000">
                        <a:latin typeface="Cambria Math" panose="02040503050406030204"/>
                      </a:rPr>
                      <m:t>]</m:t>
                    </m:r>
                  </m:oMath>
                </a14:m>
                <a:r>
                  <a:rPr lang="zh-CN" altLang="zh-CN" sz="2000" dirty="0"/>
                  <a:t>，</a:t>
                </a:r>
                <a14:m>
                  <m:oMath xmlns:m="http://schemas.openxmlformats.org/officeDocument/2006/math">
                    <m:r>
                      <a:rPr lang="en-US" altLang="zh-CN" sz="2000" i="1">
                        <a:latin typeface="Cambria Math" panose="02040503050406030204"/>
                      </a:rPr>
                      <m:t>𝑥</m:t>
                    </m:r>
                  </m:oMath>
                </a14:m>
                <a:r>
                  <a:rPr lang="zh-CN" altLang="zh-CN" sz="2000" dirty="0"/>
                  <a:t>已知，方法</a:t>
                </a:r>
                <a:r>
                  <a:rPr lang="zh-CN" altLang="zh-CN" sz="2000" dirty="0" smtClean="0"/>
                  <a:t>如下：</a:t>
                </a:r>
                <a:r>
                  <a:rPr lang="zh-CN" altLang="zh-CN" sz="2000" dirty="0" smtClean="0">
                    <a:effectLst/>
                  </a:rPr>
                  <a:t> </a:t>
                </a:r>
                <a:r>
                  <a:rPr lang="en-US" altLang="zh-CN" sz="2000" dirty="0"/>
                  <a:t>A</a:t>
                </a:r>
                <a:r>
                  <a:rPr lang="en-US" altLang="zh-CN" sz="2000" b="1" dirty="0"/>
                  <a:t>=</a:t>
                </a:r>
                <a:r>
                  <a:rPr lang="en-US" altLang="zh-CN" sz="2000" dirty="0"/>
                  <a:t>x</a:t>
                </a:r>
                <a:r>
                  <a:rPr lang="en-US" altLang="zh-CN" sz="2000" b="1" dirty="0"/>
                  <a:t>[:,</a:t>
                </a:r>
                <a:r>
                  <a:rPr lang="en-US" altLang="zh-CN" sz="2000" dirty="0" err="1"/>
                  <a:t>np</a:t>
                </a:r>
                <a:r>
                  <a:rPr lang="en-US" altLang="zh-CN" sz="2000" b="1" dirty="0" err="1"/>
                  <a:t>.</a:t>
                </a:r>
                <a:r>
                  <a:rPr lang="en-US" altLang="zh-CN" sz="2000" dirty="0" err="1"/>
                  <a:t>newaxis</a:t>
                </a:r>
                <a:r>
                  <a:rPr lang="en-US" altLang="zh-CN" sz="2000" b="1" dirty="0"/>
                  <a:t>]**[</a:t>
                </a:r>
                <a:r>
                  <a:rPr lang="en-US" altLang="zh-CN" sz="2000" dirty="0"/>
                  <a:t>0</a:t>
                </a:r>
                <a:r>
                  <a:rPr lang="en-US" altLang="zh-CN" sz="2000" b="1" dirty="0"/>
                  <a:t>,</a:t>
                </a:r>
                <a:r>
                  <a:rPr lang="en-US" altLang="zh-CN" sz="2000" dirty="0"/>
                  <a:t>2</a:t>
                </a:r>
                <a:r>
                  <a:rPr lang="en-US" altLang="zh-CN" sz="2000" b="1" dirty="0"/>
                  <a:t>]</a:t>
                </a:r>
                <a:endParaRPr lang="zh-CN" altLang="zh-CN" sz="2000" dirty="0"/>
              </a:p>
            </p:txBody>
          </p:sp>
        </mc:Choice>
        <mc:Fallback>
          <p:sp>
            <p:nvSpPr>
              <p:cNvPr id="3" name="矩形 2"/>
              <p:cNvSpPr>
                <a:spLocks noRot="1" noChangeAspect="1" noMove="1" noResize="1" noEditPoints="1" noAdjustHandles="1" noChangeArrowheads="1" noChangeShapeType="1" noTextEdit="1"/>
              </p:cNvSpPr>
              <p:nvPr/>
            </p:nvSpPr>
            <p:spPr>
              <a:xfrm>
                <a:off x="467544" y="2636912"/>
                <a:ext cx="7776864" cy="2208810"/>
              </a:xfrm>
              <a:prstGeom prst="rect">
                <a:avLst/>
              </a:prstGeom>
              <a:blipFill rotWithShape="1">
                <a:blip r:embed="rId1"/>
                <a:stretch>
                  <a:fillRect l="-2" t="-18" r="3" b="2"/>
                </a:stretch>
              </a:blipFill>
            </p:spPr>
            <p:txBody>
              <a:bodyPr/>
              <a:lstStyle/>
              <a:p>
                <a:r>
                  <a:rPr lang="zh-CN" altLang="en-US">
                    <a:noFill/>
                  </a:rPr>
                  <a:t> </a:t>
                </a:r>
              </a:p>
            </p:txBody>
          </p:sp>
        </mc:Fallback>
      </mc:AlternateContent>
      <p:sp>
        <p:nvSpPr>
          <p:cNvPr id="4" name="Rectangle 1"/>
          <p:cNvSpPr>
            <a:spLocks noChangeArrowheads="1"/>
          </p:cNvSpPr>
          <p:nvPr/>
        </p:nvSpPr>
        <p:spPr bwMode="auto">
          <a:xfrm>
            <a:off x="4339342" y="4233817"/>
            <a:ext cx="3617033" cy="2015936"/>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为一个</a:t>
            </a: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(7, 2)</a:t>
            </a:r>
            <a:r>
              <a:rPr kumimoji="0" lang="zh-CN" altLang="en-US"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的数组，输出如下：</a:t>
            </a:r>
            <a:r>
              <a:rPr kumimoji="0" lang="zh-CN" altLang="en-US"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endParaRPr kumimoji="0" lang="zh-CN" altLang="en-US" sz="3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1.     1.44]</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4.  ]</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12.25]</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20.25]</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25.  ]</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49.  ]</a:t>
            </a:r>
            <a:endParaRPr kumimoji="0" lang="en-US" altLang="zh-CN" sz="10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altLang="zh-CN" sz="16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1.    64.  ]]</a:t>
            </a:r>
            <a:endParaRPr kumimoji="0" lang="en-US" altLang="zh-CN" sz="3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线性最小二乘解</a:t>
            </a:r>
            <a:endParaRPr lang="zh-CN" altLang="en-US" b="1" dirty="0">
              <a:solidFill>
                <a:srgbClr val="0070C0"/>
              </a:solidFill>
            </a:endParaRPr>
          </a:p>
        </p:txBody>
      </p:sp>
      <p:sp>
        <p:nvSpPr>
          <p:cNvPr id="6" name="矩形 5"/>
          <p:cNvSpPr/>
          <p:nvPr/>
        </p:nvSpPr>
        <p:spPr>
          <a:xfrm>
            <a:off x="467544" y="1124744"/>
            <a:ext cx="8064896" cy="1200329"/>
          </a:xfrm>
          <a:prstGeom prst="rect">
            <a:avLst/>
          </a:prstGeom>
        </p:spPr>
        <p:txBody>
          <a:bodyPr wrap="square">
            <a:spAutoFit/>
          </a:bodyPr>
          <a:lstStyle/>
          <a:p>
            <a:r>
              <a:rPr lang="zh-CN" altLang="en-US" sz="2400" dirty="0" smtClean="0"/>
              <a:t>问题：</a:t>
            </a:r>
            <a:r>
              <a:rPr lang="zh-CN" altLang="zh-CN" sz="2400" dirty="0" smtClean="0"/>
              <a:t>假设</a:t>
            </a:r>
            <a:r>
              <a:rPr lang="zh-CN" altLang="zh-CN" sz="2400" dirty="0"/>
              <a:t>有</a:t>
            </a:r>
            <a:r>
              <a:rPr lang="en-US" altLang="zh-CN" sz="2400" dirty="0"/>
              <a:t>x= [1.2, 2, 3.5, 4.5, 5, 7, 8], y =</a:t>
            </a:r>
            <a:r>
              <a:rPr lang="en-US" altLang="zh-CN" sz="2400" dirty="0">
                <a:effectLst/>
              </a:rPr>
              <a:t> </a:t>
            </a:r>
            <a:r>
              <a:rPr lang="en-US" altLang="zh-CN" sz="2400" dirty="0"/>
              <a:t>[0.4, 1.2, 1.7, 2.1, 3.5, 6.0, 8.8]</a:t>
            </a:r>
            <a:r>
              <a:rPr lang="zh-CN" altLang="zh-CN" sz="2400" dirty="0"/>
              <a:t>，假设数据满足</a:t>
            </a:r>
            <a:r>
              <a:rPr lang="en-US" altLang="zh-CN" sz="2400" dirty="0"/>
              <a:t>y=a+bx</a:t>
            </a:r>
            <a:r>
              <a:rPr lang="en-US" altLang="zh-CN" sz="2400" baseline="30000" dirty="0"/>
              <a:t>2</a:t>
            </a:r>
            <a:r>
              <a:rPr lang="zh-CN" altLang="zh-CN" sz="2400" dirty="0"/>
              <a:t>，求满足条件的参数</a:t>
            </a:r>
            <a:r>
              <a:rPr lang="en-US" altLang="zh-CN" sz="2400" dirty="0"/>
              <a:t>[</a:t>
            </a:r>
            <a:r>
              <a:rPr lang="en-US" altLang="zh-CN" sz="2400" dirty="0" err="1"/>
              <a:t>a,b</a:t>
            </a:r>
            <a:r>
              <a:rPr lang="en-US" altLang="zh-CN" sz="2400" dirty="0"/>
              <a:t>]</a:t>
            </a:r>
            <a:r>
              <a:rPr lang="zh-CN" altLang="zh-CN" sz="2400" dirty="0" smtClean="0"/>
              <a:t>。</a:t>
            </a:r>
            <a:endParaRPr lang="zh-CN" altLang="zh-CN" sz="2400" dirty="0"/>
          </a:p>
        </p:txBody>
      </p:sp>
      <p:sp>
        <p:nvSpPr>
          <p:cNvPr id="3" name="矩形 2"/>
          <p:cNvSpPr/>
          <p:nvPr/>
        </p:nvSpPr>
        <p:spPr>
          <a:xfrm>
            <a:off x="450910" y="2471796"/>
            <a:ext cx="7776864" cy="4213141"/>
          </a:xfrm>
          <a:prstGeom prst="rect">
            <a:avLst/>
          </a:prstGeom>
        </p:spPr>
        <p:txBody>
          <a:bodyPr wrap="square">
            <a:spAutoFit/>
          </a:bodyPr>
          <a:lstStyle/>
          <a:p>
            <a:r>
              <a:rPr lang="en-US" altLang="zh-CN" sz="2400" b="1" dirty="0"/>
              <a:t>import</a:t>
            </a:r>
            <a:r>
              <a:rPr lang="en-US" altLang="zh-CN" sz="2400" dirty="0"/>
              <a:t> </a:t>
            </a:r>
            <a:r>
              <a:rPr lang="en-US" altLang="zh-CN" sz="2400" dirty="0" err="1"/>
              <a:t>numpy</a:t>
            </a:r>
            <a:r>
              <a:rPr lang="en-US" altLang="zh-CN" sz="2400" dirty="0"/>
              <a:t> </a:t>
            </a:r>
            <a:r>
              <a:rPr lang="en-US" altLang="zh-CN" sz="2400" b="1" dirty="0"/>
              <a:t>as</a:t>
            </a:r>
            <a:r>
              <a:rPr lang="en-US" altLang="zh-CN" sz="2400" dirty="0"/>
              <a:t> </a:t>
            </a:r>
            <a:r>
              <a:rPr lang="en-US" altLang="zh-CN" sz="2400" dirty="0" err="1"/>
              <a:t>np</a:t>
            </a:r>
            <a:endParaRPr lang="zh-CN" altLang="zh-CN" sz="2400" dirty="0"/>
          </a:p>
          <a:p>
            <a:r>
              <a:rPr lang="en-US" altLang="zh-CN" sz="2400" b="1" dirty="0"/>
              <a:t>from</a:t>
            </a:r>
            <a:r>
              <a:rPr lang="en-US" altLang="zh-CN" sz="2400" dirty="0"/>
              <a:t> </a:t>
            </a:r>
            <a:r>
              <a:rPr lang="en-US" altLang="zh-CN" sz="2400" dirty="0" err="1"/>
              <a:t>scipy</a:t>
            </a:r>
            <a:r>
              <a:rPr lang="en-US" altLang="zh-CN" sz="2400" dirty="0"/>
              <a:t> </a:t>
            </a:r>
            <a:r>
              <a:rPr lang="en-US" altLang="zh-CN" sz="2400" b="1" dirty="0"/>
              <a:t>import</a:t>
            </a:r>
            <a:r>
              <a:rPr lang="en-US" altLang="zh-CN" sz="2400" dirty="0"/>
              <a:t> </a:t>
            </a:r>
            <a:r>
              <a:rPr lang="en-US" altLang="zh-CN" sz="2400" dirty="0" err="1"/>
              <a:t>linalg</a:t>
            </a:r>
            <a:endParaRPr lang="zh-CN" altLang="zh-CN" sz="2400" dirty="0"/>
          </a:p>
          <a:p>
            <a:r>
              <a:rPr lang="en-US" altLang="zh-CN" sz="2400" dirty="0"/>
              <a:t> </a:t>
            </a:r>
            <a:endParaRPr lang="zh-CN" altLang="zh-CN" sz="2400" dirty="0"/>
          </a:p>
          <a:p>
            <a:r>
              <a:rPr lang="en-US" altLang="zh-CN" sz="2400" dirty="0"/>
              <a:t># </a:t>
            </a:r>
            <a:r>
              <a:rPr lang="zh-CN" altLang="zh-CN" sz="2400" dirty="0"/>
              <a:t>给出</a:t>
            </a:r>
            <a:r>
              <a:rPr lang="en-US" altLang="zh-CN" sz="2400" dirty="0" err="1"/>
              <a:t>x,y</a:t>
            </a:r>
            <a:r>
              <a:rPr lang="zh-CN" altLang="zh-CN" sz="2400" dirty="0"/>
              <a:t>的值</a:t>
            </a:r>
            <a:endParaRPr lang="zh-CN" altLang="zh-CN" sz="2400" dirty="0"/>
          </a:p>
          <a:p>
            <a:r>
              <a:rPr lang="en-US" altLang="zh-CN" sz="2400" dirty="0"/>
              <a:t>x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1</a:t>
            </a:r>
            <a:r>
              <a:rPr lang="en-US" altLang="zh-CN" sz="2400" b="1" dirty="0"/>
              <a:t>,</a:t>
            </a:r>
            <a:r>
              <a:rPr lang="en-US" altLang="zh-CN" sz="2400" dirty="0"/>
              <a:t> 2.5</a:t>
            </a:r>
            <a:r>
              <a:rPr lang="en-US" altLang="zh-CN" sz="2400" b="1" dirty="0"/>
              <a:t>,</a:t>
            </a:r>
            <a:r>
              <a:rPr lang="en-US" altLang="zh-CN" sz="2400" dirty="0"/>
              <a:t> 3.5</a:t>
            </a:r>
            <a:r>
              <a:rPr lang="en-US" altLang="zh-CN" sz="2400" b="1" dirty="0"/>
              <a:t>,</a:t>
            </a:r>
            <a:r>
              <a:rPr lang="en-US" altLang="zh-CN" sz="2400" dirty="0"/>
              <a:t> 4</a:t>
            </a:r>
            <a:r>
              <a:rPr lang="en-US" altLang="zh-CN" sz="2400" b="1" dirty="0"/>
              <a:t>,</a:t>
            </a:r>
            <a:r>
              <a:rPr lang="en-US" altLang="zh-CN" sz="2400" dirty="0"/>
              <a:t> 5</a:t>
            </a:r>
            <a:r>
              <a:rPr lang="en-US" altLang="zh-CN" sz="2400" b="1" dirty="0"/>
              <a:t>,</a:t>
            </a:r>
            <a:r>
              <a:rPr lang="en-US" altLang="zh-CN" sz="2400" dirty="0"/>
              <a:t> 7</a:t>
            </a:r>
            <a:r>
              <a:rPr lang="en-US" altLang="zh-CN" sz="2400" b="1" dirty="0"/>
              <a:t>,</a:t>
            </a:r>
            <a:r>
              <a:rPr lang="en-US" altLang="zh-CN" sz="2400" dirty="0"/>
              <a:t> 8.5</a:t>
            </a:r>
            <a:r>
              <a:rPr lang="en-US" altLang="zh-CN" sz="2400" b="1" dirty="0"/>
              <a:t>])</a:t>
            </a:r>
            <a:endParaRPr lang="zh-CN" altLang="zh-CN" sz="2400" dirty="0"/>
          </a:p>
          <a:p>
            <a:r>
              <a:rPr lang="en-US" altLang="zh-CN" sz="2400" dirty="0"/>
              <a:t>y </a:t>
            </a:r>
            <a:r>
              <a:rPr lang="en-US" altLang="zh-CN" sz="2400" b="1" dirty="0"/>
              <a:t>=</a:t>
            </a:r>
            <a:r>
              <a:rPr lang="en-US" altLang="zh-CN" sz="2400" dirty="0"/>
              <a:t> </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0.3</a:t>
            </a:r>
            <a:r>
              <a:rPr lang="en-US" altLang="zh-CN" sz="2400" b="1" dirty="0"/>
              <a:t>,</a:t>
            </a:r>
            <a:r>
              <a:rPr lang="en-US" altLang="zh-CN" sz="2400" dirty="0"/>
              <a:t> 1.1</a:t>
            </a:r>
            <a:r>
              <a:rPr lang="en-US" altLang="zh-CN" sz="2400" b="1" dirty="0"/>
              <a:t>,</a:t>
            </a:r>
            <a:r>
              <a:rPr lang="en-US" altLang="zh-CN" sz="2400" dirty="0"/>
              <a:t> 1.5</a:t>
            </a:r>
            <a:r>
              <a:rPr lang="en-US" altLang="zh-CN" sz="2400" b="1" dirty="0"/>
              <a:t>,</a:t>
            </a:r>
            <a:r>
              <a:rPr lang="en-US" altLang="zh-CN" sz="2400" dirty="0"/>
              <a:t> 2.0</a:t>
            </a:r>
            <a:r>
              <a:rPr lang="en-US" altLang="zh-CN" sz="2400" b="1" dirty="0"/>
              <a:t>,</a:t>
            </a:r>
            <a:r>
              <a:rPr lang="en-US" altLang="zh-CN" sz="2400" dirty="0"/>
              <a:t> 3.2</a:t>
            </a:r>
            <a:r>
              <a:rPr lang="en-US" altLang="zh-CN" sz="2400" b="1" dirty="0"/>
              <a:t>,</a:t>
            </a:r>
            <a:r>
              <a:rPr lang="en-US" altLang="zh-CN" sz="2400" dirty="0"/>
              <a:t> 6.6</a:t>
            </a:r>
            <a:r>
              <a:rPr lang="en-US" altLang="zh-CN" sz="2400" b="1" dirty="0"/>
              <a:t>,</a:t>
            </a:r>
            <a:r>
              <a:rPr lang="en-US" altLang="zh-CN" sz="2400" dirty="0"/>
              <a:t> 8.6</a:t>
            </a:r>
            <a:r>
              <a:rPr lang="en-US" altLang="zh-CN" sz="2400" b="1" dirty="0"/>
              <a:t>])</a:t>
            </a:r>
            <a:endParaRPr lang="zh-CN" altLang="zh-CN" sz="2400" dirty="0"/>
          </a:p>
          <a:p>
            <a:r>
              <a:rPr lang="en-US" altLang="zh-CN" sz="2400" dirty="0"/>
              <a:t># </a:t>
            </a:r>
            <a:r>
              <a:rPr lang="zh-CN" altLang="zh-CN" sz="2400" dirty="0"/>
              <a:t>构造矩阵</a:t>
            </a:r>
            <a:r>
              <a:rPr lang="en-US" altLang="zh-CN" sz="2400" dirty="0"/>
              <a:t>A</a:t>
            </a:r>
            <a:endParaRPr lang="zh-CN" altLang="zh-CN" sz="2400" dirty="0"/>
          </a:p>
          <a:p>
            <a:r>
              <a:rPr lang="en-US" altLang="zh-CN" sz="2400" dirty="0"/>
              <a:t>A</a:t>
            </a:r>
            <a:r>
              <a:rPr lang="en-US" altLang="zh-CN" sz="2400" b="1" dirty="0"/>
              <a:t>=</a:t>
            </a:r>
            <a:r>
              <a:rPr lang="en-US" altLang="zh-CN" sz="2400" dirty="0"/>
              <a:t>x</a:t>
            </a:r>
            <a:r>
              <a:rPr lang="en-US" altLang="zh-CN" sz="2400" b="1" dirty="0"/>
              <a:t>[:,</a:t>
            </a:r>
            <a:r>
              <a:rPr lang="en-US" altLang="zh-CN" sz="2400" dirty="0" err="1"/>
              <a:t>np</a:t>
            </a:r>
            <a:r>
              <a:rPr lang="en-US" altLang="zh-CN" sz="2400" b="1" dirty="0" err="1"/>
              <a:t>.</a:t>
            </a:r>
            <a:r>
              <a:rPr lang="en-US" altLang="zh-CN" sz="2400" dirty="0" err="1"/>
              <a:t>newaxis</a:t>
            </a:r>
            <a:r>
              <a:rPr lang="en-US" altLang="zh-CN" sz="2400" b="1" dirty="0"/>
              <a:t>]**[</a:t>
            </a:r>
            <a:r>
              <a:rPr lang="en-US" altLang="zh-CN" sz="2400" dirty="0"/>
              <a:t>0</a:t>
            </a:r>
            <a:r>
              <a:rPr lang="en-US" altLang="zh-CN" sz="2400" b="1" dirty="0"/>
              <a:t>,</a:t>
            </a:r>
            <a:r>
              <a:rPr lang="en-US" altLang="zh-CN" sz="2400" dirty="0"/>
              <a:t>2</a:t>
            </a:r>
            <a:r>
              <a:rPr lang="en-US" altLang="zh-CN" sz="2400" b="1" dirty="0"/>
              <a:t>]</a:t>
            </a:r>
            <a:endParaRPr lang="zh-CN" altLang="zh-CN" sz="2400" dirty="0"/>
          </a:p>
          <a:p>
            <a:r>
              <a:rPr lang="en-US" altLang="zh-CN" sz="2400" dirty="0"/>
              <a:t># </a:t>
            </a:r>
            <a:r>
              <a:rPr lang="zh-CN" altLang="zh-CN" sz="2400" dirty="0"/>
              <a:t>调用方法</a:t>
            </a:r>
            <a:endParaRPr lang="zh-CN" altLang="zh-CN" sz="2400" dirty="0"/>
          </a:p>
          <a:p>
            <a:r>
              <a:rPr lang="en-US" altLang="zh-CN" sz="2400" dirty="0"/>
              <a:t>C</a:t>
            </a:r>
            <a:r>
              <a:rPr lang="en-US" altLang="zh-CN" sz="2400" b="1" dirty="0"/>
              <a:t>,</a:t>
            </a:r>
            <a:r>
              <a:rPr lang="en-US" altLang="zh-CN" sz="2400" dirty="0"/>
              <a:t> </a:t>
            </a:r>
            <a:r>
              <a:rPr lang="en-US" altLang="zh-CN" sz="2400" dirty="0" err="1"/>
              <a:t>resid</a:t>
            </a:r>
            <a:r>
              <a:rPr lang="en-US" altLang="zh-CN" sz="2400" b="1" dirty="0"/>
              <a:t>,</a:t>
            </a:r>
            <a:r>
              <a:rPr lang="en-US" altLang="zh-CN" sz="2400" dirty="0"/>
              <a:t> rank</a:t>
            </a:r>
            <a:r>
              <a:rPr lang="en-US" altLang="zh-CN" sz="2400" b="1" dirty="0"/>
              <a:t>,</a:t>
            </a:r>
            <a:r>
              <a:rPr lang="en-US" altLang="zh-CN" sz="2400" dirty="0"/>
              <a:t> s </a:t>
            </a:r>
            <a:r>
              <a:rPr lang="en-US" altLang="zh-CN" sz="2400" b="1" dirty="0"/>
              <a:t>=</a:t>
            </a:r>
            <a:r>
              <a:rPr lang="en-US" altLang="zh-CN" sz="2400" dirty="0"/>
              <a:t> </a:t>
            </a:r>
            <a:r>
              <a:rPr lang="en-US" altLang="zh-CN" sz="2400" dirty="0" err="1"/>
              <a:t>linalg</a:t>
            </a:r>
            <a:r>
              <a:rPr lang="en-US" altLang="zh-CN" sz="2400" b="1" dirty="0" err="1"/>
              <a:t>.</a:t>
            </a:r>
            <a:r>
              <a:rPr lang="en-US" altLang="zh-CN" sz="2400" dirty="0" err="1"/>
              <a:t>lstsq</a:t>
            </a:r>
            <a:r>
              <a:rPr lang="en-US" altLang="zh-CN" sz="2400" b="1" dirty="0"/>
              <a:t>(</a:t>
            </a:r>
            <a:r>
              <a:rPr lang="en-US" altLang="zh-CN" sz="2400" dirty="0"/>
              <a:t>A</a:t>
            </a:r>
            <a:r>
              <a:rPr lang="en-US" altLang="zh-CN" sz="2400" b="1" dirty="0"/>
              <a:t>,</a:t>
            </a:r>
            <a:r>
              <a:rPr lang="en-US" altLang="zh-CN" sz="2400" dirty="0"/>
              <a:t> y</a:t>
            </a:r>
            <a:r>
              <a:rPr lang="en-US" altLang="zh-CN" sz="2400" b="1" dirty="0"/>
              <a:t>)</a:t>
            </a:r>
            <a:endParaRPr lang="zh-CN" altLang="zh-CN" sz="2400" dirty="0"/>
          </a:p>
          <a:p>
            <a:pPr>
              <a:lnSpc>
                <a:spcPct val="125000"/>
              </a:lnSpc>
            </a:pPr>
            <a:endParaRPr lang="zh-CN" altLang="zh-CN" sz="2400" dirty="0"/>
          </a:p>
        </p:txBody>
      </p:sp>
      <p:sp>
        <p:nvSpPr>
          <p:cNvPr id="4" name="Rectangle 1"/>
          <p:cNvSpPr>
            <a:spLocks noChangeArrowheads="1"/>
          </p:cNvSpPr>
          <p:nvPr/>
        </p:nvSpPr>
        <p:spPr bwMode="auto">
          <a:xfrm>
            <a:off x="4067944" y="2390691"/>
            <a:ext cx="4727328" cy="1154162"/>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en-US" altLang="zh-CN" sz="2400" dirty="0" smtClean="0"/>
              <a:t>C</a:t>
            </a:r>
            <a:r>
              <a:rPr lang="zh-CN" altLang="en-US" sz="2400" dirty="0" smtClean="0"/>
              <a:t>的</a:t>
            </a:r>
            <a:r>
              <a:rPr lang="zh-CN" altLang="zh-CN" sz="2400" dirty="0" smtClean="0"/>
              <a:t>结果</a:t>
            </a:r>
            <a:r>
              <a:rPr lang="zh-CN" altLang="zh-CN" sz="2400" dirty="0"/>
              <a:t>如下：</a:t>
            </a:r>
            <a:endParaRPr lang="zh-CN" altLang="zh-CN" sz="2400" dirty="0"/>
          </a:p>
          <a:p>
            <a:pPr latinLnBrk="1"/>
            <a:r>
              <a:rPr lang="en-US" altLang="zh-CN" sz="2400" dirty="0"/>
              <a:t>array([ 0.18270914,  0.12743569</a:t>
            </a:r>
            <a:r>
              <a:rPr lang="en-US" altLang="zh-CN" sz="2400" dirty="0" smtClean="0"/>
              <a:t>])</a:t>
            </a:r>
            <a:endParaRPr lang="en-US" altLang="zh-CN" sz="2400" dirty="0" smtClean="0"/>
          </a:p>
          <a:p>
            <a:pPr latinLnBrk="1"/>
            <a:r>
              <a:rPr lang="zh-CN" altLang="en-US" sz="2400" dirty="0" smtClean="0"/>
              <a:t>即</a:t>
            </a:r>
            <a:r>
              <a:rPr lang="en-US" altLang="zh-CN" sz="2400" dirty="0" smtClean="0"/>
              <a:t>[</a:t>
            </a:r>
            <a:r>
              <a:rPr lang="en-US" altLang="zh-CN" sz="2400" dirty="0" err="1" smtClean="0"/>
              <a:t>a,b</a:t>
            </a:r>
            <a:r>
              <a:rPr lang="en-US" altLang="zh-CN" sz="2400" dirty="0" smtClean="0"/>
              <a:t>]=[0.18270914,  0.12743569]</a:t>
            </a:r>
            <a:endParaRPr lang="zh-CN" altLang="zh-CN" sz="2400" dirty="0"/>
          </a:p>
        </p:txBody>
      </p:sp>
      <p:pic>
        <p:nvPicPr>
          <p:cNvPr id="7" name="图片 6"/>
          <p:cNvPicPr/>
          <p:nvPr/>
        </p:nvPicPr>
        <p:blipFill>
          <a:blip r:embed="rId1"/>
          <a:stretch>
            <a:fillRect/>
          </a:stretch>
        </p:blipFill>
        <p:spPr>
          <a:xfrm>
            <a:off x="4860032" y="3789040"/>
            <a:ext cx="2977515" cy="2417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线性最小二乘解</a:t>
            </a:r>
            <a:endParaRPr lang="zh-CN" altLang="en-US" b="1" dirty="0">
              <a:solidFill>
                <a:srgbClr val="0070C0"/>
              </a:solidFill>
            </a:endParaRPr>
          </a:p>
        </p:txBody>
      </p:sp>
      <p:sp>
        <p:nvSpPr>
          <p:cNvPr id="6" name="矩形 5"/>
          <p:cNvSpPr/>
          <p:nvPr/>
        </p:nvSpPr>
        <p:spPr>
          <a:xfrm>
            <a:off x="467544" y="1124744"/>
            <a:ext cx="8064896" cy="1200329"/>
          </a:xfrm>
          <a:prstGeom prst="rect">
            <a:avLst/>
          </a:prstGeom>
        </p:spPr>
        <p:txBody>
          <a:bodyPr wrap="square">
            <a:spAutoFit/>
          </a:bodyPr>
          <a:lstStyle/>
          <a:p>
            <a:r>
              <a:rPr lang="zh-CN" altLang="en-US" sz="2400" dirty="0" smtClean="0"/>
              <a:t>问题：</a:t>
            </a:r>
            <a:r>
              <a:rPr lang="zh-CN" altLang="zh-CN" sz="2400" dirty="0"/>
              <a:t>数据集</a:t>
            </a:r>
            <a:r>
              <a:rPr lang="en-US" altLang="zh-CN" sz="2400" dirty="0"/>
              <a:t>meat.csv</a:t>
            </a:r>
            <a:r>
              <a:rPr lang="zh-CN" altLang="zh-CN" sz="2400" dirty="0"/>
              <a:t>描述的是某猪场</a:t>
            </a:r>
            <a:r>
              <a:rPr lang="en-US" altLang="zh-CN" sz="2400" dirty="0"/>
              <a:t>10</a:t>
            </a:r>
            <a:r>
              <a:rPr lang="zh-CN" altLang="zh-CN" sz="2400" dirty="0"/>
              <a:t>头投育肥猪</a:t>
            </a:r>
            <a:r>
              <a:rPr lang="en-US" altLang="zh-CN" sz="2400" dirty="0"/>
              <a:t>4</a:t>
            </a:r>
            <a:r>
              <a:rPr lang="zh-CN" altLang="zh-CN" sz="2400" dirty="0"/>
              <a:t>个酮体形状的数据资料，试利用</a:t>
            </a:r>
            <a:r>
              <a:rPr lang="en-US" altLang="zh-CN" sz="2400" dirty="0"/>
              <a:t>y=a</a:t>
            </a:r>
            <a:r>
              <a:rPr lang="en-US" altLang="zh-CN" sz="2400" baseline="-25000" dirty="0"/>
              <a:t>0</a:t>
            </a:r>
            <a:r>
              <a:rPr lang="en-US" altLang="zh-CN" sz="2400" dirty="0"/>
              <a:t>+a</a:t>
            </a:r>
            <a:r>
              <a:rPr lang="en-US" altLang="zh-CN" sz="2400" baseline="-25000" dirty="0"/>
              <a:t>1</a:t>
            </a:r>
            <a:r>
              <a:rPr lang="en-US" altLang="zh-CN" sz="2400" dirty="0"/>
              <a:t>x</a:t>
            </a:r>
            <a:r>
              <a:rPr lang="en-US" altLang="zh-CN" sz="2400" baseline="-25000" dirty="0"/>
              <a:t>1</a:t>
            </a:r>
            <a:r>
              <a:rPr lang="en-US" altLang="zh-CN" sz="2400" dirty="0"/>
              <a:t>+a</a:t>
            </a:r>
            <a:r>
              <a:rPr lang="en-US" altLang="zh-CN" sz="2400" baseline="-25000" dirty="0"/>
              <a:t>2</a:t>
            </a:r>
            <a:r>
              <a:rPr lang="en-US" altLang="zh-CN" sz="2400" dirty="0"/>
              <a:t>x</a:t>
            </a:r>
            <a:r>
              <a:rPr lang="en-US" altLang="zh-CN" sz="2400" baseline="-25000" dirty="0"/>
              <a:t>2</a:t>
            </a:r>
            <a:r>
              <a:rPr lang="en-US" altLang="zh-CN" sz="2400" dirty="0"/>
              <a:t>+a</a:t>
            </a:r>
            <a:r>
              <a:rPr lang="en-US" altLang="zh-CN" sz="2400" baseline="-25000" dirty="0"/>
              <a:t>3</a:t>
            </a:r>
            <a:r>
              <a:rPr lang="en-US" altLang="zh-CN" sz="2400" dirty="0"/>
              <a:t>x</a:t>
            </a:r>
            <a:r>
              <a:rPr lang="en-US" altLang="zh-CN" sz="2400" baseline="-25000" dirty="0"/>
              <a:t>3</a:t>
            </a:r>
            <a:r>
              <a:rPr lang="zh-CN" altLang="zh-CN" sz="2400" dirty="0"/>
              <a:t>进行瘦肉量</a:t>
            </a:r>
            <a:r>
              <a:rPr lang="en-US" altLang="zh-CN" sz="2400" dirty="0"/>
              <a:t>y</a:t>
            </a:r>
            <a:r>
              <a:rPr lang="zh-CN" altLang="zh-CN" sz="2400" dirty="0"/>
              <a:t>对眼肌面积</a:t>
            </a:r>
            <a:r>
              <a:rPr lang="en-US" altLang="zh-CN" sz="2400" dirty="0"/>
              <a:t>x</a:t>
            </a:r>
            <a:r>
              <a:rPr lang="en-US" altLang="zh-CN" sz="2400" baseline="-25000" dirty="0"/>
              <a:t>1</a:t>
            </a:r>
            <a:r>
              <a:rPr lang="zh-CN" altLang="zh-CN" sz="2400" dirty="0"/>
              <a:t>、腿肉量</a:t>
            </a:r>
            <a:r>
              <a:rPr lang="en-US" altLang="zh-CN" sz="2400" dirty="0"/>
              <a:t>x</a:t>
            </a:r>
            <a:r>
              <a:rPr lang="en-US" altLang="zh-CN" sz="2400" baseline="-25000" dirty="0"/>
              <a:t>2</a:t>
            </a:r>
            <a:r>
              <a:rPr lang="zh-CN" altLang="zh-CN" sz="2400" dirty="0"/>
              <a:t>、腰肉量</a:t>
            </a:r>
            <a:r>
              <a:rPr lang="en-US" altLang="zh-CN" sz="2400" dirty="0"/>
              <a:t>x</a:t>
            </a:r>
            <a:r>
              <a:rPr lang="en-US" altLang="zh-CN" sz="2400" baseline="-25000" dirty="0"/>
              <a:t>3</a:t>
            </a:r>
            <a:r>
              <a:rPr lang="zh-CN" altLang="zh-CN" sz="2400" dirty="0"/>
              <a:t>的多元回归</a:t>
            </a:r>
            <a:r>
              <a:rPr lang="zh-CN" altLang="zh-CN" sz="2400" dirty="0" smtClean="0"/>
              <a:t>分析</a:t>
            </a:r>
            <a:r>
              <a:rPr lang="zh-CN" altLang="en-US" sz="2400" dirty="0"/>
              <a:t>。</a:t>
            </a:r>
            <a:endParaRPr lang="zh-CN" altLang="zh-CN" sz="2400" dirty="0"/>
          </a:p>
        </p:txBody>
      </p:sp>
      <p:pic>
        <p:nvPicPr>
          <p:cNvPr id="142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744" y="2780928"/>
            <a:ext cx="40862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线性最小二乘解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4525962"/>
              </a:xfrm>
            </p:spPr>
            <p:txBody>
              <a:bodyPr/>
              <a:lstStyle/>
              <a:p>
                <a:pPr marL="0" indent="0">
                  <a:buNone/>
                </a:pPr>
                <a:r>
                  <a:rPr lang="zh-CN" altLang="zh-CN" sz="2400" dirty="0" smtClean="0"/>
                  <a:t>分析：</a:t>
                </a:r>
                <a:r>
                  <a:rPr lang="zh-CN" altLang="zh-CN" sz="2400" dirty="0"/>
                  <a:t>这里需要求解参数</a:t>
                </a:r>
                <a:r>
                  <a:rPr lang="en-US" altLang="zh-CN" sz="2400" dirty="0"/>
                  <a:t>[a</a:t>
                </a:r>
                <a:r>
                  <a:rPr lang="en-US" altLang="zh-CN" sz="2400" baseline="-25000" dirty="0"/>
                  <a:t>0</a:t>
                </a:r>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,a3]</a:t>
                </a:r>
                <a:r>
                  <a:rPr lang="zh-CN" altLang="zh-CN" sz="2400" dirty="0"/>
                  <a:t>。</a:t>
                </a:r>
                <a:r>
                  <a:rPr lang="en-US" altLang="zh-CN" sz="2400" dirty="0"/>
                  <a:t>y=a</a:t>
                </a:r>
                <a:r>
                  <a:rPr lang="en-US" altLang="zh-CN" sz="2400" baseline="-25000" dirty="0"/>
                  <a:t>0</a:t>
                </a:r>
                <a:r>
                  <a:rPr lang="en-US" altLang="zh-CN" sz="2400" dirty="0"/>
                  <a:t>+a</a:t>
                </a:r>
                <a:r>
                  <a:rPr lang="en-US" altLang="zh-CN" sz="2400" baseline="-25000" dirty="0"/>
                  <a:t>1</a:t>
                </a:r>
                <a:r>
                  <a:rPr lang="en-US" altLang="zh-CN" sz="2400" dirty="0"/>
                  <a:t>x</a:t>
                </a:r>
                <a:r>
                  <a:rPr lang="en-US" altLang="zh-CN" sz="2400" baseline="-25000" dirty="0"/>
                  <a:t>1</a:t>
                </a:r>
                <a:r>
                  <a:rPr lang="en-US" altLang="zh-CN" sz="2400" dirty="0"/>
                  <a:t>+a</a:t>
                </a:r>
                <a:r>
                  <a:rPr lang="en-US" altLang="zh-CN" sz="2400" baseline="-25000" dirty="0"/>
                  <a:t>2</a:t>
                </a:r>
                <a:r>
                  <a:rPr lang="en-US" altLang="zh-CN" sz="2400" dirty="0"/>
                  <a:t>x</a:t>
                </a:r>
                <a:r>
                  <a:rPr lang="en-US" altLang="zh-CN" sz="2400" baseline="-25000" dirty="0"/>
                  <a:t>2</a:t>
                </a:r>
                <a:r>
                  <a:rPr lang="en-US" altLang="zh-CN" sz="2400" dirty="0"/>
                  <a:t>+a</a:t>
                </a:r>
                <a:r>
                  <a:rPr lang="en-US" altLang="zh-CN" sz="2400" baseline="-25000" dirty="0"/>
                  <a:t>3</a:t>
                </a:r>
                <a:r>
                  <a:rPr lang="en-US" altLang="zh-CN" sz="2400" dirty="0"/>
                  <a:t>x</a:t>
                </a:r>
                <a:r>
                  <a:rPr lang="en-US" altLang="zh-CN" sz="2400" baseline="-25000" dirty="0"/>
                  <a:t>3</a:t>
                </a:r>
                <a:r>
                  <a:rPr lang="zh-CN" altLang="zh-CN" sz="2400" dirty="0"/>
                  <a:t>可表示成如下形式</a:t>
                </a:r>
                <a:r>
                  <a:rPr lang="zh-CN" altLang="zh-CN" sz="2400" dirty="0" smtClean="0"/>
                  <a:t>：</a:t>
                </a:r>
                <a:endParaRPr lang="en-US" altLang="zh-CN" sz="2400" dirty="0" smtClean="0"/>
              </a:p>
              <a:p>
                <a:pPr marL="0" indent="0" algn="ctr">
                  <a:buNone/>
                </a:pPr>
                <a:r>
                  <a:rPr lang="en-US" altLang="zh-CN" sz="2400" dirty="0"/>
                  <a:t> </a:t>
                </a:r>
                <a14:m>
                  <m:oMath xmlns:m="http://schemas.openxmlformats.org/officeDocument/2006/math">
                    <m:d>
                      <m:dPr>
                        <m:begChr m:val="["/>
                        <m:endChr m:val="]"/>
                        <m:ctrlPr>
                          <a:rPr lang="zh-CN" altLang="zh-CN" sz="2400" i="1">
                            <a:latin typeface="Cambria Math" panose="02040503050406030204"/>
                          </a:rPr>
                        </m:ctrlPr>
                      </m:dPr>
                      <m:e>
                        <m:eqArr>
                          <m:eqArrPr>
                            <m:ctrlPr>
                              <a:rPr lang="zh-CN" altLang="zh-CN" sz="2400" i="1">
                                <a:latin typeface="Cambria Math" panose="02040503050406030204"/>
                              </a:rPr>
                            </m:ctrlPr>
                          </m:eqArrPr>
                          <m:e>
                            <m:m>
                              <m:mPr>
                                <m:mcs>
                                  <m:mc>
                                    <m:mcPr>
                                      <m:count m:val="2"/>
                                      <m:mcJc m:val="center"/>
                                    </m:mcPr>
                                  </m:mc>
                                </m:mcs>
                                <m:ctrlPr>
                                  <a:rPr lang="zh-CN" altLang="zh-CN" sz="2400" i="1">
                                    <a:latin typeface="Cambria Math" panose="02040503050406030204"/>
                                  </a:rPr>
                                </m:ctrlPr>
                              </m:mPr>
                              <m:mr>
                                <m:e>
                                  <m:r>
                                    <a:rPr lang="en-US" altLang="zh-CN" sz="2400" i="1">
                                      <a:latin typeface="Cambria Math" panose="02040503050406030204"/>
                                    </a:rPr>
                                    <m:t>1</m:t>
                                  </m:r>
                                </m:e>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0</m:t>
                                      </m:r>
                                    </m:sub>
                                    <m:sup>
                                      <m:r>
                                        <a:rPr lang="en-US" altLang="zh-CN" sz="2400" i="1">
                                          <a:latin typeface="Cambria Math" panose="02040503050406030204"/>
                                        </a:rPr>
                                        <m:t>0</m:t>
                                      </m:r>
                                    </m:sup>
                                  </m:sSubSup>
                                </m:e>
                              </m:mr>
                              <m:mr>
                                <m:e>
                                  <m:r>
                                    <a:rPr lang="en-US" altLang="zh-CN" sz="2400" i="1">
                                      <a:latin typeface="Cambria Math" panose="02040503050406030204"/>
                                    </a:rPr>
                                    <m:t>1</m:t>
                                  </m:r>
                                </m:e>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1</m:t>
                                      </m:r>
                                    </m:sub>
                                    <m:sup>
                                      <m:r>
                                        <a:rPr lang="en-US" altLang="zh-CN" sz="2400" i="1">
                                          <a:latin typeface="Cambria Math" panose="02040503050406030204"/>
                                        </a:rPr>
                                        <m:t>0</m:t>
                                      </m:r>
                                    </m:sup>
                                  </m:sSubSup>
                                </m:e>
                              </m:mr>
                            </m:m>
                            <m:m>
                              <m:mPr>
                                <m:mcs>
                                  <m:mc>
                                    <m:mcPr>
                                      <m:count m:val="2"/>
                                      <m:mcJc m:val="center"/>
                                    </m:mcPr>
                                  </m:mc>
                                </m:mcs>
                                <m:ctrlPr>
                                  <a:rPr lang="zh-CN" altLang="zh-CN" sz="2400" i="1">
                                    <a:latin typeface="Cambria Math" panose="02040503050406030204"/>
                                  </a:rPr>
                                </m:ctrlPr>
                              </m:mPr>
                              <m:mr>
                                <m:e>
                                  <m:sSubSup>
                                    <m:sSubSupPr>
                                      <m:ctrlPr>
                                        <a:rPr lang="zh-CN" altLang="zh-CN" sz="2400" i="1">
                                          <a:latin typeface="Cambria Math" panose="02040503050406030204"/>
                                        </a:rPr>
                                      </m:ctrlPr>
                                    </m:sSubSupPr>
                                    <m:e>
                                      <m:r>
                                        <a:rPr lang="en-US" altLang="zh-CN" sz="2400" i="1">
                                          <a:latin typeface="Cambria Math" panose="02040503050406030204"/>
                                        </a:rPr>
                                        <m:t>    </m:t>
                                      </m:r>
                                      <m:r>
                                        <a:rPr lang="en-US" altLang="zh-CN" sz="2400" i="1">
                                          <a:latin typeface="Cambria Math" panose="02040503050406030204"/>
                                        </a:rPr>
                                        <m:t>𝑥</m:t>
                                      </m:r>
                                    </m:e>
                                    <m:sub>
                                      <m:r>
                                        <a:rPr lang="en-US" altLang="zh-CN" sz="2400" i="1">
                                          <a:latin typeface="Cambria Math" panose="02040503050406030204"/>
                                        </a:rPr>
                                        <m:t>0</m:t>
                                      </m:r>
                                    </m:sub>
                                    <m:sup>
                                      <m:r>
                                        <a:rPr lang="en-US" altLang="zh-CN" sz="2400" i="1">
                                          <a:latin typeface="Cambria Math" panose="02040503050406030204"/>
                                        </a:rPr>
                                        <m:t>1</m:t>
                                      </m:r>
                                    </m:sup>
                                  </m:sSubSup>
                                </m:e>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0</m:t>
                                      </m:r>
                                    </m:sub>
                                    <m:sup>
                                      <m:r>
                                        <a:rPr lang="en-US" altLang="zh-CN" sz="2400" i="1">
                                          <a:latin typeface="Cambria Math" panose="02040503050406030204"/>
                                        </a:rPr>
                                        <m:t>2</m:t>
                                      </m:r>
                                    </m:sup>
                                  </m:sSubSup>
                                </m:e>
                              </m:mr>
                              <m:mr>
                                <m:e>
                                  <m:sSubSup>
                                    <m:sSubSupPr>
                                      <m:ctrlPr>
                                        <a:rPr lang="zh-CN" altLang="zh-CN" sz="2400" i="1">
                                          <a:latin typeface="Cambria Math" panose="02040503050406030204"/>
                                        </a:rPr>
                                      </m:ctrlPr>
                                    </m:sSubSupPr>
                                    <m:e>
                                      <m:r>
                                        <a:rPr lang="en-US" altLang="zh-CN" sz="2400" i="1">
                                          <a:latin typeface="Cambria Math" panose="02040503050406030204"/>
                                        </a:rPr>
                                        <m:t>    </m:t>
                                      </m:r>
                                      <m:r>
                                        <a:rPr lang="en-US" altLang="zh-CN" sz="2400" i="1">
                                          <a:latin typeface="Cambria Math" panose="02040503050406030204"/>
                                        </a:rPr>
                                        <m:t>𝑥</m:t>
                                      </m:r>
                                    </m:e>
                                    <m:sub>
                                      <m:r>
                                        <a:rPr lang="en-US" altLang="zh-CN" sz="2400" i="1">
                                          <a:latin typeface="Cambria Math" panose="02040503050406030204"/>
                                        </a:rPr>
                                        <m:t>1</m:t>
                                      </m:r>
                                    </m:sub>
                                    <m:sup>
                                      <m:r>
                                        <a:rPr lang="en-US" altLang="zh-CN" sz="2400" i="1">
                                          <a:latin typeface="Cambria Math" panose="02040503050406030204"/>
                                        </a:rPr>
                                        <m:t>1</m:t>
                                      </m:r>
                                    </m:sup>
                                  </m:sSubSup>
                                </m:e>
                                <m:e>
                                  <m:sSubSup>
                                    <m:sSubSupPr>
                                      <m:ctrlPr>
                                        <a:rPr lang="zh-CN" altLang="zh-CN" sz="2400" i="1">
                                          <a:latin typeface="Cambria Math" panose="02040503050406030204"/>
                                        </a:rPr>
                                      </m:ctrlPr>
                                    </m:sSubSupPr>
                                    <m:e>
                                      <m:r>
                                        <a:rPr lang="en-US" altLang="zh-CN" sz="2400" i="1">
                                          <a:latin typeface="Cambria Math" panose="02040503050406030204"/>
                                        </a:rPr>
                                        <m:t> </m:t>
                                      </m:r>
                                      <m:r>
                                        <a:rPr lang="en-US" altLang="zh-CN" sz="2400" i="1">
                                          <a:latin typeface="Cambria Math" panose="02040503050406030204"/>
                                        </a:rPr>
                                        <m:t>𝑥</m:t>
                                      </m:r>
                                    </m:e>
                                    <m:sub>
                                      <m:r>
                                        <a:rPr lang="en-US" altLang="zh-CN" sz="2400" i="1">
                                          <a:latin typeface="Cambria Math" panose="02040503050406030204"/>
                                        </a:rPr>
                                        <m:t>1</m:t>
                                      </m:r>
                                    </m:sub>
                                    <m:sup>
                                      <m:r>
                                        <a:rPr lang="en-US" altLang="zh-CN" sz="2400" i="1">
                                          <a:latin typeface="Cambria Math" panose="02040503050406030204"/>
                                        </a:rPr>
                                        <m:t>2</m:t>
                                      </m:r>
                                    </m:sup>
                                  </m:sSubSup>
                                </m:e>
                              </m:mr>
                            </m:m>
                          </m:e>
                          <m:e>
                            <m:m>
                              <m:mPr>
                                <m:mcs>
                                  <m:mc>
                                    <m:mcPr>
                                      <m:count m:val="2"/>
                                      <m:mcJc m:val="center"/>
                                    </m:mcPr>
                                  </m:mc>
                                </m:mcs>
                                <m:ctrlPr>
                                  <a:rPr lang="zh-CN" altLang="zh-CN" sz="2400" i="1">
                                    <a:latin typeface="Cambria Math" panose="02040503050406030204"/>
                                  </a:rPr>
                                </m:ctrlPr>
                              </m:mPr>
                              <m:mr>
                                <m:e>
                                  <m:r>
                                    <a:rPr lang="en-US" altLang="zh-CN" sz="2400" i="1">
                                      <a:latin typeface="Cambria Math" panose="02040503050406030204"/>
                                    </a:rPr>
                                    <m:t>…</m:t>
                                  </m:r>
                                </m:e>
                                <m:e>
                                  <m:r>
                                    <a:rPr lang="en-US" altLang="zh-CN" sz="2400" i="1">
                                      <a:latin typeface="Cambria Math" panose="02040503050406030204"/>
                                    </a:rPr>
                                    <m:t>…</m:t>
                                  </m:r>
                                </m:e>
                              </m:mr>
                              <m:mr>
                                <m:e>
                                  <m:r>
                                    <a:rPr lang="en-US" altLang="zh-CN" sz="2400" i="1">
                                      <a:latin typeface="Cambria Math" panose="02040503050406030204"/>
                                    </a:rPr>
                                    <m:t>1</m:t>
                                  </m:r>
                                </m:e>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9</m:t>
                                      </m:r>
                                    </m:sub>
                                    <m:sup>
                                      <m:r>
                                        <a:rPr lang="en-US" altLang="zh-CN" sz="2400" i="1">
                                          <a:latin typeface="Cambria Math" panose="02040503050406030204"/>
                                        </a:rPr>
                                        <m:t>0</m:t>
                                      </m:r>
                                    </m:sup>
                                  </m:sSubSup>
                                </m:e>
                              </m:mr>
                            </m:m>
                            <m:m>
                              <m:mPr>
                                <m:mcs>
                                  <m:mc>
                                    <m:mcPr>
                                      <m:count m:val="2"/>
                                      <m:mcJc m:val="center"/>
                                    </m:mcPr>
                                  </m:mc>
                                </m:mcs>
                                <m:ctrlPr>
                                  <a:rPr lang="zh-CN" altLang="zh-CN" sz="2400" i="1">
                                    <a:latin typeface="Cambria Math" panose="02040503050406030204"/>
                                  </a:rPr>
                                </m:ctrlPr>
                              </m:mPr>
                              <m:mr>
                                <m:e>
                                  <m:r>
                                    <a:rPr lang="en-US" altLang="zh-CN" sz="2400" i="1">
                                      <a:latin typeface="Cambria Math" panose="02040503050406030204"/>
                                    </a:rPr>
                                    <m:t>        …</m:t>
                                  </m:r>
                                </m:e>
                                <m:e>
                                  <m:r>
                                    <a:rPr lang="en-US" altLang="zh-CN" sz="2400" i="1">
                                      <a:latin typeface="Cambria Math" panose="02040503050406030204"/>
                                    </a:rPr>
                                    <m:t>…</m:t>
                                  </m:r>
                                </m:e>
                              </m:mr>
                              <m:mr>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9</m:t>
                                      </m:r>
                                    </m:sub>
                                    <m:sup>
                                      <m:r>
                                        <a:rPr lang="en-US" altLang="zh-CN" sz="2400" i="1">
                                          <a:latin typeface="Cambria Math" panose="02040503050406030204"/>
                                        </a:rPr>
                                        <m:t>1</m:t>
                                      </m:r>
                                    </m:sup>
                                  </m:sSubSup>
                                </m:e>
                                <m:e>
                                  <m:sSubSup>
                                    <m:sSubSupPr>
                                      <m:ctrlPr>
                                        <a:rPr lang="zh-CN" altLang="zh-CN" sz="2400" i="1">
                                          <a:latin typeface="Cambria Math" panose="02040503050406030204"/>
                                        </a:rPr>
                                      </m:ctrlPr>
                                    </m:sSubSupPr>
                                    <m:e>
                                      <m:r>
                                        <a:rPr lang="en-US" altLang="zh-CN" sz="2400" i="1">
                                          <a:latin typeface="Cambria Math" panose="02040503050406030204"/>
                                        </a:rPr>
                                        <m:t>𝑥</m:t>
                                      </m:r>
                                    </m:e>
                                    <m:sub>
                                      <m:r>
                                        <a:rPr lang="en-US" altLang="zh-CN" sz="2400" i="1">
                                          <a:latin typeface="Cambria Math" panose="02040503050406030204"/>
                                        </a:rPr>
                                        <m:t>9</m:t>
                                      </m:r>
                                    </m:sub>
                                    <m:sup>
                                      <m:r>
                                        <a:rPr lang="en-US" altLang="zh-CN" sz="2400" i="1">
                                          <a:latin typeface="Cambria Math" panose="02040503050406030204"/>
                                        </a:rPr>
                                        <m:t>2</m:t>
                                      </m:r>
                                    </m:sup>
                                  </m:sSubSup>
                                </m:e>
                              </m:mr>
                            </m:m>
                          </m:e>
                        </m:eqArr>
                      </m:e>
                    </m:d>
                    <m:d>
                      <m:dPr>
                        <m:begChr m:val="["/>
                        <m:endChr m:val="]"/>
                        <m:ctrlPr>
                          <a:rPr lang="zh-CN" altLang="zh-CN" sz="2400" i="1">
                            <a:latin typeface="Cambria Math" panose="02040503050406030204"/>
                          </a:rPr>
                        </m:ctrlPr>
                      </m:dPr>
                      <m:e>
                        <m:eqArr>
                          <m:eqArrPr>
                            <m:ctrlPr>
                              <a:rPr lang="zh-CN" altLang="zh-CN" sz="2400" i="1">
                                <a:latin typeface="Cambria Math" panose="02040503050406030204"/>
                              </a:rPr>
                            </m:ctrlPr>
                          </m:eqArrPr>
                          <m:e>
                            <m:m>
                              <m:mPr>
                                <m:mcs>
                                  <m:mc>
                                    <m:mcPr>
                                      <m:count m:val="1"/>
                                      <m:mcJc m:val="center"/>
                                    </m:mcPr>
                                  </m:mc>
                                </m:mcs>
                                <m:ctrlPr>
                                  <a:rPr lang="zh-CN" altLang="zh-CN" sz="2400" i="1">
                                    <a:latin typeface="Cambria Math" panose="02040503050406030204"/>
                                  </a:rPr>
                                </m:ctrlPr>
                              </m:mPr>
                              <m:mr>
                                <m:e>
                                  <m:sSub>
                                    <m:sSubPr>
                                      <m:ctrlPr>
                                        <a:rPr lang="zh-CN" altLang="zh-CN" sz="2400" i="1">
                                          <a:latin typeface="Cambria Math" panose="02040503050406030204"/>
                                        </a:rPr>
                                      </m:ctrlPr>
                                    </m:sSubPr>
                                    <m:e>
                                      <m:r>
                                        <a:rPr lang="en-US" altLang="zh-CN" sz="2400" i="1">
                                          <a:latin typeface="Cambria Math" panose="02040503050406030204"/>
                                        </a:rPr>
                                        <m:t>𝑎</m:t>
                                      </m:r>
                                    </m:e>
                                    <m:sub>
                                      <m:r>
                                        <a:rPr lang="en-US" altLang="zh-CN" sz="2400" i="1">
                                          <a:latin typeface="Cambria Math" panose="02040503050406030204"/>
                                        </a:rPr>
                                        <m:t>0</m:t>
                                      </m:r>
                                    </m:sub>
                                  </m:sSub>
                                </m:e>
                              </m:mr>
                              <m:mr>
                                <m:e>
                                  <m:sSub>
                                    <m:sSubPr>
                                      <m:ctrlPr>
                                        <a:rPr lang="zh-CN" altLang="zh-CN" sz="2400" i="1">
                                          <a:latin typeface="Cambria Math" panose="02040503050406030204"/>
                                        </a:rPr>
                                      </m:ctrlPr>
                                    </m:sSubPr>
                                    <m:e>
                                      <m:r>
                                        <a:rPr lang="en-US" altLang="zh-CN" sz="2400" i="1">
                                          <a:latin typeface="Cambria Math" panose="02040503050406030204"/>
                                        </a:rPr>
                                        <m:t>𝑎</m:t>
                                      </m:r>
                                    </m:e>
                                    <m:sub>
                                      <m:r>
                                        <a:rPr lang="en-US" altLang="zh-CN" sz="2400" i="1">
                                          <a:latin typeface="Cambria Math" panose="02040503050406030204"/>
                                        </a:rPr>
                                        <m:t>1</m:t>
                                      </m:r>
                                    </m:sub>
                                  </m:sSub>
                                </m:e>
                              </m:mr>
                            </m:m>
                          </m:e>
                          <m:e>
                            <m:sSub>
                              <m:sSubPr>
                                <m:ctrlPr>
                                  <a:rPr lang="zh-CN" altLang="zh-CN" sz="2400" i="1">
                                    <a:latin typeface="Cambria Math" panose="02040503050406030204"/>
                                  </a:rPr>
                                </m:ctrlPr>
                              </m:sSubPr>
                              <m:e>
                                <m:r>
                                  <a:rPr lang="en-US" altLang="zh-CN" sz="2400" i="1">
                                    <a:latin typeface="Cambria Math" panose="02040503050406030204"/>
                                  </a:rPr>
                                  <m:t>𝑎</m:t>
                                </m:r>
                              </m:e>
                              <m:sub>
                                <m:r>
                                  <a:rPr lang="en-US" altLang="zh-CN" sz="2400" i="1">
                                    <a:latin typeface="Cambria Math" panose="02040503050406030204"/>
                                  </a:rPr>
                                  <m:t>2</m:t>
                                </m:r>
                              </m:sub>
                            </m:sSub>
                          </m:e>
                          <m:e>
                            <m:sSub>
                              <m:sSubPr>
                                <m:ctrlPr>
                                  <a:rPr lang="zh-CN" altLang="zh-CN" sz="2400" i="1">
                                    <a:latin typeface="Cambria Math" panose="02040503050406030204"/>
                                  </a:rPr>
                                </m:ctrlPr>
                              </m:sSubPr>
                              <m:e>
                                <m:r>
                                  <a:rPr lang="en-US" altLang="zh-CN" sz="2400" i="1">
                                    <a:latin typeface="Cambria Math" panose="02040503050406030204"/>
                                  </a:rPr>
                                  <m:t>𝑎</m:t>
                                </m:r>
                              </m:e>
                              <m:sub>
                                <m:r>
                                  <a:rPr lang="en-US" altLang="zh-CN" sz="2400" i="1">
                                    <a:latin typeface="Cambria Math" panose="02040503050406030204"/>
                                  </a:rPr>
                                  <m:t>3</m:t>
                                </m:r>
                              </m:sub>
                            </m:sSub>
                          </m:e>
                        </m:eqArr>
                      </m:e>
                    </m:d>
                  </m:oMath>
                </a14:m>
                <a:r>
                  <a:rPr lang="en-US" altLang="zh-CN" sz="2400" dirty="0"/>
                  <a:t>=y</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4525962"/>
              </a:xfrm>
              <a:blipFill rotWithShape="1">
                <a:blip r:embed="rId1"/>
                <a:stretch>
                  <a:fillRect l="-7" t="-4" r="7" b="11"/>
                </a:stretch>
              </a:blipFill>
            </p:spPr>
            <p:txBody>
              <a:bodyPr/>
              <a:lstStyle/>
              <a:p>
                <a:r>
                  <a:rPr lang="zh-CN" altLang="en-US">
                    <a:noFill/>
                  </a:rPr>
                  <a:t> </a:t>
                </a:r>
              </a:p>
            </p:txBody>
          </p:sp>
        </mc:Fallback>
      </mc:AlternateContent>
      <p:sp>
        <p:nvSpPr>
          <p:cNvPr id="4" name="Rectangle 1"/>
          <p:cNvSpPr>
            <a:spLocks noChangeArrowheads="1"/>
          </p:cNvSpPr>
          <p:nvPr/>
        </p:nvSpPr>
        <p:spPr bwMode="auto">
          <a:xfrm>
            <a:off x="539552" y="4302388"/>
            <a:ext cx="7128792" cy="415498"/>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zh-CN" altLang="en-US" sz="2400" dirty="0" smtClean="0"/>
              <a:t>可</a:t>
            </a:r>
            <a:r>
              <a:rPr lang="zh-CN" altLang="zh-CN" sz="2400" dirty="0" smtClean="0"/>
              <a:t>利用</a:t>
            </a:r>
            <a:r>
              <a:rPr lang="en-US" altLang="zh-CN" sz="2400" dirty="0" smtClean="0"/>
              <a:t> </a:t>
            </a:r>
            <a:r>
              <a:rPr lang="en-US" altLang="zh-CN" sz="2400" dirty="0" err="1" smtClean="0"/>
              <a:t>scipy</a:t>
            </a:r>
            <a:r>
              <a:rPr lang="en-US" altLang="zh-CN" sz="2400" b="1" dirty="0" err="1" smtClean="0"/>
              <a:t>.</a:t>
            </a:r>
            <a:r>
              <a:rPr lang="en-US" altLang="zh-CN" sz="2400" dirty="0" err="1" smtClean="0"/>
              <a:t>linalg</a:t>
            </a:r>
            <a:r>
              <a:rPr lang="en-US" altLang="zh-CN" sz="2400" b="1" dirty="0" err="1" smtClean="0"/>
              <a:t>.</a:t>
            </a:r>
            <a:r>
              <a:rPr lang="en-US" altLang="zh-CN" sz="2400" dirty="0" err="1" smtClean="0"/>
              <a:t>lstsq</a:t>
            </a:r>
            <a:r>
              <a:rPr lang="zh-CN" altLang="zh-CN" sz="2400" dirty="0" smtClean="0"/>
              <a:t>求</a:t>
            </a:r>
            <a:r>
              <a:rPr lang="zh-CN" altLang="en-US" sz="2400" dirty="0" smtClean="0"/>
              <a:t>解，快动手试试吧</a:t>
            </a:r>
            <a:r>
              <a:rPr lang="en-US" altLang="zh-CN" sz="2400" dirty="0"/>
              <a:t>!</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70C0"/>
                </a:solidFill>
              </a:rPr>
              <a:t>特征值和</a:t>
            </a:r>
            <a:r>
              <a:rPr lang="zh-CN" altLang="zh-CN" b="1" dirty="0" smtClean="0">
                <a:solidFill>
                  <a:srgbClr val="0070C0"/>
                </a:solidFill>
              </a:rPr>
              <a:t>特征向量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4525962"/>
              </a:xfrm>
            </p:spPr>
            <p:txBody>
              <a:bodyPr/>
              <a:lstStyle/>
              <a:p>
                <a:pPr marL="0" indent="0">
                  <a:buNone/>
                </a:pPr>
                <a:r>
                  <a:rPr lang="en-US" altLang="zh-CN" sz="2400" dirty="0" smtClean="0"/>
                  <a:t>      </a:t>
                </a:r>
                <a:r>
                  <a:rPr lang="zh-CN" altLang="zh-CN" sz="2400" dirty="0" smtClean="0"/>
                  <a:t>求</a:t>
                </a:r>
                <a:r>
                  <a:rPr lang="zh-CN" altLang="zh-CN" sz="2400" dirty="0"/>
                  <a:t>取矩阵的特征值、特征向量是线性代数中的常见计算，一般可以通过以下关系来找到方阵（</a:t>
                </a:r>
                <a:r>
                  <a:rPr lang="en-US" altLang="zh-CN" sz="2400" dirty="0"/>
                  <a:t>A</a:t>
                </a:r>
                <a:r>
                  <a:rPr lang="zh-CN" altLang="zh-CN" sz="2400" dirty="0"/>
                  <a:t>）的特征值（</a:t>
                </a:r>
                <a14:m>
                  <m:oMath xmlns:m="http://schemas.openxmlformats.org/officeDocument/2006/math">
                    <m:r>
                      <m:rPr>
                        <m:sty m:val="p"/>
                      </m:rPr>
                      <a:rPr lang="en-US" altLang="zh-CN" sz="2400">
                        <a:latin typeface="Cambria Math" panose="02040503050406030204"/>
                      </a:rPr>
                      <m:t>λ</m:t>
                    </m:r>
                  </m:oMath>
                </a14:m>
                <a:r>
                  <a:rPr lang="zh-CN" altLang="zh-CN" sz="2400" dirty="0"/>
                  <a:t>）和特征向量（</a:t>
                </a:r>
                <a:r>
                  <a:rPr lang="en-US" altLang="zh-CN" sz="2400" dirty="0"/>
                  <a:t>v</a:t>
                </a:r>
                <a:r>
                  <a:rPr lang="zh-CN" altLang="zh-CN" sz="2400" dirty="0"/>
                  <a:t>）：</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a:rPr>
                        <m:t>Av</m:t>
                      </m:r>
                      <m:r>
                        <a:rPr lang="en-US" altLang="zh-CN" sz="2400">
                          <a:latin typeface="Cambria Math" panose="02040503050406030204"/>
                        </a:rPr>
                        <m:t>= </m:t>
                      </m:r>
                      <m:r>
                        <m:rPr>
                          <m:sty m:val="p"/>
                        </m:rPr>
                        <a:rPr lang="en-US" altLang="zh-CN" sz="2400">
                          <a:latin typeface="Cambria Math" panose="02040503050406030204"/>
                        </a:rPr>
                        <m:t>λv</m:t>
                      </m:r>
                    </m:oMath>
                  </m:oMathPara>
                </a14:m>
                <a:endParaRPr lang="zh-CN" altLang="zh-CN" sz="2400" dirty="0"/>
              </a:p>
              <a:p>
                <a:pPr marL="0" indent="0">
                  <a:buNone/>
                </a:pPr>
                <a:r>
                  <a:rPr lang="en-US" altLang="zh-CN" sz="2400" dirty="0" smtClean="0"/>
                  <a:t>        </a:t>
                </a:r>
                <a:r>
                  <a:rPr lang="en-US" altLang="zh-CN" sz="2400" dirty="0" err="1" smtClean="0"/>
                  <a:t>scipy.linalg</a:t>
                </a:r>
                <a:r>
                  <a:rPr lang="zh-CN" altLang="zh-CN" sz="2400" dirty="0"/>
                  <a:t>包中提供的</a:t>
                </a:r>
                <a:r>
                  <a:rPr lang="en-US" altLang="zh-CN" sz="2400" dirty="0" err="1"/>
                  <a:t>eig</a:t>
                </a:r>
                <a:r>
                  <a:rPr lang="zh-CN" altLang="zh-CN" sz="2400" dirty="0"/>
                  <a:t>函数可用于计算特征值和特征向量，函数原型如下</a:t>
                </a:r>
                <a:r>
                  <a:rPr lang="zh-CN" altLang="zh-CN" sz="2400" dirty="0" smtClean="0"/>
                  <a:t>：</a:t>
                </a:r>
                <a:r>
                  <a:rPr lang="en-US" altLang="zh-CN" sz="2400" dirty="0"/>
                  <a:t> </a:t>
                </a:r>
                <a:endParaRPr lang="zh-CN" altLang="zh-CN" sz="2400" dirty="0"/>
              </a:p>
              <a:p>
                <a:pPr marL="0" indent="0">
                  <a:buNone/>
                </a:pPr>
                <a:r>
                  <a:rPr lang="en-US" altLang="zh-CN" sz="2400" dirty="0" smtClean="0"/>
                  <a:t>       </a:t>
                </a:r>
                <a:r>
                  <a:rPr lang="en-US" altLang="zh-CN" sz="2400" dirty="0" err="1" smtClean="0"/>
                  <a:t>scipy</a:t>
                </a:r>
                <a:r>
                  <a:rPr lang="en-US" altLang="zh-CN" sz="2400" b="1" dirty="0" err="1" smtClean="0"/>
                  <a:t>.</a:t>
                </a:r>
                <a:r>
                  <a:rPr lang="en-US" altLang="zh-CN" sz="2400" dirty="0" err="1" smtClean="0"/>
                  <a:t>linalg</a:t>
                </a:r>
                <a:r>
                  <a:rPr lang="en-US" altLang="zh-CN" sz="2400" b="1" dirty="0" err="1" smtClean="0"/>
                  <a:t>.</a:t>
                </a:r>
                <a:r>
                  <a:rPr lang="en-US" altLang="zh-CN" sz="2400" dirty="0" err="1" smtClean="0"/>
                  <a:t>eig</a:t>
                </a:r>
                <a:r>
                  <a:rPr lang="en-US" altLang="zh-CN" sz="2400" b="1" dirty="0" smtClean="0"/>
                  <a:t>(</a:t>
                </a:r>
                <a:r>
                  <a:rPr lang="en-US" altLang="zh-CN" sz="2400" dirty="0" smtClean="0"/>
                  <a:t>a</a:t>
                </a:r>
                <a:r>
                  <a:rPr lang="en-US" altLang="zh-CN" sz="2400" b="1" dirty="0"/>
                  <a:t>,</a:t>
                </a:r>
                <a:r>
                  <a:rPr lang="en-US" altLang="zh-CN" sz="2400" dirty="0"/>
                  <a:t> b</a:t>
                </a:r>
                <a:r>
                  <a:rPr lang="en-US" altLang="zh-CN" sz="2400" b="1" dirty="0"/>
                  <a:t>=None,</a:t>
                </a:r>
                <a:r>
                  <a:rPr lang="en-US" altLang="zh-CN" sz="2400" dirty="0"/>
                  <a:t> left</a:t>
                </a:r>
                <a:r>
                  <a:rPr lang="en-US" altLang="zh-CN" sz="2400" b="1" dirty="0"/>
                  <a:t>=False,</a:t>
                </a:r>
                <a:r>
                  <a:rPr lang="en-US" altLang="zh-CN" sz="2400" dirty="0"/>
                  <a:t> right</a:t>
                </a:r>
                <a:r>
                  <a:rPr lang="en-US" altLang="zh-CN" sz="2400" b="1" dirty="0"/>
                  <a:t>=True,</a:t>
                </a:r>
                <a:r>
                  <a:rPr lang="en-US" altLang="zh-CN" sz="2400" dirty="0"/>
                  <a:t> </a:t>
                </a:r>
                <a:r>
                  <a:rPr lang="en-US" altLang="zh-CN" sz="2400" dirty="0" err="1"/>
                  <a:t>overwrite_a</a:t>
                </a:r>
                <a:r>
                  <a:rPr lang="en-US" altLang="zh-CN" sz="2400" b="1" dirty="0"/>
                  <a:t>=False,</a:t>
                </a:r>
                <a:r>
                  <a:rPr lang="en-US" altLang="zh-CN" sz="2400" dirty="0"/>
                  <a:t> </a:t>
                </a:r>
                <a:r>
                  <a:rPr lang="en-US" altLang="zh-CN" sz="2400" dirty="0" err="1"/>
                  <a:t>overwrite_b</a:t>
                </a:r>
                <a:r>
                  <a:rPr lang="en-US" altLang="zh-CN" sz="2400" b="1" dirty="0"/>
                  <a:t>=False,</a:t>
                </a:r>
                <a:r>
                  <a:rPr lang="en-US" altLang="zh-CN" sz="2400" dirty="0"/>
                  <a:t> </a:t>
                </a:r>
                <a:r>
                  <a:rPr lang="en-US" altLang="zh-CN" sz="2400" dirty="0" err="1"/>
                  <a:t>check_finite</a:t>
                </a:r>
                <a:r>
                  <a:rPr lang="en-US" altLang="zh-CN" sz="2400" b="1" dirty="0"/>
                  <a:t>=True,</a:t>
                </a:r>
                <a:r>
                  <a:rPr lang="en-US" altLang="zh-CN" sz="2400" dirty="0"/>
                  <a:t> </a:t>
                </a:r>
                <a:r>
                  <a:rPr lang="en-US" altLang="zh-CN" sz="2400" dirty="0" err="1"/>
                  <a:t>homogeneous_eigvals</a:t>
                </a:r>
                <a:r>
                  <a:rPr lang="en-US" altLang="zh-CN" sz="2400" b="1" dirty="0"/>
                  <a:t>=False)</a:t>
                </a:r>
                <a:endParaRPr lang="zh-CN" altLang="zh-CN" sz="2400" dirty="0"/>
              </a:p>
              <a:p>
                <a:pPr marL="0" indent="0" algn="ctr">
                  <a:buNone/>
                </a:pPr>
                <a:r>
                  <a:rPr lang="en-US" altLang="zh-CN" sz="2400" dirty="0"/>
                  <a:t> </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4525962"/>
              </a:xfrm>
              <a:blipFill rotWithShape="1">
                <a:blip r:embed="rId1"/>
                <a:stretch>
                  <a:fillRect l="-7" t="-4" r="7"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70C0"/>
                </a:solidFill>
              </a:rPr>
              <a:t>特征值和</a:t>
            </a:r>
            <a:r>
              <a:rPr lang="zh-CN" altLang="zh-CN" b="1" dirty="0" smtClean="0">
                <a:solidFill>
                  <a:srgbClr val="0070C0"/>
                </a:solidFill>
              </a:rPr>
              <a:t>特征向量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4525962"/>
              </a:xfrm>
            </p:spPr>
            <p:txBody>
              <a:bodyPr/>
              <a:lstStyle/>
              <a:p>
                <a:pPr marL="0" indent="0">
                  <a:buNone/>
                </a:pPr>
                <a:r>
                  <a:rPr lang="en-US" altLang="zh-CN" sz="2400" dirty="0" smtClean="0"/>
                  <a:t>      </a:t>
                </a:r>
                <a:r>
                  <a:rPr lang="zh-CN" altLang="zh-CN" sz="2400" dirty="0" smtClean="0"/>
                  <a:t>求</a:t>
                </a:r>
                <a:r>
                  <a:rPr lang="zh-CN" altLang="zh-CN" sz="2400" dirty="0"/>
                  <a:t>取矩阵的特征值、特征向量是线性代数中的常见计算，一般可以通过以下关系来找到方阵（</a:t>
                </a:r>
                <a:r>
                  <a:rPr lang="en-US" altLang="zh-CN" sz="2400" dirty="0"/>
                  <a:t>A</a:t>
                </a:r>
                <a:r>
                  <a:rPr lang="zh-CN" altLang="zh-CN" sz="2400" dirty="0"/>
                  <a:t>）的特征值（</a:t>
                </a:r>
                <a14:m>
                  <m:oMath xmlns:m="http://schemas.openxmlformats.org/officeDocument/2006/math">
                    <m:r>
                      <m:rPr>
                        <m:sty m:val="p"/>
                      </m:rPr>
                      <a:rPr lang="en-US" altLang="zh-CN" sz="2400">
                        <a:latin typeface="Cambria Math" panose="02040503050406030204"/>
                      </a:rPr>
                      <m:t>λ</m:t>
                    </m:r>
                  </m:oMath>
                </a14:m>
                <a:r>
                  <a:rPr lang="zh-CN" altLang="zh-CN" sz="2400" dirty="0"/>
                  <a:t>）和特征向量（</a:t>
                </a:r>
                <a:r>
                  <a:rPr lang="en-US" altLang="zh-CN" sz="2400" dirty="0"/>
                  <a:t>v</a:t>
                </a:r>
                <a:r>
                  <a:rPr lang="zh-CN" altLang="zh-CN" sz="2400" dirty="0"/>
                  <a:t>）：</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a:rPr>
                        <m:t>Av</m:t>
                      </m:r>
                      <m:r>
                        <a:rPr lang="en-US" altLang="zh-CN" sz="2400">
                          <a:latin typeface="Cambria Math" panose="02040503050406030204"/>
                        </a:rPr>
                        <m:t>= </m:t>
                      </m:r>
                      <m:r>
                        <m:rPr>
                          <m:sty m:val="p"/>
                        </m:rPr>
                        <a:rPr lang="en-US" altLang="zh-CN" sz="2400">
                          <a:latin typeface="Cambria Math" panose="02040503050406030204"/>
                        </a:rPr>
                        <m:t>λv</m:t>
                      </m:r>
                    </m:oMath>
                  </m:oMathPara>
                </a14:m>
                <a:endParaRPr lang="zh-CN" altLang="zh-CN" sz="2400" dirty="0"/>
              </a:p>
              <a:p>
                <a:pPr marL="0" indent="0">
                  <a:buNone/>
                </a:pPr>
                <a:r>
                  <a:rPr lang="en-US" altLang="zh-CN" sz="2400" dirty="0" smtClean="0"/>
                  <a:t>        </a:t>
                </a:r>
                <a:r>
                  <a:rPr lang="en-US" altLang="zh-CN" sz="2400" dirty="0" err="1" smtClean="0"/>
                  <a:t>scipy.linalg</a:t>
                </a:r>
                <a:r>
                  <a:rPr lang="zh-CN" altLang="zh-CN" sz="2400" dirty="0"/>
                  <a:t>包中提供的</a:t>
                </a:r>
                <a:r>
                  <a:rPr lang="en-US" altLang="zh-CN" sz="2400" dirty="0" err="1"/>
                  <a:t>eig</a:t>
                </a:r>
                <a:r>
                  <a:rPr lang="zh-CN" altLang="zh-CN" sz="2400" dirty="0"/>
                  <a:t>函数可用于计算特征值和特征向量，函数原型如下</a:t>
                </a:r>
                <a:r>
                  <a:rPr lang="zh-CN" altLang="zh-CN" sz="2400" dirty="0" smtClean="0"/>
                  <a:t>：</a:t>
                </a:r>
                <a:r>
                  <a:rPr lang="en-US" altLang="zh-CN" sz="2400" dirty="0"/>
                  <a:t> </a:t>
                </a:r>
                <a:endParaRPr lang="zh-CN" altLang="zh-CN" sz="2400" dirty="0"/>
              </a:p>
              <a:p>
                <a:pPr marL="0" indent="0">
                  <a:buNone/>
                </a:pPr>
                <a:r>
                  <a:rPr lang="en-US" altLang="zh-CN" sz="2400" dirty="0" smtClean="0"/>
                  <a:t>       </a:t>
                </a:r>
                <a:r>
                  <a:rPr lang="en-US" altLang="zh-CN" sz="2400" dirty="0" err="1" smtClean="0"/>
                  <a:t>scipy</a:t>
                </a:r>
                <a:r>
                  <a:rPr lang="en-US" altLang="zh-CN" sz="2400" b="1" dirty="0" err="1" smtClean="0"/>
                  <a:t>.</a:t>
                </a:r>
                <a:r>
                  <a:rPr lang="en-US" altLang="zh-CN" sz="2400" dirty="0" err="1" smtClean="0"/>
                  <a:t>linalg</a:t>
                </a:r>
                <a:r>
                  <a:rPr lang="en-US" altLang="zh-CN" sz="2400" b="1" dirty="0" err="1" smtClean="0"/>
                  <a:t>.</a:t>
                </a:r>
                <a:r>
                  <a:rPr lang="en-US" altLang="zh-CN" sz="2400" dirty="0" err="1" smtClean="0"/>
                  <a:t>eig</a:t>
                </a:r>
                <a:r>
                  <a:rPr lang="en-US" altLang="zh-CN" sz="2400" b="1" dirty="0" smtClean="0"/>
                  <a:t>(</a:t>
                </a:r>
                <a:r>
                  <a:rPr lang="en-US" altLang="zh-CN" sz="2400" dirty="0" smtClean="0"/>
                  <a:t>a</a:t>
                </a:r>
                <a:r>
                  <a:rPr lang="en-US" altLang="zh-CN" sz="2400" b="1" dirty="0"/>
                  <a:t>,</a:t>
                </a:r>
                <a:r>
                  <a:rPr lang="en-US" altLang="zh-CN" sz="2400" dirty="0"/>
                  <a:t> b</a:t>
                </a:r>
                <a:r>
                  <a:rPr lang="en-US" altLang="zh-CN" sz="2400" b="1" dirty="0"/>
                  <a:t>=None,</a:t>
                </a:r>
                <a:r>
                  <a:rPr lang="en-US" altLang="zh-CN" sz="2400" dirty="0"/>
                  <a:t> left</a:t>
                </a:r>
                <a:r>
                  <a:rPr lang="en-US" altLang="zh-CN" sz="2400" b="1" dirty="0"/>
                  <a:t>=False,</a:t>
                </a:r>
                <a:r>
                  <a:rPr lang="en-US" altLang="zh-CN" sz="2400" dirty="0"/>
                  <a:t> right</a:t>
                </a:r>
                <a:r>
                  <a:rPr lang="en-US" altLang="zh-CN" sz="2400" b="1" dirty="0"/>
                  <a:t>=True,</a:t>
                </a:r>
                <a:r>
                  <a:rPr lang="en-US" altLang="zh-CN" sz="2400" dirty="0"/>
                  <a:t> </a:t>
                </a:r>
                <a:r>
                  <a:rPr lang="en-US" altLang="zh-CN" sz="2400" dirty="0" err="1"/>
                  <a:t>overwrite_a</a:t>
                </a:r>
                <a:r>
                  <a:rPr lang="en-US" altLang="zh-CN" sz="2400" b="1" dirty="0"/>
                  <a:t>=False,</a:t>
                </a:r>
                <a:r>
                  <a:rPr lang="en-US" altLang="zh-CN" sz="2400" dirty="0"/>
                  <a:t> </a:t>
                </a:r>
                <a:r>
                  <a:rPr lang="en-US" altLang="zh-CN" sz="2400" dirty="0" err="1"/>
                  <a:t>overwrite_b</a:t>
                </a:r>
                <a:r>
                  <a:rPr lang="en-US" altLang="zh-CN" sz="2400" b="1" dirty="0"/>
                  <a:t>=False,</a:t>
                </a:r>
                <a:r>
                  <a:rPr lang="en-US" altLang="zh-CN" sz="2400" dirty="0"/>
                  <a:t> </a:t>
                </a:r>
                <a:r>
                  <a:rPr lang="en-US" altLang="zh-CN" sz="2400" dirty="0" err="1"/>
                  <a:t>check_finite</a:t>
                </a:r>
                <a:r>
                  <a:rPr lang="en-US" altLang="zh-CN" sz="2400" b="1" dirty="0"/>
                  <a:t>=True,</a:t>
                </a:r>
                <a:r>
                  <a:rPr lang="en-US" altLang="zh-CN" sz="2400" dirty="0"/>
                  <a:t> </a:t>
                </a:r>
                <a:r>
                  <a:rPr lang="en-US" altLang="zh-CN" sz="2400" dirty="0" err="1"/>
                  <a:t>homogeneous_eigvals</a:t>
                </a:r>
                <a:r>
                  <a:rPr lang="en-US" altLang="zh-CN" sz="2400" b="1" dirty="0"/>
                  <a:t>=False)</a:t>
                </a:r>
                <a:endParaRPr lang="zh-CN" altLang="zh-CN" sz="2400" dirty="0"/>
              </a:p>
              <a:p>
                <a:pPr marL="0" indent="0" algn="ctr">
                  <a:buNone/>
                </a:pPr>
                <a:r>
                  <a:rPr lang="en-US" altLang="zh-CN" sz="2400" dirty="0"/>
                  <a:t> </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4525962"/>
              </a:xfrm>
              <a:blipFill rotWithShape="1">
                <a:blip r:embed="rId1"/>
                <a:stretch>
                  <a:fillRect l="-7" t="-4" r="7" b="11"/>
                </a:stretch>
              </a:blipFill>
            </p:spPr>
            <p:txBody>
              <a:bodyPr/>
              <a:lstStyle/>
              <a:p>
                <a:r>
                  <a:rPr lang="zh-CN" altLang="en-US">
                    <a:noFill/>
                  </a:rPr>
                  <a:t> </a:t>
                </a:r>
              </a:p>
            </p:txBody>
          </p:sp>
        </mc:Fallback>
      </mc:AlternateContent>
      <p:sp>
        <p:nvSpPr>
          <p:cNvPr id="4" name="矩形 3"/>
          <p:cNvSpPr/>
          <p:nvPr/>
        </p:nvSpPr>
        <p:spPr>
          <a:xfrm>
            <a:off x="665047" y="4943048"/>
            <a:ext cx="7272808" cy="707886"/>
          </a:xfrm>
          <a:prstGeom prst="rect">
            <a:avLst/>
          </a:prstGeom>
        </p:spPr>
        <p:txBody>
          <a:bodyPr wrap="square">
            <a:spAutoFit/>
          </a:bodyPr>
          <a:lstStyle/>
          <a:p>
            <a:r>
              <a:rPr lang="zh-CN" altLang="zh-CN" sz="2000" dirty="0"/>
              <a:t>参数</a:t>
            </a:r>
            <a:r>
              <a:rPr lang="en-US" altLang="zh-CN" sz="2000" dirty="0"/>
              <a:t>a</a:t>
            </a:r>
            <a:r>
              <a:rPr lang="zh-CN" altLang="zh-CN" sz="2000" dirty="0"/>
              <a:t>是一个（</a:t>
            </a:r>
            <a:r>
              <a:rPr lang="en-US" altLang="zh-CN" sz="2000" dirty="0"/>
              <a:t>N,N</a:t>
            </a:r>
            <a:r>
              <a:rPr lang="zh-CN" altLang="zh-CN" sz="2000" dirty="0"/>
              <a:t>）维的复矩阵或实矩阵，其特征值和特征向量将被计算，该函数返回值为矩阵</a:t>
            </a:r>
            <a:r>
              <a:rPr lang="en-US" altLang="zh-CN" sz="2000" dirty="0"/>
              <a:t>A</a:t>
            </a:r>
            <a:r>
              <a:rPr lang="zh-CN" altLang="zh-CN" sz="2000" dirty="0"/>
              <a:t>的特征值和特征向量。</a:t>
            </a:r>
            <a:endParaRPr lang="zh-CN" altLang="zh-CN"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70C0"/>
                </a:solidFill>
              </a:rPr>
              <a:t>特征值和</a:t>
            </a:r>
            <a:r>
              <a:rPr lang="zh-CN" altLang="zh-CN" b="1" dirty="0" smtClean="0">
                <a:solidFill>
                  <a:srgbClr val="0070C0"/>
                </a:solidFill>
              </a:rPr>
              <a:t>特征向量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1224136"/>
              </a:xfrm>
            </p:spPr>
            <p:txBody>
              <a:bodyPr/>
              <a:lstStyle/>
              <a:p>
                <a:pPr marL="0" indent="0">
                  <a:buNone/>
                </a:pPr>
                <a:r>
                  <a:rPr lang="en-US" altLang="zh-CN" sz="2400" dirty="0" smtClean="0"/>
                  <a:t>      </a:t>
                </a:r>
                <a:r>
                  <a:rPr lang="zh-CN" altLang="en-US" sz="2400" dirty="0" smtClean="0"/>
                  <a:t>问题：</a:t>
                </a:r>
                <a:r>
                  <a:rPr lang="zh-CN" altLang="zh-CN" sz="2400" dirty="0" smtClean="0"/>
                  <a:t>计算</a:t>
                </a:r>
                <a14:m>
                  <m:oMath xmlns:m="http://schemas.openxmlformats.org/officeDocument/2006/math">
                    <m:d>
                      <m:dPr>
                        <m:begChr m:val="["/>
                        <m:endChr m:val="]"/>
                        <m:ctrlPr>
                          <a:rPr lang="zh-CN" altLang="zh-CN" sz="2400" i="1">
                            <a:latin typeface="Cambria Math" panose="02040503050406030204"/>
                          </a:rPr>
                        </m:ctrlPr>
                      </m:dPr>
                      <m:e>
                        <m:m>
                          <m:mPr>
                            <m:mcs>
                              <m:mc>
                                <m:mcPr>
                                  <m:count m:val="3"/>
                                  <m:mcJc m:val="center"/>
                                </m:mcPr>
                              </m:mc>
                            </m:mcs>
                            <m:ctrlPr>
                              <a:rPr lang="zh-CN" altLang="zh-CN" sz="2400" i="1">
                                <a:latin typeface="Cambria Math" panose="02040503050406030204"/>
                              </a:rPr>
                            </m:ctrlPr>
                          </m:mPr>
                          <m:mr>
                            <m:e>
                              <m:r>
                                <a:rPr lang="en-US" altLang="zh-CN" sz="2400">
                                  <a:latin typeface="Cambria Math" panose="02040503050406030204"/>
                                </a:rPr>
                                <m:t>2</m:t>
                              </m:r>
                            </m:e>
                            <m:e>
                              <m:r>
                                <a:rPr lang="en-US" altLang="zh-CN" sz="2400">
                                  <a:latin typeface="Cambria Math" panose="02040503050406030204"/>
                                </a:rPr>
                                <m:t>5</m:t>
                              </m:r>
                            </m:e>
                            <m:e>
                              <m:r>
                                <a:rPr lang="en-US" altLang="zh-CN" sz="2400">
                                  <a:latin typeface="Cambria Math" panose="02040503050406030204"/>
                                </a:rPr>
                                <m:t>7</m:t>
                              </m:r>
                            </m:e>
                          </m:mr>
                          <m:mr>
                            <m:e>
                              <m:r>
                                <a:rPr lang="en-US" altLang="zh-CN" sz="2400">
                                  <a:latin typeface="Cambria Math" panose="02040503050406030204"/>
                                </a:rPr>
                                <m:t>1</m:t>
                              </m:r>
                            </m:e>
                            <m:e>
                              <m:r>
                                <a:rPr lang="en-US" altLang="zh-CN" sz="2400">
                                  <a:latin typeface="Cambria Math" panose="02040503050406030204"/>
                                </a:rPr>
                                <m:t>6</m:t>
                              </m:r>
                            </m:e>
                            <m:e>
                              <m:r>
                                <a:rPr lang="en-US" altLang="zh-CN" sz="2400">
                                  <a:latin typeface="Cambria Math" panose="02040503050406030204"/>
                                </a:rPr>
                                <m:t>4</m:t>
                              </m:r>
                            </m:e>
                          </m:mr>
                          <m:mr>
                            <m:e>
                              <m:r>
                                <a:rPr lang="en-US" altLang="zh-CN" sz="2400">
                                  <a:latin typeface="Cambria Math" panose="02040503050406030204"/>
                                </a:rPr>
                                <m:t>2</m:t>
                              </m:r>
                            </m:e>
                            <m:e>
                              <m:r>
                                <a:rPr lang="en-US" altLang="zh-CN" sz="2400">
                                  <a:latin typeface="Cambria Math" panose="02040503050406030204"/>
                                </a:rPr>
                                <m:t>1</m:t>
                              </m:r>
                            </m:e>
                            <m:e>
                              <m:r>
                                <a:rPr lang="en-US" altLang="zh-CN" sz="2400">
                                  <a:latin typeface="Cambria Math" panose="02040503050406030204"/>
                                </a:rPr>
                                <m:t>3</m:t>
                              </m:r>
                            </m:e>
                          </m:mr>
                        </m:m>
                      </m:e>
                    </m:d>
                  </m:oMath>
                </a14:m>
                <a:r>
                  <a:rPr lang="zh-CN" altLang="zh-CN" sz="2400" dirty="0"/>
                  <a:t>的特征值和特征向量</a:t>
                </a:r>
                <a:endParaRPr lang="zh-CN" altLang="zh-CN" sz="2400" dirty="0"/>
              </a:p>
              <a:p>
                <a:pPr marL="0" indent="0" algn="ctr">
                  <a:buNone/>
                </a:pPr>
                <a:r>
                  <a:rPr lang="en-US" altLang="zh-CN" sz="2400" dirty="0"/>
                  <a:t> </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1224136"/>
              </a:xfrm>
              <a:blipFill rotWithShape="1">
                <a:blip r:embed="rId1"/>
                <a:stretch>
                  <a:fillRect l="-7" t="-13" r="7" b="-18725"/>
                </a:stretch>
              </a:blipFill>
            </p:spPr>
            <p:txBody>
              <a:bodyPr/>
              <a:lstStyle/>
              <a:p>
                <a:r>
                  <a:rPr lang="zh-CN" altLang="en-US">
                    <a:noFill/>
                  </a:rPr>
                  <a:t> </a:t>
                </a:r>
              </a:p>
            </p:txBody>
          </p:sp>
        </mc:Fallback>
      </mc:AlternateContent>
      <p:sp>
        <p:nvSpPr>
          <p:cNvPr id="5" name="Rectangle 2"/>
          <p:cNvSpPr>
            <a:spLocks noChangeArrowheads="1"/>
          </p:cNvSpPr>
          <p:nvPr/>
        </p:nvSpPr>
        <p:spPr bwMode="auto">
          <a:xfrm>
            <a:off x="556870" y="2310184"/>
            <a:ext cx="7183482"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np</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array</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2</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5</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7</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1</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6</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4</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2</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1</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3</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求解</a:t>
            </a:r>
            <a:endParaRPr kumimoji="0" lang="zh-CN" altLang="en-US"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l</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v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linalg</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eig</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特征值</a:t>
            </a:r>
            <a:r>
              <a:rPr kumimoji="0" lang="en-US" altLang="zh-CN"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l</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特征向量</a:t>
            </a:r>
            <a:r>
              <a:rPr kumimoji="0" lang="en-US" altLang="zh-CN"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v</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276225"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pic>
        <p:nvPicPr>
          <p:cNvPr id="143361"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4751424"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128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8" name="Rectangle 1"/>
          <p:cNvSpPr>
            <a:spLocks noChangeArrowheads="1"/>
          </p:cNvSpPr>
          <p:nvPr/>
        </p:nvSpPr>
        <p:spPr bwMode="auto">
          <a:xfrm>
            <a:off x="3701039" y="3626476"/>
            <a:ext cx="5256584" cy="415498"/>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zh-CN" altLang="en-US" sz="2400" dirty="0" smtClean="0"/>
              <a:t>若</a:t>
            </a:r>
            <a:r>
              <a:rPr lang="en-US" altLang="zh-CN" sz="2400" dirty="0" smtClean="0"/>
              <a:t>A</a:t>
            </a:r>
            <a:r>
              <a:rPr lang="zh-CN" altLang="en-US" sz="2400" dirty="0" smtClean="0"/>
              <a:t>不是方阵，会发生什么事情呢？</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61"/>
                                        </p:tgtEl>
                                        <p:attrNameLst>
                                          <p:attrName>style.visibility</p:attrName>
                                        </p:attrNameLst>
                                      </p:cBhvr>
                                      <p:to>
                                        <p:strVal val="visible"/>
                                      </p:to>
                                    </p:set>
                                    <p:animEffect transition="in" filter="fade">
                                      <p:cBhvr>
                                        <p:cTn id="7" dur="1000"/>
                                        <p:tgtEl>
                                          <p:spTgt spid="143361"/>
                                        </p:tgtEl>
                                      </p:cBhvr>
                                    </p:animEffect>
                                    <p:anim calcmode="lin" valueType="num">
                                      <p:cBhvr>
                                        <p:cTn id="8" dur="1000" fill="hold"/>
                                        <p:tgtEl>
                                          <p:spTgt spid="143361"/>
                                        </p:tgtEl>
                                        <p:attrNameLst>
                                          <p:attrName>ppt_x</p:attrName>
                                        </p:attrNameLst>
                                      </p:cBhvr>
                                      <p:tavLst>
                                        <p:tav tm="0">
                                          <p:val>
                                            <p:strVal val="#ppt_x"/>
                                          </p:val>
                                        </p:tav>
                                        <p:tav tm="100000">
                                          <p:val>
                                            <p:strVal val="#ppt_x"/>
                                          </p:val>
                                        </p:tav>
                                      </p:tavLst>
                                    </p:anim>
                                    <p:anim calcmode="lin" valueType="num">
                                      <p:cBhvr>
                                        <p:cTn id="9" dur="1000" fill="hold"/>
                                        <p:tgtEl>
                                          <p:spTgt spid="14336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70C0"/>
                </a:solidFill>
              </a:rPr>
              <a:t>奇异值分解</a:t>
            </a:r>
            <a:r>
              <a:rPr lang="en-US" altLang="zh-CN" b="1" dirty="0">
                <a:solidFill>
                  <a:srgbClr val="0070C0"/>
                </a:solidFill>
              </a:rPr>
              <a:t>-</a:t>
            </a:r>
            <a:r>
              <a:rPr lang="en-US" altLang="zh-CN" b="1" dirty="0" smtClean="0">
                <a:solidFill>
                  <a:srgbClr val="0070C0"/>
                </a:solidFill>
              </a:rPr>
              <a:t>SVD</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3960440"/>
              </a:xfrm>
            </p:spPr>
            <p:txBody>
              <a:bodyPr/>
              <a:lstStyle/>
              <a:p>
                <a:pPr marL="0" indent="0">
                  <a:buNone/>
                </a:pPr>
                <a:r>
                  <a:rPr lang="en-US" altLang="zh-CN" sz="2400" dirty="0" smtClean="0"/>
                  <a:t>       </a:t>
                </a:r>
                <a:r>
                  <a:rPr lang="en-US" altLang="zh-CN" sz="2400" dirty="0" err="1" smtClean="0"/>
                  <a:t>奇异值分解</a:t>
                </a:r>
                <a:r>
                  <a:rPr lang="zh-CN" altLang="zh-CN" sz="2400" dirty="0"/>
                  <a:t>（</a:t>
                </a:r>
                <a:r>
                  <a:rPr lang="en-US" altLang="zh-CN" sz="2400" dirty="0"/>
                  <a:t>Singular Value Decomposition</a:t>
                </a:r>
                <a:r>
                  <a:rPr lang="zh-CN" altLang="zh-CN" sz="2400" dirty="0"/>
                  <a:t>，</a:t>
                </a:r>
                <a:r>
                  <a:rPr lang="en-US" altLang="zh-CN" sz="2400" dirty="0"/>
                  <a:t>SVD</a:t>
                </a:r>
                <a:r>
                  <a:rPr lang="zh-CN" altLang="zh-CN" sz="2400" dirty="0"/>
                  <a:t>）是一种矩阵分解（</a:t>
                </a:r>
                <a:r>
                  <a:rPr lang="en-US" altLang="zh-CN" sz="2400" dirty="0"/>
                  <a:t>Matrix Decomposition</a:t>
                </a:r>
                <a:r>
                  <a:rPr lang="zh-CN" altLang="zh-CN" sz="2400" dirty="0"/>
                  <a:t>）的方法，但是和特征分解不同，</a:t>
                </a:r>
                <a:r>
                  <a:rPr lang="en-US" altLang="zh-CN" sz="2400" dirty="0"/>
                  <a:t>SVD</a:t>
                </a:r>
                <a:r>
                  <a:rPr lang="zh-CN" altLang="zh-CN" sz="2400" dirty="0"/>
                  <a:t>不要求待分解的矩阵必须是方阵。对于</a:t>
                </a:r>
                <a:r>
                  <a:rPr lang="en-US" altLang="zh-CN" sz="2400" dirty="0"/>
                  <a:t>m*n</a:t>
                </a:r>
                <a:r>
                  <a:rPr lang="zh-CN" altLang="zh-CN" sz="2400" dirty="0"/>
                  <a:t>的矩阵</a:t>
                </a:r>
                <a:r>
                  <a:rPr lang="en-US" altLang="zh-CN" sz="2400" dirty="0"/>
                  <a:t>A</a:t>
                </a:r>
                <a:r>
                  <a:rPr lang="zh-CN" altLang="zh-CN" sz="2400" dirty="0"/>
                  <a:t>，它的</a:t>
                </a:r>
                <a:r>
                  <a:rPr lang="en-US" altLang="zh-CN" sz="2400" dirty="0"/>
                  <a:t>SVD</a:t>
                </a:r>
                <a:r>
                  <a:rPr lang="zh-CN" altLang="zh-CN" sz="2400" dirty="0"/>
                  <a:t>定义为：</a:t>
                </a:r>
                <a:endParaRPr lang="zh-CN"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Α</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sub>
                      </m:sSub>
                      <m:r>
                        <a:rPr lang="en-US" altLang="zh-CN" sz="2400">
                          <a:latin typeface="Cambria Math" panose="02040503050406030204"/>
                        </a:rPr>
                        <m:t>=</m:t>
                      </m:r>
                      <m:sSub>
                        <m:sSubPr>
                          <m:ctrlPr>
                            <a:rPr lang="zh-CN" altLang="zh-CN" sz="2400" i="1">
                              <a:latin typeface="Cambria Math" panose="02040503050406030204"/>
                            </a:rPr>
                          </m:ctrlPr>
                        </m:sSubPr>
                        <m:e>
                          <m:r>
                            <m:rPr>
                              <m:sty m:val="p"/>
                            </m:rPr>
                            <a:rPr lang="en-US" altLang="zh-CN" sz="2400">
                              <a:latin typeface="Cambria Math" panose="02040503050406030204"/>
                            </a:rPr>
                            <m:t>U</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m</m:t>
                          </m:r>
                        </m:sub>
                      </m:sSub>
                      <m:sSub>
                        <m:sSubPr>
                          <m:ctrlPr>
                            <a:rPr lang="zh-CN" altLang="zh-CN" sz="2400" i="1">
                              <a:latin typeface="Cambria Math" panose="02040503050406030204"/>
                            </a:rPr>
                          </m:ctrlPr>
                        </m:sSubPr>
                        <m:e>
                          <m:r>
                            <m:rPr>
                              <m:sty m:val="p"/>
                            </m:rPr>
                            <a:rPr lang="en-US" altLang="zh-CN" sz="2400">
                              <a:latin typeface="Cambria Math" panose="02040503050406030204"/>
                            </a:rPr>
                            <m:t>Σ</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m</m:t>
                          </m:r>
                        </m:sub>
                      </m:sSub>
                      <m:sSub>
                        <m:sSubPr>
                          <m:ctrlPr>
                            <a:rPr lang="zh-CN" altLang="zh-CN" sz="2400" i="1">
                              <a:latin typeface="Cambria Math" panose="02040503050406030204"/>
                            </a:rPr>
                          </m:ctrlPr>
                        </m:sSubPr>
                        <m:e>
                          <m:sSup>
                            <m:sSupPr>
                              <m:ctrlPr>
                                <a:rPr lang="zh-CN" altLang="zh-CN" sz="2400" i="1">
                                  <a:latin typeface="Cambria Math" panose="02040503050406030204"/>
                                </a:rPr>
                              </m:ctrlPr>
                            </m:sSupPr>
                            <m:e>
                              <m:r>
                                <m:rPr>
                                  <m:sty m:val="p"/>
                                </m:rPr>
                                <a:rPr lang="en-US" altLang="zh-CN" sz="2400">
                                  <a:latin typeface="Cambria Math" panose="02040503050406030204"/>
                                </a:rPr>
                                <m:t>V</m:t>
                              </m:r>
                            </m:e>
                            <m:sup>
                              <m:r>
                                <m:rPr>
                                  <m:sty m:val="p"/>
                                </m:rPr>
                                <a:rPr lang="en-US" altLang="zh-CN" sz="2400">
                                  <a:latin typeface="Cambria Math" panose="02040503050406030204"/>
                                </a:rPr>
                                <m:t>T</m:t>
                              </m:r>
                            </m:sup>
                          </m:sSup>
                        </m:e>
                        <m:sub>
                          <m:r>
                            <m:rPr>
                              <m:sty m:val="p"/>
                            </m:rPr>
                            <a:rPr lang="en-US" altLang="zh-CN" sz="2400">
                              <a:latin typeface="Cambria Math" panose="02040503050406030204"/>
                            </a:rPr>
                            <m:t>n</m:t>
                          </m:r>
                          <m:r>
                            <a:rPr lang="en-US" altLang="zh-CN" sz="2400">
                              <a:latin typeface="Cambria Math" panose="02040503050406030204"/>
                            </a:rPr>
                            <m:t>×</m:t>
                          </m:r>
                          <m:r>
                            <m:rPr>
                              <m:sty m:val="p"/>
                            </m:rPr>
                            <a:rPr lang="en-US" altLang="zh-CN" sz="2400">
                              <a:latin typeface="Cambria Math" panose="02040503050406030204"/>
                            </a:rPr>
                            <m:t>n</m:t>
                          </m:r>
                        </m:sub>
                      </m:sSub>
                    </m:oMath>
                  </m:oMathPara>
                </a14:m>
                <a:endParaRPr lang="zh-CN" altLang="zh-CN" sz="2400" dirty="0"/>
              </a:p>
              <a:p>
                <a:pPr marL="0" indent="0">
                  <a:buNone/>
                </a:pPr>
                <a:r>
                  <a:rPr lang="en-US" altLang="zh-CN" sz="2400" dirty="0" smtClean="0"/>
                  <a:t>       </a:t>
                </a:r>
                <a:r>
                  <a:rPr lang="zh-CN" altLang="zh-CN" sz="2400" dirty="0" smtClean="0"/>
                  <a:t>其中</a:t>
                </a:r>
                <a:r>
                  <a:rPr lang="en-US" altLang="zh-CN" sz="2400" dirty="0"/>
                  <a:t>U</a:t>
                </a:r>
                <a:r>
                  <a:rPr lang="zh-CN" altLang="zh-CN" sz="2400" dirty="0"/>
                  <a:t>是一个</a:t>
                </a:r>
                <a14:m>
                  <m:oMath xmlns:m="http://schemas.openxmlformats.org/officeDocument/2006/math">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的矩阵，被称为左奇异向量；</a:t>
                </a:r>
                <a14:m>
                  <m:oMath xmlns:m="http://schemas.openxmlformats.org/officeDocument/2006/math">
                    <m:r>
                      <m:rPr>
                        <m:sty m:val="p"/>
                      </m:rPr>
                      <a:rPr lang="en-US" altLang="zh-CN" sz="2400">
                        <a:latin typeface="Cambria Math" panose="02040503050406030204"/>
                      </a:rPr>
                      <m:t>Σ</m:t>
                    </m:r>
                  </m:oMath>
                </a14:m>
                <a:r>
                  <a:rPr lang="zh-CN" altLang="zh-CN" sz="2400" dirty="0"/>
                  <a:t>是一个</a:t>
                </a:r>
                <a14:m>
                  <m:oMath xmlns:m="http://schemas.openxmlformats.org/officeDocument/2006/math">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a:t>
                </a:r>
                <a14:m>
                  <m:oMath xmlns:m="http://schemas.openxmlformats.org/officeDocument/2006/math">
                    <m:r>
                      <m:rPr>
                        <m:sty m:val="p"/>
                      </m:rPr>
                      <a:rPr lang="en-US" altLang="zh-CN" sz="2400">
                        <a:latin typeface="Cambria Math" panose="02040503050406030204"/>
                      </a:rPr>
                      <m:t>Σ</m:t>
                    </m:r>
                  </m:oMath>
                </a14:m>
                <a:r>
                  <a:rPr lang="zh-CN" altLang="zh-CN" sz="2400" dirty="0"/>
                  <a:t>除了主对角线上的元素以外全为</a:t>
                </a:r>
                <a:r>
                  <a:rPr lang="en-US" altLang="zh-CN" sz="2400" dirty="0"/>
                  <a:t>0</a:t>
                </a:r>
                <a:r>
                  <a:rPr lang="zh-CN" altLang="zh-CN" sz="2400" dirty="0"/>
                  <a:t>，主对角线上的每个元素</a:t>
                </a:r>
                <a14:m>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σ</m:t>
                        </m:r>
                      </m:e>
                      <m:sub>
                        <m:r>
                          <m:rPr>
                            <m:sty m:val="p"/>
                          </m:rPr>
                          <a:rPr lang="en-US" altLang="zh-CN" sz="2400">
                            <a:latin typeface="Cambria Math" panose="02040503050406030204"/>
                          </a:rPr>
                          <m:t>i</m:t>
                        </m:r>
                      </m:sub>
                    </m:sSub>
                  </m:oMath>
                </a14:m>
                <a:r>
                  <a:rPr lang="zh-CN" altLang="zh-CN" sz="2400" dirty="0"/>
                  <a:t>都称为矩阵</a:t>
                </a:r>
                <a14:m>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Α</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sub>
                    </m:sSub>
                  </m:oMath>
                </a14:m>
                <a:r>
                  <a:rPr lang="zh-CN" altLang="zh-CN" sz="2400" dirty="0"/>
                  <a:t>的奇异值；</a:t>
                </a:r>
                <a14:m>
                  <m:oMath xmlns:m="http://schemas.openxmlformats.org/officeDocument/2006/math">
                    <m:r>
                      <a:rPr lang="zh-CN" altLang="zh-CN" sz="2400">
                        <a:latin typeface="Cambria Math" panose="02040503050406030204"/>
                      </a:rPr>
                      <m:t> </m:t>
                    </m:r>
                    <m:sSup>
                      <m:sSupPr>
                        <m:ctrlPr>
                          <a:rPr lang="zh-CN" altLang="zh-CN" sz="2400" i="1">
                            <a:latin typeface="Cambria Math" panose="02040503050406030204"/>
                          </a:rPr>
                        </m:ctrlPr>
                      </m:sSupPr>
                      <m:e>
                        <m:r>
                          <m:rPr>
                            <m:sty m:val="p"/>
                          </m:rPr>
                          <a:rPr lang="en-US" altLang="zh-CN" sz="2400">
                            <a:latin typeface="Cambria Math" panose="02040503050406030204"/>
                          </a:rPr>
                          <m:t>V</m:t>
                        </m:r>
                      </m:e>
                      <m:sup>
                        <m:r>
                          <m:rPr>
                            <m:sty m:val="p"/>
                          </m:rPr>
                          <a:rPr lang="en-US" altLang="zh-CN" sz="2400">
                            <a:latin typeface="Cambria Math" panose="02040503050406030204"/>
                          </a:rPr>
                          <m:t>T</m:t>
                        </m:r>
                      </m:sup>
                    </m:sSup>
                  </m:oMath>
                </a14:m>
                <a:r>
                  <a:rPr lang="zh-CN" altLang="zh-CN" sz="2400" dirty="0"/>
                  <a:t>是一个</a:t>
                </a:r>
                <a14:m>
                  <m:oMath xmlns:m="http://schemas.openxmlformats.org/officeDocument/2006/math">
                    <m:r>
                      <m:rPr>
                        <m:sty m:val="p"/>
                      </m:rPr>
                      <a:rPr lang="en-US" altLang="zh-CN" sz="2400">
                        <a:latin typeface="Cambria Math" panose="02040503050406030204"/>
                      </a:rPr>
                      <m:t>n</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的矩阵，被称为右奇异向量。</a:t>
                </a:r>
                <a:r>
                  <a:rPr lang="en-US" altLang="zh-CN" sz="2400" dirty="0"/>
                  <a:t>U</a:t>
                </a:r>
                <a:r>
                  <a:rPr lang="zh-CN" altLang="zh-CN" sz="2400" dirty="0"/>
                  <a:t>和</a:t>
                </a:r>
                <a:r>
                  <a:rPr lang="en-US" altLang="zh-CN" sz="2400" dirty="0"/>
                  <a:t>V</a:t>
                </a:r>
                <a:r>
                  <a:rPr lang="zh-CN" altLang="zh-CN" sz="2400" dirty="0"/>
                  <a:t>都是酉矩阵。</a:t>
                </a:r>
                <a:endParaRPr lang="zh-CN" altLang="zh-CN" sz="2400" dirty="0"/>
              </a:p>
              <a:p>
                <a:pPr marL="0" indent="0" algn="ctr">
                  <a:buNone/>
                </a:pPr>
                <a:r>
                  <a:rPr lang="en-US" altLang="zh-CN" sz="2400" dirty="0"/>
                  <a:t> </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3960440"/>
              </a:xfrm>
              <a:blipFill rotWithShape="1">
                <a:blip r:embed="rId1"/>
                <a:stretch>
                  <a:fillRect l="-7" t="-4" r="7" b="3"/>
                </a:stretch>
              </a:blipFill>
            </p:spPr>
            <p:txBody>
              <a:bodyPr/>
              <a:lstStyle/>
              <a:p>
                <a:r>
                  <a:rPr lang="zh-CN" altLang="en-US">
                    <a:noFill/>
                  </a:rPr>
                  <a:t> </a:t>
                </a:r>
              </a:p>
            </p:txBody>
          </p:sp>
        </mc:Fallback>
      </mc:AlternateContent>
      <p:sp>
        <p:nvSpPr>
          <p:cNvPr id="6" name="Rectangle 3"/>
          <p:cNvSpPr>
            <a:spLocks noChangeArrowheads="1"/>
          </p:cNvSpPr>
          <p:nvPr/>
        </p:nvSpPr>
        <p:spPr bwMode="auto">
          <a:xfrm>
            <a:off x="0" y="128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0070C0"/>
                </a:solidFill>
              </a:rPr>
              <a:t>奇异值分解</a:t>
            </a:r>
            <a:r>
              <a:rPr lang="en-US" altLang="zh-CN" b="1" dirty="0">
                <a:solidFill>
                  <a:srgbClr val="0070C0"/>
                </a:solidFill>
              </a:rPr>
              <a:t>-</a:t>
            </a:r>
            <a:r>
              <a:rPr lang="en-US" altLang="zh-CN" b="1" dirty="0" smtClean="0">
                <a:solidFill>
                  <a:srgbClr val="0070C0"/>
                </a:solidFill>
              </a:rPr>
              <a:t>SVD</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0762" y="1124744"/>
                <a:ext cx="8229600" cy="3960440"/>
              </a:xfrm>
            </p:spPr>
            <p:txBody>
              <a:bodyPr/>
              <a:lstStyle/>
              <a:p>
                <a:pPr marL="0" indent="0">
                  <a:buNone/>
                </a:pPr>
                <a:r>
                  <a:rPr lang="en-US" altLang="zh-CN" sz="2400" dirty="0" smtClean="0"/>
                  <a:t>       </a:t>
                </a:r>
                <a:r>
                  <a:rPr lang="en-US" altLang="zh-CN" sz="2400" dirty="0" err="1" smtClean="0"/>
                  <a:t>奇异值分解</a:t>
                </a:r>
                <a:r>
                  <a:rPr lang="zh-CN" altLang="zh-CN" sz="2400" dirty="0"/>
                  <a:t>（</a:t>
                </a:r>
                <a:r>
                  <a:rPr lang="en-US" altLang="zh-CN" sz="2400" dirty="0"/>
                  <a:t>Singular Value Decomposition</a:t>
                </a:r>
                <a:r>
                  <a:rPr lang="zh-CN" altLang="zh-CN" sz="2400" dirty="0"/>
                  <a:t>，</a:t>
                </a:r>
                <a:r>
                  <a:rPr lang="en-US" altLang="zh-CN" sz="2400" dirty="0"/>
                  <a:t>SVD</a:t>
                </a:r>
                <a:r>
                  <a:rPr lang="zh-CN" altLang="zh-CN" sz="2400" dirty="0"/>
                  <a:t>）是一种矩阵分解（</a:t>
                </a:r>
                <a:r>
                  <a:rPr lang="en-US" altLang="zh-CN" sz="2400" dirty="0"/>
                  <a:t>Matrix Decomposition</a:t>
                </a:r>
                <a:r>
                  <a:rPr lang="zh-CN" altLang="zh-CN" sz="2400" dirty="0"/>
                  <a:t>）的方法，但是和特征分解不同，</a:t>
                </a:r>
                <a:r>
                  <a:rPr lang="en-US" altLang="zh-CN" sz="2400" dirty="0"/>
                  <a:t>SVD</a:t>
                </a:r>
                <a:r>
                  <a:rPr lang="zh-CN" altLang="zh-CN" sz="2400" dirty="0"/>
                  <a:t>不要求待分解的矩阵必须是方阵。对于</a:t>
                </a:r>
                <a:r>
                  <a:rPr lang="en-US" altLang="zh-CN" sz="2400" dirty="0"/>
                  <a:t>m*n</a:t>
                </a:r>
                <a:r>
                  <a:rPr lang="zh-CN" altLang="zh-CN" sz="2400" dirty="0"/>
                  <a:t>的矩阵</a:t>
                </a:r>
                <a:r>
                  <a:rPr lang="en-US" altLang="zh-CN" sz="2400" dirty="0"/>
                  <a:t>A</a:t>
                </a:r>
                <a:r>
                  <a:rPr lang="zh-CN" altLang="zh-CN" sz="2400" dirty="0"/>
                  <a:t>，它的</a:t>
                </a:r>
                <a:r>
                  <a:rPr lang="en-US" altLang="zh-CN" sz="2400" dirty="0"/>
                  <a:t>SVD</a:t>
                </a:r>
                <a:r>
                  <a:rPr lang="zh-CN" altLang="zh-CN" sz="2400" dirty="0"/>
                  <a:t>定义为：</a:t>
                </a:r>
                <a:endParaRPr lang="zh-CN"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Α</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sub>
                      </m:sSub>
                      <m:r>
                        <a:rPr lang="en-US" altLang="zh-CN" sz="2400">
                          <a:latin typeface="Cambria Math" panose="02040503050406030204"/>
                        </a:rPr>
                        <m:t>=</m:t>
                      </m:r>
                      <m:sSub>
                        <m:sSubPr>
                          <m:ctrlPr>
                            <a:rPr lang="zh-CN" altLang="zh-CN" sz="2400" i="1">
                              <a:latin typeface="Cambria Math" panose="02040503050406030204"/>
                            </a:rPr>
                          </m:ctrlPr>
                        </m:sSubPr>
                        <m:e>
                          <m:r>
                            <m:rPr>
                              <m:sty m:val="p"/>
                            </m:rPr>
                            <a:rPr lang="en-US" altLang="zh-CN" sz="2400">
                              <a:latin typeface="Cambria Math" panose="02040503050406030204"/>
                            </a:rPr>
                            <m:t>U</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m</m:t>
                          </m:r>
                        </m:sub>
                      </m:sSub>
                      <m:sSub>
                        <m:sSubPr>
                          <m:ctrlPr>
                            <a:rPr lang="zh-CN" altLang="zh-CN" sz="2400" i="1">
                              <a:latin typeface="Cambria Math" panose="02040503050406030204"/>
                            </a:rPr>
                          </m:ctrlPr>
                        </m:sSubPr>
                        <m:e>
                          <m:r>
                            <m:rPr>
                              <m:sty m:val="p"/>
                            </m:rPr>
                            <a:rPr lang="en-US" altLang="zh-CN" sz="2400">
                              <a:latin typeface="Cambria Math" panose="02040503050406030204"/>
                            </a:rPr>
                            <m:t>Σ</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m</m:t>
                          </m:r>
                        </m:sub>
                      </m:sSub>
                      <m:sSub>
                        <m:sSubPr>
                          <m:ctrlPr>
                            <a:rPr lang="zh-CN" altLang="zh-CN" sz="2400" i="1">
                              <a:latin typeface="Cambria Math" panose="02040503050406030204"/>
                            </a:rPr>
                          </m:ctrlPr>
                        </m:sSubPr>
                        <m:e>
                          <m:sSup>
                            <m:sSupPr>
                              <m:ctrlPr>
                                <a:rPr lang="zh-CN" altLang="zh-CN" sz="2400" i="1">
                                  <a:latin typeface="Cambria Math" panose="02040503050406030204"/>
                                </a:rPr>
                              </m:ctrlPr>
                            </m:sSupPr>
                            <m:e>
                              <m:r>
                                <m:rPr>
                                  <m:sty m:val="p"/>
                                </m:rPr>
                                <a:rPr lang="en-US" altLang="zh-CN" sz="2400">
                                  <a:latin typeface="Cambria Math" panose="02040503050406030204"/>
                                </a:rPr>
                                <m:t>V</m:t>
                              </m:r>
                            </m:e>
                            <m:sup>
                              <m:r>
                                <m:rPr>
                                  <m:sty m:val="p"/>
                                </m:rPr>
                                <a:rPr lang="en-US" altLang="zh-CN" sz="2400">
                                  <a:latin typeface="Cambria Math" panose="02040503050406030204"/>
                                </a:rPr>
                                <m:t>T</m:t>
                              </m:r>
                            </m:sup>
                          </m:sSup>
                        </m:e>
                        <m:sub>
                          <m:r>
                            <m:rPr>
                              <m:sty m:val="p"/>
                            </m:rPr>
                            <a:rPr lang="en-US" altLang="zh-CN" sz="2400">
                              <a:latin typeface="Cambria Math" panose="02040503050406030204"/>
                            </a:rPr>
                            <m:t>n</m:t>
                          </m:r>
                          <m:r>
                            <a:rPr lang="en-US" altLang="zh-CN" sz="2400">
                              <a:latin typeface="Cambria Math" panose="02040503050406030204"/>
                            </a:rPr>
                            <m:t>×</m:t>
                          </m:r>
                          <m:r>
                            <m:rPr>
                              <m:sty m:val="p"/>
                            </m:rPr>
                            <a:rPr lang="en-US" altLang="zh-CN" sz="2400">
                              <a:latin typeface="Cambria Math" panose="02040503050406030204"/>
                            </a:rPr>
                            <m:t>n</m:t>
                          </m:r>
                        </m:sub>
                      </m:sSub>
                    </m:oMath>
                  </m:oMathPara>
                </a14:m>
                <a:endParaRPr lang="zh-CN" altLang="zh-CN" sz="2400" dirty="0"/>
              </a:p>
              <a:p>
                <a:pPr marL="0" indent="0">
                  <a:buNone/>
                </a:pPr>
                <a:r>
                  <a:rPr lang="en-US" altLang="zh-CN" sz="2400" dirty="0" smtClean="0"/>
                  <a:t>       </a:t>
                </a:r>
                <a:r>
                  <a:rPr lang="zh-CN" altLang="zh-CN" sz="2400" dirty="0" smtClean="0"/>
                  <a:t>其中</a:t>
                </a:r>
                <a:r>
                  <a:rPr lang="en-US" altLang="zh-CN" sz="2400" dirty="0"/>
                  <a:t>U</a:t>
                </a:r>
                <a:r>
                  <a:rPr lang="zh-CN" altLang="zh-CN" sz="2400" dirty="0"/>
                  <a:t>是一个</a:t>
                </a:r>
                <a14:m>
                  <m:oMath xmlns:m="http://schemas.openxmlformats.org/officeDocument/2006/math">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的矩阵，被称为左奇异向量；</a:t>
                </a:r>
                <a14:m>
                  <m:oMath xmlns:m="http://schemas.openxmlformats.org/officeDocument/2006/math">
                    <m:r>
                      <m:rPr>
                        <m:sty m:val="p"/>
                      </m:rPr>
                      <a:rPr lang="en-US" altLang="zh-CN" sz="2400">
                        <a:latin typeface="Cambria Math" panose="02040503050406030204"/>
                      </a:rPr>
                      <m:t>Σ</m:t>
                    </m:r>
                  </m:oMath>
                </a14:m>
                <a:r>
                  <a:rPr lang="zh-CN" altLang="zh-CN" sz="2400" dirty="0"/>
                  <a:t>是一个</a:t>
                </a:r>
                <a14:m>
                  <m:oMath xmlns:m="http://schemas.openxmlformats.org/officeDocument/2006/math">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a:t>
                </a:r>
                <a14:m>
                  <m:oMath xmlns:m="http://schemas.openxmlformats.org/officeDocument/2006/math">
                    <m:r>
                      <m:rPr>
                        <m:sty m:val="p"/>
                      </m:rPr>
                      <a:rPr lang="en-US" altLang="zh-CN" sz="2400">
                        <a:latin typeface="Cambria Math" panose="02040503050406030204"/>
                      </a:rPr>
                      <m:t>Σ</m:t>
                    </m:r>
                  </m:oMath>
                </a14:m>
                <a:r>
                  <a:rPr lang="zh-CN" altLang="zh-CN" sz="2400" dirty="0"/>
                  <a:t>除了主对角线上的元素以外全为</a:t>
                </a:r>
                <a:r>
                  <a:rPr lang="en-US" altLang="zh-CN" sz="2400" dirty="0"/>
                  <a:t>0</a:t>
                </a:r>
                <a:r>
                  <a:rPr lang="zh-CN" altLang="zh-CN" sz="2400" dirty="0"/>
                  <a:t>，主对角线上的每个元素</a:t>
                </a:r>
                <a14:m>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σ</m:t>
                        </m:r>
                      </m:e>
                      <m:sub>
                        <m:r>
                          <m:rPr>
                            <m:sty m:val="p"/>
                          </m:rPr>
                          <a:rPr lang="en-US" altLang="zh-CN" sz="2400">
                            <a:latin typeface="Cambria Math" panose="02040503050406030204"/>
                          </a:rPr>
                          <m:t>i</m:t>
                        </m:r>
                      </m:sub>
                    </m:sSub>
                  </m:oMath>
                </a14:m>
                <a:r>
                  <a:rPr lang="zh-CN" altLang="zh-CN" sz="2400" dirty="0"/>
                  <a:t>都称为矩阵</a:t>
                </a:r>
                <a14:m>
                  <m:oMath xmlns:m="http://schemas.openxmlformats.org/officeDocument/2006/math">
                    <m:sSub>
                      <m:sSubPr>
                        <m:ctrlPr>
                          <a:rPr lang="zh-CN" altLang="zh-CN" sz="2400" i="1">
                            <a:latin typeface="Cambria Math" panose="02040503050406030204"/>
                          </a:rPr>
                        </m:ctrlPr>
                      </m:sSubPr>
                      <m:e>
                        <m:r>
                          <m:rPr>
                            <m:sty m:val="p"/>
                          </m:rPr>
                          <a:rPr lang="en-US" altLang="zh-CN" sz="2400">
                            <a:latin typeface="Cambria Math" panose="02040503050406030204"/>
                          </a:rPr>
                          <m:t>Α</m:t>
                        </m:r>
                      </m:e>
                      <m:sub>
                        <m:r>
                          <m:rPr>
                            <m:sty m:val="p"/>
                          </m:rPr>
                          <a:rPr lang="en-US" altLang="zh-CN" sz="2400">
                            <a:latin typeface="Cambria Math" panose="02040503050406030204"/>
                          </a:rPr>
                          <m:t>m</m:t>
                        </m:r>
                        <m:r>
                          <a:rPr lang="en-US" altLang="zh-CN" sz="2400">
                            <a:latin typeface="Cambria Math" panose="02040503050406030204"/>
                          </a:rPr>
                          <m:t>×</m:t>
                        </m:r>
                        <m:r>
                          <m:rPr>
                            <m:sty m:val="p"/>
                          </m:rPr>
                          <a:rPr lang="en-US" altLang="zh-CN" sz="2400">
                            <a:latin typeface="Cambria Math" panose="02040503050406030204"/>
                          </a:rPr>
                          <m:t>n</m:t>
                        </m:r>
                      </m:sub>
                    </m:sSub>
                  </m:oMath>
                </a14:m>
                <a:r>
                  <a:rPr lang="zh-CN" altLang="zh-CN" sz="2400" dirty="0"/>
                  <a:t>的奇异值；</a:t>
                </a:r>
                <a14:m>
                  <m:oMath xmlns:m="http://schemas.openxmlformats.org/officeDocument/2006/math">
                    <m:r>
                      <a:rPr lang="zh-CN" altLang="zh-CN" sz="2400">
                        <a:latin typeface="Cambria Math" panose="02040503050406030204"/>
                      </a:rPr>
                      <m:t> </m:t>
                    </m:r>
                    <m:sSup>
                      <m:sSupPr>
                        <m:ctrlPr>
                          <a:rPr lang="zh-CN" altLang="zh-CN" sz="2400" i="1">
                            <a:latin typeface="Cambria Math" panose="02040503050406030204"/>
                          </a:rPr>
                        </m:ctrlPr>
                      </m:sSupPr>
                      <m:e>
                        <m:r>
                          <m:rPr>
                            <m:sty m:val="p"/>
                          </m:rPr>
                          <a:rPr lang="en-US" altLang="zh-CN" sz="2400">
                            <a:latin typeface="Cambria Math" panose="02040503050406030204"/>
                          </a:rPr>
                          <m:t>V</m:t>
                        </m:r>
                      </m:e>
                      <m:sup>
                        <m:r>
                          <m:rPr>
                            <m:sty m:val="p"/>
                          </m:rPr>
                          <a:rPr lang="en-US" altLang="zh-CN" sz="2400">
                            <a:latin typeface="Cambria Math" panose="02040503050406030204"/>
                          </a:rPr>
                          <m:t>T</m:t>
                        </m:r>
                      </m:sup>
                    </m:sSup>
                  </m:oMath>
                </a14:m>
                <a:r>
                  <a:rPr lang="zh-CN" altLang="zh-CN" sz="2400" dirty="0"/>
                  <a:t>是一个</a:t>
                </a:r>
                <a14:m>
                  <m:oMath xmlns:m="http://schemas.openxmlformats.org/officeDocument/2006/math">
                    <m:r>
                      <m:rPr>
                        <m:sty m:val="p"/>
                      </m:rPr>
                      <a:rPr lang="en-US" altLang="zh-CN" sz="2400">
                        <a:latin typeface="Cambria Math" panose="02040503050406030204"/>
                      </a:rPr>
                      <m:t>n</m:t>
                    </m:r>
                    <m:r>
                      <a:rPr lang="en-US" altLang="zh-CN" sz="2400">
                        <a:latin typeface="Cambria Math" panose="02040503050406030204"/>
                      </a:rPr>
                      <m:t>×</m:t>
                    </m:r>
                    <m:r>
                      <m:rPr>
                        <m:sty m:val="p"/>
                      </m:rPr>
                      <a:rPr lang="en-US" altLang="zh-CN" sz="2400">
                        <a:latin typeface="Cambria Math" panose="02040503050406030204"/>
                      </a:rPr>
                      <m:t>n</m:t>
                    </m:r>
                  </m:oMath>
                </a14:m>
                <a:r>
                  <a:rPr lang="zh-CN" altLang="zh-CN" sz="2400" dirty="0"/>
                  <a:t>的矩阵，被称为右奇异向量。</a:t>
                </a:r>
                <a:r>
                  <a:rPr lang="en-US" altLang="zh-CN" sz="2400" dirty="0"/>
                  <a:t>U</a:t>
                </a:r>
                <a:r>
                  <a:rPr lang="zh-CN" altLang="zh-CN" sz="2400" dirty="0"/>
                  <a:t>和</a:t>
                </a:r>
                <a:r>
                  <a:rPr lang="en-US" altLang="zh-CN" sz="2400" dirty="0"/>
                  <a:t>V</a:t>
                </a:r>
                <a:r>
                  <a:rPr lang="zh-CN" altLang="zh-CN" sz="2400" dirty="0"/>
                  <a:t>都是酉矩阵。</a:t>
                </a:r>
                <a:endParaRPr lang="zh-CN" altLang="zh-CN" sz="2400" dirty="0"/>
              </a:p>
              <a:p>
                <a:pPr marL="0" indent="0" algn="ctr">
                  <a:buNone/>
                </a:pPr>
                <a:r>
                  <a:rPr lang="en-US" altLang="zh-CN" sz="2400" dirty="0"/>
                  <a:t> </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0762" y="1124744"/>
                <a:ext cx="8229600" cy="3960440"/>
              </a:xfrm>
              <a:blipFill rotWithShape="1">
                <a:blip r:embed="rId1"/>
                <a:stretch>
                  <a:fillRect l="-7" t="-4" r="7" b="3"/>
                </a:stretch>
              </a:blipFill>
            </p:spPr>
            <p:txBody>
              <a:bodyPr/>
              <a:lstStyle/>
              <a:p>
                <a:r>
                  <a:rPr lang="zh-CN" altLang="en-US">
                    <a:noFill/>
                  </a:rPr>
                  <a:t> </a:t>
                </a:r>
              </a:p>
            </p:txBody>
          </p:sp>
        </mc:Fallback>
      </mc:AlternateContent>
      <p:sp>
        <p:nvSpPr>
          <p:cNvPr id="6" name="Rectangle 3"/>
          <p:cNvSpPr>
            <a:spLocks noChangeArrowheads="1"/>
          </p:cNvSpPr>
          <p:nvPr/>
        </p:nvSpPr>
        <p:spPr bwMode="auto">
          <a:xfrm>
            <a:off x="0" y="128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奇异值分解</a:t>
            </a:r>
            <a:r>
              <a:rPr lang="en-US" altLang="zh-CN" b="1" dirty="0" smtClean="0">
                <a:solidFill>
                  <a:srgbClr val="0070C0"/>
                </a:solidFill>
              </a:rPr>
              <a:t>-SVD</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980728"/>
                <a:ext cx="9145016" cy="5324535"/>
              </a:xfrm>
              <a:prstGeom prst="rect">
                <a:avLst/>
              </a:prstGeom>
            </p:spPr>
            <p:txBody>
              <a:bodyPr wrap="square">
                <a:spAutoFit/>
              </a:bodyPr>
              <a:lstStyle/>
              <a:p>
                <a:r>
                  <a:rPr lang="en-US" altLang="zh-CN" sz="2000" dirty="0" err="1"/>
                  <a:t>scipy.linalg</a:t>
                </a:r>
                <a:r>
                  <a:rPr lang="zh-CN" altLang="zh-CN" sz="2000" dirty="0"/>
                  <a:t>包中提供的</a:t>
                </a:r>
                <a:r>
                  <a:rPr lang="en-US" altLang="zh-CN" sz="2000" dirty="0" err="1"/>
                  <a:t>svd</a:t>
                </a:r>
                <a:r>
                  <a:rPr lang="zh-CN" altLang="zh-CN" sz="2000" dirty="0"/>
                  <a:t>函数可完成矩阵的奇异值分解，函数原型如下：</a:t>
                </a:r>
                <a:endParaRPr lang="zh-CN" altLang="zh-CN" sz="2000" dirty="0"/>
              </a:p>
              <a:p>
                <a:r>
                  <a:rPr lang="en-US" altLang="zh-CN" sz="2000" dirty="0"/>
                  <a:t> </a:t>
                </a:r>
                <a:endParaRPr lang="zh-CN" altLang="zh-CN" sz="2000" dirty="0"/>
              </a:p>
              <a:p>
                <a:r>
                  <a:rPr lang="en-US" altLang="zh-CN" sz="2000" dirty="0" err="1"/>
                  <a:t>scipy</a:t>
                </a:r>
                <a:r>
                  <a:rPr lang="en-US" altLang="zh-CN" sz="2000" b="1" dirty="0" err="1"/>
                  <a:t>.</a:t>
                </a:r>
                <a:r>
                  <a:rPr lang="en-US" altLang="zh-CN" sz="2000" dirty="0" err="1"/>
                  <a:t>linalg</a:t>
                </a:r>
                <a:r>
                  <a:rPr lang="en-US" altLang="zh-CN" sz="2000" b="1" dirty="0" err="1"/>
                  <a:t>.</a:t>
                </a:r>
                <a:r>
                  <a:rPr lang="en-US" altLang="zh-CN" sz="2000" dirty="0" err="1"/>
                  <a:t>svd</a:t>
                </a:r>
                <a:r>
                  <a:rPr lang="en-US" altLang="zh-CN" sz="2000" b="1" dirty="0"/>
                  <a:t>(</a:t>
                </a:r>
                <a:r>
                  <a:rPr lang="en-US" altLang="zh-CN" sz="2000" dirty="0"/>
                  <a:t>a</a:t>
                </a:r>
                <a:r>
                  <a:rPr lang="en-US" altLang="zh-CN" sz="2000" b="1" dirty="0"/>
                  <a:t>,</a:t>
                </a:r>
                <a:r>
                  <a:rPr lang="en-US" altLang="zh-CN" sz="2000" dirty="0"/>
                  <a:t> </a:t>
                </a:r>
                <a:r>
                  <a:rPr lang="en-US" altLang="zh-CN" sz="2000" dirty="0" err="1"/>
                  <a:t>full_matrices</a:t>
                </a:r>
                <a:r>
                  <a:rPr lang="en-US" altLang="zh-CN" sz="2000" b="1" dirty="0"/>
                  <a:t>=True,</a:t>
                </a:r>
                <a:r>
                  <a:rPr lang="en-US" altLang="zh-CN" sz="2000" dirty="0"/>
                  <a:t> </a:t>
                </a:r>
                <a:r>
                  <a:rPr lang="en-US" altLang="zh-CN" sz="2000" dirty="0" err="1"/>
                  <a:t>compute_uv</a:t>
                </a:r>
                <a:r>
                  <a:rPr lang="en-US" altLang="zh-CN" sz="2000" b="1" dirty="0"/>
                  <a:t>=True,</a:t>
                </a:r>
                <a:r>
                  <a:rPr lang="en-US" altLang="zh-CN" sz="2000" dirty="0"/>
                  <a:t> </a:t>
                </a:r>
                <a:r>
                  <a:rPr lang="en-US" altLang="zh-CN" sz="2000" dirty="0" err="1"/>
                  <a:t>overwrite_a</a:t>
                </a:r>
                <a:r>
                  <a:rPr lang="en-US" altLang="zh-CN" sz="2000" b="1" dirty="0"/>
                  <a:t>=False,</a:t>
                </a:r>
                <a:r>
                  <a:rPr lang="en-US" altLang="zh-CN" sz="2000" dirty="0"/>
                  <a:t> </a:t>
                </a:r>
                <a:r>
                  <a:rPr lang="en-US" altLang="zh-CN" sz="2000" dirty="0" err="1"/>
                  <a:t>check_finite</a:t>
                </a:r>
                <a:r>
                  <a:rPr lang="en-US" altLang="zh-CN" sz="2000" b="1" dirty="0"/>
                  <a:t>=True,</a:t>
                </a:r>
                <a:r>
                  <a:rPr lang="en-US" altLang="zh-CN" sz="2000" dirty="0"/>
                  <a:t> </a:t>
                </a:r>
                <a:r>
                  <a:rPr lang="en-US" altLang="zh-CN" sz="2000" dirty="0" err="1"/>
                  <a:t>lapack_driver</a:t>
                </a:r>
                <a:r>
                  <a:rPr lang="en-US" altLang="zh-CN" sz="2000" b="1" dirty="0"/>
                  <a:t>=</a:t>
                </a:r>
                <a:r>
                  <a:rPr lang="en-US" altLang="zh-CN" sz="2000" dirty="0"/>
                  <a:t>'</a:t>
                </a:r>
                <a:r>
                  <a:rPr lang="en-US" altLang="zh-CN" sz="2000" dirty="0" err="1"/>
                  <a:t>gesdd</a:t>
                </a:r>
                <a:r>
                  <a:rPr lang="en-US" altLang="zh-CN" sz="2000" dirty="0"/>
                  <a:t>'</a:t>
                </a:r>
                <a:r>
                  <a:rPr lang="en-US" altLang="zh-CN" sz="2000" b="1" dirty="0"/>
                  <a:t>)</a:t>
                </a:r>
                <a:endParaRPr lang="zh-CN" altLang="zh-CN" sz="2000" dirty="0"/>
              </a:p>
              <a:p>
                <a:r>
                  <a:rPr lang="en-US" altLang="zh-CN" sz="2000" dirty="0"/>
                  <a:t> </a:t>
                </a:r>
                <a:endParaRPr lang="zh-CN" altLang="zh-CN" sz="2000" dirty="0"/>
              </a:p>
              <a:p>
                <a:r>
                  <a:rPr lang="zh-CN" altLang="zh-CN" sz="2000" dirty="0" smtClean="0"/>
                  <a:t>参数</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a:t> </a:t>
                </a:r>
                <a:r>
                  <a:rPr lang="zh-CN" altLang="en-US" sz="2000" dirty="0" smtClean="0"/>
                  <a:t>    </a:t>
                </a:r>
                <a:r>
                  <a:rPr lang="en-US" altLang="zh-CN" sz="2000" dirty="0" smtClean="0"/>
                  <a:t>a</a:t>
                </a:r>
                <a:r>
                  <a:rPr lang="zh-CN" altLang="zh-CN" sz="2000" dirty="0"/>
                  <a:t>是待分解的矩阵，大小为</a:t>
                </a:r>
                <a14:m>
                  <m:oMath xmlns:m="http://schemas.openxmlformats.org/officeDocument/2006/math">
                    <m:r>
                      <m:rPr>
                        <m:sty m:val="p"/>
                      </m:rPr>
                      <a:rPr lang="en-US" altLang="zh-CN" sz="2000">
                        <a:latin typeface="Cambria Math" panose="02040503050406030204"/>
                      </a:rPr>
                      <m:t>m</m:t>
                    </m:r>
                    <m:r>
                      <a:rPr lang="en-US" altLang="zh-CN" sz="2000">
                        <a:latin typeface="Cambria Math" panose="02040503050406030204"/>
                      </a:rPr>
                      <m:t>×</m:t>
                    </m:r>
                    <m:r>
                      <m:rPr>
                        <m:sty m:val="p"/>
                      </m:rPr>
                      <a:rPr lang="en-US" altLang="zh-CN" sz="2000">
                        <a:latin typeface="Cambria Math" panose="02040503050406030204"/>
                      </a:rPr>
                      <m:t>n</m:t>
                    </m:r>
                  </m:oMath>
                </a14:m>
                <a:r>
                  <a:rPr lang="zh-CN" altLang="zh-CN" sz="2000" dirty="0" smtClean="0"/>
                  <a:t>；</a:t>
                </a:r>
                <a:endParaRPr lang="en-US" altLang="zh-CN" sz="2000" dirty="0" smtClean="0"/>
              </a:p>
              <a:p>
                <a:r>
                  <a:rPr lang="en-US" altLang="zh-CN" sz="2000" dirty="0"/>
                  <a:t> </a:t>
                </a:r>
                <a:r>
                  <a:rPr lang="en-US" altLang="zh-CN" sz="2000" dirty="0" smtClean="0"/>
                  <a:t>        </a:t>
                </a:r>
                <a:r>
                  <a:rPr lang="en-US" altLang="zh-CN" sz="2000" dirty="0" err="1" smtClean="0"/>
                  <a:t>full_matrices</a:t>
                </a:r>
                <a:r>
                  <a:rPr lang="zh-CN" altLang="zh-CN" sz="2000" dirty="0"/>
                  <a:t>：</a:t>
                </a:r>
                <a:r>
                  <a:rPr lang="en-US" altLang="zh-CN" sz="2000" dirty="0"/>
                  <a:t> </a:t>
                </a:r>
                <a:r>
                  <a:rPr lang="zh-CN" altLang="zh-CN" sz="2000" dirty="0"/>
                  <a:t>布尔型，可选参数。如果为</a:t>
                </a:r>
                <a:r>
                  <a:rPr lang="en-US" altLang="zh-CN" sz="2000" dirty="0"/>
                  <a:t> </a:t>
                </a:r>
                <a:r>
                  <a:rPr lang="en-US" altLang="zh-CN" sz="2000" dirty="0" err="1"/>
                  <a:t>full_matrices</a:t>
                </a:r>
                <a:r>
                  <a:rPr lang="en-US" altLang="zh-CN" sz="2000" dirty="0"/>
                  <a:t> = True(</a:t>
                </a:r>
                <a:r>
                  <a:rPr lang="zh-CN" altLang="zh-CN" sz="2000" dirty="0"/>
                  <a:t>默认</a:t>
                </a:r>
                <a:r>
                  <a:rPr lang="en-US" altLang="zh-CN" sz="2000" dirty="0"/>
                  <a:t>)</a:t>
                </a:r>
                <a:r>
                  <a:rPr lang="zh-CN" altLang="zh-CN" sz="2000" dirty="0"/>
                  <a:t>，</a:t>
                </a:r>
                <a:r>
                  <a:rPr lang="en-US" altLang="zh-CN" sz="2000" dirty="0"/>
                  <a:t>U </a:t>
                </a:r>
                <a:r>
                  <a:rPr lang="zh-CN" altLang="zh-CN" sz="2000" dirty="0"/>
                  <a:t>和</a:t>
                </a:r>
                <a:r>
                  <a:rPr lang="en-US" altLang="zh-CN" sz="2000" dirty="0"/>
                  <a:t> </a:t>
                </a:r>
                <a:r>
                  <a:rPr lang="en-US" altLang="zh-CN" sz="2000" dirty="0" err="1"/>
                  <a:t>Vh</a:t>
                </a:r>
                <a:r>
                  <a:rPr lang="en-US" altLang="zh-CN" sz="2000" dirty="0"/>
                  <a:t> </a:t>
                </a:r>
                <a:r>
                  <a:rPr lang="zh-CN" altLang="zh-CN" sz="2000" dirty="0"/>
                  <a:t>的形状为</a:t>
                </a:r>
                <a:r>
                  <a:rPr lang="en-US" altLang="zh-CN" sz="2000" dirty="0"/>
                  <a:t> (M, M) </a:t>
                </a:r>
                <a:r>
                  <a:rPr lang="zh-CN" altLang="zh-CN" sz="2000" dirty="0"/>
                  <a:t>，</a:t>
                </a:r>
                <a:r>
                  <a:rPr lang="en-US" altLang="zh-CN" sz="2000" dirty="0"/>
                  <a:t> (N, N) </a:t>
                </a:r>
                <a:r>
                  <a:rPr lang="zh-CN" altLang="zh-CN" sz="2000" dirty="0"/>
                  <a:t>。如果为</a:t>
                </a:r>
                <a:r>
                  <a:rPr lang="en-US" altLang="zh-CN" sz="2000" dirty="0"/>
                  <a:t> </a:t>
                </a:r>
                <a:r>
                  <a:rPr lang="en-US" altLang="zh-CN" sz="2000" dirty="0" err="1"/>
                  <a:t>full_matrices</a:t>
                </a:r>
                <a:r>
                  <a:rPr lang="en-US" altLang="zh-CN" sz="2000" dirty="0"/>
                  <a:t> = False</a:t>
                </a:r>
                <a:r>
                  <a:rPr lang="zh-CN" altLang="zh-CN" sz="2000" dirty="0"/>
                  <a:t>，则形状为</a:t>
                </a:r>
                <a:r>
                  <a:rPr lang="en-US" altLang="zh-CN" sz="2000" dirty="0"/>
                  <a:t> (M, K) </a:t>
                </a:r>
                <a:r>
                  <a:rPr lang="zh-CN" altLang="zh-CN" sz="2000" dirty="0"/>
                  <a:t>和</a:t>
                </a:r>
                <a:r>
                  <a:rPr lang="en-US" altLang="zh-CN" sz="2000" dirty="0"/>
                  <a:t> (K, N) </a:t>
                </a:r>
                <a:r>
                  <a:rPr lang="zh-CN" altLang="zh-CN" sz="2000" dirty="0"/>
                  <a:t>，其中</a:t>
                </a:r>
                <a:r>
                  <a:rPr lang="en-US" altLang="zh-CN" sz="2000" dirty="0"/>
                  <a:t> K = min(M, N) </a:t>
                </a:r>
                <a:r>
                  <a:rPr lang="zh-CN" altLang="zh-CN" sz="2000" dirty="0" smtClean="0"/>
                  <a:t>。</a:t>
                </a:r>
                <a:endParaRPr lang="en-US" altLang="zh-CN" sz="2000" dirty="0" smtClean="0"/>
              </a:p>
              <a:p>
                <a:endParaRPr lang="zh-CN" altLang="zh-CN" sz="2000" dirty="0"/>
              </a:p>
              <a:p>
                <a:r>
                  <a:rPr lang="zh-CN" altLang="zh-CN" sz="2000" dirty="0"/>
                  <a:t>该函数返回值有三个：</a:t>
                </a:r>
                <a:endParaRPr lang="zh-CN" altLang="zh-CN" sz="2000" dirty="0"/>
              </a:p>
              <a:p>
                <a:r>
                  <a:rPr lang="en-US" altLang="zh-CN" sz="2000" dirty="0"/>
                  <a:t>U</a:t>
                </a:r>
                <a:r>
                  <a:rPr lang="zh-CN" altLang="zh-CN" sz="2000" dirty="0"/>
                  <a:t>：</a:t>
                </a:r>
                <a:r>
                  <a:rPr lang="en-US" altLang="zh-CN" sz="2000" dirty="0"/>
                  <a:t> </a:t>
                </a:r>
                <a:r>
                  <a:rPr lang="en-US" altLang="zh-CN" sz="2000" dirty="0" err="1"/>
                  <a:t>ndarray</a:t>
                </a:r>
                <a:r>
                  <a:rPr lang="zh-CN" altLang="zh-CN" sz="2000" dirty="0"/>
                  <a:t>，具有左奇异向量作为列的酉矩阵。形状为</a:t>
                </a:r>
                <a:r>
                  <a:rPr lang="en-US" altLang="zh-CN" sz="2000" dirty="0"/>
                  <a:t> (M, M) </a:t>
                </a:r>
                <a:r>
                  <a:rPr lang="zh-CN" altLang="zh-CN" sz="2000" dirty="0"/>
                  <a:t>或</a:t>
                </a:r>
                <a:r>
                  <a:rPr lang="en-US" altLang="zh-CN" sz="2000" dirty="0"/>
                  <a:t> (M, K) </a:t>
                </a:r>
                <a:r>
                  <a:rPr lang="zh-CN" altLang="zh-CN" sz="2000" dirty="0"/>
                  <a:t>，取决于</a:t>
                </a:r>
                <a:r>
                  <a:rPr lang="en-US" altLang="zh-CN" sz="2000" dirty="0"/>
                  <a:t> </a:t>
                </a:r>
                <a:r>
                  <a:rPr lang="en-US" altLang="zh-CN" sz="2000" dirty="0" err="1"/>
                  <a:t>full_matrices</a:t>
                </a:r>
                <a:r>
                  <a:rPr lang="zh-CN" altLang="zh-CN" sz="2000" dirty="0"/>
                  <a:t>。</a:t>
                </a:r>
                <a:endParaRPr lang="zh-CN" altLang="zh-CN" sz="2000" dirty="0"/>
              </a:p>
              <a:p>
                <a:r>
                  <a:rPr lang="en-US" altLang="zh-CN" sz="2000" dirty="0"/>
                  <a:t>s</a:t>
                </a:r>
                <a:r>
                  <a:rPr lang="zh-CN" altLang="zh-CN" sz="2000" dirty="0"/>
                  <a:t>：</a:t>
                </a:r>
                <a:r>
                  <a:rPr lang="en-US" altLang="zh-CN" sz="2000" dirty="0"/>
                  <a:t> </a:t>
                </a:r>
                <a:r>
                  <a:rPr lang="en-US" altLang="zh-CN" sz="2000" dirty="0" err="1"/>
                  <a:t>ndarray</a:t>
                </a:r>
                <a:r>
                  <a:rPr lang="zh-CN" altLang="zh-CN" sz="2000" dirty="0"/>
                  <a:t>，奇异值，按非递增顺序排序。形状</a:t>
                </a:r>
                <a:r>
                  <a:rPr lang="en-US" altLang="zh-CN" sz="2000" dirty="0"/>
                  <a:t> (K,)</a:t>
                </a:r>
                <a:r>
                  <a:rPr lang="zh-CN" altLang="zh-CN" sz="2000" dirty="0"/>
                  <a:t>，带有</a:t>
                </a:r>
                <a:r>
                  <a:rPr lang="en-US" altLang="zh-CN" sz="2000" dirty="0"/>
                  <a:t> K = min(M, N) </a:t>
                </a:r>
                <a:r>
                  <a:rPr lang="zh-CN" altLang="zh-CN" sz="2000" dirty="0"/>
                  <a:t>。</a:t>
                </a:r>
                <a:endParaRPr lang="zh-CN" altLang="zh-CN" sz="2000" dirty="0"/>
              </a:p>
              <a:p>
                <a:r>
                  <a:rPr lang="en-US" altLang="zh-CN" sz="2000" dirty="0" err="1"/>
                  <a:t>Vh</a:t>
                </a:r>
                <a:r>
                  <a:rPr lang="zh-CN" altLang="zh-CN" sz="2000" dirty="0"/>
                  <a:t>：</a:t>
                </a:r>
                <a:r>
                  <a:rPr lang="en-US" altLang="zh-CN" sz="2000" dirty="0"/>
                  <a:t> </a:t>
                </a:r>
                <a:r>
                  <a:rPr lang="en-US" altLang="zh-CN" sz="2000" dirty="0" err="1"/>
                  <a:t>ndarray</a:t>
                </a:r>
                <a:r>
                  <a:rPr lang="zh-CN" altLang="zh-CN" sz="2000" dirty="0"/>
                  <a:t>，具有右奇异向量作为行的酉矩阵。形状</a:t>
                </a:r>
                <a:r>
                  <a:rPr lang="en-US" altLang="zh-CN" sz="2000" dirty="0"/>
                  <a:t> (N, N) </a:t>
                </a:r>
                <a:r>
                  <a:rPr lang="zh-CN" altLang="zh-CN" sz="2000" dirty="0"/>
                  <a:t>或</a:t>
                </a:r>
                <a:r>
                  <a:rPr lang="en-US" altLang="zh-CN" sz="2000" dirty="0"/>
                  <a:t> (K, N) </a:t>
                </a:r>
                <a:r>
                  <a:rPr lang="zh-CN" altLang="zh-CN" sz="2000" dirty="0"/>
                  <a:t>取决于</a:t>
                </a:r>
                <a:r>
                  <a:rPr lang="en-US" altLang="zh-CN" sz="2000" dirty="0"/>
                  <a:t> </a:t>
                </a:r>
                <a:r>
                  <a:rPr lang="en-US" altLang="zh-CN" sz="2000" dirty="0" err="1"/>
                  <a:t>full_matrices</a:t>
                </a:r>
                <a:r>
                  <a:rPr lang="zh-CN" altLang="zh-CN" sz="2000" dirty="0"/>
                  <a:t>。</a:t>
                </a:r>
                <a:endParaRPr lang="zh-CN" altLang="zh-CN" sz="2000" dirty="0"/>
              </a:p>
            </p:txBody>
          </p:sp>
        </mc:Choice>
        <mc:Fallback>
          <p:sp>
            <p:nvSpPr>
              <p:cNvPr id="4" name="矩形 3"/>
              <p:cNvSpPr>
                <a:spLocks noRot="1" noChangeAspect="1" noMove="1" noResize="1" noEditPoints="1" noAdjustHandles="1" noChangeArrowheads="1" noChangeShapeType="1" noTextEdit="1"/>
              </p:cNvSpPr>
              <p:nvPr/>
            </p:nvSpPr>
            <p:spPr>
              <a:xfrm>
                <a:off x="107504" y="980728"/>
                <a:ext cx="9145016" cy="5324535"/>
              </a:xfrm>
              <a:prstGeom prst="rect">
                <a:avLst/>
              </a:prstGeom>
              <a:blipFill rotWithShape="1">
                <a:blip r:embed="rId1"/>
                <a:stretch>
                  <a:fillRect l="-2" t="-5" r="6"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827088" y="1482725"/>
          <a:ext cx="7489825" cy="4876800"/>
        </p:xfrm>
        <a:graphic>
          <a:graphicData uri="http://schemas.openxmlformats.org/drawingml/2006/table">
            <a:tbl>
              <a:tblPr firstRow="1" firstCol="1" bandRow="1">
                <a:tableStyleId>{5FD0F851-EC5A-4D38-B0AD-8093EC10F338}</a:tableStyleId>
              </a:tblPr>
              <a:tblGrid>
                <a:gridCol w="3352777"/>
                <a:gridCol w="4137048"/>
              </a:tblGrid>
              <a:tr h="233243">
                <a:tc>
                  <a:txBody>
                    <a:bodyPr/>
                    <a:lstStyle/>
                    <a:p>
                      <a:pPr algn="l">
                        <a:lnSpc>
                          <a:spcPct val="100000"/>
                        </a:lnSpc>
                        <a:spcAft>
                          <a:spcPts val="0"/>
                        </a:spcAft>
                      </a:pPr>
                      <a:r>
                        <a:rPr lang="zh-CN" sz="2000" b="1" kern="100" dirty="0">
                          <a:effectLst/>
                        </a:rPr>
                        <a:t>子包名</a:t>
                      </a:r>
                      <a:endParaRPr lang="zh-CN" sz="2800" b="1" kern="100" dirty="0">
                        <a:effectLst/>
                        <a:latin typeface="Calibri" panose="020F0502020204030204"/>
                        <a:cs typeface="宋体" panose="02010600030101010101" pitchFamily="2" charset="-122"/>
                      </a:endParaRPr>
                    </a:p>
                  </a:txBody>
                  <a:tcPr marL="0" marR="0" marT="0" marB="0" anchor="b"/>
                </a:tc>
                <a:tc>
                  <a:txBody>
                    <a:bodyPr/>
                    <a:lstStyle/>
                    <a:p>
                      <a:pPr algn="l">
                        <a:lnSpc>
                          <a:spcPct val="100000"/>
                        </a:lnSpc>
                        <a:spcAft>
                          <a:spcPts val="0"/>
                        </a:spcAft>
                      </a:pPr>
                      <a:r>
                        <a:rPr lang="zh-CN" sz="2000" b="1" kern="100" dirty="0">
                          <a:effectLst/>
                        </a:rPr>
                        <a:t>说明</a:t>
                      </a:r>
                      <a:endParaRPr lang="zh-CN" sz="2800" b="1" kern="100" dirty="0">
                        <a:effectLst/>
                        <a:latin typeface="Calibri" panose="020F0502020204030204"/>
                        <a:cs typeface="宋体" panose="02010600030101010101" pitchFamily="2" charset="-122"/>
                      </a:endParaRPr>
                    </a:p>
                  </a:txBody>
                  <a:tcPr marL="0" marR="0" marT="0" marB="0" anchor="b"/>
                </a:tc>
              </a:tr>
              <a:tr h="233243">
                <a:tc>
                  <a:txBody>
                    <a:bodyPr/>
                    <a:lstStyle/>
                    <a:p>
                      <a:pPr algn="l">
                        <a:lnSpc>
                          <a:spcPct val="100000"/>
                        </a:lnSpc>
                        <a:spcAft>
                          <a:spcPts val="0"/>
                        </a:spcAft>
                      </a:pPr>
                      <a:r>
                        <a:rPr lang="en-US" sz="2000" b="0" u="none" strike="noStrike" kern="100" dirty="0">
                          <a:effectLst/>
                        </a:rPr>
                        <a:t>cluster</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聚类算法</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constants</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物理和数学上常用的常量</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err="1">
                          <a:effectLst/>
                        </a:rPr>
                        <a:t>fftpack</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快速傅里叶变换</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integrate</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积分和常微分方差求解</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interpolate</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插值和平滑样条函数</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err="1">
                          <a:effectLst/>
                        </a:rPr>
                        <a:t>io</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输入输出函数</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buClrTx/>
                        <a:buSzTx/>
                        <a:buFontTx/>
                      </a:pPr>
                      <a:r>
                        <a:rPr lang="en-US" sz="2000" b="0" u="none" strike="noStrike" kern="100" dirty="0">
                          <a:solidFill>
                            <a:srgbClr val="FF0000"/>
                          </a:solidFill>
                          <a:effectLst/>
                        </a:rPr>
                        <a:t>linalg</a:t>
                      </a:r>
                      <a:endParaRPr lang="en-US" sz="2000" b="0" u="none" kern="100" dirty="0">
                        <a:solidFill>
                          <a:srgbClr val="FF0000"/>
                        </a:solidFill>
                        <a:effectLst/>
                      </a:endParaRPr>
                    </a:p>
                  </a:txBody>
                  <a:tcPr marL="0" marR="0" marT="0" marB="0"/>
                </a:tc>
                <a:tc>
                  <a:txBody>
                    <a:bodyPr/>
                    <a:lstStyle/>
                    <a:p>
                      <a:pPr algn="l">
                        <a:lnSpc>
                          <a:spcPct val="100000"/>
                        </a:lnSpc>
                        <a:spcAft>
                          <a:spcPts val="0"/>
                        </a:spcAft>
                      </a:pPr>
                      <a:r>
                        <a:rPr lang="zh-CN" sz="2000" kern="100">
                          <a:effectLst/>
                        </a:rPr>
                        <a:t>线性代数</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err="1">
                          <a:effectLst/>
                        </a:rPr>
                        <a:t>ndimage</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en-US" sz="2000" kern="100">
                          <a:effectLst/>
                        </a:rPr>
                        <a:t>N</a:t>
                      </a:r>
                      <a:r>
                        <a:rPr lang="zh-CN" sz="2000" kern="100">
                          <a:effectLst/>
                        </a:rPr>
                        <a:t>维图像处理</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err="1">
                          <a:effectLst/>
                        </a:rPr>
                        <a:t>odr</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回归正交距离</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buClrTx/>
                        <a:buSzTx/>
                        <a:buFontTx/>
                      </a:pPr>
                      <a:r>
                        <a:rPr lang="en-US" sz="2000" b="0" u="none" strike="noStrike" kern="100" dirty="0">
                          <a:solidFill>
                            <a:srgbClr val="FF0000"/>
                          </a:solidFill>
                          <a:effectLst/>
                        </a:rPr>
                        <a:t>optimize</a:t>
                      </a:r>
                      <a:endParaRPr lang="en-US" sz="2000" b="0" u="none" kern="100" dirty="0">
                        <a:solidFill>
                          <a:srgbClr val="FF0000"/>
                        </a:solidFill>
                        <a:effectLst/>
                      </a:endParaRPr>
                    </a:p>
                  </a:txBody>
                  <a:tcPr marL="0" marR="0" marT="0" marB="0"/>
                </a:tc>
                <a:tc>
                  <a:txBody>
                    <a:bodyPr/>
                    <a:lstStyle/>
                    <a:p>
                      <a:pPr algn="l">
                        <a:lnSpc>
                          <a:spcPct val="100000"/>
                        </a:lnSpc>
                        <a:spcAft>
                          <a:spcPts val="0"/>
                        </a:spcAft>
                      </a:pPr>
                      <a:r>
                        <a:rPr lang="zh-CN" sz="2000" kern="100">
                          <a:effectLst/>
                        </a:rPr>
                        <a:t>优化和寻根例程</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signal</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信号处理</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sparse</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稀疏矩阵和相关例程</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spatial</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空间数据结构和算法</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effectLst/>
                        </a:rPr>
                        <a:t>special</a:t>
                      </a:r>
                      <a:endParaRPr lang="zh-CN" sz="2800" b="0" u="none" kern="100" dirty="0">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a:effectLst/>
                        </a:rPr>
                        <a:t>特殊函数</a:t>
                      </a:r>
                      <a:endParaRPr lang="zh-CN" sz="2800" kern="100">
                        <a:effectLst/>
                        <a:latin typeface="Calibri" panose="020F0502020204030204"/>
                        <a:cs typeface="宋体" panose="02010600030101010101" pitchFamily="2" charset="-122"/>
                      </a:endParaRPr>
                    </a:p>
                  </a:txBody>
                  <a:tcPr marL="0" marR="0" marT="0" marB="0"/>
                </a:tc>
              </a:tr>
              <a:tr h="233243">
                <a:tc>
                  <a:txBody>
                    <a:bodyPr/>
                    <a:lstStyle/>
                    <a:p>
                      <a:pPr algn="l">
                        <a:lnSpc>
                          <a:spcPct val="100000"/>
                        </a:lnSpc>
                        <a:spcAft>
                          <a:spcPts val="0"/>
                        </a:spcAft>
                      </a:pPr>
                      <a:r>
                        <a:rPr lang="en-US" sz="2000" b="0" u="none" strike="noStrike" kern="100" dirty="0">
                          <a:solidFill>
                            <a:srgbClr val="FF0000"/>
                          </a:solidFill>
                          <a:effectLst/>
                        </a:rPr>
                        <a:t>stats</a:t>
                      </a:r>
                      <a:endParaRPr lang="en-US" sz="2000" b="0" u="none" strike="noStrike" kern="100" dirty="0">
                        <a:solidFill>
                          <a:srgbClr val="FF0000"/>
                        </a:solidFill>
                        <a:effectLst/>
                        <a:latin typeface="Calibri" panose="020F0502020204030204"/>
                        <a:cs typeface="宋体" panose="02010600030101010101" pitchFamily="2" charset="-122"/>
                      </a:endParaRPr>
                    </a:p>
                  </a:txBody>
                  <a:tcPr marL="0" marR="0" marT="0" marB="0"/>
                </a:tc>
                <a:tc>
                  <a:txBody>
                    <a:bodyPr/>
                    <a:lstStyle/>
                    <a:p>
                      <a:pPr algn="l">
                        <a:lnSpc>
                          <a:spcPct val="100000"/>
                        </a:lnSpc>
                        <a:spcAft>
                          <a:spcPts val="0"/>
                        </a:spcAft>
                      </a:pPr>
                      <a:r>
                        <a:rPr lang="zh-CN" sz="2000" kern="100" dirty="0">
                          <a:effectLst/>
                        </a:rPr>
                        <a:t>统计分布和函数</a:t>
                      </a:r>
                      <a:endParaRPr lang="zh-CN" sz="2800" kern="100" dirty="0">
                        <a:effectLst/>
                        <a:latin typeface="Calibri" panose="020F0502020204030204"/>
                        <a:cs typeface="宋体" panose="02010600030101010101" pitchFamily="2" charset="-122"/>
                      </a:endParaRPr>
                    </a:p>
                  </a:txBody>
                  <a:tcPr marL="0" marR="0" marT="0" marB="0"/>
                </a:tc>
              </a:tr>
            </a:tbl>
          </a:graphicData>
        </a:graphic>
      </p:graphicFrame>
      <p:sp>
        <p:nvSpPr>
          <p:cNvPr id="15398" name="Rectangle 1"/>
          <p:cNvSpPr>
            <a:spLocks noChangeArrowheads="1"/>
          </p:cNvSpPr>
          <p:nvPr/>
        </p:nvSpPr>
        <p:spPr bwMode="auto">
          <a:xfrm>
            <a:off x="2124075" y="1020763"/>
            <a:ext cx="44497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sz="2400">
                <a:latin typeface="Times New Roman" panose="02020603050405020304" pitchFamily="18" charset="0"/>
                <a:cs typeface="Times New Roman" panose="02020603050405020304" pitchFamily="18" charset="0"/>
              </a:rPr>
              <a:t>表</a:t>
            </a:r>
            <a:r>
              <a:rPr lang="en-US" altLang="zh-CN" sz="2400">
                <a:latin typeface="Times New Roman" panose="02020603050405020304" pitchFamily="18" charset="0"/>
                <a:cs typeface="Times New Roman" panose="02020603050405020304" pitchFamily="18" charset="0"/>
              </a:rPr>
              <a:t>8-1 Scipy</a:t>
            </a:r>
            <a:r>
              <a:rPr lang="zh-CN" altLang="en-US" sz="2400">
                <a:latin typeface="Times New Roman" panose="02020603050405020304" pitchFamily="18" charset="0"/>
                <a:cs typeface="Times New Roman" panose="02020603050405020304" pitchFamily="18" charset="0"/>
              </a:rPr>
              <a:t>的子包及其描述说明</a:t>
            </a:r>
            <a:endParaRPr lang="zh-CN" altLang="en-US" sz="1600"/>
          </a:p>
        </p:txBody>
      </p:sp>
      <p:sp>
        <p:nvSpPr>
          <p:cNvPr id="15399" name="Rectangle 6"/>
          <p:cNvSpPr>
            <a:spLocks noGrp="1" noChangeArrowheads="1"/>
          </p:cNvSpPr>
          <p:nvPr>
            <p:ph type="title"/>
          </p:nvPr>
        </p:nvSpPr>
        <p:spPr>
          <a:xfrm>
            <a:off x="107950" y="0"/>
            <a:ext cx="8951913" cy="785813"/>
          </a:xfrm>
          <a:noFill/>
        </p:spPr>
        <p:txBody>
          <a:bodyPr>
            <a:spAutoFit/>
          </a:bodyPr>
          <a:lstStyle/>
          <a:p>
            <a:pPr algn="ctr" eaLnBrk="1" hangingPunct="1"/>
            <a:r>
              <a:rPr lang="zh-CN" altLang="en-US" sz="4400" b="1" smtClean="0"/>
              <a:t>第</a:t>
            </a:r>
            <a:r>
              <a:rPr lang="en-US" altLang="zh-CN" sz="4400" b="1" smtClean="0"/>
              <a:t>8</a:t>
            </a:r>
            <a:r>
              <a:rPr lang="zh-CN" altLang="en-US" sz="4400" b="1" smtClean="0"/>
              <a:t>章 </a:t>
            </a:r>
            <a:r>
              <a:rPr lang="en-US" altLang="zh-CN" sz="4400" b="1" smtClean="0"/>
              <a:t>scipy</a:t>
            </a:r>
            <a:endParaRPr lang="zh-CN" altLang="en-US" sz="4400" b="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奇异值分解</a:t>
            </a:r>
            <a:r>
              <a:rPr lang="en-US" altLang="zh-CN" b="1" dirty="0" smtClean="0">
                <a:solidFill>
                  <a:srgbClr val="0070C0"/>
                </a:solidFill>
              </a:rPr>
              <a:t>-SVD</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980728"/>
                <a:ext cx="9145016" cy="912494"/>
              </a:xfrm>
              <a:prstGeom prst="rect">
                <a:avLst/>
              </a:prstGeom>
            </p:spPr>
            <p:txBody>
              <a:bodyPr wrap="square">
                <a:spAutoFit/>
              </a:bodyPr>
              <a:lstStyle/>
              <a:p>
                <a:r>
                  <a:rPr lang="zh-CN" altLang="en-US" sz="2000" dirty="0" smtClean="0"/>
                  <a:t>问题：</a:t>
                </a:r>
                <a:r>
                  <a:rPr lang="zh-CN" altLang="zh-CN" sz="2000" dirty="0"/>
                  <a:t>计算</a:t>
                </a:r>
                <a14:m>
                  <m:oMath xmlns:m="http://schemas.openxmlformats.org/officeDocument/2006/math">
                    <m:d>
                      <m:dPr>
                        <m:begChr m:val="["/>
                        <m:endChr m:val="]"/>
                        <m:ctrlPr>
                          <a:rPr lang="zh-CN" altLang="zh-CN" sz="2000" i="1">
                            <a:latin typeface="Cambria Math" panose="02040503050406030204"/>
                          </a:rPr>
                        </m:ctrlPr>
                      </m:dPr>
                      <m:e>
                        <m:m>
                          <m:mPr>
                            <m:mcs>
                              <m:mc>
                                <m:mcPr>
                                  <m:count m:val="3"/>
                                  <m:mcJc m:val="center"/>
                                </m:mcPr>
                              </m:mc>
                            </m:mcs>
                            <m:ctrlPr>
                              <a:rPr lang="zh-CN" altLang="zh-CN" sz="2000" i="1">
                                <a:latin typeface="Cambria Math" panose="02040503050406030204"/>
                              </a:rPr>
                            </m:ctrlPr>
                          </m:mPr>
                          <m:mr>
                            <m:e>
                              <m:r>
                                <a:rPr lang="en-US" altLang="zh-CN" sz="2000">
                                  <a:latin typeface="Cambria Math" panose="02040503050406030204"/>
                                </a:rPr>
                                <m:t>2</m:t>
                              </m:r>
                            </m:e>
                            <m:e>
                              <m:r>
                                <a:rPr lang="en-US" altLang="zh-CN" sz="2000">
                                  <a:latin typeface="Cambria Math" panose="02040503050406030204"/>
                                </a:rPr>
                                <m:t>5</m:t>
                              </m:r>
                            </m:e>
                            <m:e>
                              <m:r>
                                <a:rPr lang="en-US" altLang="zh-CN" sz="2000">
                                  <a:latin typeface="Cambria Math" panose="02040503050406030204"/>
                                </a:rPr>
                                <m:t>7</m:t>
                              </m:r>
                              <m:r>
                                <a:rPr lang="en-US" altLang="zh-CN" sz="2000">
                                  <a:latin typeface="Cambria Math" panose="02040503050406030204"/>
                                </a:rPr>
                                <m:t>    </m:t>
                              </m:r>
                              <m:r>
                                <a:rPr lang="en-US" altLang="zh-CN" sz="2000">
                                  <a:latin typeface="Cambria Math" panose="02040503050406030204"/>
                                </a:rPr>
                                <m:t>8</m:t>
                              </m:r>
                            </m:e>
                          </m:mr>
                          <m:mr>
                            <m:e>
                              <m:r>
                                <a:rPr lang="en-US" altLang="zh-CN" sz="2000">
                                  <a:latin typeface="Cambria Math" panose="02040503050406030204"/>
                                </a:rPr>
                                <m:t>1</m:t>
                              </m:r>
                            </m:e>
                            <m:e>
                              <m:r>
                                <a:rPr lang="en-US" altLang="zh-CN" sz="2000">
                                  <a:latin typeface="Cambria Math" panose="02040503050406030204"/>
                                </a:rPr>
                                <m:t>6</m:t>
                              </m:r>
                            </m:e>
                            <m:e>
                              <m:r>
                                <a:rPr lang="en-US" altLang="zh-CN" sz="2000">
                                  <a:latin typeface="Cambria Math" panose="02040503050406030204"/>
                                </a:rPr>
                                <m:t>4</m:t>
                              </m:r>
                              <m:r>
                                <a:rPr lang="en-US" altLang="zh-CN" sz="2000">
                                  <a:latin typeface="Cambria Math" panose="02040503050406030204"/>
                                </a:rPr>
                                <m:t>    </m:t>
                              </m:r>
                              <m:r>
                                <a:rPr lang="en-US" altLang="zh-CN" sz="2000">
                                  <a:latin typeface="Cambria Math" panose="02040503050406030204"/>
                                </a:rPr>
                                <m:t>9</m:t>
                              </m:r>
                            </m:e>
                          </m:mr>
                          <m:mr>
                            <m:e>
                              <m:r>
                                <a:rPr lang="en-US" altLang="zh-CN" sz="2000">
                                  <a:latin typeface="Cambria Math" panose="02040503050406030204"/>
                                </a:rPr>
                                <m:t>2</m:t>
                              </m:r>
                            </m:e>
                            <m:e>
                              <m:r>
                                <a:rPr lang="en-US" altLang="zh-CN" sz="2000">
                                  <a:latin typeface="Cambria Math" panose="02040503050406030204"/>
                                </a:rPr>
                                <m:t>1</m:t>
                              </m:r>
                            </m:e>
                            <m:e>
                              <m:r>
                                <a:rPr lang="en-US" altLang="zh-CN" sz="2000">
                                  <a:latin typeface="Cambria Math" panose="02040503050406030204"/>
                                </a:rPr>
                                <m:t>3</m:t>
                              </m:r>
                              <m:r>
                                <a:rPr lang="en-US" altLang="zh-CN" sz="2000">
                                  <a:latin typeface="Cambria Math" panose="02040503050406030204"/>
                                </a:rPr>
                                <m:t>    </m:t>
                              </m:r>
                              <m:r>
                                <a:rPr lang="en-US" altLang="zh-CN" sz="2000">
                                  <a:latin typeface="Cambria Math" panose="02040503050406030204"/>
                                </a:rPr>
                                <m:t>1</m:t>
                              </m:r>
                            </m:e>
                          </m:mr>
                        </m:m>
                      </m:e>
                    </m:d>
                  </m:oMath>
                </a14:m>
                <a:r>
                  <a:rPr lang="zh-CN" altLang="zh-CN" sz="2000" dirty="0"/>
                  <a:t>的</a:t>
                </a:r>
                <a:r>
                  <a:rPr lang="en-US" altLang="zh-CN" sz="2000" dirty="0"/>
                  <a:t>SVD</a:t>
                </a:r>
                <a:r>
                  <a:rPr lang="zh-CN" altLang="zh-CN" sz="2000" dirty="0"/>
                  <a:t>分解结果</a:t>
                </a:r>
                <a:endParaRPr lang="zh-CN" altLang="zh-CN" sz="2000" dirty="0"/>
              </a:p>
            </p:txBody>
          </p:sp>
        </mc:Choice>
        <mc:Fallback>
          <p:sp>
            <p:nvSpPr>
              <p:cNvPr id="4" name="矩形 3"/>
              <p:cNvSpPr>
                <a:spLocks noRot="1" noChangeAspect="1" noMove="1" noResize="1" noEditPoints="1" noAdjustHandles="1" noChangeArrowheads="1" noChangeShapeType="1" noTextEdit="1"/>
              </p:cNvSpPr>
              <p:nvPr/>
            </p:nvSpPr>
            <p:spPr>
              <a:xfrm>
                <a:off x="107504" y="980728"/>
                <a:ext cx="9145016" cy="912494"/>
              </a:xfrm>
              <a:prstGeom prst="rect">
                <a:avLst/>
              </a:prstGeom>
              <a:blipFill rotWithShape="1">
                <a:blip r:embed="rId1"/>
                <a:stretch>
                  <a:fillRect l="-2" t="-32" r="6" b="31"/>
                </a:stretch>
              </a:blipFill>
            </p:spPr>
            <p:txBody>
              <a:bodyPr/>
              <a:lstStyle/>
              <a:p>
                <a:r>
                  <a:rPr lang="zh-CN" altLang="en-US">
                    <a:noFill/>
                  </a:rPr>
                  <a:t> </a:t>
                </a:r>
              </a:p>
            </p:txBody>
          </p:sp>
        </mc:Fallback>
      </mc:AlternateContent>
      <p:sp>
        <p:nvSpPr>
          <p:cNvPr id="3" name="矩形 2"/>
          <p:cNvSpPr/>
          <p:nvPr/>
        </p:nvSpPr>
        <p:spPr>
          <a:xfrm>
            <a:off x="539552" y="2276872"/>
            <a:ext cx="4572000" cy="3521349"/>
          </a:xfrm>
          <a:prstGeom prst="rect">
            <a:avLst/>
          </a:prstGeom>
        </p:spPr>
        <p:txBody>
          <a:bodyPr>
            <a:spAutoFit/>
          </a:bodyPr>
          <a:lstStyle/>
          <a:p>
            <a:pPr>
              <a:lnSpc>
                <a:spcPct val="125000"/>
              </a:lnSpc>
            </a:pPr>
            <a:r>
              <a:rPr lang="en-US" altLang="zh-CN" sz="2000" dirty="0"/>
              <a:t>A </a:t>
            </a:r>
            <a:r>
              <a:rPr lang="en-US" altLang="zh-CN" sz="2000" b="1" dirty="0"/>
              <a:t>=</a:t>
            </a:r>
            <a:r>
              <a:rPr lang="en-US" altLang="zh-CN" sz="2000" dirty="0"/>
              <a:t> </a:t>
            </a:r>
            <a:r>
              <a:rPr lang="en-US" altLang="zh-CN" sz="2000" dirty="0" err="1"/>
              <a:t>np</a:t>
            </a:r>
            <a:r>
              <a:rPr lang="en-US" altLang="zh-CN" sz="2000" b="1" dirty="0" err="1"/>
              <a:t>.</a:t>
            </a:r>
            <a:r>
              <a:rPr lang="en-US" altLang="zh-CN" sz="2000" dirty="0" err="1"/>
              <a:t>array</a:t>
            </a:r>
            <a:r>
              <a:rPr lang="en-US" altLang="zh-CN" sz="2000" b="1" dirty="0"/>
              <a:t>([[</a:t>
            </a:r>
            <a:r>
              <a:rPr lang="en-US" altLang="zh-CN" sz="2000" dirty="0"/>
              <a:t>2</a:t>
            </a:r>
            <a:r>
              <a:rPr lang="en-US" altLang="zh-CN" sz="2000" b="1" dirty="0"/>
              <a:t>,</a:t>
            </a:r>
            <a:r>
              <a:rPr lang="en-US" altLang="zh-CN" sz="2000" dirty="0"/>
              <a:t>5</a:t>
            </a:r>
            <a:r>
              <a:rPr lang="en-US" altLang="zh-CN" sz="2000" b="1" dirty="0"/>
              <a:t>,</a:t>
            </a:r>
            <a:r>
              <a:rPr lang="en-US" altLang="zh-CN" sz="2000" dirty="0"/>
              <a:t>7</a:t>
            </a:r>
            <a:r>
              <a:rPr lang="en-US" altLang="zh-CN" sz="2000" b="1" dirty="0"/>
              <a:t>,</a:t>
            </a:r>
            <a:r>
              <a:rPr lang="en-US" altLang="zh-CN" sz="2000" dirty="0"/>
              <a:t>8</a:t>
            </a:r>
            <a:r>
              <a:rPr lang="en-US" altLang="zh-CN" sz="2000" b="1" dirty="0"/>
              <a:t>],[</a:t>
            </a:r>
            <a:r>
              <a:rPr lang="en-US" altLang="zh-CN" sz="2000" dirty="0"/>
              <a:t>1</a:t>
            </a:r>
            <a:r>
              <a:rPr lang="en-US" altLang="zh-CN" sz="2000" b="1" dirty="0"/>
              <a:t>,</a:t>
            </a:r>
            <a:r>
              <a:rPr lang="en-US" altLang="zh-CN" sz="2000" dirty="0"/>
              <a:t>6</a:t>
            </a:r>
            <a:r>
              <a:rPr lang="en-US" altLang="zh-CN" sz="2000" b="1" dirty="0"/>
              <a:t>,</a:t>
            </a:r>
            <a:r>
              <a:rPr lang="en-US" altLang="zh-CN" sz="2000" dirty="0"/>
              <a:t>4</a:t>
            </a:r>
            <a:r>
              <a:rPr lang="en-US" altLang="zh-CN" sz="2000" b="1" dirty="0"/>
              <a:t>,</a:t>
            </a:r>
            <a:r>
              <a:rPr lang="en-US" altLang="zh-CN" sz="2000" dirty="0"/>
              <a:t>9</a:t>
            </a:r>
            <a:r>
              <a:rPr lang="en-US" altLang="zh-CN" sz="2000" b="1" dirty="0"/>
              <a:t>],[</a:t>
            </a:r>
            <a:r>
              <a:rPr lang="en-US" altLang="zh-CN" sz="2000" dirty="0"/>
              <a:t>2</a:t>
            </a:r>
            <a:r>
              <a:rPr lang="en-US" altLang="zh-CN" sz="2000" b="1" dirty="0"/>
              <a:t>,</a:t>
            </a:r>
            <a:r>
              <a:rPr lang="en-US" altLang="zh-CN" sz="2000" dirty="0"/>
              <a:t>1</a:t>
            </a:r>
            <a:r>
              <a:rPr lang="en-US" altLang="zh-CN" sz="2000" b="1" dirty="0"/>
              <a:t>,</a:t>
            </a:r>
            <a:r>
              <a:rPr lang="en-US" altLang="zh-CN" sz="2000" dirty="0"/>
              <a:t>3</a:t>
            </a:r>
            <a:r>
              <a:rPr lang="en-US" altLang="zh-CN" sz="2000" b="1" dirty="0"/>
              <a:t>,</a:t>
            </a:r>
            <a:r>
              <a:rPr lang="en-US" altLang="zh-CN" sz="2000" dirty="0"/>
              <a:t>1</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A</a:t>
            </a:r>
            <a:r>
              <a:rPr lang="zh-CN" altLang="zh-CN" sz="2000" dirty="0"/>
              <a:t>的维度为：</a:t>
            </a:r>
            <a:r>
              <a:rPr lang="en-US" altLang="zh-CN" sz="2000" dirty="0"/>
              <a:t>"</a:t>
            </a:r>
            <a:r>
              <a:rPr lang="en-US" altLang="zh-CN" sz="2000" b="1" dirty="0"/>
              <a:t>,</a:t>
            </a:r>
            <a:r>
              <a:rPr lang="en-US" altLang="zh-CN" sz="2000" dirty="0" err="1"/>
              <a:t>A</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dirty="0"/>
              <a:t>u</a:t>
            </a:r>
            <a:r>
              <a:rPr lang="en-US" altLang="zh-CN" sz="2000" b="1" dirty="0"/>
              <a:t>,</a:t>
            </a:r>
            <a:r>
              <a:rPr lang="en-US" altLang="zh-CN" sz="2000" dirty="0"/>
              <a:t> s</a:t>
            </a:r>
            <a:r>
              <a:rPr lang="en-US" altLang="zh-CN" sz="2000" b="1" dirty="0"/>
              <a:t>,</a:t>
            </a:r>
            <a:r>
              <a:rPr lang="en-US" altLang="zh-CN" sz="2000" dirty="0"/>
              <a:t> v </a:t>
            </a:r>
            <a:r>
              <a:rPr lang="en-US" altLang="zh-CN" sz="2000" b="1" dirty="0"/>
              <a:t>=</a:t>
            </a:r>
            <a:r>
              <a:rPr lang="en-US" altLang="zh-CN" sz="2000" dirty="0"/>
              <a:t> </a:t>
            </a:r>
            <a:r>
              <a:rPr lang="en-US" altLang="zh-CN" sz="2000" dirty="0" err="1"/>
              <a:t>linalg</a:t>
            </a:r>
            <a:r>
              <a:rPr lang="en-US" altLang="zh-CN" sz="2000" b="1" dirty="0" err="1"/>
              <a:t>.</a:t>
            </a:r>
            <a:r>
              <a:rPr lang="en-US" altLang="zh-CN" sz="2000" dirty="0" err="1"/>
              <a:t>svd</a:t>
            </a:r>
            <a:r>
              <a:rPr lang="en-US" altLang="zh-CN" sz="2000" b="1" dirty="0"/>
              <a:t>(</a:t>
            </a:r>
            <a:r>
              <a:rPr lang="en-US" altLang="zh-CN" sz="2000" dirty="0"/>
              <a:t>A</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u:"</a:t>
            </a:r>
            <a:r>
              <a:rPr lang="en-US" altLang="zh-CN" sz="2000" b="1" dirty="0" err="1"/>
              <a:t>,</a:t>
            </a:r>
            <a:r>
              <a:rPr lang="en-US" altLang="zh-CN" sz="2000" dirty="0" err="1"/>
              <a:t>u</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u</a:t>
            </a:r>
            <a:r>
              <a:rPr lang="zh-CN" altLang="zh-CN" sz="2000" dirty="0"/>
              <a:t>的维度为：</a:t>
            </a:r>
            <a:r>
              <a:rPr lang="en-US" altLang="zh-CN" sz="2000" dirty="0"/>
              <a:t>"</a:t>
            </a:r>
            <a:r>
              <a:rPr lang="en-US" altLang="zh-CN" sz="2000" b="1" dirty="0"/>
              <a:t>,</a:t>
            </a:r>
            <a:r>
              <a:rPr lang="en-US" altLang="zh-CN" sz="2000" dirty="0" err="1"/>
              <a:t>u</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s:"</a:t>
            </a:r>
            <a:r>
              <a:rPr lang="en-US" altLang="zh-CN" sz="2000" b="1" dirty="0" err="1"/>
              <a:t>,</a:t>
            </a:r>
            <a:r>
              <a:rPr lang="en-US" altLang="zh-CN" sz="2000" dirty="0" err="1"/>
              <a:t>s</a:t>
            </a:r>
            <a:r>
              <a:rPr lang="en-US" altLang="zh-CN" sz="2000" b="1" dirty="0"/>
              <a:t>)</a:t>
            </a:r>
            <a:r>
              <a:rPr lang="en-US" altLang="zh-CN" sz="2000" dirty="0"/>
              <a:t> </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s</a:t>
            </a:r>
            <a:r>
              <a:rPr lang="zh-CN" altLang="zh-CN" sz="2000" dirty="0"/>
              <a:t>的维度为：</a:t>
            </a:r>
            <a:r>
              <a:rPr lang="en-US" altLang="zh-CN" sz="2000" dirty="0"/>
              <a:t>"</a:t>
            </a:r>
            <a:r>
              <a:rPr lang="en-US" altLang="zh-CN" sz="2000" b="1" dirty="0"/>
              <a:t>,</a:t>
            </a:r>
            <a:r>
              <a:rPr lang="en-US" altLang="zh-CN" sz="2000" dirty="0" err="1"/>
              <a:t>s</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v:"</a:t>
            </a:r>
            <a:r>
              <a:rPr lang="en-US" altLang="zh-CN" sz="2000" b="1" dirty="0" err="1"/>
              <a:t>,</a:t>
            </a:r>
            <a:r>
              <a:rPr lang="en-US" altLang="zh-CN" sz="2000" dirty="0" err="1"/>
              <a:t>v</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v</a:t>
            </a:r>
            <a:r>
              <a:rPr lang="zh-CN" altLang="zh-CN" sz="2000" dirty="0"/>
              <a:t>的维度为：</a:t>
            </a:r>
            <a:r>
              <a:rPr lang="en-US" altLang="zh-CN" sz="2000" dirty="0"/>
              <a:t>"</a:t>
            </a:r>
            <a:r>
              <a:rPr lang="en-US" altLang="zh-CN" sz="2000" b="1" dirty="0"/>
              <a:t>,</a:t>
            </a:r>
            <a:r>
              <a:rPr lang="en-US" altLang="zh-CN" sz="2000" dirty="0" err="1"/>
              <a:t>v</a:t>
            </a:r>
            <a:r>
              <a:rPr lang="en-US" altLang="zh-CN" sz="2000" b="1" dirty="0" err="1"/>
              <a:t>.</a:t>
            </a:r>
            <a:r>
              <a:rPr lang="en-US" altLang="zh-CN" sz="2000" dirty="0" err="1"/>
              <a:t>shape</a:t>
            </a:r>
            <a:r>
              <a:rPr lang="en-US" altLang="zh-CN" sz="2000" b="1" dirty="0"/>
              <a:t>)</a:t>
            </a:r>
            <a:endParaRPr lang="zh-CN" altLang="zh-CN" sz="2000" dirty="0"/>
          </a:p>
        </p:txBody>
      </p:sp>
      <p:pic>
        <p:nvPicPr>
          <p:cNvPr id="5" name="图片 4"/>
          <p:cNvPicPr/>
          <p:nvPr/>
        </p:nvPicPr>
        <p:blipFill>
          <a:blip r:embed="rId2"/>
          <a:stretch>
            <a:fillRect/>
          </a:stretch>
        </p:blipFill>
        <p:spPr>
          <a:xfrm>
            <a:off x="4499992" y="2852936"/>
            <a:ext cx="4139952" cy="2592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olidFill>
                  <a:srgbClr val="0070C0"/>
                </a:solidFill>
              </a:rPr>
              <a:t>奇异值分解</a:t>
            </a:r>
            <a:r>
              <a:rPr lang="en-US" altLang="zh-CN" b="1" dirty="0" smtClean="0">
                <a:solidFill>
                  <a:srgbClr val="0070C0"/>
                </a:solidFill>
              </a:rPr>
              <a:t>-SVD</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980728"/>
                <a:ext cx="9145016" cy="1076449"/>
              </a:xfrm>
              <a:prstGeom prst="rect">
                <a:avLst/>
              </a:prstGeom>
            </p:spPr>
            <p:txBody>
              <a:bodyPr wrap="square">
                <a:spAutoFit/>
              </a:bodyPr>
              <a:lstStyle/>
              <a:p>
                <a:r>
                  <a:rPr lang="zh-CN" altLang="en-US" sz="2400" dirty="0" smtClean="0"/>
                  <a:t>问题：</a:t>
                </a:r>
                <a:r>
                  <a:rPr lang="zh-CN" altLang="zh-CN" sz="2400" dirty="0"/>
                  <a:t>计算</a:t>
                </a:r>
                <a14:m>
                  <m:oMath xmlns:m="http://schemas.openxmlformats.org/officeDocument/2006/math">
                    <m:d>
                      <m:dPr>
                        <m:begChr m:val="["/>
                        <m:endChr m:val="]"/>
                        <m:ctrlPr>
                          <a:rPr lang="zh-CN" altLang="zh-CN" sz="2400" i="1">
                            <a:latin typeface="Cambria Math" panose="02040503050406030204"/>
                          </a:rPr>
                        </m:ctrlPr>
                      </m:dPr>
                      <m:e>
                        <m:m>
                          <m:mPr>
                            <m:mcs>
                              <m:mc>
                                <m:mcPr>
                                  <m:count m:val="3"/>
                                  <m:mcJc m:val="center"/>
                                </m:mcPr>
                              </m:mc>
                            </m:mcs>
                            <m:ctrlPr>
                              <a:rPr lang="zh-CN" altLang="zh-CN" sz="2400" i="1">
                                <a:latin typeface="Cambria Math" panose="02040503050406030204"/>
                              </a:rPr>
                            </m:ctrlPr>
                          </m:mPr>
                          <m:mr>
                            <m:e>
                              <m:r>
                                <a:rPr lang="en-US" altLang="zh-CN" sz="2400">
                                  <a:latin typeface="Cambria Math" panose="02040503050406030204"/>
                                </a:rPr>
                                <m:t>2</m:t>
                              </m:r>
                            </m:e>
                            <m:e>
                              <m:r>
                                <a:rPr lang="en-US" altLang="zh-CN" sz="2400">
                                  <a:latin typeface="Cambria Math" panose="02040503050406030204"/>
                                </a:rPr>
                                <m:t>5</m:t>
                              </m:r>
                            </m:e>
                            <m:e>
                              <m:r>
                                <a:rPr lang="en-US" altLang="zh-CN" sz="2400">
                                  <a:latin typeface="Cambria Math" panose="02040503050406030204"/>
                                </a:rPr>
                                <m:t>7</m:t>
                              </m:r>
                              <m:r>
                                <a:rPr lang="en-US" altLang="zh-CN" sz="2400">
                                  <a:latin typeface="Cambria Math" panose="02040503050406030204"/>
                                </a:rPr>
                                <m:t>    </m:t>
                              </m:r>
                              <m:r>
                                <a:rPr lang="en-US" altLang="zh-CN" sz="2400">
                                  <a:latin typeface="Cambria Math" panose="02040503050406030204"/>
                                </a:rPr>
                                <m:t>8</m:t>
                              </m:r>
                            </m:e>
                          </m:mr>
                          <m:mr>
                            <m:e>
                              <m:r>
                                <a:rPr lang="en-US" altLang="zh-CN" sz="2400">
                                  <a:latin typeface="Cambria Math" panose="02040503050406030204"/>
                                </a:rPr>
                                <m:t>1</m:t>
                              </m:r>
                            </m:e>
                            <m:e>
                              <m:r>
                                <a:rPr lang="en-US" altLang="zh-CN" sz="2400">
                                  <a:latin typeface="Cambria Math" panose="02040503050406030204"/>
                                </a:rPr>
                                <m:t>6</m:t>
                              </m:r>
                            </m:e>
                            <m:e>
                              <m:r>
                                <a:rPr lang="en-US" altLang="zh-CN" sz="2400">
                                  <a:latin typeface="Cambria Math" panose="02040503050406030204"/>
                                </a:rPr>
                                <m:t>4</m:t>
                              </m:r>
                              <m:r>
                                <a:rPr lang="en-US" altLang="zh-CN" sz="2400">
                                  <a:latin typeface="Cambria Math" panose="02040503050406030204"/>
                                </a:rPr>
                                <m:t>    </m:t>
                              </m:r>
                              <m:r>
                                <a:rPr lang="en-US" altLang="zh-CN" sz="2400">
                                  <a:latin typeface="Cambria Math" panose="02040503050406030204"/>
                                </a:rPr>
                                <m:t>9</m:t>
                              </m:r>
                            </m:e>
                          </m:mr>
                          <m:mr>
                            <m:e>
                              <m:r>
                                <a:rPr lang="en-US" altLang="zh-CN" sz="2400">
                                  <a:latin typeface="Cambria Math" panose="02040503050406030204"/>
                                </a:rPr>
                                <m:t>2</m:t>
                              </m:r>
                            </m:e>
                            <m:e>
                              <m:r>
                                <a:rPr lang="en-US" altLang="zh-CN" sz="2400">
                                  <a:latin typeface="Cambria Math" panose="02040503050406030204"/>
                                </a:rPr>
                                <m:t>1</m:t>
                              </m:r>
                            </m:e>
                            <m:e>
                              <m:r>
                                <a:rPr lang="en-US" altLang="zh-CN" sz="2400">
                                  <a:latin typeface="Cambria Math" panose="02040503050406030204"/>
                                </a:rPr>
                                <m:t>3</m:t>
                              </m:r>
                              <m:r>
                                <a:rPr lang="en-US" altLang="zh-CN" sz="2400">
                                  <a:latin typeface="Cambria Math" panose="02040503050406030204"/>
                                </a:rPr>
                                <m:t>    </m:t>
                              </m:r>
                              <m:r>
                                <a:rPr lang="en-US" altLang="zh-CN" sz="2400">
                                  <a:latin typeface="Cambria Math" panose="02040503050406030204"/>
                                </a:rPr>
                                <m:t>1</m:t>
                              </m:r>
                            </m:e>
                          </m:mr>
                        </m:m>
                      </m:e>
                    </m:d>
                  </m:oMath>
                </a14:m>
                <a:r>
                  <a:rPr lang="zh-CN" altLang="zh-CN" sz="2400" dirty="0"/>
                  <a:t>的</a:t>
                </a:r>
                <a:r>
                  <a:rPr lang="en-US" altLang="zh-CN" sz="2400" dirty="0"/>
                  <a:t>SVD</a:t>
                </a:r>
                <a:r>
                  <a:rPr lang="zh-CN" altLang="zh-CN" sz="2400" dirty="0"/>
                  <a:t>分解结果</a:t>
                </a:r>
                <a:endParaRPr lang="zh-CN" altLang="zh-CN" sz="2400" dirty="0"/>
              </a:p>
            </p:txBody>
          </p:sp>
        </mc:Choice>
        <mc:Fallback>
          <p:sp>
            <p:nvSpPr>
              <p:cNvPr id="4" name="矩形 3"/>
              <p:cNvSpPr>
                <a:spLocks noRot="1" noChangeAspect="1" noMove="1" noResize="1" noEditPoints="1" noAdjustHandles="1" noChangeArrowheads="1" noChangeShapeType="1" noTextEdit="1"/>
              </p:cNvSpPr>
              <p:nvPr/>
            </p:nvSpPr>
            <p:spPr>
              <a:xfrm>
                <a:off x="107504" y="980728"/>
                <a:ext cx="9145016" cy="1076449"/>
              </a:xfrm>
              <a:prstGeom prst="rect">
                <a:avLst/>
              </a:prstGeom>
              <a:blipFill rotWithShape="1">
                <a:blip r:embed="rId1"/>
                <a:stretch>
                  <a:fillRect l="-2" t="-27" r="6" b="38"/>
                </a:stretch>
              </a:blipFill>
            </p:spPr>
            <p:txBody>
              <a:bodyPr/>
              <a:lstStyle/>
              <a:p>
                <a:r>
                  <a:rPr lang="zh-CN" altLang="en-US">
                    <a:noFill/>
                  </a:rPr>
                  <a:t> </a:t>
                </a:r>
              </a:p>
            </p:txBody>
          </p:sp>
        </mc:Fallback>
      </mc:AlternateContent>
      <p:sp>
        <p:nvSpPr>
          <p:cNvPr id="3" name="矩形 2"/>
          <p:cNvSpPr/>
          <p:nvPr/>
        </p:nvSpPr>
        <p:spPr>
          <a:xfrm>
            <a:off x="539552" y="2276872"/>
            <a:ext cx="4572000" cy="3521349"/>
          </a:xfrm>
          <a:prstGeom prst="rect">
            <a:avLst/>
          </a:prstGeom>
        </p:spPr>
        <p:txBody>
          <a:bodyPr>
            <a:spAutoFit/>
          </a:bodyPr>
          <a:lstStyle/>
          <a:p>
            <a:pPr>
              <a:lnSpc>
                <a:spcPct val="125000"/>
              </a:lnSpc>
            </a:pPr>
            <a:r>
              <a:rPr lang="en-US" altLang="zh-CN" sz="2000" dirty="0"/>
              <a:t>A </a:t>
            </a:r>
            <a:r>
              <a:rPr lang="en-US" altLang="zh-CN" sz="2000" b="1" dirty="0"/>
              <a:t>=</a:t>
            </a:r>
            <a:r>
              <a:rPr lang="en-US" altLang="zh-CN" sz="2000" dirty="0"/>
              <a:t> </a:t>
            </a:r>
            <a:r>
              <a:rPr lang="en-US" altLang="zh-CN" sz="2000" dirty="0" err="1"/>
              <a:t>np</a:t>
            </a:r>
            <a:r>
              <a:rPr lang="en-US" altLang="zh-CN" sz="2000" b="1" dirty="0" err="1"/>
              <a:t>.</a:t>
            </a:r>
            <a:r>
              <a:rPr lang="en-US" altLang="zh-CN" sz="2000" dirty="0" err="1"/>
              <a:t>array</a:t>
            </a:r>
            <a:r>
              <a:rPr lang="en-US" altLang="zh-CN" sz="2000" b="1" dirty="0"/>
              <a:t>([[</a:t>
            </a:r>
            <a:r>
              <a:rPr lang="en-US" altLang="zh-CN" sz="2000" dirty="0"/>
              <a:t>2</a:t>
            </a:r>
            <a:r>
              <a:rPr lang="en-US" altLang="zh-CN" sz="2000" b="1" dirty="0"/>
              <a:t>,</a:t>
            </a:r>
            <a:r>
              <a:rPr lang="en-US" altLang="zh-CN" sz="2000" dirty="0"/>
              <a:t>5</a:t>
            </a:r>
            <a:r>
              <a:rPr lang="en-US" altLang="zh-CN" sz="2000" b="1" dirty="0"/>
              <a:t>,</a:t>
            </a:r>
            <a:r>
              <a:rPr lang="en-US" altLang="zh-CN" sz="2000" dirty="0"/>
              <a:t>7</a:t>
            </a:r>
            <a:r>
              <a:rPr lang="en-US" altLang="zh-CN" sz="2000" b="1" dirty="0"/>
              <a:t>,</a:t>
            </a:r>
            <a:r>
              <a:rPr lang="en-US" altLang="zh-CN" sz="2000" dirty="0"/>
              <a:t>8</a:t>
            </a:r>
            <a:r>
              <a:rPr lang="en-US" altLang="zh-CN" sz="2000" b="1" dirty="0"/>
              <a:t>],[</a:t>
            </a:r>
            <a:r>
              <a:rPr lang="en-US" altLang="zh-CN" sz="2000" dirty="0"/>
              <a:t>1</a:t>
            </a:r>
            <a:r>
              <a:rPr lang="en-US" altLang="zh-CN" sz="2000" b="1" dirty="0"/>
              <a:t>,</a:t>
            </a:r>
            <a:r>
              <a:rPr lang="en-US" altLang="zh-CN" sz="2000" dirty="0"/>
              <a:t>6</a:t>
            </a:r>
            <a:r>
              <a:rPr lang="en-US" altLang="zh-CN" sz="2000" b="1" dirty="0"/>
              <a:t>,</a:t>
            </a:r>
            <a:r>
              <a:rPr lang="en-US" altLang="zh-CN" sz="2000" dirty="0"/>
              <a:t>4</a:t>
            </a:r>
            <a:r>
              <a:rPr lang="en-US" altLang="zh-CN" sz="2000" b="1" dirty="0"/>
              <a:t>,</a:t>
            </a:r>
            <a:r>
              <a:rPr lang="en-US" altLang="zh-CN" sz="2000" dirty="0"/>
              <a:t>9</a:t>
            </a:r>
            <a:r>
              <a:rPr lang="en-US" altLang="zh-CN" sz="2000" b="1" dirty="0"/>
              <a:t>],[</a:t>
            </a:r>
            <a:r>
              <a:rPr lang="en-US" altLang="zh-CN" sz="2000" dirty="0"/>
              <a:t>2</a:t>
            </a:r>
            <a:r>
              <a:rPr lang="en-US" altLang="zh-CN" sz="2000" b="1" dirty="0"/>
              <a:t>,</a:t>
            </a:r>
            <a:r>
              <a:rPr lang="en-US" altLang="zh-CN" sz="2000" dirty="0"/>
              <a:t>1</a:t>
            </a:r>
            <a:r>
              <a:rPr lang="en-US" altLang="zh-CN" sz="2000" b="1" dirty="0"/>
              <a:t>,</a:t>
            </a:r>
            <a:r>
              <a:rPr lang="en-US" altLang="zh-CN" sz="2000" dirty="0"/>
              <a:t>3</a:t>
            </a:r>
            <a:r>
              <a:rPr lang="en-US" altLang="zh-CN" sz="2000" b="1" dirty="0"/>
              <a:t>,</a:t>
            </a:r>
            <a:r>
              <a:rPr lang="en-US" altLang="zh-CN" sz="2000" dirty="0"/>
              <a:t>1</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A</a:t>
            </a:r>
            <a:r>
              <a:rPr lang="zh-CN" altLang="zh-CN" sz="2000" dirty="0"/>
              <a:t>的维度为：</a:t>
            </a:r>
            <a:r>
              <a:rPr lang="en-US" altLang="zh-CN" sz="2000" dirty="0"/>
              <a:t>"</a:t>
            </a:r>
            <a:r>
              <a:rPr lang="en-US" altLang="zh-CN" sz="2000" b="1" dirty="0"/>
              <a:t>,</a:t>
            </a:r>
            <a:r>
              <a:rPr lang="en-US" altLang="zh-CN" sz="2000" dirty="0" err="1"/>
              <a:t>A</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dirty="0"/>
              <a:t>u</a:t>
            </a:r>
            <a:r>
              <a:rPr lang="en-US" altLang="zh-CN" sz="2000" b="1" dirty="0"/>
              <a:t>,</a:t>
            </a:r>
            <a:r>
              <a:rPr lang="en-US" altLang="zh-CN" sz="2000" dirty="0"/>
              <a:t> s</a:t>
            </a:r>
            <a:r>
              <a:rPr lang="en-US" altLang="zh-CN" sz="2000" b="1" dirty="0"/>
              <a:t>,</a:t>
            </a:r>
            <a:r>
              <a:rPr lang="en-US" altLang="zh-CN" sz="2000" dirty="0"/>
              <a:t> v </a:t>
            </a:r>
            <a:r>
              <a:rPr lang="en-US" altLang="zh-CN" sz="2000" b="1" dirty="0"/>
              <a:t>=</a:t>
            </a:r>
            <a:r>
              <a:rPr lang="en-US" altLang="zh-CN" sz="2000" dirty="0"/>
              <a:t> </a:t>
            </a:r>
            <a:r>
              <a:rPr lang="en-US" altLang="zh-CN" sz="2000" dirty="0" err="1"/>
              <a:t>linalg</a:t>
            </a:r>
            <a:r>
              <a:rPr lang="en-US" altLang="zh-CN" sz="2000" b="1" dirty="0" err="1"/>
              <a:t>.</a:t>
            </a:r>
            <a:r>
              <a:rPr lang="en-US" altLang="zh-CN" sz="2000" dirty="0" err="1"/>
              <a:t>svd</a:t>
            </a:r>
            <a:r>
              <a:rPr lang="en-US" altLang="zh-CN" sz="2000" b="1" dirty="0"/>
              <a:t>(</a:t>
            </a:r>
            <a:r>
              <a:rPr lang="en-US" altLang="zh-CN" sz="2000" dirty="0"/>
              <a:t>A</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u:"</a:t>
            </a:r>
            <a:r>
              <a:rPr lang="en-US" altLang="zh-CN" sz="2000" b="1" dirty="0" err="1"/>
              <a:t>,</a:t>
            </a:r>
            <a:r>
              <a:rPr lang="en-US" altLang="zh-CN" sz="2000" dirty="0" err="1"/>
              <a:t>u</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u</a:t>
            </a:r>
            <a:r>
              <a:rPr lang="zh-CN" altLang="zh-CN" sz="2000" dirty="0"/>
              <a:t>的维度为：</a:t>
            </a:r>
            <a:r>
              <a:rPr lang="en-US" altLang="zh-CN" sz="2000" dirty="0"/>
              <a:t>"</a:t>
            </a:r>
            <a:r>
              <a:rPr lang="en-US" altLang="zh-CN" sz="2000" b="1" dirty="0"/>
              <a:t>,</a:t>
            </a:r>
            <a:r>
              <a:rPr lang="en-US" altLang="zh-CN" sz="2000" dirty="0" err="1"/>
              <a:t>u</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s:"</a:t>
            </a:r>
            <a:r>
              <a:rPr lang="en-US" altLang="zh-CN" sz="2000" b="1" dirty="0" err="1"/>
              <a:t>,</a:t>
            </a:r>
            <a:r>
              <a:rPr lang="en-US" altLang="zh-CN" sz="2000" dirty="0" err="1"/>
              <a:t>s</a:t>
            </a:r>
            <a:r>
              <a:rPr lang="en-US" altLang="zh-CN" sz="2000" b="1" dirty="0"/>
              <a:t>)</a:t>
            </a:r>
            <a:r>
              <a:rPr lang="en-US" altLang="zh-CN" sz="2000" dirty="0"/>
              <a:t> </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s</a:t>
            </a:r>
            <a:r>
              <a:rPr lang="zh-CN" altLang="zh-CN" sz="2000" dirty="0"/>
              <a:t>的维度为：</a:t>
            </a:r>
            <a:r>
              <a:rPr lang="en-US" altLang="zh-CN" sz="2000" dirty="0"/>
              <a:t>"</a:t>
            </a:r>
            <a:r>
              <a:rPr lang="en-US" altLang="zh-CN" sz="2000" b="1" dirty="0"/>
              <a:t>,</a:t>
            </a:r>
            <a:r>
              <a:rPr lang="en-US" altLang="zh-CN" sz="2000" dirty="0" err="1"/>
              <a:t>s</a:t>
            </a:r>
            <a:r>
              <a:rPr lang="en-US" altLang="zh-CN" sz="2000" b="1" dirty="0" err="1"/>
              <a:t>.</a:t>
            </a:r>
            <a:r>
              <a:rPr lang="en-US" altLang="zh-CN" sz="2000" dirty="0" err="1"/>
              <a:t>shape</a:t>
            </a:r>
            <a:r>
              <a:rPr lang="en-US" altLang="zh-CN" sz="2000" b="1" dirty="0"/>
              <a:t>)</a:t>
            </a:r>
            <a:endParaRPr lang="zh-CN" altLang="zh-CN" sz="2000" dirty="0"/>
          </a:p>
          <a:p>
            <a:pPr>
              <a:lnSpc>
                <a:spcPct val="125000"/>
              </a:lnSpc>
            </a:pPr>
            <a:r>
              <a:rPr lang="en-US" altLang="zh-CN" sz="2000" b="1" dirty="0"/>
              <a:t>print(</a:t>
            </a:r>
            <a:r>
              <a:rPr lang="en-US" altLang="zh-CN" sz="2000" dirty="0"/>
              <a:t>"</a:t>
            </a:r>
            <a:r>
              <a:rPr lang="en-US" altLang="zh-CN" sz="2000" dirty="0" err="1"/>
              <a:t>v:"</a:t>
            </a:r>
            <a:r>
              <a:rPr lang="en-US" altLang="zh-CN" sz="2000" b="1" dirty="0" err="1"/>
              <a:t>,</a:t>
            </a:r>
            <a:r>
              <a:rPr lang="en-US" altLang="zh-CN" sz="2000" dirty="0" err="1"/>
              <a:t>v</a:t>
            </a:r>
            <a:r>
              <a:rPr lang="en-US" altLang="zh-CN" sz="2000" b="1" dirty="0"/>
              <a:t>)</a:t>
            </a:r>
            <a:endParaRPr lang="zh-CN" altLang="zh-CN" sz="2000" dirty="0"/>
          </a:p>
          <a:p>
            <a:pPr>
              <a:lnSpc>
                <a:spcPct val="125000"/>
              </a:lnSpc>
            </a:pPr>
            <a:r>
              <a:rPr lang="en-US" altLang="zh-CN" sz="2000" b="1" dirty="0"/>
              <a:t>print(</a:t>
            </a:r>
            <a:r>
              <a:rPr lang="en-US" altLang="zh-CN" sz="2000" dirty="0"/>
              <a:t>"</a:t>
            </a:r>
            <a:r>
              <a:rPr lang="zh-CN" altLang="zh-CN" sz="2000" dirty="0"/>
              <a:t>矩阵</a:t>
            </a:r>
            <a:r>
              <a:rPr lang="en-US" altLang="zh-CN" sz="2000" dirty="0"/>
              <a:t>v</a:t>
            </a:r>
            <a:r>
              <a:rPr lang="zh-CN" altLang="zh-CN" sz="2000" dirty="0"/>
              <a:t>的维度为：</a:t>
            </a:r>
            <a:r>
              <a:rPr lang="en-US" altLang="zh-CN" sz="2000" dirty="0"/>
              <a:t>"</a:t>
            </a:r>
            <a:r>
              <a:rPr lang="en-US" altLang="zh-CN" sz="2000" b="1" dirty="0"/>
              <a:t>,</a:t>
            </a:r>
            <a:r>
              <a:rPr lang="en-US" altLang="zh-CN" sz="2000" dirty="0" err="1"/>
              <a:t>v</a:t>
            </a:r>
            <a:r>
              <a:rPr lang="en-US" altLang="zh-CN" sz="2000" b="1" dirty="0" err="1"/>
              <a:t>.</a:t>
            </a:r>
            <a:r>
              <a:rPr lang="en-US" altLang="zh-CN" sz="2000" dirty="0" err="1"/>
              <a:t>shape</a:t>
            </a:r>
            <a:r>
              <a:rPr lang="en-US" altLang="zh-CN" sz="2000" b="1" dirty="0"/>
              <a:t>)</a:t>
            </a:r>
            <a:endParaRPr lang="zh-CN" altLang="zh-CN" sz="2000" dirty="0"/>
          </a:p>
        </p:txBody>
      </p:sp>
      <p:pic>
        <p:nvPicPr>
          <p:cNvPr id="5" name="图片 4"/>
          <p:cNvPicPr/>
          <p:nvPr/>
        </p:nvPicPr>
        <p:blipFill>
          <a:blip r:embed="rId2"/>
          <a:stretch>
            <a:fillRect/>
          </a:stretch>
        </p:blipFill>
        <p:spPr>
          <a:xfrm>
            <a:off x="4499992" y="2852936"/>
            <a:ext cx="4139952" cy="2592288"/>
          </a:xfrm>
          <a:prstGeom prst="rect">
            <a:avLst/>
          </a:prstGeom>
        </p:spPr>
      </p:pic>
      <p:sp>
        <p:nvSpPr>
          <p:cNvPr id="6" name="矩形 5"/>
          <p:cNvSpPr/>
          <p:nvPr/>
        </p:nvSpPr>
        <p:spPr>
          <a:xfrm>
            <a:off x="3923928" y="908720"/>
            <a:ext cx="4716016" cy="15696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dirty="0" err="1"/>
              <a:t>full_matrices</a:t>
            </a:r>
            <a:r>
              <a:rPr lang="zh-CN" altLang="zh-CN" sz="2400" dirty="0"/>
              <a:t>默认为</a:t>
            </a:r>
            <a:r>
              <a:rPr lang="en-US" altLang="zh-CN" sz="2400" dirty="0"/>
              <a:t>True</a:t>
            </a:r>
            <a:r>
              <a:rPr lang="zh-CN" altLang="zh-CN" sz="2400" dirty="0"/>
              <a:t>，所以</a:t>
            </a:r>
            <a:r>
              <a:rPr lang="en-US" altLang="zh-CN" sz="2400" dirty="0"/>
              <a:t>u</a:t>
            </a:r>
            <a:r>
              <a:rPr lang="zh-CN" altLang="zh-CN" sz="2400" dirty="0"/>
              <a:t>和</a:t>
            </a:r>
            <a:r>
              <a:rPr lang="en-US" altLang="zh-CN" sz="2400" dirty="0"/>
              <a:t>v</a:t>
            </a:r>
            <a:r>
              <a:rPr lang="zh-CN" altLang="zh-CN" sz="2400" dirty="0"/>
              <a:t>的维度分别为（</a:t>
            </a:r>
            <a:r>
              <a:rPr lang="en-US" altLang="zh-CN" sz="2400" dirty="0"/>
              <a:t>3,3</a:t>
            </a:r>
            <a:r>
              <a:rPr lang="zh-CN" altLang="zh-CN" sz="2400" dirty="0"/>
              <a:t>）和（</a:t>
            </a:r>
            <a:r>
              <a:rPr lang="en-US" altLang="zh-CN" sz="2400" dirty="0"/>
              <a:t>4,4</a:t>
            </a:r>
            <a:r>
              <a:rPr lang="zh-CN" altLang="zh-CN" sz="2400" dirty="0" smtClean="0"/>
              <a:t>）</a:t>
            </a:r>
            <a:r>
              <a:rPr lang="zh-CN" altLang="en-US" sz="2400" dirty="0" smtClean="0"/>
              <a:t>，若设置为</a:t>
            </a:r>
            <a:r>
              <a:rPr lang="en-US" altLang="zh-CN" sz="2400" dirty="0" smtClean="0"/>
              <a:t>False</a:t>
            </a:r>
            <a:r>
              <a:rPr lang="zh-CN" altLang="en-US" sz="2400" dirty="0" smtClean="0"/>
              <a:t>，结果怎么样呢？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900113" y="115888"/>
            <a:ext cx="7959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3600" b="1" dirty="0"/>
              <a:t>第</a:t>
            </a:r>
            <a:r>
              <a:rPr lang="en-US" altLang="zh-CN" sz="3600" b="1" dirty="0" smtClean="0"/>
              <a:t>8.3</a:t>
            </a:r>
            <a:r>
              <a:rPr lang="zh-CN" altLang="en-US" sz="3600" b="1" dirty="0" smtClean="0"/>
              <a:t>节  </a:t>
            </a:r>
            <a:r>
              <a:rPr lang="zh-CN" altLang="zh-CN" sz="3600" dirty="0" smtClean="0"/>
              <a:t>拟合</a:t>
            </a:r>
            <a:r>
              <a:rPr lang="zh-CN" altLang="zh-CN" sz="3600" dirty="0"/>
              <a:t>与优化</a:t>
            </a:r>
            <a:r>
              <a:rPr lang="en-US" altLang="zh-CN" sz="3600" dirty="0"/>
              <a:t>-</a:t>
            </a:r>
            <a:r>
              <a:rPr lang="en-US" altLang="zh-CN" sz="3600" dirty="0" smtClean="0"/>
              <a:t>optimize</a:t>
            </a:r>
            <a:endParaRPr lang="zh-CN" altLang="zh-CN" sz="3600" b="1" dirty="0"/>
          </a:p>
        </p:txBody>
      </p:sp>
      <p:sp>
        <p:nvSpPr>
          <p:cNvPr id="17411" name="矩形 1"/>
          <p:cNvSpPr>
            <a:spLocks noChangeArrowheads="1"/>
          </p:cNvSpPr>
          <p:nvPr/>
        </p:nvSpPr>
        <p:spPr bwMode="auto">
          <a:xfrm>
            <a:off x="467544" y="1484784"/>
            <a:ext cx="82264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t>        </a:t>
            </a:r>
            <a:r>
              <a:rPr lang="zh-CN" altLang="zh-CN" sz="2400" dirty="0" smtClean="0"/>
              <a:t>优化</a:t>
            </a:r>
            <a:r>
              <a:rPr lang="zh-CN" altLang="zh-CN" sz="2400" dirty="0"/>
              <a:t>是指在某些约束条件下，求解目标函数最优解的过程。机器学习、人工智能中的绝大部分问题都会涉及到求解优化问题</a:t>
            </a:r>
            <a:r>
              <a:rPr lang="zh-CN" altLang="zh-CN" sz="2400" dirty="0" smtClean="0"/>
              <a:t>。</a:t>
            </a:r>
            <a:r>
              <a:rPr lang="en-US" altLang="zh-CN" sz="2400" dirty="0" err="1" smtClean="0"/>
              <a:t>scipy</a:t>
            </a:r>
            <a:r>
              <a:rPr lang="zh-CN" altLang="zh-CN" sz="2400" dirty="0" smtClean="0"/>
              <a:t>的</a:t>
            </a:r>
            <a:r>
              <a:rPr lang="en-US" altLang="zh-CN" sz="2400" dirty="0"/>
              <a:t>optimize</a:t>
            </a:r>
            <a:r>
              <a:rPr lang="zh-CN" altLang="zh-CN" sz="2400" dirty="0"/>
              <a:t>模块提供了许多常用的数值优化算法，主要包括最小化</a:t>
            </a:r>
            <a:r>
              <a:rPr lang="en-US" altLang="zh-CN" sz="2400" dirty="0"/>
              <a:t>(</a:t>
            </a:r>
            <a:r>
              <a:rPr lang="zh-CN" altLang="zh-CN" sz="2400" dirty="0"/>
              <a:t>或最大化</a:t>
            </a:r>
            <a:r>
              <a:rPr lang="en-US" altLang="zh-CN" sz="2400" dirty="0"/>
              <a:t>)</a:t>
            </a:r>
            <a:r>
              <a:rPr lang="zh-CN" altLang="zh-CN" sz="2400" dirty="0"/>
              <a:t>目标函数的函数、非线性问题求解器</a:t>
            </a:r>
            <a:r>
              <a:rPr lang="en-US" altLang="zh-CN" sz="2400" dirty="0"/>
              <a:t>(</a:t>
            </a:r>
            <a:r>
              <a:rPr lang="zh-CN" altLang="zh-CN" sz="2400" dirty="0"/>
              <a:t>支持局部和全局优化算法</a:t>
            </a:r>
            <a:r>
              <a:rPr lang="en-US" altLang="zh-CN" sz="2400" dirty="0"/>
              <a:t>)</a:t>
            </a:r>
            <a:r>
              <a:rPr lang="zh-CN" altLang="zh-CN" sz="2400" dirty="0"/>
              <a:t>、线性规划、最小二乘最小化、曲线拟合和多元方程系统求解等。</a:t>
            </a:r>
            <a:endParaRPr lang="zh-CN" altLang="zh-CN" sz="2400" dirty="0"/>
          </a:p>
        </p:txBody>
      </p:sp>
      <p:sp>
        <p:nvSpPr>
          <p:cNvPr id="2" name="矩形 1"/>
          <p:cNvSpPr/>
          <p:nvPr/>
        </p:nvSpPr>
        <p:spPr>
          <a:xfrm>
            <a:off x="683568" y="4077072"/>
            <a:ext cx="7344816" cy="461665"/>
          </a:xfrm>
          <a:prstGeom prst="rect">
            <a:avLst/>
          </a:prstGeom>
        </p:spPr>
        <p:txBody>
          <a:bodyPr wrap="square">
            <a:spAutoFit/>
          </a:bodyPr>
          <a:lstStyle/>
          <a:p>
            <a:r>
              <a:rPr lang="en-US" altLang="zh-CN" sz="2400" u="sng" dirty="0">
                <a:hlinkClick r:id="rId1"/>
              </a:rPr>
              <a:t>https://</a:t>
            </a:r>
            <a:r>
              <a:rPr lang="en-US" altLang="zh-CN" sz="2400" u="sng" dirty="0" smtClean="0">
                <a:hlinkClick r:id="rId1"/>
              </a:rPr>
              <a:t>docs.scipy.org/doc/scipy/tutorial/optimize.html</a:t>
            </a:r>
            <a:endParaRPr lang="zh-CN" alt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解</a:t>
            </a:r>
            <a:r>
              <a:rPr lang="zh-CN" altLang="en-US" b="1" dirty="0" smtClean="0">
                <a:solidFill>
                  <a:srgbClr val="0070C0"/>
                </a:solidFill>
              </a:rPr>
              <a:t>非线性方程（组）</a:t>
            </a:r>
            <a:endParaRPr lang="zh-CN" altLang="en-US" dirty="0"/>
          </a:p>
        </p:txBody>
      </p:sp>
      <p:sp>
        <p:nvSpPr>
          <p:cNvPr id="4" name="矩形 3"/>
          <p:cNvSpPr/>
          <p:nvPr/>
        </p:nvSpPr>
        <p:spPr>
          <a:xfrm>
            <a:off x="107504" y="980728"/>
            <a:ext cx="9145016" cy="3416320"/>
          </a:xfrm>
          <a:prstGeom prst="rect">
            <a:avLst/>
          </a:prstGeom>
        </p:spPr>
        <p:txBody>
          <a:bodyPr wrap="square">
            <a:spAutoFit/>
          </a:bodyPr>
          <a:lstStyle/>
          <a:p>
            <a:r>
              <a:rPr lang="en-US" altLang="zh-CN" sz="2400" dirty="0" smtClean="0"/>
              <a:t>         </a:t>
            </a:r>
            <a:r>
              <a:rPr lang="en-US" altLang="zh-CN" sz="2400" dirty="0" err="1" smtClean="0"/>
              <a:t>scipy.optimize</a:t>
            </a:r>
            <a:r>
              <a:rPr lang="zh-CN" altLang="zh-CN" sz="2400" dirty="0"/>
              <a:t>包提供了函数</a:t>
            </a:r>
            <a:r>
              <a:rPr lang="en-US" altLang="zh-CN" sz="2400" dirty="0" err="1"/>
              <a:t>fsolve</a:t>
            </a:r>
            <a:r>
              <a:rPr lang="en-US" altLang="zh-CN" sz="2400" dirty="0"/>
              <a:t>()</a:t>
            </a:r>
            <a:r>
              <a:rPr lang="zh-CN" altLang="zh-CN" sz="2400" dirty="0"/>
              <a:t>完成对非线性方程（组）的求解。函数原型如下：</a:t>
            </a:r>
            <a:endParaRPr lang="zh-CN" altLang="zh-CN" sz="2400" dirty="0"/>
          </a:p>
          <a:p>
            <a:r>
              <a:rPr lang="en-US" altLang="zh-CN" sz="2400" dirty="0"/>
              <a:t> </a:t>
            </a:r>
            <a:endParaRPr lang="zh-CN" altLang="zh-CN" sz="2400" dirty="0"/>
          </a:p>
          <a:p>
            <a:r>
              <a:rPr lang="en-US" altLang="zh-CN" sz="2400" dirty="0" err="1"/>
              <a:t>scipy</a:t>
            </a:r>
            <a:r>
              <a:rPr lang="en-US" altLang="zh-CN" sz="2400" b="1" dirty="0" err="1"/>
              <a:t>.</a:t>
            </a:r>
            <a:r>
              <a:rPr lang="en-US" altLang="zh-CN" sz="2400" dirty="0" err="1"/>
              <a:t>optimize</a:t>
            </a:r>
            <a:r>
              <a:rPr lang="en-US" altLang="zh-CN" sz="2400" b="1" dirty="0" err="1"/>
              <a:t>.</a:t>
            </a:r>
            <a:r>
              <a:rPr lang="en-US" altLang="zh-CN" sz="2400" dirty="0" err="1"/>
              <a:t>fsolve</a:t>
            </a:r>
            <a:r>
              <a:rPr lang="en-US" altLang="zh-CN" sz="2400" b="1" dirty="0"/>
              <a:t>(</a:t>
            </a:r>
            <a:r>
              <a:rPr lang="en-US" altLang="zh-CN" sz="2400" dirty="0" err="1"/>
              <a:t>func</a:t>
            </a:r>
            <a:r>
              <a:rPr lang="en-US" altLang="zh-CN" sz="2400" b="1" dirty="0"/>
              <a:t>,</a:t>
            </a:r>
            <a:r>
              <a:rPr lang="en-US" altLang="zh-CN" sz="2400" dirty="0"/>
              <a:t> x0</a:t>
            </a:r>
            <a:r>
              <a:rPr lang="en-US" altLang="zh-CN" sz="2400" b="1" dirty="0"/>
              <a:t>,</a:t>
            </a:r>
            <a:r>
              <a:rPr lang="en-US" altLang="zh-CN" sz="2400" dirty="0"/>
              <a:t> </a:t>
            </a:r>
            <a:r>
              <a:rPr lang="en-US" altLang="zh-CN" sz="2400" dirty="0" err="1"/>
              <a:t>args</a:t>
            </a:r>
            <a:r>
              <a:rPr lang="en-US" altLang="zh-CN" sz="2400" b="1" dirty="0"/>
              <a:t>=(),</a:t>
            </a:r>
            <a:r>
              <a:rPr lang="en-US" altLang="zh-CN" sz="2400" dirty="0"/>
              <a:t> </a:t>
            </a:r>
            <a:r>
              <a:rPr lang="en-US" altLang="zh-CN" sz="2400" dirty="0" err="1"/>
              <a:t>fprime</a:t>
            </a:r>
            <a:r>
              <a:rPr lang="en-US" altLang="zh-CN" sz="2400" b="1" dirty="0"/>
              <a:t>=None,</a:t>
            </a:r>
            <a:r>
              <a:rPr lang="en-US" altLang="zh-CN" sz="2400" dirty="0"/>
              <a:t> </a:t>
            </a:r>
            <a:r>
              <a:rPr lang="en-US" altLang="zh-CN" sz="2400" dirty="0" err="1"/>
              <a:t>full_output</a:t>
            </a:r>
            <a:r>
              <a:rPr lang="en-US" altLang="zh-CN" sz="2400" b="1" dirty="0"/>
              <a:t>=</a:t>
            </a:r>
            <a:r>
              <a:rPr lang="en-US" altLang="zh-CN" sz="2400" dirty="0"/>
              <a:t>0</a:t>
            </a:r>
            <a:r>
              <a:rPr lang="en-US" altLang="zh-CN" sz="2400" b="1" dirty="0"/>
              <a:t>,</a:t>
            </a:r>
            <a:r>
              <a:rPr lang="en-US" altLang="zh-CN" sz="2400" dirty="0"/>
              <a:t> </a:t>
            </a:r>
            <a:r>
              <a:rPr lang="en-US" altLang="zh-CN" sz="2400" dirty="0" err="1"/>
              <a:t>col_deriv</a:t>
            </a:r>
            <a:r>
              <a:rPr lang="en-US" altLang="zh-CN" sz="2400" b="1" dirty="0"/>
              <a:t>=</a:t>
            </a:r>
            <a:r>
              <a:rPr lang="en-US" altLang="zh-CN" sz="2400" dirty="0"/>
              <a:t>0</a:t>
            </a:r>
            <a:r>
              <a:rPr lang="en-US" altLang="zh-CN" sz="2400" b="1" dirty="0"/>
              <a:t>,</a:t>
            </a:r>
            <a:r>
              <a:rPr lang="en-US" altLang="zh-CN" sz="2400" dirty="0"/>
              <a:t> </a:t>
            </a:r>
            <a:r>
              <a:rPr lang="en-US" altLang="zh-CN" sz="2400" dirty="0" err="1"/>
              <a:t>xtol</a:t>
            </a:r>
            <a:r>
              <a:rPr lang="en-US" altLang="zh-CN" sz="2400" b="1" dirty="0"/>
              <a:t>=</a:t>
            </a:r>
            <a:r>
              <a:rPr lang="en-US" altLang="zh-CN" sz="2400" dirty="0"/>
              <a:t>1.49012e-08</a:t>
            </a:r>
            <a:r>
              <a:rPr lang="en-US" altLang="zh-CN" sz="2400" b="1" dirty="0"/>
              <a:t>,</a:t>
            </a:r>
            <a:r>
              <a:rPr lang="en-US" altLang="zh-CN" sz="2400" dirty="0"/>
              <a:t> </a:t>
            </a:r>
            <a:r>
              <a:rPr lang="en-US" altLang="zh-CN" sz="2400" dirty="0" err="1"/>
              <a:t>maxfev</a:t>
            </a:r>
            <a:r>
              <a:rPr lang="en-US" altLang="zh-CN" sz="2400" b="1" dirty="0"/>
              <a:t>=</a:t>
            </a:r>
            <a:r>
              <a:rPr lang="en-US" altLang="zh-CN" sz="2400" dirty="0"/>
              <a:t>0</a:t>
            </a:r>
            <a:r>
              <a:rPr lang="en-US" altLang="zh-CN" sz="2400" b="1" dirty="0"/>
              <a:t>,</a:t>
            </a:r>
            <a:r>
              <a:rPr lang="en-US" altLang="zh-CN" sz="2400" dirty="0"/>
              <a:t> band</a:t>
            </a:r>
            <a:r>
              <a:rPr lang="en-US" altLang="zh-CN" sz="2400" b="1" dirty="0"/>
              <a:t>=None,</a:t>
            </a:r>
            <a:r>
              <a:rPr lang="en-US" altLang="zh-CN" sz="2400" dirty="0"/>
              <a:t> </a:t>
            </a:r>
            <a:r>
              <a:rPr lang="en-US" altLang="zh-CN" sz="2400" dirty="0" err="1"/>
              <a:t>epsfcn</a:t>
            </a:r>
            <a:r>
              <a:rPr lang="en-US" altLang="zh-CN" sz="2400" b="1" dirty="0"/>
              <a:t>=None,</a:t>
            </a:r>
            <a:r>
              <a:rPr lang="en-US" altLang="zh-CN" sz="2400" dirty="0"/>
              <a:t> factor</a:t>
            </a:r>
            <a:r>
              <a:rPr lang="en-US" altLang="zh-CN" sz="2400" b="1" dirty="0"/>
              <a:t>=</a:t>
            </a:r>
            <a:r>
              <a:rPr lang="en-US" altLang="zh-CN" sz="2400" dirty="0"/>
              <a:t>100</a:t>
            </a:r>
            <a:r>
              <a:rPr lang="en-US" altLang="zh-CN" sz="2400" b="1" dirty="0"/>
              <a:t>,</a:t>
            </a:r>
            <a:r>
              <a:rPr lang="en-US" altLang="zh-CN" sz="2400" dirty="0"/>
              <a:t> </a:t>
            </a:r>
            <a:r>
              <a:rPr lang="en-US" altLang="zh-CN" sz="2400" dirty="0" err="1"/>
              <a:t>diag</a:t>
            </a:r>
            <a:r>
              <a:rPr lang="en-US" altLang="zh-CN" sz="2400" b="1" dirty="0"/>
              <a:t>=None)</a:t>
            </a:r>
            <a:endParaRPr lang="zh-CN" altLang="zh-CN" sz="2400" dirty="0"/>
          </a:p>
          <a:p>
            <a:r>
              <a:rPr lang="en-US" altLang="zh-CN" sz="2400" b="1" dirty="0"/>
              <a:t> </a:t>
            </a:r>
            <a:endParaRPr lang="zh-CN" altLang="zh-CN" sz="2400" dirty="0"/>
          </a:p>
          <a:p>
            <a:r>
              <a:rPr lang="en-US" altLang="zh-CN" sz="2400" dirty="0" smtClean="0"/>
              <a:t>        </a:t>
            </a:r>
            <a:r>
              <a:rPr lang="zh-CN" altLang="zh-CN" sz="2400" dirty="0" smtClean="0"/>
              <a:t>该</a:t>
            </a:r>
            <a:r>
              <a:rPr lang="zh-CN" altLang="zh-CN" sz="2400" dirty="0"/>
              <a:t>函数的作用是求函数的根。返回由函数</a:t>
            </a:r>
            <a:r>
              <a:rPr lang="en-US" altLang="zh-CN" sz="2400" dirty="0" err="1"/>
              <a:t>func</a:t>
            </a:r>
            <a:r>
              <a:rPr lang="en-US" altLang="zh-CN" sz="2400" dirty="0"/>
              <a:t>(x)=0</a:t>
            </a:r>
            <a:r>
              <a:rPr lang="zh-CN" altLang="zh-CN" sz="2400" dirty="0"/>
              <a:t>定义的（非线性）方程的根，给出初始估计值</a:t>
            </a:r>
            <a:r>
              <a:rPr lang="zh-CN"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解非线性方程（组）</a:t>
            </a:r>
            <a:endParaRPr lang="zh-CN" altLang="en-US" dirty="0"/>
          </a:p>
        </p:txBody>
      </p:sp>
      <p:sp>
        <p:nvSpPr>
          <p:cNvPr id="4" name="矩形 3"/>
          <p:cNvSpPr/>
          <p:nvPr/>
        </p:nvSpPr>
        <p:spPr>
          <a:xfrm>
            <a:off x="107504" y="980728"/>
            <a:ext cx="9145016" cy="830997"/>
          </a:xfrm>
          <a:prstGeom prst="rect">
            <a:avLst/>
          </a:prstGeom>
        </p:spPr>
        <p:txBody>
          <a:bodyPr wrap="square">
            <a:spAutoFit/>
          </a:bodyPr>
          <a:lstStyle/>
          <a:p>
            <a:r>
              <a:rPr lang="zh-CN" altLang="en-US" sz="2400" dirty="0" smtClean="0"/>
              <a:t>问题：</a:t>
            </a:r>
            <a:r>
              <a:rPr lang="zh-CN" altLang="zh-CN" sz="2400" dirty="0" smtClean="0"/>
              <a:t>求解方程</a:t>
            </a:r>
            <a:r>
              <a:rPr lang="en-US" altLang="zh-CN" sz="2400" dirty="0" smtClean="0"/>
              <a:t>x*</a:t>
            </a:r>
            <a:r>
              <a:rPr lang="en-US" altLang="zh-CN" sz="2400" dirty="0" err="1" smtClean="0"/>
              <a:t>cos</a:t>
            </a:r>
            <a:r>
              <a:rPr lang="en-US" altLang="zh-CN" sz="2400" dirty="0" smtClean="0"/>
              <a:t>(x</a:t>
            </a:r>
            <a:r>
              <a:rPr lang="en-US" altLang="zh-CN" sz="2400" dirty="0"/>
              <a:t>) = 4</a:t>
            </a:r>
            <a:r>
              <a:rPr lang="zh-CN" altLang="zh-CN" sz="2400" dirty="0"/>
              <a:t>的解。</a:t>
            </a:r>
            <a:endParaRPr lang="zh-CN" altLang="zh-CN" sz="2400" dirty="0"/>
          </a:p>
          <a:p>
            <a:endParaRPr lang="zh-CN" altLang="zh-CN" sz="2400" dirty="0"/>
          </a:p>
        </p:txBody>
      </p:sp>
      <p:sp>
        <p:nvSpPr>
          <p:cNvPr id="3" name="矩形 2"/>
          <p:cNvSpPr/>
          <p:nvPr/>
        </p:nvSpPr>
        <p:spPr>
          <a:xfrm>
            <a:off x="323528" y="1397193"/>
            <a:ext cx="7776864" cy="3913059"/>
          </a:xfrm>
          <a:prstGeom prst="rect">
            <a:avLst/>
          </a:prstGeom>
        </p:spPr>
        <p:txBody>
          <a:bodyPr wrap="square">
            <a:spAutoFit/>
          </a:bodyPr>
          <a:lstStyle/>
          <a:p>
            <a:pPr>
              <a:lnSpc>
                <a:spcPct val="150000"/>
              </a:lnSpc>
            </a:pPr>
            <a:r>
              <a:rPr lang="zh-CN" altLang="zh-CN" sz="2400" dirty="0" smtClean="0"/>
              <a:t>步骤：</a:t>
            </a:r>
            <a:endParaRPr lang="zh-CN" altLang="zh-CN" sz="2400" dirty="0" smtClean="0"/>
          </a:p>
          <a:p>
            <a:pPr>
              <a:lnSpc>
                <a:spcPct val="150000"/>
              </a:lnSpc>
            </a:pPr>
            <a:r>
              <a:rPr lang="en-US" altLang="zh-CN" sz="2400" dirty="0" smtClean="0"/>
              <a:t>1</a:t>
            </a:r>
            <a:r>
              <a:rPr lang="zh-CN" altLang="zh-CN" sz="2400" dirty="0" smtClean="0"/>
              <a:t>）变换方程组的形式，要写成</a:t>
            </a:r>
            <a:r>
              <a:rPr lang="en-US" altLang="zh-CN" sz="2400" dirty="0" smtClean="0"/>
              <a:t>f(x)=0</a:t>
            </a:r>
            <a:r>
              <a:rPr lang="zh-CN" altLang="zh-CN" sz="2400" dirty="0" smtClean="0"/>
              <a:t>的形式，</a:t>
            </a:r>
            <a:r>
              <a:rPr lang="zh-CN" altLang="en-US" sz="2400" dirty="0" smtClean="0"/>
              <a:t>即将题目中的方程组</a:t>
            </a:r>
            <a:r>
              <a:rPr lang="zh-CN" altLang="zh-CN" sz="2400" dirty="0" smtClean="0"/>
              <a:t>，修改成</a:t>
            </a:r>
            <a:r>
              <a:rPr lang="en-US" altLang="zh-CN" sz="2400" dirty="0" smtClean="0"/>
              <a:t>x*</a:t>
            </a:r>
            <a:r>
              <a:rPr lang="en-US" altLang="zh-CN" sz="2400" dirty="0" err="1" smtClean="0"/>
              <a:t>cos</a:t>
            </a:r>
            <a:r>
              <a:rPr lang="en-US" altLang="zh-CN" sz="2400" dirty="0" smtClean="0"/>
              <a:t>(x) – 4 = 0</a:t>
            </a:r>
            <a:r>
              <a:rPr lang="zh-CN" altLang="en-US" sz="2400" dirty="0" smtClean="0"/>
              <a:t>，所以</a:t>
            </a:r>
            <a:r>
              <a:rPr lang="en-US" altLang="zh-CN" sz="2400" dirty="0" smtClean="0"/>
              <a:t>f(x)= x*</a:t>
            </a:r>
            <a:r>
              <a:rPr lang="en-US" altLang="zh-CN" sz="2400" dirty="0" err="1" smtClean="0"/>
              <a:t>cos</a:t>
            </a:r>
            <a:r>
              <a:rPr lang="en-US" altLang="zh-CN" sz="2400" dirty="0" smtClean="0"/>
              <a:t>(x) – 4 </a:t>
            </a:r>
            <a:endParaRPr lang="zh-CN" altLang="zh-CN" sz="2400" dirty="0" smtClean="0"/>
          </a:p>
          <a:p>
            <a:pPr>
              <a:lnSpc>
                <a:spcPct val="150000"/>
              </a:lnSpc>
            </a:pPr>
            <a:r>
              <a:rPr lang="en-US" altLang="zh-CN" sz="2400" dirty="0" smtClean="0"/>
              <a:t>2</a:t>
            </a:r>
            <a:r>
              <a:rPr lang="zh-CN" altLang="zh-CN" sz="2400" dirty="0" smtClean="0"/>
              <a:t>）实现</a:t>
            </a:r>
            <a:r>
              <a:rPr lang="en-US" altLang="zh-CN" sz="2400" dirty="0" err="1" smtClean="0"/>
              <a:t>func</a:t>
            </a:r>
            <a:r>
              <a:rPr lang="en-US" altLang="zh-CN" sz="2400" dirty="0" smtClean="0"/>
              <a:t>(x)</a:t>
            </a:r>
            <a:r>
              <a:rPr lang="zh-CN" altLang="zh-CN" sz="2400" dirty="0" smtClean="0"/>
              <a:t>函数，主要是明确要对哪个方程（组）进行求解。</a:t>
            </a:r>
            <a:r>
              <a:rPr lang="en-US" altLang="zh-CN" sz="2400" dirty="0" err="1" smtClean="0"/>
              <a:t>func</a:t>
            </a:r>
            <a:r>
              <a:rPr lang="en-US" altLang="zh-CN" sz="2400" dirty="0" smtClean="0"/>
              <a:t>(x)</a:t>
            </a:r>
            <a:r>
              <a:rPr lang="zh-CN" altLang="zh-CN" sz="2400" dirty="0" smtClean="0"/>
              <a:t>函数可以定义为如下：</a:t>
            </a:r>
            <a:r>
              <a:rPr lang="en-US" altLang="zh-CN" sz="2400" dirty="0" smtClean="0"/>
              <a:t> </a:t>
            </a:r>
            <a:endParaRPr lang="zh-CN" altLang="zh-CN" sz="2400" dirty="0" smtClean="0"/>
          </a:p>
          <a:p>
            <a:pPr>
              <a:lnSpc>
                <a:spcPct val="150000"/>
              </a:lnSpc>
            </a:pPr>
            <a:r>
              <a:rPr lang="en-US" altLang="zh-CN" sz="2400" b="1" dirty="0" err="1" smtClean="0"/>
              <a:t>def</a:t>
            </a:r>
            <a:r>
              <a:rPr lang="en-US" altLang="zh-CN" sz="2400" dirty="0" smtClean="0"/>
              <a:t> </a:t>
            </a:r>
            <a:r>
              <a:rPr lang="en-US" altLang="zh-CN" sz="2400" dirty="0" err="1" smtClean="0"/>
              <a:t>func</a:t>
            </a:r>
            <a:r>
              <a:rPr lang="en-US" altLang="zh-CN" sz="2400" b="1" dirty="0" smtClean="0"/>
              <a:t>(</a:t>
            </a:r>
            <a:r>
              <a:rPr lang="en-US" altLang="zh-CN" sz="2400" dirty="0" smtClean="0"/>
              <a:t>x</a:t>
            </a:r>
            <a:r>
              <a:rPr lang="en-US" altLang="zh-CN" sz="2400" b="1" dirty="0" smtClean="0"/>
              <a:t>):</a:t>
            </a:r>
            <a:endParaRPr lang="zh-CN" altLang="zh-CN" sz="2400" dirty="0" smtClean="0"/>
          </a:p>
          <a:p>
            <a:pPr>
              <a:lnSpc>
                <a:spcPct val="150000"/>
              </a:lnSpc>
            </a:pPr>
            <a:r>
              <a:rPr lang="en-US" altLang="zh-CN" sz="2400" dirty="0" smtClean="0"/>
              <a:t>    </a:t>
            </a:r>
            <a:r>
              <a:rPr lang="en-US" altLang="zh-CN" sz="2400" b="1" dirty="0" smtClean="0"/>
              <a:t>return</a:t>
            </a:r>
            <a:r>
              <a:rPr lang="en-US" altLang="zh-CN" sz="2400" dirty="0" smtClean="0"/>
              <a:t> f(x)</a:t>
            </a:r>
            <a:endParaRPr lang="zh-CN" altLang="zh-CN" sz="2400" dirty="0"/>
          </a:p>
        </p:txBody>
      </p:sp>
      <p:sp>
        <p:nvSpPr>
          <p:cNvPr id="5" name="矩形 4"/>
          <p:cNvSpPr/>
          <p:nvPr/>
        </p:nvSpPr>
        <p:spPr>
          <a:xfrm>
            <a:off x="2178853" y="4484350"/>
            <a:ext cx="6497603"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400" dirty="0" smtClean="0"/>
              <a:t>题目中</a:t>
            </a:r>
            <a:r>
              <a:rPr lang="en-US" altLang="zh-CN" sz="2400" dirty="0" smtClean="0"/>
              <a:t>f(x)= x*</a:t>
            </a:r>
            <a:r>
              <a:rPr lang="en-US" altLang="zh-CN" sz="2400" dirty="0" err="1" smtClean="0"/>
              <a:t>cos</a:t>
            </a:r>
            <a:r>
              <a:rPr lang="en-US" altLang="zh-CN" sz="2400" dirty="0" smtClean="0"/>
              <a:t>(x) – 4</a:t>
            </a:r>
            <a:r>
              <a:rPr lang="zh-CN" altLang="en-US" sz="2400" dirty="0" smtClean="0"/>
              <a:t>，则</a:t>
            </a:r>
            <a:r>
              <a:rPr lang="en-US" altLang="zh-CN" sz="2400" dirty="0" err="1" smtClean="0"/>
              <a:t>func</a:t>
            </a:r>
            <a:r>
              <a:rPr lang="zh-CN" altLang="en-US" sz="2400" dirty="0" smtClean="0"/>
              <a:t>函数定义如下：</a:t>
            </a:r>
            <a:r>
              <a:rPr lang="en-US" altLang="zh-CN" sz="2400" dirty="0" smtClean="0"/>
              <a:t> </a:t>
            </a:r>
            <a:endParaRPr lang="zh-CN" altLang="zh-CN" sz="2400" dirty="0" smtClean="0"/>
          </a:p>
          <a:p>
            <a:pPr>
              <a:lnSpc>
                <a:spcPct val="150000"/>
              </a:lnSpc>
            </a:pPr>
            <a:r>
              <a:rPr lang="en-US" altLang="zh-CN" sz="2400" dirty="0" err="1" smtClean="0"/>
              <a:t>def</a:t>
            </a:r>
            <a:r>
              <a:rPr lang="en-US" altLang="zh-CN" sz="2400" dirty="0" smtClean="0"/>
              <a:t> </a:t>
            </a:r>
            <a:r>
              <a:rPr lang="en-US" altLang="zh-CN" sz="2400" dirty="0" err="1"/>
              <a:t>func</a:t>
            </a:r>
            <a:r>
              <a:rPr lang="en-US" altLang="zh-CN" sz="2400" dirty="0"/>
              <a:t>(x):</a:t>
            </a:r>
            <a:endParaRPr lang="zh-CN" altLang="zh-CN" sz="2400" dirty="0"/>
          </a:p>
          <a:p>
            <a:pPr>
              <a:lnSpc>
                <a:spcPct val="150000"/>
              </a:lnSpc>
            </a:pPr>
            <a:r>
              <a:rPr lang="en-US" altLang="zh-CN" sz="2400" dirty="0"/>
              <a:t>    return x * </a:t>
            </a:r>
            <a:r>
              <a:rPr lang="en-US" altLang="zh-CN" sz="2400" dirty="0" err="1"/>
              <a:t>np.cos</a:t>
            </a:r>
            <a:r>
              <a:rPr lang="en-US" altLang="zh-CN" sz="2400" dirty="0"/>
              <a:t>(x) - 4</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解</a:t>
            </a:r>
            <a:r>
              <a:rPr lang="zh-CN" altLang="en-US" b="1" dirty="0" smtClean="0">
                <a:solidFill>
                  <a:srgbClr val="0070C0"/>
                </a:solidFill>
              </a:rPr>
              <a:t>线性方程（组）</a:t>
            </a:r>
            <a:endParaRPr lang="zh-CN" altLang="en-US" dirty="0"/>
          </a:p>
        </p:txBody>
      </p:sp>
      <p:sp>
        <p:nvSpPr>
          <p:cNvPr id="4" name="矩形 3"/>
          <p:cNvSpPr/>
          <p:nvPr/>
        </p:nvSpPr>
        <p:spPr>
          <a:xfrm>
            <a:off x="107504" y="980728"/>
            <a:ext cx="9145016" cy="830997"/>
          </a:xfrm>
          <a:prstGeom prst="rect">
            <a:avLst/>
          </a:prstGeom>
        </p:spPr>
        <p:txBody>
          <a:bodyPr wrap="square">
            <a:spAutoFit/>
          </a:bodyPr>
          <a:lstStyle/>
          <a:p>
            <a:r>
              <a:rPr lang="zh-CN" altLang="en-US" sz="2400" dirty="0" smtClean="0"/>
              <a:t>问题：</a:t>
            </a:r>
            <a:r>
              <a:rPr lang="zh-CN" altLang="zh-CN" sz="2400" dirty="0" smtClean="0"/>
              <a:t>求解</a:t>
            </a:r>
            <a:r>
              <a:rPr lang="zh-CN" altLang="zh-CN" sz="2400" dirty="0"/>
              <a:t>方程组</a:t>
            </a:r>
            <a:r>
              <a:rPr lang="en-US" altLang="zh-CN" sz="2400" dirty="0"/>
              <a:t>x*</a:t>
            </a:r>
            <a:r>
              <a:rPr lang="en-US" altLang="zh-CN" sz="2400" dirty="0" err="1"/>
              <a:t>cos</a:t>
            </a:r>
            <a:r>
              <a:rPr lang="en-US" altLang="zh-CN" sz="2400" dirty="0"/>
              <a:t>(x) = 4</a:t>
            </a:r>
            <a:r>
              <a:rPr lang="zh-CN" altLang="zh-CN" sz="2400" dirty="0"/>
              <a:t>的解。</a:t>
            </a:r>
            <a:endParaRPr lang="zh-CN" altLang="zh-CN" sz="2400" dirty="0"/>
          </a:p>
          <a:p>
            <a:endParaRPr lang="zh-CN" altLang="zh-CN" sz="2400" dirty="0"/>
          </a:p>
        </p:txBody>
      </p:sp>
      <p:sp>
        <p:nvSpPr>
          <p:cNvPr id="3" name="矩形 2"/>
          <p:cNvSpPr/>
          <p:nvPr/>
        </p:nvSpPr>
        <p:spPr>
          <a:xfrm>
            <a:off x="323528" y="1397193"/>
            <a:ext cx="8424936" cy="4524315"/>
          </a:xfrm>
          <a:prstGeom prst="rect">
            <a:avLst/>
          </a:prstGeom>
        </p:spPr>
        <p:txBody>
          <a:bodyPr wrap="square">
            <a:spAutoFit/>
          </a:bodyPr>
          <a:lstStyle/>
          <a:p>
            <a:pPr>
              <a:lnSpc>
                <a:spcPct val="150000"/>
              </a:lnSpc>
            </a:pPr>
            <a:r>
              <a:rPr lang="zh-CN" altLang="zh-CN" sz="2400" dirty="0" smtClean="0"/>
              <a:t>步骤：</a:t>
            </a:r>
            <a:endParaRPr lang="zh-CN" altLang="zh-CN" sz="2400" dirty="0" smtClean="0"/>
          </a:p>
          <a:p>
            <a:pPr>
              <a:lnSpc>
                <a:spcPct val="150000"/>
              </a:lnSpc>
            </a:pPr>
            <a:r>
              <a:rPr lang="en-US" altLang="zh-CN" sz="2400" dirty="0"/>
              <a:t>3</a:t>
            </a:r>
            <a:r>
              <a:rPr lang="zh-CN" altLang="zh-CN" sz="2400" dirty="0"/>
              <a:t>）设置一个初始解估计值，即给参数</a:t>
            </a:r>
            <a:r>
              <a:rPr lang="en-US" altLang="zh-CN" sz="2400" dirty="0"/>
              <a:t>x0</a:t>
            </a:r>
            <a:r>
              <a:rPr lang="zh-CN" altLang="zh-CN" sz="2400" dirty="0"/>
              <a:t>赋值。对于非线性方程，通常不止一个解，方程在初始解附近按照梯度下降进行求解，从而求得局部最优解。若方程（组）只有唯一解，初始值的设置对方程的解没有影响。</a:t>
            </a:r>
            <a:endParaRPr lang="zh-CN" altLang="zh-CN" sz="2400" dirty="0"/>
          </a:p>
          <a:p>
            <a:pPr>
              <a:lnSpc>
                <a:spcPct val="150000"/>
              </a:lnSpc>
            </a:pPr>
            <a:r>
              <a:rPr lang="en-US" altLang="zh-CN" sz="2400" dirty="0"/>
              <a:t>4</a:t>
            </a:r>
            <a:r>
              <a:rPr lang="zh-CN" altLang="zh-CN" sz="2400" dirty="0"/>
              <a:t>）由于最终得到的是局部最优解，不一定满足方程，可以使用</a:t>
            </a:r>
            <a:r>
              <a:rPr lang="en-US" altLang="zh-CN" sz="2400" dirty="0" err="1"/>
              <a:t>np.isclose</a:t>
            </a:r>
            <a:r>
              <a:rPr lang="en-US" altLang="zh-CN" sz="2400" dirty="0"/>
              <a:t>(</a:t>
            </a:r>
            <a:r>
              <a:rPr lang="en-US" altLang="zh-CN" sz="2400" dirty="0" err="1"/>
              <a:t>func</a:t>
            </a:r>
            <a:r>
              <a:rPr lang="en-US" altLang="zh-CN" sz="2400" dirty="0"/>
              <a:t>(root), 0.0)</a:t>
            </a:r>
            <a:r>
              <a:rPr lang="zh-CN" altLang="zh-CN" sz="2400" dirty="0"/>
              <a:t>进行验证，如果是方程（组）的近似解，则为</a:t>
            </a:r>
            <a:r>
              <a:rPr lang="en-US" altLang="zh-CN" sz="2400" dirty="0"/>
              <a:t>True</a:t>
            </a:r>
            <a:r>
              <a:rPr lang="zh-CN" altLang="zh-CN" sz="2400" dirty="0"/>
              <a:t>。</a:t>
            </a:r>
            <a:endParaRPr lang="zh-CN" altLang="zh-C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解</a:t>
            </a:r>
            <a:r>
              <a:rPr lang="zh-CN" altLang="en-US" b="1" dirty="0" smtClean="0">
                <a:solidFill>
                  <a:srgbClr val="0070C0"/>
                </a:solidFill>
              </a:rPr>
              <a:t>线性方程（组）</a:t>
            </a:r>
            <a:endParaRPr lang="zh-CN" altLang="en-US" dirty="0"/>
          </a:p>
        </p:txBody>
      </p:sp>
      <p:sp>
        <p:nvSpPr>
          <p:cNvPr id="4" name="矩形 3"/>
          <p:cNvSpPr/>
          <p:nvPr/>
        </p:nvSpPr>
        <p:spPr>
          <a:xfrm>
            <a:off x="107504" y="980728"/>
            <a:ext cx="9145016" cy="1200329"/>
          </a:xfrm>
          <a:prstGeom prst="rect">
            <a:avLst/>
          </a:prstGeom>
        </p:spPr>
        <p:txBody>
          <a:bodyPr wrap="square">
            <a:spAutoFit/>
          </a:bodyPr>
          <a:lstStyle/>
          <a:p>
            <a:r>
              <a:rPr lang="zh-CN" altLang="en-US" sz="2400" dirty="0" smtClean="0"/>
              <a:t>问题：</a:t>
            </a:r>
            <a:r>
              <a:rPr lang="zh-CN" altLang="zh-CN" sz="2400" dirty="0" smtClean="0"/>
              <a:t>求解</a:t>
            </a:r>
            <a:r>
              <a:rPr lang="zh-CN" altLang="zh-CN" sz="2400" dirty="0"/>
              <a:t>方程组</a:t>
            </a:r>
            <a:r>
              <a:rPr lang="en-US" altLang="zh-CN" sz="2400" dirty="0"/>
              <a:t>x*</a:t>
            </a:r>
            <a:r>
              <a:rPr lang="en-US" altLang="zh-CN" sz="2400" dirty="0" err="1"/>
              <a:t>cos</a:t>
            </a:r>
            <a:r>
              <a:rPr lang="en-US" altLang="zh-CN" sz="2400" dirty="0"/>
              <a:t>(x) = 4</a:t>
            </a:r>
            <a:r>
              <a:rPr lang="zh-CN" altLang="zh-CN" sz="2400" dirty="0"/>
              <a:t>的解</a:t>
            </a:r>
            <a:r>
              <a:rPr lang="zh-CN" altLang="zh-CN" sz="2400" dirty="0" smtClean="0"/>
              <a:t>。</a:t>
            </a:r>
            <a:endParaRPr lang="en-US" altLang="zh-CN" sz="2400" dirty="0" smtClean="0"/>
          </a:p>
          <a:p>
            <a:r>
              <a:rPr lang="zh-CN" altLang="en-US" sz="2400" dirty="0"/>
              <a:t>按照</a:t>
            </a:r>
            <a:r>
              <a:rPr lang="zh-CN" altLang="en-US" sz="2400" dirty="0" smtClean="0"/>
              <a:t>步骤</a:t>
            </a:r>
            <a:r>
              <a:rPr lang="en-US" altLang="zh-CN" sz="2400" dirty="0" smtClean="0"/>
              <a:t>1)—4</a:t>
            </a:r>
            <a:r>
              <a:rPr lang="en-US" altLang="zh-CN" sz="2400" dirty="0"/>
              <a:t>)</a:t>
            </a:r>
            <a:r>
              <a:rPr lang="zh-CN" altLang="en-US" sz="2400" dirty="0" smtClean="0"/>
              <a:t>，解题如下：</a:t>
            </a:r>
            <a:endParaRPr lang="zh-CN" altLang="zh-CN" sz="2400" dirty="0"/>
          </a:p>
          <a:p>
            <a:endParaRPr lang="zh-CN" altLang="zh-CN" sz="2400" dirty="0"/>
          </a:p>
        </p:txBody>
      </p:sp>
      <p:sp>
        <p:nvSpPr>
          <p:cNvPr id="5" name="矩形 4"/>
          <p:cNvSpPr/>
          <p:nvPr/>
        </p:nvSpPr>
        <p:spPr>
          <a:xfrm>
            <a:off x="245060" y="1844824"/>
            <a:ext cx="5767100" cy="440120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000" b="1" dirty="0"/>
              <a:t>from</a:t>
            </a:r>
            <a:r>
              <a:rPr lang="en-US" altLang="zh-CN" sz="2000" dirty="0"/>
              <a:t> </a:t>
            </a:r>
            <a:r>
              <a:rPr lang="en-US" altLang="zh-CN" sz="2000" dirty="0" err="1"/>
              <a:t>scipy</a:t>
            </a:r>
            <a:r>
              <a:rPr lang="en-US" altLang="zh-CN" sz="2000" b="1" dirty="0" err="1"/>
              <a:t>.</a:t>
            </a:r>
            <a:r>
              <a:rPr lang="en-US" altLang="zh-CN" sz="2000" dirty="0" err="1"/>
              <a:t>optimize</a:t>
            </a:r>
            <a:r>
              <a:rPr lang="en-US" altLang="zh-CN" sz="2000" dirty="0"/>
              <a:t> </a:t>
            </a:r>
            <a:r>
              <a:rPr lang="en-US" altLang="zh-CN" sz="2000" b="1" dirty="0"/>
              <a:t>import</a:t>
            </a:r>
            <a:r>
              <a:rPr lang="en-US" altLang="zh-CN" sz="2000" dirty="0"/>
              <a:t> </a:t>
            </a:r>
            <a:r>
              <a:rPr lang="en-US" altLang="zh-CN" sz="2000" dirty="0" err="1"/>
              <a:t>fsolve</a:t>
            </a:r>
            <a:endParaRPr lang="zh-CN" altLang="zh-CN" sz="2000" dirty="0"/>
          </a:p>
          <a:p>
            <a:r>
              <a:rPr lang="en-US" altLang="zh-CN" sz="2000" b="1" dirty="0"/>
              <a:t>import</a:t>
            </a:r>
            <a:r>
              <a:rPr lang="en-US" altLang="zh-CN" sz="2000" dirty="0"/>
              <a:t> </a:t>
            </a:r>
            <a:r>
              <a:rPr lang="en-US" altLang="zh-CN" sz="2000" dirty="0" err="1"/>
              <a:t>numpy</a:t>
            </a:r>
            <a:r>
              <a:rPr lang="en-US" altLang="zh-CN" sz="2000" dirty="0"/>
              <a:t> </a:t>
            </a:r>
            <a:r>
              <a:rPr lang="en-US" altLang="zh-CN" sz="2000" b="1" dirty="0"/>
              <a:t>as</a:t>
            </a:r>
            <a:r>
              <a:rPr lang="en-US" altLang="zh-CN" sz="2000" dirty="0"/>
              <a:t> </a:t>
            </a:r>
            <a:r>
              <a:rPr lang="en-US" altLang="zh-CN" sz="2000" dirty="0" err="1"/>
              <a:t>np</a:t>
            </a:r>
            <a:endParaRPr lang="zh-CN" altLang="zh-CN" sz="2000" dirty="0"/>
          </a:p>
          <a:p>
            <a:r>
              <a:rPr lang="en-US" altLang="zh-CN" sz="2000" dirty="0"/>
              <a:t> </a:t>
            </a:r>
            <a:endParaRPr lang="zh-CN" altLang="zh-CN" sz="2000" dirty="0"/>
          </a:p>
          <a:p>
            <a:r>
              <a:rPr lang="en-US" altLang="zh-CN" sz="2000" dirty="0" smtClean="0"/>
              <a:t># </a:t>
            </a:r>
            <a:r>
              <a:rPr lang="zh-CN" altLang="zh-CN" sz="2000" dirty="0"/>
              <a:t>定义</a:t>
            </a:r>
            <a:r>
              <a:rPr lang="en-US" altLang="zh-CN" sz="2000" dirty="0" err="1"/>
              <a:t>func</a:t>
            </a:r>
            <a:r>
              <a:rPr lang="en-US" altLang="zh-CN" sz="2000" dirty="0"/>
              <a:t>(x)</a:t>
            </a:r>
            <a:r>
              <a:rPr lang="zh-CN" altLang="zh-CN" sz="2000" dirty="0"/>
              <a:t>函数</a:t>
            </a:r>
            <a:endParaRPr lang="zh-CN" altLang="zh-CN" sz="2000" dirty="0"/>
          </a:p>
          <a:p>
            <a:r>
              <a:rPr lang="en-US" altLang="zh-CN" sz="2000" dirty="0"/>
              <a:t># </a:t>
            </a:r>
            <a:r>
              <a:rPr lang="zh-CN" altLang="zh-CN" sz="2000" dirty="0"/>
              <a:t>转换为</a:t>
            </a:r>
            <a:r>
              <a:rPr lang="en-US" altLang="zh-CN" sz="2000" dirty="0"/>
              <a:t>  x*</a:t>
            </a:r>
            <a:r>
              <a:rPr lang="en-US" altLang="zh-CN" sz="2000" dirty="0" err="1"/>
              <a:t>cos</a:t>
            </a:r>
            <a:r>
              <a:rPr lang="en-US" altLang="zh-CN" sz="2000" dirty="0"/>
              <a:t>(x) -4 = 0</a:t>
            </a:r>
            <a:r>
              <a:rPr lang="zh-CN" altLang="zh-CN" sz="2000" dirty="0"/>
              <a:t>的形式</a:t>
            </a:r>
            <a:endParaRPr lang="zh-CN" altLang="zh-CN" sz="2000" dirty="0"/>
          </a:p>
          <a:p>
            <a:r>
              <a:rPr lang="en-US" altLang="zh-CN" sz="2000" b="1" dirty="0" err="1"/>
              <a:t>def</a:t>
            </a:r>
            <a:r>
              <a:rPr lang="en-US" altLang="zh-CN" sz="2000" dirty="0"/>
              <a:t> </a:t>
            </a:r>
            <a:r>
              <a:rPr lang="en-US" altLang="zh-CN" sz="2000" dirty="0" err="1"/>
              <a:t>func</a:t>
            </a:r>
            <a:r>
              <a:rPr lang="en-US" altLang="zh-CN" sz="2000" b="1" dirty="0"/>
              <a:t>(</a:t>
            </a:r>
            <a:r>
              <a:rPr lang="en-US" altLang="zh-CN" sz="2000" dirty="0"/>
              <a:t>x</a:t>
            </a:r>
            <a:r>
              <a:rPr lang="en-US" altLang="zh-CN" sz="2000" b="1" dirty="0"/>
              <a:t>):</a:t>
            </a:r>
            <a:endParaRPr lang="zh-CN" altLang="zh-CN" sz="2000" dirty="0"/>
          </a:p>
          <a:p>
            <a:r>
              <a:rPr lang="en-US" altLang="zh-CN" sz="2000" dirty="0"/>
              <a:t>    </a:t>
            </a:r>
            <a:r>
              <a:rPr lang="en-US" altLang="zh-CN" sz="2000" b="1" dirty="0"/>
              <a:t>return</a:t>
            </a:r>
            <a:r>
              <a:rPr lang="en-US" altLang="zh-CN" sz="2000" dirty="0"/>
              <a:t> x </a:t>
            </a:r>
            <a:r>
              <a:rPr lang="en-US" altLang="zh-CN" sz="2000" b="1" dirty="0"/>
              <a:t>*</a:t>
            </a:r>
            <a:r>
              <a:rPr lang="en-US" altLang="zh-CN" sz="2000" dirty="0"/>
              <a:t> </a:t>
            </a:r>
            <a:r>
              <a:rPr lang="en-US" altLang="zh-CN" sz="2000" dirty="0" err="1"/>
              <a:t>np</a:t>
            </a:r>
            <a:r>
              <a:rPr lang="en-US" altLang="zh-CN" sz="2000" b="1" dirty="0" err="1"/>
              <a:t>.</a:t>
            </a:r>
            <a:r>
              <a:rPr lang="en-US" altLang="zh-CN" sz="2000" dirty="0" err="1"/>
              <a:t>cos</a:t>
            </a:r>
            <a:r>
              <a:rPr lang="en-US" altLang="zh-CN" sz="2000" b="1" dirty="0"/>
              <a:t>(</a:t>
            </a:r>
            <a:r>
              <a:rPr lang="en-US" altLang="zh-CN" sz="2000" dirty="0"/>
              <a:t>x</a:t>
            </a:r>
            <a:r>
              <a:rPr lang="en-US" altLang="zh-CN" sz="2000" b="1" dirty="0"/>
              <a:t>)</a:t>
            </a:r>
            <a:r>
              <a:rPr lang="en-US" altLang="zh-CN" sz="2000" dirty="0"/>
              <a:t> </a:t>
            </a:r>
            <a:r>
              <a:rPr lang="en-US" altLang="zh-CN" sz="2000" b="1" dirty="0"/>
              <a:t>-</a:t>
            </a:r>
            <a:r>
              <a:rPr lang="en-US" altLang="zh-CN" sz="2000" dirty="0"/>
              <a:t> 4</a:t>
            </a:r>
            <a:endParaRPr lang="zh-CN" altLang="zh-CN" sz="2000" dirty="0"/>
          </a:p>
          <a:p>
            <a:r>
              <a:rPr lang="en-US" altLang="zh-CN" sz="2000" dirty="0"/>
              <a:t>           </a:t>
            </a:r>
            <a:endParaRPr lang="zh-CN" altLang="zh-CN" sz="2000" dirty="0"/>
          </a:p>
          <a:p>
            <a:r>
              <a:rPr lang="en-US" altLang="zh-CN" sz="2000" dirty="0"/>
              <a:t># x</a:t>
            </a:r>
            <a:r>
              <a:rPr lang="zh-CN" altLang="zh-CN" sz="2000" dirty="0"/>
              <a:t>初始解为</a:t>
            </a:r>
            <a:r>
              <a:rPr lang="en-US" altLang="zh-CN" sz="2000" dirty="0"/>
              <a:t>1</a:t>
            </a:r>
            <a:r>
              <a:rPr lang="zh-CN" altLang="zh-CN" sz="2000" dirty="0"/>
              <a:t>结果</a:t>
            </a:r>
            <a:endParaRPr lang="zh-CN" altLang="zh-CN" sz="2000" dirty="0"/>
          </a:p>
          <a:p>
            <a:r>
              <a:rPr lang="en-US" altLang="zh-CN" sz="2000" dirty="0"/>
              <a:t>root </a:t>
            </a:r>
            <a:r>
              <a:rPr lang="en-US" altLang="zh-CN" sz="2000" b="1" dirty="0"/>
              <a:t>=</a:t>
            </a:r>
            <a:r>
              <a:rPr lang="en-US" altLang="zh-CN" sz="2000" dirty="0"/>
              <a:t> </a:t>
            </a:r>
            <a:r>
              <a:rPr lang="en-US" altLang="zh-CN" sz="2000" dirty="0" err="1"/>
              <a:t>fsolve</a:t>
            </a:r>
            <a:r>
              <a:rPr lang="en-US" altLang="zh-CN" sz="2000" b="1" dirty="0"/>
              <a:t>(</a:t>
            </a:r>
            <a:r>
              <a:rPr lang="en-US" altLang="zh-CN" sz="2000" dirty="0" err="1"/>
              <a:t>func</a:t>
            </a:r>
            <a:r>
              <a:rPr lang="en-US" altLang="zh-CN" sz="2000" b="1" dirty="0"/>
              <a:t>,</a:t>
            </a:r>
            <a:r>
              <a:rPr lang="en-US" altLang="zh-CN" sz="2000" dirty="0"/>
              <a:t> 1</a:t>
            </a:r>
            <a:r>
              <a:rPr lang="en-US" altLang="zh-CN" sz="2000" b="1" dirty="0"/>
              <a:t>)</a:t>
            </a:r>
            <a:endParaRPr lang="zh-CN" altLang="zh-CN" sz="2000" dirty="0"/>
          </a:p>
          <a:p>
            <a:r>
              <a:rPr lang="en-US" altLang="zh-CN" sz="2000" b="1" dirty="0"/>
              <a:t>print(</a:t>
            </a:r>
            <a:r>
              <a:rPr lang="en-US" altLang="zh-CN" sz="2000" dirty="0"/>
              <a:t>"</a:t>
            </a:r>
            <a:r>
              <a:rPr lang="zh-CN" altLang="zh-CN" sz="2000" dirty="0"/>
              <a:t>方程的解：</a:t>
            </a:r>
            <a:r>
              <a:rPr lang="en-US" altLang="zh-CN" sz="2000" dirty="0"/>
              <a:t>"</a:t>
            </a:r>
            <a:r>
              <a:rPr lang="en-US" altLang="zh-CN" sz="2000" b="1" dirty="0"/>
              <a:t>,</a:t>
            </a:r>
            <a:r>
              <a:rPr lang="en-US" altLang="zh-CN" sz="2000" dirty="0"/>
              <a:t>root</a:t>
            </a:r>
            <a:r>
              <a:rPr lang="en-US" altLang="zh-CN" sz="2000" b="1" dirty="0"/>
              <a:t>)</a:t>
            </a:r>
            <a:endParaRPr lang="zh-CN" altLang="zh-CN" sz="2000" dirty="0"/>
          </a:p>
          <a:p>
            <a:r>
              <a:rPr lang="en-US" altLang="zh-CN" sz="2000" dirty="0"/>
              <a:t> </a:t>
            </a:r>
            <a:endParaRPr lang="zh-CN" altLang="zh-CN" sz="2000" dirty="0"/>
          </a:p>
          <a:p>
            <a:r>
              <a:rPr lang="en-US" altLang="zh-CN" sz="2000" dirty="0"/>
              <a:t># </a:t>
            </a:r>
            <a:r>
              <a:rPr lang="zh-CN" altLang="zh-CN" sz="2000" dirty="0"/>
              <a:t>验证解</a:t>
            </a:r>
            <a:r>
              <a:rPr lang="en-US" altLang="zh-CN" sz="2000" dirty="0"/>
              <a:t>root</a:t>
            </a:r>
            <a:r>
              <a:rPr lang="zh-CN" altLang="zh-CN" sz="2000" dirty="0"/>
              <a:t>是不是方程的解</a:t>
            </a:r>
            <a:endParaRPr lang="zh-CN" altLang="zh-CN" sz="2000" dirty="0"/>
          </a:p>
          <a:p>
            <a:r>
              <a:rPr lang="en-US" altLang="zh-CN" sz="2000" dirty="0" err="1"/>
              <a:t>np</a:t>
            </a:r>
            <a:r>
              <a:rPr lang="en-US" altLang="zh-CN" sz="2000" b="1" dirty="0" err="1"/>
              <a:t>.</a:t>
            </a:r>
            <a:r>
              <a:rPr lang="en-US" altLang="zh-CN" sz="2000" dirty="0" err="1"/>
              <a:t>isclose</a:t>
            </a:r>
            <a:r>
              <a:rPr lang="en-US" altLang="zh-CN" sz="2000" b="1" dirty="0"/>
              <a:t>(</a:t>
            </a:r>
            <a:r>
              <a:rPr lang="en-US" altLang="zh-CN" sz="2000" dirty="0" err="1"/>
              <a:t>func</a:t>
            </a:r>
            <a:r>
              <a:rPr lang="en-US" altLang="zh-CN" sz="2000" b="1" dirty="0"/>
              <a:t>(</a:t>
            </a:r>
            <a:r>
              <a:rPr lang="en-US" altLang="zh-CN" sz="2000" dirty="0"/>
              <a:t>root</a:t>
            </a:r>
            <a:r>
              <a:rPr lang="en-US" altLang="zh-CN" sz="2000" b="1" dirty="0"/>
              <a:t>),</a:t>
            </a:r>
            <a:r>
              <a:rPr lang="en-US" altLang="zh-CN" sz="2000" dirty="0"/>
              <a:t> 0.0</a:t>
            </a:r>
            <a:r>
              <a:rPr lang="en-US" altLang="zh-CN" sz="2000" b="1" dirty="0"/>
              <a:t>)</a:t>
            </a:r>
            <a:endParaRPr lang="zh-CN" altLang="zh-CN" sz="2000" dirty="0"/>
          </a:p>
        </p:txBody>
      </p:sp>
      <p:pic>
        <p:nvPicPr>
          <p:cNvPr id="6" name="图片 5"/>
          <p:cNvPicPr/>
          <p:nvPr/>
        </p:nvPicPr>
        <p:blipFill>
          <a:blip r:embed="rId1"/>
          <a:stretch>
            <a:fillRect/>
          </a:stretch>
        </p:blipFill>
        <p:spPr>
          <a:xfrm>
            <a:off x="4139952" y="3590838"/>
            <a:ext cx="3888432" cy="9182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解非线性方程（组）</a:t>
            </a:r>
            <a:endParaRPr lang="zh-CN" altLang="en-US" dirty="0"/>
          </a:p>
        </p:txBody>
      </p:sp>
      <p:sp>
        <p:nvSpPr>
          <p:cNvPr id="4" name="矩形 3"/>
          <p:cNvSpPr/>
          <p:nvPr/>
        </p:nvSpPr>
        <p:spPr>
          <a:xfrm>
            <a:off x="107504" y="980728"/>
            <a:ext cx="9145016" cy="461665"/>
          </a:xfrm>
          <a:prstGeom prst="rect">
            <a:avLst/>
          </a:prstGeom>
        </p:spPr>
        <p:txBody>
          <a:bodyPr wrap="square">
            <a:spAutoFit/>
          </a:bodyPr>
          <a:lstStyle/>
          <a:p>
            <a:r>
              <a:rPr lang="zh-CN" altLang="en-US" sz="2400" dirty="0" smtClean="0"/>
              <a:t>问题：</a:t>
            </a:r>
            <a:r>
              <a:rPr lang="zh-CN" altLang="zh-CN" sz="2400" dirty="0" smtClean="0"/>
              <a:t>求解方程组</a:t>
            </a:r>
            <a:r>
              <a:rPr lang="en-US" altLang="zh-CN" sz="2400" dirty="0" smtClean="0"/>
              <a:t>x0*</a:t>
            </a:r>
            <a:r>
              <a:rPr lang="en-US" altLang="zh-CN" sz="2400" dirty="0" err="1" smtClean="0"/>
              <a:t>cos</a:t>
            </a:r>
            <a:r>
              <a:rPr lang="en-US" altLang="zh-CN" sz="2400" dirty="0" smtClean="0"/>
              <a:t>(x1) = 4</a:t>
            </a:r>
            <a:r>
              <a:rPr lang="zh-CN" altLang="zh-CN" sz="2400" dirty="0" smtClean="0"/>
              <a:t>，</a:t>
            </a:r>
            <a:r>
              <a:rPr lang="en-US" altLang="zh-CN" sz="2400" dirty="0" smtClean="0"/>
              <a:t> x1*x0 - x1 = 5</a:t>
            </a:r>
            <a:r>
              <a:rPr lang="zh-CN" altLang="zh-CN" sz="2400" dirty="0" smtClean="0"/>
              <a:t>的</a:t>
            </a:r>
            <a:r>
              <a:rPr lang="zh-CN" altLang="zh-CN" sz="2400" dirty="0"/>
              <a:t>解</a:t>
            </a:r>
            <a:r>
              <a:rPr lang="zh-CN" altLang="zh-CN" sz="2400" dirty="0" smtClean="0"/>
              <a:t>。</a:t>
            </a:r>
            <a:endParaRPr lang="en-US" altLang="zh-CN" sz="2400" dirty="0" smtClean="0"/>
          </a:p>
        </p:txBody>
      </p:sp>
      <p:sp>
        <p:nvSpPr>
          <p:cNvPr id="3" name="矩形 2"/>
          <p:cNvSpPr/>
          <p:nvPr/>
        </p:nvSpPr>
        <p:spPr>
          <a:xfrm>
            <a:off x="251520" y="1556792"/>
            <a:ext cx="6480720" cy="1938992"/>
          </a:xfrm>
          <a:prstGeom prst="rect">
            <a:avLst/>
          </a:prstGeom>
        </p:spPr>
        <p:txBody>
          <a:bodyPr wrap="square">
            <a:spAutoFit/>
          </a:bodyPr>
          <a:lstStyle/>
          <a:p>
            <a:r>
              <a:rPr lang="en-US" altLang="zh-CN" sz="2400" dirty="0" err="1"/>
              <a:t>func</a:t>
            </a:r>
            <a:r>
              <a:rPr lang="en-US" altLang="zh-CN" sz="2400" dirty="0"/>
              <a:t>(x)</a:t>
            </a:r>
            <a:r>
              <a:rPr lang="zh-CN" altLang="zh-CN" sz="2400" dirty="0"/>
              <a:t>函数定义为：</a:t>
            </a:r>
            <a:endParaRPr lang="zh-CN" altLang="zh-CN" sz="2400" dirty="0"/>
          </a:p>
          <a:p>
            <a:r>
              <a:rPr lang="en-US" altLang="zh-CN" sz="2400" dirty="0"/>
              <a:t> </a:t>
            </a:r>
            <a:endParaRPr lang="zh-CN" altLang="zh-CN" sz="2400" dirty="0"/>
          </a:p>
          <a:p>
            <a:r>
              <a:rPr lang="en-US" altLang="zh-CN" sz="2400" dirty="0" err="1"/>
              <a:t>def</a:t>
            </a:r>
            <a:r>
              <a:rPr lang="en-US" altLang="zh-CN" sz="2400" dirty="0"/>
              <a:t> </a:t>
            </a:r>
            <a:r>
              <a:rPr lang="en-US" altLang="zh-CN" sz="2400" dirty="0" err="1"/>
              <a:t>func</a:t>
            </a:r>
            <a:r>
              <a:rPr lang="en-US" altLang="zh-CN" sz="2400" dirty="0"/>
              <a:t>(x):</a:t>
            </a:r>
            <a:endParaRPr lang="zh-CN" altLang="zh-CN" sz="2400" dirty="0"/>
          </a:p>
          <a:p>
            <a:r>
              <a:rPr lang="en-US" altLang="zh-CN" sz="2400" dirty="0"/>
              <a:t>    return [x[0] * </a:t>
            </a:r>
            <a:r>
              <a:rPr lang="en-US" altLang="zh-CN" sz="2400" dirty="0" err="1"/>
              <a:t>np.cos</a:t>
            </a:r>
            <a:r>
              <a:rPr lang="en-US" altLang="zh-CN" sz="2400" dirty="0"/>
              <a:t>(x[1]) - 4,</a:t>
            </a:r>
            <a:endParaRPr lang="zh-CN" altLang="zh-CN" sz="2400" dirty="0"/>
          </a:p>
          <a:p>
            <a:r>
              <a:rPr lang="en-US" altLang="zh-CN" sz="2400" dirty="0"/>
              <a:t>            </a:t>
            </a:r>
            <a:r>
              <a:rPr lang="en-US" altLang="zh-CN" sz="2400" dirty="0" smtClean="0"/>
              <a:t>    x[1</a:t>
            </a:r>
            <a:r>
              <a:rPr lang="en-US" altLang="zh-CN" sz="2400" dirty="0"/>
              <a:t>] * x[0] - x[1] - 5]</a:t>
            </a:r>
            <a:endParaRPr lang="zh-CN" altLang="zh-CN" sz="2400" dirty="0"/>
          </a:p>
        </p:txBody>
      </p:sp>
      <p:sp>
        <p:nvSpPr>
          <p:cNvPr id="8" name="Rectangle 1"/>
          <p:cNvSpPr>
            <a:spLocks noChangeArrowheads="1"/>
          </p:cNvSpPr>
          <p:nvPr/>
        </p:nvSpPr>
        <p:spPr bwMode="auto">
          <a:xfrm>
            <a:off x="539552" y="3748390"/>
            <a:ext cx="7200800" cy="784830"/>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zh-CN" altLang="en-US" sz="2400" dirty="0" smtClean="0"/>
              <a:t>初始值设置为</a:t>
            </a:r>
            <a:r>
              <a:rPr lang="en-US" altLang="zh-CN" sz="2400" dirty="0" smtClean="0"/>
              <a:t>[1,1]</a:t>
            </a:r>
            <a:r>
              <a:rPr lang="zh-CN" altLang="en-US" sz="2400" dirty="0" smtClean="0"/>
              <a:t>，求解过程与方程求解步骤一样，快来试试吧！</a:t>
            </a:r>
            <a:endParaRPr lang="zh-CN" altLang="zh-CN" sz="2400" dirty="0"/>
          </a:p>
        </p:txBody>
      </p:sp>
      <p:sp>
        <p:nvSpPr>
          <p:cNvPr id="9" name="Rectangle 1"/>
          <p:cNvSpPr>
            <a:spLocks noChangeArrowheads="1"/>
          </p:cNvSpPr>
          <p:nvPr/>
        </p:nvSpPr>
        <p:spPr bwMode="auto">
          <a:xfrm>
            <a:off x="539552" y="4828510"/>
            <a:ext cx="7200800" cy="784830"/>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zh-CN" altLang="en-US" sz="2400" dirty="0" smtClean="0"/>
              <a:t>初始解设置不同，最终的解也不一样，改变初值，测试一下吧！</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1196752"/>
                <a:ext cx="8856984" cy="3678508"/>
              </a:xfrm>
              <a:prstGeom prst="rect">
                <a:avLst/>
              </a:prstGeom>
            </p:spPr>
            <p:txBody>
              <a:bodyPr wrap="square">
                <a:spAutoFit/>
              </a:bodyPr>
              <a:lstStyle/>
              <a:p>
                <a:r>
                  <a:rPr lang="en-US" altLang="zh-CN" sz="2400" dirty="0" smtClean="0"/>
                  <a:t>      </a:t>
                </a:r>
                <a:r>
                  <a:rPr lang="zh-CN" altLang="zh-CN" sz="2400" dirty="0" smtClean="0"/>
                  <a:t>假设</a:t>
                </a:r>
                <a:r>
                  <a:rPr lang="zh-CN" altLang="zh-CN" sz="2400" dirty="0"/>
                  <a:t>有一组实验数据</a:t>
                </a:r>
                <a:r>
                  <a:rPr lang="en-US" altLang="zh-CN" sz="2400" dirty="0"/>
                  <a:t>(</a:t>
                </a:r>
                <a:r>
                  <a:rPr lang="en-US" altLang="zh-CN" sz="2400" dirty="0" err="1"/>
                  <a:t>xi,yi</a:t>
                </a:r>
                <a:r>
                  <a:rPr lang="en-US" altLang="zh-CN" sz="2400" dirty="0"/>
                  <a:t>)</a:t>
                </a:r>
                <a:r>
                  <a:rPr lang="zh-CN" altLang="zh-CN" sz="2400" dirty="0"/>
                  <a:t>，已知它们之间的函数关系为</a:t>
                </a:r>
                <a:r>
                  <a:rPr lang="en-US" altLang="zh-CN" sz="2400" dirty="0"/>
                  <a:t>y=f(x)</a:t>
                </a:r>
                <a:r>
                  <a:rPr lang="zh-CN" altLang="zh-CN" sz="2400" dirty="0"/>
                  <a:t>，通过这些信息，需要确定函数中的一些参数项。例如，如果</a:t>
                </a:r>
                <a:r>
                  <a:rPr lang="en-US" altLang="zh-CN" sz="2400" dirty="0"/>
                  <a:t>f</a:t>
                </a:r>
                <a:r>
                  <a:rPr lang="zh-CN" altLang="zh-CN" sz="2400" dirty="0"/>
                  <a:t>是一个</a:t>
                </a:r>
                <a:r>
                  <a:rPr lang="en-US" altLang="zh-CN" sz="2400" dirty="0" err="1"/>
                  <a:t>线性</a:t>
                </a:r>
                <a:r>
                  <a:rPr lang="zh-CN" altLang="zh-CN" sz="2400" dirty="0"/>
                  <a:t>函数</a:t>
                </a:r>
                <a:r>
                  <a:rPr lang="en-US" altLang="zh-CN" sz="2400" dirty="0"/>
                  <a:t>f(x)=</a:t>
                </a:r>
                <a:r>
                  <a:rPr lang="en-US" altLang="zh-CN" sz="2400" dirty="0" err="1"/>
                  <a:t>kx+b</a:t>
                </a:r>
                <a:r>
                  <a:rPr lang="zh-CN" altLang="zh-CN" sz="2400" dirty="0"/>
                  <a:t>，那么参数</a:t>
                </a:r>
                <a:r>
                  <a:rPr lang="en-US" altLang="zh-CN" sz="2400" dirty="0"/>
                  <a:t>k</a:t>
                </a:r>
                <a:r>
                  <a:rPr lang="zh-CN" altLang="zh-CN" sz="2400" dirty="0"/>
                  <a:t>和</a:t>
                </a:r>
                <a:r>
                  <a:rPr lang="en-US" altLang="zh-CN" sz="2400" dirty="0"/>
                  <a:t>b</a:t>
                </a:r>
                <a:r>
                  <a:rPr lang="zh-CN" altLang="zh-CN" sz="2400" dirty="0"/>
                  <a:t>就是需要确定的值，得到如下公式中的</a:t>
                </a:r>
                <a:r>
                  <a:rPr lang="en-US" altLang="zh-CN" sz="2400" dirty="0"/>
                  <a:t>S</a:t>
                </a:r>
                <a:r>
                  <a:rPr lang="zh-CN" altLang="zh-CN" sz="2400" dirty="0"/>
                  <a:t>函数最小：</a:t>
                </a:r>
                <a:endParaRPr lang="zh-CN" altLang="zh-CN" sz="2400" dirty="0"/>
              </a:p>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a:rPr>
                        <m:t>S</m:t>
                      </m:r>
                      <m:d>
                        <m:dPr>
                          <m:ctrlPr>
                            <a:rPr lang="zh-CN" altLang="zh-CN" sz="2400" i="1">
                              <a:latin typeface="Cambria Math" panose="02040503050406030204"/>
                            </a:rPr>
                          </m:ctrlPr>
                        </m:dPr>
                        <m:e>
                          <m:r>
                            <m:rPr>
                              <m:sty m:val="p"/>
                            </m:rPr>
                            <a:rPr lang="en-US" altLang="zh-CN" sz="2400">
                              <a:latin typeface="Cambria Math" panose="02040503050406030204"/>
                            </a:rPr>
                            <m:t>p</m:t>
                          </m:r>
                        </m:e>
                      </m:d>
                      <m:r>
                        <a:rPr lang="en-US" altLang="zh-CN" sz="2400">
                          <a:latin typeface="Cambria Math" panose="02040503050406030204"/>
                        </a:rPr>
                        <m:t>=</m:t>
                      </m:r>
                      <m:nary>
                        <m:naryPr>
                          <m:chr m:val="∑"/>
                          <m:limLoc m:val="undOvr"/>
                          <m:ctrlPr>
                            <a:rPr lang="zh-CN" altLang="zh-CN" sz="2400" i="1">
                              <a:latin typeface="Cambria Math" panose="02040503050406030204"/>
                            </a:rPr>
                          </m:ctrlPr>
                        </m:naryPr>
                        <m:sub>
                          <m:r>
                            <m:rPr>
                              <m:sty m:val="p"/>
                            </m:rPr>
                            <a:rPr lang="en-US" altLang="zh-CN" sz="2400">
                              <a:latin typeface="Cambria Math" panose="02040503050406030204"/>
                            </a:rPr>
                            <m:t>i</m:t>
                          </m:r>
                          <m:r>
                            <a:rPr lang="en-US" altLang="zh-CN" sz="2400">
                              <a:latin typeface="Cambria Math" panose="02040503050406030204"/>
                            </a:rPr>
                            <m:t>=</m:t>
                          </m:r>
                          <m:r>
                            <a:rPr lang="en-US" altLang="zh-CN" sz="2400">
                              <a:latin typeface="Cambria Math" panose="02040503050406030204"/>
                            </a:rPr>
                            <m:t>1</m:t>
                          </m:r>
                        </m:sub>
                        <m:sup>
                          <m:r>
                            <m:rPr>
                              <m:sty m:val="p"/>
                            </m:rPr>
                            <a:rPr lang="en-US" altLang="zh-CN" sz="2400">
                              <a:latin typeface="Cambria Math" panose="02040503050406030204"/>
                            </a:rPr>
                            <m:t>m</m:t>
                          </m:r>
                        </m:sup>
                        <m:e>
                          <m:sSup>
                            <m:sSupPr>
                              <m:ctrlPr>
                                <a:rPr lang="zh-CN" altLang="zh-CN" sz="2400" i="1">
                                  <a:latin typeface="Cambria Math" panose="02040503050406030204"/>
                                </a:rPr>
                              </m:ctrlPr>
                            </m:sSupPr>
                            <m:e>
                              <m:r>
                                <a:rPr lang="en-US" altLang="zh-CN" sz="2400">
                                  <a:latin typeface="Cambria Math" panose="02040503050406030204"/>
                                </a:rPr>
                                <m:t>[</m:t>
                              </m:r>
                              <m:sSub>
                                <m:sSubPr>
                                  <m:ctrlPr>
                                    <a:rPr lang="zh-CN" altLang="zh-CN" sz="2400" i="1">
                                      <a:latin typeface="Cambria Math" panose="02040503050406030204"/>
                                    </a:rPr>
                                  </m:ctrlPr>
                                </m:sSubPr>
                                <m:e>
                                  <m:r>
                                    <m:rPr>
                                      <m:sty m:val="p"/>
                                    </m:rPr>
                                    <a:rPr lang="en-US" altLang="zh-CN" sz="2400">
                                      <a:latin typeface="Cambria Math" panose="02040503050406030204"/>
                                    </a:rPr>
                                    <m:t>y</m:t>
                                  </m:r>
                                </m:e>
                                <m:sub>
                                  <m:r>
                                    <m:rPr>
                                      <m:sty m:val="p"/>
                                    </m:rPr>
                                    <a:rPr lang="en-US" altLang="zh-CN" sz="2400">
                                      <a:latin typeface="Cambria Math" panose="02040503050406030204"/>
                                    </a:rPr>
                                    <m:t>i</m:t>
                                  </m:r>
                                </m:sub>
                              </m:sSub>
                              <m:r>
                                <a:rPr lang="en-US" altLang="zh-CN" sz="2400" i="1">
                                  <a:latin typeface="Cambria Math" panose="02040503050406030204"/>
                                </a:rPr>
                                <m:t>−</m:t>
                              </m:r>
                              <m:r>
                                <m:rPr>
                                  <m:sty m:val="p"/>
                                </m:rPr>
                                <a:rPr lang="en-US" altLang="zh-CN" sz="2400">
                                  <a:latin typeface="Cambria Math" panose="02040503050406030204"/>
                                </a:rPr>
                                <m:t>f</m:t>
                              </m:r>
                              <m:r>
                                <a:rPr lang="en-US" altLang="zh-CN" sz="2400">
                                  <a:latin typeface="Cambria Math" panose="02040503050406030204"/>
                                </a:rPr>
                                <m:t>(</m:t>
                              </m:r>
                              <m:sSub>
                                <m:sSubPr>
                                  <m:ctrlPr>
                                    <a:rPr lang="zh-CN" altLang="zh-CN" sz="2400" i="1">
                                      <a:latin typeface="Cambria Math" panose="02040503050406030204"/>
                                    </a:rPr>
                                  </m:ctrlPr>
                                </m:sSubPr>
                                <m:e>
                                  <m:r>
                                    <m:rPr>
                                      <m:sty m:val="p"/>
                                    </m:rPr>
                                    <a:rPr lang="en-US" altLang="zh-CN" sz="2400">
                                      <a:latin typeface="Cambria Math" panose="02040503050406030204"/>
                                    </a:rPr>
                                    <m:t>x</m:t>
                                  </m:r>
                                </m:e>
                                <m:sub>
                                  <m:r>
                                    <m:rPr>
                                      <m:sty m:val="p"/>
                                    </m:rPr>
                                    <a:rPr lang="en-US" altLang="zh-CN" sz="2400">
                                      <a:latin typeface="Cambria Math" panose="02040503050406030204"/>
                                    </a:rPr>
                                    <m:t>i</m:t>
                                  </m:r>
                                </m:sub>
                              </m:sSub>
                              <m:r>
                                <a:rPr lang="en-US" altLang="zh-CN" sz="2400">
                                  <a:latin typeface="Cambria Math" panose="02040503050406030204"/>
                                </a:rPr>
                                <m:t>,</m:t>
                              </m:r>
                              <m:r>
                                <m:rPr>
                                  <m:sty m:val="p"/>
                                </m:rPr>
                                <a:rPr lang="en-US" altLang="zh-CN" sz="2400">
                                  <a:latin typeface="Cambria Math" panose="02040503050406030204"/>
                                </a:rPr>
                                <m:t>p</m:t>
                              </m:r>
                              <m:r>
                                <a:rPr lang="en-US" altLang="zh-CN" sz="2400">
                                  <a:latin typeface="Cambria Math" panose="02040503050406030204"/>
                                </a:rPr>
                                <m:t>)]</m:t>
                              </m:r>
                            </m:e>
                            <m:sup>
                              <m:r>
                                <a:rPr lang="en-US" altLang="zh-CN" sz="2400">
                                  <a:latin typeface="Cambria Math" panose="02040503050406030204"/>
                                </a:rPr>
                                <m:t>2</m:t>
                              </m:r>
                            </m:sup>
                          </m:sSup>
                        </m:e>
                      </m:nary>
                    </m:oMath>
                  </m:oMathPara>
                </a14:m>
                <a:endParaRPr lang="zh-CN" altLang="zh-CN" sz="2400" dirty="0"/>
              </a:p>
              <a:p>
                <a:r>
                  <a:rPr lang="zh-CN" altLang="zh-CN" sz="2400" dirty="0"/>
                  <a:t>这种算法被称为最小二乘拟合（</a:t>
                </a:r>
                <a:r>
                  <a:rPr lang="en-US" altLang="zh-CN" sz="2400" dirty="0"/>
                  <a:t>Least Square Fitting</a:t>
                </a:r>
                <a:r>
                  <a:rPr lang="zh-CN" altLang="zh-CN" sz="2400" dirty="0"/>
                  <a:t>）。</a:t>
                </a:r>
                <a:r>
                  <a:rPr lang="en-US" altLang="zh-CN" sz="2400" dirty="0" err="1"/>
                  <a:t>scipy.optimize</a:t>
                </a:r>
                <a:r>
                  <a:rPr lang="zh-CN" altLang="zh-CN" sz="2400" dirty="0"/>
                  <a:t>包提供</a:t>
                </a:r>
                <a:r>
                  <a:rPr lang="zh-CN" altLang="zh-CN" sz="2400" dirty="0" smtClean="0"/>
                  <a:t>了</a:t>
                </a:r>
                <a:r>
                  <a:rPr lang="en-US" altLang="zh-CN" sz="2400" dirty="0" err="1" smtClean="0"/>
                  <a:t>leastsq</a:t>
                </a:r>
                <a:r>
                  <a:rPr lang="en-US" altLang="zh-CN" sz="2400" dirty="0"/>
                  <a:t>()</a:t>
                </a:r>
                <a:r>
                  <a:rPr lang="zh-CN" altLang="zh-CN" sz="2400" dirty="0"/>
                  <a:t>函数，可以快速地使用最小二乘法对数据进行拟合</a:t>
                </a:r>
                <a:r>
                  <a:rPr lang="zh-CN" altLang="zh-CN" sz="2400" dirty="0" smtClean="0"/>
                  <a:t>。</a:t>
                </a:r>
                <a:endParaRPr lang="en-US" altLang="zh-CN" sz="2400" dirty="0" smtClean="0"/>
              </a:p>
            </p:txBody>
          </p:sp>
        </mc:Choice>
        <mc:Fallback>
          <p:sp>
            <p:nvSpPr>
              <p:cNvPr id="4" name="矩形 3"/>
              <p:cNvSpPr>
                <a:spLocks noRot="1" noChangeAspect="1" noMove="1" noResize="1" noEditPoints="1" noAdjustHandles="1" noChangeArrowheads="1" noChangeShapeType="1" noTextEdit="1"/>
              </p:cNvSpPr>
              <p:nvPr/>
            </p:nvSpPr>
            <p:spPr>
              <a:xfrm>
                <a:off x="107504" y="1196752"/>
                <a:ext cx="8856984" cy="3678508"/>
              </a:xfrm>
              <a:prstGeom prst="rect">
                <a:avLst/>
              </a:prstGeom>
              <a:blipFill rotWithShape="1">
                <a:blip r:embed="rId1"/>
                <a:stretch>
                  <a:fillRect l="-2" t="-11" r="2" b="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1196752"/>
                <a:ext cx="8856984" cy="3221331"/>
              </a:xfrm>
              <a:prstGeom prst="rect">
                <a:avLst/>
              </a:prstGeom>
            </p:spPr>
            <p:txBody>
              <a:bodyPr wrap="square">
                <a:spAutoFit/>
              </a:bodyPr>
              <a:lstStyle/>
              <a:p>
                <a:r>
                  <a:rPr lang="en-US" altLang="zh-CN" sz="2400" dirty="0" err="1" smtClean="0"/>
                  <a:t>leastsq</a:t>
                </a:r>
                <a:r>
                  <a:rPr lang="zh-CN" altLang="zh-CN" sz="2400" dirty="0" smtClean="0"/>
                  <a:t>函数</a:t>
                </a:r>
                <a:r>
                  <a:rPr lang="zh-CN" altLang="zh-CN" sz="2400" dirty="0"/>
                  <a:t>原型如下：</a:t>
                </a:r>
                <a:endParaRPr lang="zh-CN" altLang="zh-CN" sz="2400" dirty="0"/>
              </a:p>
              <a:p>
                <a:r>
                  <a:rPr lang="en-US" altLang="zh-CN" sz="2400" dirty="0"/>
                  <a:t> </a:t>
                </a:r>
                <a:r>
                  <a:rPr lang="en-US" altLang="zh-CN" sz="2400" dirty="0" err="1"/>
                  <a:t>scipy</a:t>
                </a:r>
                <a:r>
                  <a:rPr lang="en-US" altLang="zh-CN" sz="2400" b="1" dirty="0" err="1"/>
                  <a:t>.</a:t>
                </a:r>
                <a:r>
                  <a:rPr lang="en-US" altLang="zh-CN" sz="2400" dirty="0" err="1"/>
                  <a:t>optimize</a:t>
                </a:r>
                <a:r>
                  <a:rPr lang="en-US" altLang="zh-CN" sz="2400" b="1" dirty="0" err="1"/>
                  <a:t>.</a:t>
                </a:r>
                <a:r>
                  <a:rPr lang="en-US" altLang="zh-CN" sz="2400" dirty="0" err="1"/>
                  <a:t>leastsq</a:t>
                </a:r>
                <a:r>
                  <a:rPr lang="en-US" altLang="zh-CN" sz="2400" b="1" dirty="0"/>
                  <a:t>(</a:t>
                </a:r>
                <a:r>
                  <a:rPr lang="en-US" altLang="zh-CN" sz="2400" dirty="0" err="1"/>
                  <a:t>func</a:t>
                </a:r>
                <a:r>
                  <a:rPr lang="en-US" altLang="zh-CN" sz="2400" b="1" dirty="0"/>
                  <a:t>,</a:t>
                </a:r>
                <a:r>
                  <a:rPr lang="en-US" altLang="zh-CN" sz="2400" dirty="0"/>
                  <a:t> x0</a:t>
                </a:r>
                <a:r>
                  <a:rPr lang="en-US" altLang="zh-CN" sz="2400" b="1" dirty="0"/>
                  <a:t>,</a:t>
                </a:r>
                <a:r>
                  <a:rPr lang="en-US" altLang="zh-CN" sz="2400" dirty="0"/>
                  <a:t> </a:t>
                </a:r>
                <a:r>
                  <a:rPr lang="en-US" altLang="zh-CN" sz="2400" dirty="0" err="1"/>
                  <a:t>args</a:t>
                </a:r>
                <a:r>
                  <a:rPr lang="en-US" altLang="zh-CN" sz="2400" b="1" dirty="0"/>
                  <a:t>=(),</a:t>
                </a:r>
                <a:r>
                  <a:rPr lang="en-US" altLang="zh-CN" sz="2400" dirty="0"/>
                  <a:t> </a:t>
                </a:r>
                <a:r>
                  <a:rPr lang="en-US" altLang="zh-CN" sz="2400" dirty="0" err="1"/>
                  <a:t>Dfun</a:t>
                </a:r>
                <a:r>
                  <a:rPr lang="en-US" altLang="zh-CN" sz="2400" b="1" dirty="0"/>
                  <a:t>=None,</a:t>
                </a:r>
                <a:r>
                  <a:rPr lang="en-US" altLang="zh-CN" sz="2400" dirty="0"/>
                  <a:t> </a:t>
                </a:r>
                <a:r>
                  <a:rPr lang="en-US" altLang="zh-CN" sz="2400" dirty="0" err="1"/>
                  <a:t>full_output</a:t>
                </a:r>
                <a:r>
                  <a:rPr lang="en-US" altLang="zh-CN" sz="2400" b="1" dirty="0"/>
                  <a:t>=</a:t>
                </a:r>
                <a:r>
                  <a:rPr lang="en-US" altLang="zh-CN" sz="2400" dirty="0"/>
                  <a:t>0</a:t>
                </a:r>
                <a:r>
                  <a:rPr lang="en-US" altLang="zh-CN" sz="2400" b="1" dirty="0"/>
                  <a:t>,</a:t>
                </a:r>
                <a:r>
                  <a:rPr lang="en-US" altLang="zh-CN" sz="2400" dirty="0"/>
                  <a:t> </a:t>
                </a:r>
                <a:r>
                  <a:rPr lang="en-US" altLang="zh-CN" sz="2400" dirty="0" err="1"/>
                  <a:t>col_deriv</a:t>
                </a:r>
                <a:r>
                  <a:rPr lang="en-US" altLang="zh-CN" sz="2400" b="1" dirty="0"/>
                  <a:t>=</a:t>
                </a:r>
                <a:r>
                  <a:rPr lang="en-US" altLang="zh-CN" sz="2400" dirty="0"/>
                  <a:t>0</a:t>
                </a:r>
                <a:r>
                  <a:rPr lang="en-US" altLang="zh-CN" sz="2400" b="1" dirty="0"/>
                  <a:t>,</a:t>
                </a:r>
                <a:r>
                  <a:rPr lang="en-US" altLang="zh-CN" sz="2400" dirty="0"/>
                  <a:t> </a:t>
                </a:r>
                <a:r>
                  <a:rPr lang="en-US" altLang="zh-CN" sz="2400" dirty="0" err="1"/>
                  <a:t>ftol</a:t>
                </a:r>
                <a:r>
                  <a:rPr lang="en-US" altLang="zh-CN" sz="2400" b="1" dirty="0"/>
                  <a:t>=</a:t>
                </a:r>
                <a:r>
                  <a:rPr lang="en-US" altLang="zh-CN" sz="2400" dirty="0"/>
                  <a:t>1.49012e-08</a:t>
                </a:r>
                <a:r>
                  <a:rPr lang="en-US" altLang="zh-CN" sz="2400" b="1" dirty="0"/>
                  <a:t>,</a:t>
                </a:r>
                <a:r>
                  <a:rPr lang="en-US" altLang="zh-CN" sz="2400" dirty="0"/>
                  <a:t> </a:t>
                </a:r>
                <a:r>
                  <a:rPr lang="en-US" altLang="zh-CN" sz="2400" dirty="0" err="1"/>
                  <a:t>xtol</a:t>
                </a:r>
                <a:r>
                  <a:rPr lang="en-US" altLang="zh-CN" sz="2400" b="1" dirty="0"/>
                  <a:t>=</a:t>
                </a:r>
                <a:r>
                  <a:rPr lang="en-US" altLang="zh-CN" sz="2400" dirty="0"/>
                  <a:t>1.49012e-08</a:t>
                </a:r>
                <a:r>
                  <a:rPr lang="en-US" altLang="zh-CN" sz="2400" b="1" dirty="0"/>
                  <a:t>,</a:t>
                </a:r>
                <a:r>
                  <a:rPr lang="en-US" altLang="zh-CN" sz="2400" dirty="0"/>
                  <a:t> </a:t>
                </a:r>
                <a:r>
                  <a:rPr lang="en-US" altLang="zh-CN" sz="2400" dirty="0" err="1"/>
                  <a:t>gtol</a:t>
                </a:r>
                <a:r>
                  <a:rPr lang="en-US" altLang="zh-CN" sz="2400" b="1" dirty="0"/>
                  <a:t>=</a:t>
                </a:r>
                <a:r>
                  <a:rPr lang="en-US" altLang="zh-CN" sz="2400" dirty="0"/>
                  <a:t>0.0</a:t>
                </a:r>
                <a:r>
                  <a:rPr lang="en-US" altLang="zh-CN" sz="2400" b="1" dirty="0"/>
                  <a:t>,</a:t>
                </a:r>
                <a:r>
                  <a:rPr lang="en-US" altLang="zh-CN" sz="2400" dirty="0"/>
                  <a:t> </a:t>
                </a:r>
                <a:r>
                  <a:rPr lang="en-US" altLang="zh-CN" sz="2400" dirty="0" err="1"/>
                  <a:t>maxfev</a:t>
                </a:r>
                <a:r>
                  <a:rPr lang="en-US" altLang="zh-CN" sz="2400" b="1" dirty="0"/>
                  <a:t>=</a:t>
                </a:r>
                <a:r>
                  <a:rPr lang="en-US" altLang="zh-CN" sz="2400" dirty="0"/>
                  <a:t>0</a:t>
                </a:r>
                <a:r>
                  <a:rPr lang="en-US" altLang="zh-CN" sz="2400" b="1" dirty="0"/>
                  <a:t>,</a:t>
                </a:r>
                <a:r>
                  <a:rPr lang="en-US" altLang="zh-CN" sz="2400" dirty="0"/>
                  <a:t> </a:t>
                </a:r>
                <a:r>
                  <a:rPr lang="en-US" altLang="zh-CN" sz="2400" dirty="0" err="1"/>
                  <a:t>epsfcn</a:t>
                </a:r>
                <a:r>
                  <a:rPr lang="en-US" altLang="zh-CN" sz="2400" b="1" dirty="0"/>
                  <a:t>=None,</a:t>
                </a:r>
                <a:r>
                  <a:rPr lang="en-US" altLang="zh-CN" sz="2400" dirty="0"/>
                  <a:t> factor</a:t>
                </a:r>
                <a:r>
                  <a:rPr lang="en-US" altLang="zh-CN" sz="2400" b="1" dirty="0"/>
                  <a:t>=</a:t>
                </a:r>
                <a:r>
                  <a:rPr lang="en-US" altLang="zh-CN" sz="2400" dirty="0"/>
                  <a:t>100</a:t>
                </a:r>
                <a:r>
                  <a:rPr lang="en-US" altLang="zh-CN" sz="2400" b="1" dirty="0"/>
                  <a:t>,</a:t>
                </a:r>
                <a:r>
                  <a:rPr lang="en-US" altLang="zh-CN" sz="2400" dirty="0"/>
                  <a:t> </a:t>
                </a:r>
                <a:r>
                  <a:rPr lang="en-US" altLang="zh-CN" sz="2400" dirty="0" err="1"/>
                  <a:t>diag</a:t>
                </a:r>
                <a:r>
                  <a:rPr lang="en-US" altLang="zh-CN" sz="2400" b="1" dirty="0"/>
                  <a:t>=None) </a:t>
                </a:r>
                <a:r>
                  <a:rPr lang="zh-CN" altLang="zh-CN" sz="2400" dirty="0">
                    <a:effectLst/>
                  </a:rPr>
                  <a:t> </a:t>
                </a:r>
                <a:endParaRPr lang="en-US" altLang="zh-CN" sz="2400" dirty="0" smtClean="0">
                  <a:effectLst/>
                </a:endParaRPr>
              </a:p>
              <a:p>
                <a:endParaRPr lang="en-US" altLang="zh-CN" sz="2400" dirty="0"/>
              </a:p>
              <a:p>
                <a:r>
                  <a:rPr lang="zh-CN" altLang="zh-CN" sz="2400" dirty="0" smtClean="0"/>
                  <a:t>该</a:t>
                </a:r>
                <a:r>
                  <a:rPr lang="zh-CN" altLang="zh-CN" sz="2400" dirty="0"/>
                  <a:t>函数的作用是最小化一组方程的平方和，即：</a:t>
                </a:r>
                <a:endParaRPr lang="zh-CN" altLang="zh-CN" sz="2400" dirty="0"/>
              </a:p>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a:rPr>
                        <m:t>x</m:t>
                      </m:r>
                      <m:r>
                        <a:rPr lang="en-US" altLang="zh-CN" sz="2400">
                          <a:latin typeface="Cambria Math" panose="02040503050406030204"/>
                        </a:rPr>
                        <m:t>=</m:t>
                      </m:r>
                      <m:func>
                        <m:funcPr>
                          <m:ctrlPr>
                            <a:rPr lang="zh-CN" altLang="zh-CN" sz="2400" i="1">
                              <a:latin typeface="Cambria Math" panose="02040503050406030204"/>
                            </a:rPr>
                          </m:ctrlPr>
                        </m:funcPr>
                        <m:fName>
                          <m:r>
                            <m:rPr>
                              <m:sty m:val="p"/>
                            </m:rPr>
                            <a:rPr lang="en-US" altLang="zh-CN" sz="2400">
                              <a:latin typeface="Cambria Math" panose="02040503050406030204"/>
                            </a:rPr>
                            <m:t>arg</m:t>
                          </m:r>
                        </m:fName>
                        <m:e>
                          <m:func>
                            <m:funcPr>
                              <m:ctrlPr>
                                <a:rPr lang="zh-CN" altLang="zh-CN" sz="2400" i="1">
                                  <a:latin typeface="Cambria Math" panose="02040503050406030204"/>
                                </a:rPr>
                              </m:ctrlPr>
                            </m:funcPr>
                            <m:fName>
                              <m:limLow>
                                <m:limLowPr>
                                  <m:ctrlPr>
                                    <a:rPr lang="zh-CN" altLang="zh-CN" sz="2400" i="1">
                                      <a:latin typeface="Cambria Math" panose="02040503050406030204"/>
                                    </a:rPr>
                                  </m:ctrlPr>
                                </m:limLowPr>
                                <m:e>
                                  <m:r>
                                    <m:rPr>
                                      <m:sty m:val="p"/>
                                    </m:rPr>
                                    <a:rPr lang="en-US" altLang="zh-CN" sz="2400">
                                      <a:latin typeface="Cambria Math" panose="02040503050406030204"/>
                                    </a:rPr>
                                    <m:t>min</m:t>
                                  </m:r>
                                </m:e>
                                <m:lim>
                                  <m:r>
                                    <m:rPr>
                                      <m:sty m:val="p"/>
                                    </m:rPr>
                                    <a:rPr lang="en-US" altLang="zh-CN" sz="2400">
                                      <a:latin typeface="Cambria Math" panose="02040503050406030204"/>
                                    </a:rPr>
                                    <m:t>y</m:t>
                                  </m:r>
                                </m:lim>
                              </m:limLow>
                            </m:fName>
                            <m:e>
                              <m:r>
                                <a:rPr lang="en-US" altLang="zh-CN" sz="2400">
                                  <a:latin typeface="Cambria Math" panose="02040503050406030204"/>
                                </a:rPr>
                                <m:t>(</m:t>
                              </m:r>
                              <m:r>
                                <m:rPr>
                                  <m:sty m:val="p"/>
                                </m:rPr>
                                <a:rPr lang="en-US" altLang="zh-CN" sz="2400">
                                  <a:latin typeface="Cambria Math" panose="02040503050406030204"/>
                                </a:rPr>
                                <m:t>sum</m:t>
                              </m:r>
                              <m:r>
                                <a:rPr lang="en-US" altLang="zh-CN" sz="2400">
                                  <a:latin typeface="Cambria Math" panose="02040503050406030204"/>
                                </a:rPr>
                                <m:t>(</m:t>
                              </m:r>
                              <m:sSup>
                                <m:sSupPr>
                                  <m:ctrlPr>
                                    <a:rPr lang="zh-CN" altLang="zh-CN" sz="2400" i="1">
                                      <a:latin typeface="Cambria Math" panose="02040503050406030204"/>
                                    </a:rPr>
                                  </m:ctrlPr>
                                </m:sSupPr>
                                <m:e>
                                  <m:r>
                                    <m:rPr>
                                      <m:sty m:val="p"/>
                                    </m:rPr>
                                    <a:rPr lang="en-US" altLang="zh-CN" sz="2400">
                                      <a:latin typeface="Cambria Math" panose="02040503050406030204"/>
                                    </a:rPr>
                                    <m:t>func</m:t>
                                  </m:r>
                                  <m:d>
                                    <m:dPr>
                                      <m:ctrlPr>
                                        <a:rPr lang="zh-CN" altLang="zh-CN" sz="2400" i="1">
                                          <a:latin typeface="Cambria Math" panose="02040503050406030204"/>
                                        </a:rPr>
                                      </m:ctrlPr>
                                    </m:dPr>
                                    <m:e>
                                      <m:r>
                                        <m:rPr>
                                          <m:sty m:val="p"/>
                                        </m:rPr>
                                        <a:rPr lang="en-US" altLang="zh-CN" sz="2400">
                                          <a:latin typeface="Cambria Math" panose="02040503050406030204"/>
                                        </a:rPr>
                                        <m:t>y</m:t>
                                      </m:r>
                                    </m:e>
                                  </m:d>
                                </m:e>
                                <m:sup>
                                  <m:r>
                                    <a:rPr lang="en-US" altLang="zh-CN" sz="2400">
                                      <a:latin typeface="Cambria Math" panose="02040503050406030204"/>
                                    </a:rPr>
                                    <m:t>2</m:t>
                                  </m:r>
                                </m:sup>
                              </m:sSup>
                              <m:r>
                                <a:rPr lang="en-US" altLang="zh-CN" sz="2400">
                                  <a:latin typeface="Cambria Math" panose="02040503050406030204"/>
                                </a:rPr>
                                <m:t>, </m:t>
                              </m:r>
                              <m:r>
                                <m:rPr>
                                  <m:sty m:val="p"/>
                                </m:rPr>
                                <a:rPr lang="en-US" altLang="zh-CN" sz="2400">
                                  <a:latin typeface="Cambria Math" panose="02040503050406030204"/>
                                </a:rPr>
                                <m:t>axis</m:t>
                              </m:r>
                              <m:r>
                                <a:rPr lang="en-US" altLang="zh-CN" sz="2400">
                                  <a:latin typeface="Cambria Math" panose="02040503050406030204"/>
                                </a:rPr>
                                <m:t>=</m:t>
                              </m:r>
                              <m:r>
                                <a:rPr lang="en-US" altLang="zh-CN" sz="2400">
                                  <a:latin typeface="Cambria Math" panose="02040503050406030204"/>
                                </a:rPr>
                                <m:t>0</m:t>
                              </m:r>
                              <m:r>
                                <a:rPr lang="en-US" altLang="zh-CN" sz="2400">
                                  <a:latin typeface="Cambria Math" panose="02040503050406030204"/>
                                </a:rPr>
                                <m:t>))</m:t>
                              </m:r>
                            </m:e>
                          </m:func>
                        </m:e>
                      </m:func>
                    </m:oMath>
                  </m:oMathPara>
                </a14:m>
                <a:endParaRPr lang="zh-CN" altLang="zh-CN" sz="2400" dirty="0"/>
              </a:p>
              <a:p>
                <a:r>
                  <a:rPr lang="en-US" altLang="zh-CN" sz="2400" dirty="0"/>
                  <a:t> </a:t>
                </a:r>
                <a:endParaRPr lang="zh-CN" altLang="zh-CN" sz="2400" dirty="0"/>
              </a:p>
            </p:txBody>
          </p:sp>
        </mc:Choice>
        <mc:Fallback>
          <p:sp>
            <p:nvSpPr>
              <p:cNvPr id="4" name="矩形 3"/>
              <p:cNvSpPr>
                <a:spLocks noRot="1" noChangeAspect="1" noMove="1" noResize="1" noEditPoints="1" noAdjustHandles="1" noChangeArrowheads="1" noChangeShapeType="1" noTextEdit="1"/>
              </p:cNvSpPr>
              <p:nvPr/>
            </p:nvSpPr>
            <p:spPr>
              <a:xfrm>
                <a:off x="107504" y="1196752"/>
                <a:ext cx="8856984" cy="3221331"/>
              </a:xfrm>
              <a:prstGeom prst="rect">
                <a:avLst/>
              </a:prstGeom>
              <a:blipFill rotWithShape="1">
                <a:blip r:embed="rId1"/>
                <a:stretch>
                  <a:fillRect l="-2" t="-13" r="2" b="12"/>
                </a:stretch>
              </a:blipFill>
            </p:spPr>
            <p:txBody>
              <a:bodyPr/>
              <a:lstStyle/>
              <a:p>
                <a:r>
                  <a:rPr lang="zh-CN" altLang="en-US">
                    <a:noFill/>
                  </a:rPr>
                  <a:t> </a:t>
                </a:r>
              </a:p>
            </p:txBody>
          </p:sp>
        </mc:Fallback>
      </mc:AlternateContent>
      <p:sp>
        <p:nvSpPr>
          <p:cNvPr id="5" name="矩形 4"/>
          <p:cNvSpPr/>
          <p:nvPr/>
        </p:nvSpPr>
        <p:spPr>
          <a:xfrm>
            <a:off x="179512" y="4581128"/>
            <a:ext cx="8496944" cy="1200329"/>
          </a:xfrm>
          <a:prstGeom prst="rect">
            <a:avLst/>
          </a:prstGeom>
        </p:spPr>
        <p:txBody>
          <a:bodyPr wrap="square">
            <a:spAutoFit/>
          </a:bodyPr>
          <a:lstStyle/>
          <a:p>
            <a:r>
              <a:rPr lang="zh-CN" altLang="en-US" sz="2400" dirty="0" smtClean="0"/>
              <a:t>各个参数可查阅官方文档：</a:t>
            </a:r>
            <a:r>
              <a:rPr lang="en-US" altLang="zh-CN" sz="2400" u="sng" dirty="0" smtClean="0">
                <a:hlinkClick r:id="rId2"/>
              </a:rPr>
              <a:t>https</a:t>
            </a:r>
            <a:r>
              <a:rPr lang="en-US" altLang="zh-CN" sz="2400" u="sng" dirty="0">
                <a:hlinkClick r:id="rId2"/>
              </a:rPr>
              <a:t>://docs.scipy.org/doc/scipy/reference/generated/scipy.optimize.leastsq.html</a:t>
            </a:r>
            <a:endParaRPr lang="zh-CN"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p:txBody>
          <a:bodyPr/>
          <a:lstStyle/>
          <a:p>
            <a:pPr marL="0" indent="0">
              <a:buFont typeface="Arial" panose="020B0604020202020204" pitchFamily="34" charset="0"/>
              <a:buNone/>
            </a:pPr>
            <a:r>
              <a:rPr lang="en-US" altLang="zh-CN" sz="2800" smtClean="0"/>
              <a:t>    </a:t>
            </a:r>
            <a:endParaRPr lang="en-US" altLang="zh-CN" sz="2800" smtClean="0"/>
          </a:p>
          <a:p>
            <a:pPr marL="0" indent="0">
              <a:buFont typeface="Arial" panose="020B0604020202020204" pitchFamily="34" charset="0"/>
              <a:buNone/>
            </a:pPr>
            <a:r>
              <a:rPr lang="en-US" altLang="zh-CN" sz="2800" smtClean="0"/>
              <a:t>        Scipy</a:t>
            </a:r>
            <a:r>
              <a:rPr lang="zh-CN" altLang="zh-CN" sz="2800" smtClean="0"/>
              <a:t>的子包需要单独导入，以导入</a:t>
            </a:r>
            <a:r>
              <a:rPr lang="en-US" altLang="zh-CN" sz="2800" smtClean="0"/>
              <a:t>optimize</a:t>
            </a:r>
            <a:r>
              <a:rPr lang="zh-CN" altLang="zh-CN" sz="2800" smtClean="0"/>
              <a:t>包为例，导入方式如下：</a:t>
            </a:r>
            <a:endParaRPr lang="zh-CN" altLang="zh-CN" sz="2800" smtClean="0"/>
          </a:p>
          <a:p>
            <a:pPr marL="0" indent="0">
              <a:buFont typeface="Arial" panose="020B0604020202020204" pitchFamily="34" charset="0"/>
              <a:buNone/>
            </a:pPr>
            <a:r>
              <a:rPr lang="en-US" altLang="zh-CN" sz="2800" b="1" smtClean="0"/>
              <a:t>    </a:t>
            </a:r>
            <a:r>
              <a:rPr lang="en-US" altLang="zh-CN" sz="2800" smtClean="0"/>
              <a:t>import scipy.optimize   </a:t>
            </a:r>
            <a:r>
              <a:rPr lang="zh-CN" altLang="en-US" sz="2800" smtClean="0"/>
              <a:t>或：</a:t>
            </a:r>
            <a:r>
              <a:rPr lang="en-US" altLang="zh-CN" sz="2800" smtClean="0"/>
              <a:t>   </a:t>
            </a:r>
            <a:endParaRPr lang="en-US" altLang="zh-CN" sz="2800" smtClean="0"/>
          </a:p>
          <a:p>
            <a:pPr marL="0" indent="0">
              <a:buFont typeface="Arial" panose="020B0604020202020204" pitchFamily="34" charset="0"/>
              <a:buNone/>
            </a:pPr>
            <a:r>
              <a:rPr lang="en-US" altLang="zh-CN" sz="2800" smtClean="0"/>
              <a:t>    from scipy import optimize</a:t>
            </a:r>
            <a:endParaRPr lang="zh-CN" altLang="zh-CN" sz="2800" smtClean="0"/>
          </a:p>
          <a:p>
            <a:pPr marL="0" indent="0">
              <a:buFont typeface="Arial" panose="020B0604020202020204" pitchFamily="34" charset="0"/>
              <a:buNone/>
            </a:pPr>
            <a:endParaRPr lang="zh-CN" altLang="en-US" sz="2800" smtClean="0"/>
          </a:p>
        </p:txBody>
      </p:sp>
      <p:sp>
        <p:nvSpPr>
          <p:cNvPr id="16387" name="Rectangle 6"/>
          <p:cNvSpPr>
            <a:spLocks noGrp="1" noChangeArrowheads="1"/>
          </p:cNvSpPr>
          <p:nvPr>
            <p:ph type="title"/>
          </p:nvPr>
        </p:nvSpPr>
        <p:spPr>
          <a:xfrm>
            <a:off x="107950" y="0"/>
            <a:ext cx="8951913" cy="785813"/>
          </a:xfrm>
          <a:noFill/>
        </p:spPr>
        <p:txBody>
          <a:bodyPr>
            <a:spAutoFit/>
          </a:bodyPr>
          <a:lstStyle/>
          <a:p>
            <a:pPr algn="ctr" eaLnBrk="1" hangingPunct="1"/>
            <a:r>
              <a:rPr lang="zh-CN" altLang="en-US" sz="4400" b="1" smtClean="0"/>
              <a:t>第</a:t>
            </a:r>
            <a:r>
              <a:rPr lang="en-US" altLang="zh-CN" sz="4400" b="1" smtClean="0"/>
              <a:t>8</a:t>
            </a:r>
            <a:r>
              <a:rPr lang="zh-CN" altLang="en-US" sz="4400" b="1" smtClean="0"/>
              <a:t>章 </a:t>
            </a:r>
            <a:r>
              <a:rPr lang="en-US" altLang="zh-CN" sz="4400" b="1" smtClean="0"/>
              <a:t>scipy</a:t>
            </a:r>
            <a:endParaRPr lang="zh-CN" altLang="en-US" sz="4400" b="1"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1196752"/>
                <a:ext cx="8856984" cy="2677656"/>
              </a:xfrm>
              <a:prstGeom prst="rect">
                <a:avLst/>
              </a:prstGeom>
            </p:spPr>
            <p:txBody>
              <a:bodyPr wrap="square">
                <a:spAutoFit/>
              </a:bodyPr>
              <a:lstStyle/>
              <a:p>
                <a:r>
                  <a:rPr lang="zh-CN" altLang="zh-CN" sz="2400" dirty="0" smtClean="0"/>
                  <a:t>最小二乘法拟合</a:t>
                </a:r>
                <a:r>
                  <a:rPr lang="zh-CN" altLang="zh-CN" sz="2400" dirty="0"/>
                  <a:t>函数</a:t>
                </a:r>
                <a:r>
                  <a:rPr lang="en-US" altLang="zh-CN" sz="2400" dirty="0" err="1"/>
                  <a:t>leastsq</a:t>
                </a:r>
                <a:r>
                  <a:rPr lang="en-US" altLang="zh-CN" sz="2400" dirty="0"/>
                  <a:t>()</a:t>
                </a:r>
                <a:r>
                  <a:rPr lang="zh-CN" altLang="zh-CN" sz="2400" dirty="0"/>
                  <a:t>拟合数据的步骤：</a:t>
                </a:r>
                <a:endParaRPr lang="zh-CN" altLang="zh-CN" sz="2400" dirty="0"/>
              </a:p>
              <a:p>
                <a:r>
                  <a:rPr lang="en-US" altLang="zh-CN" sz="2400" dirty="0"/>
                  <a:t>1</a:t>
                </a:r>
                <a:r>
                  <a:rPr lang="zh-CN" altLang="zh-CN" sz="2400" dirty="0"/>
                  <a:t>）定义拟合函数</a:t>
                </a:r>
                <a14:m>
                  <m:oMath xmlns:m="http://schemas.openxmlformats.org/officeDocument/2006/math">
                    <m:r>
                      <m:rPr>
                        <m:sty m:val="p"/>
                      </m:rPr>
                      <a:rPr lang="en-US" altLang="zh-CN" sz="2400">
                        <a:latin typeface="Cambria Math" panose="02040503050406030204"/>
                      </a:rPr>
                      <m:t>f</m:t>
                    </m:r>
                    <m:r>
                      <a:rPr lang="en-US" altLang="zh-CN" sz="2400">
                        <a:latin typeface="Cambria Math" panose="02040503050406030204"/>
                      </a:rPr>
                      <m:t>(</m:t>
                    </m:r>
                    <m:r>
                      <m:rPr>
                        <m:sty m:val="p"/>
                      </m:rPr>
                      <a:rPr lang="en-US" altLang="zh-CN" sz="2400">
                        <a:latin typeface="Cambria Math" panose="02040503050406030204"/>
                      </a:rPr>
                      <m:t>x</m:t>
                    </m:r>
                    <m:r>
                      <a:rPr lang="en-US" altLang="zh-CN" sz="2400">
                        <a:latin typeface="Cambria Math" panose="02040503050406030204"/>
                      </a:rPr>
                      <m:t>,</m:t>
                    </m:r>
                    <m:r>
                      <m:rPr>
                        <m:sty m:val="p"/>
                      </m:rPr>
                      <a:rPr lang="en-US" altLang="zh-CN" sz="2400">
                        <a:latin typeface="Cambria Math" panose="02040503050406030204"/>
                      </a:rPr>
                      <m:t>p</m:t>
                    </m:r>
                    <m:r>
                      <a:rPr lang="en-US" altLang="zh-CN" sz="2400">
                        <a:latin typeface="Cambria Math" panose="02040503050406030204"/>
                      </a:rPr>
                      <m:t>)</m:t>
                    </m:r>
                  </m:oMath>
                </a14:m>
                <a:r>
                  <a:rPr lang="en-US" altLang="zh-CN" sz="2400" dirty="0"/>
                  <a:t>;</a:t>
                </a:r>
                <a:endParaRPr lang="zh-CN" altLang="zh-CN" sz="2400" dirty="0"/>
              </a:p>
              <a:p>
                <a:r>
                  <a:rPr lang="en-US" altLang="zh-CN" sz="2400" dirty="0"/>
                  <a:t>2</a:t>
                </a:r>
                <a:r>
                  <a:rPr lang="zh-CN" altLang="zh-CN" sz="2400" dirty="0"/>
                  <a:t>）定义误差函数</a:t>
                </a:r>
                <a:r>
                  <a:rPr lang="en-US" altLang="zh-CN" sz="2400" dirty="0"/>
                  <a:t>error = </a:t>
                </a:r>
                <a14:m>
                  <m:oMath xmlns:m="http://schemas.openxmlformats.org/officeDocument/2006/math">
                    <m:r>
                      <m:rPr>
                        <m:sty m:val="p"/>
                      </m:rPr>
                      <a:rPr lang="en-US" altLang="zh-CN" sz="2400">
                        <a:latin typeface="Cambria Math" panose="02040503050406030204"/>
                      </a:rPr>
                      <m:t>y</m:t>
                    </m:r>
                    <m:r>
                      <a:rPr lang="en-US" altLang="zh-CN" sz="2400" i="1">
                        <a:latin typeface="Cambria Math" panose="02040503050406030204"/>
                      </a:rPr>
                      <m:t>−</m:t>
                    </m:r>
                    <m:r>
                      <m:rPr>
                        <m:sty m:val="p"/>
                      </m:rPr>
                      <a:rPr lang="en-US" altLang="zh-CN" sz="2400">
                        <a:latin typeface="Cambria Math" panose="02040503050406030204"/>
                      </a:rPr>
                      <m:t>f</m:t>
                    </m:r>
                    <m:r>
                      <a:rPr lang="en-US" altLang="zh-CN" sz="2400">
                        <a:latin typeface="Cambria Math" panose="02040503050406030204"/>
                      </a:rPr>
                      <m:t>(</m:t>
                    </m:r>
                    <m:r>
                      <m:rPr>
                        <m:sty m:val="p"/>
                      </m:rPr>
                      <a:rPr lang="en-US" altLang="zh-CN" sz="2400">
                        <a:latin typeface="Cambria Math" panose="02040503050406030204"/>
                      </a:rPr>
                      <m:t>x</m:t>
                    </m:r>
                    <m:r>
                      <a:rPr lang="en-US" altLang="zh-CN" sz="2400">
                        <a:latin typeface="Cambria Math" panose="02040503050406030204"/>
                      </a:rPr>
                      <m:t>,</m:t>
                    </m:r>
                    <m:r>
                      <m:rPr>
                        <m:sty m:val="p"/>
                      </m:rPr>
                      <a:rPr lang="en-US" altLang="zh-CN" sz="2400">
                        <a:latin typeface="Cambria Math" panose="02040503050406030204"/>
                      </a:rPr>
                      <m:t>p</m:t>
                    </m:r>
                    <m:r>
                      <a:rPr lang="en-US" altLang="zh-CN" sz="2400">
                        <a:latin typeface="Cambria Math" panose="02040503050406030204"/>
                      </a:rPr>
                      <m:t>)</m:t>
                    </m:r>
                  </m:oMath>
                </a14:m>
                <a:r>
                  <a:rPr lang="en-US" altLang="zh-CN" sz="2400" dirty="0"/>
                  <a:t>;</a:t>
                </a:r>
                <a:endParaRPr lang="zh-CN" altLang="zh-CN" sz="2400" dirty="0"/>
              </a:p>
              <a:p>
                <a:r>
                  <a:rPr lang="en-US" altLang="zh-CN" sz="2400" dirty="0"/>
                  <a:t>3</a:t>
                </a:r>
                <a:r>
                  <a:rPr lang="zh-CN" altLang="zh-CN" sz="2400" dirty="0"/>
                  <a:t>）定义拟合的初始值</a:t>
                </a:r>
                <a:r>
                  <a:rPr lang="en-US" altLang="zh-CN" sz="2400" dirty="0"/>
                  <a:t>x0;</a:t>
                </a:r>
                <a:endParaRPr lang="zh-CN" altLang="zh-CN" sz="2400" dirty="0"/>
              </a:p>
              <a:p>
                <a:r>
                  <a:rPr lang="en-US" altLang="zh-CN" sz="2400" dirty="0"/>
                  <a:t>4</a:t>
                </a:r>
                <a:r>
                  <a:rPr lang="zh-CN" altLang="zh-CN" sz="2400" dirty="0"/>
                  <a:t>）调用</a:t>
                </a:r>
                <a:r>
                  <a:rPr lang="en-US" altLang="zh-CN" sz="2400" dirty="0" err="1"/>
                  <a:t>leastsq</a:t>
                </a:r>
                <a:r>
                  <a:rPr lang="en-US" altLang="zh-CN" sz="2400" dirty="0"/>
                  <a:t>(error, x0, </a:t>
                </a:r>
                <a:r>
                  <a:rPr lang="en-US" altLang="zh-CN" sz="2400" dirty="0" err="1"/>
                  <a:t>args</a:t>
                </a:r>
                <a:r>
                  <a:rPr lang="en-US" altLang="zh-CN" sz="2400" dirty="0"/>
                  <a:t>=()) </a:t>
                </a:r>
                <a:r>
                  <a:rPr lang="zh-CN" altLang="zh-CN" sz="2400" dirty="0"/>
                  <a:t>返回拟合值。</a:t>
                </a:r>
                <a:endParaRPr lang="zh-CN" altLang="zh-CN" sz="2400" dirty="0"/>
              </a:p>
              <a:p>
                <a:endParaRPr lang="zh-CN" altLang="zh-CN" sz="2400" dirty="0"/>
              </a:p>
              <a:p>
                <a:r>
                  <a:rPr lang="en-US" altLang="zh-CN" sz="2400" dirty="0"/>
                  <a:t> </a:t>
                </a:r>
                <a:endParaRPr lang="zh-CN" altLang="zh-CN" sz="2400" dirty="0"/>
              </a:p>
            </p:txBody>
          </p:sp>
        </mc:Choice>
        <mc:Fallback>
          <p:sp>
            <p:nvSpPr>
              <p:cNvPr id="4" name="矩形 3"/>
              <p:cNvSpPr>
                <a:spLocks noRot="1" noChangeAspect="1" noMove="1" noResize="1" noEditPoints="1" noAdjustHandles="1" noChangeArrowheads="1" noChangeShapeType="1" noTextEdit="1"/>
              </p:cNvSpPr>
              <p:nvPr/>
            </p:nvSpPr>
            <p:spPr>
              <a:xfrm>
                <a:off x="107504" y="1196752"/>
                <a:ext cx="8856984" cy="2677656"/>
              </a:xfrm>
              <a:prstGeom prst="rect">
                <a:avLst/>
              </a:prstGeom>
              <a:blipFill rotWithShape="1">
                <a:blip r:embed="rId1"/>
                <a:stretch>
                  <a:fillRect l="-2" t="-15" r="2" b="10"/>
                </a:stretch>
              </a:blipFill>
            </p:spPr>
            <p:txBody>
              <a:bodyPr/>
              <a:lstStyle/>
              <a:p>
                <a:r>
                  <a:rPr lang="zh-CN" altLang="en-US">
                    <a:noFill/>
                  </a:rPr>
                  <a:t> </a:t>
                </a:r>
              </a:p>
            </p:txBody>
          </p:sp>
        </mc:Fallback>
      </mc:AlternateContent>
      <p:sp>
        <p:nvSpPr>
          <p:cNvPr id="3" name="矩形 2"/>
          <p:cNvSpPr/>
          <p:nvPr/>
        </p:nvSpPr>
        <p:spPr>
          <a:xfrm>
            <a:off x="224621" y="3937753"/>
            <a:ext cx="8640960" cy="830997"/>
          </a:xfrm>
          <a:prstGeom prst="rect">
            <a:avLst/>
          </a:prstGeom>
        </p:spPr>
        <p:txBody>
          <a:bodyPr wrap="square">
            <a:spAutoFit/>
          </a:bodyPr>
          <a:lstStyle/>
          <a:p>
            <a:r>
              <a:rPr lang="zh-CN" altLang="en-US" sz="2400" dirty="0" smtClean="0"/>
              <a:t>问题：利用</a:t>
            </a:r>
            <a:r>
              <a:rPr lang="en-US" altLang="zh-CN" sz="2400" dirty="0" err="1" smtClean="0"/>
              <a:t>leastsq</a:t>
            </a:r>
            <a:r>
              <a:rPr lang="en-US" altLang="zh-CN" sz="2400" dirty="0"/>
              <a:t>()</a:t>
            </a:r>
            <a:r>
              <a:rPr lang="zh-CN" altLang="zh-CN" sz="2400" dirty="0"/>
              <a:t>函数</a:t>
            </a:r>
            <a:r>
              <a:rPr lang="zh-CN" altLang="zh-CN" sz="2400" dirty="0" smtClean="0"/>
              <a:t>拟合</a:t>
            </a:r>
            <a:r>
              <a:rPr lang="zh-CN" altLang="zh-CN" sz="2400" dirty="0"/>
              <a:t>数据集</a:t>
            </a:r>
            <a:r>
              <a:rPr lang="en-US" altLang="zh-CN" sz="2400" dirty="0" smtClean="0"/>
              <a:t>seeds_dataset.csv</a:t>
            </a:r>
            <a:r>
              <a:rPr lang="zh-CN" altLang="en-US" sz="2400" dirty="0" smtClean="0"/>
              <a:t>中</a:t>
            </a:r>
            <a:r>
              <a:rPr lang="en-US" altLang="zh-CN" sz="2400" dirty="0" smtClean="0"/>
              <a:t>1</a:t>
            </a:r>
            <a:r>
              <a:rPr lang="zh-CN" altLang="zh-CN" sz="2400" dirty="0"/>
              <a:t>号小麦种子的面积和籽粒宽度之间的关系。</a:t>
            </a:r>
            <a:endParaRPr lang="zh-CN" alt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087" y="980728"/>
            <a:ext cx="3456384" cy="263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4" y="1196752"/>
                <a:ext cx="8856984" cy="4524315"/>
              </a:xfrm>
              <a:prstGeom prst="rect">
                <a:avLst/>
              </a:prstGeom>
            </p:spPr>
            <p:txBody>
              <a:bodyPr wrap="square">
                <a:spAutoFit/>
              </a:bodyPr>
              <a:lstStyle/>
              <a:p>
                <a:r>
                  <a:rPr lang="zh-CN" altLang="zh-CN" sz="2400" dirty="0" smtClean="0"/>
                  <a:t>实现步骤：</a:t>
                </a:r>
                <a:endParaRPr lang="zh-CN" altLang="zh-CN" sz="2400" dirty="0" smtClean="0"/>
              </a:p>
              <a:p>
                <a:r>
                  <a:rPr lang="en-US" altLang="zh-CN" sz="2400" dirty="0"/>
                  <a:t>1</a:t>
                </a:r>
                <a:r>
                  <a:rPr lang="zh-CN" altLang="zh-CN" sz="2400" dirty="0"/>
                  <a:t>）假设定义拟合函数为</a:t>
                </a:r>
                <a:r>
                  <a:rPr lang="en-US" altLang="zh-CN" sz="2400" dirty="0"/>
                  <a:t>y=ax</a:t>
                </a:r>
                <a:r>
                  <a:rPr lang="en-US" altLang="zh-CN" sz="2400" baseline="30000" dirty="0"/>
                  <a:t>2</a:t>
                </a:r>
                <a:r>
                  <a:rPr lang="en-US" altLang="zh-CN" sz="2400" dirty="0"/>
                  <a:t>+bx+c</a:t>
                </a:r>
                <a:r>
                  <a:rPr lang="zh-CN" altLang="zh-CN" sz="2400" dirty="0" smtClean="0"/>
                  <a:t>，编码</a:t>
                </a:r>
                <a:r>
                  <a:rPr lang="zh-CN" altLang="zh-CN" sz="2400" dirty="0"/>
                  <a:t>如下：</a:t>
                </a:r>
                <a:endParaRPr lang="zh-CN" altLang="zh-CN" sz="2400" dirty="0"/>
              </a:p>
              <a:p>
                <a:r>
                  <a:rPr lang="en-US" altLang="zh-CN" sz="2400" dirty="0"/>
                  <a:t> </a:t>
                </a:r>
                <a:endParaRPr lang="zh-CN" altLang="zh-CN" sz="2400" dirty="0"/>
              </a:p>
              <a:p>
                <a:r>
                  <a:rPr lang="en-US" altLang="zh-CN" sz="2400" dirty="0" err="1"/>
                  <a:t>def</a:t>
                </a:r>
                <a:r>
                  <a:rPr lang="en-US" altLang="zh-CN" sz="2400" dirty="0"/>
                  <a:t> </a:t>
                </a:r>
                <a:r>
                  <a:rPr lang="en-US" altLang="zh-CN" sz="2400" dirty="0" err="1"/>
                  <a:t>func</a:t>
                </a:r>
                <a:r>
                  <a:rPr lang="en-US" altLang="zh-CN" sz="2400" dirty="0"/>
                  <a:t>(x0,x):</a:t>
                </a:r>
                <a:endParaRPr lang="zh-CN" altLang="zh-CN" sz="2400" dirty="0"/>
              </a:p>
              <a:p>
                <a:r>
                  <a:rPr lang="en-US" altLang="zh-CN" sz="2400" dirty="0"/>
                  <a:t>    </a:t>
                </a:r>
                <a:r>
                  <a:rPr lang="en-US" altLang="zh-CN" sz="2400" dirty="0" err="1"/>
                  <a:t>a,b,c</a:t>
                </a:r>
                <a:r>
                  <a:rPr lang="en-US" altLang="zh-CN" sz="2400" dirty="0"/>
                  <a:t>=x0</a:t>
                </a:r>
                <a:endParaRPr lang="zh-CN" altLang="zh-CN" sz="2400" dirty="0"/>
              </a:p>
              <a:p>
                <a:r>
                  <a:rPr lang="en-US" altLang="zh-CN" sz="2400" dirty="0" smtClean="0"/>
                  <a:t>    return </a:t>
                </a:r>
                <a:r>
                  <a:rPr lang="en-US" altLang="zh-CN" sz="2400" dirty="0"/>
                  <a:t>a*x**2+b*</a:t>
                </a:r>
                <a:r>
                  <a:rPr lang="en-US" altLang="zh-CN" sz="2400" dirty="0" err="1"/>
                  <a:t>x+c</a:t>
                </a:r>
                <a:endParaRPr lang="zh-CN" altLang="zh-CN" sz="2400" dirty="0"/>
              </a:p>
              <a:p>
                <a:r>
                  <a:rPr lang="en-US" altLang="zh-CN" sz="2400" dirty="0"/>
                  <a:t> </a:t>
                </a:r>
                <a:endParaRPr lang="zh-CN" altLang="zh-CN" sz="2400" dirty="0"/>
              </a:p>
              <a:p>
                <a:r>
                  <a:rPr lang="en-US" altLang="zh-CN" sz="2400" dirty="0"/>
                  <a:t>2</a:t>
                </a:r>
                <a:r>
                  <a:rPr lang="zh-CN" altLang="zh-CN" sz="2400" dirty="0"/>
                  <a:t>）定义误差函数</a:t>
                </a:r>
                <a:r>
                  <a:rPr lang="en-US" altLang="zh-CN" sz="2400" dirty="0"/>
                  <a:t>error = </a:t>
                </a:r>
                <a14:m>
                  <m:oMath xmlns:m="http://schemas.openxmlformats.org/officeDocument/2006/math">
                    <m:r>
                      <a:rPr lang="en-US" altLang="zh-CN" sz="2400" b="0" i="1">
                        <a:latin typeface="Cambria Math" panose="02040503050406030204"/>
                      </a:rPr>
                      <m:t>𝑦</m:t>
                    </m:r>
                    <m:r>
                      <a:rPr lang="en-US" altLang="zh-CN" sz="2400" b="0" i="1">
                        <a:latin typeface="Cambria Math" panose="02040503050406030204"/>
                      </a:rPr>
                      <m:t>−</m:t>
                    </m:r>
                    <m:r>
                      <a:rPr lang="en-US" altLang="zh-CN" sz="2400" b="0" i="1">
                        <a:latin typeface="Cambria Math" panose="02040503050406030204"/>
                      </a:rPr>
                      <m:t>𝑓</m:t>
                    </m:r>
                    <m:r>
                      <a:rPr lang="en-US" altLang="zh-CN" sz="2400" b="0">
                        <a:latin typeface="Cambria Math" panose="02040503050406030204"/>
                      </a:rPr>
                      <m:t>(</m:t>
                    </m:r>
                    <m:r>
                      <m:rPr>
                        <m:sty m:val="p"/>
                      </m:rPr>
                      <a:rPr lang="en-US" altLang="zh-CN" sz="2400" b="0" i="0" smtClean="0">
                        <a:latin typeface="Cambria Math" panose="02040503050406030204"/>
                      </a:rPr>
                      <m:t>x</m:t>
                    </m:r>
                    <m:r>
                      <a:rPr lang="en-US" altLang="zh-CN" sz="2400" b="0" i="0" smtClean="0">
                        <a:latin typeface="Cambria Math" panose="02040503050406030204"/>
                      </a:rPr>
                      <m:t>0</m:t>
                    </m:r>
                    <m:r>
                      <a:rPr lang="en-US" altLang="zh-CN" sz="2400" b="0" i="0" smtClean="0">
                        <a:latin typeface="Cambria Math" panose="02040503050406030204"/>
                      </a:rPr>
                      <m:t>,</m:t>
                    </m:r>
                    <m:r>
                      <a:rPr lang="en-US" altLang="zh-CN" sz="2400" b="0" i="1" smtClean="0">
                        <a:latin typeface="Cambria Math" panose="02040503050406030204"/>
                      </a:rPr>
                      <m:t>𝑥</m:t>
                    </m:r>
                    <m:r>
                      <a:rPr lang="en-US" altLang="zh-CN" sz="2400" b="0">
                        <a:latin typeface="Cambria Math" panose="02040503050406030204"/>
                      </a:rPr>
                      <m:t>)</m:t>
                    </m:r>
                  </m:oMath>
                </a14:m>
                <a:r>
                  <a:rPr lang="zh-CN" altLang="zh-CN" sz="2400" dirty="0"/>
                  <a:t>：</a:t>
                </a:r>
                <a:endParaRPr lang="zh-CN" altLang="zh-CN" sz="2400" dirty="0"/>
              </a:p>
              <a:p>
                <a:r>
                  <a:rPr lang="en-US" altLang="zh-CN" sz="2400" dirty="0"/>
                  <a:t> </a:t>
                </a:r>
                <a:r>
                  <a:rPr lang="zh-CN" altLang="zh-CN" sz="2400" dirty="0">
                    <a:effectLst/>
                  </a:rPr>
                  <a:t> </a:t>
                </a:r>
                <a:r>
                  <a:rPr lang="en-US" altLang="zh-CN" sz="2400" dirty="0" err="1"/>
                  <a:t>def</a:t>
                </a:r>
                <a:r>
                  <a:rPr lang="en-US" altLang="zh-CN" sz="2400" dirty="0"/>
                  <a:t> </a:t>
                </a:r>
                <a:r>
                  <a:rPr lang="en-US" altLang="zh-CN" sz="2400" dirty="0" err="1"/>
                  <a:t>error_func</a:t>
                </a:r>
                <a:r>
                  <a:rPr lang="en-US" altLang="zh-CN" sz="2400" dirty="0"/>
                  <a:t>(x0,x,y):</a:t>
                </a:r>
                <a:endParaRPr lang="zh-CN" altLang="zh-CN" sz="2400" dirty="0"/>
              </a:p>
              <a:p>
                <a:r>
                  <a:rPr lang="en-US" altLang="zh-CN" sz="2400" dirty="0"/>
                  <a:t>   </a:t>
                </a:r>
                <a:r>
                  <a:rPr lang="en-US" altLang="zh-CN" sz="2400" dirty="0" smtClean="0"/>
                  <a:t>     </a:t>
                </a:r>
                <a:r>
                  <a:rPr lang="en-US" altLang="zh-CN" sz="2400" dirty="0"/>
                  <a:t>return </a:t>
                </a:r>
                <a:r>
                  <a:rPr lang="en-US" altLang="zh-CN" sz="2400" dirty="0" err="1"/>
                  <a:t>np.array</a:t>
                </a:r>
                <a:r>
                  <a:rPr lang="en-US" altLang="zh-CN" sz="2400" dirty="0"/>
                  <a:t>(y - </a:t>
                </a:r>
                <a:r>
                  <a:rPr lang="en-US" altLang="zh-CN" sz="2400" dirty="0" err="1" smtClean="0"/>
                  <a:t>func</a:t>
                </a:r>
                <a:r>
                  <a:rPr lang="en-US" altLang="zh-CN" sz="2400" dirty="0" smtClean="0"/>
                  <a:t>(x0,x</a:t>
                </a:r>
                <a:r>
                  <a:rPr lang="en-US" altLang="zh-CN" sz="2400" dirty="0"/>
                  <a:t>))</a:t>
                </a:r>
                <a:endParaRPr lang="zh-CN" altLang="zh-CN" sz="2400" dirty="0"/>
              </a:p>
              <a:p>
                <a:r>
                  <a:rPr lang="en-US" altLang="zh-CN" sz="2400" dirty="0"/>
                  <a:t> </a:t>
                </a:r>
                <a:endParaRPr lang="zh-CN" altLang="zh-CN" sz="2400" dirty="0"/>
              </a:p>
              <a:p>
                <a:r>
                  <a:rPr lang="en-US" altLang="zh-CN" sz="2400" dirty="0"/>
                  <a:t> </a:t>
                </a:r>
                <a:endParaRPr lang="zh-CN" altLang="zh-CN" sz="2400" dirty="0"/>
              </a:p>
            </p:txBody>
          </p:sp>
        </mc:Choice>
        <mc:Fallback>
          <p:sp>
            <p:nvSpPr>
              <p:cNvPr id="4" name="矩形 3"/>
              <p:cNvSpPr>
                <a:spLocks noRot="1" noChangeAspect="1" noMove="1" noResize="1" noEditPoints="1" noAdjustHandles="1" noChangeArrowheads="1" noChangeShapeType="1" noTextEdit="1"/>
              </p:cNvSpPr>
              <p:nvPr/>
            </p:nvSpPr>
            <p:spPr>
              <a:xfrm>
                <a:off x="107504" y="1196752"/>
                <a:ext cx="8856984" cy="4524315"/>
              </a:xfrm>
              <a:prstGeom prst="rect">
                <a:avLst/>
              </a:prstGeom>
              <a:blipFill rotWithShape="1">
                <a:blip r:embed="rId1"/>
                <a:stretch>
                  <a:fillRect l="-2" t="-9" r="2" b="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p:sp>
        <p:nvSpPr>
          <p:cNvPr id="4" name="矩形 3"/>
          <p:cNvSpPr/>
          <p:nvPr/>
        </p:nvSpPr>
        <p:spPr>
          <a:xfrm>
            <a:off x="107504" y="1196752"/>
            <a:ext cx="8856984" cy="3416320"/>
          </a:xfrm>
          <a:prstGeom prst="rect">
            <a:avLst/>
          </a:prstGeom>
        </p:spPr>
        <p:txBody>
          <a:bodyPr wrap="square">
            <a:spAutoFit/>
          </a:bodyPr>
          <a:lstStyle/>
          <a:p>
            <a:pPr>
              <a:lnSpc>
                <a:spcPct val="150000"/>
              </a:lnSpc>
            </a:pPr>
            <a:r>
              <a:rPr lang="zh-CN" altLang="zh-CN" sz="2400" dirty="0"/>
              <a:t>实现步骤：</a:t>
            </a:r>
            <a:endParaRPr lang="zh-CN" altLang="zh-CN" sz="2400" dirty="0"/>
          </a:p>
          <a:p>
            <a:pPr>
              <a:lnSpc>
                <a:spcPct val="150000"/>
              </a:lnSpc>
            </a:pPr>
            <a:r>
              <a:rPr lang="en-US" altLang="zh-CN" sz="2400" dirty="0" smtClean="0"/>
              <a:t>    </a:t>
            </a:r>
            <a:r>
              <a:rPr lang="en-US" altLang="zh-CN" sz="2400" dirty="0"/>
              <a:t> </a:t>
            </a:r>
            <a:r>
              <a:rPr lang="zh-CN" altLang="zh-CN" sz="2400" dirty="0">
                <a:effectLst/>
              </a:rPr>
              <a:t> </a:t>
            </a:r>
            <a:r>
              <a:rPr lang="en-US" altLang="zh-CN" sz="2400" dirty="0"/>
              <a:t>3</a:t>
            </a:r>
            <a:r>
              <a:rPr lang="zh-CN" altLang="zh-CN" sz="2400" dirty="0"/>
              <a:t>）定义拟合的初始值</a:t>
            </a:r>
            <a:r>
              <a:rPr lang="en-US" altLang="zh-CN" sz="2400" dirty="0"/>
              <a:t>x0</a:t>
            </a:r>
            <a:r>
              <a:rPr lang="zh-CN" altLang="zh-CN" sz="2400" dirty="0"/>
              <a:t>，即拟合函数中参数</a:t>
            </a:r>
            <a:r>
              <a:rPr lang="en-US" altLang="zh-CN" sz="2400" dirty="0" err="1"/>
              <a:t>a,b,c</a:t>
            </a:r>
            <a:r>
              <a:rPr lang="zh-CN" altLang="zh-CN" sz="2400" dirty="0"/>
              <a:t>的初始值：</a:t>
            </a:r>
            <a:endParaRPr lang="zh-CN" altLang="zh-CN" sz="2400" dirty="0"/>
          </a:p>
          <a:p>
            <a:pPr>
              <a:lnSpc>
                <a:spcPct val="150000"/>
              </a:lnSpc>
            </a:pPr>
            <a:r>
              <a:rPr lang="en-US" altLang="zh-CN" sz="2400" dirty="0"/>
              <a:t> </a:t>
            </a:r>
            <a:r>
              <a:rPr lang="zh-CN" altLang="zh-CN" sz="2400" dirty="0">
                <a:effectLst/>
              </a:rPr>
              <a:t> </a:t>
            </a:r>
            <a:r>
              <a:rPr lang="en-US" altLang="zh-CN" sz="2400" dirty="0"/>
              <a:t>x0</a:t>
            </a:r>
            <a:r>
              <a:rPr lang="en-US" altLang="zh-CN" sz="2400" b="1" dirty="0"/>
              <a:t>=</a:t>
            </a:r>
            <a:r>
              <a:rPr lang="en-US" altLang="zh-CN" sz="2400" dirty="0" err="1"/>
              <a:t>np</a:t>
            </a:r>
            <a:r>
              <a:rPr lang="en-US" altLang="zh-CN" sz="2400" b="1" dirty="0" err="1"/>
              <a:t>.</a:t>
            </a:r>
            <a:r>
              <a:rPr lang="en-US" altLang="zh-CN" sz="2400" dirty="0" err="1"/>
              <a:t>array</a:t>
            </a:r>
            <a:r>
              <a:rPr lang="en-US" altLang="zh-CN" sz="2400" b="1" dirty="0"/>
              <a:t>([</a:t>
            </a:r>
            <a:r>
              <a:rPr lang="en-US" altLang="zh-CN" sz="2400" dirty="0"/>
              <a:t>0.0</a:t>
            </a:r>
            <a:r>
              <a:rPr lang="en-US" altLang="zh-CN" sz="2400" b="1" dirty="0"/>
              <a:t>,</a:t>
            </a:r>
            <a:r>
              <a:rPr lang="en-US" altLang="zh-CN" sz="2400" dirty="0"/>
              <a:t>0.0</a:t>
            </a:r>
            <a:r>
              <a:rPr lang="en-US" altLang="zh-CN" sz="2400" b="1" dirty="0"/>
              <a:t>,</a:t>
            </a:r>
            <a:r>
              <a:rPr lang="en-US" altLang="zh-CN" sz="2400" dirty="0"/>
              <a:t>0.0</a:t>
            </a:r>
            <a:r>
              <a:rPr lang="en-US" altLang="zh-CN" sz="2400" b="1" dirty="0"/>
              <a:t>])</a:t>
            </a:r>
            <a:endParaRPr lang="zh-CN" altLang="zh-CN" sz="2400" dirty="0"/>
          </a:p>
          <a:p>
            <a:pPr>
              <a:lnSpc>
                <a:spcPct val="150000"/>
              </a:lnSpc>
            </a:pPr>
            <a:r>
              <a:rPr lang="en-US" altLang="zh-CN" sz="2400" dirty="0"/>
              <a:t> </a:t>
            </a:r>
            <a:r>
              <a:rPr lang="zh-CN" altLang="zh-CN" sz="2400" dirty="0">
                <a:effectLst/>
              </a:rPr>
              <a:t> </a:t>
            </a:r>
            <a:r>
              <a:rPr lang="en-US" altLang="zh-CN" sz="2400" dirty="0" smtClean="0">
                <a:effectLst/>
              </a:rPr>
              <a:t>    </a:t>
            </a:r>
            <a:r>
              <a:rPr lang="en-US" altLang="zh-CN" sz="2400" dirty="0" smtClean="0"/>
              <a:t>4</a:t>
            </a:r>
            <a:r>
              <a:rPr lang="zh-CN" altLang="zh-CN" sz="2400" dirty="0"/>
              <a:t>）调用</a:t>
            </a:r>
            <a:r>
              <a:rPr lang="en-US" altLang="zh-CN" sz="2400" dirty="0" err="1"/>
              <a:t>leastsq</a:t>
            </a:r>
            <a:r>
              <a:rPr lang="en-US" altLang="zh-CN" sz="2400" dirty="0"/>
              <a:t>(error, x0, </a:t>
            </a:r>
            <a:r>
              <a:rPr lang="en-US" altLang="zh-CN" sz="2400" dirty="0" err="1"/>
              <a:t>args</a:t>
            </a:r>
            <a:r>
              <a:rPr lang="en-US" altLang="zh-CN" sz="2400" dirty="0"/>
              <a:t>=()) </a:t>
            </a:r>
            <a:r>
              <a:rPr lang="zh-CN" altLang="zh-CN" sz="2400" dirty="0"/>
              <a:t>返回拟合值：</a:t>
            </a:r>
            <a:endParaRPr lang="zh-CN" altLang="zh-CN" sz="2400" dirty="0"/>
          </a:p>
          <a:p>
            <a:pPr>
              <a:lnSpc>
                <a:spcPct val="150000"/>
              </a:lnSpc>
            </a:pPr>
            <a:r>
              <a:rPr lang="en-US" altLang="zh-CN" sz="2400" dirty="0"/>
              <a:t> </a:t>
            </a:r>
            <a:r>
              <a:rPr lang="zh-CN" altLang="zh-CN" sz="2400" dirty="0">
                <a:effectLst/>
              </a:rPr>
              <a:t> </a:t>
            </a:r>
            <a:r>
              <a:rPr lang="en-US" altLang="zh-CN" sz="2400" dirty="0" err="1"/>
              <a:t>fitt</a:t>
            </a:r>
            <a:r>
              <a:rPr lang="en-US" altLang="zh-CN" sz="2400" dirty="0"/>
              <a:t> </a:t>
            </a:r>
            <a:r>
              <a:rPr lang="en-US" altLang="zh-CN" sz="2400" b="1" dirty="0"/>
              <a:t>=</a:t>
            </a:r>
            <a:r>
              <a:rPr lang="en-US" altLang="zh-CN" sz="2400" dirty="0"/>
              <a:t> </a:t>
            </a:r>
            <a:r>
              <a:rPr lang="en-US" altLang="zh-CN" sz="2400" dirty="0" err="1"/>
              <a:t>optimize</a:t>
            </a:r>
            <a:r>
              <a:rPr lang="en-US" altLang="zh-CN" sz="2400" b="1" dirty="0" err="1"/>
              <a:t>.</a:t>
            </a:r>
            <a:r>
              <a:rPr lang="en-US" altLang="zh-CN" sz="2400" dirty="0" err="1"/>
              <a:t>leastsq</a:t>
            </a:r>
            <a:r>
              <a:rPr lang="en-US" altLang="zh-CN" sz="2400" b="1" dirty="0"/>
              <a:t>(</a:t>
            </a:r>
            <a:r>
              <a:rPr lang="en-US" altLang="zh-CN" sz="2400" dirty="0" err="1"/>
              <a:t>error_func</a:t>
            </a:r>
            <a:r>
              <a:rPr lang="en-US" altLang="zh-CN" sz="2400" b="1" dirty="0"/>
              <a:t>,</a:t>
            </a:r>
            <a:r>
              <a:rPr lang="en-US" altLang="zh-CN" sz="2400" dirty="0"/>
              <a:t> x0</a:t>
            </a:r>
            <a:r>
              <a:rPr lang="en-US" altLang="zh-CN" sz="2400" b="1" dirty="0"/>
              <a:t>,</a:t>
            </a:r>
            <a:r>
              <a:rPr lang="en-US" altLang="zh-CN" sz="2400" dirty="0"/>
              <a:t> </a:t>
            </a:r>
            <a:r>
              <a:rPr lang="en-US" altLang="zh-CN" sz="2400" dirty="0" err="1"/>
              <a:t>args</a:t>
            </a:r>
            <a:r>
              <a:rPr lang="en-US" altLang="zh-CN" sz="2400" b="1" dirty="0"/>
              <a:t>=(</a:t>
            </a:r>
            <a:r>
              <a:rPr lang="en-US" altLang="zh-CN" sz="2400" dirty="0"/>
              <a:t>1</a:t>
            </a:r>
            <a:r>
              <a:rPr lang="zh-CN" altLang="zh-CN" sz="2400" dirty="0"/>
              <a:t>号小麦种子的面积，</a:t>
            </a:r>
            <a:r>
              <a:rPr lang="en-US" altLang="zh-CN" sz="2400" dirty="0"/>
              <a:t>1</a:t>
            </a:r>
            <a:r>
              <a:rPr lang="zh-CN" altLang="zh-CN" sz="2400" dirty="0"/>
              <a:t>号小麦种子的籽粒宽度</a:t>
            </a:r>
            <a:r>
              <a:rPr lang="en-US" altLang="zh-CN" sz="2400" b="1" dirty="0" smtClean="0"/>
              <a:t>))</a:t>
            </a:r>
            <a:r>
              <a:rPr lang="en-US" altLang="zh-CN" sz="2400" dirty="0"/>
              <a:t> </a:t>
            </a:r>
            <a:endParaRPr lang="zh-CN" altLang="zh-CN" sz="2400" dirty="0"/>
          </a:p>
        </p:txBody>
      </p:sp>
      <p:sp>
        <p:nvSpPr>
          <p:cNvPr id="5" name="Rectangle 1"/>
          <p:cNvSpPr>
            <a:spLocks noChangeArrowheads="1"/>
          </p:cNvSpPr>
          <p:nvPr/>
        </p:nvSpPr>
        <p:spPr bwMode="auto">
          <a:xfrm>
            <a:off x="395536" y="4909810"/>
            <a:ext cx="7200800" cy="415498"/>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0" numCol="1" anchor="ctr" anchorCtr="0" compatLnSpc="1">
            <a:spAutoFit/>
          </a:bodyPr>
          <a:lstStyle/>
          <a:p>
            <a:r>
              <a:rPr lang="zh-CN" altLang="en-US" sz="2400" dirty="0" smtClean="0"/>
              <a:t>按照四个步骤，自动动手实现吧！</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最小二乘拟合</a:t>
            </a:r>
            <a:endParaRPr lang="zh-CN" altLang="en-US" dirty="0"/>
          </a:p>
        </p:txBody>
      </p:sp>
      <p:sp>
        <p:nvSpPr>
          <p:cNvPr id="4" name="矩形 3"/>
          <p:cNvSpPr/>
          <p:nvPr/>
        </p:nvSpPr>
        <p:spPr>
          <a:xfrm>
            <a:off x="132765" y="869811"/>
            <a:ext cx="8856984" cy="830997"/>
          </a:xfrm>
          <a:prstGeom prst="rect">
            <a:avLst/>
          </a:prstGeom>
        </p:spPr>
        <p:txBody>
          <a:bodyPr wrap="square">
            <a:spAutoFit/>
          </a:bodyPr>
          <a:lstStyle/>
          <a:p>
            <a:r>
              <a:rPr lang="zh-CN" altLang="en-US" sz="2400" dirty="0" smtClean="0"/>
              <a:t>问题：利用</a:t>
            </a:r>
            <a:r>
              <a:rPr lang="en-US" altLang="zh-CN" sz="2400" dirty="0" err="1" smtClean="0"/>
              <a:t>leastsq</a:t>
            </a:r>
            <a:r>
              <a:rPr lang="en-US" altLang="zh-CN" sz="2400" dirty="0" smtClean="0"/>
              <a:t>()</a:t>
            </a:r>
            <a:r>
              <a:rPr lang="zh-CN" altLang="zh-CN" sz="2400" dirty="0" smtClean="0"/>
              <a:t>函数拟合数据集</a:t>
            </a:r>
            <a:r>
              <a:rPr lang="en-US" altLang="zh-CN" sz="2400" dirty="0" smtClean="0"/>
              <a:t>seeds_dataset.csv</a:t>
            </a:r>
            <a:r>
              <a:rPr lang="zh-CN" altLang="en-US" sz="2400" dirty="0" smtClean="0"/>
              <a:t>中</a:t>
            </a:r>
            <a:r>
              <a:rPr lang="en-US" altLang="zh-CN" sz="2400" dirty="0" smtClean="0"/>
              <a:t>1</a:t>
            </a:r>
            <a:r>
              <a:rPr lang="zh-CN" altLang="zh-CN" sz="2400" dirty="0" smtClean="0"/>
              <a:t>号小麦种子的面积和籽粒宽度之间的关系。</a:t>
            </a:r>
            <a:r>
              <a:rPr lang="zh-CN" altLang="en-US" sz="2400" dirty="0" smtClean="0"/>
              <a:t>关键代码及可视化结果如下：</a:t>
            </a:r>
            <a:endParaRPr lang="zh-CN" altLang="en-US" sz="2400" dirty="0"/>
          </a:p>
        </p:txBody>
      </p:sp>
      <p:sp>
        <p:nvSpPr>
          <p:cNvPr id="3" name="矩形 2"/>
          <p:cNvSpPr/>
          <p:nvPr/>
        </p:nvSpPr>
        <p:spPr>
          <a:xfrm>
            <a:off x="395536" y="1683348"/>
            <a:ext cx="6174432" cy="45634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25000"/>
              </a:lnSpc>
            </a:pPr>
            <a:r>
              <a:rPr lang="en-US" altLang="zh-CN" dirty="0"/>
              <a:t># </a:t>
            </a:r>
            <a:r>
              <a:rPr lang="zh-CN" altLang="zh-CN" dirty="0"/>
              <a:t>定义拟合函数</a:t>
            </a:r>
            <a:endParaRPr lang="zh-CN" altLang="zh-CN" dirty="0"/>
          </a:p>
          <a:p>
            <a:pPr>
              <a:lnSpc>
                <a:spcPct val="125000"/>
              </a:lnSpc>
            </a:pPr>
            <a:r>
              <a:rPr lang="en-US" altLang="zh-CN" dirty="0" err="1"/>
              <a:t>def</a:t>
            </a:r>
            <a:r>
              <a:rPr lang="en-US" altLang="zh-CN" dirty="0"/>
              <a:t> </a:t>
            </a:r>
            <a:r>
              <a:rPr lang="en-US" altLang="zh-CN" dirty="0" err="1"/>
              <a:t>func</a:t>
            </a:r>
            <a:r>
              <a:rPr lang="en-US" altLang="zh-CN" dirty="0"/>
              <a:t>(x0,x):</a:t>
            </a:r>
            <a:endParaRPr lang="zh-CN" altLang="zh-CN" dirty="0"/>
          </a:p>
          <a:p>
            <a:pPr>
              <a:lnSpc>
                <a:spcPct val="125000"/>
              </a:lnSpc>
            </a:pPr>
            <a:r>
              <a:rPr lang="en-US" altLang="zh-CN" dirty="0"/>
              <a:t>    </a:t>
            </a:r>
            <a:r>
              <a:rPr lang="en-US" altLang="zh-CN" dirty="0" err="1"/>
              <a:t>a,b,c</a:t>
            </a:r>
            <a:r>
              <a:rPr lang="en-US" altLang="zh-CN" dirty="0"/>
              <a:t>=x0</a:t>
            </a:r>
            <a:endParaRPr lang="zh-CN" altLang="zh-CN" dirty="0"/>
          </a:p>
          <a:p>
            <a:pPr>
              <a:lnSpc>
                <a:spcPct val="125000"/>
              </a:lnSpc>
            </a:pPr>
            <a:r>
              <a:rPr lang="en-US" altLang="zh-CN" dirty="0"/>
              <a:t>    return a*x**</a:t>
            </a:r>
            <a:r>
              <a:rPr lang="en-US" altLang="zh-CN" dirty="0" smtClean="0"/>
              <a:t>2+b*</a:t>
            </a:r>
            <a:r>
              <a:rPr lang="en-US" altLang="zh-CN" dirty="0" err="1" smtClean="0"/>
              <a:t>x+c</a:t>
            </a:r>
            <a:r>
              <a:rPr lang="en-US" altLang="zh-CN" dirty="0"/>
              <a:t> </a:t>
            </a:r>
            <a:endParaRPr lang="zh-CN" altLang="zh-CN" dirty="0"/>
          </a:p>
          <a:p>
            <a:pPr>
              <a:lnSpc>
                <a:spcPct val="125000"/>
              </a:lnSpc>
            </a:pPr>
            <a:r>
              <a:rPr lang="en-US" altLang="zh-CN" dirty="0"/>
              <a:t># </a:t>
            </a:r>
            <a:r>
              <a:rPr lang="zh-CN" altLang="zh-CN" dirty="0"/>
              <a:t>定义误差函数</a:t>
            </a:r>
            <a:endParaRPr lang="zh-CN" altLang="zh-CN" dirty="0"/>
          </a:p>
          <a:p>
            <a:pPr>
              <a:lnSpc>
                <a:spcPct val="125000"/>
              </a:lnSpc>
            </a:pPr>
            <a:r>
              <a:rPr lang="en-US" altLang="zh-CN" dirty="0" err="1"/>
              <a:t>def</a:t>
            </a:r>
            <a:r>
              <a:rPr lang="en-US" altLang="zh-CN" dirty="0"/>
              <a:t> </a:t>
            </a:r>
            <a:r>
              <a:rPr lang="en-US" altLang="zh-CN" dirty="0" err="1"/>
              <a:t>error_func</a:t>
            </a:r>
            <a:r>
              <a:rPr lang="en-US" altLang="zh-CN" dirty="0"/>
              <a:t>(x0,x,y):</a:t>
            </a:r>
            <a:endParaRPr lang="zh-CN" altLang="zh-CN" dirty="0"/>
          </a:p>
          <a:p>
            <a:pPr>
              <a:lnSpc>
                <a:spcPct val="125000"/>
              </a:lnSpc>
            </a:pPr>
            <a:r>
              <a:rPr lang="en-US" altLang="zh-CN" dirty="0"/>
              <a:t>    return </a:t>
            </a:r>
            <a:r>
              <a:rPr lang="en-US" altLang="zh-CN" dirty="0" err="1"/>
              <a:t>np.array</a:t>
            </a:r>
            <a:r>
              <a:rPr lang="en-US" altLang="zh-CN" dirty="0"/>
              <a:t>(y - </a:t>
            </a:r>
            <a:r>
              <a:rPr lang="en-US" altLang="zh-CN" dirty="0" err="1"/>
              <a:t>func</a:t>
            </a:r>
            <a:r>
              <a:rPr lang="en-US" altLang="zh-CN" dirty="0"/>
              <a:t>(x0,x</a:t>
            </a:r>
            <a:r>
              <a:rPr lang="en-US" altLang="zh-CN" dirty="0" smtClean="0"/>
              <a:t>))</a:t>
            </a:r>
            <a:r>
              <a:rPr lang="en-US" altLang="zh-CN" dirty="0"/>
              <a:t> </a:t>
            </a:r>
            <a:endParaRPr lang="zh-CN" altLang="zh-CN" dirty="0"/>
          </a:p>
          <a:p>
            <a:pPr>
              <a:lnSpc>
                <a:spcPct val="125000"/>
              </a:lnSpc>
            </a:pPr>
            <a:r>
              <a:rPr lang="en-US" altLang="zh-CN" dirty="0"/>
              <a:t># </a:t>
            </a:r>
            <a:r>
              <a:rPr lang="zh-CN" altLang="zh-CN" dirty="0"/>
              <a:t>初始的参数</a:t>
            </a:r>
            <a:r>
              <a:rPr lang="en-US" altLang="zh-CN" dirty="0" err="1"/>
              <a:t>a,b,c</a:t>
            </a:r>
            <a:r>
              <a:rPr lang="zh-CN" altLang="zh-CN" dirty="0"/>
              <a:t>的值</a:t>
            </a:r>
            <a:endParaRPr lang="zh-CN" altLang="zh-CN" dirty="0"/>
          </a:p>
          <a:p>
            <a:pPr>
              <a:lnSpc>
                <a:spcPct val="125000"/>
              </a:lnSpc>
            </a:pPr>
            <a:r>
              <a:rPr lang="en-US" altLang="zh-CN" dirty="0"/>
              <a:t>x0=</a:t>
            </a:r>
            <a:r>
              <a:rPr lang="en-US" altLang="zh-CN" dirty="0" err="1"/>
              <a:t>np.array</a:t>
            </a:r>
            <a:r>
              <a:rPr lang="en-US" altLang="zh-CN" dirty="0"/>
              <a:t>([0.0,0.0,0.0</a:t>
            </a:r>
            <a:r>
              <a:rPr lang="en-US" altLang="zh-CN" dirty="0" smtClean="0"/>
              <a:t>])</a:t>
            </a:r>
            <a:r>
              <a:rPr lang="en-US" altLang="zh-CN" dirty="0"/>
              <a:t> </a:t>
            </a:r>
            <a:endParaRPr lang="zh-CN" altLang="zh-CN" dirty="0"/>
          </a:p>
          <a:p>
            <a:pPr>
              <a:lnSpc>
                <a:spcPct val="125000"/>
              </a:lnSpc>
            </a:pPr>
            <a:r>
              <a:rPr lang="en-US" altLang="zh-CN" dirty="0"/>
              <a:t># </a:t>
            </a:r>
            <a:r>
              <a:rPr lang="zh-CN" altLang="zh-CN" dirty="0"/>
              <a:t>调用</a:t>
            </a:r>
            <a:r>
              <a:rPr lang="en-US" altLang="zh-CN" dirty="0" err="1"/>
              <a:t>leastsq</a:t>
            </a:r>
            <a:r>
              <a:rPr lang="zh-CN" altLang="zh-CN" dirty="0"/>
              <a:t>函数进行最小二乘法拟合数据</a:t>
            </a:r>
            <a:endParaRPr lang="zh-CN" altLang="zh-CN" dirty="0"/>
          </a:p>
          <a:p>
            <a:pPr>
              <a:lnSpc>
                <a:spcPct val="125000"/>
              </a:lnSpc>
            </a:pPr>
            <a:r>
              <a:rPr lang="en-US" altLang="zh-CN" dirty="0" err="1"/>
              <a:t>fitt</a:t>
            </a:r>
            <a:r>
              <a:rPr lang="en-US" altLang="zh-CN" dirty="0"/>
              <a:t> = </a:t>
            </a:r>
            <a:r>
              <a:rPr lang="en-US" altLang="zh-CN" dirty="0" err="1"/>
              <a:t>optimize.leastsq</a:t>
            </a:r>
            <a:r>
              <a:rPr lang="en-US" altLang="zh-CN" dirty="0"/>
              <a:t>(</a:t>
            </a:r>
            <a:r>
              <a:rPr lang="en-US" altLang="zh-CN" dirty="0" err="1"/>
              <a:t>error_func</a:t>
            </a:r>
            <a:r>
              <a:rPr lang="en-US" altLang="zh-CN" dirty="0"/>
              <a:t>, x0, </a:t>
            </a:r>
            <a:r>
              <a:rPr lang="en-US" altLang="zh-CN" dirty="0" err="1"/>
              <a:t>args</a:t>
            </a:r>
            <a:r>
              <a:rPr lang="en-US" altLang="zh-CN" dirty="0"/>
              <a:t>=(</a:t>
            </a:r>
            <a:r>
              <a:rPr lang="en-US" altLang="zh-CN" dirty="0" err="1"/>
              <a:t>area,width</a:t>
            </a:r>
            <a:r>
              <a:rPr lang="en-US" altLang="zh-CN" dirty="0"/>
              <a:t>))</a:t>
            </a:r>
            <a:endParaRPr lang="zh-CN" altLang="zh-CN" dirty="0"/>
          </a:p>
          <a:p>
            <a:pPr>
              <a:lnSpc>
                <a:spcPct val="125000"/>
              </a:lnSpc>
            </a:pPr>
            <a:r>
              <a:rPr lang="en-US" altLang="zh-CN" dirty="0"/>
              <a:t># </a:t>
            </a:r>
            <a:r>
              <a:rPr lang="zh-CN" altLang="zh-CN" dirty="0"/>
              <a:t>返回值的第</a:t>
            </a:r>
            <a:r>
              <a:rPr lang="en-US" altLang="zh-CN" dirty="0"/>
              <a:t>1</a:t>
            </a:r>
            <a:r>
              <a:rPr lang="zh-CN" altLang="zh-CN" dirty="0"/>
              <a:t>项为拟合出的参数值</a:t>
            </a:r>
            <a:endParaRPr lang="zh-CN" altLang="zh-CN" dirty="0"/>
          </a:p>
          <a:p>
            <a:pPr>
              <a:lnSpc>
                <a:spcPct val="125000"/>
              </a:lnSpc>
            </a:pPr>
            <a:r>
              <a:rPr lang="en-US" altLang="zh-CN" dirty="0"/>
              <a:t>print("</a:t>
            </a:r>
            <a:r>
              <a:rPr lang="en-US" altLang="zh-CN" dirty="0" err="1"/>
              <a:t>a,b,c</a:t>
            </a:r>
            <a:r>
              <a:rPr lang="zh-CN" altLang="zh-CN" dirty="0"/>
              <a:t>的值为：</a:t>
            </a:r>
            <a:r>
              <a:rPr lang="en-US" altLang="zh-CN" dirty="0"/>
              <a:t>",</a:t>
            </a:r>
            <a:r>
              <a:rPr lang="en-US" altLang="zh-CN" dirty="0" err="1"/>
              <a:t>fitt</a:t>
            </a:r>
            <a:r>
              <a:rPr lang="en-US" altLang="zh-CN" dirty="0"/>
              <a:t>[0])</a:t>
            </a:r>
            <a:endParaRPr lang="zh-CN" altLang="zh-CN" dirty="0"/>
          </a:p>
        </p:txBody>
      </p:sp>
      <p:pic>
        <p:nvPicPr>
          <p:cNvPr id="6" name="图片 5"/>
          <p:cNvPicPr/>
          <p:nvPr/>
        </p:nvPicPr>
        <p:blipFill>
          <a:blip r:embed="rId1"/>
          <a:stretch>
            <a:fillRect/>
          </a:stretch>
        </p:blipFill>
        <p:spPr>
          <a:xfrm>
            <a:off x="3704213" y="1844824"/>
            <a:ext cx="5332283" cy="4104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4" name="矩形 3"/>
          <p:cNvSpPr/>
          <p:nvPr/>
        </p:nvSpPr>
        <p:spPr>
          <a:xfrm>
            <a:off x="107504" y="1196752"/>
            <a:ext cx="8856984" cy="2677656"/>
          </a:xfrm>
          <a:prstGeom prst="rect">
            <a:avLst/>
          </a:prstGeom>
        </p:spPr>
        <p:txBody>
          <a:bodyPr wrap="square">
            <a:spAutoFit/>
          </a:bodyPr>
          <a:lstStyle/>
          <a:p>
            <a:r>
              <a:rPr lang="en-US" altLang="zh-CN" sz="2400" dirty="0" smtClean="0"/>
              <a:t>        </a:t>
            </a:r>
            <a:r>
              <a:rPr lang="en-US" altLang="zh-CN" sz="2400" dirty="0" err="1" smtClean="0"/>
              <a:t>scipy.optimize</a:t>
            </a:r>
            <a:r>
              <a:rPr lang="zh-CN" altLang="zh-CN" sz="2400" dirty="0"/>
              <a:t>包提供了</a:t>
            </a:r>
            <a:r>
              <a:rPr lang="en-US" altLang="zh-CN" sz="2400" dirty="0"/>
              <a:t>minimize()</a:t>
            </a:r>
            <a:r>
              <a:rPr lang="zh-CN" altLang="zh-CN" sz="2400" dirty="0"/>
              <a:t>函数，该函数为一个变量或者多个变量的标量函数提供了无约束和有约束的最小化算法的通用接口。函数原型如下：</a:t>
            </a:r>
            <a:endParaRPr lang="zh-CN" altLang="zh-CN" sz="2400" dirty="0"/>
          </a:p>
          <a:p>
            <a:r>
              <a:rPr lang="en-US" altLang="zh-CN" sz="2400" dirty="0"/>
              <a:t> </a:t>
            </a:r>
            <a:endParaRPr lang="zh-CN" altLang="zh-CN" sz="2400" dirty="0"/>
          </a:p>
          <a:p>
            <a:r>
              <a:rPr lang="en-US" altLang="zh-CN" sz="2400" dirty="0" err="1"/>
              <a:t>scipy.optimize.minimize</a:t>
            </a:r>
            <a:r>
              <a:rPr lang="en-US" altLang="zh-CN" sz="2400" dirty="0"/>
              <a:t>(fun, x0, </a:t>
            </a:r>
            <a:r>
              <a:rPr lang="en-US" altLang="zh-CN" sz="2400" dirty="0" err="1"/>
              <a:t>args</a:t>
            </a:r>
            <a:r>
              <a:rPr lang="en-US" altLang="zh-CN" sz="2400" dirty="0"/>
              <a:t>=(), method=None, </a:t>
            </a:r>
            <a:r>
              <a:rPr lang="en-US" altLang="zh-CN" sz="2400" dirty="0" err="1"/>
              <a:t>jac</a:t>
            </a:r>
            <a:r>
              <a:rPr lang="en-US" altLang="zh-CN" sz="2400" dirty="0"/>
              <a:t>=None, </a:t>
            </a:r>
            <a:r>
              <a:rPr lang="en-US" altLang="zh-CN" sz="2400" dirty="0" err="1"/>
              <a:t>hess</a:t>
            </a:r>
            <a:r>
              <a:rPr lang="en-US" altLang="zh-CN" sz="2400" dirty="0"/>
              <a:t>=None, </a:t>
            </a:r>
            <a:r>
              <a:rPr lang="en-US" altLang="zh-CN" sz="2400" dirty="0" err="1"/>
              <a:t>hessp</a:t>
            </a:r>
            <a:r>
              <a:rPr lang="en-US" altLang="zh-CN" sz="2400" dirty="0"/>
              <a:t>=None, bounds=None, constraints=(), </a:t>
            </a:r>
            <a:r>
              <a:rPr lang="en-US" altLang="zh-CN" sz="2400" dirty="0" err="1"/>
              <a:t>tol</a:t>
            </a:r>
            <a:r>
              <a:rPr lang="en-US" altLang="zh-CN" sz="2400" dirty="0"/>
              <a:t>=None, callback=None, options=None)</a:t>
            </a:r>
            <a:endParaRPr lang="zh-CN" altLang="zh-CN" sz="2400" dirty="0"/>
          </a:p>
        </p:txBody>
      </p:sp>
      <p:sp>
        <p:nvSpPr>
          <p:cNvPr id="3" name="矩形 2"/>
          <p:cNvSpPr/>
          <p:nvPr/>
        </p:nvSpPr>
        <p:spPr>
          <a:xfrm>
            <a:off x="395536" y="4149080"/>
            <a:ext cx="7632848" cy="830997"/>
          </a:xfrm>
          <a:prstGeom prst="rect">
            <a:avLst/>
          </a:prstGeom>
        </p:spPr>
        <p:txBody>
          <a:bodyPr wrap="square">
            <a:spAutoFit/>
          </a:bodyPr>
          <a:lstStyle/>
          <a:p>
            <a:r>
              <a:rPr lang="en-US" altLang="zh-CN" sz="2400" dirty="0" smtClean="0">
                <a:hlinkClick r:id="rId1"/>
              </a:rPr>
              <a:t>https://docs.scipy.org/doc/scipy/reference/generated/scipy.optimize.minimize.html?highlight=minimize</a:t>
            </a:r>
            <a:endParaRPr lang="zh-CN" alt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4" name="矩形 3"/>
          <p:cNvSpPr/>
          <p:nvPr/>
        </p:nvSpPr>
        <p:spPr>
          <a:xfrm>
            <a:off x="107504" y="1196752"/>
            <a:ext cx="8856984" cy="461665"/>
          </a:xfrm>
          <a:prstGeom prst="rect">
            <a:avLst/>
          </a:prstGeom>
        </p:spPr>
        <p:txBody>
          <a:bodyPr wrap="square">
            <a:spAutoFit/>
          </a:bodyPr>
          <a:lstStyle/>
          <a:p>
            <a:r>
              <a:rPr lang="en-US" altLang="zh-CN" sz="2400" dirty="0" smtClean="0"/>
              <a:t> </a:t>
            </a:r>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5" name="矩形 4"/>
          <p:cNvSpPr/>
          <p:nvPr/>
        </p:nvSpPr>
        <p:spPr>
          <a:xfrm>
            <a:off x="251520" y="1916832"/>
            <a:ext cx="8208912" cy="830997"/>
          </a:xfrm>
          <a:prstGeom prst="rect">
            <a:avLst/>
          </a:prstGeom>
        </p:spPr>
        <p:txBody>
          <a:bodyPr wrap="square">
            <a:spAutoFit/>
          </a:bodyPr>
          <a:lstStyle/>
          <a:p>
            <a:r>
              <a:rPr lang="zh-CN" altLang="zh-CN" sz="2400" dirty="0"/>
              <a:t>分析：这是一个单变量函数无约束求极值的例子，目标函数为</a:t>
            </a:r>
            <a:r>
              <a:rPr lang="en-US" altLang="zh-CN" sz="2400" dirty="0"/>
              <a:t>x**2 + 40*sin(x)</a:t>
            </a:r>
            <a:r>
              <a:rPr lang="zh-CN" altLang="zh-CN" sz="2400" dirty="0" smtClean="0"/>
              <a:t>。</a:t>
            </a:r>
            <a:endParaRPr lang="zh-CN" altLang="zh-CN" sz="2400" dirty="0"/>
          </a:p>
        </p:txBody>
      </p:sp>
      <p:sp>
        <p:nvSpPr>
          <p:cNvPr id="6" name="矩形 5"/>
          <p:cNvSpPr/>
          <p:nvPr/>
        </p:nvSpPr>
        <p:spPr>
          <a:xfrm>
            <a:off x="251520" y="3140968"/>
            <a:ext cx="8424936" cy="1569660"/>
          </a:xfrm>
          <a:prstGeom prst="rect">
            <a:avLst/>
          </a:prstGeom>
        </p:spPr>
        <p:txBody>
          <a:bodyPr wrap="square">
            <a:spAutoFit/>
          </a:bodyPr>
          <a:lstStyle/>
          <a:p>
            <a:r>
              <a:rPr lang="zh-CN" altLang="zh-CN" sz="2400" dirty="0" smtClean="0"/>
              <a:t>解法</a:t>
            </a:r>
            <a:r>
              <a:rPr lang="en-US" altLang="zh-CN" sz="2400" dirty="0" smtClean="0"/>
              <a:t>1:</a:t>
            </a:r>
            <a:endParaRPr lang="en-US" altLang="zh-CN" sz="2400" dirty="0" smtClean="0"/>
          </a:p>
          <a:p>
            <a:r>
              <a:rPr lang="en-US" altLang="zh-CN" sz="2400" dirty="0" smtClean="0"/>
              <a:t> </a:t>
            </a:r>
            <a:r>
              <a:rPr lang="zh-CN" altLang="zh-CN" sz="2400" dirty="0" smtClean="0"/>
              <a:t>对于目标函数，里面包含一个变量</a:t>
            </a:r>
            <a:r>
              <a:rPr lang="en-US" altLang="zh-CN" sz="2400" dirty="0" smtClean="0"/>
              <a:t>x</a:t>
            </a:r>
            <a:r>
              <a:rPr lang="zh-CN" altLang="zh-CN" sz="2400" dirty="0" smtClean="0"/>
              <a:t>和两个常数，一个是</a:t>
            </a:r>
            <a:r>
              <a:rPr lang="en-US" altLang="zh-CN" sz="2400" dirty="0" smtClean="0"/>
              <a:t>x</a:t>
            </a:r>
            <a:r>
              <a:rPr lang="zh-CN" altLang="zh-CN" sz="2400" dirty="0" smtClean="0"/>
              <a:t>的指数</a:t>
            </a:r>
            <a:r>
              <a:rPr lang="en-US" altLang="zh-CN" sz="2400" dirty="0" smtClean="0"/>
              <a:t>2</a:t>
            </a:r>
            <a:r>
              <a:rPr lang="zh-CN" altLang="zh-CN" sz="2400" dirty="0" smtClean="0"/>
              <a:t>，另一个是</a:t>
            </a:r>
            <a:r>
              <a:rPr lang="en-US" altLang="zh-CN" sz="2400" dirty="0" smtClean="0"/>
              <a:t>sin(x)</a:t>
            </a:r>
            <a:r>
              <a:rPr lang="zh-CN" altLang="zh-CN" sz="2400" dirty="0" smtClean="0"/>
              <a:t>的倍数</a:t>
            </a:r>
            <a:r>
              <a:rPr lang="en-US" altLang="zh-CN" sz="2400" dirty="0" smtClean="0"/>
              <a:t>40</a:t>
            </a:r>
            <a:r>
              <a:rPr lang="zh-CN" altLang="zh-CN" sz="2400" dirty="0" smtClean="0"/>
              <a:t>，可以将这两个参数当作常变量，作为</a:t>
            </a:r>
            <a:r>
              <a:rPr lang="en-US" altLang="zh-CN" sz="2400" dirty="0" err="1" smtClean="0"/>
              <a:t>args</a:t>
            </a:r>
            <a:r>
              <a:rPr lang="zh-CN" altLang="zh-CN" sz="2400" dirty="0" smtClean="0"/>
              <a:t>传入目标函数中，具体如下：</a:t>
            </a:r>
            <a:endParaRPr lang="zh-CN" altLang="zh-CN"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4" name="矩形 3"/>
          <p:cNvSpPr/>
          <p:nvPr/>
        </p:nvSpPr>
        <p:spPr>
          <a:xfrm>
            <a:off x="107504" y="1196752"/>
            <a:ext cx="8856984" cy="461665"/>
          </a:xfrm>
          <a:prstGeom prst="rect">
            <a:avLst/>
          </a:prstGeom>
        </p:spPr>
        <p:txBody>
          <a:bodyPr wrap="square">
            <a:spAutoFit/>
          </a:bodyPr>
          <a:lstStyle/>
          <a:p>
            <a:r>
              <a:rPr lang="en-US" altLang="zh-CN" sz="2400" dirty="0" smtClean="0"/>
              <a:t> </a:t>
            </a:r>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6" name="矩形 5"/>
          <p:cNvSpPr/>
          <p:nvPr/>
        </p:nvSpPr>
        <p:spPr>
          <a:xfrm>
            <a:off x="107504" y="1704493"/>
            <a:ext cx="8424936" cy="461665"/>
          </a:xfrm>
          <a:prstGeom prst="rect">
            <a:avLst/>
          </a:prstGeom>
        </p:spPr>
        <p:txBody>
          <a:bodyPr wrap="square">
            <a:spAutoFit/>
          </a:bodyPr>
          <a:lstStyle/>
          <a:p>
            <a:r>
              <a:rPr lang="zh-CN" altLang="zh-CN" sz="2400" dirty="0" smtClean="0"/>
              <a:t>解法</a:t>
            </a:r>
            <a:r>
              <a:rPr lang="en-US" altLang="zh-CN" sz="2400" dirty="0" smtClean="0"/>
              <a:t>1:</a:t>
            </a:r>
            <a:endParaRPr lang="en-US" altLang="zh-CN" sz="2400" dirty="0" smtClean="0"/>
          </a:p>
        </p:txBody>
      </p:sp>
      <p:sp>
        <p:nvSpPr>
          <p:cNvPr id="3" name="矩形 2"/>
          <p:cNvSpPr/>
          <p:nvPr/>
        </p:nvSpPr>
        <p:spPr>
          <a:xfrm>
            <a:off x="1520788" y="1704493"/>
            <a:ext cx="6030416" cy="50167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000" dirty="0"/>
              <a:t># </a:t>
            </a:r>
            <a:r>
              <a:rPr lang="zh-CN" altLang="zh-CN" sz="2000" dirty="0"/>
              <a:t>定义目标函数</a:t>
            </a:r>
            <a:r>
              <a:rPr lang="en-US" altLang="zh-CN" sz="2000" dirty="0"/>
              <a:t>x**2 + 40*sin(x)</a:t>
            </a:r>
            <a:endParaRPr lang="zh-CN" altLang="zh-CN" sz="2000" dirty="0"/>
          </a:p>
          <a:p>
            <a:r>
              <a:rPr lang="en-US" altLang="zh-CN" sz="2000" dirty="0"/>
              <a:t># </a:t>
            </a:r>
            <a:r>
              <a:rPr lang="zh-CN" altLang="zh-CN" sz="2000" dirty="0"/>
              <a:t>定义函数</a:t>
            </a:r>
            <a:endParaRPr lang="zh-CN" altLang="zh-CN" sz="2000" dirty="0"/>
          </a:p>
          <a:p>
            <a:r>
              <a:rPr lang="en-US" altLang="zh-CN" sz="2000" b="1" dirty="0" err="1"/>
              <a:t>def</a:t>
            </a:r>
            <a:r>
              <a:rPr lang="en-US" altLang="zh-CN" sz="2000" dirty="0"/>
              <a:t> fun</a:t>
            </a:r>
            <a:r>
              <a:rPr lang="en-US" altLang="zh-CN" sz="2000" b="1" dirty="0"/>
              <a:t>(</a:t>
            </a:r>
            <a:r>
              <a:rPr lang="en-US" altLang="zh-CN" sz="2000" dirty="0" err="1"/>
              <a:t>args</a:t>
            </a:r>
            <a:r>
              <a:rPr lang="en-US" altLang="zh-CN" sz="2000" b="1" dirty="0"/>
              <a:t>):</a:t>
            </a:r>
            <a:endParaRPr lang="zh-CN" altLang="zh-CN" sz="2000" dirty="0"/>
          </a:p>
          <a:p>
            <a:r>
              <a:rPr lang="en-US" altLang="zh-CN" sz="2000" dirty="0" err="1"/>
              <a:t>a</a:t>
            </a:r>
            <a:r>
              <a:rPr lang="en-US" altLang="zh-CN" sz="2000" b="1" dirty="0" err="1"/>
              <a:t>,</a:t>
            </a:r>
            <a:r>
              <a:rPr lang="en-US" altLang="zh-CN" sz="2000" dirty="0" err="1"/>
              <a:t>b</a:t>
            </a:r>
            <a:r>
              <a:rPr lang="en-US" altLang="zh-CN" sz="2000" b="1" dirty="0"/>
              <a:t>=</a:t>
            </a:r>
            <a:r>
              <a:rPr lang="en-US" altLang="zh-CN" sz="2000" dirty="0" err="1"/>
              <a:t>args</a:t>
            </a:r>
            <a:endParaRPr lang="zh-CN" altLang="zh-CN" sz="2000" dirty="0"/>
          </a:p>
          <a:p>
            <a:r>
              <a:rPr lang="en-US" altLang="zh-CN" sz="2000" dirty="0"/>
              <a:t>    </a:t>
            </a:r>
            <a:r>
              <a:rPr lang="en-US" altLang="zh-CN" sz="2000" b="1" dirty="0"/>
              <a:t>return</a:t>
            </a:r>
            <a:r>
              <a:rPr lang="en-US" altLang="zh-CN" sz="2000" dirty="0"/>
              <a:t> </a:t>
            </a:r>
            <a:r>
              <a:rPr lang="en-US" altLang="zh-CN" sz="2000" b="1" dirty="0"/>
              <a:t>lambda</a:t>
            </a:r>
            <a:r>
              <a:rPr lang="en-US" altLang="zh-CN" sz="2000" dirty="0"/>
              <a:t> x</a:t>
            </a:r>
            <a:r>
              <a:rPr lang="en-US" altLang="zh-CN" sz="2000" b="1" dirty="0"/>
              <a:t>:</a:t>
            </a:r>
            <a:r>
              <a:rPr lang="en-US" altLang="zh-CN" sz="2000" dirty="0"/>
              <a:t>x</a:t>
            </a:r>
            <a:r>
              <a:rPr lang="en-US" altLang="zh-CN" sz="2000" b="1" dirty="0"/>
              <a:t>**</a:t>
            </a:r>
            <a:r>
              <a:rPr lang="en-US" altLang="zh-CN" sz="2000" dirty="0"/>
              <a:t>a </a:t>
            </a:r>
            <a:r>
              <a:rPr lang="en-US" altLang="zh-CN" sz="2000" b="1" dirty="0"/>
              <a:t>+</a:t>
            </a:r>
            <a:r>
              <a:rPr lang="en-US" altLang="zh-CN" sz="2000" dirty="0"/>
              <a:t>b</a:t>
            </a:r>
            <a:r>
              <a:rPr lang="en-US" altLang="zh-CN" sz="2000" b="1" dirty="0"/>
              <a:t>*</a:t>
            </a:r>
            <a:r>
              <a:rPr lang="en-US" altLang="zh-CN" sz="2000" dirty="0" err="1"/>
              <a:t>np</a:t>
            </a:r>
            <a:r>
              <a:rPr lang="en-US" altLang="zh-CN" sz="2000" b="1" dirty="0" err="1"/>
              <a:t>.</a:t>
            </a:r>
            <a:r>
              <a:rPr lang="en-US" altLang="zh-CN" sz="2000" dirty="0" err="1"/>
              <a:t>sin</a:t>
            </a:r>
            <a:r>
              <a:rPr lang="en-US" altLang="zh-CN" sz="2000" b="1" dirty="0"/>
              <a:t>(</a:t>
            </a:r>
            <a:r>
              <a:rPr lang="en-US" altLang="zh-CN" sz="2000" dirty="0"/>
              <a:t>x</a:t>
            </a:r>
            <a:r>
              <a:rPr lang="en-US" altLang="zh-CN" sz="2000" b="1" dirty="0"/>
              <a:t>)</a:t>
            </a:r>
            <a:endParaRPr lang="zh-CN" altLang="zh-CN" sz="2000" dirty="0"/>
          </a:p>
          <a:p>
            <a:r>
              <a:rPr lang="en-US" altLang="zh-CN" sz="2000" dirty="0"/>
              <a:t> </a:t>
            </a:r>
            <a:endParaRPr lang="zh-CN" altLang="zh-CN" sz="2000" dirty="0"/>
          </a:p>
          <a:p>
            <a:r>
              <a:rPr lang="en-US" altLang="zh-CN" sz="2000" dirty="0"/>
              <a:t>#</a:t>
            </a:r>
            <a:r>
              <a:rPr lang="zh-CN" altLang="zh-CN" sz="2000" dirty="0"/>
              <a:t>常数</a:t>
            </a:r>
            <a:r>
              <a:rPr lang="en-US" altLang="zh-CN" sz="2000" dirty="0" err="1"/>
              <a:t>a,b</a:t>
            </a:r>
            <a:r>
              <a:rPr lang="zh-CN" altLang="zh-CN" sz="2000" dirty="0"/>
              <a:t>的值</a:t>
            </a:r>
            <a:r>
              <a:rPr lang="en-US" altLang="zh-CN" sz="2000" dirty="0"/>
              <a:t>   </a:t>
            </a:r>
            <a:endParaRPr lang="zh-CN" altLang="zh-CN" sz="2000" dirty="0"/>
          </a:p>
          <a:p>
            <a:r>
              <a:rPr lang="en-US" altLang="zh-CN" sz="2000" dirty="0" err="1"/>
              <a:t>args</a:t>
            </a:r>
            <a:r>
              <a:rPr lang="en-US" altLang="zh-CN" sz="2000" b="1" dirty="0"/>
              <a:t>=(</a:t>
            </a:r>
            <a:r>
              <a:rPr lang="en-US" altLang="zh-CN" sz="2000" dirty="0"/>
              <a:t>2</a:t>
            </a:r>
            <a:r>
              <a:rPr lang="en-US" altLang="zh-CN" sz="2000" b="1" dirty="0"/>
              <a:t>,</a:t>
            </a:r>
            <a:r>
              <a:rPr lang="en-US" altLang="zh-CN" sz="2000" dirty="0"/>
              <a:t>40</a:t>
            </a:r>
            <a:r>
              <a:rPr lang="en-US" altLang="zh-CN" sz="2000" b="1" dirty="0"/>
              <a:t>)</a:t>
            </a:r>
            <a:endParaRPr lang="zh-CN" altLang="zh-CN" sz="2000" dirty="0"/>
          </a:p>
          <a:p>
            <a:r>
              <a:rPr lang="en-US" altLang="zh-CN" sz="2000" dirty="0"/>
              <a:t> </a:t>
            </a:r>
            <a:endParaRPr lang="zh-CN" altLang="zh-CN" sz="2000" dirty="0"/>
          </a:p>
          <a:p>
            <a:r>
              <a:rPr lang="en-US" altLang="zh-CN" sz="2000" dirty="0"/>
              <a:t># </a:t>
            </a:r>
            <a:r>
              <a:rPr lang="zh-CN" altLang="zh-CN" sz="2000" dirty="0"/>
              <a:t>估计初始最小值</a:t>
            </a:r>
            <a:endParaRPr lang="zh-CN" altLang="zh-CN" sz="2000" dirty="0"/>
          </a:p>
          <a:p>
            <a:r>
              <a:rPr lang="en-US" altLang="zh-CN" sz="2000" dirty="0"/>
              <a:t>x0 </a:t>
            </a:r>
            <a:r>
              <a:rPr lang="en-US" altLang="zh-CN" sz="2000" b="1" dirty="0"/>
              <a:t>=</a:t>
            </a:r>
            <a:r>
              <a:rPr lang="en-US" altLang="zh-CN" sz="2000" dirty="0"/>
              <a:t> </a:t>
            </a:r>
            <a:r>
              <a:rPr lang="en-US" altLang="zh-CN" sz="2000" dirty="0" err="1"/>
              <a:t>np</a:t>
            </a:r>
            <a:r>
              <a:rPr lang="en-US" altLang="zh-CN" sz="2000" b="1" dirty="0" err="1"/>
              <a:t>.</a:t>
            </a:r>
            <a:r>
              <a:rPr lang="en-US" altLang="zh-CN" sz="2000" dirty="0" err="1"/>
              <a:t>asarray</a:t>
            </a:r>
            <a:r>
              <a:rPr lang="en-US" altLang="zh-CN" sz="2000" b="1" dirty="0"/>
              <a:t>((</a:t>
            </a:r>
            <a:r>
              <a:rPr lang="en-US" altLang="zh-CN" sz="2000" dirty="0"/>
              <a:t>0</a:t>
            </a:r>
            <a:r>
              <a:rPr lang="en-US" altLang="zh-CN" sz="2000" b="1" dirty="0"/>
              <a:t>))</a:t>
            </a:r>
            <a:r>
              <a:rPr lang="en-US" altLang="zh-CN" sz="2000" dirty="0"/>
              <a:t> </a:t>
            </a:r>
            <a:endParaRPr lang="zh-CN" altLang="zh-CN" sz="2000" dirty="0"/>
          </a:p>
          <a:p>
            <a:r>
              <a:rPr lang="en-US" altLang="zh-CN" sz="2000" dirty="0"/>
              <a:t># </a:t>
            </a:r>
            <a:r>
              <a:rPr lang="zh-CN" altLang="zh-CN" sz="2000" dirty="0"/>
              <a:t>选择优化函数为</a:t>
            </a:r>
            <a:r>
              <a:rPr lang="en-US" altLang="zh-CN" sz="2000" dirty="0"/>
              <a:t>SLSQP</a:t>
            </a:r>
            <a:endParaRPr lang="zh-CN" altLang="zh-CN" sz="2000" dirty="0"/>
          </a:p>
          <a:p>
            <a:r>
              <a:rPr lang="en-US" altLang="zh-CN" sz="2000" dirty="0"/>
              <a:t>res </a:t>
            </a:r>
            <a:r>
              <a:rPr lang="en-US" altLang="zh-CN" sz="2000" b="1" dirty="0"/>
              <a:t>=</a:t>
            </a:r>
            <a:r>
              <a:rPr lang="en-US" altLang="zh-CN" sz="2000" dirty="0"/>
              <a:t> </a:t>
            </a:r>
            <a:r>
              <a:rPr lang="en-US" altLang="zh-CN" sz="2000" dirty="0" err="1"/>
              <a:t>optimize</a:t>
            </a:r>
            <a:r>
              <a:rPr lang="en-US" altLang="zh-CN" sz="2000" b="1" dirty="0" err="1"/>
              <a:t>.</a:t>
            </a:r>
            <a:r>
              <a:rPr lang="en-US" altLang="zh-CN" sz="2000" dirty="0" err="1"/>
              <a:t>minimize</a:t>
            </a:r>
            <a:r>
              <a:rPr lang="en-US" altLang="zh-CN" sz="2000" b="1" dirty="0"/>
              <a:t>(</a:t>
            </a:r>
            <a:r>
              <a:rPr lang="en-US" altLang="zh-CN" sz="2000" dirty="0"/>
              <a:t>fun</a:t>
            </a:r>
            <a:r>
              <a:rPr lang="en-US" altLang="zh-CN" sz="2000" b="1" dirty="0"/>
              <a:t>(</a:t>
            </a:r>
            <a:r>
              <a:rPr lang="en-US" altLang="zh-CN" sz="2000" dirty="0" err="1"/>
              <a:t>args</a:t>
            </a:r>
            <a:r>
              <a:rPr lang="en-US" altLang="zh-CN" sz="2000" b="1" dirty="0"/>
              <a:t>),</a:t>
            </a:r>
            <a:r>
              <a:rPr lang="en-US" altLang="zh-CN" sz="2000" dirty="0"/>
              <a:t> x0</a:t>
            </a:r>
            <a:r>
              <a:rPr lang="en-US" altLang="zh-CN" sz="2000" b="1" dirty="0"/>
              <a:t>,</a:t>
            </a:r>
            <a:r>
              <a:rPr lang="en-US" altLang="zh-CN" sz="2000" dirty="0"/>
              <a:t> method</a:t>
            </a:r>
            <a:r>
              <a:rPr lang="en-US" altLang="zh-CN" sz="2000" b="1" dirty="0"/>
              <a:t>=</a:t>
            </a:r>
            <a:r>
              <a:rPr lang="en-US" altLang="zh-CN" sz="2000" dirty="0"/>
              <a:t>'SLSQP'</a:t>
            </a:r>
            <a:r>
              <a:rPr lang="en-US" altLang="zh-CN" sz="2000" b="1" dirty="0"/>
              <a:t>)</a:t>
            </a:r>
            <a:endParaRPr lang="zh-CN" altLang="zh-CN" sz="2000" dirty="0"/>
          </a:p>
          <a:p>
            <a:r>
              <a:rPr lang="en-US" altLang="zh-CN" sz="2000" b="1" dirty="0"/>
              <a:t>print(</a:t>
            </a:r>
            <a:r>
              <a:rPr lang="en-US" altLang="zh-CN" sz="2000" dirty="0" err="1"/>
              <a:t>res</a:t>
            </a:r>
            <a:r>
              <a:rPr lang="en-US" altLang="zh-CN" sz="2000" b="1" dirty="0" err="1"/>
              <a:t>.</a:t>
            </a:r>
            <a:r>
              <a:rPr lang="en-US" altLang="zh-CN" sz="2000" dirty="0" err="1"/>
              <a:t>success</a:t>
            </a:r>
            <a:r>
              <a:rPr lang="en-US" altLang="zh-CN" sz="2000" b="1" dirty="0"/>
              <a:t>)</a:t>
            </a:r>
            <a:endParaRPr lang="zh-CN" altLang="zh-CN" sz="2000" dirty="0"/>
          </a:p>
          <a:p>
            <a:r>
              <a:rPr lang="en-US" altLang="zh-CN" sz="2000" b="1" dirty="0"/>
              <a:t>print(</a:t>
            </a:r>
            <a:r>
              <a:rPr lang="en-US" altLang="zh-CN" sz="2000" dirty="0" err="1"/>
              <a:t>res</a:t>
            </a:r>
            <a:r>
              <a:rPr lang="en-US" altLang="zh-CN" sz="2000" b="1" dirty="0" err="1"/>
              <a:t>.</a:t>
            </a:r>
            <a:r>
              <a:rPr lang="en-US" altLang="zh-CN" sz="2000" dirty="0" err="1"/>
              <a:t>x</a:t>
            </a:r>
            <a:r>
              <a:rPr lang="en-US" altLang="zh-CN" sz="2000" b="1" dirty="0"/>
              <a:t>)</a:t>
            </a:r>
            <a:endParaRPr lang="zh-CN" altLang="zh-CN" sz="2000" dirty="0"/>
          </a:p>
          <a:p>
            <a:r>
              <a:rPr lang="en-US" altLang="zh-CN" sz="2000" b="1" dirty="0"/>
              <a:t>print(</a:t>
            </a:r>
            <a:r>
              <a:rPr lang="en-US" altLang="zh-CN" sz="2000" dirty="0" err="1"/>
              <a:t>res</a:t>
            </a:r>
            <a:r>
              <a:rPr lang="en-US" altLang="zh-CN" sz="2000" b="1" dirty="0" err="1"/>
              <a:t>.</a:t>
            </a:r>
            <a:r>
              <a:rPr lang="en-US" altLang="zh-CN" sz="2000" dirty="0" err="1"/>
              <a:t>fun</a:t>
            </a:r>
            <a:r>
              <a:rPr lang="en-US" altLang="zh-CN" sz="2000" b="1" dirty="0"/>
              <a:t>)</a:t>
            </a:r>
            <a:endParaRPr lang="zh-CN" altLang="zh-CN" sz="2000" dirty="0"/>
          </a:p>
        </p:txBody>
      </p:sp>
      <p:sp>
        <p:nvSpPr>
          <p:cNvPr id="7" name="Rectangle 2"/>
          <p:cNvSpPr>
            <a:spLocks noChangeArrowheads="1"/>
          </p:cNvSpPr>
          <p:nvPr/>
        </p:nvSpPr>
        <p:spPr bwMode="auto">
          <a:xfrm>
            <a:off x="1007604" y="3356992"/>
            <a:ext cx="7056784" cy="984885"/>
          </a:xfrm>
          <a:prstGeom prst="rect">
            <a:avLst/>
          </a:prstGeom>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spAutoFit/>
          </a:bodyPr>
          <a:lstStyle/>
          <a:p>
            <a:pPr marL="0" marR="0" lvl="0" indent="276225" algn="l" defTabSz="914400" rtl="0" eaLnBrk="0" fontAlgn="base" latinLnBrk="0" hangingPunct="0">
              <a:lnSpc>
                <a:spcPct val="100000"/>
              </a:lnSpc>
              <a:spcBef>
                <a:spcPct val="0"/>
              </a:spcBef>
              <a:spcAft>
                <a:spcPct val="0"/>
              </a:spcAft>
              <a:buClrTx/>
              <a:buSzTx/>
              <a:buFontTx/>
              <a:buNone/>
            </a:pPr>
            <a:r>
              <a:rPr kumimoji="0" 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结果</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分析：</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表明优化器成功退出，</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的最小值为</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-1.49591909</a:t>
            </a:r>
            <a:r>
              <a:rPr kumimoji="0" lang="zh-CN" altLang="en-US"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，函数最小值为</a:t>
            </a:r>
            <a:r>
              <a:rPr kumimoji="0" lang="en-US" altLang="zh-CN"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-37.65014644453162</a:t>
            </a:r>
            <a:endParaRPr kumimoji="0" lang="zh-CN" altLang="en-US" sz="4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pic>
        <p:nvPicPr>
          <p:cNvPr id="148481"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6056" y="1725401"/>
            <a:ext cx="3757741" cy="12658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8481"/>
                                        </p:tgtEl>
                                        <p:attrNameLst>
                                          <p:attrName>style.visibility</p:attrName>
                                        </p:attrNameLst>
                                      </p:cBhvr>
                                      <p:to>
                                        <p:strVal val="visible"/>
                                      </p:to>
                                    </p:set>
                                    <p:animEffect transition="in" filter="barn(inVertical)">
                                      <p:cBhvr>
                                        <p:cTn id="7" dur="500"/>
                                        <p:tgtEl>
                                          <p:spTgt spid="148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4" name="矩形 3"/>
          <p:cNvSpPr/>
          <p:nvPr/>
        </p:nvSpPr>
        <p:spPr>
          <a:xfrm>
            <a:off x="107504" y="1196752"/>
            <a:ext cx="8856984" cy="461665"/>
          </a:xfrm>
          <a:prstGeom prst="rect">
            <a:avLst/>
          </a:prstGeom>
        </p:spPr>
        <p:txBody>
          <a:bodyPr wrap="square">
            <a:spAutoFit/>
          </a:bodyPr>
          <a:lstStyle/>
          <a:p>
            <a:r>
              <a:rPr lang="en-US" altLang="zh-CN" sz="2400" dirty="0" smtClean="0"/>
              <a:t> </a:t>
            </a:r>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6" name="矩形 5"/>
          <p:cNvSpPr/>
          <p:nvPr/>
        </p:nvSpPr>
        <p:spPr>
          <a:xfrm>
            <a:off x="107504" y="1704493"/>
            <a:ext cx="8424936" cy="461665"/>
          </a:xfrm>
          <a:prstGeom prst="rect">
            <a:avLst/>
          </a:prstGeom>
        </p:spPr>
        <p:txBody>
          <a:bodyPr wrap="square">
            <a:spAutoFit/>
          </a:bodyPr>
          <a:lstStyle/>
          <a:p>
            <a:r>
              <a:rPr lang="zh-CN" altLang="zh-CN" sz="2400" dirty="0" smtClean="0"/>
              <a:t>解法</a:t>
            </a:r>
            <a:r>
              <a:rPr lang="en-US" altLang="zh-CN" sz="2400" dirty="0" smtClean="0"/>
              <a:t>2:</a:t>
            </a:r>
            <a:r>
              <a:rPr lang="zh-CN" altLang="zh-CN" sz="2400" dirty="0"/>
              <a:t>直接在目标函数中写明函数的参数</a:t>
            </a:r>
            <a:endParaRPr lang="en-US" altLang="zh-CN" sz="2400" dirty="0" smtClean="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5" name="Rectangle 1"/>
          <p:cNvSpPr>
            <a:spLocks noChangeArrowheads="1"/>
          </p:cNvSpPr>
          <p:nvPr/>
        </p:nvSpPr>
        <p:spPr bwMode="auto">
          <a:xfrm>
            <a:off x="251520" y="2492896"/>
            <a:ext cx="6156176"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定义目标函数</a:t>
            </a:r>
            <a:endParaRPr kumimoji="0" lang="zh-CN" altLang="en-US"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err="1" smtClean="0">
                <a:ln>
                  <a:noFill/>
                </a:ln>
                <a:solidFill>
                  <a:srgbClr val="0000FF"/>
                </a:solidFill>
                <a:effectLst/>
                <a:latin typeface="Courier New" panose="02070309020205020404" pitchFamily="49" charset="0"/>
                <a:ea typeface="宋体" panose="02010600030101010101" pitchFamily="2" charset="-122"/>
                <a:cs typeface="Courier New" panose="02070309020205020404" pitchFamily="49" charset="0"/>
              </a:rPr>
              <a:t>def</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smtClean="0">
                <a:ln>
                  <a:noFill/>
                </a:ln>
                <a:solidFill>
                  <a:srgbClr val="FF00FF"/>
                </a:solidFill>
                <a:effectLst/>
                <a:latin typeface="Courier New" panose="02070309020205020404" pitchFamily="49" charset="0"/>
                <a:ea typeface="宋体" panose="02010600030101010101" pitchFamily="2" charset="-122"/>
                <a:cs typeface="Courier New" panose="02070309020205020404" pitchFamily="49" charset="0"/>
              </a:rPr>
              <a:t>fun</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x</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1" i="0" u="none" strike="noStrike" cap="none" normalizeH="0" baseline="0" dirty="0" smtClean="0">
                <a:ln>
                  <a:noFill/>
                </a:ln>
                <a:solidFill>
                  <a:srgbClr val="0000FF"/>
                </a:solidFill>
                <a:effectLst/>
                <a:latin typeface="Courier New" panose="02070309020205020404" pitchFamily="49" charset="0"/>
                <a:ea typeface="宋体" panose="02010600030101010101" pitchFamily="2" charset="-122"/>
                <a:cs typeface="Courier New" panose="02070309020205020404" pitchFamily="49" charset="0"/>
              </a:rPr>
              <a:t>return</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2</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40</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np</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sin</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x</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估计初始最小值</a:t>
            </a:r>
            <a:endParaRPr kumimoji="0" lang="zh-CN" altLang="en-US"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x0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np</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asarray</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0</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选择优化函数为</a:t>
            </a:r>
            <a:r>
              <a:rPr kumimoji="0" lang="en-US" altLang="zh-CN" b="0" i="0" u="none" strike="noStrike" cap="none" normalizeH="0" baseline="0" dirty="0" smtClean="0">
                <a:ln>
                  <a:noFill/>
                </a:ln>
                <a:solidFill>
                  <a:srgbClr val="008000"/>
                </a:solidFill>
                <a:effectLst/>
                <a:latin typeface="Courier New" panose="02070309020205020404" pitchFamily="49" charset="0"/>
                <a:ea typeface="宋体" panose="02010600030101010101" pitchFamily="2" charset="-122"/>
                <a:cs typeface="Courier New" panose="02070309020205020404" pitchFamily="49" charset="0"/>
              </a:rPr>
              <a:t>SLSQP</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res </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optimize</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minimize</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fun</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x0</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method</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smtClean="0">
                <a:ln>
                  <a:noFill/>
                </a:ln>
                <a:solidFill>
                  <a:srgbClr val="808080"/>
                </a:solidFill>
                <a:effectLst/>
                <a:latin typeface="Courier New" panose="02070309020205020404" pitchFamily="49" charset="0"/>
                <a:ea typeface="宋体" panose="02010600030101010101" pitchFamily="2" charset="-122"/>
                <a:cs typeface="Courier New" panose="02070309020205020404" pitchFamily="49" charset="0"/>
              </a:rPr>
              <a:t>'SLSQP'</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res</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success</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res</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x</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880088"/>
                </a:solidFill>
                <a:effectLst/>
                <a:latin typeface="Courier New" panose="02070309020205020404" pitchFamily="49" charset="0"/>
                <a:ea typeface="宋体" panose="02010600030101010101" pitchFamily="2" charset="-122"/>
                <a:cs typeface="Courier New" panose="02070309020205020404" pitchFamily="49" charset="0"/>
              </a:rPr>
              <a:t>print</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res</a:t>
            </a:r>
            <a:r>
              <a:rPr kumimoji="0" lang="en-US" altLang="zh-CN" b="1" i="0" u="none" strike="noStrike" cap="none" normalizeH="0" baseline="0" dirty="0" err="1"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fun</a:t>
            </a:r>
            <a:r>
              <a:rPr kumimoji="0" lang="en-US" altLang="zh-CN" b="1" i="0" u="none" strike="noStrike" cap="none" normalizeH="0" baseline="0" dirty="0" smtClean="0">
                <a:ln>
                  <a:noFill/>
                </a:ln>
                <a:solidFill>
                  <a:srgbClr val="00008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endParaRPr kumimoji="0" lang="en-US" altLang="zh-CN" sz="4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4" name="矩形 3"/>
          <p:cNvSpPr/>
          <p:nvPr/>
        </p:nvSpPr>
        <p:spPr>
          <a:xfrm>
            <a:off x="107504" y="1196752"/>
            <a:ext cx="8856984" cy="461665"/>
          </a:xfrm>
          <a:prstGeom prst="rect">
            <a:avLst/>
          </a:prstGeom>
        </p:spPr>
        <p:txBody>
          <a:bodyPr wrap="square">
            <a:spAutoFit/>
          </a:bodyPr>
          <a:lstStyle/>
          <a:p>
            <a:r>
              <a:rPr lang="en-US" altLang="zh-CN" sz="2400" dirty="0" smtClean="0"/>
              <a:t> </a:t>
            </a:r>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3" name="矩形 2"/>
          <p:cNvSpPr/>
          <p:nvPr/>
        </p:nvSpPr>
        <p:spPr>
          <a:xfrm>
            <a:off x="323528" y="1844824"/>
            <a:ext cx="7776864" cy="1200329"/>
          </a:xfrm>
          <a:prstGeom prst="rect">
            <a:avLst/>
          </a:prstGeom>
        </p:spPr>
        <p:txBody>
          <a:bodyPr wrap="square">
            <a:spAutoFit/>
          </a:bodyPr>
          <a:lstStyle/>
          <a:p>
            <a:r>
              <a:rPr lang="zh-CN" altLang="zh-CN" sz="2400" dirty="0" smtClean="0"/>
              <a:t>初始值</a:t>
            </a:r>
            <a:r>
              <a:rPr lang="zh-CN" altLang="zh-CN" sz="2400" dirty="0"/>
              <a:t>不同，最终产生的结果也不同，例如将最小值改为</a:t>
            </a:r>
            <a:r>
              <a:rPr lang="en-US" altLang="zh-CN" sz="2400" dirty="0"/>
              <a:t>2.5</a:t>
            </a:r>
            <a:r>
              <a:rPr lang="zh-CN" altLang="zh-CN" sz="2400" dirty="0"/>
              <a:t>，即</a:t>
            </a:r>
            <a:r>
              <a:rPr lang="en-US" altLang="zh-CN" sz="2400" dirty="0"/>
              <a:t>x0 = </a:t>
            </a:r>
            <a:r>
              <a:rPr lang="en-US" altLang="zh-CN" sz="2400" dirty="0" err="1"/>
              <a:t>np.asarray</a:t>
            </a:r>
            <a:r>
              <a:rPr lang="en-US" altLang="zh-CN" sz="2400" dirty="0"/>
              <a:t>((2.5)) </a:t>
            </a:r>
            <a:r>
              <a:rPr lang="zh-CN" altLang="zh-CN" sz="2400" dirty="0" smtClean="0"/>
              <a:t>，</a:t>
            </a:r>
            <a:r>
              <a:rPr lang="zh-CN" altLang="en-US" sz="2400" dirty="0" smtClean="0"/>
              <a:t>可以自己调试程序试试结果发生了什么变化。</a:t>
            </a:r>
            <a:endParaRPr lang="zh-CN" altLang="zh-CN"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pic>
        <p:nvPicPr>
          <p:cNvPr id="9" name="图片 8"/>
          <p:cNvPicPr/>
          <p:nvPr/>
        </p:nvPicPr>
        <p:blipFill>
          <a:blip r:embed="rId1"/>
          <a:stretch>
            <a:fillRect/>
          </a:stretch>
        </p:blipFill>
        <p:spPr>
          <a:xfrm>
            <a:off x="2771800" y="2996952"/>
            <a:ext cx="4320480" cy="2880320"/>
          </a:xfrm>
          <a:prstGeom prst="rect">
            <a:avLst/>
          </a:prstGeom>
        </p:spPr>
      </p:pic>
      <p:sp>
        <p:nvSpPr>
          <p:cNvPr id="7" name="矩形 6"/>
          <p:cNvSpPr/>
          <p:nvPr/>
        </p:nvSpPr>
        <p:spPr>
          <a:xfrm>
            <a:off x="251520" y="1124744"/>
            <a:ext cx="8136904" cy="2308324"/>
          </a:xfrm>
          <a:prstGeom prst="rect">
            <a:avLst/>
          </a:prstGeom>
        </p:spPr>
        <p:txBody>
          <a:bodyPr wrap="square">
            <a:spAutoFit/>
          </a:bodyPr>
          <a:lstStyle/>
          <a:p>
            <a:r>
              <a:rPr lang="zh-CN" altLang="zh-CN" sz="2400" dirty="0" smtClean="0"/>
              <a:t>函数</a:t>
            </a:r>
            <a:r>
              <a:rPr lang="en-US" altLang="zh-CN" sz="2400" dirty="0" smtClean="0"/>
              <a:t>f(x) = x**2 + 40*sin(x)</a:t>
            </a:r>
            <a:r>
              <a:rPr lang="zh-CN" altLang="zh-CN" sz="2400" dirty="0" smtClean="0"/>
              <a:t>有</a:t>
            </a:r>
            <a:r>
              <a:rPr lang="zh-CN" altLang="zh-CN" sz="2400" dirty="0"/>
              <a:t>多个</a:t>
            </a:r>
            <a:r>
              <a:rPr lang="zh-CN" altLang="zh-CN" sz="2400" dirty="0" smtClean="0"/>
              <a:t>极小值</a:t>
            </a:r>
            <a:r>
              <a:rPr lang="zh-CN" altLang="en-US" sz="2400" dirty="0" smtClean="0"/>
              <a:t>，可视化结果如下</a:t>
            </a:r>
            <a:r>
              <a:rPr lang="zh-CN" altLang="zh-CN" sz="2400" dirty="0" smtClean="0"/>
              <a:t>。</a:t>
            </a:r>
            <a:r>
              <a:rPr lang="zh-CN" altLang="zh-CN" sz="2400" dirty="0"/>
              <a:t>如果初始值设置不当，获得的最小值有可能只是局部最小值。比如当初始值设为</a:t>
            </a:r>
            <a:r>
              <a:rPr lang="en-US" altLang="zh-CN" sz="2400" dirty="0"/>
              <a:t>2.5</a:t>
            </a:r>
            <a:r>
              <a:rPr lang="zh-CN" altLang="zh-CN" sz="2400" dirty="0"/>
              <a:t>的时候，获得的最小值（图中的红色原点）就是一个局部最小值，初始值设为</a:t>
            </a:r>
            <a:r>
              <a:rPr lang="en-US" altLang="zh-CN" sz="2400" dirty="0"/>
              <a:t>0</a:t>
            </a:r>
            <a:r>
              <a:rPr lang="zh-CN" altLang="zh-CN" sz="2400" dirty="0"/>
              <a:t>时，获得的最小值才是为全局最小值。</a:t>
            </a:r>
            <a:endParaRPr lang="zh-CN" altLang="zh-CN" sz="2400" dirty="0"/>
          </a:p>
          <a:p>
            <a:r>
              <a:rPr lang="en-US" altLang="zh-CN" sz="2400" dirty="0"/>
              <a:t> </a:t>
            </a:r>
            <a:endParaRPr lang="zh-CN"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900113" y="115888"/>
            <a:ext cx="795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3600" b="1"/>
              <a:t>第</a:t>
            </a:r>
            <a:r>
              <a:rPr lang="en-US" altLang="zh-CN" sz="3600" b="1"/>
              <a:t>8.1</a:t>
            </a:r>
            <a:r>
              <a:rPr lang="zh-CN" altLang="en-US" sz="3600" b="1"/>
              <a:t>节 统计</a:t>
            </a:r>
            <a:r>
              <a:rPr lang="en-US" altLang="zh-CN" sz="3600" b="1"/>
              <a:t>--stats</a:t>
            </a:r>
            <a:endParaRPr lang="zh-CN" altLang="en-US" sz="3600" b="1"/>
          </a:p>
        </p:txBody>
      </p:sp>
      <p:sp>
        <p:nvSpPr>
          <p:cNvPr id="17411" name="矩形 1"/>
          <p:cNvSpPr>
            <a:spLocks noChangeArrowheads="1"/>
          </p:cNvSpPr>
          <p:nvPr/>
        </p:nvSpPr>
        <p:spPr bwMode="auto">
          <a:xfrm>
            <a:off x="633413" y="1323975"/>
            <a:ext cx="7777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        </a:t>
            </a:r>
            <a:r>
              <a:rPr lang="zh-CN" altLang="zh-CN" sz="2400"/>
              <a:t>统计是一个非常广泛的领域，</a:t>
            </a:r>
            <a:r>
              <a:rPr lang="en-US" altLang="zh-CN" sz="2400"/>
              <a:t>stats</a:t>
            </a:r>
            <a:r>
              <a:rPr lang="zh-CN" altLang="zh-CN" sz="2400"/>
              <a:t>模块包含大量的概率分布以及统计函数库（包括频率统计、相关性分析、统计检验、核密度估计等等）。</a:t>
            </a:r>
            <a:r>
              <a:rPr lang="en-US" altLang="zh-CN" sz="2400"/>
              <a:t> </a:t>
            </a:r>
            <a:endParaRPr lang="zh-CN" altLang="zh-CN" sz="2400"/>
          </a:p>
        </p:txBody>
      </p:sp>
      <p:graphicFrame>
        <p:nvGraphicFramePr>
          <p:cNvPr id="3" name="表格 2"/>
          <p:cNvGraphicFramePr>
            <a:graphicFrameLocks noGrp="1"/>
          </p:cNvGraphicFramePr>
          <p:nvPr>
            <p:custDataLst>
              <p:tags r:id="rId1"/>
            </p:custDataLst>
          </p:nvPr>
        </p:nvGraphicFramePr>
        <p:xfrm>
          <a:off x="1250950" y="3141663"/>
          <a:ext cx="6724650" cy="2468880"/>
        </p:xfrm>
        <a:graphic>
          <a:graphicData uri="http://schemas.openxmlformats.org/drawingml/2006/table">
            <a:tbl>
              <a:tblPr firstRow="1" firstCol="1" bandRow="1">
                <a:tableStyleId>{5FD0F851-EC5A-4D38-B0AD-8093EC10F338}</a:tableStyleId>
              </a:tblPr>
              <a:tblGrid>
                <a:gridCol w="1616979"/>
                <a:gridCol w="5107671"/>
              </a:tblGrid>
              <a:tr h="548569">
                <a:tc>
                  <a:txBody>
                    <a:bodyPr/>
                    <a:lstStyle/>
                    <a:p>
                      <a:pPr algn="l">
                        <a:lnSpc>
                          <a:spcPct val="100000"/>
                        </a:lnSpc>
                        <a:spcAft>
                          <a:spcPts val="0"/>
                        </a:spcAft>
                      </a:pPr>
                      <a:endParaRPr lang="en-US" altLang="zh-CN" sz="1800" kern="100" dirty="0" smtClean="0">
                        <a:effectLst/>
                      </a:endParaRPr>
                    </a:p>
                    <a:p>
                      <a:pPr algn="l">
                        <a:lnSpc>
                          <a:spcPct val="100000"/>
                        </a:lnSpc>
                        <a:spcAft>
                          <a:spcPts val="0"/>
                        </a:spcAft>
                      </a:pPr>
                      <a:r>
                        <a:rPr lang="zh-CN" sz="1800" kern="100" dirty="0" smtClean="0">
                          <a:effectLst/>
                        </a:rPr>
                        <a:t>类</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c>
                  <a:txBody>
                    <a:bodyPr/>
                    <a:lstStyle/>
                    <a:p>
                      <a:pPr algn="l">
                        <a:lnSpc>
                          <a:spcPct val="100000"/>
                        </a:lnSpc>
                        <a:spcAft>
                          <a:spcPts val="0"/>
                        </a:spcAft>
                      </a:pPr>
                      <a:endParaRPr lang="en-US" altLang="zh-CN" sz="1800" kern="100" dirty="0" smtClean="0">
                        <a:effectLst/>
                      </a:endParaRPr>
                    </a:p>
                    <a:p>
                      <a:pPr algn="l">
                        <a:lnSpc>
                          <a:spcPct val="100000"/>
                        </a:lnSpc>
                        <a:spcAft>
                          <a:spcPts val="0"/>
                        </a:spcAft>
                      </a:pPr>
                      <a:r>
                        <a:rPr lang="zh-CN" sz="1800" kern="100" dirty="0" smtClean="0">
                          <a:effectLst/>
                        </a:rPr>
                        <a:t>说明</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r>
              <a:tr h="548569">
                <a:tc>
                  <a:txBody>
                    <a:bodyPr/>
                    <a:lstStyle/>
                    <a:p>
                      <a:pPr algn="l">
                        <a:lnSpc>
                          <a:spcPct val="100000"/>
                        </a:lnSpc>
                        <a:spcAft>
                          <a:spcPts val="0"/>
                        </a:spcAft>
                      </a:pPr>
                      <a:endParaRPr lang="en-US" sz="1800" kern="100" dirty="0" smtClean="0">
                        <a:effectLst/>
                      </a:endParaRPr>
                    </a:p>
                    <a:p>
                      <a:pPr algn="l">
                        <a:lnSpc>
                          <a:spcPct val="100000"/>
                        </a:lnSpc>
                        <a:spcAft>
                          <a:spcPts val="0"/>
                        </a:spcAft>
                      </a:pPr>
                      <a:r>
                        <a:rPr lang="en-US" sz="1800" kern="100" dirty="0" err="1" smtClean="0">
                          <a:effectLst/>
                        </a:rPr>
                        <a:t>rv_continuous</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c>
                  <a:txBody>
                    <a:bodyPr/>
                    <a:lstStyle/>
                    <a:p>
                      <a:pPr indent="57150" algn="l">
                        <a:lnSpc>
                          <a:spcPct val="100000"/>
                        </a:lnSpc>
                        <a:spcAft>
                          <a:spcPts val="0"/>
                        </a:spcAft>
                      </a:pPr>
                      <a:endParaRPr lang="en-US" altLang="zh-CN" sz="1800" kern="100" dirty="0" smtClean="0">
                        <a:effectLst/>
                      </a:endParaRPr>
                    </a:p>
                    <a:p>
                      <a:pPr indent="57150" algn="l">
                        <a:lnSpc>
                          <a:spcPct val="100000"/>
                        </a:lnSpc>
                        <a:spcAft>
                          <a:spcPts val="0"/>
                        </a:spcAft>
                      </a:pPr>
                      <a:r>
                        <a:rPr lang="zh-CN" sz="1800" kern="100" dirty="0" smtClean="0">
                          <a:effectLst/>
                        </a:rPr>
                        <a:t>用于</a:t>
                      </a:r>
                      <a:r>
                        <a:rPr lang="zh-CN" sz="1800" kern="100" dirty="0">
                          <a:effectLst/>
                        </a:rPr>
                        <a:t>子类化的通用连续随机变量类</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r>
              <a:tr h="548569">
                <a:tc>
                  <a:txBody>
                    <a:bodyPr/>
                    <a:lstStyle/>
                    <a:p>
                      <a:pPr algn="l">
                        <a:lnSpc>
                          <a:spcPct val="100000"/>
                        </a:lnSpc>
                        <a:spcAft>
                          <a:spcPts val="0"/>
                        </a:spcAft>
                      </a:pPr>
                      <a:endParaRPr lang="en-US" sz="1800" kern="100" dirty="0" smtClean="0">
                        <a:effectLst/>
                      </a:endParaRPr>
                    </a:p>
                    <a:p>
                      <a:pPr algn="l">
                        <a:lnSpc>
                          <a:spcPct val="100000"/>
                        </a:lnSpc>
                        <a:spcAft>
                          <a:spcPts val="0"/>
                        </a:spcAft>
                      </a:pPr>
                      <a:r>
                        <a:rPr lang="en-US" sz="1800" kern="100" dirty="0" err="1" smtClean="0">
                          <a:effectLst/>
                        </a:rPr>
                        <a:t>rv_discrete</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c>
                  <a:txBody>
                    <a:bodyPr/>
                    <a:lstStyle/>
                    <a:p>
                      <a:pPr indent="57150" algn="l">
                        <a:lnSpc>
                          <a:spcPct val="100000"/>
                        </a:lnSpc>
                        <a:spcAft>
                          <a:spcPts val="0"/>
                        </a:spcAft>
                      </a:pPr>
                      <a:endParaRPr lang="en-US" altLang="zh-CN" sz="1800" kern="100" dirty="0" smtClean="0">
                        <a:effectLst/>
                      </a:endParaRPr>
                    </a:p>
                    <a:p>
                      <a:pPr indent="57150" algn="l">
                        <a:lnSpc>
                          <a:spcPct val="100000"/>
                        </a:lnSpc>
                        <a:spcAft>
                          <a:spcPts val="0"/>
                        </a:spcAft>
                      </a:pPr>
                      <a:r>
                        <a:rPr lang="zh-CN" sz="1800" kern="100" dirty="0" smtClean="0">
                          <a:effectLst/>
                        </a:rPr>
                        <a:t>用于</a:t>
                      </a:r>
                      <a:r>
                        <a:rPr lang="zh-CN" sz="1800" kern="100" dirty="0">
                          <a:effectLst/>
                        </a:rPr>
                        <a:t>子类化的通用离散随机变量类</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r>
              <a:tr h="822854">
                <a:tc>
                  <a:txBody>
                    <a:bodyPr/>
                    <a:lstStyle/>
                    <a:p>
                      <a:pPr algn="l">
                        <a:lnSpc>
                          <a:spcPct val="100000"/>
                        </a:lnSpc>
                        <a:spcAft>
                          <a:spcPts val="0"/>
                        </a:spcAft>
                      </a:pPr>
                      <a:endParaRPr lang="en-US" sz="1800" kern="100" dirty="0" smtClean="0">
                        <a:effectLst/>
                      </a:endParaRPr>
                    </a:p>
                    <a:p>
                      <a:pPr algn="l">
                        <a:lnSpc>
                          <a:spcPct val="100000"/>
                        </a:lnSpc>
                        <a:spcAft>
                          <a:spcPts val="0"/>
                        </a:spcAft>
                      </a:pPr>
                      <a:r>
                        <a:rPr lang="en-US" sz="1800" kern="100" dirty="0" err="1" smtClean="0">
                          <a:effectLst/>
                        </a:rPr>
                        <a:t>rv_histogram</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c>
                  <a:txBody>
                    <a:bodyPr/>
                    <a:lstStyle/>
                    <a:p>
                      <a:pPr algn="l">
                        <a:lnSpc>
                          <a:spcPct val="100000"/>
                        </a:lnSpc>
                        <a:spcAft>
                          <a:spcPts val="0"/>
                        </a:spcAft>
                      </a:pPr>
                      <a:r>
                        <a:rPr lang="en-US" sz="1800" kern="100" dirty="0">
                          <a:effectLst/>
                        </a:rPr>
                        <a:t> </a:t>
                      </a:r>
                      <a:endParaRPr lang="en-US" sz="1800" kern="100" dirty="0" smtClean="0">
                        <a:effectLst/>
                      </a:endParaRPr>
                    </a:p>
                    <a:p>
                      <a:pPr algn="l">
                        <a:lnSpc>
                          <a:spcPct val="100000"/>
                        </a:lnSpc>
                        <a:spcAft>
                          <a:spcPts val="0"/>
                        </a:spcAft>
                      </a:pPr>
                      <a:r>
                        <a:rPr lang="zh-CN" sz="1800" kern="100" dirty="0" smtClean="0">
                          <a:effectLst/>
                        </a:rPr>
                        <a:t>生成</a:t>
                      </a:r>
                      <a:r>
                        <a:rPr lang="zh-CN" sz="1800" kern="100" dirty="0">
                          <a:effectLst/>
                        </a:rPr>
                        <a:t>由直方图给出的分布，是</a:t>
                      </a:r>
                      <a:r>
                        <a:rPr lang="en-US" sz="1800" kern="100" dirty="0" err="1">
                          <a:effectLst/>
                        </a:rPr>
                        <a:t>rv_continuous</a:t>
                      </a:r>
                      <a:r>
                        <a:rPr lang="zh-CN" sz="1800" kern="100" dirty="0">
                          <a:effectLst/>
                        </a:rPr>
                        <a:t>类的子类</a:t>
                      </a:r>
                      <a:endParaRPr lang="zh-CN" sz="2400" kern="100" dirty="0">
                        <a:solidFill>
                          <a:srgbClr val="000000"/>
                        </a:solidFill>
                        <a:effectLst/>
                        <a:latin typeface="Calibri" panose="020F0502020204030204"/>
                        <a:cs typeface="宋体" panose="02010600030101010101" pitchFamily="2" charset="-122"/>
                      </a:endParaRPr>
                    </a:p>
                  </a:txBody>
                  <a:tcPr marL="68575" marR="68575" marT="0" marB="0"/>
                </a:tc>
              </a:tr>
            </a:tbl>
          </a:graphicData>
        </a:graphic>
      </p:graphicFrame>
      <p:sp>
        <p:nvSpPr>
          <p:cNvPr id="17424" name="Rectangle 1"/>
          <p:cNvSpPr>
            <a:spLocks noChangeArrowheads="1"/>
          </p:cNvSpPr>
          <p:nvPr/>
        </p:nvSpPr>
        <p:spPr bwMode="auto">
          <a:xfrm>
            <a:off x="2051050" y="2636838"/>
            <a:ext cx="51228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lgn="ctr"/>
            <a:r>
              <a:rPr lang="en-US" altLang="zh-CN" sz="2000">
                <a:latin typeface="Times New Roman" panose="02020603050405020304" pitchFamily="18" charset="0"/>
                <a:cs typeface="Times New Roman" panose="02020603050405020304" pitchFamily="18" charset="0"/>
              </a:rPr>
              <a:t>stats</a:t>
            </a:r>
            <a:r>
              <a:rPr lang="zh-CN" altLang="en-US" sz="2000">
                <a:latin typeface="Times New Roman" panose="02020603050405020304" pitchFamily="18" charset="0"/>
                <a:cs typeface="Times New Roman" panose="02020603050405020304" pitchFamily="18" charset="0"/>
              </a:rPr>
              <a:t>中的三个基类</a:t>
            </a:r>
            <a:endParaRPr lang="zh-CN" altLang="en-US"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1052736"/>
            <a:ext cx="8136904" cy="830997"/>
          </a:xfrm>
          <a:prstGeom prst="rect">
            <a:avLst/>
          </a:prstGeom>
        </p:spPr>
        <p:txBody>
          <a:bodyPr wrap="square">
            <a:spAutoFit/>
          </a:bodyPr>
          <a:lstStyle/>
          <a:p>
            <a:r>
              <a:rPr lang="zh-CN" altLang="en-US" sz="2400" dirty="0" smtClean="0"/>
              <a:t>问题：</a:t>
            </a:r>
            <a:r>
              <a:rPr lang="zh-CN" altLang="zh-CN" sz="2400" dirty="0" smtClean="0"/>
              <a:t>计算 </a:t>
            </a:r>
            <a:r>
              <a:rPr lang="en-US" altLang="zh-CN" sz="2400" dirty="0"/>
              <a:t>2*x1**2 - (1+x2)/(3+x3) +4*x1 </a:t>
            </a:r>
            <a:r>
              <a:rPr lang="zh-CN" altLang="zh-CN" sz="2400" dirty="0"/>
              <a:t>的最小值。</a:t>
            </a:r>
            <a:r>
              <a:rPr lang="en-US" altLang="zh-CN" sz="2400" dirty="0"/>
              <a:t>x1,x2,x3</a:t>
            </a:r>
            <a:r>
              <a:rPr lang="zh-CN" altLang="zh-CN" sz="2400" dirty="0"/>
              <a:t>的范围都在</a:t>
            </a:r>
            <a:r>
              <a:rPr lang="en-US" altLang="zh-CN" sz="2400" dirty="0"/>
              <a:t>1</a:t>
            </a:r>
            <a:r>
              <a:rPr lang="zh-CN" altLang="zh-CN" sz="2400" dirty="0"/>
              <a:t>到</a:t>
            </a:r>
            <a:r>
              <a:rPr lang="en-US" altLang="zh-CN" sz="2400" dirty="0"/>
              <a:t>9 </a:t>
            </a:r>
            <a:r>
              <a:rPr lang="zh-CN" altLang="zh-CN" sz="2400" dirty="0"/>
              <a:t>之间</a:t>
            </a:r>
            <a:r>
              <a:rPr lang="zh-CN" altLang="zh-CN" sz="2400" dirty="0" smtClean="0"/>
              <a:t>。</a:t>
            </a:r>
            <a:endParaRPr lang="zh-CN" altLang="zh-CN" sz="2400" dirty="0"/>
          </a:p>
        </p:txBody>
      </p:sp>
      <mc:AlternateContent xmlns:mc="http://schemas.openxmlformats.org/markup-compatibility/2006">
        <mc:Choice xmlns:a14="http://schemas.microsoft.com/office/drawing/2010/main" Requires="a14">
          <p:sp>
            <p:nvSpPr>
              <p:cNvPr id="3" name="矩形 2"/>
              <p:cNvSpPr/>
              <p:nvPr/>
            </p:nvSpPr>
            <p:spPr>
              <a:xfrm>
                <a:off x="395536" y="2204864"/>
                <a:ext cx="8280920" cy="2951193"/>
              </a:xfrm>
              <a:prstGeom prst="rect">
                <a:avLst/>
              </a:prstGeom>
            </p:spPr>
            <p:txBody>
              <a:bodyPr wrap="square">
                <a:spAutoFit/>
              </a:bodyPr>
              <a:lstStyle/>
              <a:p>
                <a:pPr>
                  <a:lnSpc>
                    <a:spcPct val="150000"/>
                  </a:lnSpc>
                </a:pPr>
                <a:r>
                  <a:rPr lang="zh-CN" altLang="zh-CN" sz="2000" dirty="0" smtClean="0"/>
                  <a:t>分析：这是一个多变量且有约束求最小值的例子，变量为三个</a:t>
                </a:r>
                <a:r>
                  <a:rPr lang="en-US" altLang="zh-CN" sz="2000" dirty="0"/>
                  <a:t>x1,x2,x3</a:t>
                </a:r>
                <a:r>
                  <a:rPr lang="zh-CN" altLang="zh-CN" sz="2000" dirty="0"/>
                  <a:t>，范围均为</a:t>
                </a:r>
                <a:r>
                  <a:rPr lang="en-US" altLang="zh-CN" sz="2000" dirty="0"/>
                  <a:t>1</a:t>
                </a:r>
                <a:r>
                  <a:rPr lang="zh-CN" altLang="zh-CN" sz="2000" dirty="0"/>
                  <a:t>到</a:t>
                </a:r>
                <a:r>
                  <a:rPr lang="en-US" altLang="zh-CN" sz="2000" dirty="0"/>
                  <a:t>9 </a:t>
                </a:r>
                <a:r>
                  <a:rPr lang="zh-CN" altLang="zh-CN" sz="2000" dirty="0"/>
                  <a:t>之间，即最小值</a:t>
                </a:r>
                <a:r>
                  <a:rPr lang="en-US" altLang="zh-CN" sz="2000" dirty="0" err="1"/>
                  <a:t>xmin</a:t>
                </a:r>
                <a:r>
                  <a:rPr lang="zh-CN" altLang="zh-CN" sz="2000" dirty="0"/>
                  <a:t>为</a:t>
                </a:r>
                <a:r>
                  <a:rPr lang="en-US" altLang="zh-CN" sz="2000" dirty="0"/>
                  <a:t>1</a:t>
                </a:r>
                <a:r>
                  <a:rPr lang="zh-CN" altLang="zh-CN" sz="2000" dirty="0"/>
                  <a:t>，最大值</a:t>
                </a:r>
                <a:r>
                  <a:rPr lang="en-US" altLang="zh-CN" sz="2000" dirty="0" err="1"/>
                  <a:t>xmax</a:t>
                </a:r>
                <a:r>
                  <a:rPr lang="zh-CN" altLang="zh-CN" sz="2000" dirty="0"/>
                  <a:t>为</a:t>
                </a:r>
                <a:r>
                  <a:rPr lang="en-US" altLang="zh-CN" sz="2000" dirty="0"/>
                  <a:t>9</a:t>
                </a:r>
                <a:r>
                  <a:rPr lang="zh-CN" altLang="zh-CN" sz="2000" dirty="0"/>
                  <a:t>。约束条件为：</a:t>
                </a:r>
                <a14:m>
                  <m:oMath xmlns:m="http://schemas.openxmlformats.org/officeDocument/2006/math">
                    <m:d>
                      <m:dPr>
                        <m:begChr m:val="{"/>
                        <m:endChr m:val=""/>
                        <m:ctrlPr>
                          <a:rPr lang="zh-CN" altLang="zh-CN" sz="2000" i="1">
                            <a:latin typeface="Cambria Math" panose="02040503050406030204"/>
                          </a:rPr>
                        </m:ctrlPr>
                      </m:dPr>
                      <m:e>
                        <m:eqArr>
                          <m:eqArrPr>
                            <m:ctrlPr>
                              <a:rPr lang="zh-CN" altLang="zh-CN" sz="2000" i="1">
                                <a:latin typeface="Cambria Math" panose="02040503050406030204"/>
                              </a:rPr>
                            </m:ctrlPr>
                          </m:eqArrPr>
                          <m:e>
                            <m:r>
                              <m:rPr>
                                <m:sty m:val="p"/>
                              </m:rPr>
                              <a:rPr lang="en-US" altLang="zh-CN" sz="2000">
                                <a:latin typeface="Cambria Math" panose="02040503050406030204"/>
                              </a:rPr>
                              <m:t>x</m:t>
                            </m:r>
                            <m:r>
                              <a:rPr lang="en-US" altLang="zh-CN" sz="2000">
                                <a:latin typeface="Cambria Math" panose="02040503050406030204"/>
                              </a:rPr>
                              <m:t>1</m:t>
                            </m:r>
                            <m:r>
                              <a:rPr lang="en-US" altLang="zh-CN" sz="2000">
                                <a:latin typeface="Cambria Math" panose="02040503050406030204"/>
                              </a:rPr>
                              <m:t>&gt;</m:t>
                            </m:r>
                            <m:r>
                              <m:rPr>
                                <m:sty m:val="p"/>
                              </m:rPr>
                              <a:rPr lang="en-US" altLang="zh-CN" sz="2000">
                                <a:latin typeface="Cambria Math" panose="02040503050406030204"/>
                              </a:rPr>
                              <m:t>xmin</m:t>
                            </m:r>
                            <m:r>
                              <a:rPr lang="en-US" altLang="zh-CN" sz="2000">
                                <a:latin typeface="Cambria Math" panose="02040503050406030204"/>
                              </a:rPr>
                              <m:t>,</m:t>
                            </m:r>
                            <m:r>
                              <a:rPr lang="zh-CN" altLang="zh-CN" sz="2000">
                                <a:latin typeface="Cambria Math" panose="02040503050406030204"/>
                              </a:rPr>
                              <m:t>且</m:t>
                            </m:r>
                            <m:r>
                              <m:rPr>
                                <m:sty m:val="p"/>
                              </m:rPr>
                              <a:rPr lang="en-US" altLang="zh-CN" sz="2000">
                                <a:latin typeface="Cambria Math" panose="02040503050406030204"/>
                              </a:rPr>
                              <m:t>x</m:t>
                            </m:r>
                            <m:r>
                              <a:rPr lang="en-US" altLang="zh-CN" sz="2000">
                                <a:latin typeface="Cambria Math" panose="02040503050406030204"/>
                              </a:rPr>
                              <m:t>1</m:t>
                            </m:r>
                            <m:r>
                              <a:rPr lang="en-US" altLang="zh-CN" sz="2000">
                                <a:latin typeface="Cambria Math" panose="02040503050406030204"/>
                              </a:rPr>
                              <m:t>&lt;</m:t>
                            </m:r>
                            <m:r>
                              <m:rPr>
                                <m:sty m:val="p"/>
                              </m:rPr>
                              <a:rPr lang="en-US" altLang="zh-CN" sz="2000">
                                <a:latin typeface="Cambria Math" panose="02040503050406030204"/>
                              </a:rPr>
                              <m:t>xmax</m:t>
                            </m:r>
                          </m:e>
                          <m:e>
                            <m:r>
                              <m:rPr>
                                <m:sty m:val="p"/>
                              </m:rPr>
                              <a:rPr lang="en-US" altLang="zh-CN" sz="2000">
                                <a:latin typeface="Cambria Math" panose="02040503050406030204"/>
                              </a:rPr>
                              <m:t>x</m:t>
                            </m:r>
                            <m:r>
                              <a:rPr lang="en-US" altLang="zh-CN" sz="2000">
                                <a:latin typeface="Cambria Math" panose="02040503050406030204"/>
                              </a:rPr>
                              <m:t>2</m:t>
                            </m:r>
                            <m:r>
                              <a:rPr lang="en-US" altLang="zh-CN" sz="2000">
                                <a:latin typeface="Cambria Math" panose="02040503050406030204"/>
                              </a:rPr>
                              <m:t>&gt;</m:t>
                            </m:r>
                            <m:r>
                              <m:rPr>
                                <m:sty m:val="p"/>
                              </m:rPr>
                              <a:rPr lang="en-US" altLang="zh-CN" sz="2000">
                                <a:latin typeface="Cambria Math" panose="02040503050406030204"/>
                              </a:rPr>
                              <m:t>xmin</m:t>
                            </m:r>
                            <m:r>
                              <a:rPr lang="en-US" altLang="zh-CN" sz="2000">
                                <a:latin typeface="Cambria Math" panose="02040503050406030204"/>
                              </a:rPr>
                              <m:t>,</m:t>
                            </m:r>
                            <m:r>
                              <a:rPr lang="zh-CN" altLang="zh-CN" sz="2000">
                                <a:latin typeface="Cambria Math" panose="02040503050406030204"/>
                              </a:rPr>
                              <m:t>且</m:t>
                            </m:r>
                            <m:r>
                              <m:rPr>
                                <m:sty m:val="p"/>
                              </m:rPr>
                              <a:rPr lang="en-US" altLang="zh-CN" sz="2000">
                                <a:latin typeface="Cambria Math" panose="02040503050406030204"/>
                              </a:rPr>
                              <m:t>x</m:t>
                            </m:r>
                            <m:r>
                              <a:rPr lang="en-US" altLang="zh-CN" sz="2000">
                                <a:latin typeface="Cambria Math" panose="02040503050406030204"/>
                              </a:rPr>
                              <m:t>2</m:t>
                            </m:r>
                            <m:r>
                              <a:rPr lang="en-US" altLang="zh-CN" sz="2000">
                                <a:latin typeface="Cambria Math" panose="02040503050406030204"/>
                              </a:rPr>
                              <m:t>&lt;</m:t>
                            </m:r>
                            <m:r>
                              <m:rPr>
                                <m:sty m:val="p"/>
                              </m:rPr>
                              <a:rPr lang="en-US" altLang="zh-CN" sz="2000">
                                <a:latin typeface="Cambria Math" panose="02040503050406030204"/>
                              </a:rPr>
                              <m:t>xmax</m:t>
                            </m:r>
                            <m:r>
                              <a:rPr lang="en-US" altLang="zh-CN" sz="2000">
                                <a:latin typeface="Cambria Math" panose="02040503050406030204"/>
                              </a:rPr>
                              <m:t> </m:t>
                            </m:r>
                          </m:e>
                          <m:e>
                            <m:r>
                              <m:rPr>
                                <m:sty m:val="p"/>
                              </m:rPr>
                              <a:rPr lang="en-US" altLang="zh-CN" sz="2000">
                                <a:latin typeface="Cambria Math" panose="02040503050406030204"/>
                              </a:rPr>
                              <m:t>x</m:t>
                            </m:r>
                            <m:r>
                              <a:rPr lang="en-US" altLang="zh-CN" sz="2000">
                                <a:latin typeface="Cambria Math" panose="02040503050406030204"/>
                              </a:rPr>
                              <m:t>3</m:t>
                            </m:r>
                            <m:r>
                              <a:rPr lang="en-US" altLang="zh-CN" sz="2000">
                                <a:latin typeface="Cambria Math" panose="02040503050406030204"/>
                              </a:rPr>
                              <m:t>&gt;</m:t>
                            </m:r>
                            <m:r>
                              <m:rPr>
                                <m:sty m:val="p"/>
                              </m:rPr>
                              <a:rPr lang="en-US" altLang="zh-CN" sz="2000">
                                <a:latin typeface="Cambria Math" panose="02040503050406030204"/>
                              </a:rPr>
                              <m:t>xmin</m:t>
                            </m:r>
                            <m:r>
                              <a:rPr lang="en-US" altLang="zh-CN" sz="2000">
                                <a:latin typeface="Cambria Math" panose="02040503050406030204"/>
                              </a:rPr>
                              <m:t>,</m:t>
                            </m:r>
                            <m:r>
                              <a:rPr lang="zh-CN" altLang="zh-CN" sz="2000">
                                <a:latin typeface="Cambria Math" panose="02040503050406030204"/>
                              </a:rPr>
                              <m:t>且</m:t>
                            </m:r>
                            <m:r>
                              <m:rPr>
                                <m:sty m:val="p"/>
                              </m:rPr>
                              <a:rPr lang="en-US" altLang="zh-CN" sz="2000">
                                <a:latin typeface="Cambria Math" panose="02040503050406030204"/>
                              </a:rPr>
                              <m:t>x</m:t>
                            </m:r>
                            <m:r>
                              <a:rPr lang="en-US" altLang="zh-CN" sz="2000">
                                <a:latin typeface="Cambria Math" panose="02040503050406030204"/>
                              </a:rPr>
                              <m:t>3</m:t>
                            </m:r>
                            <m:r>
                              <a:rPr lang="en-US" altLang="zh-CN" sz="2000">
                                <a:latin typeface="Cambria Math" panose="02040503050406030204"/>
                              </a:rPr>
                              <m:t>&lt;</m:t>
                            </m:r>
                            <m:r>
                              <m:rPr>
                                <m:sty m:val="p"/>
                              </m:rPr>
                              <a:rPr lang="en-US" altLang="zh-CN" sz="2000">
                                <a:latin typeface="Cambria Math" panose="02040503050406030204"/>
                              </a:rPr>
                              <m:t>xmax</m:t>
                            </m:r>
                          </m:e>
                        </m:eqArr>
                      </m:e>
                    </m:d>
                  </m:oMath>
                </a14:m>
                <a:r>
                  <a:rPr lang="en-US" altLang="zh-CN" sz="2000" dirty="0"/>
                  <a:t>    </a:t>
                </a:r>
                <a:r>
                  <a:rPr lang="zh-CN" altLang="zh-CN" sz="2000" dirty="0"/>
                  <a:t>即</a:t>
                </a:r>
                <a:r>
                  <a:rPr lang="en-US" altLang="zh-CN" sz="2000" dirty="0"/>
                  <a:t>    </a:t>
                </a:r>
                <a14:m>
                  <m:oMath xmlns:m="http://schemas.openxmlformats.org/officeDocument/2006/math">
                    <m:d>
                      <m:dPr>
                        <m:begChr m:val="{"/>
                        <m:endChr m:val=""/>
                        <m:ctrlPr>
                          <a:rPr lang="zh-CN" altLang="zh-CN" sz="2000" i="1">
                            <a:latin typeface="Cambria Math" panose="02040503050406030204"/>
                          </a:rPr>
                        </m:ctrlPr>
                      </m:dPr>
                      <m:e>
                        <m:eqArr>
                          <m:eqArrPr>
                            <m:ctrlPr>
                              <a:rPr lang="zh-CN" altLang="zh-CN" sz="2000" i="1">
                                <a:latin typeface="Cambria Math" panose="02040503050406030204"/>
                              </a:rPr>
                            </m:ctrlPr>
                          </m:eqArrPr>
                          <m:e>
                            <m:r>
                              <m:rPr>
                                <m:sty m:val="p"/>
                              </m:rPr>
                              <a:rPr lang="en-US" altLang="zh-CN" sz="2000">
                                <a:latin typeface="Cambria Math" panose="02040503050406030204"/>
                              </a:rPr>
                              <m:t>x</m:t>
                            </m:r>
                            <m:r>
                              <a:rPr lang="en-US" altLang="zh-CN" sz="2000">
                                <a:latin typeface="Cambria Math" panose="02040503050406030204"/>
                              </a:rPr>
                              <m:t>1</m:t>
                            </m:r>
                            <m:r>
                              <a:rPr lang="en-US" altLang="zh-CN" sz="2000">
                                <a:latin typeface="Cambria Math" panose="02040503050406030204"/>
                              </a:rPr>
                              <m:t> </m:t>
                            </m:r>
                            <m:r>
                              <a:rPr lang="en-US" altLang="zh-CN" sz="2000" i="1">
                                <a:latin typeface="Cambria Math" panose="02040503050406030204"/>
                              </a:rPr>
                              <m:t>−</m:t>
                            </m:r>
                            <m:r>
                              <m:rPr>
                                <m:sty m:val="p"/>
                              </m:rPr>
                              <a:rPr lang="en-US" altLang="zh-CN" sz="2000">
                                <a:latin typeface="Cambria Math" panose="02040503050406030204"/>
                              </a:rPr>
                              <m:t>xmin</m:t>
                            </m:r>
                            <m:r>
                              <a:rPr lang="en-US" altLang="zh-CN" sz="2000">
                                <a:latin typeface="Cambria Math" panose="02040503050406030204"/>
                              </a:rPr>
                              <m:t>&gt;</m:t>
                            </m:r>
                            <m:r>
                              <a:rPr lang="en-US" altLang="zh-CN" sz="2000">
                                <a:latin typeface="Cambria Math" panose="02040503050406030204"/>
                              </a:rPr>
                              <m:t>0</m:t>
                            </m:r>
                            <m:r>
                              <a:rPr lang="en-US" altLang="zh-CN" sz="2000">
                                <a:latin typeface="Cambria Math" panose="02040503050406030204"/>
                              </a:rPr>
                              <m:t>,</m:t>
                            </m:r>
                            <m:r>
                              <a:rPr lang="zh-CN" altLang="zh-CN" sz="2000">
                                <a:latin typeface="Cambria Math" panose="02040503050406030204"/>
                              </a:rPr>
                              <m:t>且</m:t>
                            </m:r>
                            <m:r>
                              <a:rPr lang="en-US" altLang="zh-CN" sz="2000" i="1">
                                <a:latin typeface="Cambria Math" panose="02040503050406030204"/>
                              </a:rPr>
                              <m:t>−</m:t>
                            </m:r>
                            <m:r>
                              <m:rPr>
                                <m:sty m:val="p"/>
                              </m:rPr>
                              <a:rPr lang="en-US" altLang="zh-CN" sz="2000">
                                <a:latin typeface="Cambria Math" panose="02040503050406030204"/>
                              </a:rPr>
                              <m:t>x</m:t>
                            </m:r>
                            <m:r>
                              <a:rPr lang="en-US" altLang="zh-CN" sz="2000">
                                <a:latin typeface="Cambria Math" panose="02040503050406030204"/>
                              </a:rPr>
                              <m:t>1</m:t>
                            </m:r>
                            <m:r>
                              <a:rPr lang="en-US" altLang="zh-CN" sz="2000">
                                <a:latin typeface="Cambria Math" panose="02040503050406030204"/>
                              </a:rPr>
                              <m:t>+ </m:t>
                            </m:r>
                            <m:r>
                              <m:rPr>
                                <m:sty m:val="p"/>
                              </m:rPr>
                              <a:rPr lang="en-US" altLang="zh-CN" sz="2000">
                                <a:latin typeface="Cambria Math" panose="02040503050406030204"/>
                              </a:rPr>
                              <m:t>xmax</m:t>
                            </m:r>
                            <m:r>
                              <a:rPr lang="en-US" altLang="zh-CN" sz="2000">
                                <a:latin typeface="Cambria Math" panose="02040503050406030204"/>
                              </a:rPr>
                              <m:t>&gt;</m:t>
                            </m:r>
                            <m:r>
                              <a:rPr lang="en-US" altLang="zh-CN" sz="2000">
                                <a:latin typeface="Cambria Math" panose="02040503050406030204"/>
                              </a:rPr>
                              <m:t>0</m:t>
                            </m:r>
                          </m:e>
                          <m:e>
                            <m:r>
                              <m:rPr>
                                <m:sty m:val="p"/>
                              </m:rPr>
                              <a:rPr lang="en-US" altLang="zh-CN" sz="2000">
                                <a:latin typeface="Cambria Math" panose="02040503050406030204"/>
                              </a:rPr>
                              <m:t>x</m:t>
                            </m:r>
                            <m:r>
                              <a:rPr lang="en-US" altLang="zh-CN" sz="2000">
                                <a:latin typeface="Cambria Math" panose="02040503050406030204"/>
                              </a:rPr>
                              <m:t>2</m:t>
                            </m:r>
                            <m:r>
                              <a:rPr lang="en-US" altLang="zh-CN" sz="2000">
                                <a:latin typeface="Cambria Math" panose="02040503050406030204"/>
                              </a:rPr>
                              <m:t> </m:t>
                            </m:r>
                            <m:r>
                              <a:rPr lang="en-US" altLang="zh-CN" sz="2000" i="1">
                                <a:latin typeface="Cambria Math" panose="02040503050406030204"/>
                              </a:rPr>
                              <m:t>−</m:t>
                            </m:r>
                            <m:r>
                              <m:rPr>
                                <m:sty m:val="p"/>
                              </m:rPr>
                              <a:rPr lang="en-US" altLang="zh-CN" sz="2000">
                                <a:latin typeface="Cambria Math" panose="02040503050406030204"/>
                              </a:rPr>
                              <m:t>xmin</m:t>
                            </m:r>
                            <m:r>
                              <a:rPr lang="en-US" altLang="zh-CN" sz="2000">
                                <a:latin typeface="Cambria Math" panose="02040503050406030204"/>
                              </a:rPr>
                              <m:t>&gt;</m:t>
                            </m:r>
                            <m:r>
                              <a:rPr lang="en-US" altLang="zh-CN" sz="2000">
                                <a:latin typeface="Cambria Math" panose="02040503050406030204"/>
                              </a:rPr>
                              <m:t>0</m:t>
                            </m:r>
                            <m:r>
                              <a:rPr lang="en-US" altLang="zh-CN" sz="2000">
                                <a:latin typeface="Cambria Math" panose="02040503050406030204"/>
                              </a:rPr>
                              <m:t>,</m:t>
                            </m:r>
                            <m:r>
                              <a:rPr lang="zh-CN" altLang="zh-CN" sz="2000">
                                <a:latin typeface="Cambria Math" panose="02040503050406030204"/>
                              </a:rPr>
                              <m:t>且</m:t>
                            </m:r>
                            <m:r>
                              <a:rPr lang="en-US" altLang="zh-CN" sz="2000" i="1">
                                <a:latin typeface="Cambria Math" panose="02040503050406030204"/>
                              </a:rPr>
                              <m:t>−</m:t>
                            </m:r>
                            <m:r>
                              <m:rPr>
                                <m:sty m:val="p"/>
                              </m:rPr>
                              <a:rPr lang="en-US" altLang="zh-CN" sz="2000">
                                <a:latin typeface="Cambria Math" panose="02040503050406030204"/>
                              </a:rPr>
                              <m:t>x</m:t>
                            </m:r>
                            <m:r>
                              <a:rPr lang="en-US" altLang="zh-CN" sz="2000">
                                <a:latin typeface="Cambria Math" panose="02040503050406030204"/>
                              </a:rPr>
                              <m:t>2</m:t>
                            </m:r>
                            <m:r>
                              <a:rPr lang="en-US" altLang="zh-CN" sz="2000">
                                <a:latin typeface="Cambria Math" panose="02040503050406030204"/>
                              </a:rPr>
                              <m:t>+ </m:t>
                            </m:r>
                            <m:r>
                              <m:rPr>
                                <m:sty m:val="p"/>
                              </m:rPr>
                              <a:rPr lang="en-US" altLang="zh-CN" sz="2000">
                                <a:latin typeface="Cambria Math" panose="02040503050406030204"/>
                              </a:rPr>
                              <m:t>xmax</m:t>
                            </m:r>
                            <m:r>
                              <a:rPr lang="en-US" altLang="zh-CN" sz="2000">
                                <a:latin typeface="Cambria Math" panose="02040503050406030204"/>
                              </a:rPr>
                              <m:t>&gt;</m:t>
                            </m:r>
                            <m:r>
                              <a:rPr lang="en-US" altLang="zh-CN" sz="2000">
                                <a:latin typeface="Cambria Math" panose="02040503050406030204"/>
                              </a:rPr>
                              <m:t>0</m:t>
                            </m:r>
                          </m:e>
                          <m:e>
                            <m:r>
                              <m:rPr>
                                <m:sty m:val="p"/>
                              </m:rPr>
                              <a:rPr lang="en-US" altLang="zh-CN" sz="2000">
                                <a:latin typeface="Cambria Math" panose="02040503050406030204"/>
                              </a:rPr>
                              <m:t>x</m:t>
                            </m:r>
                            <m:r>
                              <a:rPr lang="en-US" altLang="zh-CN" sz="2000">
                                <a:latin typeface="Cambria Math" panose="02040503050406030204"/>
                              </a:rPr>
                              <m:t>3</m:t>
                            </m:r>
                            <m:r>
                              <a:rPr lang="en-US" altLang="zh-CN" sz="2000">
                                <a:latin typeface="Cambria Math" panose="02040503050406030204"/>
                              </a:rPr>
                              <m:t> </m:t>
                            </m:r>
                            <m:r>
                              <a:rPr lang="en-US" altLang="zh-CN" sz="2000" i="1">
                                <a:latin typeface="Cambria Math" panose="02040503050406030204"/>
                              </a:rPr>
                              <m:t>−</m:t>
                            </m:r>
                            <m:r>
                              <m:rPr>
                                <m:sty m:val="p"/>
                              </m:rPr>
                              <a:rPr lang="en-US" altLang="zh-CN" sz="2000">
                                <a:latin typeface="Cambria Math" panose="02040503050406030204"/>
                              </a:rPr>
                              <m:t>xmin</m:t>
                            </m:r>
                            <m:r>
                              <a:rPr lang="en-US" altLang="zh-CN" sz="2000">
                                <a:latin typeface="Cambria Math" panose="02040503050406030204"/>
                              </a:rPr>
                              <m:t>&gt;</m:t>
                            </m:r>
                            <m:r>
                              <a:rPr lang="en-US" altLang="zh-CN" sz="2000">
                                <a:latin typeface="Cambria Math" panose="02040503050406030204"/>
                              </a:rPr>
                              <m:t>0</m:t>
                            </m:r>
                            <m:r>
                              <a:rPr lang="en-US" altLang="zh-CN" sz="2000">
                                <a:latin typeface="Cambria Math" panose="02040503050406030204"/>
                              </a:rPr>
                              <m:t>,</m:t>
                            </m:r>
                            <m:r>
                              <a:rPr lang="zh-CN" altLang="zh-CN" sz="2000">
                                <a:latin typeface="Cambria Math" panose="02040503050406030204"/>
                              </a:rPr>
                              <m:t>且</m:t>
                            </m:r>
                            <m:r>
                              <a:rPr lang="en-US" altLang="zh-CN" sz="2000" i="1">
                                <a:latin typeface="Cambria Math" panose="02040503050406030204"/>
                              </a:rPr>
                              <m:t>−</m:t>
                            </m:r>
                            <m:r>
                              <m:rPr>
                                <m:sty m:val="p"/>
                              </m:rPr>
                              <a:rPr lang="en-US" altLang="zh-CN" sz="2000">
                                <a:latin typeface="Cambria Math" panose="02040503050406030204"/>
                              </a:rPr>
                              <m:t>x</m:t>
                            </m:r>
                            <m:r>
                              <a:rPr lang="en-US" altLang="zh-CN" sz="2000">
                                <a:latin typeface="Cambria Math" panose="02040503050406030204"/>
                              </a:rPr>
                              <m:t>3</m:t>
                            </m:r>
                            <m:r>
                              <a:rPr lang="en-US" altLang="zh-CN" sz="2000">
                                <a:latin typeface="Cambria Math" panose="02040503050406030204"/>
                              </a:rPr>
                              <m:t>+ </m:t>
                            </m:r>
                            <m:r>
                              <m:rPr>
                                <m:sty m:val="p"/>
                              </m:rPr>
                              <a:rPr lang="en-US" altLang="zh-CN" sz="2000">
                                <a:latin typeface="Cambria Math" panose="02040503050406030204"/>
                              </a:rPr>
                              <m:t>xmax</m:t>
                            </m:r>
                            <m:r>
                              <a:rPr lang="en-US" altLang="zh-CN" sz="2000">
                                <a:latin typeface="Cambria Math" panose="02040503050406030204"/>
                              </a:rPr>
                              <m:t>&gt;</m:t>
                            </m:r>
                            <m:r>
                              <a:rPr lang="en-US" altLang="zh-CN" sz="2000">
                                <a:latin typeface="Cambria Math" panose="02040503050406030204"/>
                              </a:rPr>
                              <m:t>0</m:t>
                            </m:r>
                          </m:e>
                        </m:eqArr>
                      </m:e>
                    </m:d>
                  </m:oMath>
                </a14:m>
                <a:endParaRPr lang="zh-CN" altLang="zh-CN" sz="2000" dirty="0"/>
              </a:p>
              <a:p>
                <a:pPr>
                  <a:lnSpc>
                    <a:spcPct val="150000"/>
                  </a:lnSpc>
                </a:pPr>
                <a:r>
                  <a:rPr lang="en-US" altLang="zh-CN" sz="2000" dirty="0"/>
                  <a:t> </a:t>
                </a:r>
                <a:endParaRPr lang="zh-CN" altLang="zh-CN" sz="2000" dirty="0"/>
              </a:p>
            </p:txBody>
          </p:sp>
        </mc:Choice>
        <mc:Fallback>
          <p:sp>
            <p:nvSpPr>
              <p:cNvPr id="3" name="矩形 2"/>
              <p:cNvSpPr>
                <a:spLocks noRot="1" noChangeAspect="1" noMove="1" noResize="1" noEditPoints="1" noAdjustHandles="1" noChangeArrowheads="1" noChangeShapeType="1" noTextEdit="1"/>
              </p:cNvSpPr>
              <p:nvPr/>
            </p:nvSpPr>
            <p:spPr>
              <a:xfrm>
                <a:off x="395536" y="2204864"/>
                <a:ext cx="8280920" cy="2951193"/>
              </a:xfrm>
              <a:prstGeom prst="rect">
                <a:avLst/>
              </a:prstGeom>
              <a:blipFill rotWithShape="1">
                <a:blip r:embed="rId1"/>
                <a:stretch>
                  <a:fillRect l="-7" t="-5" r="5" b="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1052736"/>
            <a:ext cx="8136904" cy="830997"/>
          </a:xfrm>
          <a:prstGeom prst="rect">
            <a:avLst/>
          </a:prstGeom>
        </p:spPr>
        <p:txBody>
          <a:bodyPr wrap="square">
            <a:spAutoFit/>
          </a:bodyPr>
          <a:lstStyle/>
          <a:p>
            <a:r>
              <a:rPr lang="zh-CN" altLang="en-US" sz="2400" dirty="0" smtClean="0"/>
              <a:t>问题：</a:t>
            </a:r>
            <a:r>
              <a:rPr lang="zh-CN" altLang="zh-CN" sz="2400" dirty="0" smtClean="0"/>
              <a:t>计算 </a:t>
            </a:r>
            <a:r>
              <a:rPr lang="en-US" altLang="zh-CN" sz="2400" dirty="0"/>
              <a:t>2*x1**2 - (1+x2)/(3+x3) +4*x1 </a:t>
            </a:r>
            <a:r>
              <a:rPr lang="zh-CN" altLang="zh-CN" sz="2400" dirty="0"/>
              <a:t>的最小值。</a:t>
            </a:r>
            <a:r>
              <a:rPr lang="en-US" altLang="zh-CN" sz="2400" dirty="0"/>
              <a:t>x1,x2,x3</a:t>
            </a:r>
            <a:r>
              <a:rPr lang="zh-CN" altLang="zh-CN" sz="2400" dirty="0"/>
              <a:t>的范围都在</a:t>
            </a:r>
            <a:r>
              <a:rPr lang="en-US" altLang="zh-CN" sz="2400" dirty="0"/>
              <a:t>1</a:t>
            </a:r>
            <a:r>
              <a:rPr lang="zh-CN" altLang="zh-CN" sz="2400" dirty="0"/>
              <a:t>到</a:t>
            </a:r>
            <a:r>
              <a:rPr lang="en-US" altLang="zh-CN" sz="2400" dirty="0"/>
              <a:t>9 </a:t>
            </a:r>
            <a:r>
              <a:rPr lang="zh-CN" altLang="zh-CN" sz="2400" dirty="0"/>
              <a:t>之间</a:t>
            </a:r>
            <a:r>
              <a:rPr lang="zh-CN" altLang="zh-CN" sz="2400" dirty="0" smtClean="0"/>
              <a:t>。</a:t>
            </a:r>
            <a:endParaRPr lang="zh-CN" altLang="zh-CN" sz="2400" dirty="0"/>
          </a:p>
        </p:txBody>
      </p:sp>
      <p:sp>
        <p:nvSpPr>
          <p:cNvPr id="5" name="矩形 4"/>
          <p:cNvSpPr/>
          <p:nvPr/>
        </p:nvSpPr>
        <p:spPr>
          <a:xfrm>
            <a:off x="323528" y="2060848"/>
            <a:ext cx="8352928" cy="4093428"/>
          </a:xfrm>
          <a:prstGeom prst="rect">
            <a:avLst/>
          </a:prstGeom>
        </p:spPr>
        <p:txBody>
          <a:bodyPr wrap="square">
            <a:spAutoFit/>
          </a:bodyPr>
          <a:lstStyle/>
          <a:p>
            <a:r>
              <a:rPr lang="zh-CN" altLang="zh-CN" sz="2000" dirty="0"/>
              <a:t>约束函数可以定义为</a:t>
            </a:r>
            <a:r>
              <a:rPr lang="zh-CN" altLang="zh-CN" sz="2000" dirty="0" smtClean="0"/>
              <a:t>：</a:t>
            </a:r>
            <a:r>
              <a:rPr lang="en-US" altLang="zh-CN" sz="2000" dirty="0"/>
              <a:t> </a:t>
            </a:r>
            <a:endParaRPr lang="zh-CN" altLang="zh-CN" sz="2000" dirty="0"/>
          </a:p>
          <a:p>
            <a:r>
              <a:rPr lang="en-US" altLang="zh-CN" sz="2000" dirty="0" err="1"/>
              <a:t>def</a:t>
            </a:r>
            <a:r>
              <a:rPr lang="en-US" altLang="zh-CN" sz="2000" dirty="0"/>
              <a:t> con(</a:t>
            </a:r>
            <a:r>
              <a:rPr lang="en-US" altLang="zh-CN" sz="2000" dirty="0" err="1"/>
              <a:t>args</a:t>
            </a:r>
            <a:r>
              <a:rPr lang="en-US" altLang="zh-CN" sz="2000" dirty="0"/>
              <a:t>):</a:t>
            </a:r>
            <a:endParaRPr lang="zh-CN" altLang="zh-CN" sz="2000" dirty="0"/>
          </a:p>
          <a:p>
            <a:r>
              <a:rPr lang="en-US" altLang="zh-CN" sz="2000" dirty="0"/>
              <a:t>    # </a:t>
            </a:r>
            <a:r>
              <a:rPr lang="zh-CN" altLang="zh-CN" sz="2000" dirty="0"/>
              <a:t>约束条件 分为</a:t>
            </a:r>
            <a:r>
              <a:rPr lang="en-US" altLang="zh-CN" sz="2000" dirty="0" err="1"/>
              <a:t>eq</a:t>
            </a:r>
            <a:r>
              <a:rPr lang="en-US" altLang="zh-CN" sz="2000" dirty="0"/>
              <a:t> </a:t>
            </a:r>
            <a:r>
              <a:rPr lang="zh-CN" altLang="zh-CN" sz="2000" dirty="0"/>
              <a:t>和</a:t>
            </a:r>
            <a:r>
              <a:rPr lang="en-US" altLang="zh-CN" sz="2000" dirty="0" err="1"/>
              <a:t>ineq</a:t>
            </a:r>
            <a:endParaRPr lang="zh-CN" altLang="zh-CN" sz="2000" dirty="0"/>
          </a:p>
          <a:p>
            <a:r>
              <a:rPr lang="en-US" altLang="zh-CN" sz="2000" dirty="0"/>
              <a:t>    #</a:t>
            </a:r>
            <a:r>
              <a:rPr lang="en-US" altLang="zh-CN" sz="2000" dirty="0" err="1"/>
              <a:t>eq</a:t>
            </a:r>
            <a:r>
              <a:rPr lang="zh-CN" altLang="zh-CN" sz="2000" dirty="0"/>
              <a:t>表示 函数结果等于</a:t>
            </a:r>
            <a:r>
              <a:rPr lang="en-US" altLang="zh-CN" sz="2000" dirty="0"/>
              <a:t>0 </a:t>
            </a:r>
            <a:r>
              <a:rPr lang="zh-CN" altLang="zh-CN" sz="2000" dirty="0"/>
              <a:t>；</a:t>
            </a:r>
            <a:r>
              <a:rPr lang="en-US" altLang="zh-CN" sz="2000" dirty="0"/>
              <a:t> </a:t>
            </a:r>
            <a:r>
              <a:rPr lang="en-US" altLang="zh-CN" sz="2000" dirty="0" err="1"/>
              <a:t>ineq</a:t>
            </a:r>
            <a:r>
              <a:rPr lang="en-US" altLang="zh-CN" sz="2000" dirty="0"/>
              <a:t> </a:t>
            </a:r>
            <a:r>
              <a:rPr lang="zh-CN" altLang="zh-CN" sz="2000" dirty="0"/>
              <a:t>表示 表达式大于等于</a:t>
            </a:r>
            <a:r>
              <a:rPr lang="en-US" altLang="zh-CN" sz="2000" dirty="0"/>
              <a:t>0 </a:t>
            </a:r>
            <a:endParaRPr lang="zh-CN" altLang="zh-CN" sz="2000" dirty="0"/>
          </a:p>
          <a:p>
            <a:r>
              <a:rPr lang="en-US" altLang="zh-CN" sz="2000" dirty="0"/>
              <a:t>    </a:t>
            </a:r>
            <a:r>
              <a:rPr lang="en-US" altLang="zh-CN" sz="2000" dirty="0" err="1"/>
              <a:t>xmin</a:t>
            </a:r>
            <a:r>
              <a:rPr lang="en-US" altLang="zh-CN" sz="2000" dirty="0"/>
              <a:t>, </a:t>
            </a:r>
            <a:r>
              <a:rPr lang="en-US" altLang="zh-CN" sz="2000" dirty="0" err="1"/>
              <a:t>xmax</a:t>
            </a:r>
            <a:r>
              <a:rPr lang="en-US" altLang="zh-CN" sz="2000" dirty="0"/>
              <a:t>= </a:t>
            </a:r>
            <a:r>
              <a:rPr lang="en-US" altLang="zh-CN" sz="2000" dirty="0" err="1"/>
              <a:t>args</a:t>
            </a:r>
            <a:endParaRPr lang="zh-CN" altLang="zh-CN" sz="2000" dirty="0"/>
          </a:p>
          <a:p>
            <a:r>
              <a:rPr lang="en-US" altLang="zh-CN" sz="2000" dirty="0"/>
              <a:t>    cons = ({'type': '</a:t>
            </a:r>
            <a:r>
              <a:rPr lang="en-US" altLang="zh-CN" sz="2000" dirty="0" err="1"/>
              <a:t>ineq</a:t>
            </a:r>
            <a:r>
              <a:rPr lang="en-US" altLang="zh-CN" sz="2000" dirty="0"/>
              <a:t>', '</a:t>
            </a:r>
            <a:r>
              <a:rPr lang="en-US" altLang="zh-CN" sz="2000" dirty="0" err="1"/>
              <a:t>fun':lambda</a:t>
            </a:r>
            <a:r>
              <a:rPr lang="en-US" altLang="zh-CN" sz="2000" dirty="0"/>
              <a:t> x: x[0] - </a:t>
            </a:r>
            <a:r>
              <a:rPr lang="en-US" altLang="zh-CN" sz="2000" dirty="0" err="1"/>
              <a:t>xmin</a:t>
            </a:r>
            <a:r>
              <a:rPr lang="en-US" altLang="zh-CN" sz="2000" dirty="0"/>
              <a:t>}, </a:t>
            </a:r>
            <a:endParaRPr lang="zh-CN" altLang="zh-CN" sz="2000" dirty="0"/>
          </a:p>
          <a:p>
            <a:r>
              <a:rPr lang="en-US" altLang="zh-CN" sz="2000" dirty="0"/>
              <a:t>            {'type': '</a:t>
            </a:r>
            <a:r>
              <a:rPr lang="en-US" altLang="zh-CN" sz="2000" dirty="0" err="1"/>
              <a:t>ineq</a:t>
            </a:r>
            <a:r>
              <a:rPr lang="en-US" altLang="zh-CN" sz="2000" dirty="0"/>
              <a:t>', 'fun': lambda x: -x[0] + </a:t>
            </a:r>
            <a:r>
              <a:rPr lang="en-US" altLang="zh-CN" sz="2000" dirty="0" err="1"/>
              <a:t>xmax</a:t>
            </a:r>
            <a:r>
              <a:rPr lang="en-US" altLang="zh-CN" sz="2000" dirty="0"/>
              <a:t>}, </a:t>
            </a:r>
            <a:endParaRPr lang="zh-CN" altLang="zh-CN" sz="2000" dirty="0"/>
          </a:p>
          <a:p>
            <a:r>
              <a:rPr lang="en-US" altLang="zh-CN" sz="2000" dirty="0"/>
              <a:t>            {'type': '</a:t>
            </a:r>
            <a:r>
              <a:rPr lang="en-US" altLang="zh-CN" sz="2000" dirty="0" err="1"/>
              <a:t>ineq</a:t>
            </a:r>
            <a:r>
              <a:rPr lang="en-US" altLang="zh-CN" sz="2000" dirty="0"/>
              <a:t>', 'fun': lambda x: x[1] - </a:t>
            </a:r>
            <a:r>
              <a:rPr lang="en-US" altLang="zh-CN" sz="2000" dirty="0" err="1"/>
              <a:t>xmin</a:t>
            </a:r>
            <a:r>
              <a:rPr lang="en-US" altLang="zh-CN" sz="2000" dirty="0"/>
              <a:t>},</a:t>
            </a:r>
            <a:endParaRPr lang="zh-CN" altLang="zh-CN" sz="2000" dirty="0"/>
          </a:p>
          <a:p>
            <a:r>
              <a:rPr lang="en-US" altLang="zh-CN" sz="2000" dirty="0"/>
              <a:t>            {'type': '</a:t>
            </a:r>
            <a:r>
              <a:rPr lang="en-US" altLang="zh-CN" sz="2000" dirty="0" err="1"/>
              <a:t>ineq</a:t>
            </a:r>
            <a:r>
              <a:rPr lang="en-US" altLang="zh-CN" sz="2000" dirty="0"/>
              <a:t>', 'fun': lambda x: -x[1] + </a:t>
            </a:r>
            <a:r>
              <a:rPr lang="en-US" altLang="zh-CN" sz="2000" dirty="0" err="1"/>
              <a:t>xmax</a:t>
            </a:r>
            <a:r>
              <a:rPr lang="en-US" altLang="zh-CN" sz="2000" dirty="0"/>
              <a:t>}, </a:t>
            </a:r>
            <a:endParaRPr lang="zh-CN" altLang="zh-CN" sz="2000" dirty="0"/>
          </a:p>
          <a:p>
            <a:r>
              <a:rPr lang="en-US" altLang="zh-CN" sz="2000" dirty="0"/>
              <a:t>            {'type': '</a:t>
            </a:r>
            <a:r>
              <a:rPr lang="en-US" altLang="zh-CN" sz="2000" dirty="0" err="1"/>
              <a:t>ineq</a:t>
            </a:r>
            <a:r>
              <a:rPr lang="en-US" altLang="zh-CN" sz="2000" dirty="0"/>
              <a:t>', 'fun': lambda x: x[2] - </a:t>
            </a:r>
            <a:r>
              <a:rPr lang="en-US" altLang="zh-CN" sz="2000" dirty="0" err="1"/>
              <a:t>xmin</a:t>
            </a:r>
            <a:r>
              <a:rPr lang="en-US" altLang="zh-CN" sz="2000" dirty="0"/>
              <a:t>},</a:t>
            </a:r>
            <a:endParaRPr lang="zh-CN" altLang="zh-CN" sz="2000" dirty="0"/>
          </a:p>
          <a:p>
            <a:r>
              <a:rPr lang="en-US" altLang="zh-CN" sz="2000" dirty="0"/>
              <a:t>            {'type': '</a:t>
            </a:r>
            <a:r>
              <a:rPr lang="en-US" altLang="zh-CN" sz="2000" dirty="0" err="1"/>
              <a:t>ineq</a:t>
            </a:r>
            <a:r>
              <a:rPr lang="en-US" altLang="zh-CN" sz="2000" dirty="0"/>
              <a:t>', 'fun': lambda x: -x[2] + </a:t>
            </a:r>
            <a:r>
              <a:rPr lang="en-US" altLang="zh-CN" sz="2000" dirty="0" err="1"/>
              <a:t>xmax</a:t>
            </a:r>
            <a:r>
              <a:rPr lang="en-US" altLang="zh-CN" sz="2000" dirty="0"/>
              <a:t>})</a:t>
            </a:r>
            <a:endParaRPr lang="zh-CN" altLang="zh-CN" sz="2000" dirty="0"/>
          </a:p>
          <a:p>
            <a:r>
              <a:rPr lang="en-US" altLang="zh-CN" sz="2000" dirty="0"/>
              <a:t>    </a:t>
            </a:r>
            <a:endParaRPr lang="zh-CN" altLang="zh-CN" sz="2000" dirty="0"/>
          </a:p>
          <a:p>
            <a:r>
              <a:rPr lang="en-US" altLang="zh-CN" sz="2000" dirty="0"/>
              <a:t>    return cons</a:t>
            </a:r>
            <a:endParaRPr lang="zh-CN" altLang="zh-CN"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函数局域最小值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1052736"/>
            <a:ext cx="8136904" cy="830997"/>
          </a:xfrm>
          <a:prstGeom prst="rect">
            <a:avLst/>
          </a:prstGeom>
        </p:spPr>
        <p:txBody>
          <a:bodyPr wrap="square">
            <a:spAutoFit/>
          </a:bodyPr>
          <a:lstStyle/>
          <a:p>
            <a:r>
              <a:rPr lang="zh-CN" altLang="en-US" sz="2400" dirty="0" smtClean="0"/>
              <a:t>问题：</a:t>
            </a:r>
            <a:r>
              <a:rPr lang="zh-CN" altLang="zh-CN" sz="2400" dirty="0" smtClean="0"/>
              <a:t>计算 </a:t>
            </a:r>
            <a:r>
              <a:rPr lang="en-US" altLang="zh-CN" sz="2400" dirty="0"/>
              <a:t>2*x1**2 - (1+x2)/(3+x3) +4*x1 </a:t>
            </a:r>
            <a:r>
              <a:rPr lang="zh-CN" altLang="zh-CN" sz="2400" dirty="0"/>
              <a:t>的最小值。</a:t>
            </a:r>
            <a:r>
              <a:rPr lang="en-US" altLang="zh-CN" sz="2400" dirty="0"/>
              <a:t>x1,x2,x3</a:t>
            </a:r>
            <a:r>
              <a:rPr lang="zh-CN" altLang="zh-CN" sz="2400" dirty="0"/>
              <a:t>的范围都在</a:t>
            </a:r>
            <a:r>
              <a:rPr lang="en-US" altLang="zh-CN" sz="2400" dirty="0"/>
              <a:t>1</a:t>
            </a:r>
            <a:r>
              <a:rPr lang="zh-CN" altLang="zh-CN" sz="2400" dirty="0"/>
              <a:t>到</a:t>
            </a:r>
            <a:r>
              <a:rPr lang="en-US" altLang="zh-CN" sz="2400" dirty="0"/>
              <a:t>9 </a:t>
            </a:r>
            <a:r>
              <a:rPr lang="zh-CN" altLang="zh-CN" sz="2400" dirty="0"/>
              <a:t>之间</a:t>
            </a:r>
            <a:r>
              <a:rPr lang="zh-CN" altLang="zh-CN" sz="2400" dirty="0" smtClean="0"/>
              <a:t>。</a:t>
            </a:r>
            <a:endParaRPr lang="zh-CN" altLang="zh-CN" sz="2400" dirty="0"/>
          </a:p>
        </p:txBody>
      </p:sp>
      <p:sp>
        <p:nvSpPr>
          <p:cNvPr id="3" name="矩形 2"/>
          <p:cNvSpPr/>
          <p:nvPr/>
        </p:nvSpPr>
        <p:spPr>
          <a:xfrm>
            <a:off x="144016" y="188640"/>
            <a:ext cx="8244408" cy="61863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在上述约束条件下，目标函数</a:t>
            </a:r>
            <a:r>
              <a:rPr lang="en-US" altLang="zh-CN" dirty="0"/>
              <a:t>2*x1**2 - (1+x2)/(3+x3) +4*x1 </a:t>
            </a:r>
            <a:r>
              <a:rPr lang="zh-CN" altLang="zh-CN" dirty="0"/>
              <a:t>的最小值计算如下：</a:t>
            </a:r>
            <a:endParaRPr lang="zh-CN" altLang="zh-CN" dirty="0"/>
          </a:p>
          <a:p>
            <a:r>
              <a:rPr lang="en-US" altLang="zh-CN" dirty="0"/>
              <a:t> </a:t>
            </a:r>
            <a:r>
              <a:rPr lang="en-US" altLang="zh-CN" dirty="0" smtClean="0"/>
              <a:t># </a:t>
            </a:r>
            <a:r>
              <a:rPr lang="zh-CN" altLang="zh-CN" dirty="0"/>
              <a:t>定义目标函数</a:t>
            </a:r>
            <a:endParaRPr lang="zh-CN" altLang="zh-CN" dirty="0"/>
          </a:p>
          <a:p>
            <a:r>
              <a:rPr lang="en-US" altLang="zh-CN" dirty="0" err="1"/>
              <a:t>def</a:t>
            </a:r>
            <a:r>
              <a:rPr lang="en-US" altLang="zh-CN" dirty="0"/>
              <a:t> fun(</a:t>
            </a:r>
            <a:r>
              <a:rPr lang="en-US" altLang="zh-CN" dirty="0" err="1"/>
              <a:t>args</a:t>
            </a:r>
            <a:r>
              <a:rPr lang="en-US" altLang="zh-CN" dirty="0"/>
              <a:t>):</a:t>
            </a:r>
            <a:endParaRPr lang="zh-CN" altLang="zh-CN" dirty="0"/>
          </a:p>
          <a:p>
            <a:r>
              <a:rPr lang="en-US" altLang="zh-CN" dirty="0"/>
              <a:t>    </a:t>
            </a:r>
            <a:r>
              <a:rPr lang="en-US" altLang="zh-CN" dirty="0" err="1"/>
              <a:t>a,b,c,d</a:t>
            </a:r>
            <a:r>
              <a:rPr lang="en-US" altLang="zh-CN" dirty="0"/>
              <a:t>=</a:t>
            </a:r>
            <a:r>
              <a:rPr lang="en-US" altLang="zh-CN" dirty="0" err="1"/>
              <a:t>args</a:t>
            </a:r>
            <a:endParaRPr lang="zh-CN" altLang="zh-CN" dirty="0"/>
          </a:p>
          <a:p>
            <a:r>
              <a:rPr lang="en-US" altLang="zh-CN" dirty="0"/>
              <a:t>    return lambda x: a*x[0]**2-(</a:t>
            </a:r>
            <a:r>
              <a:rPr lang="en-US" altLang="zh-CN" dirty="0" err="1"/>
              <a:t>b+x</a:t>
            </a:r>
            <a:r>
              <a:rPr lang="en-US" altLang="zh-CN" dirty="0"/>
              <a:t>[1])/(</a:t>
            </a:r>
            <a:r>
              <a:rPr lang="en-US" altLang="zh-CN" dirty="0" err="1"/>
              <a:t>c+x</a:t>
            </a:r>
            <a:r>
              <a:rPr lang="en-US" altLang="zh-CN" dirty="0"/>
              <a:t>[2]) +d*x[0]</a:t>
            </a:r>
            <a:endParaRPr lang="zh-CN" altLang="zh-CN" dirty="0"/>
          </a:p>
          <a:p>
            <a:r>
              <a:rPr lang="en-US" altLang="zh-CN" dirty="0"/>
              <a:t> </a:t>
            </a:r>
            <a:endParaRPr lang="zh-CN" altLang="zh-CN" dirty="0"/>
          </a:p>
          <a:p>
            <a:r>
              <a:rPr lang="en-US" altLang="zh-CN" dirty="0"/>
              <a:t># </a:t>
            </a:r>
            <a:r>
              <a:rPr lang="zh-CN" altLang="zh-CN" dirty="0"/>
              <a:t>定义约束函数 字典类型</a:t>
            </a:r>
            <a:endParaRPr lang="zh-CN" altLang="zh-CN" dirty="0"/>
          </a:p>
          <a:p>
            <a:r>
              <a:rPr lang="en-US" altLang="zh-CN" dirty="0" err="1"/>
              <a:t>def</a:t>
            </a:r>
            <a:r>
              <a:rPr lang="en-US" altLang="zh-CN" dirty="0"/>
              <a:t> con(</a:t>
            </a:r>
            <a:r>
              <a:rPr lang="en-US" altLang="zh-CN" dirty="0" err="1"/>
              <a:t>args</a:t>
            </a:r>
            <a:r>
              <a:rPr lang="en-US" altLang="zh-CN" dirty="0"/>
              <a:t>):</a:t>
            </a:r>
            <a:endParaRPr lang="zh-CN" altLang="zh-CN" dirty="0"/>
          </a:p>
          <a:p>
            <a:r>
              <a:rPr lang="en-US" altLang="zh-CN" dirty="0" smtClean="0"/>
              <a:t>      ......</a:t>
            </a:r>
            <a:endParaRPr lang="zh-CN" altLang="zh-CN" dirty="0"/>
          </a:p>
          <a:p>
            <a:r>
              <a:rPr lang="en-US" altLang="zh-CN" dirty="0"/>
              <a:t>#</a:t>
            </a:r>
            <a:r>
              <a:rPr lang="zh-CN" altLang="zh-CN" dirty="0"/>
              <a:t>定义</a:t>
            </a:r>
            <a:r>
              <a:rPr lang="en-US" altLang="zh-CN" dirty="0" err="1"/>
              <a:t>a,b,c,d</a:t>
            </a:r>
            <a:r>
              <a:rPr lang="zh-CN" altLang="zh-CN" dirty="0"/>
              <a:t>四个常量值，根据目标函数直接指定，也可以在目标函数中直接定义</a:t>
            </a:r>
            <a:endParaRPr lang="zh-CN" altLang="zh-CN" dirty="0"/>
          </a:p>
          <a:p>
            <a:r>
              <a:rPr lang="en-US" altLang="zh-CN" dirty="0" err="1"/>
              <a:t>args</a:t>
            </a:r>
            <a:r>
              <a:rPr lang="en-US" altLang="zh-CN" dirty="0"/>
              <a:t> = (2,1,3,4) </a:t>
            </a:r>
            <a:endParaRPr lang="zh-CN" altLang="zh-CN" dirty="0"/>
          </a:p>
          <a:p>
            <a:r>
              <a:rPr lang="en-US" altLang="zh-CN" dirty="0"/>
              <a:t> </a:t>
            </a:r>
            <a:endParaRPr lang="zh-CN" altLang="zh-CN" dirty="0"/>
          </a:p>
          <a:p>
            <a:r>
              <a:rPr lang="en-US" altLang="zh-CN" dirty="0"/>
              <a:t>#</a:t>
            </a:r>
            <a:r>
              <a:rPr lang="zh-CN" altLang="zh-CN" dirty="0"/>
              <a:t>设置参数范围</a:t>
            </a:r>
            <a:r>
              <a:rPr lang="en-US" altLang="zh-CN" dirty="0"/>
              <a:t>/</a:t>
            </a:r>
            <a:r>
              <a:rPr lang="zh-CN" altLang="zh-CN" dirty="0"/>
              <a:t>约束条件</a:t>
            </a:r>
            <a:endParaRPr lang="zh-CN" altLang="zh-CN" dirty="0"/>
          </a:p>
          <a:p>
            <a:r>
              <a:rPr lang="en-US" altLang="zh-CN" dirty="0"/>
              <a:t>args1 = (1,9) #</a:t>
            </a:r>
            <a:r>
              <a:rPr lang="en-US" altLang="zh-CN" dirty="0" err="1"/>
              <a:t>xmin</a:t>
            </a:r>
            <a:r>
              <a:rPr lang="en-US" altLang="zh-CN" dirty="0"/>
              <a:t>, </a:t>
            </a:r>
            <a:r>
              <a:rPr lang="en-US" altLang="zh-CN" dirty="0" err="1"/>
              <a:t>xmax</a:t>
            </a:r>
            <a:endParaRPr lang="zh-CN" altLang="zh-CN" dirty="0"/>
          </a:p>
          <a:p>
            <a:r>
              <a:rPr lang="en-US" altLang="zh-CN" dirty="0"/>
              <a:t>cons = con(args1)</a:t>
            </a:r>
            <a:endParaRPr lang="zh-CN" altLang="zh-CN" dirty="0"/>
          </a:p>
          <a:p>
            <a:r>
              <a:rPr lang="en-US" altLang="zh-CN" dirty="0"/>
              <a:t> </a:t>
            </a:r>
            <a:endParaRPr lang="zh-CN" altLang="zh-CN" dirty="0"/>
          </a:p>
          <a:p>
            <a:r>
              <a:rPr lang="en-US" altLang="zh-CN" dirty="0"/>
              <a:t>#</a:t>
            </a:r>
            <a:r>
              <a:rPr lang="zh-CN" altLang="zh-CN" dirty="0"/>
              <a:t>设置初始估计值</a:t>
            </a:r>
            <a:endParaRPr lang="zh-CN" altLang="zh-CN" dirty="0"/>
          </a:p>
          <a:p>
            <a:r>
              <a:rPr lang="en-US" altLang="zh-CN" dirty="0"/>
              <a:t>x0 = </a:t>
            </a:r>
            <a:r>
              <a:rPr lang="en-US" altLang="zh-CN" dirty="0" err="1"/>
              <a:t>np.asarray</a:t>
            </a:r>
            <a:r>
              <a:rPr lang="en-US" altLang="zh-CN" dirty="0"/>
              <a:t>((5,5,5</a:t>
            </a:r>
            <a:r>
              <a:rPr lang="en-US" altLang="zh-CN" dirty="0" smtClean="0"/>
              <a:t>))</a:t>
            </a:r>
            <a:r>
              <a:rPr lang="en-US" altLang="zh-CN" dirty="0"/>
              <a:t> </a:t>
            </a:r>
            <a:endParaRPr lang="zh-CN" altLang="zh-CN" dirty="0"/>
          </a:p>
          <a:p>
            <a:r>
              <a:rPr lang="en-US" altLang="zh-CN" dirty="0">
                <a:solidFill>
                  <a:srgbClr val="FF0000"/>
                </a:solidFill>
              </a:rPr>
              <a:t>res = </a:t>
            </a:r>
            <a:r>
              <a:rPr lang="en-US" altLang="zh-CN" dirty="0" err="1">
                <a:solidFill>
                  <a:srgbClr val="FF0000"/>
                </a:solidFill>
              </a:rPr>
              <a:t>optimize.minimize</a:t>
            </a:r>
            <a:r>
              <a:rPr lang="en-US" altLang="zh-CN" dirty="0">
                <a:solidFill>
                  <a:srgbClr val="FF0000"/>
                </a:solidFill>
              </a:rPr>
              <a:t>(fun(</a:t>
            </a:r>
            <a:r>
              <a:rPr lang="en-US" altLang="zh-CN" dirty="0" err="1">
                <a:solidFill>
                  <a:srgbClr val="FF0000"/>
                </a:solidFill>
              </a:rPr>
              <a:t>args</a:t>
            </a:r>
            <a:r>
              <a:rPr lang="en-US" altLang="zh-CN" dirty="0">
                <a:solidFill>
                  <a:srgbClr val="FF0000"/>
                </a:solidFill>
              </a:rPr>
              <a:t>), x0, method='</a:t>
            </a:r>
            <a:r>
              <a:rPr lang="en-US" altLang="zh-CN" dirty="0" err="1">
                <a:solidFill>
                  <a:srgbClr val="FF0000"/>
                </a:solidFill>
              </a:rPr>
              <a:t>SLSQP',constraints</a:t>
            </a:r>
            <a:r>
              <a:rPr lang="en-US" altLang="zh-CN" dirty="0">
                <a:solidFill>
                  <a:srgbClr val="FF0000"/>
                </a:solidFill>
              </a:rPr>
              <a:t>=cons)</a:t>
            </a:r>
            <a:endParaRPr lang="zh-CN" altLang="zh-CN" dirty="0">
              <a:solidFill>
                <a:srgbClr val="FF0000"/>
              </a:solidFill>
            </a:endParaRPr>
          </a:p>
          <a:p>
            <a:r>
              <a:rPr lang="en-US" altLang="zh-CN" dirty="0"/>
              <a:t>print(</a:t>
            </a:r>
            <a:r>
              <a:rPr lang="en-US" altLang="zh-CN" dirty="0" err="1"/>
              <a:t>res.success</a:t>
            </a:r>
            <a:r>
              <a:rPr lang="en-US" altLang="zh-CN" dirty="0"/>
              <a:t>)</a:t>
            </a:r>
            <a:endParaRPr lang="zh-CN" altLang="zh-CN" dirty="0"/>
          </a:p>
          <a:p>
            <a:r>
              <a:rPr lang="en-US" altLang="zh-CN" dirty="0"/>
              <a:t>print(</a:t>
            </a:r>
            <a:r>
              <a:rPr lang="en-US" altLang="zh-CN" dirty="0" err="1"/>
              <a:t>res.x</a:t>
            </a:r>
            <a:r>
              <a:rPr lang="en-US" altLang="zh-CN" dirty="0"/>
              <a:t>)</a:t>
            </a:r>
            <a:endParaRPr lang="zh-CN" altLang="zh-CN" dirty="0"/>
          </a:p>
          <a:p>
            <a:r>
              <a:rPr lang="en-US" altLang="zh-CN" dirty="0"/>
              <a:t>print(</a:t>
            </a:r>
            <a:r>
              <a:rPr lang="en-US" altLang="zh-CN" dirty="0" err="1"/>
              <a:t>res.fun</a:t>
            </a:r>
            <a:r>
              <a:rPr lang="en-US" altLang="zh-CN" dirty="0"/>
              <a:t>)</a:t>
            </a:r>
            <a:endParaRPr lang="zh-CN" altLang="zh-CN" dirty="0"/>
          </a:p>
        </p:txBody>
      </p:sp>
      <p:pic>
        <p:nvPicPr>
          <p:cNvPr id="9" name="图片 8"/>
          <p:cNvPicPr/>
          <p:nvPr/>
        </p:nvPicPr>
        <p:blipFill>
          <a:blip r:embed="rId1"/>
          <a:stretch>
            <a:fillRect/>
          </a:stretch>
        </p:blipFill>
        <p:spPr>
          <a:xfrm>
            <a:off x="3707904" y="1628800"/>
            <a:ext cx="4233178" cy="1158037"/>
          </a:xfrm>
          <a:prstGeom prst="rect">
            <a:avLst/>
          </a:prstGeom>
        </p:spPr>
      </p:pic>
      <p:sp>
        <p:nvSpPr>
          <p:cNvPr id="4" name="矩形 3"/>
          <p:cNvSpPr/>
          <p:nvPr/>
        </p:nvSpPr>
        <p:spPr>
          <a:xfrm>
            <a:off x="3203848" y="3212976"/>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zh-CN" dirty="0"/>
              <a:t>从结果可知，目标函数的最小值为</a:t>
            </a:r>
            <a:r>
              <a:rPr lang="en-US" altLang="zh-CN" dirty="0"/>
              <a:t>3.4999999999999067</a:t>
            </a:r>
            <a:r>
              <a:rPr lang="zh-CN" altLang="zh-CN" dirty="0"/>
              <a:t>，此时</a:t>
            </a:r>
            <a:r>
              <a:rPr lang="en-US" altLang="zh-CN" dirty="0"/>
              <a:t>x1,x2,x3</a:t>
            </a:r>
            <a:r>
              <a:rPr lang="zh-CN" altLang="zh-CN" dirty="0"/>
              <a:t>的取值分布为</a:t>
            </a:r>
            <a:r>
              <a:rPr lang="en-US" altLang="zh-CN" dirty="0"/>
              <a:t>1,9,1</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1052736"/>
            <a:ext cx="8136904" cy="1938992"/>
          </a:xfrm>
          <a:prstGeom prst="rect">
            <a:avLst/>
          </a:prstGeom>
        </p:spPr>
        <p:txBody>
          <a:bodyPr wrap="square">
            <a:spAutoFit/>
          </a:bodyPr>
          <a:lstStyle/>
          <a:p>
            <a:r>
              <a:rPr lang="en-US" altLang="zh-CN" sz="2400" dirty="0" smtClean="0"/>
              <a:t>        </a:t>
            </a:r>
            <a:r>
              <a:rPr lang="zh-CN" altLang="zh-CN" sz="2400" dirty="0" smtClean="0"/>
              <a:t>全局</a:t>
            </a:r>
            <a:r>
              <a:rPr lang="zh-CN" altLang="zh-CN" sz="2400" dirty="0"/>
              <a:t>优化的目的是在可能存在许多局部最小值的情况下，在给定的范围内找到一个函数的全局最小值。</a:t>
            </a:r>
            <a:r>
              <a:rPr lang="en-US" altLang="zh-CN" sz="2400" dirty="0" err="1"/>
              <a:t>scipy.optimize</a:t>
            </a:r>
            <a:r>
              <a:rPr lang="zh-CN" altLang="zh-CN" sz="2400" dirty="0"/>
              <a:t>包提供了几种计算全局最小值的方法，包括</a:t>
            </a:r>
            <a:r>
              <a:rPr lang="en-US" altLang="zh-CN" sz="2400" dirty="0" err="1"/>
              <a:t>basinhopping</a:t>
            </a:r>
            <a:r>
              <a:rPr lang="en-US" altLang="zh-CN" sz="2400" dirty="0"/>
              <a:t>()</a:t>
            </a:r>
            <a:r>
              <a:rPr lang="zh-CN" altLang="zh-CN" sz="2400" dirty="0"/>
              <a:t>，</a:t>
            </a:r>
            <a:r>
              <a:rPr lang="en-US" altLang="zh-CN" sz="2400" dirty="0"/>
              <a:t>brute()</a:t>
            </a:r>
            <a:r>
              <a:rPr lang="zh-CN" altLang="zh-CN" sz="2400" dirty="0"/>
              <a:t>、</a:t>
            </a:r>
            <a:r>
              <a:rPr lang="en-US" altLang="zh-CN" sz="2400" dirty="0" err="1"/>
              <a:t>differential_evolution</a:t>
            </a:r>
            <a:r>
              <a:rPr lang="en-US" altLang="zh-CN" sz="2400" dirty="0"/>
              <a:t>()</a:t>
            </a:r>
            <a:r>
              <a:rPr lang="zh-CN" altLang="zh-CN" sz="2400" dirty="0"/>
              <a:t>、</a:t>
            </a:r>
            <a:r>
              <a:rPr lang="en-US" altLang="zh-CN" sz="2400" dirty="0" err="1"/>
              <a:t>shgo</a:t>
            </a:r>
            <a:r>
              <a:rPr lang="en-US" altLang="zh-CN" sz="2400" dirty="0"/>
              <a:t>()</a:t>
            </a:r>
            <a:r>
              <a:rPr lang="zh-CN" altLang="zh-CN" sz="2400" dirty="0"/>
              <a:t>、</a:t>
            </a:r>
            <a:r>
              <a:rPr lang="en-US" altLang="zh-CN" sz="2400" dirty="0" err="1"/>
              <a:t>dual_annealing</a:t>
            </a:r>
            <a:r>
              <a:rPr lang="en-US" altLang="zh-CN" sz="2400" dirty="0"/>
              <a:t>()</a:t>
            </a:r>
            <a:r>
              <a:rPr lang="zh-CN" altLang="zh-CN" sz="2400" dirty="0"/>
              <a:t>、</a:t>
            </a:r>
            <a:r>
              <a:rPr lang="en-US" altLang="zh-CN" sz="2400" dirty="0"/>
              <a:t>direct</a:t>
            </a:r>
            <a:r>
              <a:rPr lang="en-US" altLang="zh-CN" sz="2400" dirty="0" smtClean="0"/>
              <a:t>()</a:t>
            </a:r>
            <a:r>
              <a:rPr lang="zh-CN" altLang="en-US" sz="2400" dirty="0"/>
              <a:t>，</a:t>
            </a:r>
            <a:r>
              <a:rPr lang="zh-CN" altLang="zh-CN" sz="2400" dirty="0" smtClean="0"/>
              <a:t>各个</a:t>
            </a:r>
            <a:r>
              <a:rPr lang="zh-CN" altLang="zh-CN" sz="2400" dirty="0"/>
              <a:t>方法的描述如下</a:t>
            </a:r>
            <a:r>
              <a:rPr lang="zh-CN" altLang="zh-CN" sz="2400" dirty="0" smtClean="0"/>
              <a:t>：</a:t>
            </a:r>
            <a:endParaRPr lang="zh-CN" altLang="zh-CN" sz="2400" dirty="0"/>
          </a:p>
        </p:txBody>
      </p:sp>
      <p:graphicFrame>
        <p:nvGraphicFramePr>
          <p:cNvPr id="3" name="表格 2"/>
          <p:cNvGraphicFramePr>
            <a:graphicFrameLocks noGrp="1"/>
          </p:cNvGraphicFramePr>
          <p:nvPr/>
        </p:nvGraphicFramePr>
        <p:xfrm>
          <a:off x="323528" y="3284984"/>
          <a:ext cx="8208912" cy="2487030"/>
        </p:xfrm>
        <a:graphic>
          <a:graphicData uri="http://schemas.openxmlformats.org/drawingml/2006/table">
            <a:tbl>
              <a:tblPr firstRow="1" firstCol="1" bandRow="1">
                <a:tableStyleId>{5FD0F851-EC5A-4D38-B0AD-8093EC10F338}</a:tableStyleId>
              </a:tblPr>
              <a:tblGrid>
                <a:gridCol w="4104456"/>
                <a:gridCol w="4104456"/>
              </a:tblGrid>
              <a:tr h="318204">
                <a:tc>
                  <a:txBody>
                    <a:bodyPr/>
                    <a:lstStyle/>
                    <a:p>
                      <a:pPr>
                        <a:spcAft>
                          <a:spcPts val="0"/>
                        </a:spcAft>
                      </a:pPr>
                      <a:r>
                        <a:rPr lang="zh-CN" sz="1600" b="0" kern="100">
                          <a:effectLst/>
                        </a:rPr>
                        <a:t>名称</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含义</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405946">
                <a:tc>
                  <a:txBody>
                    <a:bodyPr/>
                    <a:lstStyle/>
                    <a:p>
                      <a:pPr>
                        <a:spcAft>
                          <a:spcPts val="0"/>
                        </a:spcAft>
                      </a:pPr>
                      <a:r>
                        <a:rPr lang="en-US" sz="1600" b="0" u="none" strike="noStrike" kern="100" dirty="0" err="1">
                          <a:effectLst/>
                        </a:rPr>
                        <a:t>basinhopping</a:t>
                      </a:r>
                      <a:r>
                        <a:rPr lang="en-US" sz="1600" b="0" kern="100" dirty="0">
                          <a:effectLst/>
                        </a:rPr>
                        <a:t>(</a:t>
                      </a:r>
                      <a:r>
                        <a:rPr lang="en-US" sz="1600" b="0" kern="100" dirty="0" err="1">
                          <a:effectLst/>
                        </a:rPr>
                        <a:t>func</a:t>
                      </a:r>
                      <a:r>
                        <a:rPr lang="en-US" sz="1600" b="0" kern="100" dirty="0">
                          <a:effectLst/>
                        </a:rPr>
                        <a:t>, x0[, niter, T, </a:t>
                      </a:r>
                      <a:r>
                        <a:rPr lang="en-US" sz="1600" b="0" kern="100" dirty="0" err="1">
                          <a:effectLst/>
                        </a:rPr>
                        <a:t>stepsize</a:t>
                      </a:r>
                      <a:r>
                        <a:rPr lang="en-US" sz="1600" b="0" kern="100" dirty="0">
                          <a:effectLst/>
                        </a:rPr>
                        <a:t>,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利用</a:t>
                      </a:r>
                      <a:r>
                        <a:rPr lang="en-US" sz="1600" b="0" kern="100">
                          <a:effectLst/>
                        </a:rPr>
                        <a:t>basin-hopping</a:t>
                      </a:r>
                      <a:r>
                        <a:rPr lang="zh-CN" sz="1600" b="0" kern="100">
                          <a:effectLst/>
                        </a:rPr>
                        <a:t>算法求解全局最小值</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427978">
                <a:tc>
                  <a:txBody>
                    <a:bodyPr/>
                    <a:lstStyle/>
                    <a:p>
                      <a:pPr>
                        <a:spcAft>
                          <a:spcPts val="0"/>
                        </a:spcAft>
                      </a:pPr>
                      <a:r>
                        <a:rPr lang="en-US" sz="1600" b="0" u="none" strike="noStrike" kern="100" dirty="0">
                          <a:effectLst/>
                        </a:rPr>
                        <a:t>brute</a:t>
                      </a:r>
                      <a:r>
                        <a:rPr lang="en-US" sz="1600" b="0" kern="100" dirty="0">
                          <a:effectLst/>
                        </a:rPr>
                        <a:t>(</a:t>
                      </a:r>
                      <a:r>
                        <a:rPr lang="en-US" sz="1600" b="0" kern="100" dirty="0" err="1">
                          <a:effectLst/>
                        </a:rPr>
                        <a:t>func</a:t>
                      </a:r>
                      <a:r>
                        <a:rPr lang="en-US" sz="1600" b="0" kern="100" dirty="0">
                          <a:effectLst/>
                        </a:rPr>
                        <a:t>, ranges[, </a:t>
                      </a:r>
                      <a:r>
                        <a:rPr lang="en-US" sz="1600" b="0" kern="100" dirty="0" err="1">
                          <a:effectLst/>
                        </a:rPr>
                        <a:t>args</a:t>
                      </a:r>
                      <a:r>
                        <a:rPr lang="en-US" sz="1600" b="0" kern="100" dirty="0">
                          <a:effectLst/>
                        </a:rPr>
                        <a:t>, Ns, </a:t>
                      </a:r>
                      <a:r>
                        <a:rPr lang="en-US" sz="1600" b="0" kern="100" dirty="0" err="1">
                          <a:effectLst/>
                        </a:rPr>
                        <a:t>full_output</a:t>
                      </a:r>
                      <a:r>
                        <a:rPr lang="en-US" sz="1600" b="0" kern="100" dirty="0">
                          <a:effectLst/>
                        </a:rPr>
                        <a:t>,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在给定范围内使用</a:t>
                      </a:r>
                      <a:r>
                        <a:rPr lang="en-US" sz="1600" b="0" kern="100">
                          <a:effectLst/>
                        </a:rPr>
                        <a:t>brute force</a:t>
                      </a:r>
                      <a:r>
                        <a:rPr lang="zh-CN" sz="1600" b="0" kern="100">
                          <a:effectLst/>
                        </a:rPr>
                        <a:t>方法最小化函数</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296618">
                <a:tc>
                  <a:txBody>
                    <a:bodyPr/>
                    <a:lstStyle/>
                    <a:p>
                      <a:pPr>
                        <a:spcAft>
                          <a:spcPts val="0"/>
                        </a:spcAft>
                      </a:pPr>
                      <a:r>
                        <a:rPr lang="en-US" sz="1600" b="0" u="none" strike="noStrike" kern="100" dirty="0" err="1">
                          <a:effectLst/>
                        </a:rPr>
                        <a:t>differential_evolution</a:t>
                      </a:r>
                      <a:r>
                        <a:rPr lang="en-US" sz="1600" b="0" kern="100" dirty="0">
                          <a:effectLst/>
                        </a:rPr>
                        <a:t>(</a:t>
                      </a:r>
                      <a:r>
                        <a:rPr lang="en-US" sz="1600" b="0" kern="100" dirty="0" err="1">
                          <a:effectLst/>
                        </a:rPr>
                        <a:t>func</a:t>
                      </a:r>
                      <a:r>
                        <a:rPr lang="en-US" sz="1600" b="0" kern="100" dirty="0">
                          <a:effectLst/>
                        </a:rPr>
                        <a:t>, bounds[, </a:t>
                      </a:r>
                      <a:r>
                        <a:rPr lang="en-US" sz="1600" b="0" kern="100" dirty="0" err="1">
                          <a:effectLst/>
                        </a:rPr>
                        <a:t>args</a:t>
                      </a:r>
                      <a:r>
                        <a:rPr lang="en-US" sz="1600" b="0" kern="100" dirty="0">
                          <a:effectLst/>
                        </a:rPr>
                        <a:t>,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利用</a:t>
                      </a:r>
                      <a:r>
                        <a:rPr lang="en-US" sz="1600" b="0" kern="100">
                          <a:effectLst/>
                        </a:rPr>
                        <a:t>multivariate</a:t>
                      </a:r>
                      <a:r>
                        <a:rPr lang="zh-CN" sz="1600" b="0" kern="100">
                          <a:effectLst/>
                        </a:rPr>
                        <a:t>方法求解全局最小值</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360040">
                <a:tc>
                  <a:txBody>
                    <a:bodyPr/>
                    <a:lstStyle/>
                    <a:p>
                      <a:pPr>
                        <a:spcAft>
                          <a:spcPts val="0"/>
                        </a:spcAft>
                      </a:pPr>
                      <a:r>
                        <a:rPr lang="en-US" sz="1600" b="0" u="none" strike="noStrike" kern="100" dirty="0" err="1">
                          <a:effectLst/>
                        </a:rPr>
                        <a:t>dual_annealing</a:t>
                      </a:r>
                      <a:r>
                        <a:rPr lang="en-US" sz="1600" b="0" kern="100" dirty="0">
                          <a:effectLst/>
                        </a:rPr>
                        <a:t>(</a:t>
                      </a:r>
                      <a:r>
                        <a:rPr lang="en-US" sz="1600" b="0" kern="100" dirty="0" err="1">
                          <a:effectLst/>
                        </a:rPr>
                        <a:t>func</a:t>
                      </a:r>
                      <a:r>
                        <a:rPr lang="en-US" sz="1600" b="0" kern="100" dirty="0">
                          <a:effectLst/>
                        </a:rPr>
                        <a:t>, bounds[, </a:t>
                      </a:r>
                      <a:r>
                        <a:rPr lang="en-US" sz="1600" b="0" kern="100" dirty="0" err="1">
                          <a:effectLst/>
                        </a:rPr>
                        <a:t>args</a:t>
                      </a:r>
                      <a:r>
                        <a:rPr lang="en-US" sz="1600" b="0" kern="100" dirty="0">
                          <a:effectLst/>
                        </a:rPr>
                        <a:t>,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利用</a:t>
                      </a:r>
                      <a:r>
                        <a:rPr lang="en-US" sz="1600" b="0" kern="100">
                          <a:effectLst/>
                        </a:rPr>
                        <a:t>Dual Annealing</a:t>
                      </a:r>
                      <a:r>
                        <a:rPr lang="zh-CN" sz="1600" b="0" kern="100">
                          <a:effectLst/>
                        </a:rPr>
                        <a:t>算法求解全局最小值</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360040">
                <a:tc>
                  <a:txBody>
                    <a:bodyPr/>
                    <a:lstStyle/>
                    <a:p>
                      <a:pPr>
                        <a:spcAft>
                          <a:spcPts val="0"/>
                        </a:spcAft>
                      </a:pPr>
                      <a:r>
                        <a:rPr lang="en-US" sz="1600" b="0" u="none" strike="noStrike" kern="100" dirty="0">
                          <a:effectLst/>
                        </a:rPr>
                        <a:t>direct</a:t>
                      </a:r>
                      <a:r>
                        <a:rPr lang="en-US" sz="1600" b="0" kern="100" dirty="0">
                          <a:effectLst/>
                        </a:rPr>
                        <a:t>(</a:t>
                      </a:r>
                      <a:r>
                        <a:rPr lang="en-US" sz="1600" b="0" kern="100" dirty="0" err="1">
                          <a:effectLst/>
                        </a:rPr>
                        <a:t>func</a:t>
                      </a:r>
                      <a:r>
                        <a:rPr lang="en-US" sz="1600" b="0" kern="100" dirty="0">
                          <a:effectLst/>
                        </a:rPr>
                        <a:t>, bounds, *[, </a:t>
                      </a:r>
                      <a:r>
                        <a:rPr lang="en-US" sz="1600" b="0" kern="100" dirty="0" err="1">
                          <a:effectLst/>
                        </a:rPr>
                        <a:t>args</a:t>
                      </a:r>
                      <a:r>
                        <a:rPr lang="en-US" sz="1600" b="0" kern="100" dirty="0">
                          <a:effectLst/>
                        </a:rPr>
                        <a:t>, </a:t>
                      </a:r>
                      <a:r>
                        <a:rPr lang="en-US" sz="1600" b="0" kern="100" dirty="0" err="1">
                          <a:effectLst/>
                        </a:rPr>
                        <a:t>eps</a:t>
                      </a:r>
                      <a:r>
                        <a:rPr lang="en-US" sz="1600" b="0" kern="100" dirty="0">
                          <a:effectLst/>
                        </a:rPr>
                        <a:t>, </a:t>
                      </a:r>
                      <a:r>
                        <a:rPr lang="en-US" sz="1600" b="0" kern="100" dirty="0" err="1">
                          <a:effectLst/>
                        </a:rPr>
                        <a:t>maxfun</a:t>
                      </a:r>
                      <a:r>
                        <a:rPr lang="en-US" sz="1600" b="0" kern="100" dirty="0">
                          <a:effectLst/>
                        </a:rPr>
                        <a:t>,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a:effectLst/>
                        </a:rPr>
                        <a:t>利用</a:t>
                      </a:r>
                      <a:r>
                        <a:rPr lang="en-US" sz="1600" b="0" kern="100">
                          <a:effectLst/>
                        </a:rPr>
                        <a:t>DIRECT</a:t>
                      </a:r>
                      <a:r>
                        <a:rPr lang="zh-CN" sz="1600" b="0" kern="100">
                          <a:effectLst/>
                        </a:rPr>
                        <a:t>算法求解全局最小值</a:t>
                      </a:r>
                      <a:endParaRPr lang="zh-CN" sz="2800" b="0" kern="100">
                        <a:effectLst/>
                        <a:latin typeface="Calibri" panose="020F0502020204030204"/>
                        <a:ea typeface="宋体" panose="02010600030101010101" pitchFamily="2" charset="-122"/>
                        <a:cs typeface="Times New Roman" panose="02020603050405020304"/>
                      </a:endParaRPr>
                    </a:p>
                  </a:txBody>
                  <a:tcPr marL="68580" marR="68580" marT="0" marB="0"/>
                </a:tc>
              </a:tr>
              <a:tr h="318204">
                <a:tc>
                  <a:txBody>
                    <a:bodyPr/>
                    <a:lstStyle/>
                    <a:p>
                      <a:pPr>
                        <a:spcAft>
                          <a:spcPts val="0"/>
                        </a:spcAft>
                      </a:pPr>
                      <a:r>
                        <a:rPr lang="en-US" sz="1600" b="0" u="none" strike="noStrike" kern="100" dirty="0" err="1">
                          <a:effectLst/>
                        </a:rPr>
                        <a:t>shgo</a:t>
                      </a:r>
                      <a:r>
                        <a:rPr lang="en-US" sz="1600" b="0" kern="100" dirty="0">
                          <a:effectLst/>
                        </a:rPr>
                        <a:t>(</a:t>
                      </a:r>
                      <a:r>
                        <a:rPr lang="en-US" sz="1600" b="0" kern="100" dirty="0" err="1">
                          <a:effectLst/>
                        </a:rPr>
                        <a:t>func</a:t>
                      </a:r>
                      <a:r>
                        <a:rPr lang="en-US" sz="1600" b="0" kern="100" dirty="0">
                          <a:effectLst/>
                        </a:rPr>
                        <a:t>, bounds[, </a:t>
                      </a:r>
                      <a:r>
                        <a:rPr lang="en-US" sz="1600" b="0" kern="100" dirty="0" err="1">
                          <a:effectLst/>
                        </a:rPr>
                        <a:t>args</a:t>
                      </a:r>
                      <a:r>
                        <a:rPr lang="en-US" sz="1600" b="0" kern="100" dirty="0">
                          <a:effectLst/>
                        </a:rPr>
                        <a:t>, constraints, n, ...])</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spcAft>
                          <a:spcPts val="0"/>
                        </a:spcAft>
                      </a:pPr>
                      <a:r>
                        <a:rPr lang="zh-CN" sz="1600" b="0" kern="100" dirty="0">
                          <a:effectLst/>
                        </a:rPr>
                        <a:t>利用</a:t>
                      </a:r>
                      <a:r>
                        <a:rPr lang="en-US" sz="1600" b="0" kern="100" dirty="0">
                          <a:effectLst/>
                        </a:rPr>
                        <a:t>SHG</a:t>
                      </a:r>
                      <a:r>
                        <a:rPr lang="zh-CN" sz="1600" b="0" kern="100" dirty="0">
                          <a:effectLst/>
                        </a:rPr>
                        <a:t>优化方法求解全局最小值</a:t>
                      </a:r>
                      <a:endParaRPr lang="zh-CN" sz="2800" b="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1052736"/>
            <a:ext cx="8136904" cy="3785652"/>
          </a:xfrm>
          <a:prstGeom prst="rect">
            <a:avLst/>
          </a:prstGeom>
        </p:spPr>
        <p:txBody>
          <a:bodyPr wrap="square">
            <a:spAutoFit/>
          </a:bodyPr>
          <a:lstStyle/>
          <a:p>
            <a:r>
              <a:rPr lang="en-US" altLang="zh-CN" sz="2400" dirty="0" smtClean="0"/>
              <a:t>        </a:t>
            </a:r>
            <a:r>
              <a:rPr lang="en-US" altLang="zh-CN" sz="2400" dirty="0" err="1"/>
              <a:t>basinhopping</a:t>
            </a:r>
            <a:r>
              <a:rPr lang="zh-CN" altLang="zh-CN" sz="2400" dirty="0"/>
              <a:t>方法，该方法是一个</a:t>
            </a:r>
            <a:r>
              <a:rPr lang="en-US" altLang="zh-CN" sz="2400" dirty="0"/>
              <a:t>two-phase</a:t>
            </a:r>
            <a:r>
              <a:rPr lang="zh-CN" altLang="zh-CN" sz="2400" dirty="0"/>
              <a:t>的方法，它将全局的步进（</a:t>
            </a:r>
            <a:r>
              <a:rPr lang="en-US" altLang="zh-CN" sz="2400" dirty="0"/>
              <a:t>stepping</a:t>
            </a:r>
            <a:r>
              <a:rPr lang="zh-CN" altLang="zh-CN" sz="2400" dirty="0"/>
              <a:t>）算法和局部最小化算法（</a:t>
            </a:r>
            <a:r>
              <a:rPr lang="en-US" altLang="zh-CN" sz="2400" dirty="0" err="1"/>
              <a:t>optimiz.minimize</a:t>
            </a:r>
            <a:r>
              <a:rPr lang="zh-CN" altLang="zh-CN" sz="2400" dirty="0"/>
              <a:t>）结合在一起，步进算法的每一</a:t>
            </a:r>
            <a:r>
              <a:rPr lang="en-US" altLang="zh-CN" sz="2400" dirty="0"/>
              <a:t>step</a:t>
            </a:r>
            <a:r>
              <a:rPr lang="zh-CN" altLang="zh-CN" sz="2400" dirty="0"/>
              <a:t>都采用局部最小化算法。函数原型如下：</a:t>
            </a:r>
            <a:endParaRPr lang="zh-CN" altLang="zh-CN" sz="2400" dirty="0"/>
          </a:p>
          <a:p>
            <a:r>
              <a:rPr lang="en-US" altLang="zh-CN" sz="2400" dirty="0"/>
              <a:t> </a:t>
            </a:r>
            <a:endParaRPr lang="zh-CN" altLang="zh-CN" sz="2400" dirty="0"/>
          </a:p>
          <a:p>
            <a:r>
              <a:rPr lang="en-US" altLang="zh-CN" sz="2400" dirty="0" err="1"/>
              <a:t>scipy.optimize.basinhopping</a:t>
            </a:r>
            <a:r>
              <a:rPr lang="en-US" altLang="zh-CN" sz="2400" dirty="0"/>
              <a:t>(</a:t>
            </a:r>
            <a:r>
              <a:rPr lang="en-US" altLang="zh-CN" sz="2400" dirty="0" err="1"/>
              <a:t>func</a:t>
            </a:r>
            <a:r>
              <a:rPr lang="en-US" altLang="zh-CN" sz="2400" dirty="0"/>
              <a:t>, x0, niter=100, T=1.0, </a:t>
            </a:r>
            <a:r>
              <a:rPr lang="en-US" altLang="zh-CN" sz="2400" dirty="0" err="1"/>
              <a:t>stepsize</a:t>
            </a:r>
            <a:r>
              <a:rPr lang="en-US" altLang="zh-CN" sz="2400" dirty="0"/>
              <a:t>=0.5, </a:t>
            </a:r>
            <a:r>
              <a:rPr lang="en-US" altLang="zh-CN" sz="2400" dirty="0" err="1"/>
              <a:t>minimizer_kwargs</a:t>
            </a:r>
            <a:r>
              <a:rPr lang="en-US" altLang="zh-CN" sz="2400" dirty="0"/>
              <a:t>=None, </a:t>
            </a:r>
            <a:r>
              <a:rPr lang="en-US" altLang="zh-CN" sz="2400" dirty="0" err="1"/>
              <a:t>take_step</a:t>
            </a:r>
            <a:r>
              <a:rPr lang="en-US" altLang="zh-CN" sz="2400" dirty="0"/>
              <a:t>=None, </a:t>
            </a:r>
            <a:r>
              <a:rPr lang="en-US" altLang="zh-CN" sz="2400" dirty="0" err="1"/>
              <a:t>accept_test</a:t>
            </a:r>
            <a:r>
              <a:rPr lang="en-US" altLang="zh-CN" sz="2400" dirty="0"/>
              <a:t>=None, callback=None, interval=50, </a:t>
            </a:r>
            <a:r>
              <a:rPr lang="en-US" altLang="zh-CN" sz="2400" dirty="0" err="1"/>
              <a:t>disp</a:t>
            </a:r>
            <a:r>
              <a:rPr lang="en-US" altLang="zh-CN" sz="2400" dirty="0"/>
              <a:t>=False, </a:t>
            </a:r>
            <a:r>
              <a:rPr lang="en-US" altLang="zh-CN" sz="2400" dirty="0" err="1"/>
              <a:t>niter_success</a:t>
            </a:r>
            <a:r>
              <a:rPr lang="en-US" altLang="zh-CN" sz="2400" dirty="0"/>
              <a:t>=None, seed=None, *, </a:t>
            </a:r>
            <a:r>
              <a:rPr lang="en-US" altLang="zh-CN" sz="2400" dirty="0" err="1"/>
              <a:t>target_accept_rate</a:t>
            </a:r>
            <a:r>
              <a:rPr lang="en-US" altLang="zh-CN" sz="2400" dirty="0"/>
              <a:t>=0.5, </a:t>
            </a:r>
            <a:r>
              <a:rPr lang="en-US" altLang="zh-CN" sz="2400" dirty="0" err="1"/>
              <a:t>stepwise_factor</a:t>
            </a:r>
            <a:r>
              <a:rPr lang="en-US" altLang="zh-CN" sz="2400" dirty="0"/>
              <a:t>=0.9)</a:t>
            </a:r>
            <a:endParaRPr lang="zh-CN" altLang="zh-CN" sz="2400" dirty="0"/>
          </a:p>
        </p:txBody>
      </p:sp>
      <p:sp>
        <p:nvSpPr>
          <p:cNvPr id="4" name="矩形 3"/>
          <p:cNvSpPr/>
          <p:nvPr/>
        </p:nvSpPr>
        <p:spPr>
          <a:xfrm>
            <a:off x="359532" y="5013176"/>
            <a:ext cx="8424936" cy="830997"/>
          </a:xfrm>
          <a:prstGeom prst="rect">
            <a:avLst/>
          </a:prstGeom>
        </p:spPr>
        <p:txBody>
          <a:bodyPr wrap="square">
            <a:spAutoFit/>
          </a:bodyPr>
          <a:lstStyle/>
          <a:p>
            <a:r>
              <a:rPr lang="en-US" altLang="zh-CN" sz="2400" u="sng" dirty="0">
                <a:hlinkClick r:id="rId1"/>
              </a:rPr>
              <a:t>https://docs.scipy.org/doc/scipy/reference/generated/scipy.optimize.basinhopping.html#scipy.optimize.basinhopping</a:t>
            </a:r>
            <a:endParaRPr lang="zh-CN" altLang="zh-CN"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898277"/>
            <a:ext cx="8136904" cy="461665"/>
          </a:xfrm>
          <a:prstGeom prst="rect">
            <a:avLst/>
          </a:prstGeom>
        </p:spPr>
        <p:txBody>
          <a:bodyPr wrap="square">
            <a:spAutoFit/>
          </a:bodyPr>
          <a:lstStyle/>
          <a:p>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3" name="矩形 2"/>
          <p:cNvSpPr/>
          <p:nvPr/>
        </p:nvSpPr>
        <p:spPr>
          <a:xfrm>
            <a:off x="179512" y="1700807"/>
            <a:ext cx="9073008" cy="4247317"/>
          </a:xfrm>
          <a:prstGeom prst="rect">
            <a:avLst/>
          </a:prstGeom>
        </p:spPr>
        <p:txBody>
          <a:bodyPr wrap="square">
            <a:spAutoFit/>
          </a:bodyPr>
          <a:lstStyle/>
          <a:p>
            <a:r>
              <a:rPr lang="en-US" altLang="zh-CN" dirty="0"/>
              <a:t># </a:t>
            </a:r>
            <a:r>
              <a:rPr lang="zh-CN" altLang="zh-CN" dirty="0"/>
              <a:t>定义目标函数</a:t>
            </a:r>
            <a:endParaRPr lang="zh-CN" altLang="zh-CN" dirty="0"/>
          </a:p>
          <a:p>
            <a:r>
              <a:rPr lang="en-US" altLang="zh-CN" dirty="0" err="1"/>
              <a:t>def</a:t>
            </a:r>
            <a:r>
              <a:rPr lang="en-US" altLang="zh-CN" dirty="0"/>
              <a:t> fun(</a:t>
            </a:r>
            <a:r>
              <a:rPr lang="en-US" altLang="zh-CN" dirty="0" err="1"/>
              <a:t>args</a:t>
            </a:r>
            <a:r>
              <a:rPr lang="en-US" altLang="zh-CN" dirty="0"/>
              <a:t>):</a:t>
            </a:r>
            <a:endParaRPr lang="zh-CN" altLang="zh-CN" dirty="0"/>
          </a:p>
          <a:p>
            <a:r>
              <a:rPr lang="en-US" altLang="zh-CN" dirty="0"/>
              <a:t>    </a:t>
            </a:r>
            <a:r>
              <a:rPr lang="en-US" altLang="zh-CN" dirty="0" err="1"/>
              <a:t>a,b</a:t>
            </a:r>
            <a:r>
              <a:rPr lang="en-US" altLang="zh-CN" dirty="0"/>
              <a:t>=</a:t>
            </a:r>
            <a:r>
              <a:rPr lang="en-US" altLang="zh-CN" dirty="0" err="1"/>
              <a:t>args</a:t>
            </a:r>
            <a:endParaRPr lang="zh-CN" altLang="zh-CN" dirty="0"/>
          </a:p>
          <a:p>
            <a:r>
              <a:rPr lang="en-US" altLang="zh-CN" dirty="0"/>
              <a:t>    return lambda x:x**a +b*</a:t>
            </a:r>
            <a:r>
              <a:rPr lang="en-US" altLang="zh-CN" dirty="0" err="1"/>
              <a:t>np.sin</a:t>
            </a:r>
            <a:r>
              <a:rPr lang="en-US" altLang="zh-CN" dirty="0"/>
              <a:t>(x)</a:t>
            </a:r>
            <a:endParaRPr lang="zh-CN" altLang="zh-CN" dirty="0"/>
          </a:p>
          <a:p>
            <a:r>
              <a:rPr lang="en-US" altLang="zh-CN" dirty="0"/>
              <a:t>   </a:t>
            </a:r>
            <a:endParaRPr lang="zh-CN" altLang="zh-CN" dirty="0"/>
          </a:p>
          <a:p>
            <a:r>
              <a:rPr lang="en-US" altLang="zh-CN" dirty="0" err="1"/>
              <a:t>args</a:t>
            </a:r>
            <a:r>
              <a:rPr lang="en-US" altLang="zh-CN" dirty="0"/>
              <a:t>=(2,40)</a:t>
            </a:r>
            <a:endParaRPr lang="zh-CN" altLang="zh-CN" dirty="0"/>
          </a:p>
          <a:p>
            <a:r>
              <a:rPr lang="en-US" altLang="zh-CN" dirty="0"/>
              <a:t> </a:t>
            </a:r>
            <a:endParaRPr lang="zh-CN" altLang="zh-CN" dirty="0"/>
          </a:p>
          <a:p>
            <a:r>
              <a:rPr lang="en-US" altLang="zh-CN" dirty="0"/>
              <a:t># </a:t>
            </a:r>
            <a:r>
              <a:rPr lang="zh-CN" altLang="zh-CN" dirty="0"/>
              <a:t>估计初始最小值，即算法迭代的最小值</a:t>
            </a:r>
            <a:endParaRPr lang="zh-CN" altLang="zh-CN" dirty="0"/>
          </a:p>
          <a:p>
            <a:r>
              <a:rPr lang="en-US" altLang="zh-CN" dirty="0"/>
              <a:t>x0 = [2.5]</a:t>
            </a:r>
            <a:endParaRPr lang="zh-CN" altLang="zh-CN" dirty="0"/>
          </a:p>
          <a:p>
            <a:r>
              <a:rPr lang="en-US" altLang="zh-CN" dirty="0"/>
              <a:t># </a:t>
            </a:r>
            <a:r>
              <a:rPr lang="zh-CN" altLang="zh-CN" dirty="0"/>
              <a:t>设置内部使用的最小化方法，这个参数将传递给</a:t>
            </a:r>
            <a:r>
              <a:rPr lang="en-US" altLang="zh-CN" dirty="0" err="1"/>
              <a:t>scipy.optimize.minimize</a:t>
            </a:r>
            <a:r>
              <a:rPr lang="en-US" altLang="zh-CN" dirty="0"/>
              <a:t>()</a:t>
            </a:r>
            <a:r>
              <a:rPr lang="zh-CN" altLang="zh-CN" dirty="0"/>
              <a:t>方法</a:t>
            </a:r>
            <a:endParaRPr lang="zh-CN" altLang="zh-CN" dirty="0"/>
          </a:p>
          <a:p>
            <a:r>
              <a:rPr lang="en-US" altLang="zh-CN" dirty="0" err="1"/>
              <a:t>minimizer_kwargs</a:t>
            </a:r>
            <a:r>
              <a:rPr lang="en-US" altLang="zh-CN" dirty="0"/>
              <a:t> = {"method": " SLSQP </a:t>
            </a:r>
            <a:r>
              <a:rPr lang="en-US" altLang="zh-CN" dirty="0" smtClean="0"/>
              <a:t>"}</a:t>
            </a:r>
            <a:r>
              <a:rPr lang="en-US" altLang="zh-CN" dirty="0"/>
              <a:t> </a:t>
            </a:r>
            <a:endParaRPr lang="zh-CN" altLang="zh-CN" dirty="0"/>
          </a:p>
          <a:p>
            <a:r>
              <a:rPr lang="en-US" altLang="zh-CN" dirty="0"/>
              <a:t>res = </a:t>
            </a:r>
            <a:r>
              <a:rPr lang="en-US" altLang="zh-CN" dirty="0" err="1"/>
              <a:t>optimize.basinhopping</a:t>
            </a:r>
            <a:r>
              <a:rPr lang="en-US" altLang="zh-CN" dirty="0"/>
              <a:t>(fun(</a:t>
            </a:r>
            <a:r>
              <a:rPr lang="en-US" altLang="zh-CN" dirty="0" err="1"/>
              <a:t>args</a:t>
            </a:r>
            <a:r>
              <a:rPr lang="en-US" altLang="zh-CN" dirty="0"/>
              <a:t>), x0, </a:t>
            </a:r>
            <a:r>
              <a:rPr lang="en-US" altLang="zh-CN" dirty="0" err="1"/>
              <a:t>minimizer_kwargs</a:t>
            </a:r>
            <a:r>
              <a:rPr lang="en-US" altLang="zh-CN" dirty="0"/>
              <a:t>=</a:t>
            </a:r>
            <a:r>
              <a:rPr lang="en-US" altLang="zh-CN" dirty="0" err="1"/>
              <a:t>minimizer_kwargs</a:t>
            </a:r>
            <a:r>
              <a:rPr lang="en-US" altLang="zh-CN" dirty="0"/>
              <a:t>, niter=100)</a:t>
            </a:r>
            <a:endParaRPr lang="zh-CN" altLang="zh-CN" dirty="0"/>
          </a:p>
          <a:p>
            <a:r>
              <a:rPr lang="en-US" altLang="zh-CN" dirty="0"/>
              <a:t> </a:t>
            </a:r>
            <a:endParaRPr lang="zh-CN" altLang="zh-CN" dirty="0"/>
          </a:p>
          <a:p>
            <a:r>
              <a:rPr lang="en-US" altLang="zh-CN" dirty="0"/>
              <a:t>print(</a:t>
            </a:r>
            <a:r>
              <a:rPr lang="en-US" altLang="zh-CN" dirty="0" err="1"/>
              <a:t>res.x</a:t>
            </a:r>
            <a:r>
              <a:rPr lang="en-US" altLang="zh-CN" dirty="0"/>
              <a:t>)</a:t>
            </a:r>
            <a:endParaRPr lang="zh-CN" altLang="zh-CN" dirty="0"/>
          </a:p>
          <a:p>
            <a:r>
              <a:rPr lang="en-US" altLang="zh-CN" dirty="0"/>
              <a:t>print(</a:t>
            </a:r>
            <a:r>
              <a:rPr lang="en-US" altLang="zh-CN" dirty="0" err="1"/>
              <a:t>res.fun</a:t>
            </a:r>
            <a:r>
              <a:rPr lang="en-US" altLang="zh-CN" dirty="0"/>
              <a:t>)</a:t>
            </a:r>
            <a:endParaRPr lang="zh-CN" altLang="zh-CN" dirty="0"/>
          </a:p>
        </p:txBody>
      </p:sp>
      <p:sp>
        <p:nvSpPr>
          <p:cNvPr id="5" name="Rectangle 2"/>
          <p:cNvSpPr>
            <a:spLocks noChangeArrowheads="1"/>
          </p:cNvSpPr>
          <p:nvPr/>
        </p:nvSpPr>
        <p:spPr bwMode="auto">
          <a:xfrm>
            <a:off x="3434929" y="1393743"/>
            <a:ext cx="4896544" cy="646331"/>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spAutoFit/>
          </a:bodyPr>
          <a:lstStyle/>
          <a:p>
            <a:pPr lvl="0" indent="276225"/>
            <a:r>
              <a:rPr kumimoji="0" lang="zh-CN" altLang="en-US"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与</a:t>
            </a:r>
            <a:r>
              <a:rPr lang="en-US" altLang="zh-CN" dirty="0" smtClean="0">
                <a:solidFill>
                  <a:srgbClr val="FF0000"/>
                </a:solidFill>
              </a:rPr>
              <a:t>minimize</a:t>
            </a:r>
            <a:r>
              <a:rPr lang="zh-CN" altLang="en-US" dirty="0" smtClean="0">
                <a:solidFill>
                  <a:srgbClr val="FF0000"/>
                </a:solidFill>
              </a:rPr>
              <a:t>相比，</a:t>
            </a:r>
            <a:r>
              <a:rPr kumimoji="0" 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在初始值为</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2.5</a:t>
            </a:r>
            <a:r>
              <a:rPr kumimoji="0" lang="zh-CN" altLang="en-US"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的情况下，仍然返回全局最小值，结果如下：</a:t>
            </a:r>
            <a:endParaRPr kumimoji="0" lang="zh-CN" altLang="en-US" sz="11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pic>
        <p:nvPicPr>
          <p:cNvPr id="169985"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0032" y="2040074"/>
            <a:ext cx="2257181" cy="5128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pic>
        <p:nvPicPr>
          <p:cNvPr id="10" name="图片 9"/>
          <p:cNvPicPr/>
          <p:nvPr/>
        </p:nvPicPr>
        <p:blipFill>
          <a:blip r:embed="rId2"/>
          <a:stretch>
            <a:fillRect/>
          </a:stretch>
        </p:blipFill>
        <p:spPr>
          <a:xfrm>
            <a:off x="3902981" y="2852936"/>
            <a:ext cx="3960440" cy="2880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69985"/>
                                        </p:tgtEl>
                                        <p:attrNameLst>
                                          <p:attrName>style.visibility</p:attrName>
                                        </p:attrNameLst>
                                      </p:cBhvr>
                                      <p:to>
                                        <p:strVal val="visible"/>
                                      </p:to>
                                    </p:set>
                                    <p:animEffect transition="in" filter="barn(inVertical)">
                                      <p:cBhvr>
                                        <p:cTn id="10" dur="500"/>
                                        <p:tgtEl>
                                          <p:spTgt spid="16998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7" name="矩形 6"/>
          <p:cNvSpPr/>
          <p:nvPr/>
        </p:nvSpPr>
        <p:spPr>
          <a:xfrm>
            <a:off x="251520" y="898277"/>
            <a:ext cx="8136904" cy="461665"/>
          </a:xfrm>
          <a:prstGeom prst="rect">
            <a:avLst/>
          </a:prstGeom>
        </p:spPr>
        <p:txBody>
          <a:bodyPr wrap="square">
            <a:spAutoFit/>
          </a:bodyPr>
          <a:lstStyle/>
          <a:p>
            <a:r>
              <a:rPr lang="zh-CN" altLang="en-US" sz="2400" dirty="0" smtClean="0"/>
              <a:t>问题：</a:t>
            </a:r>
            <a:r>
              <a:rPr lang="zh-CN" altLang="zh-CN" sz="2400" dirty="0"/>
              <a:t>计算函数</a:t>
            </a:r>
            <a:r>
              <a:rPr lang="en-US" altLang="zh-CN" sz="2400" dirty="0"/>
              <a:t>f(x) = x**2 + 40*sin(x)</a:t>
            </a:r>
            <a:r>
              <a:rPr lang="zh-CN" altLang="zh-CN" sz="2400" dirty="0"/>
              <a:t>的最小值</a:t>
            </a:r>
            <a:endParaRPr lang="zh-CN" altLang="zh-CN" sz="2400" dirty="0"/>
          </a:p>
        </p:txBody>
      </p:sp>
      <p:sp>
        <p:nvSpPr>
          <p:cNvPr id="6"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pic>
        <p:nvPicPr>
          <p:cNvPr id="10" name="图片 9"/>
          <p:cNvPicPr/>
          <p:nvPr/>
        </p:nvPicPr>
        <p:blipFill>
          <a:blip r:embed="rId1"/>
          <a:stretch>
            <a:fillRect/>
          </a:stretch>
        </p:blipFill>
        <p:spPr>
          <a:xfrm>
            <a:off x="5292080" y="1359942"/>
            <a:ext cx="3456384" cy="2475889"/>
          </a:xfrm>
          <a:prstGeom prst="rect">
            <a:avLst/>
          </a:prstGeom>
        </p:spPr>
      </p:pic>
      <p:sp>
        <p:nvSpPr>
          <p:cNvPr id="9" name="矩形 8"/>
          <p:cNvSpPr/>
          <p:nvPr/>
        </p:nvSpPr>
        <p:spPr>
          <a:xfrm>
            <a:off x="244934" y="1916832"/>
            <a:ext cx="5047145" cy="286232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2000" dirty="0" err="1"/>
              <a:t>Basinhopping</a:t>
            </a:r>
            <a:r>
              <a:rPr lang="zh-CN" altLang="zh-CN" sz="2000" dirty="0"/>
              <a:t>是一个随机的全局优化器，内部调用的仍然是局部最小值函数</a:t>
            </a:r>
            <a:r>
              <a:rPr lang="en-US" altLang="zh-CN" sz="2000" dirty="0"/>
              <a:t>minimize()</a:t>
            </a:r>
            <a:r>
              <a:rPr lang="zh-CN" altLang="zh-CN" sz="2000" dirty="0"/>
              <a:t>，</a:t>
            </a:r>
            <a:r>
              <a:rPr lang="en-US" altLang="zh-CN" sz="2000" dirty="0" err="1"/>
              <a:t>Basinhopping</a:t>
            </a:r>
            <a:r>
              <a:rPr lang="zh-CN" altLang="zh-CN" sz="2000" dirty="0"/>
              <a:t>算法只是重复多次调用最小化函数来试图找到目标函数的全局最小值，无法保证它会在指定的迭代次数内找到全局最优值。</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矩形 6"/>
              <p:cNvSpPr/>
              <p:nvPr/>
            </p:nvSpPr>
            <p:spPr>
              <a:xfrm>
                <a:off x="251520" y="898277"/>
                <a:ext cx="8136904" cy="2046073"/>
              </a:xfrm>
              <a:prstGeom prst="rect">
                <a:avLst/>
              </a:prstGeom>
            </p:spPr>
            <p:txBody>
              <a:bodyPr wrap="square">
                <a:spAutoFit/>
              </a:bodyPr>
              <a:lstStyle/>
              <a:p>
                <a:r>
                  <a:rPr lang="zh-CN" altLang="en-US" sz="2400" dirty="0" smtClean="0"/>
                  <a:t>问题</a:t>
                </a:r>
                <a:r>
                  <a:rPr lang="en-US" altLang="zh-CN" sz="2400" dirty="0" smtClean="0"/>
                  <a:t>2</a:t>
                </a:r>
                <a:r>
                  <a:rPr lang="zh-CN" altLang="en-US" sz="2400" dirty="0" smtClean="0"/>
                  <a:t>：</a:t>
                </a:r>
                <a:r>
                  <a:rPr lang="zh-CN" altLang="zh-CN" sz="2400" dirty="0"/>
                  <a:t>六峰值驼背函数有</a:t>
                </a:r>
                <a:r>
                  <a:rPr lang="en-US" altLang="zh-CN" sz="2400" dirty="0"/>
                  <a:t>6</a:t>
                </a:r>
                <a:r>
                  <a:rPr lang="zh-CN" altLang="zh-CN" sz="2400" dirty="0"/>
                  <a:t>个局部极小值点，其中</a:t>
                </a:r>
                <a:r>
                  <a:rPr lang="en-US" altLang="zh-CN" sz="2400" dirty="0"/>
                  <a:t>(-0.0898,0.7126)</a:t>
                </a:r>
                <a:r>
                  <a:rPr lang="zh-CN" altLang="zh-CN" sz="2400" dirty="0"/>
                  <a:t>和</a:t>
                </a:r>
                <a:r>
                  <a:rPr lang="en-US" altLang="zh-CN" sz="2400" dirty="0"/>
                  <a:t>(0.0898, -0.7126)</a:t>
                </a:r>
                <a:r>
                  <a:rPr lang="zh-CN" altLang="zh-CN" sz="2400" dirty="0"/>
                  <a:t>为全局最小值点，编程实现</a:t>
                </a:r>
                <a:r>
                  <a:rPr lang="en-US" altLang="zh-CN" sz="2400" dirty="0" err="1"/>
                  <a:t>basinhopping</a:t>
                </a:r>
                <a:r>
                  <a:rPr lang="en-US" altLang="zh-CN" sz="2400" dirty="0"/>
                  <a:t>()</a:t>
                </a:r>
                <a:r>
                  <a:rPr lang="zh-CN" altLang="zh-CN" sz="2400" dirty="0"/>
                  <a:t>查找最小值的过程。函数表达式如下：</a:t>
                </a:r>
                <a:endParaRPr lang="zh-CN" altLang="zh-CN" sz="2400" dirty="0"/>
              </a:p>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a:rPr>
                        <m:t>f</m:t>
                      </m:r>
                      <m:d>
                        <m:dPr>
                          <m:ctrlPr>
                            <a:rPr lang="zh-CN" altLang="zh-CN" sz="2400" i="1">
                              <a:latin typeface="Cambria Math" panose="02040503050406030204"/>
                            </a:rPr>
                          </m:ctrlPr>
                        </m:dPr>
                        <m:e>
                          <m:r>
                            <m:rPr>
                              <m:sty m:val="p"/>
                            </m:rPr>
                            <a:rPr lang="en-US" altLang="zh-CN" sz="2400">
                              <a:latin typeface="Cambria Math" panose="02040503050406030204"/>
                            </a:rPr>
                            <m:t>x</m:t>
                          </m:r>
                          <m:r>
                            <a:rPr lang="en-US" altLang="zh-CN" sz="2400">
                              <a:latin typeface="Cambria Math" panose="02040503050406030204"/>
                            </a:rPr>
                            <m:t>,</m:t>
                          </m:r>
                          <m:r>
                            <m:rPr>
                              <m:sty m:val="p"/>
                            </m:rPr>
                            <a:rPr lang="en-US" altLang="zh-CN" sz="2400">
                              <a:latin typeface="Cambria Math" panose="02040503050406030204"/>
                            </a:rPr>
                            <m:t>y</m:t>
                          </m:r>
                        </m:e>
                      </m:d>
                      <m:r>
                        <a:rPr lang="en-US" altLang="zh-CN" sz="2400">
                          <a:latin typeface="Cambria Math" panose="02040503050406030204"/>
                        </a:rPr>
                        <m:t>=</m:t>
                      </m:r>
                      <m:d>
                        <m:dPr>
                          <m:ctrlPr>
                            <a:rPr lang="zh-CN" altLang="zh-CN" sz="2400" i="1">
                              <a:latin typeface="Cambria Math" panose="02040503050406030204"/>
                            </a:rPr>
                          </m:ctrlPr>
                        </m:dPr>
                        <m:e>
                          <m:r>
                            <a:rPr lang="en-US" altLang="zh-CN" sz="2400">
                              <a:latin typeface="Cambria Math" panose="02040503050406030204"/>
                            </a:rPr>
                            <m:t>4</m:t>
                          </m:r>
                          <m:r>
                            <a:rPr lang="en-US" altLang="zh-CN" sz="2400" i="1">
                              <a:latin typeface="Cambria Math" panose="02040503050406030204"/>
                            </a:rPr>
                            <m:t>−</m:t>
                          </m:r>
                          <m:r>
                            <a:rPr lang="en-US" altLang="zh-CN" sz="2400">
                              <a:latin typeface="Cambria Math" panose="02040503050406030204"/>
                            </a:rPr>
                            <m:t>2</m:t>
                          </m:r>
                          <m:r>
                            <a:rPr lang="en-US" altLang="zh-CN" sz="2400">
                              <a:latin typeface="Cambria Math" panose="02040503050406030204"/>
                            </a:rPr>
                            <m:t>.</m:t>
                          </m:r>
                          <m:r>
                            <a:rPr lang="en-US" altLang="zh-CN" sz="2400">
                              <a:latin typeface="Cambria Math" panose="02040503050406030204"/>
                            </a:rPr>
                            <m:t>1</m:t>
                          </m:r>
                          <m:sSup>
                            <m:sSupPr>
                              <m:ctrlPr>
                                <a:rPr lang="zh-CN" altLang="zh-CN" sz="2400" i="1">
                                  <a:latin typeface="Cambria Math" panose="02040503050406030204"/>
                                </a:rPr>
                              </m:ctrlPr>
                            </m:sSupPr>
                            <m:e>
                              <m:r>
                                <a:rPr lang="en-US" altLang="zh-CN" sz="2400" i="1">
                                  <a:latin typeface="Cambria Math" panose="02040503050406030204"/>
                                </a:rPr>
                                <m:t>𝑥</m:t>
                              </m:r>
                            </m:e>
                            <m:sup>
                              <m:r>
                                <a:rPr lang="en-US" altLang="zh-CN" sz="2400" i="1">
                                  <a:latin typeface="Cambria Math" panose="02040503050406030204"/>
                                </a:rPr>
                                <m:t>2</m:t>
                              </m:r>
                            </m:sup>
                          </m:sSup>
                          <m:r>
                            <a:rPr lang="en-US" altLang="zh-CN" sz="2400">
                              <a:latin typeface="Cambria Math" panose="02040503050406030204"/>
                            </a:rPr>
                            <m:t>+</m:t>
                          </m:r>
                          <m:f>
                            <m:fPr>
                              <m:ctrlPr>
                                <a:rPr lang="zh-CN" altLang="zh-CN" sz="2400" i="1">
                                  <a:latin typeface="Cambria Math" panose="02040503050406030204"/>
                                </a:rPr>
                              </m:ctrlPr>
                            </m:fPr>
                            <m:num>
                              <m:sSup>
                                <m:sSupPr>
                                  <m:ctrlPr>
                                    <a:rPr lang="zh-CN" altLang="zh-CN" sz="2400" i="1">
                                      <a:latin typeface="Cambria Math" panose="02040503050406030204"/>
                                    </a:rPr>
                                  </m:ctrlPr>
                                </m:sSupPr>
                                <m:e>
                                  <m:r>
                                    <a:rPr lang="en-US" altLang="zh-CN" sz="2400" i="1">
                                      <a:latin typeface="Cambria Math" panose="02040503050406030204"/>
                                    </a:rPr>
                                    <m:t>𝑥</m:t>
                                  </m:r>
                                </m:e>
                                <m:sup>
                                  <m:r>
                                    <a:rPr lang="en-US" altLang="zh-CN" sz="2400" i="1">
                                      <a:latin typeface="Cambria Math" panose="02040503050406030204"/>
                                    </a:rPr>
                                    <m:t>4</m:t>
                                  </m:r>
                                </m:sup>
                              </m:sSup>
                            </m:num>
                            <m:den>
                              <m:r>
                                <a:rPr lang="en-US" altLang="zh-CN" sz="2400" i="1">
                                  <a:latin typeface="Cambria Math" panose="02040503050406030204"/>
                                </a:rPr>
                                <m:t>3</m:t>
                              </m:r>
                            </m:den>
                          </m:f>
                        </m:e>
                      </m:d>
                      <m:sSup>
                        <m:sSupPr>
                          <m:ctrlPr>
                            <a:rPr lang="zh-CN" altLang="zh-CN" sz="2400" i="1">
                              <a:latin typeface="Cambria Math" panose="02040503050406030204"/>
                            </a:rPr>
                          </m:ctrlPr>
                        </m:sSupPr>
                        <m:e>
                          <m:r>
                            <a:rPr lang="en-US" altLang="zh-CN" sz="2400" i="1">
                              <a:latin typeface="Cambria Math" panose="02040503050406030204"/>
                            </a:rPr>
                            <m:t>𝑥</m:t>
                          </m:r>
                        </m:e>
                        <m:sup>
                          <m:r>
                            <a:rPr lang="en-US" altLang="zh-CN" sz="2400" i="1">
                              <a:latin typeface="Cambria Math" panose="02040503050406030204"/>
                            </a:rPr>
                            <m:t>2</m:t>
                          </m:r>
                        </m:sup>
                      </m:sSup>
                      <m:r>
                        <a:rPr lang="en-US" altLang="zh-CN" sz="2400" i="1">
                          <a:latin typeface="Cambria Math" panose="02040503050406030204"/>
                        </a:rPr>
                        <m:t>+</m:t>
                      </m:r>
                      <m:r>
                        <a:rPr lang="en-US" altLang="zh-CN" sz="2400" i="1">
                          <a:latin typeface="Cambria Math" panose="02040503050406030204"/>
                        </a:rPr>
                        <m:t>𝑥𝑦</m:t>
                      </m:r>
                      <m:r>
                        <a:rPr lang="en-US" altLang="zh-CN" sz="2400" i="1">
                          <a:latin typeface="Cambria Math" panose="02040503050406030204"/>
                        </a:rPr>
                        <m:t>+(−</m:t>
                      </m:r>
                      <m:r>
                        <a:rPr lang="en-US" altLang="zh-CN" sz="2400" i="1">
                          <a:latin typeface="Cambria Math" panose="02040503050406030204"/>
                        </a:rPr>
                        <m:t>4</m:t>
                      </m:r>
                      <m:r>
                        <a:rPr lang="en-US" altLang="zh-CN" sz="2400" i="1">
                          <a:latin typeface="Cambria Math" panose="02040503050406030204"/>
                        </a:rPr>
                        <m:t>+</m:t>
                      </m:r>
                      <m:r>
                        <a:rPr lang="en-US" altLang="zh-CN" sz="2400" i="1">
                          <a:latin typeface="Cambria Math" panose="02040503050406030204"/>
                        </a:rPr>
                        <m:t>4</m:t>
                      </m:r>
                      <m:sSup>
                        <m:sSupPr>
                          <m:ctrlPr>
                            <a:rPr lang="zh-CN" altLang="zh-CN" sz="2400" i="1">
                              <a:latin typeface="Cambria Math" panose="02040503050406030204"/>
                            </a:rPr>
                          </m:ctrlPr>
                        </m:sSupPr>
                        <m:e>
                          <m:r>
                            <a:rPr lang="en-US" altLang="zh-CN" sz="2400" i="1">
                              <a:latin typeface="Cambria Math" panose="02040503050406030204"/>
                            </a:rPr>
                            <m:t>𝑦</m:t>
                          </m:r>
                        </m:e>
                        <m:sup>
                          <m:r>
                            <a:rPr lang="en-US" altLang="zh-CN" sz="2400" i="1">
                              <a:latin typeface="Cambria Math" panose="02040503050406030204"/>
                            </a:rPr>
                            <m:t>2</m:t>
                          </m:r>
                        </m:sup>
                      </m:sSup>
                      <m:r>
                        <a:rPr lang="en-US" altLang="zh-CN" sz="2400" i="1">
                          <a:latin typeface="Cambria Math" panose="02040503050406030204"/>
                        </a:rPr>
                        <m:t>)</m:t>
                      </m:r>
                      <m:sSup>
                        <m:sSupPr>
                          <m:ctrlPr>
                            <a:rPr lang="zh-CN" altLang="zh-CN" sz="2400" i="1">
                              <a:latin typeface="Cambria Math" panose="02040503050406030204"/>
                            </a:rPr>
                          </m:ctrlPr>
                        </m:sSupPr>
                        <m:e>
                          <m:r>
                            <a:rPr lang="en-US" altLang="zh-CN" sz="2400" i="1">
                              <a:latin typeface="Cambria Math" panose="02040503050406030204"/>
                            </a:rPr>
                            <m:t>𝑦</m:t>
                          </m:r>
                        </m:e>
                        <m:sup>
                          <m:r>
                            <a:rPr lang="en-US" altLang="zh-CN" sz="2400" i="1">
                              <a:latin typeface="Cambria Math" panose="02040503050406030204"/>
                            </a:rPr>
                            <m:t>2</m:t>
                          </m:r>
                        </m:sup>
                      </m:sSup>
                    </m:oMath>
                  </m:oMathPara>
                </a14:m>
                <a:endParaRPr lang="zh-CN" altLang="zh-CN" sz="2400" dirty="0"/>
              </a:p>
            </p:txBody>
          </p:sp>
        </mc:Choice>
        <mc:Fallback>
          <p:sp>
            <p:nvSpPr>
              <p:cNvPr id="7" name="矩形 6"/>
              <p:cNvSpPr>
                <a:spLocks noRot="1" noChangeAspect="1" noMove="1" noResize="1" noEditPoints="1" noAdjustHandles="1" noChangeArrowheads="1" noChangeShapeType="1" noTextEdit="1"/>
              </p:cNvSpPr>
              <p:nvPr/>
            </p:nvSpPr>
            <p:spPr>
              <a:xfrm>
                <a:off x="251520" y="898277"/>
                <a:ext cx="8136904" cy="2046073"/>
              </a:xfrm>
              <a:prstGeom prst="rect">
                <a:avLst/>
              </a:prstGeom>
              <a:blipFill rotWithShape="1">
                <a:blip r:embed="rId1"/>
                <a:stretch>
                  <a:fillRect l="-1" t="-19" r="1" b="24"/>
                </a:stretch>
              </a:blipFill>
            </p:spPr>
            <p:txBody>
              <a:bodyPr/>
              <a:lstStyle/>
              <a:p>
                <a:r>
                  <a:rPr lang="zh-CN" altLang="en-US">
                    <a:noFill/>
                  </a:rPr>
                  <a:t> </a:t>
                </a:r>
              </a:p>
            </p:txBody>
          </p:sp>
        </mc:Fallback>
      </mc:AlternateContent>
      <p:sp>
        <p:nvSpPr>
          <p:cNvPr id="6"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3" name="矩形 2"/>
          <p:cNvSpPr/>
          <p:nvPr/>
        </p:nvSpPr>
        <p:spPr>
          <a:xfrm>
            <a:off x="269776" y="2947586"/>
            <a:ext cx="8604448" cy="830997"/>
          </a:xfrm>
          <a:prstGeom prst="rect">
            <a:avLst/>
          </a:prstGeom>
        </p:spPr>
        <p:txBody>
          <a:bodyPr wrap="square">
            <a:spAutoFit/>
          </a:bodyPr>
          <a:lstStyle/>
          <a:p>
            <a:r>
              <a:rPr lang="zh-CN" altLang="en-US" sz="2400" dirty="0" smtClean="0"/>
              <a:t>分析：步骤与前一问题一样，这里可以</a:t>
            </a:r>
            <a:r>
              <a:rPr lang="zh-CN" altLang="zh-CN" sz="2400" dirty="0" smtClean="0"/>
              <a:t>通过</a:t>
            </a:r>
            <a:r>
              <a:rPr lang="zh-CN" altLang="zh-CN" sz="2400" dirty="0"/>
              <a:t>计算变量的导数来获得梯度信息，加快算法的搜索速度</a:t>
            </a:r>
            <a:r>
              <a:rPr lang="zh-CN" altLang="zh-CN" sz="2400" dirty="0" smtClean="0"/>
              <a:t>。</a:t>
            </a:r>
            <a:r>
              <a:rPr lang="zh-CN" altLang="en-US" sz="2400" dirty="0" smtClean="0"/>
              <a:t>目标函数定义如下：</a:t>
            </a:r>
            <a:endParaRPr lang="zh-CN" altLang="en-US" sz="2400" dirty="0"/>
          </a:p>
        </p:txBody>
      </p:sp>
      <p:sp>
        <p:nvSpPr>
          <p:cNvPr id="4" name="矩形 3"/>
          <p:cNvSpPr/>
          <p:nvPr/>
        </p:nvSpPr>
        <p:spPr>
          <a:xfrm>
            <a:off x="251520" y="3933056"/>
            <a:ext cx="8748464"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 </a:t>
            </a:r>
            <a:r>
              <a:rPr lang="zh-CN" altLang="zh-CN" dirty="0"/>
              <a:t>定义目标函数</a:t>
            </a:r>
            <a:endParaRPr lang="zh-CN" altLang="zh-CN" dirty="0"/>
          </a:p>
          <a:p>
            <a:r>
              <a:rPr lang="en-US" altLang="zh-CN" b="1" dirty="0" err="1"/>
              <a:t>def</a:t>
            </a:r>
            <a:r>
              <a:rPr lang="en-US" altLang="zh-CN" dirty="0"/>
              <a:t> fun2d</a:t>
            </a:r>
            <a:r>
              <a:rPr lang="en-US" altLang="zh-CN" b="1" dirty="0"/>
              <a:t>(</a:t>
            </a:r>
            <a:r>
              <a:rPr lang="en-US" altLang="zh-CN" dirty="0"/>
              <a:t>x</a:t>
            </a:r>
            <a:r>
              <a:rPr lang="en-US" altLang="zh-CN" b="1" dirty="0"/>
              <a:t>):</a:t>
            </a:r>
            <a:endParaRPr lang="zh-CN" altLang="zh-CN" dirty="0"/>
          </a:p>
          <a:p>
            <a:r>
              <a:rPr lang="en-US" altLang="zh-CN" dirty="0"/>
              <a:t>    f </a:t>
            </a:r>
            <a:r>
              <a:rPr lang="en-US" altLang="zh-CN" b="1" dirty="0"/>
              <a:t>=</a:t>
            </a:r>
            <a:r>
              <a:rPr lang="en-US" altLang="zh-CN" dirty="0"/>
              <a:t> </a:t>
            </a:r>
            <a:r>
              <a:rPr lang="en-US" altLang="zh-CN" b="1" dirty="0"/>
              <a:t>(</a:t>
            </a:r>
            <a:r>
              <a:rPr lang="en-US" altLang="zh-CN" dirty="0"/>
              <a:t>4</a:t>
            </a:r>
            <a:r>
              <a:rPr lang="en-US" altLang="zh-CN" b="1" dirty="0"/>
              <a:t>-</a:t>
            </a:r>
            <a:r>
              <a:rPr lang="en-US" altLang="zh-CN" dirty="0"/>
              <a:t>2.1</a:t>
            </a:r>
            <a:r>
              <a:rPr lang="en-US" altLang="zh-CN" b="1" dirty="0"/>
              <a:t>*</a:t>
            </a:r>
            <a:r>
              <a:rPr lang="en-US" altLang="zh-CN" dirty="0"/>
              <a:t>x</a:t>
            </a:r>
            <a:r>
              <a:rPr lang="en-US" altLang="zh-CN" b="1" dirty="0"/>
              <a:t>[</a:t>
            </a:r>
            <a:r>
              <a:rPr lang="en-US" altLang="zh-CN" dirty="0"/>
              <a:t>0</a:t>
            </a:r>
            <a:r>
              <a:rPr lang="en-US" altLang="zh-CN" b="1" dirty="0"/>
              <a:t>]**</a:t>
            </a:r>
            <a:r>
              <a:rPr lang="en-US" altLang="zh-CN" dirty="0"/>
              <a:t>2</a:t>
            </a:r>
            <a:r>
              <a:rPr lang="en-US" altLang="zh-CN" b="1" dirty="0"/>
              <a:t>+</a:t>
            </a:r>
            <a:r>
              <a:rPr lang="en-US" altLang="zh-CN" dirty="0"/>
              <a:t>x</a:t>
            </a:r>
            <a:r>
              <a:rPr lang="en-US" altLang="zh-CN" b="1" dirty="0"/>
              <a:t>[</a:t>
            </a:r>
            <a:r>
              <a:rPr lang="en-US" altLang="zh-CN" dirty="0"/>
              <a:t>0</a:t>
            </a:r>
            <a:r>
              <a:rPr lang="en-US" altLang="zh-CN" b="1" dirty="0"/>
              <a:t>]**</a:t>
            </a:r>
            <a:r>
              <a:rPr lang="en-US" altLang="zh-CN" dirty="0"/>
              <a:t>4</a:t>
            </a:r>
            <a:r>
              <a:rPr lang="en-US" altLang="zh-CN" b="1" dirty="0"/>
              <a:t>/</a:t>
            </a:r>
            <a:r>
              <a:rPr lang="en-US" altLang="zh-CN" dirty="0"/>
              <a:t>3</a:t>
            </a:r>
            <a:r>
              <a:rPr lang="en-US" altLang="zh-CN" b="1" dirty="0"/>
              <a:t>)*</a:t>
            </a:r>
            <a:r>
              <a:rPr lang="en-US" altLang="zh-CN" dirty="0"/>
              <a:t>x</a:t>
            </a:r>
            <a:r>
              <a:rPr lang="en-US" altLang="zh-CN" b="1" dirty="0"/>
              <a:t>[</a:t>
            </a:r>
            <a:r>
              <a:rPr lang="en-US" altLang="zh-CN" dirty="0"/>
              <a:t>0</a:t>
            </a:r>
            <a:r>
              <a:rPr lang="en-US" altLang="zh-CN" b="1" dirty="0"/>
              <a:t>]**</a:t>
            </a:r>
            <a:r>
              <a:rPr lang="en-US" altLang="zh-CN" dirty="0"/>
              <a:t>2 </a:t>
            </a:r>
            <a:r>
              <a:rPr lang="en-US" altLang="zh-CN" b="1" dirty="0"/>
              <a:t>+</a:t>
            </a:r>
            <a:r>
              <a:rPr lang="en-US" altLang="zh-CN" dirty="0"/>
              <a:t>x</a:t>
            </a:r>
            <a:r>
              <a:rPr lang="en-US" altLang="zh-CN" b="1" dirty="0"/>
              <a:t>[</a:t>
            </a:r>
            <a:r>
              <a:rPr lang="en-US" altLang="zh-CN" dirty="0"/>
              <a:t>0</a:t>
            </a:r>
            <a:r>
              <a:rPr lang="en-US" altLang="zh-CN" b="1" dirty="0"/>
              <a:t>]*</a:t>
            </a:r>
            <a:r>
              <a:rPr lang="en-US" altLang="zh-CN" dirty="0"/>
              <a:t>x</a:t>
            </a:r>
            <a:r>
              <a:rPr lang="en-US" altLang="zh-CN" b="1" dirty="0"/>
              <a:t>[</a:t>
            </a:r>
            <a:r>
              <a:rPr lang="en-US" altLang="zh-CN" dirty="0"/>
              <a:t>1</a:t>
            </a:r>
            <a:r>
              <a:rPr lang="en-US" altLang="zh-CN" b="1" dirty="0"/>
              <a:t>]+(</a:t>
            </a:r>
            <a:r>
              <a:rPr lang="en-US" altLang="zh-CN" dirty="0"/>
              <a:t>4</a:t>
            </a:r>
            <a:r>
              <a:rPr lang="en-US" altLang="zh-CN" b="1" dirty="0"/>
              <a:t>*</a:t>
            </a:r>
            <a:r>
              <a:rPr lang="en-US" altLang="zh-CN" dirty="0"/>
              <a:t>x</a:t>
            </a:r>
            <a:r>
              <a:rPr lang="en-US" altLang="zh-CN" b="1" dirty="0"/>
              <a:t>[</a:t>
            </a:r>
            <a:r>
              <a:rPr lang="en-US" altLang="zh-CN" dirty="0"/>
              <a:t>1</a:t>
            </a:r>
            <a:r>
              <a:rPr lang="en-US" altLang="zh-CN" b="1" dirty="0"/>
              <a:t>]**</a:t>
            </a:r>
            <a:r>
              <a:rPr lang="en-US" altLang="zh-CN" dirty="0"/>
              <a:t>2</a:t>
            </a:r>
            <a:r>
              <a:rPr lang="en-US" altLang="zh-CN" b="1" dirty="0"/>
              <a:t>-</a:t>
            </a:r>
            <a:r>
              <a:rPr lang="en-US" altLang="zh-CN" dirty="0"/>
              <a:t>4</a:t>
            </a:r>
            <a:r>
              <a:rPr lang="en-US" altLang="zh-CN" b="1" dirty="0"/>
              <a:t>)*</a:t>
            </a:r>
            <a:r>
              <a:rPr lang="en-US" altLang="zh-CN" dirty="0"/>
              <a:t>x</a:t>
            </a:r>
            <a:r>
              <a:rPr lang="en-US" altLang="zh-CN" b="1" dirty="0"/>
              <a:t>[</a:t>
            </a:r>
            <a:r>
              <a:rPr lang="en-US" altLang="zh-CN" dirty="0"/>
              <a:t>1</a:t>
            </a:r>
            <a:r>
              <a:rPr lang="en-US" altLang="zh-CN" b="1" dirty="0"/>
              <a:t>]**</a:t>
            </a:r>
            <a:r>
              <a:rPr lang="en-US" altLang="zh-CN" dirty="0"/>
              <a:t>2    </a:t>
            </a:r>
            <a:endParaRPr lang="zh-CN" altLang="zh-CN" dirty="0"/>
          </a:p>
          <a:p>
            <a:r>
              <a:rPr lang="en-US" altLang="zh-CN" dirty="0"/>
              <a:t>    #  </a:t>
            </a:r>
            <a:r>
              <a:rPr lang="zh-CN" altLang="zh-CN" dirty="0"/>
              <a:t>计算</a:t>
            </a:r>
            <a:r>
              <a:rPr lang="en-US" altLang="zh-CN" dirty="0"/>
              <a:t>x[0]</a:t>
            </a:r>
            <a:r>
              <a:rPr lang="zh-CN" altLang="zh-CN" dirty="0"/>
              <a:t>和</a:t>
            </a:r>
            <a:r>
              <a:rPr lang="en-US" altLang="zh-CN" dirty="0"/>
              <a:t>x[1]</a:t>
            </a:r>
            <a:r>
              <a:rPr lang="zh-CN" altLang="zh-CN" dirty="0"/>
              <a:t>的导数</a:t>
            </a:r>
            <a:r>
              <a:rPr lang="en-US" altLang="zh-CN" dirty="0"/>
              <a:t>  </a:t>
            </a:r>
            <a:endParaRPr lang="zh-CN" altLang="zh-CN" dirty="0"/>
          </a:p>
          <a:p>
            <a:r>
              <a:rPr lang="en-US" altLang="zh-CN" dirty="0"/>
              <a:t>    </a:t>
            </a:r>
            <a:r>
              <a:rPr lang="en-US" altLang="zh-CN" dirty="0" err="1"/>
              <a:t>df</a:t>
            </a:r>
            <a:r>
              <a:rPr lang="en-US" altLang="zh-CN" dirty="0"/>
              <a:t> </a:t>
            </a:r>
            <a:r>
              <a:rPr lang="en-US" altLang="zh-CN" b="1" dirty="0"/>
              <a:t>=</a:t>
            </a:r>
            <a:r>
              <a:rPr lang="en-US" altLang="zh-CN" dirty="0"/>
              <a:t> </a:t>
            </a:r>
            <a:r>
              <a:rPr lang="en-US" altLang="zh-CN" dirty="0" err="1"/>
              <a:t>np</a:t>
            </a:r>
            <a:r>
              <a:rPr lang="en-US" altLang="zh-CN" b="1" dirty="0" err="1"/>
              <a:t>.</a:t>
            </a:r>
            <a:r>
              <a:rPr lang="en-US" altLang="zh-CN" dirty="0" err="1"/>
              <a:t>zeros</a:t>
            </a:r>
            <a:r>
              <a:rPr lang="en-US" altLang="zh-CN" b="1" dirty="0"/>
              <a:t>(</a:t>
            </a:r>
            <a:r>
              <a:rPr lang="en-US" altLang="zh-CN" dirty="0"/>
              <a:t>2</a:t>
            </a:r>
            <a:r>
              <a:rPr lang="en-US" altLang="zh-CN" b="1" dirty="0"/>
              <a:t>)</a:t>
            </a:r>
            <a:endParaRPr lang="zh-CN" altLang="zh-CN" dirty="0"/>
          </a:p>
          <a:p>
            <a:r>
              <a:rPr lang="en-US" altLang="zh-CN" dirty="0"/>
              <a:t>    </a:t>
            </a:r>
            <a:r>
              <a:rPr lang="en-US" altLang="zh-CN" dirty="0" err="1"/>
              <a:t>df</a:t>
            </a:r>
            <a:r>
              <a:rPr lang="en-US" altLang="zh-CN" b="1" dirty="0"/>
              <a:t>[</a:t>
            </a:r>
            <a:r>
              <a:rPr lang="en-US" altLang="zh-CN" dirty="0"/>
              <a:t>0</a:t>
            </a:r>
            <a:r>
              <a:rPr lang="en-US" altLang="zh-CN" b="1" dirty="0"/>
              <a:t>]</a:t>
            </a:r>
            <a:r>
              <a:rPr lang="en-US" altLang="zh-CN" dirty="0"/>
              <a:t> </a:t>
            </a:r>
            <a:r>
              <a:rPr lang="en-US" altLang="zh-CN" b="1" dirty="0"/>
              <a:t>=</a:t>
            </a:r>
            <a:r>
              <a:rPr lang="en-US" altLang="zh-CN" dirty="0"/>
              <a:t> x</a:t>
            </a:r>
            <a:r>
              <a:rPr lang="en-US" altLang="zh-CN" b="1" dirty="0"/>
              <a:t>[</a:t>
            </a:r>
            <a:r>
              <a:rPr lang="en-US" altLang="zh-CN" dirty="0"/>
              <a:t>0</a:t>
            </a:r>
            <a:r>
              <a:rPr lang="en-US" altLang="zh-CN" b="1" dirty="0"/>
              <a:t>]**</a:t>
            </a:r>
            <a:r>
              <a:rPr lang="en-US" altLang="zh-CN" dirty="0"/>
              <a:t>2</a:t>
            </a:r>
            <a:r>
              <a:rPr lang="en-US" altLang="zh-CN" b="1" dirty="0"/>
              <a:t>*(</a:t>
            </a:r>
            <a:r>
              <a:rPr lang="en-US" altLang="zh-CN" dirty="0"/>
              <a:t>4</a:t>
            </a:r>
            <a:r>
              <a:rPr lang="en-US" altLang="zh-CN" b="1" dirty="0"/>
              <a:t>*</a:t>
            </a:r>
            <a:r>
              <a:rPr lang="en-US" altLang="zh-CN" dirty="0"/>
              <a:t>x</a:t>
            </a:r>
            <a:r>
              <a:rPr lang="en-US" altLang="zh-CN" b="1" dirty="0"/>
              <a:t>[</a:t>
            </a:r>
            <a:r>
              <a:rPr lang="en-US" altLang="zh-CN" dirty="0"/>
              <a:t>0</a:t>
            </a:r>
            <a:r>
              <a:rPr lang="en-US" altLang="zh-CN" b="1" dirty="0"/>
              <a:t>]**</a:t>
            </a:r>
            <a:r>
              <a:rPr lang="en-US" altLang="zh-CN" dirty="0"/>
              <a:t>3</a:t>
            </a:r>
            <a:r>
              <a:rPr lang="en-US" altLang="zh-CN" b="1" dirty="0"/>
              <a:t>/</a:t>
            </a:r>
            <a:r>
              <a:rPr lang="en-US" altLang="zh-CN" dirty="0"/>
              <a:t>3 </a:t>
            </a:r>
            <a:r>
              <a:rPr lang="en-US" altLang="zh-CN" b="1" dirty="0"/>
              <a:t>-</a:t>
            </a:r>
            <a:r>
              <a:rPr lang="en-US" altLang="zh-CN" dirty="0"/>
              <a:t> 4.2</a:t>
            </a:r>
            <a:r>
              <a:rPr lang="en-US" altLang="zh-CN" b="1" dirty="0"/>
              <a:t>*</a:t>
            </a:r>
            <a:r>
              <a:rPr lang="en-US" altLang="zh-CN" dirty="0"/>
              <a:t>x</a:t>
            </a:r>
            <a:r>
              <a:rPr lang="en-US" altLang="zh-CN" b="1" dirty="0"/>
              <a:t>[</a:t>
            </a:r>
            <a:r>
              <a:rPr lang="en-US" altLang="zh-CN" dirty="0"/>
              <a:t>0</a:t>
            </a:r>
            <a:r>
              <a:rPr lang="en-US" altLang="zh-CN" b="1" dirty="0"/>
              <a:t>])</a:t>
            </a:r>
            <a:r>
              <a:rPr lang="en-US" altLang="zh-CN" dirty="0"/>
              <a:t> </a:t>
            </a:r>
            <a:r>
              <a:rPr lang="en-US" altLang="zh-CN" b="1" dirty="0"/>
              <a:t>+</a:t>
            </a:r>
            <a:r>
              <a:rPr lang="en-US" altLang="zh-CN" dirty="0"/>
              <a:t> 2</a:t>
            </a:r>
            <a:r>
              <a:rPr lang="en-US" altLang="zh-CN" b="1" dirty="0"/>
              <a:t>*</a:t>
            </a:r>
            <a:r>
              <a:rPr lang="en-US" altLang="zh-CN" dirty="0"/>
              <a:t>x</a:t>
            </a:r>
            <a:r>
              <a:rPr lang="en-US" altLang="zh-CN" b="1" dirty="0"/>
              <a:t>[</a:t>
            </a:r>
            <a:r>
              <a:rPr lang="en-US" altLang="zh-CN" dirty="0"/>
              <a:t>0</a:t>
            </a:r>
            <a:r>
              <a:rPr lang="en-US" altLang="zh-CN" b="1" dirty="0"/>
              <a:t>]*(</a:t>
            </a:r>
            <a:r>
              <a:rPr lang="en-US" altLang="zh-CN" dirty="0"/>
              <a:t>x</a:t>
            </a:r>
            <a:r>
              <a:rPr lang="en-US" altLang="zh-CN" b="1" dirty="0"/>
              <a:t>[</a:t>
            </a:r>
            <a:r>
              <a:rPr lang="en-US" altLang="zh-CN" dirty="0"/>
              <a:t>0</a:t>
            </a:r>
            <a:r>
              <a:rPr lang="en-US" altLang="zh-CN" b="1" dirty="0"/>
              <a:t>]**</a:t>
            </a:r>
            <a:r>
              <a:rPr lang="en-US" altLang="zh-CN" dirty="0"/>
              <a:t>4</a:t>
            </a:r>
            <a:r>
              <a:rPr lang="en-US" altLang="zh-CN" b="1" dirty="0"/>
              <a:t>/</a:t>
            </a:r>
            <a:r>
              <a:rPr lang="en-US" altLang="zh-CN" dirty="0"/>
              <a:t>3 </a:t>
            </a:r>
            <a:r>
              <a:rPr lang="en-US" altLang="zh-CN" b="1" dirty="0"/>
              <a:t>-</a:t>
            </a:r>
            <a:r>
              <a:rPr lang="en-US" altLang="zh-CN" dirty="0"/>
              <a:t> 2.1</a:t>
            </a:r>
            <a:r>
              <a:rPr lang="en-US" altLang="zh-CN" b="1" dirty="0"/>
              <a:t>*</a:t>
            </a:r>
            <a:r>
              <a:rPr lang="en-US" altLang="zh-CN" dirty="0"/>
              <a:t>x</a:t>
            </a:r>
            <a:r>
              <a:rPr lang="en-US" altLang="zh-CN" b="1" dirty="0"/>
              <a:t>[</a:t>
            </a:r>
            <a:r>
              <a:rPr lang="en-US" altLang="zh-CN" dirty="0"/>
              <a:t>0</a:t>
            </a:r>
            <a:r>
              <a:rPr lang="en-US" altLang="zh-CN" b="1" dirty="0"/>
              <a:t>]**</a:t>
            </a:r>
            <a:r>
              <a:rPr lang="en-US" altLang="zh-CN" dirty="0"/>
              <a:t>2 </a:t>
            </a:r>
            <a:r>
              <a:rPr lang="en-US" altLang="zh-CN" b="1" dirty="0"/>
              <a:t>+</a:t>
            </a:r>
            <a:r>
              <a:rPr lang="en-US" altLang="zh-CN" dirty="0"/>
              <a:t> 4</a:t>
            </a:r>
            <a:r>
              <a:rPr lang="en-US" altLang="zh-CN" b="1" dirty="0"/>
              <a:t>)</a:t>
            </a:r>
            <a:r>
              <a:rPr lang="en-US" altLang="zh-CN" dirty="0"/>
              <a:t> </a:t>
            </a:r>
            <a:r>
              <a:rPr lang="en-US" altLang="zh-CN" b="1" dirty="0"/>
              <a:t>+</a:t>
            </a:r>
            <a:r>
              <a:rPr lang="en-US" altLang="zh-CN" dirty="0"/>
              <a:t> x</a:t>
            </a:r>
            <a:r>
              <a:rPr lang="en-US" altLang="zh-CN" b="1" dirty="0"/>
              <a:t>[</a:t>
            </a:r>
            <a:r>
              <a:rPr lang="en-US" altLang="zh-CN" dirty="0"/>
              <a:t>1</a:t>
            </a:r>
            <a:r>
              <a:rPr lang="en-US" altLang="zh-CN" b="1" dirty="0"/>
              <a:t>]</a:t>
            </a:r>
            <a:endParaRPr lang="zh-CN" altLang="zh-CN" dirty="0"/>
          </a:p>
          <a:p>
            <a:r>
              <a:rPr lang="en-US" altLang="zh-CN" dirty="0"/>
              <a:t>    </a:t>
            </a:r>
            <a:r>
              <a:rPr lang="en-US" altLang="zh-CN" dirty="0" err="1"/>
              <a:t>df</a:t>
            </a:r>
            <a:r>
              <a:rPr lang="en-US" altLang="zh-CN" b="1" dirty="0"/>
              <a:t>[</a:t>
            </a:r>
            <a:r>
              <a:rPr lang="en-US" altLang="zh-CN" dirty="0"/>
              <a:t>1</a:t>
            </a:r>
            <a:r>
              <a:rPr lang="en-US" altLang="zh-CN" b="1" dirty="0"/>
              <a:t>]</a:t>
            </a:r>
            <a:r>
              <a:rPr lang="en-US" altLang="zh-CN" dirty="0"/>
              <a:t> </a:t>
            </a:r>
            <a:r>
              <a:rPr lang="en-US" altLang="zh-CN" b="1" dirty="0"/>
              <a:t>=</a:t>
            </a:r>
            <a:r>
              <a:rPr lang="en-US" altLang="zh-CN" dirty="0"/>
              <a:t> x</a:t>
            </a:r>
            <a:r>
              <a:rPr lang="en-US" altLang="zh-CN" b="1" dirty="0"/>
              <a:t>[</a:t>
            </a:r>
            <a:r>
              <a:rPr lang="en-US" altLang="zh-CN" dirty="0"/>
              <a:t>0</a:t>
            </a:r>
            <a:r>
              <a:rPr lang="en-US" altLang="zh-CN" b="1" dirty="0"/>
              <a:t>]</a:t>
            </a:r>
            <a:r>
              <a:rPr lang="en-US" altLang="zh-CN" dirty="0"/>
              <a:t> </a:t>
            </a:r>
            <a:r>
              <a:rPr lang="en-US" altLang="zh-CN" b="1" dirty="0"/>
              <a:t>+</a:t>
            </a:r>
            <a:r>
              <a:rPr lang="en-US" altLang="zh-CN" dirty="0"/>
              <a:t> 8</a:t>
            </a:r>
            <a:r>
              <a:rPr lang="en-US" altLang="zh-CN" b="1" dirty="0"/>
              <a:t>*</a:t>
            </a:r>
            <a:r>
              <a:rPr lang="en-US" altLang="zh-CN" dirty="0"/>
              <a:t>x</a:t>
            </a:r>
            <a:r>
              <a:rPr lang="en-US" altLang="zh-CN" b="1" dirty="0"/>
              <a:t>[</a:t>
            </a:r>
            <a:r>
              <a:rPr lang="en-US" altLang="zh-CN" dirty="0"/>
              <a:t>1</a:t>
            </a:r>
            <a:r>
              <a:rPr lang="en-US" altLang="zh-CN" b="1" dirty="0"/>
              <a:t>]**</a:t>
            </a:r>
            <a:r>
              <a:rPr lang="en-US" altLang="zh-CN" dirty="0"/>
              <a:t>3 </a:t>
            </a:r>
            <a:r>
              <a:rPr lang="en-US" altLang="zh-CN" b="1" dirty="0"/>
              <a:t>+</a:t>
            </a:r>
            <a:r>
              <a:rPr lang="en-US" altLang="zh-CN" dirty="0"/>
              <a:t> 2</a:t>
            </a:r>
            <a:r>
              <a:rPr lang="en-US" altLang="zh-CN" b="1" dirty="0"/>
              <a:t>*</a:t>
            </a:r>
            <a:r>
              <a:rPr lang="en-US" altLang="zh-CN" dirty="0"/>
              <a:t>x</a:t>
            </a:r>
            <a:r>
              <a:rPr lang="en-US" altLang="zh-CN" b="1" dirty="0"/>
              <a:t>[</a:t>
            </a:r>
            <a:r>
              <a:rPr lang="en-US" altLang="zh-CN" dirty="0"/>
              <a:t>1</a:t>
            </a:r>
            <a:r>
              <a:rPr lang="en-US" altLang="zh-CN" b="1" dirty="0"/>
              <a:t>]*(</a:t>
            </a:r>
            <a:r>
              <a:rPr lang="en-US" altLang="zh-CN" dirty="0"/>
              <a:t>4</a:t>
            </a:r>
            <a:r>
              <a:rPr lang="en-US" altLang="zh-CN" b="1" dirty="0"/>
              <a:t>*</a:t>
            </a:r>
            <a:r>
              <a:rPr lang="en-US" altLang="zh-CN" dirty="0"/>
              <a:t>x</a:t>
            </a:r>
            <a:r>
              <a:rPr lang="en-US" altLang="zh-CN" b="1" dirty="0"/>
              <a:t>[</a:t>
            </a:r>
            <a:r>
              <a:rPr lang="en-US" altLang="zh-CN" dirty="0"/>
              <a:t>1</a:t>
            </a:r>
            <a:r>
              <a:rPr lang="en-US" altLang="zh-CN" b="1" dirty="0"/>
              <a:t>]**</a:t>
            </a:r>
            <a:r>
              <a:rPr lang="en-US" altLang="zh-CN" dirty="0"/>
              <a:t>2 </a:t>
            </a:r>
            <a:r>
              <a:rPr lang="en-US" altLang="zh-CN" b="1" dirty="0"/>
              <a:t>-</a:t>
            </a:r>
            <a:r>
              <a:rPr lang="en-US" altLang="zh-CN" dirty="0"/>
              <a:t> 4</a:t>
            </a:r>
            <a:r>
              <a:rPr lang="en-US" altLang="zh-CN" b="1" dirty="0"/>
              <a:t>)</a:t>
            </a:r>
            <a:endParaRPr lang="zh-CN" altLang="zh-CN" dirty="0"/>
          </a:p>
          <a:p>
            <a:r>
              <a:rPr lang="en-US" altLang="zh-CN" dirty="0"/>
              <a:t>    </a:t>
            </a:r>
            <a:r>
              <a:rPr lang="en-US" altLang="zh-CN" b="1" dirty="0"/>
              <a:t>return</a:t>
            </a:r>
            <a:r>
              <a:rPr lang="en-US" altLang="zh-CN" dirty="0"/>
              <a:t> f</a:t>
            </a:r>
            <a:r>
              <a:rPr lang="en-US" altLang="zh-CN" b="1" dirty="0"/>
              <a:t>,</a:t>
            </a:r>
            <a:r>
              <a:rPr lang="en-US" altLang="zh-CN" dirty="0"/>
              <a:t> </a:t>
            </a:r>
            <a:r>
              <a:rPr lang="en-US" altLang="zh-CN" dirty="0" err="1"/>
              <a:t>df</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70C0"/>
                </a:solidFill>
              </a:rPr>
              <a:t>全局最小值</a:t>
            </a:r>
            <a:endParaRPr lang="zh-CN" altLang="en-US" dirty="0"/>
          </a:p>
        </p:txBody>
      </p:sp>
      <p:sp>
        <p:nvSpPr>
          <p:cNvPr id="8" name="Rectangle 3"/>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6"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4" name="矩形 3"/>
          <p:cNvSpPr/>
          <p:nvPr/>
        </p:nvSpPr>
        <p:spPr>
          <a:xfrm>
            <a:off x="20066" y="744121"/>
            <a:ext cx="8748464" cy="467820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000" dirty="0"/>
              <a:t># </a:t>
            </a:r>
            <a:r>
              <a:rPr lang="zh-CN" altLang="zh-CN" sz="2000" dirty="0"/>
              <a:t>设置选择的优化器为</a:t>
            </a:r>
            <a:r>
              <a:rPr lang="en-US" altLang="zh-CN" sz="2000" dirty="0"/>
              <a:t>L-BFGS-B</a:t>
            </a:r>
            <a:r>
              <a:rPr lang="zh-CN" altLang="zh-CN" sz="2000" dirty="0"/>
              <a:t>，同时</a:t>
            </a:r>
            <a:r>
              <a:rPr lang="en-US" altLang="zh-CN" sz="2000" dirty="0"/>
              <a:t>"</a:t>
            </a:r>
            <a:r>
              <a:rPr lang="en-US" altLang="zh-CN" sz="2000" dirty="0" err="1"/>
              <a:t>jac</a:t>
            </a:r>
            <a:r>
              <a:rPr lang="en-US" altLang="zh-CN" sz="2000" dirty="0"/>
              <a:t>":True</a:t>
            </a:r>
            <a:r>
              <a:rPr lang="zh-CN" altLang="zh-CN" sz="2000" dirty="0"/>
              <a:t>是告诉优化器函数要返回能量和梯度信息（雅克比矩阵）</a:t>
            </a:r>
            <a:endParaRPr lang="zh-CN" altLang="zh-CN" sz="2000" dirty="0"/>
          </a:p>
          <a:p>
            <a:r>
              <a:rPr lang="en-US" altLang="zh-CN" sz="2000" dirty="0" err="1"/>
              <a:t>minimizer_kwargs</a:t>
            </a:r>
            <a:r>
              <a:rPr lang="en-US" altLang="zh-CN" sz="2000" dirty="0"/>
              <a:t> </a:t>
            </a:r>
            <a:r>
              <a:rPr lang="en-US" altLang="zh-CN" sz="2000" b="1" dirty="0"/>
              <a:t>=</a:t>
            </a:r>
            <a:r>
              <a:rPr lang="en-US" altLang="zh-CN" sz="2000" dirty="0"/>
              <a:t> </a:t>
            </a:r>
            <a:r>
              <a:rPr lang="en-US" altLang="zh-CN" sz="2000" b="1" dirty="0"/>
              <a:t>{</a:t>
            </a:r>
            <a:r>
              <a:rPr lang="en-US" altLang="zh-CN" sz="2000" dirty="0"/>
              <a:t>"method"</a:t>
            </a:r>
            <a:r>
              <a:rPr lang="en-US" altLang="zh-CN" sz="2000" b="1" dirty="0"/>
              <a:t>:</a:t>
            </a:r>
            <a:r>
              <a:rPr lang="en-US" altLang="zh-CN" sz="2000" dirty="0"/>
              <a:t>"L-BFGS-B"</a:t>
            </a:r>
            <a:r>
              <a:rPr lang="en-US" altLang="zh-CN" sz="2000" b="1" dirty="0"/>
              <a:t>,</a:t>
            </a:r>
            <a:r>
              <a:rPr lang="en-US" altLang="zh-CN" sz="2000" dirty="0"/>
              <a:t>"</a:t>
            </a:r>
            <a:r>
              <a:rPr lang="en-US" altLang="zh-CN" sz="2000" dirty="0" err="1"/>
              <a:t>jac</a:t>
            </a:r>
            <a:r>
              <a:rPr lang="en-US" altLang="zh-CN" sz="2000" dirty="0"/>
              <a:t>"</a:t>
            </a:r>
            <a:r>
              <a:rPr lang="en-US" altLang="zh-CN" sz="2000" b="1" dirty="0"/>
              <a:t>:True}</a:t>
            </a:r>
            <a:endParaRPr lang="zh-CN" altLang="zh-CN" sz="2000" dirty="0"/>
          </a:p>
          <a:p>
            <a:r>
              <a:rPr lang="en-US" altLang="zh-CN" sz="2000" dirty="0"/>
              <a:t>    </a:t>
            </a:r>
            <a:endParaRPr lang="zh-CN" altLang="zh-CN" sz="2000" dirty="0"/>
          </a:p>
          <a:p>
            <a:r>
              <a:rPr lang="en-US" altLang="zh-CN" sz="2000" dirty="0"/>
              <a:t># </a:t>
            </a:r>
            <a:r>
              <a:rPr lang="zh-CN" altLang="zh-CN" sz="2000" dirty="0"/>
              <a:t>设置迭代最小值</a:t>
            </a:r>
            <a:endParaRPr lang="zh-CN" altLang="zh-CN" sz="2000" dirty="0"/>
          </a:p>
          <a:p>
            <a:r>
              <a:rPr lang="en-US" altLang="zh-CN" sz="2000" dirty="0"/>
              <a:t>x0</a:t>
            </a:r>
            <a:r>
              <a:rPr lang="en-US" altLang="zh-CN" sz="2000" b="1" dirty="0"/>
              <a:t>=[</a:t>
            </a:r>
            <a:r>
              <a:rPr lang="en-US" altLang="zh-CN" sz="2000" dirty="0"/>
              <a:t>1.0</a:t>
            </a:r>
            <a:r>
              <a:rPr lang="en-US" altLang="zh-CN" sz="2000" b="1" dirty="0"/>
              <a:t>,</a:t>
            </a:r>
            <a:r>
              <a:rPr lang="en-US" altLang="zh-CN" sz="2000" dirty="0"/>
              <a:t>1.0</a:t>
            </a:r>
            <a:r>
              <a:rPr lang="en-US" altLang="zh-CN" sz="2000" b="1" dirty="0"/>
              <a:t>]</a:t>
            </a:r>
            <a:endParaRPr lang="zh-CN" altLang="zh-CN" sz="2000" dirty="0"/>
          </a:p>
          <a:p>
            <a:r>
              <a:rPr lang="en-US" altLang="zh-CN" sz="2000" dirty="0"/>
              <a:t> </a:t>
            </a:r>
            <a:endParaRPr lang="zh-CN" altLang="zh-CN" sz="2000" dirty="0"/>
          </a:p>
          <a:p>
            <a:r>
              <a:rPr lang="en-US" altLang="zh-CN" sz="2000" dirty="0"/>
              <a:t># </a:t>
            </a:r>
            <a:r>
              <a:rPr lang="zh-CN" altLang="zh-CN" sz="2000" dirty="0"/>
              <a:t>调用函数查找全局最小化值</a:t>
            </a:r>
            <a:endParaRPr lang="zh-CN" altLang="zh-CN" sz="2000" dirty="0"/>
          </a:p>
          <a:p>
            <a:r>
              <a:rPr lang="en-US" altLang="zh-CN" sz="2000" dirty="0"/>
              <a:t>res </a:t>
            </a:r>
            <a:r>
              <a:rPr lang="en-US" altLang="zh-CN" sz="2000" b="1" dirty="0"/>
              <a:t>=</a:t>
            </a:r>
            <a:r>
              <a:rPr lang="en-US" altLang="zh-CN" sz="2000" dirty="0"/>
              <a:t> </a:t>
            </a:r>
            <a:r>
              <a:rPr lang="en-US" altLang="zh-CN" sz="2000" dirty="0" err="1"/>
              <a:t>optimize</a:t>
            </a:r>
            <a:r>
              <a:rPr lang="en-US" altLang="zh-CN" sz="2000" b="1" dirty="0" err="1"/>
              <a:t>.</a:t>
            </a:r>
            <a:r>
              <a:rPr lang="en-US" altLang="zh-CN" sz="2000" dirty="0" err="1"/>
              <a:t>basinhopping</a:t>
            </a:r>
            <a:r>
              <a:rPr lang="en-US" altLang="zh-CN" sz="2000" b="1" dirty="0"/>
              <a:t>(</a:t>
            </a:r>
            <a:r>
              <a:rPr lang="en-US" altLang="zh-CN" sz="2000" dirty="0"/>
              <a:t>fun2d</a:t>
            </a:r>
            <a:r>
              <a:rPr lang="en-US" altLang="zh-CN" sz="2000" b="1" dirty="0"/>
              <a:t>,</a:t>
            </a:r>
            <a:r>
              <a:rPr lang="en-US" altLang="zh-CN" sz="2000" dirty="0"/>
              <a:t> x0</a:t>
            </a:r>
            <a:r>
              <a:rPr lang="en-US" altLang="zh-CN" sz="2000" b="1" dirty="0"/>
              <a:t>,</a:t>
            </a:r>
            <a:r>
              <a:rPr lang="en-US" altLang="zh-CN" sz="2000" dirty="0"/>
              <a:t> </a:t>
            </a:r>
            <a:r>
              <a:rPr lang="en-US" altLang="zh-CN" sz="2000" dirty="0" err="1"/>
              <a:t>minimizer_kwargs</a:t>
            </a:r>
            <a:r>
              <a:rPr lang="en-US" altLang="zh-CN" sz="2000" b="1" dirty="0"/>
              <a:t>=</a:t>
            </a:r>
            <a:r>
              <a:rPr lang="en-US" altLang="zh-CN" sz="2000" dirty="0" err="1"/>
              <a:t>minimizer_kwargs</a:t>
            </a:r>
            <a:r>
              <a:rPr lang="en-US" altLang="zh-CN" sz="2000" b="1" dirty="0"/>
              <a:t>,</a:t>
            </a:r>
            <a:r>
              <a:rPr lang="en-US" altLang="zh-CN" sz="2000" dirty="0"/>
              <a:t> niter</a:t>
            </a:r>
            <a:r>
              <a:rPr lang="en-US" altLang="zh-CN" sz="2000" b="1" dirty="0"/>
              <a:t>=</a:t>
            </a:r>
            <a:r>
              <a:rPr lang="en-US" altLang="zh-CN" sz="2000" dirty="0"/>
              <a:t>100</a:t>
            </a:r>
            <a:r>
              <a:rPr lang="en-US" altLang="zh-CN" sz="2000" b="1" dirty="0"/>
              <a:t>)</a:t>
            </a:r>
            <a:r>
              <a:rPr lang="en-US" altLang="zh-CN" sz="2000" dirty="0"/>
              <a:t>    </a:t>
            </a:r>
            <a:endParaRPr lang="zh-CN" altLang="zh-CN" sz="2000" dirty="0"/>
          </a:p>
          <a:p>
            <a:r>
              <a:rPr lang="en-US" altLang="zh-CN" sz="2000" dirty="0"/>
              <a:t> </a:t>
            </a:r>
            <a:endParaRPr lang="zh-CN" altLang="zh-CN" sz="2000" dirty="0"/>
          </a:p>
          <a:p>
            <a:r>
              <a:rPr lang="en-US" altLang="zh-CN" sz="2000" b="1" dirty="0"/>
              <a:t>print(</a:t>
            </a:r>
            <a:r>
              <a:rPr lang="en-US" altLang="zh-CN" sz="2000" dirty="0"/>
              <a:t>"</a:t>
            </a:r>
            <a:r>
              <a:rPr lang="zh-CN" altLang="zh-CN" sz="2000" dirty="0"/>
              <a:t>目标函数的评估次数：</a:t>
            </a:r>
            <a:r>
              <a:rPr lang="en-US" altLang="zh-CN" sz="2000" dirty="0"/>
              <a:t>"</a:t>
            </a:r>
            <a:r>
              <a:rPr lang="en-US" altLang="zh-CN" sz="2000" b="1" dirty="0"/>
              <a:t>,</a:t>
            </a:r>
            <a:r>
              <a:rPr lang="en-US" altLang="zh-CN" sz="2000" dirty="0" err="1"/>
              <a:t>res</a:t>
            </a:r>
            <a:r>
              <a:rPr lang="en-US" altLang="zh-CN" sz="2000" b="1" dirty="0" err="1"/>
              <a:t>.</a:t>
            </a:r>
            <a:r>
              <a:rPr lang="en-US" altLang="zh-CN" sz="2000" dirty="0" err="1"/>
              <a:t>nfev</a:t>
            </a:r>
            <a:r>
              <a:rPr lang="en-US" altLang="zh-CN" sz="2000" b="1" dirty="0"/>
              <a:t>)</a:t>
            </a:r>
            <a:endParaRPr lang="zh-CN" altLang="zh-CN" sz="2000" dirty="0"/>
          </a:p>
          <a:p>
            <a:r>
              <a:rPr lang="en-US" altLang="zh-CN" sz="2000" b="1" dirty="0"/>
              <a:t>print(</a:t>
            </a:r>
            <a:r>
              <a:rPr lang="en-US" altLang="zh-CN" sz="2000" dirty="0"/>
              <a:t>"</a:t>
            </a:r>
            <a:r>
              <a:rPr lang="zh-CN" altLang="zh-CN" sz="2000" dirty="0"/>
              <a:t>优化器</a:t>
            </a:r>
            <a:r>
              <a:rPr lang="en-US" altLang="zh-CN" sz="2000" dirty="0"/>
              <a:t>L-BFGS-B</a:t>
            </a:r>
            <a:r>
              <a:rPr lang="zh-CN" altLang="zh-CN" sz="2000" dirty="0"/>
              <a:t>执行的次数：</a:t>
            </a:r>
            <a:r>
              <a:rPr lang="en-US" altLang="zh-CN" sz="2000" dirty="0"/>
              <a:t>"</a:t>
            </a:r>
            <a:r>
              <a:rPr lang="en-US" altLang="zh-CN" sz="2000" b="1" dirty="0"/>
              <a:t>,</a:t>
            </a:r>
            <a:r>
              <a:rPr lang="en-US" altLang="zh-CN" sz="2000" dirty="0" err="1"/>
              <a:t>res</a:t>
            </a:r>
            <a:r>
              <a:rPr lang="en-US" altLang="zh-CN" sz="2000" b="1" dirty="0" err="1"/>
              <a:t>.</a:t>
            </a:r>
            <a:r>
              <a:rPr lang="en-US" altLang="zh-CN" sz="2000" dirty="0" err="1"/>
              <a:t>nit</a:t>
            </a:r>
            <a:r>
              <a:rPr lang="en-US" altLang="zh-CN" sz="2000" b="1" dirty="0"/>
              <a:t>)</a:t>
            </a:r>
            <a:endParaRPr lang="zh-CN" altLang="zh-CN" sz="2000" dirty="0"/>
          </a:p>
          <a:p>
            <a:r>
              <a:rPr lang="en-US" altLang="zh-CN" sz="2000" b="1" dirty="0"/>
              <a:t>print(</a:t>
            </a:r>
            <a:r>
              <a:rPr lang="en-US" altLang="zh-CN" sz="2000" dirty="0"/>
              <a:t>"</a:t>
            </a:r>
            <a:r>
              <a:rPr lang="zh-CN" altLang="zh-CN" sz="2000" dirty="0"/>
              <a:t>目标函数的最优解</a:t>
            </a:r>
            <a:r>
              <a:rPr lang="en-US" altLang="zh-CN" sz="2000" dirty="0"/>
              <a:t>"</a:t>
            </a:r>
            <a:r>
              <a:rPr lang="en-US" altLang="zh-CN" sz="2000" b="1" dirty="0"/>
              <a:t>,</a:t>
            </a:r>
            <a:r>
              <a:rPr lang="en-US" altLang="zh-CN" sz="2000" dirty="0" err="1"/>
              <a:t>res</a:t>
            </a:r>
            <a:r>
              <a:rPr lang="en-US" altLang="zh-CN" sz="2000" b="1" dirty="0" err="1"/>
              <a:t>.</a:t>
            </a:r>
            <a:r>
              <a:rPr lang="en-US" altLang="zh-CN" sz="2000" dirty="0" err="1"/>
              <a:t>x</a:t>
            </a:r>
            <a:r>
              <a:rPr lang="en-US" altLang="zh-CN" sz="2000" b="1" dirty="0"/>
              <a:t>)</a:t>
            </a:r>
            <a:endParaRPr lang="zh-CN" altLang="zh-CN" sz="2000" dirty="0"/>
          </a:p>
          <a:p>
            <a:r>
              <a:rPr lang="en-US" altLang="zh-CN" sz="2000" b="1" dirty="0"/>
              <a:t>print(</a:t>
            </a:r>
            <a:r>
              <a:rPr lang="en-US" altLang="zh-CN" sz="2000" dirty="0"/>
              <a:t>"</a:t>
            </a:r>
            <a:r>
              <a:rPr lang="zh-CN" altLang="zh-CN" sz="2000" dirty="0"/>
              <a:t>目标函数的值</a:t>
            </a:r>
            <a:r>
              <a:rPr lang="en-US" altLang="zh-CN" sz="2000" dirty="0"/>
              <a:t>"</a:t>
            </a:r>
            <a:r>
              <a:rPr lang="en-US" altLang="zh-CN" sz="2000" b="1" dirty="0"/>
              <a:t>,</a:t>
            </a:r>
            <a:r>
              <a:rPr lang="en-US" altLang="zh-CN" sz="2000" dirty="0" err="1"/>
              <a:t>res</a:t>
            </a:r>
            <a:r>
              <a:rPr lang="en-US" altLang="zh-CN" sz="2000" b="1" dirty="0" err="1"/>
              <a:t>.</a:t>
            </a:r>
            <a:r>
              <a:rPr lang="en-US" altLang="zh-CN" sz="2000" dirty="0" err="1"/>
              <a:t>fun</a:t>
            </a:r>
            <a:r>
              <a:rPr lang="en-US" altLang="zh-CN" sz="2000" b="1" dirty="0"/>
              <a:t>)</a:t>
            </a:r>
            <a:endParaRPr lang="zh-CN" altLang="zh-CN" sz="2000" dirty="0"/>
          </a:p>
        </p:txBody>
      </p:sp>
      <p:pic>
        <p:nvPicPr>
          <p:cNvPr id="9" name="图片 8"/>
          <p:cNvPicPr/>
          <p:nvPr/>
        </p:nvPicPr>
        <p:blipFill>
          <a:blip r:embed="rId1"/>
          <a:stretch>
            <a:fillRect/>
          </a:stretch>
        </p:blipFill>
        <p:spPr>
          <a:xfrm>
            <a:off x="3851920" y="1951190"/>
            <a:ext cx="4032448" cy="1008112"/>
          </a:xfrm>
          <a:prstGeom prst="rect">
            <a:avLst/>
          </a:prstGeom>
        </p:spPr>
      </p:pic>
      <p:sp>
        <p:nvSpPr>
          <p:cNvPr id="5" name="矩形 4"/>
          <p:cNvSpPr/>
          <p:nvPr/>
        </p:nvSpPr>
        <p:spPr>
          <a:xfrm>
            <a:off x="138266" y="5422325"/>
            <a:ext cx="8178150"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sz="2400" dirty="0"/>
              <a:t>去掉导数计算部分，修改</a:t>
            </a:r>
            <a:r>
              <a:rPr lang="en-US" altLang="zh-CN" sz="2400" dirty="0"/>
              <a:t>fun2d</a:t>
            </a:r>
            <a:r>
              <a:rPr lang="zh-CN" altLang="zh-CN" sz="2400" dirty="0"/>
              <a:t>函数和</a:t>
            </a:r>
            <a:r>
              <a:rPr lang="en-US" altLang="zh-CN" sz="2400" dirty="0" err="1" smtClean="0"/>
              <a:t>minimizer_kwargs</a:t>
            </a:r>
            <a:r>
              <a:rPr lang="zh-CN" altLang="en-US" sz="2400" dirty="0" smtClean="0"/>
              <a:t>，来验证导数确实可以加快运算速度，自己动手试试吧！</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4"/>
          <p:cNvSpPr>
            <a:spLocks noGrp="1"/>
          </p:cNvSpPr>
          <p:nvPr>
            <p:ph type="title"/>
          </p:nvPr>
        </p:nvSpPr>
        <p:spPr>
          <a:xfrm>
            <a:off x="107950" y="50800"/>
            <a:ext cx="8951913" cy="785813"/>
          </a:xfrm>
        </p:spPr>
        <p:txBody>
          <a:bodyPr/>
          <a:lstStyle/>
          <a:p>
            <a:r>
              <a:rPr lang="zh-CN" altLang="en-US" b="1" smtClean="0">
                <a:solidFill>
                  <a:srgbClr val="0070C0"/>
                </a:solidFill>
              </a:rPr>
              <a:t>综合举例</a:t>
            </a:r>
            <a:endParaRPr lang="zh-CN" altLang="en-US" b="1" smtClean="0">
              <a:solidFill>
                <a:srgbClr val="0070C0"/>
              </a:solidFill>
            </a:endParaRPr>
          </a:p>
        </p:txBody>
      </p:sp>
      <p:sp>
        <p:nvSpPr>
          <p:cNvPr id="91139" name="矩形 2"/>
          <p:cNvSpPr>
            <a:spLocks noChangeArrowheads="1"/>
          </p:cNvSpPr>
          <p:nvPr/>
        </p:nvSpPr>
        <p:spPr bwMode="auto">
          <a:xfrm>
            <a:off x="608013" y="1557338"/>
            <a:ext cx="73453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t>      </a:t>
            </a:r>
            <a:r>
              <a:rPr lang="zh-CN" altLang="zh-CN" sz="2800"/>
              <a:t>本实训以鸢尾花数据集数据</a:t>
            </a:r>
            <a:r>
              <a:rPr lang="en-US" altLang="zh-CN" sz="2800"/>
              <a:t>Iris.csv</a:t>
            </a:r>
            <a:r>
              <a:rPr lang="zh-CN" altLang="zh-CN" sz="2800"/>
              <a:t>为列，请利用</a:t>
            </a:r>
            <a:r>
              <a:rPr lang="en-US" altLang="zh-CN" sz="2800"/>
              <a:t>SVD</a:t>
            </a:r>
            <a:r>
              <a:rPr lang="zh-CN" altLang="zh-CN" sz="2800"/>
              <a:t>分解方法实现</a:t>
            </a:r>
            <a:r>
              <a:rPr lang="en-US" altLang="zh-CN" sz="2800"/>
              <a:t>PCA</a:t>
            </a:r>
            <a:r>
              <a:rPr lang="zh-CN" altLang="zh-CN" sz="2800"/>
              <a:t>算法，完成鸢尾花数据的降维，实现在二维平面上的可视化</a:t>
            </a:r>
            <a:endParaRPr lang="zh-CN" alt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p:txBody>
          <a:bodyPr/>
          <a:lstStyle/>
          <a:p>
            <a:pPr marL="0" indent="0">
              <a:buFont typeface="Arial" panose="020B0604020202020204" pitchFamily="34" charset="0"/>
              <a:buNone/>
            </a:pPr>
            <a:r>
              <a:rPr lang="en-US" altLang="zh-CN" sz="2800" smtClean="0"/>
              <a:t>    </a:t>
            </a:r>
            <a:r>
              <a:rPr lang="zh-CN" altLang="en-US" sz="2800" smtClean="0"/>
              <a:t>    </a:t>
            </a:r>
            <a:r>
              <a:rPr lang="en-US" altLang="zh-CN" sz="2800" smtClean="0"/>
              <a:t>stats</a:t>
            </a:r>
            <a:r>
              <a:rPr lang="zh-CN" altLang="en-US" sz="2800" smtClean="0"/>
              <a:t>含有从基类继承很多方法，具体某个方法的使用方法如下，以</a:t>
            </a:r>
            <a:r>
              <a:rPr lang="en-US" altLang="zh-CN" sz="2800" smtClean="0"/>
              <a:t>stats</a:t>
            </a:r>
            <a:r>
              <a:rPr lang="zh-CN" altLang="en-US" sz="2800" smtClean="0"/>
              <a:t>中的</a:t>
            </a:r>
            <a:r>
              <a:rPr lang="en-US" altLang="zh-CN" sz="2800" smtClean="0"/>
              <a:t>binom</a:t>
            </a:r>
            <a:r>
              <a:rPr lang="zh-CN" altLang="en-US" sz="2800" smtClean="0"/>
              <a:t>为例</a:t>
            </a:r>
            <a:r>
              <a:rPr lang="zh-CN" altLang="zh-CN" sz="2800" smtClean="0"/>
              <a:t>：</a:t>
            </a:r>
            <a:endParaRPr lang="zh-CN" altLang="zh-CN" sz="2800" smtClean="0"/>
          </a:p>
        </p:txBody>
      </p:sp>
      <p:sp>
        <p:nvSpPr>
          <p:cNvPr id="2" name="Rectangle 1"/>
          <p:cNvSpPr>
            <a:spLocks noChangeArrowheads="1"/>
          </p:cNvSpPr>
          <p:nvPr/>
        </p:nvSpPr>
        <p:spPr bwMode="auto">
          <a:xfrm>
            <a:off x="588963" y="2420938"/>
            <a:ext cx="6794500" cy="1892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pPr indent="254000">
              <a:defRPr/>
            </a:pPr>
            <a:r>
              <a:rPr lang="en-US" altLang="zh-CN" sz="2000" dirty="0">
                <a:solidFill>
                  <a:srgbClr val="000000"/>
                </a:solidFill>
                <a:latin typeface="Courier New" panose="02070309020205020404" pitchFamily="49" charset="0"/>
                <a:cs typeface="Courier New" panose="02070309020205020404" pitchFamily="49" charset="0"/>
              </a:rPr>
              <a:t>from </a:t>
            </a:r>
            <a:r>
              <a:rPr lang="en-US" altLang="zh-CN" sz="2000" dirty="0" err="1">
                <a:solidFill>
                  <a:srgbClr val="000000"/>
                </a:solidFill>
                <a:latin typeface="Courier New" panose="02070309020205020404" pitchFamily="49" charset="0"/>
                <a:cs typeface="Courier New" panose="02070309020205020404" pitchFamily="49" charset="0"/>
              </a:rPr>
              <a:t>scipy</a:t>
            </a:r>
            <a:r>
              <a:rPr lang="en-US" altLang="zh-CN" sz="2000" dirty="0">
                <a:solidFill>
                  <a:srgbClr val="000000"/>
                </a:solidFill>
                <a:latin typeface="Courier New" panose="02070309020205020404" pitchFamily="49" charset="0"/>
                <a:cs typeface="Courier New" panose="02070309020205020404" pitchFamily="49" charset="0"/>
              </a:rPr>
              <a:t> import stats</a:t>
            </a:r>
            <a:endParaRPr lang="en-US" altLang="zh-CN" sz="2000" dirty="0">
              <a:solidFill>
                <a:srgbClr val="000000"/>
              </a:solidFill>
              <a:latin typeface="Courier New" panose="02070309020205020404" pitchFamily="49" charset="0"/>
              <a:cs typeface="Courier New" panose="02070309020205020404" pitchFamily="49" charset="0"/>
            </a:endParaRPr>
          </a:p>
          <a:p>
            <a:pPr indent="276225">
              <a:defRPr/>
            </a:pPr>
            <a:r>
              <a:rPr lang="en-US" altLang="zh-CN" sz="2000" dirty="0" err="1">
                <a:solidFill>
                  <a:srgbClr val="000000"/>
                </a:solidFill>
                <a:latin typeface="Courier New" panose="02070309020205020404" pitchFamily="49" charset="0"/>
                <a:cs typeface="Courier New" panose="02070309020205020404" pitchFamily="49" charset="0"/>
              </a:rPr>
              <a:t>stats</a:t>
            </a:r>
            <a:r>
              <a:rPr lang="en-US" altLang="zh-CN" sz="2000" b="1" dirty="0" err="1">
                <a:solidFill>
                  <a:srgbClr val="000080"/>
                </a:solidFill>
                <a:latin typeface="Courier New" panose="02070309020205020404" pitchFamily="49" charset="0"/>
                <a:cs typeface="Courier New" panose="02070309020205020404" pitchFamily="49" charset="0"/>
              </a:rPr>
              <a:t>.</a:t>
            </a:r>
            <a:r>
              <a:rPr lang="en-US" altLang="zh-CN" sz="2000" dirty="0" err="1">
                <a:solidFill>
                  <a:srgbClr val="000000"/>
                </a:solidFill>
                <a:latin typeface="Courier New" panose="02070309020205020404" pitchFamily="49" charset="0"/>
                <a:cs typeface="Courier New" panose="02070309020205020404" pitchFamily="49" charset="0"/>
              </a:rPr>
              <a:t>binom</a:t>
            </a:r>
            <a:r>
              <a:rPr lang="en-US" altLang="zh-CN" sz="2000" b="1" dirty="0">
                <a:solidFill>
                  <a:srgbClr val="000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函数名</a:t>
            </a:r>
            <a:r>
              <a:rPr lang="en-US" altLang="zh-CN" sz="2000" b="1" dirty="0">
                <a:solidFill>
                  <a:srgbClr val="000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参数列表</a:t>
            </a:r>
            <a:r>
              <a:rPr lang="en-US" altLang="zh-CN" sz="2000" b="1" dirty="0">
                <a:solidFill>
                  <a:srgbClr val="000080"/>
                </a:solidFill>
                <a:latin typeface="Courier New" panose="02070309020205020404" pitchFamily="49" charset="0"/>
                <a:cs typeface="Courier New" panose="02070309020205020404" pitchFamily="49" charset="0"/>
              </a:rPr>
              <a:t>)</a:t>
            </a:r>
            <a:endParaRPr lang="en-US" altLang="zh-CN" sz="2000" b="1" dirty="0">
              <a:solidFill>
                <a:srgbClr val="000080"/>
              </a:solidFill>
              <a:latin typeface="Courier New" panose="02070309020205020404" pitchFamily="49" charset="0"/>
              <a:cs typeface="Courier New" panose="02070309020205020404" pitchFamily="49" charset="0"/>
            </a:endParaRPr>
          </a:p>
          <a:p>
            <a:pPr indent="276225">
              <a:defRPr/>
            </a:pPr>
            <a:endParaRPr lang="en-US" altLang="zh-CN" sz="2000" b="1" dirty="0">
              <a:solidFill>
                <a:srgbClr val="000080"/>
              </a:solidFill>
              <a:latin typeface="Courier New" panose="02070309020205020404" pitchFamily="49" charset="0"/>
              <a:cs typeface="Courier New" panose="02070309020205020404" pitchFamily="49" charset="0"/>
            </a:endParaRPr>
          </a:p>
          <a:p>
            <a:pPr indent="276225">
              <a:defRPr/>
            </a:pPr>
            <a:r>
              <a:rPr lang="zh-CN" altLang="en-US" sz="2000" dirty="0">
                <a:latin typeface="Times New Roman" panose="02020603050405020304" pitchFamily="18" charset="0"/>
                <a:cs typeface="Times New Roman" panose="02020603050405020304" pitchFamily="18" charset="0"/>
              </a:rPr>
              <a:t>如果导入包的时候直接导入了</a:t>
            </a:r>
            <a:r>
              <a:rPr lang="en-US" altLang="zh-CN" sz="2000" dirty="0" err="1">
                <a:latin typeface="Times New Roman" panose="02020603050405020304" pitchFamily="18" charset="0"/>
                <a:cs typeface="Times New Roman" panose="02020603050405020304" pitchFamily="18" charset="0"/>
              </a:rPr>
              <a:t>binom</a:t>
            </a:r>
            <a:r>
              <a:rPr lang="zh-CN" altLang="en-US" sz="2000" dirty="0">
                <a:latin typeface="Times New Roman" panose="02020603050405020304" pitchFamily="18" charset="0"/>
                <a:cs typeface="Times New Roman" panose="02020603050405020304" pitchFamily="18" charset="0"/>
              </a:rPr>
              <a:t>，则调用方法如下：</a:t>
            </a:r>
            <a:r>
              <a:rPr lang="zh-CN" altLang="en-US" sz="1200" dirty="0"/>
              <a:t> </a:t>
            </a:r>
            <a:endParaRPr lang="zh-CN" altLang="en-US" sz="4400" dirty="0"/>
          </a:p>
          <a:p>
            <a:pPr indent="254000">
              <a:defRPr/>
            </a:pPr>
            <a:r>
              <a:rPr lang="en-US" altLang="zh-CN" sz="2000" dirty="0">
                <a:solidFill>
                  <a:srgbClr val="000000"/>
                </a:solidFill>
                <a:latin typeface="Courier New" panose="02070309020205020404" pitchFamily="49" charset="0"/>
                <a:cs typeface="Courier New" panose="02070309020205020404" pitchFamily="49" charset="0"/>
              </a:rPr>
              <a:t>from </a:t>
            </a:r>
            <a:r>
              <a:rPr lang="en-US" altLang="zh-CN" sz="2000" dirty="0" err="1">
                <a:solidFill>
                  <a:srgbClr val="000000"/>
                </a:solidFill>
                <a:latin typeface="Courier New" panose="02070309020205020404" pitchFamily="49" charset="0"/>
                <a:cs typeface="Courier New" panose="02070309020205020404" pitchFamily="49" charset="0"/>
              </a:rPr>
              <a:t>scipy.stats</a:t>
            </a:r>
            <a:r>
              <a:rPr lang="en-US" altLang="zh-CN" sz="2000" dirty="0">
                <a:solidFill>
                  <a:srgbClr val="000000"/>
                </a:solidFill>
                <a:latin typeface="Courier New" panose="02070309020205020404" pitchFamily="49" charset="0"/>
                <a:cs typeface="Courier New" panose="02070309020205020404" pitchFamily="49" charset="0"/>
              </a:rPr>
              <a:t> import </a:t>
            </a:r>
            <a:r>
              <a:rPr lang="en-US" altLang="zh-CN" sz="2000" dirty="0" err="1">
                <a:solidFill>
                  <a:srgbClr val="000000"/>
                </a:solidFill>
                <a:latin typeface="Courier New" panose="02070309020205020404" pitchFamily="49" charset="0"/>
                <a:cs typeface="Courier New" panose="02070309020205020404" pitchFamily="49" charset="0"/>
              </a:rPr>
              <a:t>binom</a:t>
            </a:r>
            <a:endParaRPr lang="en-US" altLang="zh-CN" sz="1200" dirty="0"/>
          </a:p>
          <a:p>
            <a:pPr indent="254000">
              <a:defRPr/>
            </a:pPr>
            <a:r>
              <a:rPr lang="en-US" altLang="zh-CN" sz="2000" dirty="0" err="1">
                <a:solidFill>
                  <a:srgbClr val="000000"/>
                </a:solidFill>
                <a:latin typeface="Courier New" panose="02070309020205020404" pitchFamily="49" charset="0"/>
                <a:cs typeface="Courier New" panose="02070309020205020404" pitchFamily="49" charset="0"/>
              </a:rPr>
              <a:t>binom</a:t>
            </a:r>
            <a:r>
              <a:rPr lang="en-US" altLang="zh-CN" sz="2000" b="1" dirty="0">
                <a:solidFill>
                  <a:srgbClr val="000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函数名</a:t>
            </a:r>
            <a:r>
              <a:rPr lang="en-US" altLang="zh-CN" sz="2000" b="1" dirty="0">
                <a:solidFill>
                  <a:srgbClr val="000080"/>
                </a:solidFill>
                <a:latin typeface="Courier New" panose="02070309020205020404" pitchFamily="49" charset="0"/>
                <a:cs typeface="Courier New" panose="02070309020205020404" pitchFamily="49" charset="0"/>
              </a:rPr>
              <a:t>(</a:t>
            </a:r>
            <a:r>
              <a:rPr lang="zh-CN" altLang="en-US" sz="2000" dirty="0">
                <a:solidFill>
                  <a:srgbClr val="000000"/>
                </a:solidFill>
                <a:latin typeface="Courier New" panose="02070309020205020404" pitchFamily="49" charset="0"/>
                <a:cs typeface="Courier New" panose="02070309020205020404" pitchFamily="49" charset="0"/>
              </a:rPr>
              <a:t>参数列表</a:t>
            </a:r>
            <a:r>
              <a:rPr lang="en-US" altLang="zh-CN" sz="2000" b="1" dirty="0">
                <a:solidFill>
                  <a:srgbClr val="000080"/>
                </a:solidFill>
                <a:latin typeface="Courier New" panose="02070309020205020404" pitchFamily="49" charset="0"/>
                <a:cs typeface="Courier New" panose="02070309020205020404" pitchFamily="49" charset="0"/>
              </a:rPr>
              <a:t>)</a:t>
            </a:r>
            <a:r>
              <a:rPr lang="en-US" altLang="zh-CN" sz="1200" dirty="0"/>
              <a:t> </a:t>
            </a:r>
            <a:endParaRPr lang="en-US" altLang="zh-CN" sz="4400" dirty="0"/>
          </a:p>
        </p:txBody>
      </p:sp>
      <p:sp>
        <p:nvSpPr>
          <p:cNvPr id="18436" name="Rectangle 6"/>
          <p:cNvSpPr>
            <a:spLocks noGrp="1" noChangeArrowheads="1"/>
          </p:cNvSpPr>
          <p:nvPr>
            <p:ph type="title"/>
          </p:nvPr>
        </p:nvSpPr>
        <p:spPr>
          <a:xfrm>
            <a:off x="107950" y="0"/>
            <a:ext cx="8951913" cy="785813"/>
          </a:xfrm>
          <a:noFill/>
        </p:spPr>
        <p:txBody>
          <a:bodyPr>
            <a:spAutoFit/>
          </a:bodyPr>
          <a:lstStyle/>
          <a:p>
            <a:pPr algn="ctr" eaLnBrk="1" hangingPunct="1"/>
            <a:r>
              <a:rPr lang="zh-CN" altLang="en-US" sz="3600" b="1" smtClean="0"/>
              <a:t>第</a:t>
            </a:r>
            <a:r>
              <a:rPr lang="en-US" altLang="zh-CN" sz="3600" b="1" smtClean="0"/>
              <a:t>8.1</a:t>
            </a:r>
            <a:r>
              <a:rPr lang="zh-CN" altLang="en-US" sz="3600" b="1" smtClean="0"/>
              <a:t>节 统计</a:t>
            </a:r>
            <a:r>
              <a:rPr lang="en-US" altLang="zh-CN" sz="3600" b="1" smtClean="0"/>
              <a:t>--stats</a:t>
            </a:r>
            <a:endParaRPr lang="zh-CN" altLang="en-US" sz="3600" b="1" smtClean="0"/>
          </a:p>
        </p:txBody>
      </p:sp>
      <p:sp>
        <p:nvSpPr>
          <p:cNvPr id="18437" name="矩形 6"/>
          <p:cNvSpPr>
            <a:spLocks noChangeArrowheads="1"/>
          </p:cNvSpPr>
          <p:nvPr/>
        </p:nvSpPr>
        <p:spPr bwMode="auto">
          <a:xfrm>
            <a:off x="611188" y="5084763"/>
            <a:ext cx="7345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u="sng">
                <a:hlinkClick r:id="rId1"/>
              </a:rPr>
              <a:t>https://docs.scipy.org/doc/scipy/reference/stats.html</a:t>
            </a:r>
            <a:endParaRPr lang="zh-CN" altLang="en-US" sz="2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本章小结</a:t>
            </a:r>
            <a:endParaRPr lang="zh-CN" altLang="en-US" dirty="0"/>
          </a:p>
        </p:txBody>
      </p:sp>
      <p:sp>
        <p:nvSpPr>
          <p:cNvPr id="4" name="矩形 3"/>
          <p:cNvSpPr/>
          <p:nvPr/>
        </p:nvSpPr>
        <p:spPr>
          <a:xfrm>
            <a:off x="179512" y="1628800"/>
            <a:ext cx="8424936" cy="3416320"/>
          </a:xfrm>
          <a:prstGeom prst="rect">
            <a:avLst/>
          </a:prstGeom>
        </p:spPr>
        <p:txBody>
          <a:bodyPr wrap="square">
            <a:spAutoFit/>
          </a:bodyPr>
          <a:lstStyle/>
          <a:p>
            <a:pPr>
              <a:lnSpc>
                <a:spcPct val="150000"/>
              </a:lnSpc>
            </a:pPr>
            <a:r>
              <a:rPr lang="en-US" altLang="zh-CN" sz="2400" dirty="0"/>
              <a:t>Python</a:t>
            </a:r>
            <a:r>
              <a:rPr lang="zh-CN" altLang="zh-CN" sz="2400" dirty="0"/>
              <a:t>科学计算库</a:t>
            </a:r>
            <a:r>
              <a:rPr lang="en-US" altLang="zh-CN" sz="2400" dirty="0" err="1"/>
              <a:t>Scipy</a:t>
            </a:r>
            <a:r>
              <a:rPr lang="zh-CN" altLang="zh-CN" sz="2400" dirty="0"/>
              <a:t>提供了许多数学算法和便捷函数。本章内容从数据分析的角度主要介绍了统计、线性代数和拟合与优化三个方面的内容，主要涉及</a:t>
            </a:r>
            <a:r>
              <a:rPr lang="en-US" altLang="zh-CN" sz="2400" dirty="0" err="1"/>
              <a:t>scipy</a:t>
            </a:r>
            <a:r>
              <a:rPr lang="zh-CN" altLang="zh-CN" sz="2400" dirty="0"/>
              <a:t>的</a:t>
            </a:r>
            <a:r>
              <a:rPr lang="en-US" altLang="zh-CN" sz="2400" dirty="0"/>
              <a:t>stats</a:t>
            </a:r>
            <a:r>
              <a:rPr lang="zh-CN" altLang="zh-CN" sz="2400" dirty="0"/>
              <a:t>、</a:t>
            </a:r>
            <a:r>
              <a:rPr lang="en-US" altLang="zh-CN" sz="2400" dirty="0" err="1"/>
              <a:t>linalg</a:t>
            </a:r>
            <a:r>
              <a:rPr lang="zh-CN" altLang="zh-CN" sz="2400" dirty="0"/>
              <a:t>、</a:t>
            </a:r>
            <a:r>
              <a:rPr lang="en-US" altLang="zh-CN" sz="2400" dirty="0"/>
              <a:t>optimize</a:t>
            </a:r>
            <a:r>
              <a:rPr lang="zh-CN" altLang="zh-CN" sz="2400" dirty="0"/>
              <a:t>包的使用方法。</a:t>
            </a:r>
            <a:r>
              <a:rPr lang="en-US" altLang="zh-CN" sz="2400" dirty="0" err="1"/>
              <a:t>scipy</a:t>
            </a:r>
            <a:r>
              <a:rPr lang="zh-CN" altLang="zh-CN" sz="2400" dirty="0"/>
              <a:t>模块还有很多其他有用的数据算法和函数，可以用于解决数学、工程等方面的问题，本章中没有完全涉及和讲解，请根据自己的需求查询文档。</a:t>
            </a:r>
            <a:endParaRPr lang="zh-CN" altLang="zh-C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0" y="0"/>
            <a:ext cx="7959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b="1">
                <a:solidFill>
                  <a:srgbClr val="0070C0"/>
                </a:solidFill>
              </a:rPr>
              <a:t>离散概率分布</a:t>
            </a:r>
            <a:endParaRPr lang="en-US" altLang="zh-CN" sz="4000" b="1">
              <a:solidFill>
                <a:srgbClr val="0070C0"/>
              </a:solidFill>
            </a:endParaRPr>
          </a:p>
        </p:txBody>
      </p:sp>
      <p:sp>
        <p:nvSpPr>
          <p:cNvPr id="19459" name="矩形 1"/>
          <p:cNvSpPr>
            <a:spLocks noChangeArrowheads="1"/>
          </p:cNvSpPr>
          <p:nvPr/>
        </p:nvSpPr>
        <p:spPr bwMode="auto">
          <a:xfrm>
            <a:off x="250825" y="1484313"/>
            <a:ext cx="8353425"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a:t>        </a:t>
            </a:r>
            <a:r>
              <a:rPr lang="zh-CN" altLang="zh-CN" sz="2400"/>
              <a:t>离散随机变量的概率分布（</a:t>
            </a:r>
            <a:r>
              <a:rPr lang="en-US" altLang="zh-CN" sz="2400"/>
              <a:t>probability distribution</a:t>
            </a:r>
            <a:r>
              <a:rPr lang="zh-CN" altLang="zh-CN" sz="2400"/>
              <a:t>）是描述随机变量取不同值的概率，离散概率分布也称为</a:t>
            </a:r>
            <a:r>
              <a:rPr lang="en-US" altLang="zh-CN" sz="2400"/>
              <a:t>概率质量函数（probability mass function）</a:t>
            </a:r>
            <a:r>
              <a:rPr lang="zh-CN" altLang="zh-CN" sz="2400"/>
              <a:t>，主要有伯努利分布（</a:t>
            </a:r>
            <a:r>
              <a:rPr lang="en-US" altLang="zh-CN" sz="2400"/>
              <a:t>Bernoulli distribution</a:t>
            </a:r>
            <a:r>
              <a:rPr lang="zh-CN" altLang="zh-CN" sz="2400"/>
              <a:t>）、二项分布（</a:t>
            </a:r>
            <a:r>
              <a:rPr lang="en-US" altLang="zh-CN" sz="2400"/>
              <a:t>binomial distribution</a:t>
            </a:r>
            <a:r>
              <a:rPr lang="zh-CN" altLang="zh-CN" sz="2400"/>
              <a:t>）、泊松分布（</a:t>
            </a:r>
            <a:r>
              <a:rPr lang="en-US" altLang="zh-CN" sz="2400"/>
              <a:t>Poisson distribution</a:t>
            </a:r>
            <a:r>
              <a:rPr lang="zh-CN" altLang="zh-CN" sz="2400"/>
              <a:t>）和几何分布（</a:t>
            </a:r>
            <a:r>
              <a:rPr lang="en-US" altLang="zh-CN" sz="2400"/>
              <a:t>geometric distribution</a:t>
            </a:r>
            <a:r>
              <a:rPr lang="zh-CN" altLang="zh-CN" sz="2400"/>
              <a:t>）等。</a:t>
            </a:r>
            <a:r>
              <a:rPr lang="en-US" altLang="zh-CN" sz="2400"/>
              <a:t>stats</a:t>
            </a:r>
            <a:r>
              <a:rPr lang="zh-CN" altLang="zh-CN" sz="2400"/>
              <a:t>提供的常见类型的随机变量如表</a:t>
            </a:r>
            <a:r>
              <a:rPr lang="en-US" altLang="zh-CN" sz="2400"/>
              <a:t>8-3</a:t>
            </a:r>
            <a:r>
              <a:rPr lang="zh-CN" altLang="zh-CN" sz="2400"/>
              <a:t>所示。</a:t>
            </a:r>
            <a:endParaRPr lang="zh-CN" altLang="zh-CN" sz="24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b91b77a0-2b27-4850-8e0b-085147ac86ed}"/>
</p:tagLst>
</file>

<file path=ppt/tags/tag2.xml><?xml version="1.0" encoding="utf-8"?>
<p:tagLst xmlns:p="http://schemas.openxmlformats.org/presentationml/2006/main">
  <p:tag name="KSO_WM_UNIT_TABLE_BEAUTIFY" val="smartTable{0cdfdf81-1d69-4719-b5e5-97ef6cdfffaf}"/>
</p:tagLst>
</file>

<file path=ppt/tags/tag3.xml><?xml version="1.0" encoding="utf-8"?>
<p:tagLst xmlns:p="http://schemas.openxmlformats.org/presentationml/2006/main">
  <p:tag name="KSO_WM_UNIT_TABLE_BEAUTIFY" val="smartTable{d25c581d-4033-4540-b34a-d468c5d89f4c}"/>
</p:tagLst>
</file>

<file path=ppt/tags/tag4.xml><?xml version="1.0" encoding="utf-8"?>
<p:tagLst xmlns:p="http://schemas.openxmlformats.org/presentationml/2006/main">
  <p:tag name="KSO_WM_UNIT_TABLE_BEAUTIFY" val="smartTable{5ec556b5-43d4-4a8c-aa2a-10c6e1ded3c6}"/>
</p:tagLst>
</file>

<file path=ppt/tags/tag5.xml><?xml version="1.0" encoding="utf-8"?>
<p:tagLst xmlns:p="http://schemas.openxmlformats.org/presentationml/2006/main">
  <p:tag name="KSO_WM_UNIT_TABLE_BEAUTIFY" val="smartTable{e9bc7e7c-23af-4b63-8c98-279ff26bde63}"/>
</p:tagLst>
</file>

<file path=ppt/tags/tag6.xml><?xml version="1.0" encoding="utf-8"?>
<p:tagLst xmlns:p="http://schemas.openxmlformats.org/presentationml/2006/main">
  <p:tag name="KSO_WPP_MARK_KEY" val="1c840eeb-5547-4220-bab3-98a6281e5458"/>
  <p:tag name="COMMONDATA" val="eyJoZGlkIjoiZjJkNTUyOGI5NTI5MjQ5M2VmMzc3YjAwMjQ5MmRhY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22287</Words>
  <Application>WPS 演示</Application>
  <PresentationFormat>全屏显示(4:3)</PresentationFormat>
  <Paragraphs>1181</Paragraphs>
  <Slides>80</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80</vt:i4>
      </vt:variant>
    </vt:vector>
  </HeadingPairs>
  <TitlesOfParts>
    <vt:vector size="94" baseType="lpstr">
      <vt:lpstr>Arial</vt:lpstr>
      <vt:lpstr>宋体</vt:lpstr>
      <vt:lpstr>Wingdings</vt:lpstr>
      <vt:lpstr>Calibri</vt:lpstr>
      <vt:lpstr>Times New Roman</vt:lpstr>
      <vt:lpstr>黑体</vt:lpstr>
      <vt:lpstr>Calibri</vt:lpstr>
      <vt:lpstr>Courier New</vt:lpstr>
      <vt:lpstr>微软雅黑</vt:lpstr>
      <vt:lpstr>Arial Unicode MS</vt:lpstr>
      <vt:lpstr>Cambria Math</vt:lpstr>
      <vt:lpstr>Cambria Math</vt:lpstr>
      <vt:lpstr>Times New Roman</vt:lpstr>
      <vt:lpstr>Office 主题​​</vt:lpstr>
      <vt:lpstr>PowerPoint 演示文稿</vt:lpstr>
      <vt:lpstr>PowerPoint 演示文稿</vt:lpstr>
      <vt:lpstr>授课要点</vt:lpstr>
      <vt:lpstr>第8章 scipy</vt:lpstr>
      <vt:lpstr>第8章 scipy</vt:lpstr>
      <vt:lpstr>第8章 scipy</vt:lpstr>
      <vt:lpstr>PowerPoint 演示文稿</vt:lpstr>
      <vt:lpstr>第8.1节 统计--stats</vt:lpstr>
      <vt:lpstr>PowerPoint 演示文稿</vt:lpstr>
      <vt:lpstr>离散概率分布</vt:lpstr>
      <vt:lpstr>离散概率分布</vt:lpstr>
      <vt:lpstr>离散概率分布</vt:lpstr>
      <vt:lpstr>离散概率分布</vt:lpstr>
      <vt:lpstr>离散概率分布</vt:lpstr>
      <vt:lpstr>离散概率分布</vt:lpstr>
      <vt:lpstr>PowerPoint 演示文稿</vt:lpstr>
      <vt:lpstr>PowerPoint 演示文稿</vt:lpstr>
      <vt:lpstr>连续概率分布</vt:lpstr>
      <vt:lpstr>连续概率分布</vt:lpstr>
      <vt:lpstr>连续概率分布</vt:lpstr>
      <vt:lpstr>连续概率分布</vt:lpstr>
      <vt:lpstr>连续概率分布</vt:lpstr>
      <vt:lpstr>连续概率分布</vt:lpstr>
      <vt:lpstr>连续概率分布</vt:lpstr>
      <vt:lpstr>连续概率分布</vt:lpstr>
      <vt:lpstr>统计检验</vt:lpstr>
      <vt:lpstr>统计检验</vt:lpstr>
      <vt:lpstr>统计检验</vt:lpstr>
      <vt:lpstr>统计检验</vt:lpstr>
      <vt:lpstr>统计检验</vt:lpstr>
      <vt:lpstr>统计检验</vt:lpstr>
      <vt:lpstr>统计检验</vt:lpstr>
      <vt:lpstr>统计检验</vt:lpstr>
      <vt:lpstr>统计检验</vt:lpstr>
      <vt:lpstr>PowerPoint 演示文稿</vt:lpstr>
      <vt:lpstr>解线性方程组</vt:lpstr>
      <vt:lpstr>解线性方程组</vt:lpstr>
      <vt:lpstr>解线性方程组</vt:lpstr>
      <vt:lpstr>线性最小二乘解</vt:lpstr>
      <vt:lpstr>线性最小二乘解</vt:lpstr>
      <vt:lpstr>线性最小二乘解</vt:lpstr>
      <vt:lpstr>线性最小二乘解</vt:lpstr>
      <vt:lpstr>线性最小二乘解</vt:lpstr>
      <vt:lpstr>特征值和特征向量</vt:lpstr>
      <vt:lpstr>特征值和特征向量</vt:lpstr>
      <vt:lpstr>特征值和特征向量</vt:lpstr>
      <vt:lpstr>奇异值分解-SVD</vt:lpstr>
      <vt:lpstr>奇异值分解-SVD</vt:lpstr>
      <vt:lpstr>奇异值分解-SVD</vt:lpstr>
      <vt:lpstr>奇异值分解-SVD</vt:lpstr>
      <vt:lpstr>奇异值分解-SVD</vt:lpstr>
      <vt:lpstr>PowerPoint 演示文稿</vt:lpstr>
      <vt:lpstr>解非线性方程（组）</vt:lpstr>
      <vt:lpstr>解非线性方程（组）</vt:lpstr>
      <vt:lpstr>解线性方程（组）</vt:lpstr>
      <vt:lpstr>解线性方程（组）</vt:lpstr>
      <vt:lpstr>解非线性方程（组）</vt:lpstr>
      <vt:lpstr>最小二乘拟合</vt:lpstr>
      <vt:lpstr>最小二乘拟合</vt:lpstr>
      <vt:lpstr>最小二乘拟合</vt:lpstr>
      <vt:lpstr>最小二乘拟合</vt:lpstr>
      <vt:lpstr>最小二乘拟合</vt:lpstr>
      <vt:lpstr>最小二乘拟合</vt:lpstr>
      <vt:lpstr>函数局域最小值</vt:lpstr>
      <vt:lpstr>函数局域最小值</vt:lpstr>
      <vt:lpstr>函数局域最小值</vt:lpstr>
      <vt:lpstr>函数局域最小值</vt:lpstr>
      <vt:lpstr>函数局域最小值</vt:lpstr>
      <vt:lpstr>函数局域最小值</vt:lpstr>
      <vt:lpstr>函数局域最小值</vt:lpstr>
      <vt:lpstr>函数局域最小值</vt:lpstr>
      <vt:lpstr>函数局域最小值</vt:lpstr>
      <vt:lpstr>全局最小值</vt:lpstr>
      <vt:lpstr>全局最小值</vt:lpstr>
      <vt:lpstr>全局最小值</vt:lpstr>
      <vt:lpstr>全局最小值</vt:lpstr>
      <vt:lpstr>全局最小值</vt:lpstr>
      <vt:lpstr>全局最小值</vt:lpstr>
      <vt:lpstr>综合举例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clily</dc:creator>
  <cp:lastModifiedBy>白涛</cp:lastModifiedBy>
  <cp:revision>275</cp:revision>
  <dcterms:created xsi:type="dcterms:W3CDTF">2013-07-25T05:30:00Z</dcterms:created>
  <dcterms:modified xsi:type="dcterms:W3CDTF">2022-10-13T11:10:52Z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A499177EAA3F41879BFFC68E707A028A</vt:lpwstr>
  </property>
  <property fmtid="{D5CDD505-2E9C-101B-9397-08002B2CF9AE}" pid="3" name="KSOProductBuildVer">
    <vt:lpwstr>2052-11.1.0.12358</vt:lpwstr>
  </property>
</Properties>
</file>